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  <p:sldMasterId id="2147483676" r:id="rId2"/>
  </p:sldMasterIdLst>
  <p:notesMasterIdLst>
    <p:notesMasterId r:id="rId39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Open Sans" panose="020B0606030504020204" pitchFamily="34" charset="0"/>
      <p:regular r:id="rId44"/>
      <p:bold r:id="rId45"/>
      <p:italic r:id="rId46"/>
      <p:boldItalic r:id="rId47"/>
    </p:embeddedFont>
    <p:embeddedFont>
      <p:font typeface="Open Sans ExtraBold" panose="020F0502020204030204" pitchFamily="34" charset="0"/>
      <p:bold r:id="rId48"/>
      <p:italic r:id="rId49"/>
      <p:boldItalic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432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6"/>
  </p:normalViewPr>
  <p:slideViewPr>
    <p:cSldViewPr snapToGrid="0">
      <p:cViewPr varScale="1">
        <p:scale>
          <a:sx n="140" d="100"/>
          <a:sy n="140" d="100"/>
        </p:scale>
        <p:origin x="848" y="184"/>
      </p:cViewPr>
      <p:guideLst>
        <p:guide pos="432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5.fntdata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7.fntdata"/><Relationship Id="rId20" Type="http://schemas.openxmlformats.org/officeDocument/2006/relationships/slide" Target="slides/slide18.xml"/><Relationship Id="rId41" Type="http://schemas.openxmlformats.org/officeDocument/2006/relationships/font" Target="fonts/font2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4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8b364d14b2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180" name="Google Shape;180;g28b364d14b2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28b364d14b2_2_1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Setting out some basics…</a:t>
            </a:r>
            <a:endParaRPr/>
          </a:p>
        </p:txBody>
      </p:sp>
      <p:sp>
        <p:nvSpPr>
          <p:cNvPr id="278" name="Google Shape;278;g28b364d14b2_2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28b364d14b2_2_1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'new human and machine-generated metadata, transcriptions, subtitles, and other types of enrichments' … Enrichments are data about a cultural heritage object (i.e. metadata) or of the object itself (i.e. its content) that </a:t>
            </a:r>
            <a:r>
              <a:rPr lang="en" b="1"/>
              <a:t>augment or rectify</a:t>
            </a:r>
            <a:r>
              <a:rPr lang="en"/>
              <a:t> the authoritative data made available by cultural heritage institutions.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https://pro.europeana.eu/post/we-re-listening-share-your-thoughts-about-improving-cultural-heritage-data</a:t>
            </a:r>
            <a:endParaRPr/>
          </a:p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latin typeface="Open Sans"/>
                <a:ea typeface="Open Sans"/>
                <a:cs typeface="Open Sans"/>
                <a:sym typeface="Open Sans"/>
              </a:rPr>
              <a:t>A single digitised item could be linked to multiple places, people, concepts</a:t>
            </a:r>
            <a:endParaRPr/>
          </a:p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latin typeface="Open Sans"/>
                <a:ea typeface="Open Sans"/>
                <a:cs typeface="Open Sans"/>
                <a:sym typeface="Open Sans"/>
              </a:rPr>
              <a:t>Improving discovery – search by images, expand concept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287" name="Google Shape;287;g28b364d14b2_2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28b364d14b2_2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5.5 year project, collaboration with BL and Turing; work of many in the team and supporting organisations</a:t>
            </a:r>
            <a:endParaRPr/>
          </a:p>
        </p:txBody>
      </p:sp>
      <p:sp>
        <p:nvSpPr>
          <p:cNvPr id="299" name="Google Shape;299;g28b364d14b2_2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28b364d14b2_2_1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312" name="Google Shape;312;g28b364d14b2_2_1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28b364d14b2_2_2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Building on previous work I've presented on before… </a:t>
            </a:r>
            <a:endParaRPr/>
          </a:p>
        </p:txBody>
      </p:sp>
      <p:sp>
        <p:nvSpPr>
          <p:cNvPr id="321" name="Google Shape;321;g28b364d14b2_2_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28b364d14b2_2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latin typeface="Open Sans"/>
                <a:ea typeface="Open Sans"/>
                <a:cs typeface="Open Sans"/>
                <a:sym typeface="Open Sans"/>
              </a:rPr>
              <a:t>Designed tasks that worked with images of newspaper articles (because OCR text was poor quality) on Zooniverse (didn't have the resources for bespoke infrastructure)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latin typeface="Open Sans"/>
                <a:ea typeface="Open Sans"/>
                <a:cs typeface="Open Sans"/>
                <a:sym typeface="Open Sans"/>
              </a:rPr>
              <a:t>Data limited to public domain material – smaller results sets than ideal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latin typeface="Open Sans"/>
                <a:ea typeface="Open Sans"/>
                <a:cs typeface="Open Sans"/>
                <a:sym typeface="Open Sans"/>
              </a:rPr>
              <a:t>Volunteers had wider impact – inspired new tasks; shaped exhibition narratives. Most had never interacted with the BL before.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Didn't have the resources to do 'human in the loop' within the project</a:t>
            </a:r>
            <a:endParaRPr/>
          </a:p>
        </p:txBody>
      </p:sp>
      <p:sp>
        <p:nvSpPr>
          <p:cNvPr id="331" name="Google Shape;331;g28b364d14b2_2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28b364d14b2_2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And in fact, LC did something just like that… </a:t>
            </a:r>
            <a:endParaRPr/>
          </a:p>
        </p:txBody>
      </p:sp>
      <p:sp>
        <p:nvSpPr>
          <p:cNvPr id="344" name="Google Shape;344;g28b364d14b2_2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28b364d14b2_2_2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latin typeface="Open Sans"/>
                <a:ea typeface="Open Sans"/>
                <a:cs typeface="Open Sans"/>
                <a:sym typeface="Open Sans"/>
              </a:rPr>
              <a:t>Hard topic – current systems aren't great at linking records for physical and digital items; including enriched data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Am I trying to start a fight between metadata standards? Maybe?!</a:t>
            </a:r>
            <a:endParaRPr/>
          </a:p>
        </p:txBody>
      </p:sp>
      <p:sp>
        <p:nvSpPr>
          <p:cNvPr id="356" name="Google Shape;356;g28b364d14b2_2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28b364d14b2_2_2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367" name="Google Shape;367;g28b364d14b2_2_2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28b364d14b2_2_2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380" name="Google Shape;380;g28b364d14b2_2_2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8b364d14b2_2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Thank you for having me; excited to be back; looking forward to learning over the next couple of days…</a:t>
            </a:r>
            <a:endParaRPr/>
          </a:p>
        </p:txBody>
      </p:sp>
      <p:sp>
        <p:nvSpPr>
          <p:cNvPr id="194" name="Google Shape;194;g28b364d14b2_2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28b364d14b2_2_2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Image https://fediscience.org/@dustinstoltz/111211420966814062, taken at the Evil Genius brewery, Philadelphia</a:t>
            </a:r>
            <a:endParaRPr/>
          </a:p>
        </p:txBody>
      </p:sp>
      <p:sp>
        <p:nvSpPr>
          <p:cNvPr id="389" name="Google Shape;389;g28b364d14b2_2_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28b364d14b2_2_2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402" name="Google Shape;402;g28b364d14b2_2_2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28b364d14b2_2_2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411" name="Google Shape;411;g28b364d14b2_2_2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28b364d14b2_2_2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423" name="Google Shape;423;g28b364d14b2_2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28b364d14b2_2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●Via https://www.theverge.com/2023/2/6/23587393/ai-art-copyright-lawsuit-getty-images-stable-diffusion 'Getty Images has filed a case against Stability AI, alleging that the company copied 12 million images to train its AI model ‘without permission ... or compensation.’'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435" name="Google Shape;435;g28b364d14b2_2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28b364d14b2_2_3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448" name="Google Shape;448;g28b364d14b2_2_3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28b364d14b2_2_3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463" name="Google Shape;463;g28b364d14b2_2_3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28b364d14b2_2_3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472" name="Google Shape;472;g28b364d14b2_2_3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28b364d14b2_2_3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483" name="Google Shape;483;g28b364d14b2_2_3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28b364d14b2_2_3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494" name="Google Shape;494;g28b364d14b2_2_3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28b364d14b2_2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203" name="Google Shape;203;g28b364d14b2_2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28b364d14b2_2_3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505" name="Google Shape;505;g28b364d14b2_2_3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28b364d14b2_2_3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Image source http://www.libcrowds.com/archived/20221208133408/https://www.libcrowds.com/collection/convertacard/projects/39/z3950</a:t>
            </a:r>
            <a:endParaRPr/>
          </a:p>
        </p:txBody>
      </p:sp>
      <p:sp>
        <p:nvSpPr>
          <p:cNvPr id="516" name="Google Shape;516;g28b364d14b2_2_3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28b364d14b2_2_3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528" name="Google Shape;528;g28b364d14b2_2_3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28b364d14b2_2_4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●</a:t>
            </a: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Students are looking for case studies; library (and GLAM) data is rich and complex so can make for good, focused student projects. Takes time to manage; results won’t usually be directly applicable but it’s a good way to learn and share what’s possible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●</a:t>
            </a: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ways to work with pace of change / and with biases of systems - eg manual review/spot checks?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●Treat it like a project – define needs, explore possibilities, define metrics for success etc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539" name="Google Shape;539;g28b364d14b2_2_4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28b364d14b2_2_4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●</a:t>
            </a: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Students are looking for case studies; library (and GLAM) data is rich and complex so can make for good, focused student projects. Takes time to manage; results won’t usually be directly applicable but it’s a good way to learn and share what’s possible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●</a:t>
            </a: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ways to work with pace of change / and with biases of systems - eg manual review/spot checks?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●Treat it like a project – define needs, explore possibilities, define metrics for success etc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550" name="Google Shape;550;g28b364d14b2_2_4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g28b364d14b2_2_4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561" name="Google Shape;561;g28b364d14b2_2_4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g28b364d14b2_0_1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https://livingwithmachines.ac.uk/whos-who-on-the-zooniverse/</a:t>
            </a:r>
            <a:endParaRPr/>
          </a:p>
        </p:txBody>
      </p:sp>
      <p:sp>
        <p:nvSpPr>
          <p:cNvPr id="573" name="Google Shape;573;g28b364d14b2_0_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8b364d14b2_2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213" name="Google Shape;213;g28b364d14b2_2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8b364d14b2_2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Putting my big argument upfront… </a:t>
            </a:r>
            <a:endParaRPr/>
          </a:p>
        </p:txBody>
      </p:sp>
      <p:sp>
        <p:nvSpPr>
          <p:cNvPr id="224" name="Google Shape;224;g28b364d14b2_2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28b364d14b2_2_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Setting out some basics…</a:t>
            </a:r>
            <a:endParaRPr/>
          </a:p>
        </p:txBody>
      </p:sp>
      <p:sp>
        <p:nvSpPr>
          <p:cNvPr id="233" name="Google Shape;233;g28b364d14b2_2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28b364d14b2_2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ML was a huge advance because humans don't need to determine the rules for decision making.</a:t>
            </a:r>
            <a:endParaRPr/>
          </a:p>
        </p:txBody>
      </p:sp>
      <p:sp>
        <p:nvSpPr>
          <p:cNvPr id="242" name="Google Shape;242;g28b364d14b2_2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8b364d14b2_2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253" name="Google Shape;253;g28b364d14b2_2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8b364d14b2_2_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265" name="Google Shape;265;g28b364d14b2_2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28625" y="193105"/>
            <a:ext cx="7715100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695125" y="-1141209"/>
            <a:ext cx="3182400" cy="77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1pPr>
            <a:lvl2pPr marL="914400" lvl="1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/>
            </a:lvl2pPr>
            <a:lvl3pPr marL="1371600" lvl="2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3pPr>
            <a:lvl4pPr marL="1828800" lvl="3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/>
            </a:lvl4pPr>
            <a:lvl5pPr marL="2286000" lvl="4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»"/>
              <a:defRPr/>
            </a:lvl5pPr>
            <a:lvl6pPr marL="2743200" lvl="5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6pPr>
            <a:lvl7pPr marL="320040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7pPr>
            <a:lvl8pPr marL="365760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8pPr>
            <a:lvl9pPr marL="411480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5122425" y="1285855"/>
            <a:ext cx="4114200" cy="19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193288" y="-571595"/>
            <a:ext cx="4114200" cy="56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1pPr>
            <a:lvl2pPr marL="914400" lvl="1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/>
            </a:lvl2pPr>
            <a:lvl3pPr marL="1371600" lvl="2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3pPr>
            <a:lvl4pPr marL="1828800" lvl="3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/>
            </a:lvl4pPr>
            <a:lvl5pPr marL="2286000" lvl="4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»"/>
              <a:defRPr/>
            </a:lvl5pPr>
            <a:lvl6pPr marL="2743200" lvl="5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6pPr>
            <a:lvl7pPr marL="320040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7pPr>
            <a:lvl8pPr marL="365760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8pPr>
            <a:lvl9pPr marL="411480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>
            <a:spLocks noGrp="1"/>
          </p:cNvSpPr>
          <p:nvPr>
            <p:ph type="title"/>
          </p:nvPr>
        </p:nvSpPr>
        <p:spPr>
          <a:xfrm>
            <a:off x="619200" y="403200"/>
            <a:ext cx="7853400" cy="784800"/>
          </a:xfrm>
          <a:prstGeom prst="rect">
            <a:avLst/>
          </a:prstGeom>
        </p:spPr>
        <p:txBody>
          <a:bodyPr spcFirstLastPara="1" wrap="square" lIns="78575" tIns="39275" rIns="78575" bIns="3927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body" idx="1"/>
          </p:nvPr>
        </p:nvSpPr>
        <p:spPr>
          <a:xfrm>
            <a:off x="619200" y="1188000"/>
            <a:ext cx="7853400" cy="3415200"/>
          </a:xfrm>
          <a:prstGeom prst="rect">
            <a:avLst/>
          </a:prstGeom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406400" rtl="0">
              <a:spcBef>
                <a:spcPts val="600"/>
              </a:spcBef>
              <a:spcAft>
                <a:spcPts val="0"/>
              </a:spcAft>
              <a:buSzPts val="2800"/>
              <a:buChar char="•"/>
              <a:defRPr/>
            </a:lvl1pPr>
            <a:lvl2pPr marL="914400" lvl="1" indent="-381000" rtl="0">
              <a:spcBef>
                <a:spcPts val="500"/>
              </a:spcBef>
              <a:spcAft>
                <a:spcPts val="0"/>
              </a:spcAft>
              <a:buSzPts val="2400"/>
              <a:buChar char="–"/>
              <a:defRPr/>
            </a:lvl2pPr>
            <a:lvl3pPr marL="1371600" lvl="2" indent="-361950" rtl="0">
              <a:spcBef>
                <a:spcPts val="400"/>
              </a:spcBef>
              <a:spcAft>
                <a:spcPts val="0"/>
              </a:spcAft>
              <a:buSzPts val="2100"/>
              <a:buChar char="•"/>
              <a:defRPr/>
            </a:lvl3pPr>
            <a:lvl4pPr marL="1828800" lvl="3" indent="-336550" rtl="0">
              <a:spcBef>
                <a:spcPts val="300"/>
              </a:spcBef>
              <a:spcAft>
                <a:spcPts val="0"/>
              </a:spcAft>
              <a:buSzPts val="1700"/>
              <a:buChar char="–"/>
              <a:defRPr/>
            </a:lvl4pPr>
            <a:lvl5pPr marL="2286000" lvl="4" indent="-336550" rtl="0">
              <a:spcBef>
                <a:spcPts val="300"/>
              </a:spcBef>
              <a:spcAft>
                <a:spcPts val="0"/>
              </a:spcAft>
              <a:buSzPts val="1700"/>
              <a:buChar char="»"/>
              <a:defRPr/>
            </a:lvl5pPr>
            <a:lvl6pPr marL="2743200" lvl="5" indent="-336550" rtl="0">
              <a:spcBef>
                <a:spcPts val="300"/>
              </a:spcBef>
              <a:spcAft>
                <a:spcPts val="0"/>
              </a:spcAft>
              <a:buSzPts val="1700"/>
              <a:buChar char="•"/>
              <a:defRPr/>
            </a:lvl6pPr>
            <a:lvl7pPr marL="3200400" lvl="6" indent="-336550" rtl="0">
              <a:spcBef>
                <a:spcPts val="300"/>
              </a:spcBef>
              <a:spcAft>
                <a:spcPts val="0"/>
              </a:spcAft>
              <a:buSzPts val="1700"/>
              <a:buChar char="•"/>
              <a:defRPr/>
            </a:lvl7pPr>
            <a:lvl8pPr marL="3657600" lvl="7" indent="-336550" rtl="0">
              <a:spcBef>
                <a:spcPts val="300"/>
              </a:spcBef>
              <a:spcAft>
                <a:spcPts val="0"/>
              </a:spcAft>
              <a:buSzPts val="1700"/>
              <a:buChar char="•"/>
              <a:defRPr/>
            </a:lvl8pPr>
            <a:lvl9pPr marL="4114800" lvl="8" indent="-336550" rtl="0">
              <a:spcBef>
                <a:spcPts val="300"/>
              </a:spcBef>
              <a:spcAft>
                <a:spcPts val="0"/>
              </a:spcAft>
              <a:buSzPts val="17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78575" tIns="39275" rIns="78575" bIns="392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rgbClr val="FF142A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4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204094" y="-3355026"/>
            <a:ext cx="6295682" cy="8862701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4"/>
          <p:cNvSpPr txBox="1">
            <a:spLocks noGrp="1"/>
          </p:cNvSpPr>
          <p:nvPr>
            <p:ph type="title"/>
          </p:nvPr>
        </p:nvSpPr>
        <p:spPr>
          <a:xfrm>
            <a:off x="1388100" y="526350"/>
            <a:ext cx="6367800" cy="4090800"/>
          </a:xfrm>
          <a:prstGeom prst="rect">
            <a:avLst/>
          </a:prstGeom>
        </p:spPr>
        <p:txBody>
          <a:bodyPr spcFirstLastPara="1" wrap="square" lIns="78575" tIns="39275" rIns="78575" bIns="3927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78575" tIns="39275" rIns="78575" bIns="3927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TITLE_AND_BODY_1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7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7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8"/>
          <p:cNvSpPr txBox="1">
            <a:spLocks noGrp="1"/>
          </p:cNvSpPr>
          <p:nvPr>
            <p:ph type="title"/>
          </p:nvPr>
        </p:nvSpPr>
        <p:spPr>
          <a:xfrm>
            <a:off x="677168" y="3098602"/>
            <a:ext cx="7286700" cy="9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libri"/>
              <a:buNone/>
              <a:defRPr sz="34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8"/>
          <p:cNvSpPr txBox="1">
            <a:spLocks noGrp="1"/>
          </p:cNvSpPr>
          <p:nvPr>
            <p:ph type="body" idx="1"/>
          </p:nvPr>
        </p:nvSpPr>
        <p:spPr>
          <a:xfrm>
            <a:off x="677168" y="2043783"/>
            <a:ext cx="7286700" cy="10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 sz="17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2" name="Google Shape;102;p18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8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8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>
            <a:spLocks noGrp="1"/>
          </p:cNvSpPr>
          <p:nvPr>
            <p:ph type="title"/>
          </p:nvPr>
        </p:nvSpPr>
        <p:spPr>
          <a:xfrm>
            <a:off x="428625" y="193105"/>
            <a:ext cx="7715100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9"/>
          <p:cNvSpPr txBox="1">
            <a:spLocks noGrp="1"/>
          </p:cNvSpPr>
          <p:nvPr>
            <p:ph type="body" idx="1"/>
          </p:nvPr>
        </p:nvSpPr>
        <p:spPr>
          <a:xfrm>
            <a:off x="428625" y="1125141"/>
            <a:ext cx="7715100" cy="3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1pPr>
            <a:lvl2pPr marL="914400" lvl="1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/>
            </a:lvl2pPr>
            <a:lvl3pPr marL="1371600" lvl="2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3pPr>
            <a:lvl4pPr marL="1828800" lvl="3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/>
            </a:lvl4pPr>
            <a:lvl5pPr marL="2286000" lvl="4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»"/>
              <a:defRPr/>
            </a:lvl5pPr>
            <a:lvl6pPr marL="2743200" lvl="5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6pPr>
            <a:lvl7pPr marL="3200400" lvl="6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7pPr>
            <a:lvl8pPr marL="3657600" lvl="7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8pPr>
            <a:lvl9pPr marL="4114800" lvl="8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19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9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9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0"/>
          <p:cNvSpPr txBox="1">
            <a:spLocks noGrp="1"/>
          </p:cNvSpPr>
          <p:nvPr>
            <p:ph type="ctrTitle"/>
          </p:nvPr>
        </p:nvSpPr>
        <p:spPr>
          <a:xfrm>
            <a:off x="642938" y="1497955"/>
            <a:ext cx="7286700" cy="10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0"/>
          <p:cNvSpPr txBox="1">
            <a:spLocks noGrp="1"/>
          </p:cNvSpPr>
          <p:nvPr>
            <p:ph type="subTitle" idx="1"/>
          </p:nvPr>
        </p:nvSpPr>
        <p:spPr>
          <a:xfrm>
            <a:off x="1285875" y="2732484"/>
            <a:ext cx="6000900" cy="12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1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0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0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0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1"/>
          <p:cNvSpPr txBox="1">
            <a:spLocks noGrp="1"/>
          </p:cNvSpPr>
          <p:nvPr>
            <p:ph type="title"/>
          </p:nvPr>
        </p:nvSpPr>
        <p:spPr>
          <a:xfrm>
            <a:off x="428625" y="193105"/>
            <a:ext cx="7715100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1"/>
          <p:cNvSpPr txBox="1">
            <a:spLocks noGrp="1"/>
          </p:cNvSpPr>
          <p:nvPr>
            <p:ph type="body" idx="1"/>
          </p:nvPr>
        </p:nvSpPr>
        <p:spPr>
          <a:xfrm>
            <a:off x="428625" y="1125141"/>
            <a:ext cx="3786300" cy="3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–"/>
              <a:defRPr sz="2100"/>
            </a:lvl2pPr>
            <a:lvl3pPr marL="1371600" lvl="2" indent="-3365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3pPr>
            <a:lvl4pPr marL="1828800" lvl="3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 sz="1500"/>
            </a:lvl4pPr>
            <a:lvl5pPr marL="2286000" lvl="4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»"/>
              <a:defRPr sz="1500"/>
            </a:lvl5pPr>
            <a:lvl6pPr marL="2743200" lvl="5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120" name="Google Shape;120;p21"/>
          <p:cNvSpPr txBox="1">
            <a:spLocks noGrp="1"/>
          </p:cNvSpPr>
          <p:nvPr>
            <p:ph type="body" idx="2"/>
          </p:nvPr>
        </p:nvSpPr>
        <p:spPr>
          <a:xfrm>
            <a:off x="4357688" y="1125141"/>
            <a:ext cx="3786300" cy="3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–"/>
              <a:defRPr sz="2100"/>
            </a:lvl2pPr>
            <a:lvl3pPr marL="1371600" lvl="2" indent="-3365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3pPr>
            <a:lvl4pPr marL="1828800" lvl="3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 sz="1500"/>
            </a:lvl4pPr>
            <a:lvl5pPr marL="2286000" lvl="4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»"/>
              <a:defRPr sz="1500"/>
            </a:lvl5pPr>
            <a:lvl6pPr marL="2743200" lvl="5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121" name="Google Shape;121;p21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1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1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42938" y="1497955"/>
            <a:ext cx="7286700" cy="10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285875" y="2732484"/>
            <a:ext cx="6000900" cy="12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lvl="0" algn="ctr" rtl="0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1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 txBox="1">
            <a:spLocks noGrp="1"/>
          </p:cNvSpPr>
          <p:nvPr>
            <p:ph type="title"/>
          </p:nvPr>
        </p:nvSpPr>
        <p:spPr>
          <a:xfrm>
            <a:off x="428625" y="193105"/>
            <a:ext cx="7715100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2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2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2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 txBox="1">
            <a:spLocks noGrp="1"/>
          </p:cNvSpPr>
          <p:nvPr>
            <p:ph type="title"/>
          </p:nvPr>
        </p:nvSpPr>
        <p:spPr>
          <a:xfrm>
            <a:off x="428625" y="191988"/>
            <a:ext cx="28203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alibri"/>
              <a:buNone/>
              <a:defRPr sz="17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3"/>
          <p:cNvSpPr txBox="1">
            <a:spLocks noGrp="1"/>
          </p:cNvSpPr>
          <p:nvPr>
            <p:ph type="body" idx="1"/>
          </p:nvPr>
        </p:nvSpPr>
        <p:spPr>
          <a:xfrm>
            <a:off x="3351609" y="191988"/>
            <a:ext cx="4792200" cy="41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6195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3pPr>
            <a:lvl4pPr marL="1828800" lvl="3" indent="-3365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–"/>
              <a:defRPr sz="1700"/>
            </a:lvl4pPr>
            <a:lvl5pPr marL="2286000" lvl="4" indent="-3365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»"/>
              <a:defRPr sz="1700"/>
            </a:lvl5pPr>
            <a:lvl6pPr marL="2743200" lvl="5" indent="-3365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6pPr>
            <a:lvl7pPr marL="3200400" lvl="6" indent="-3365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7pPr>
            <a:lvl8pPr marL="3657600" lvl="7" indent="-3365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8pPr>
            <a:lvl9pPr marL="4114800" lvl="8" indent="-3365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9pPr>
          </a:lstStyle>
          <a:p>
            <a:endParaRPr/>
          </a:p>
        </p:txBody>
      </p:sp>
      <p:sp>
        <p:nvSpPr>
          <p:cNvPr id="132" name="Google Shape;132;p23"/>
          <p:cNvSpPr txBox="1">
            <a:spLocks noGrp="1"/>
          </p:cNvSpPr>
          <p:nvPr>
            <p:ph type="body" idx="2"/>
          </p:nvPr>
        </p:nvSpPr>
        <p:spPr>
          <a:xfrm>
            <a:off x="428625" y="1009055"/>
            <a:ext cx="2820300" cy="32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33" name="Google Shape;133;p23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3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3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4"/>
          <p:cNvSpPr txBox="1">
            <a:spLocks noGrp="1"/>
          </p:cNvSpPr>
          <p:nvPr>
            <p:ph type="title"/>
          </p:nvPr>
        </p:nvSpPr>
        <p:spPr>
          <a:xfrm>
            <a:off x="1680270" y="3375422"/>
            <a:ext cx="5143500" cy="3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alibri"/>
              <a:buNone/>
              <a:defRPr sz="17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4"/>
          <p:cNvSpPr>
            <a:spLocks noGrp="1"/>
          </p:cNvSpPr>
          <p:nvPr>
            <p:ph type="pic" idx="2"/>
          </p:nvPr>
        </p:nvSpPr>
        <p:spPr>
          <a:xfrm>
            <a:off x="1680270" y="430857"/>
            <a:ext cx="5143500" cy="2893200"/>
          </a:xfrm>
          <a:prstGeom prst="rect">
            <a:avLst/>
          </a:prstGeom>
          <a:noFill/>
          <a:ln>
            <a:noFill/>
          </a:ln>
        </p:spPr>
      </p:sp>
      <p:sp>
        <p:nvSpPr>
          <p:cNvPr id="139" name="Google Shape;139;p24"/>
          <p:cNvSpPr txBox="1">
            <a:spLocks noGrp="1"/>
          </p:cNvSpPr>
          <p:nvPr>
            <p:ph type="body" idx="1"/>
          </p:nvPr>
        </p:nvSpPr>
        <p:spPr>
          <a:xfrm>
            <a:off x="1680270" y="3773910"/>
            <a:ext cx="5143500" cy="5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40" name="Google Shape;140;p24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24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4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 txBox="1">
            <a:spLocks noGrp="1"/>
          </p:cNvSpPr>
          <p:nvPr>
            <p:ph type="title"/>
          </p:nvPr>
        </p:nvSpPr>
        <p:spPr>
          <a:xfrm>
            <a:off x="428625" y="193105"/>
            <a:ext cx="7715100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5"/>
          <p:cNvSpPr txBox="1">
            <a:spLocks noGrp="1"/>
          </p:cNvSpPr>
          <p:nvPr>
            <p:ph type="body" idx="1"/>
          </p:nvPr>
        </p:nvSpPr>
        <p:spPr>
          <a:xfrm rot="5400000">
            <a:off x="2695125" y="-1141209"/>
            <a:ext cx="3182400" cy="77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1pPr>
            <a:lvl2pPr marL="914400" lvl="1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/>
            </a:lvl2pPr>
            <a:lvl3pPr marL="1371600" lvl="2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3pPr>
            <a:lvl4pPr marL="1828800" lvl="3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/>
            </a:lvl4pPr>
            <a:lvl5pPr marL="2286000" lvl="4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»"/>
              <a:defRPr/>
            </a:lvl5pPr>
            <a:lvl6pPr marL="2743200" lvl="5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6pPr>
            <a:lvl7pPr marL="3200400" lvl="6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7pPr>
            <a:lvl8pPr marL="3657600" lvl="7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8pPr>
            <a:lvl9pPr marL="4114800" lvl="8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9pPr>
          </a:lstStyle>
          <a:p>
            <a:endParaRPr/>
          </a:p>
        </p:txBody>
      </p:sp>
      <p:sp>
        <p:nvSpPr>
          <p:cNvPr id="146" name="Google Shape;146;p25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5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25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6"/>
          <p:cNvSpPr txBox="1">
            <a:spLocks noGrp="1"/>
          </p:cNvSpPr>
          <p:nvPr>
            <p:ph type="title"/>
          </p:nvPr>
        </p:nvSpPr>
        <p:spPr>
          <a:xfrm rot="5400000">
            <a:off x="5122425" y="1285855"/>
            <a:ext cx="4114200" cy="19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6"/>
          <p:cNvSpPr txBox="1">
            <a:spLocks noGrp="1"/>
          </p:cNvSpPr>
          <p:nvPr>
            <p:ph type="body" idx="1"/>
          </p:nvPr>
        </p:nvSpPr>
        <p:spPr>
          <a:xfrm rot="5400000">
            <a:off x="1193288" y="-571595"/>
            <a:ext cx="4114200" cy="56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1pPr>
            <a:lvl2pPr marL="914400" lvl="1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/>
            </a:lvl2pPr>
            <a:lvl3pPr marL="1371600" lvl="2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3pPr>
            <a:lvl4pPr marL="1828800" lvl="3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/>
            </a:lvl4pPr>
            <a:lvl5pPr marL="2286000" lvl="4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»"/>
              <a:defRPr/>
            </a:lvl5pPr>
            <a:lvl6pPr marL="2743200" lvl="5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6pPr>
            <a:lvl7pPr marL="3200400" lvl="6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7pPr>
            <a:lvl8pPr marL="3657600" lvl="7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8pPr>
            <a:lvl9pPr marL="4114800" lvl="8" indent="-3238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26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26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26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7"/>
          <p:cNvSpPr txBox="1">
            <a:spLocks noGrp="1"/>
          </p:cNvSpPr>
          <p:nvPr>
            <p:ph type="title"/>
          </p:nvPr>
        </p:nvSpPr>
        <p:spPr>
          <a:xfrm>
            <a:off x="619200" y="403200"/>
            <a:ext cx="7853400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27"/>
          <p:cNvSpPr txBox="1">
            <a:spLocks noGrp="1"/>
          </p:cNvSpPr>
          <p:nvPr>
            <p:ph type="body" idx="1"/>
          </p:nvPr>
        </p:nvSpPr>
        <p:spPr>
          <a:xfrm>
            <a:off x="619200" y="1188000"/>
            <a:ext cx="7853400" cy="34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Char char="•"/>
              <a:defRPr/>
            </a:lvl1pPr>
            <a:lvl2pPr marL="914400" lvl="1" indent="-381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Char char="–"/>
              <a:defRPr/>
            </a:lvl2pPr>
            <a:lvl3pPr marL="1371600" lvl="2" indent="-36195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100"/>
              <a:buChar char="•"/>
              <a:defRPr/>
            </a:lvl3pPr>
            <a:lvl4pPr marL="1828800" lvl="3" indent="-3365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700"/>
              <a:buChar char="–"/>
              <a:defRPr/>
            </a:lvl4pPr>
            <a:lvl5pPr marL="2286000" lvl="4" indent="-3365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700"/>
              <a:buChar char="»"/>
              <a:defRPr/>
            </a:lvl5pPr>
            <a:lvl6pPr marL="2743200" lvl="5" indent="-3365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700"/>
              <a:buChar char="•"/>
              <a:defRPr/>
            </a:lvl6pPr>
            <a:lvl7pPr marL="3200400" lvl="6" indent="-3365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700"/>
              <a:buChar char="•"/>
              <a:defRPr/>
            </a:lvl7pPr>
            <a:lvl8pPr marL="3657600" lvl="7" indent="-3365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700"/>
              <a:buChar char="•"/>
              <a:defRPr/>
            </a:lvl8pPr>
            <a:lvl9pPr marL="4114800" lvl="8" indent="-33655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7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rgbClr val="FF142A"/>
        </a:solid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28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204094" y="-3355026"/>
            <a:ext cx="6295682" cy="8862701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8"/>
          <p:cNvSpPr txBox="1">
            <a:spLocks noGrp="1"/>
          </p:cNvSpPr>
          <p:nvPr>
            <p:ph type="title"/>
          </p:nvPr>
        </p:nvSpPr>
        <p:spPr>
          <a:xfrm>
            <a:off x="1388100" y="5263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62" name="Google Shape;162;p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TITLE_AND_BODY_1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28625" y="193105"/>
            <a:ext cx="7715100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28625" y="1125141"/>
            <a:ext cx="7715100" cy="3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1pPr>
            <a:lvl2pPr marL="914400" lvl="1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/>
            </a:lvl2pPr>
            <a:lvl3pPr marL="1371600" lvl="2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3pPr>
            <a:lvl4pPr marL="1828800" lvl="3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/>
            </a:lvl4pPr>
            <a:lvl5pPr marL="2286000" lvl="4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»"/>
              <a:defRPr/>
            </a:lvl5pPr>
            <a:lvl6pPr marL="2743200" lvl="5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6pPr>
            <a:lvl7pPr marL="320040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7pPr>
            <a:lvl8pPr marL="365760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8pPr>
            <a:lvl9pPr marL="411480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677168" y="3098602"/>
            <a:ext cx="7286700" cy="9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libri"/>
              <a:buNone/>
              <a:defRPr sz="3400" b="1" cap="none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677168" y="2043783"/>
            <a:ext cx="7286700" cy="10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b" anchorCtr="0">
            <a:normAutofit/>
          </a:bodyPr>
          <a:lstStyle>
            <a:lvl1pPr marL="457200" lvl="0" indent="-228600" algn="l" rtl="0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 sz="17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28625" y="193105"/>
            <a:ext cx="7715100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28625" y="1125141"/>
            <a:ext cx="3786300" cy="3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381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–"/>
              <a:defRPr sz="2100"/>
            </a:lvl2pPr>
            <a:lvl3pPr marL="1371600" lvl="2" indent="-3365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3pPr>
            <a:lvl4pPr marL="1828800" lvl="3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 sz="1500"/>
            </a:lvl4pPr>
            <a:lvl5pPr marL="2286000" lvl="4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»"/>
              <a:defRPr sz="1500"/>
            </a:lvl5pPr>
            <a:lvl6pPr marL="2743200" lvl="5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357688" y="1125141"/>
            <a:ext cx="3786300" cy="3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381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–"/>
              <a:defRPr sz="2100"/>
            </a:lvl2pPr>
            <a:lvl3pPr marL="1371600" lvl="2" indent="-3365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3pPr>
            <a:lvl4pPr marL="1828800" lvl="3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–"/>
              <a:defRPr sz="1500"/>
            </a:lvl4pPr>
            <a:lvl5pPr marL="2286000" lvl="4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»"/>
              <a:defRPr sz="1500"/>
            </a:lvl5pPr>
            <a:lvl6pPr marL="2743200" lvl="5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28625" y="193105"/>
            <a:ext cx="7715100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28625" y="1079376"/>
            <a:ext cx="3787500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b" anchorCtr="0">
            <a:norm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 b="1"/>
            </a:lvl1pPr>
            <a:lvl2pPr marL="914400" lvl="1" indent="-2286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28625" y="1529209"/>
            <a:ext cx="3787500" cy="27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3619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1pPr>
            <a:lvl2pPr marL="914400" lvl="1" indent="-3365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–"/>
              <a:defRPr sz="1700"/>
            </a:lvl2pPr>
            <a:lvl3pPr marL="1371600" lvl="2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3pPr>
            <a:lvl4pPr marL="1828800" lvl="3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4pPr>
            <a:lvl5pPr marL="2286000" lvl="4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»"/>
              <a:defRPr sz="1400"/>
            </a:lvl5pPr>
            <a:lvl6pPr marL="2743200" lvl="5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354711" y="1079376"/>
            <a:ext cx="3789300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b" anchorCtr="0">
            <a:norm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 b="1"/>
            </a:lvl1pPr>
            <a:lvl2pPr marL="914400" lvl="1" indent="-2286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354711" y="1529209"/>
            <a:ext cx="3789300" cy="27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3619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1pPr>
            <a:lvl2pPr marL="914400" lvl="1" indent="-3365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–"/>
              <a:defRPr sz="1700"/>
            </a:lvl2pPr>
            <a:lvl3pPr marL="1371600" lvl="2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3pPr>
            <a:lvl4pPr marL="1828800" lvl="3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4pPr>
            <a:lvl5pPr marL="2286000" lvl="4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»"/>
              <a:defRPr sz="1400"/>
            </a:lvl5pPr>
            <a:lvl6pPr marL="2743200" lvl="5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28625" y="193105"/>
            <a:ext cx="7715100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28625" y="191988"/>
            <a:ext cx="2820300" cy="8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b" anchorCtr="0">
            <a:norm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alibri"/>
              <a:buNone/>
              <a:defRPr sz="17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351609" y="191988"/>
            <a:ext cx="4792200" cy="41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4064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619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3pPr>
            <a:lvl4pPr marL="1828800" lvl="3" indent="-3365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–"/>
              <a:defRPr sz="1700"/>
            </a:lvl4pPr>
            <a:lvl5pPr marL="2286000" lvl="4" indent="-3365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»"/>
              <a:defRPr sz="1700"/>
            </a:lvl5pPr>
            <a:lvl6pPr marL="2743200" lvl="5" indent="-3365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6pPr>
            <a:lvl7pPr marL="3200400" lvl="6" indent="-3365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7pPr>
            <a:lvl8pPr marL="3657600" lvl="7" indent="-3365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8pPr>
            <a:lvl9pPr marL="4114800" lvl="8" indent="-3365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28625" y="1009055"/>
            <a:ext cx="2820300" cy="32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680270" y="3375422"/>
            <a:ext cx="5143500" cy="3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b" anchorCtr="0">
            <a:norm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alibri"/>
              <a:buNone/>
              <a:defRPr sz="17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680270" y="430857"/>
            <a:ext cx="5143500" cy="28932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680270" y="3773910"/>
            <a:ext cx="5143500" cy="5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lvl="0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28625" y="193105"/>
            <a:ext cx="7715100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Calibri"/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28625" y="1125141"/>
            <a:ext cx="7715100" cy="3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marR="0" lvl="0" indent="-4064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619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65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–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65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»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65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65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65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65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200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 txBox="1">
            <a:spLocks noGrp="1"/>
          </p:cNvSpPr>
          <p:nvPr>
            <p:ph type="title"/>
          </p:nvPr>
        </p:nvSpPr>
        <p:spPr>
          <a:xfrm>
            <a:off x="428625" y="193105"/>
            <a:ext cx="7715100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Calibri"/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p16"/>
          <p:cNvSpPr txBox="1">
            <a:spLocks noGrp="1"/>
          </p:cNvSpPr>
          <p:nvPr>
            <p:ph type="body" idx="1"/>
          </p:nvPr>
        </p:nvSpPr>
        <p:spPr>
          <a:xfrm>
            <a:off x="428625" y="1125141"/>
            <a:ext cx="7715100" cy="3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>
            <a:lvl1pPr marL="457200" marR="0" lvl="0" indent="-406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–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»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16"/>
          <p:cNvSpPr txBox="1">
            <a:spLocks noGrp="1"/>
          </p:cNvSpPr>
          <p:nvPr>
            <p:ph type="dt" idx="10"/>
          </p:nvPr>
        </p:nvSpPr>
        <p:spPr>
          <a:xfrm>
            <a:off x="428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16"/>
          <p:cNvSpPr txBox="1">
            <a:spLocks noGrp="1"/>
          </p:cNvSpPr>
          <p:nvPr>
            <p:ph type="ftr" idx="11"/>
          </p:nvPr>
        </p:nvSpPr>
        <p:spPr>
          <a:xfrm>
            <a:off x="2928938" y="4469309"/>
            <a:ext cx="2714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sldNum" idx="12"/>
          </p:nvPr>
        </p:nvSpPr>
        <p:spPr>
          <a:xfrm>
            <a:off x="6143625" y="4469309"/>
            <a:ext cx="20004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2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/>
        </a:solidFill>
        <a:effectLst/>
      </p:bgPr>
    </p:bg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1"/>
          <p:cNvSpPr/>
          <p:nvPr/>
        </p:nvSpPr>
        <p:spPr>
          <a:xfrm>
            <a:off x="1977625" y="1370400"/>
            <a:ext cx="2555100" cy="2566200"/>
          </a:xfrm>
          <a:prstGeom prst="rect">
            <a:avLst/>
          </a:prstGeom>
          <a:solidFill>
            <a:srgbClr val="158470">
              <a:alpha val="71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3" name="Google Shape;183;p31"/>
          <p:cNvSpPr txBox="1"/>
          <p:nvPr/>
        </p:nvSpPr>
        <p:spPr>
          <a:xfrm>
            <a:off x="4976350" y="1449400"/>
            <a:ext cx="3572400" cy="9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Mia</a:t>
            </a:r>
            <a:endParaRPr sz="2600" b="1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Ridge</a:t>
            </a:r>
            <a:endParaRPr sz="2600" b="1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4" name="Google Shape;184;p31"/>
          <p:cNvSpPr txBox="1"/>
          <p:nvPr/>
        </p:nvSpPr>
        <p:spPr>
          <a:xfrm>
            <a:off x="4976350" y="2652075"/>
            <a:ext cx="3704700" cy="16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270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Digital Curator</a:t>
            </a:r>
            <a:endParaRPr sz="150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125000"/>
              </a:lnSpc>
              <a:spcBef>
                <a:spcPts val="270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The British Library</a:t>
            </a:r>
            <a:endParaRPr sz="150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125000"/>
              </a:lnSpc>
              <a:spcBef>
                <a:spcPts val="2700"/>
              </a:spcBef>
              <a:spcAft>
                <a:spcPts val="0"/>
              </a:spcAft>
              <a:buNone/>
            </a:pPr>
            <a:endParaRPr sz="150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85" name="Google Shape;185;p31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186" name="Google Shape;186;p31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87" name="Google Shape;187;p3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8" name="Google Shape;188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77565">
            <a:off x="-2178562" y="3910299"/>
            <a:ext cx="5527032" cy="2431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352956">
            <a:off x="5870049" y="-798080"/>
            <a:ext cx="4096077" cy="1802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76350" y="1076900"/>
            <a:ext cx="817275" cy="41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31"/>
          <p:cNvPicPr preferRelativeResize="0"/>
          <p:nvPr/>
        </p:nvPicPr>
        <p:blipFill rotWithShape="1">
          <a:blip r:embed="rId6">
            <a:alphaModFix/>
          </a:blip>
          <a:srcRect t="18771" r="1739" b="17117"/>
          <a:stretch/>
        </p:blipFill>
        <p:spPr>
          <a:xfrm>
            <a:off x="1890775" y="1322875"/>
            <a:ext cx="2555101" cy="2497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0" name="Google Shape;280;p40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281" name="Google Shape;281;p40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82" name="Google Shape;282;p4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83" name="Google Shape;283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40"/>
          <p:cNvSpPr txBox="1">
            <a:spLocks noGrp="1"/>
          </p:cNvSpPr>
          <p:nvPr>
            <p:ph type="title"/>
          </p:nvPr>
        </p:nvSpPr>
        <p:spPr>
          <a:xfrm>
            <a:off x="677168" y="3098602"/>
            <a:ext cx="7286700" cy="9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</a:pPr>
            <a:r>
              <a:rPr lang="en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What can AI do for GLAMs?</a:t>
            </a:r>
            <a:endParaRPr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oogle Shape;289;p41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290" name="Google Shape;290;p41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91" name="Google Shape;291;p4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92" name="Google Shape;292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41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AI tools can enrich GLAM collections by:</a:t>
            </a:r>
            <a:endParaRPr/>
          </a:p>
        </p:txBody>
      </p:sp>
      <p:sp>
        <p:nvSpPr>
          <p:cNvPr id="294" name="Google Shape;294;p41"/>
          <p:cNvSpPr txBox="1"/>
          <p:nvPr/>
        </p:nvSpPr>
        <p:spPr>
          <a:xfrm>
            <a:off x="877175" y="1619251"/>
            <a:ext cx="4006797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Transcribing text from images and audio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Layout recognition; relating images and texts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Translating text and speech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Detecting objects in images, writing labels or descriptions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Detecting and linking entities – people, places, dates, concepts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Clustering similar images, texts</a:t>
            </a:r>
            <a:endParaRPr/>
          </a:p>
        </p:txBody>
      </p:sp>
      <p:sp>
        <p:nvSpPr>
          <p:cNvPr id="295" name="Google Shape;295;p41"/>
          <p:cNvSpPr txBox="1"/>
          <p:nvPr/>
        </p:nvSpPr>
        <p:spPr>
          <a:xfrm>
            <a:off x="720000" y="673638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AI for enrichment</a:t>
            </a:r>
            <a:endParaRPr/>
          </a:p>
        </p:txBody>
      </p:sp>
      <p:pic>
        <p:nvPicPr>
          <p:cNvPr id="296" name="Google Shape;296;p41"/>
          <p:cNvPicPr preferRelativeResize="0"/>
          <p:nvPr/>
        </p:nvPicPr>
        <p:blipFill rotWithShape="1">
          <a:blip r:embed="rId4">
            <a:alphaModFix/>
          </a:blip>
          <a:srcRect l="18792" t="10010" r="18187"/>
          <a:stretch/>
        </p:blipFill>
        <p:spPr>
          <a:xfrm>
            <a:off x="5041147" y="1465200"/>
            <a:ext cx="4102853" cy="27991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1" name="Google Shape;301;p42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302" name="Google Shape;302;p42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03" name="Google Shape;303;p4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04" name="Google Shape;304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42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06" name="Google Shape;306;p42"/>
          <p:cNvSpPr txBox="1"/>
          <p:nvPr/>
        </p:nvSpPr>
        <p:spPr>
          <a:xfrm>
            <a:off x="877175" y="2038800"/>
            <a:ext cx="67113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Analysing text with Natural Language Processing (NLP),  Large Language Models (LLM):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Algorithmic record linkage to find individuals between census years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Linguistic research – finding machines assigned human-like agency; semantic shifts as words change over time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Contextualising data (newspapers) with historical paradata (Mitchells press directories)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'Reading' maps with computer vision models (annotating visual features on images to teach software to find them at scale)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Machine learning for 'fuzzy' search with bad OCR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https://livingwithmachines.ac.uk/achievements https://livingwithmachines.ac.uk/latest/</a:t>
            </a:r>
            <a:endParaRPr/>
          </a:p>
        </p:txBody>
      </p:sp>
      <p:sp>
        <p:nvSpPr>
          <p:cNvPr id="307" name="Google Shape;307;p42"/>
          <p:cNvSpPr txBox="1"/>
          <p:nvPr/>
        </p:nvSpPr>
        <p:spPr>
          <a:xfrm>
            <a:off x="720000" y="673650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AI methods for research with collections</a:t>
            </a:r>
            <a:endParaRPr/>
          </a:p>
        </p:txBody>
      </p:sp>
      <p:sp>
        <p:nvSpPr>
          <p:cNvPr id="308" name="Google Shape;308;p42"/>
          <p:cNvSpPr txBox="1"/>
          <p:nvPr/>
        </p:nvSpPr>
        <p:spPr>
          <a:xfrm>
            <a:off x="720000" y="1419439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AI methods within Living with Machines</a:t>
            </a:r>
            <a:endParaRPr/>
          </a:p>
        </p:txBody>
      </p:sp>
      <p:pic>
        <p:nvPicPr>
          <p:cNvPr id="309" name="Google Shape;309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23950" y="1443109"/>
            <a:ext cx="1244600" cy="124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4" name="Google Shape;314;p43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315" name="Google Shape;315;p43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16" name="Google Shape;316;p4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17" name="Google Shape;317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43"/>
          <p:cNvSpPr txBox="1">
            <a:spLocks noGrp="1"/>
          </p:cNvSpPr>
          <p:nvPr>
            <p:ph type="title"/>
          </p:nvPr>
        </p:nvSpPr>
        <p:spPr>
          <a:xfrm>
            <a:off x="677168" y="3098602"/>
            <a:ext cx="7286700" cy="9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Community participation in </a:t>
            </a:r>
            <a:r>
              <a:rPr lang="en" i="1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Living with Machines</a:t>
            </a:r>
            <a:endParaRPr i="1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3" name="Google Shape;323;p44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324" name="Google Shape;324;p44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25" name="Google Shape;325;p4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26" name="Google Shape;326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44"/>
          <p:cNvSpPr txBox="1"/>
          <p:nvPr/>
        </p:nvSpPr>
        <p:spPr>
          <a:xfrm>
            <a:off x="720000" y="673638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Crowdsourcing as a framework for productivity and engagement</a:t>
            </a:r>
            <a:endParaRPr/>
          </a:p>
        </p:txBody>
      </p:sp>
      <p:pic>
        <p:nvPicPr>
          <p:cNvPr id="328" name="Google Shape;328;p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38974" y="1688955"/>
            <a:ext cx="9421948" cy="4593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3" name="Google Shape;333;p45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334" name="Google Shape;334;p45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35" name="Google Shape;335;p4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36" name="Google Shape;336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45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8" name="Google Shape;338;p45"/>
          <p:cNvSpPr txBox="1"/>
          <p:nvPr/>
        </p:nvSpPr>
        <p:spPr>
          <a:xfrm>
            <a:off x="877175" y="2038800"/>
            <a:ext cx="67113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Build on crowdsourcing as productive, public engagement with our research – core part of funding bid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Public interest in old newspapers – and data science / machine learning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Tensions between efficiency, predictability and design for engagement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Future: scale up - train ML with volunteer classifications, look for more articles, ask volunteers to confirm ML predictions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http://bit.ly/LivingWithMachines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9" name="Google Shape;339;p45"/>
          <p:cNvSpPr txBox="1"/>
          <p:nvPr/>
        </p:nvSpPr>
        <p:spPr>
          <a:xfrm>
            <a:off x="720000" y="673650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Crowdsourcing and public participation in </a:t>
            </a:r>
            <a:r>
              <a:rPr lang="en" sz="2600" b="1" i="1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Living with Machines</a:t>
            </a: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40" name="Google Shape;340;p45"/>
          <p:cNvPicPr preferRelativeResize="0"/>
          <p:nvPr/>
        </p:nvPicPr>
        <p:blipFill rotWithShape="1">
          <a:blip r:embed="rId4">
            <a:alphaModFix/>
          </a:blip>
          <a:srcRect l="2348" t="28538" r="45584" b="3122"/>
          <a:stretch/>
        </p:blipFill>
        <p:spPr>
          <a:xfrm>
            <a:off x="4847470" y="4176681"/>
            <a:ext cx="4284899" cy="2510257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45"/>
          <p:cNvSpPr/>
          <p:nvPr/>
        </p:nvSpPr>
        <p:spPr>
          <a:xfrm>
            <a:off x="6403409" y="4441370"/>
            <a:ext cx="2497500" cy="532170"/>
          </a:xfrm>
          <a:prstGeom prst="ellipse">
            <a:avLst/>
          </a:prstGeom>
          <a:noFill/>
          <a:ln w="28575" cap="flat" cmpd="sng">
            <a:solidFill>
              <a:srgbClr val="EF33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2275" tIns="82275" rIns="82275" bIns="82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6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6" name="Google Shape;346;p46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347" name="Google Shape;347;p46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48" name="Google Shape;348;p4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49" name="Google Shape;349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46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Combined domain expertise and quality assessment with machine learning to extract accurate information from digitised pages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51" name="Google Shape;351;p46"/>
          <p:cNvSpPr txBox="1"/>
          <p:nvPr/>
        </p:nvSpPr>
        <p:spPr>
          <a:xfrm>
            <a:off x="877175" y="2413704"/>
            <a:ext cx="4453777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Major takeaways:  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Has the potential to be extremely powerful for</a:t>
            </a:r>
            <a:b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maximizing access to LC’s content at scale.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Will require significant investment in staffing and resources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There are ways to generalize approaches, however, there will not be a one-size-fits-all approach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https://labs.loc.gov/static/labs/work/reports/LC-Labs-Humans-in-the-Loop-Recommendations-Report-final.pdf</a:t>
            </a:r>
            <a:endParaRPr sz="11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52" name="Google Shape;352;p46"/>
          <p:cNvSpPr txBox="1"/>
          <p:nvPr/>
        </p:nvSpPr>
        <p:spPr>
          <a:xfrm>
            <a:off x="720000" y="673650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Library of Congress 'human in the loop'</a:t>
            </a:r>
            <a:endParaRPr sz="2600" b="1" i="1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53" name="Google Shape;353;p4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30952" y="2694138"/>
            <a:ext cx="3813048" cy="24496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" name="Google Shape;358;p47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359" name="Google Shape;359;p47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60" name="Google Shape;360;p4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61" name="Google Shape;361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47"/>
          <p:cNvSpPr txBox="1"/>
          <p:nvPr/>
        </p:nvSpPr>
        <p:spPr>
          <a:xfrm>
            <a:off x="719999" y="1536699"/>
            <a:ext cx="7673099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AI and volunteer enriched data and collection management systems don't get along</a:t>
            </a: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63" name="Google Shape;363;p47"/>
          <p:cNvSpPr txBox="1"/>
          <p:nvPr/>
        </p:nvSpPr>
        <p:spPr>
          <a:xfrm>
            <a:off x="877175" y="2038800"/>
            <a:ext cx="67113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single enriched record could be linked to multiple places, people, concepts via metadata or digitised content</a:t>
            </a:r>
            <a:endParaRPr/>
          </a:p>
          <a:p>
            <a:pPr marL="285750" marR="0" lvl="2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" sz="16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But can you store enriched data with digital object records in your core catalogue? </a:t>
            </a:r>
            <a:endParaRPr/>
          </a:p>
          <a:p>
            <a:pPr marL="285750" marR="0" lvl="2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" sz="16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Can you build better search interfaces that include AI-based 'search by image' or expanding keywords to related concepts?</a:t>
            </a:r>
            <a:endParaRPr/>
          </a:p>
          <a:p>
            <a:pPr marL="285750" marR="0" lvl="2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" sz="16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Can you show users a confidence or quality score for generated classifications, transcriptions?</a:t>
            </a:r>
            <a:endParaRPr/>
          </a:p>
        </p:txBody>
      </p:sp>
      <p:sp>
        <p:nvSpPr>
          <p:cNvPr id="364" name="Google Shape;364;p47"/>
          <p:cNvSpPr txBox="1"/>
          <p:nvPr/>
        </p:nvSpPr>
        <p:spPr>
          <a:xfrm>
            <a:off x="720000" y="673650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But! Does your catalogue support enriched data?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9" name="Google Shape;369;p48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370" name="Google Shape;370;p48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71" name="Google Shape;371;p4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72" name="Google Shape;372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p48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74" name="Google Shape;374;p48"/>
          <p:cNvSpPr txBox="1"/>
          <p:nvPr/>
        </p:nvSpPr>
        <p:spPr>
          <a:xfrm>
            <a:off x="877175" y="2038800"/>
            <a:ext cx="5459617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You can do some interesting things with metadata, but - digitisation is key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ML models are built from text or images.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Doing interesting things with 'AI' requires digitised text (ideally high quality OCR, HTR)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And - cloud storage for 'compute' is expensive at scale – GLAM images can be large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75" name="Google Shape;375;p48"/>
          <p:cNvSpPr txBox="1"/>
          <p:nvPr/>
        </p:nvSpPr>
        <p:spPr>
          <a:xfrm>
            <a:off x="720000" y="673650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Digitisation is vital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You can't </a:t>
            </a:r>
            <a:r>
              <a:rPr lang="en" sz="2600" b="1" i="0" u="none" strike="sng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judge</a:t>
            </a: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 read a book by its cover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76" name="Google Shape;376;p4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07864" y="1704698"/>
            <a:ext cx="2354407" cy="3438802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48"/>
          <p:cNvSpPr txBox="1"/>
          <p:nvPr/>
        </p:nvSpPr>
        <p:spPr>
          <a:xfrm rot="5400000">
            <a:off x="6603125" y="2537371"/>
            <a:ext cx="4901400" cy="361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Image: craiyon.ai 'rare books and special collections'</a:t>
            </a:r>
            <a:endParaRPr sz="10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2" name="Google Shape;382;p49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383" name="Google Shape;383;p49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84" name="Google Shape;384;p4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85" name="Google Shape;385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49"/>
          <p:cNvSpPr txBox="1">
            <a:spLocks noGrp="1"/>
          </p:cNvSpPr>
          <p:nvPr>
            <p:ph type="title"/>
          </p:nvPr>
        </p:nvSpPr>
        <p:spPr>
          <a:xfrm>
            <a:off x="677168" y="3098602"/>
            <a:ext cx="7286700" cy="9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Why do we need to be careful around AI?</a:t>
            </a:r>
            <a:endParaRPr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2"/>
          <p:cNvSpPr txBox="1"/>
          <p:nvPr/>
        </p:nvSpPr>
        <p:spPr>
          <a:xfrm>
            <a:off x="2702200" y="1811700"/>
            <a:ext cx="5611200" cy="152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3000" b="0" i="0" u="none" strike="noStrike" cap="none">
                <a:solidFill>
                  <a:srgbClr val="158470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Enriching lives: connecting communities and culture - with the help of machines</a:t>
            </a:r>
            <a:endParaRPr sz="3000" b="0" i="0" u="none" strike="noStrike" cap="none">
              <a:solidFill>
                <a:srgbClr val="158470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endParaRPr sz="3000" b="0" i="0" u="none" strike="noStrike" cap="none">
              <a:solidFill>
                <a:srgbClr val="158470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endParaRPr sz="3000" b="0" i="0" u="none" strike="noStrike" cap="none">
              <a:solidFill>
                <a:srgbClr val="158470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grpSp>
        <p:nvGrpSpPr>
          <p:cNvPr id="197" name="Google Shape;197;p32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198" name="Google Shape;198;p32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9" name="Google Shape;199;p3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0" name="Google Shape;200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400000">
            <a:off x="-2597899" y="1029351"/>
            <a:ext cx="7011901" cy="3084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1" name="Google Shape;391;p50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392" name="Google Shape;392;p50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93" name="Google Shape;393;p5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94" name="Google Shape;394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50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96" name="Google Shape;396;p50"/>
          <p:cNvSpPr txBox="1"/>
          <p:nvPr/>
        </p:nvSpPr>
        <p:spPr>
          <a:xfrm>
            <a:off x="877175" y="2038800"/>
            <a:ext cx="5305225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It's not intelligent.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It's not conscious.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It's not a 'magic wand' that will solve all your problems.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It won't cope with your messy data.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It may not be the right solution for the problems you're trying to solve. (But it might get you funding)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97" name="Google Shape;397;p50"/>
          <p:cNvSpPr txBox="1"/>
          <p:nvPr/>
        </p:nvSpPr>
        <p:spPr>
          <a:xfrm>
            <a:off x="720000" y="673638"/>
            <a:ext cx="54624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What is AI not?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98" name="Google Shape;398;p50"/>
          <p:cNvPicPr preferRelativeResize="0"/>
          <p:nvPr/>
        </p:nvPicPr>
        <p:blipFill rotWithShape="1">
          <a:blip r:embed="rId4">
            <a:alphaModFix/>
          </a:blip>
          <a:srcRect l="10559" r="16114"/>
          <a:stretch/>
        </p:blipFill>
        <p:spPr>
          <a:xfrm>
            <a:off x="6303981" y="0"/>
            <a:ext cx="284001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50"/>
          <p:cNvSpPr txBox="1"/>
          <p:nvPr/>
        </p:nvSpPr>
        <p:spPr>
          <a:xfrm>
            <a:off x="217778" y="4906249"/>
            <a:ext cx="6128608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Image https://fediscience.org/@dustinstoltz/111211420966814062 taken at Evil Genius brewery, PA</a:t>
            </a:r>
            <a:endParaRPr sz="10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4" name="Google Shape;404;p51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405" name="Google Shape;405;p51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06" name="Google Shape;406;p5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07" name="Google Shape;407;p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51"/>
          <p:cNvSpPr txBox="1">
            <a:spLocks noGrp="1"/>
          </p:cNvSpPr>
          <p:nvPr>
            <p:ph type="title"/>
          </p:nvPr>
        </p:nvSpPr>
        <p:spPr>
          <a:xfrm>
            <a:off x="677168" y="3098602"/>
            <a:ext cx="7286700" cy="9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LLMs are what we have, not what we need</a:t>
            </a:r>
            <a:endParaRPr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3" name="Google Shape;413;p52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414" name="Google Shape;414;p52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15" name="Google Shape;415;p5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16" name="Google Shape;416;p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417" name="Google Shape;417;p52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8" name="Google Shape;418;p52"/>
          <p:cNvSpPr txBox="1"/>
          <p:nvPr/>
        </p:nvSpPr>
        <p:spPr>
          <a:xfrm>
            <a:off x="877175" y="2038800"/>
            <a:ext cx="41901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Open Sans"/>
              <a:buChar char="●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Does it matter if the output is true?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Open Sans"/>
              <a:buChar char="●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Do you have expertise [and resources!] to verify that the output is accurate?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Open Sans"/>
              <a:buChar char="●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Are you able and willing to take full responsibility (legal, moral, etc.) for missed inaccuracies?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9" name="Google Shape;419;p52"/>
          <p:cNvSpPr txBox="1"/>
          <p:nvPr/>
        </p:nvSpPr>
        <p:spPr>
          <a:xfrm>
            <a:off x="720000" y="673638"/>
            <a:ext cx="54624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'Is it safe to use ChatGPT for your task?'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20" name="Google Shape;420;p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99100" y="0"/>
            <a:ext cx="36449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" name="Google Shape;425;p53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426" name="Google Shape;426;p53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27" name="Google Shape;427;p5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28" name="Google Shape;428;p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53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0" name="Google Shape;430;p53"/>
          <p:cNvSpPr txBox="1"/>
          <p:nvPr/>
        </p:nvSpPr>
        <p:spPr>
          <a:xfrm>
            <a:off x="877175" y="2038800"/>
            <a:ext cx="41901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33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'AI tends to sand away the unusual. It's trained to answer with the most likely answer to your question, which is not necessarily the most correct answer.'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3335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3335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https://www.aiweirdness.com/ai-vs-a-giraffe-with-no-spots/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333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1" name="Google Shape;431;p53"/>
          <p:cNvSpPr txBox="1"/>
          <p:nvPr/>
        </p:nvSpPr>
        <p:spPr>
          <a:xfrm>
            <a:off x="720000" y="673638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AI isn't great at 'rare' or 'special'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32" name="Google Shape;432;p5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51475" y="1522675"/>
            <a:ext cx="2332981" cy="312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7" name="Google Shape;437;p54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438" name="Google Shape;438;p54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39" name="Google Shape;439;p5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40" name="Google Shape;440;p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p54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42" name="Google Shape;442;p54"/>
          <p:cNvSpPr txBox="1"/>
          <p:nvPr/>
        </p:nvSpPr>
        <p:spPr>
          <a:xfrm>
            <a:off x="877175" y="2038800"/>
            <a:ext cx="41901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43" name="Google Shape;443;p54"/>
          <p:cNvSpPr txBox="1"/>
          <p:nvPr/>
        </p:nvSpPr>
        <p:spPr>
          <a:xfrm>
            <a:off x="720000" y="673638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Whose content is 'generative' AI regurgitating? Is that ethical? Legal?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44" name="Google Shape;444;p5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0194" y="1713173"/>
            <a:ext cx="5429113" cy="3622619"/>
          </a:xfrm>
          <a:prstGeom prst="rect">
            <a:avLst/>
          </a:prstGeom>
          <a:noFill/>
          <a:ln>
            <a:noFill/>
          </a:ln>
        </p:spPr>
      </p:pic>
      <p:sp>
        <p:nvSpPr>
          <p:cNvPr id="445" name="Google Shape;445;p54"/>
          <p:cNvSpPr txBox="1"/>
          <p:nvPr/>
        </p:nvSpPr>
        <p:spPr>
          <a:xfrm>
            <a:off x="3426310" y="4873110"/>
            <a:ext cx="457200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Getty Images vs Stability AI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" name="Google Shape;450;p55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451" name="Google Shape;451;p55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52" name="Google Shape;452;p5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53" name="Google Shape;453;p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p55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b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What do these images have in common?</a:t>
            </a: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55" name="Google Shape;455;p55"/>
          <p:cNvSpPr txBox="1"/>
          <p:nvPr/>
        </p:nvSpPr>
        <p:spPr>
          <a:xfrm>
            <a:off x="720000" y="673638"/>
            <a:ext cx="54624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Whose lives and stories are represented?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56" name="Google Shape;456;p5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360" y="2869417"/>
            <a:ext cx="2700391" cy="21333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5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56704" y="2869417"/>
            <a:ext cx="2403348" cy="21333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5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936021" y="2869417"/>
            <a:ext cx="2835412" cy="2133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5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261098" y="170612"/>
            <a:ext cx="2098954" cy="2647188"/>
          </a:xfrm>
          <a:prstGeom prst="rect">
            <a:avLst/>
          </a:prstGeom>
          <a:noFill/>
          <a:ln>
            <a:noFill/>
          </a:ln>
        </p:spPr>
      </p:pic>
      <p:sp>
        <p:nvSpPr>
          <p:cNvPr id="460" name="Google Shape;460;p55"/>
          <p:cNvSpPr txBox="1"/>
          <p:nvPr/>
        </p:nvSpPr>
        <p:spPr>
          <a:xfrm rot="5400000">
            <a:off x="6407267" y="2172089"/>
            <a:ext cx="4910328" cy="750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https://www.vintag.es/2015/09/amazing-vintage-wedding-photos-in.html https://www.flickr.com/photos/147326970@N05/32446909980</a:t>
            </a:r>
            <a:endParaRPr sz="8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https://www.flickr.com/photos/47125576@N00/24108399394 https://www.flickr.com/photos/bokelicious/13981327606/</a:t>
            </a:r>
            <a:endParaRPr sz="8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5" name="Google Shape;465;p56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466" name="Google Shape;466;p56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67" name="Google Shape;467;p5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68" name="Google Shape;468;p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p56"/>
          <p:cNvSpPr txBox="1">
            <a:spLocks noGrp="1"/>
          </p:cNvSpPr>
          <p:nvPr>
            <p:ph type="title"/>
          </p:nvPr>
        </p:nvSpPr>
        <p:spPr>
          <a:xfrm>
            <a:off x="677168" y="3098602"/>
            <a:ext cx="7286700" cy="9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Will AI destroy crowdsourcing in GLAMs - or enhance it?</a:t>
            </a:r>
            <a:endParaRPr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4" name="Google Shape;474;p57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475" name="Google Shape;475;p57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76" name="Google Shape;476;p5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77" name="Google Shape;477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478" name="Google Shape;478;p57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79" name="Google Shape;479;p57"/>
          <p:cNvSpPr txBox="1"/>
          <p:nvPr/>
        </p:nvSpPr>
        <p:spPr>
          <a:xfrm>
            <a:off x="877175" y="2038800"/>
            <a:ext cx="67113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Online volunteers found pleasure, learning and community in crowdsourcing tasks like: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Transcribing handwritten text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Tagging or classifying pictures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Puzzle-like tasks </a:t>
            </a:r>
            <a:r>
              <a:rPr lang="en" sz="1500">
                <a:latin typeface="Open Sans"/>
                <a:ea typeface="Open Sans"/>
                <a:cs typeface="Open Sans"/>
                <a:sym typeface="Open Sans"/>
              </a:rPr>
              <a:t>are</a:t>
            </a: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a low-pressure </a:t>
            </a:r>
            <a:r>
              <a:rPr lang="en" sz="1500">
                <a:latin typeface="Open Sans"/>
                <a:ea typeface="Open Sans"/>
                <a:cs typeface="Open Sans"/>
                <a:sym typeface="Open Sans"/>
              </a:rPr>
              <a:t>first i</a:t>
            </a: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nter</a:t>
            </a:r>
            <a:r>
              <a:rPr lang="en" sz="1500">
                <a:latin typeface="Open Sans"/>
                <a:ea typeface="Open Sans"/>
                <a:cs typeface="Open Sans"/>
                <a:sym typeface="Open Sans"/>
              </a:rPr>
              <a:t>action</a:t>
            </a: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with collections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Enjoyable tasks provide opportunities for learning, curiosity, developing skills and knowledge – they support volunteers trying more complex tasks</a:t>
            </a:r>
            <a:endParaRPr/>
          </a:p>
        </p:txBody>
      </p:sp>
      <p:sp>
        <p:nvSpPr>
          <p:cNvPr id="480" name="Google Shape;480;p57"/>
          <p:cNvSpPr txBox="1"/>
          <p:nvPr/>
        </p:nvSpPr>
        <p:spPr>
          <a:xfrm>
            <a:off x="720000" y="673650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AI can compete with volunteers for enjoyable </a:t>
            </a:r>
            <a:r>
              <a:rPr lang="en" sz="2600" b="1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tasks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5" name="Google Shape;485;p58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486" name="Google Shape;486;p58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87" name="Google Shape;487;p5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88" name="Google Shape;488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58"/>
          <p:cNvSpPr txBox="1"/>
          <p:nvPr/>
        </p:nvSpPr>
        <p:spPr>
          <a:xfrm>
            <a:off x="720000" y="15169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Volunteers are enriched while enriching collections</a:t>
            </a: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90" name="Google Shape;490;p58"/>
          <p:cNvSpPr txBox="1"/>
          <p:nvPr/>
        </p:nvSpPr>
        <p:spPr>
          <a:xfrm>
            <a:off x="877175" y="2038800"/>
            <a:ext cx="67113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Machine learning and crowdsourcing can both enrich collections</a:t>
            </a:r>
            <a:endParaRPr/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Machine learning can help create better volunteer experiences</a:t>
            </a:r>
            <a:endParaRPr/>
          </a:p>
          <a:p>
            <a:pPr marL="285750" marR="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'Automate the boring stuff'</a:t>
            </a:r>
            <a:endParaRPr/>
          </a:p>
          <a:p>
            <a:pPr marL="285750" marR="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Support volunteer learning – provide interactive feedback, tutorials</a:t>
            </a:r>
            <a:endParaRPr/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Volunteers can review and improve machine learning results – it's easier to review than create!</a:t>
            </a:r>
            <a:endParaRPr/>
          </a:p>
        </p:txBody>
      </p:sp>
      <p:sp>
        <p:nvSpPr>
          <p:cNvPr id="491" name="Google Shape;491;p58"/>
          <p:cNvSpPr txBox="1"/>
          <p:nvPr/>
        </p:nvSpPr>
        <p:spPr>
          <a:xfrm>
            <a:off x="720000" y="673638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600" b="1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Rethink c</a:t>
            </a: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rowdsourcing as 'volunteer enrichment'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6" name="Google Shape;496;p59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497" name="Google Shape;497;p59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98" name="Google Shape;498;p5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99" name="Google Shape;499;p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500" name="Google Shape;500;p59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Volunteers are enriched while enriching collections</a:t>
            </a: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01" name="Google Shape;501;p59"/>
          <p:cNvSpPr txBox="1"/>
          <p:nvPr/>
        </p:nvSpPr>
        <p:spPr>
          <a:xfrm>
            <a:off x="877175" y="2038800"/>
            <a:ext cx="67113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Less enjoyable tasks – classifying with controlled vocabularies, excessive repetition – and boring items  were previously excluded from crowdsourcing</a:t>
            </a:r>
            <a:endParaRPr/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Let AI do the boring stuff! Redesign workflows for the benefit of staff and volunteers</a:t>
            </a:r>
            <a:endParaRPr/>
          </a:p>
        </p:txBody>
      </p:sp>
      <p:sp>
        <p:nvSpPr>
          <p:cNvPr id="502" name="Google Shape;502;p59"/>
          <p:cNvSpPr txBox="1"/>
          <p:nvPr/>
        </p:nvSpPr>
        <p:spPr>
          <a:xfrm>
            <a:off x="720000" y="673638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Crowdsourcing as 'volunteer enrichment'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" name="Google Shape;205;p33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206" name="Google Shape;206;p33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7" name="Google Shape;207;p3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8" name="Google Shape;208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3"/>
          <p:cNvSpPr txBox="1"/>
          <p:nvPr/>
        </p:nvSpPr>
        <p:spPr>
          <a:xfrm>
            <a:off x="1258175" y="2038800"/>
            <a:ext cx="67113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Hands up in the room / post in chat if you've tried machine learning tools like: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Open Sans"/>
              <a:buChar char="●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Image generators e.g. DALL•E 2, Midjourney, StableDiffusion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Open Sans"/>
              <a:buChar char="●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Text generators or search bots e.g. ChatGPT / Bard / Bing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Open Sans"/>
              <a:buChar char="●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Text or image classifiers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Open Sans"/>
              <a:buChar char="●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Professional tools that include AI / machine learning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Did trying these tools burst the hype, or get you more excited? Or both?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0" name="Google Shape;210;p33"/>
          <p:cNvSpPr txBox="1"/>
          <p:nvPr/>
        </p:nvSpPr>
        <p:spPr>
          <a:xfrm>
            <a:off x="720000" y="673638"/>
            <a:ext cx="54624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Have you tried AI?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7" name="Google Shape;507;p60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508" name="Google Shape;508;p60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09" name="Google Shape;509;p6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10" name="Google Shape;510;p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60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…an opportunity to rethink crowdsourcing and volunteering</a:t>
            </a: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12" name="Google Shape;512;p60"/>
          <p:cNvSpPr txBox="1"/>
          <p:nvPr/>
        </p:nvSpPr>
        <p:spPr>
          <a:xfrm>
            <a:off x="877175" y="2038800"/>
            <a:ext cx="67113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5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Rethink 'authority', build for roundtripping</a:t>
            </a:r>
            <a:endParaRPr/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Reduce the overhead of checking enhanced data – focus staff efforts on areas that need expertise</a:t>
            </a:r>
            <a:endParaRPr/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Where is imperfect AI or volunteer data better than no data at all?</a:t>
            </a:r>
            <a:endParaRPr/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How could crowdsourcing</a:t>
            </a:r>
            <a:r>
              <a:rPr lang="en" sz="1500">
                <a:latin typeface="Open Sans"/>
                <a:ea typeface="Open Sans"/>
                <a:cs typeface="Open Sans"/>
                <a:sym typeface="Open Sans"/>
              </a:rPr>
              <a:t> plus </a:t>
            </a: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AI improve work for staff? How can you involve them in these decisions?</a:t>
            </a:r>
            <a:endParaRPr/>
          </a:p>
        </p:txBody>
      </p:sp>
      <p:sp>
        <p:nvSpPr>
          <p:cNvPr id="513" name="Google Shape;513;p60"/>
          <p:cNvSpPr txBox="1"/>
          <p:nvPr/>
        </p:nvSpPr>
        <p:spPr>
          <a:xfrm>
            <a:off x="720000" y="673638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Making good choices about AI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8" name="Google Shape;518;p61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519" name="Google Shape;519;p61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20" name="Google Shape;520;p6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21" name="Google Shape;521;p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522" name="Google Shape;522;p61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…an opportunity to rethink crowdsourcing and volunteering</a:t>
            </a: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23" name="Google Shape;523;p61"/>
          <p:cNvSpPr txBox="1"/>
          <p:nvPr/>
        </p:nvSpPr>
        <p:spPr>
          <a:xfrm>
            <a:off x="877175" y="2038800"/>
            <a:ext cx="4501649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Digital objects aren't just 'surrogates' for reading room / gallery </a:t>
            </a:r>
            <a:r>
              <a:rPr lang="en" sz="1500">
                <a:latin typeface="Open Sans"/>
                <a:ea typeface="Open Sans"/>
                <a:cs typeface="Open Sans"/>
                <a:sym typeface="Open Sans"/>
              </a:rPr>
              <a:t>access</a:t>
            </a:r>
            <a:endParaRPr/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We don't need to fit catalogue records on a card. </a:t>
            </a:r>
            <a:endParaRPr/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Think beyond MARC! (or your local metadata standard). 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Open Sans"/>
                <a:ea typeface="Open Sans"/>
                <a:cs typeface="Open Sans"/>
                <a:sym typeface="Open Sans"/>
              </a:rPr>
              <a:t>Modern</a:t>
            </a: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collections systems </a:t>
            </a:r>
            <a:r>
              <a:rPr lang="en" sz="1500">
                <a:latin typeface="Open Sans"/>
                <a:ea typeface="Open Sans"/>
                <a:cs typeface="Open Sans"/>
                <a:sym typeface="Open Sans"/>
              </a:rPr>
              <a:t>should</a:t>
            </a: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include ML and volunteer enrichment – transcriptions, folksonomies, community memories and more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24" name="Google Shape;524;p61"/>
          <p:cNvSpPr txBox="1"/>
          <p:nvPr/>
        </p:nvSpPr>
        <p:spPr>
          <a:xfrm>
            <a:off x="720000" y="673638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Making good choices about AI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25" name="Google Shape;525;p6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23848" y="2122226"/>
            <a:ext cx="3175000" cy="261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0" name="Google Shape;530;p62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531" name="Google Shape;531;p62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32" name="Google Shape;532;p6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33" name="Google Shape;533;p6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534" name="Google Shape;534;p62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Questions?</a:t>
            </a: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35" name="Google Shape;535;p62"/>
          <p:cNvSpPr txBox="1"/>
          <p:nvPr/>
        </p:nvSpPr>
        <p:spPr>
          <a:xfrm>
            <a:off x="877175" y="2038800"/>
            <a:ext cx="67113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Find out more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bl.uk/digital                            @BL_DigiSchol@techhub.social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livingwithmachines.ac.uk    @LivingWithMachines@zirk.us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openobjects.org.uk              @mia@hcommons.social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Read and comment on the Collective Wisdom white paper https://collectivewisdomproject.org.uk/new-release-collective-wisdom-white-paper/</a:t>
            </a:r>
            <a:endParaRPr/>
          </a:p>
        </p:txBody>
      </p:sp>
      <p:sp>
        <p:nvSpPr>
          <p:cNvPr id="536" name="Google Shape;536;p62"/>
          <p:cNvSpPr txBox="1"/>
          <p:nvPr/>
        </p:nvSpPr>
        <p:spPr>
          <a:xfrm>
            <a:off x="720000" y="673638"/>
            <a:ext cx="54624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Thank you for listening!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1" name="Google Shape;541;p63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542" name="Google Shape;542;p63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43" name="Google Shape;543;p6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44" name="Google Shape;544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545" name="Google Shape;545;p63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Know what problem you're trying to solve</a:t>
            </a: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46" name="Google Shape;546;p63"/>
          <p:cNvSpPr txBox="1"/>
          <p:nvPr/>
        </p:nvSpPr>
        <p:spPr>
          <a:xfrm>
            <a:off x="877175" y="2038800"/>
            <a:ext cx="67113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Avoid shiny object syndrome: focus on problems you need to solve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Start with an MVP (minimum viable project) and build in time to document, evaluate and learn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Work with students, researchers to explore new, emergent technologies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Think about how you can manage biases in data generated, and review processes to ensure harms are minimised or removed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47" name="Google Shape;547;p63"/>
          <p:cNvSpPr txBox="1"/>
          <p:nvPr/>
        </p:nvSpPr>
        <p:spPr>
          <a:xfrm>
            <a:off x="720000" y="673650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Thinking about AI in your GLAM?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" name="Google Shape;552;p64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553" name="Google Shape;553;p64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54" name="Google Shape;554;p6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55" name="Google Shape;555;p6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556" name="Google Shape;556;p64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Always begin by asking 'what do you mean by "AI"?'</a:t>
            </a:r>
            <a:endParaRPr/>
          </a:p>
        </p:txBody>
      </p:sp>
      <p:sp>
        <p:nvSpPr>
          <p:cNvPr id="557" name="Google Shape;557;p64"/>
          <p:cNvSpPr txBox="1"/>
          <p:nvPr/>
        </p:nvSpPr>
        <p:spPr>
          <a:xfrm>
            <a:off x="877175" y="2038800"/>
            <a:ext cx="67113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AI can sneak into products sold to marketing, security, IT, HR and other teams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Increase AI literacy – ideally together with colleagues colleagues from across the organisation – to assess claims, avoid dangers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Try tools for yourself – chat bots, image creation tools, image and text labelling tools. Use items or collections you know well to help assess the quality of results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Try GLAM-specific training AI training resources via AI4LAM, IFLA etc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https://www.ifla.org/g/ai/23-resources-to-get-up-to-speed-on-ai-in-2023/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https://sites.google.com/view/ai4lam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58" name="Google Shape;558;p64"/>
          <p:cNvSpPr txBox="1"/>
          <p:nvPr/>
        </p:nvSpPr>
        <p:spPr>
          <a:xfrm>
            <a:off x="720000" y="673650"/>
            <a:ext cx="54903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AI literacy is key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" name="Google Shape;563;p65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564" name="Google Shape;564;p65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65" name="Google Shape;565;p6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66" name="Google Shape;566;p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567" name="Google Shape;567;p65"/>
          <p:cNvSpPr txBox="1"/>
          <p:nvPr/>
        </p:nvSpPr>
        <p:spPr>
          <a:xfrm>
            <a:off x="719999" y="1364575"/>
            <a:ext cx="6864141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If you have a IIIF manifest, you can make a Zooniverse project</a:t>
            </a: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68" name="Google Shape;568;p65"/>
          <p:cNvSpPr txBox="1"/>
          <p:nvPr/>
        </p:nvSpPr>
        <p:spPr>
          <a:xfrm>
            <a:off x="877175" y="2038800"/>
            <a:ext cx="4383314" cy="2113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Any item with a IIIF manifest can be used with Zooniverse's Project Builder – dramatically reduced work for GLAMs</a:t>
            </a:r>
            <a:endParaRPr/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Results as annotated image/canvas or manifest or as Zooniverse dataset</a:t>
            </a:r>
            <a:endParaRPr/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Needs community input to develop further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69" name="Google Shape;569;p65"/>
          <p:cNvSpPr txBox="1"/>
          <p:nvPr/>
        </p:nvSpPr>
        <p:spPr>
          <a:xfrm>
            <a:off x="720000" y="673638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Zooniverse and IIIF collaboration</a:t>
            </a:r>
            <a:endParaRPr/>
          </a:p>
        </p:txBody>
      </p:sp>
      <p:pic>
        <p:nvPicPr>
          <p:cNvPr id="570" name="Google Shape;570;p6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14708" y="1804953"/>
            <a:ext cx="5673923" cy="361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0"/>
          </a:srgbClr>
        </a:solidFill>
        <a:effectLst/>
      </p:bgPr>
    </p:bg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5" name="Google Shape;575;p66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576" name="Google Shape;576;p66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77" name="Google Shape;577;p6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78" name="Google Shape;578;p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579" name="Google Shape;579;p66"/>
          <p:cNvSpPr txBox="1"/>
          <p:nvPr/>
        </p:nvSpPr>
        <p:spPr>
          <a:xfrm>
            <a:off x="719999" y="1364575"/>
            <a:ext cx="68640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80" name="Google Shape;580;p66"/>
          <p:cNvSpPr txBox="1"/>
          <p:nvPr/>
        </p:nvSpPr>
        <p:spPr>
          <a:xfrm>
            <a:off x="735450" y="1362975"/>
            <a:ext cx="7673100" cy="21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" sz="15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Questions aligned with previous surveys </a:t>
            </a:r>
            <a:r>
              <a:rPr lang="en" sz="15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and</a:t>
            </a:r>
            <a:r>
              <a:rPr lang="en" sz="15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BL audience categories</a:t>
            </a:r>
            <a:endParaRPr sz="15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" sz="15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71% had no previous relationship with the British Library</a:t>
            </a:r>
            <a:endParaRPr sz="15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" sz="15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Volunteers most likely to be a retired professional woman, 65 to 74 years old with a degree, living in the UK</a:t>
            </a:r>
            <a:endParaRPr sz="15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81" name="Google Shape;581;p66"/>
          <p:cNvSpPr txBox="1"/>
          <p:nvPr/>
        </p:nvSpPr>
        <p:spPr>
          <a:xfrm>
            <a:off x="720000" y="673638"/>
            <a:ext cx="76731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2022 Zooniverse </a:t>
            </a:r>
            <a:r>
              <a:rPr lang="en" sz="2600" b="1" i="1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LwM</a:t>
            </a:r>
            <a:r>
              <a:rPr lang="en" sz="2600" b="1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 volunteer survey</a:t>
            </a:r>
            <a:endParaRPr/>
          </a:p>
        </p:txBody>
      </p:sp>
      <p:pic>
        <p:nvPicPr>
          <p:cNvPr id="582" name="Google Shape;582;p66"/>
          <p:cNvPicPr preferRelativeResize="0"/>
          <p:nvPr/>
        </p:nvPicPr>
        <p:blipFill rotWithShape="1">
          <a:blip r:embed="rId4">
            <a:alphaModFix/>
          </a:blip>
          <a:srcRect b="37803"/>
          <a:stretch/>
        </p:blipFill>
        <p:spPr>
          <a:xfrm>
            <a:off x="-571907" y="2513186"/>
            <a:ext cx="4911452" cy="221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" name="Google Shape;583;p6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66058" y="2513187"/>
            <a:ext cx="4814454" cy="32269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" name="Google Shape;215;p34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216" name="Google Shape;216;p34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7" name="Google Shape;217;p3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18" name="Google Shape;218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4"/>
          <p:cNvSpPr txBox="1"/>
          <p:nvPr/>
        </p:nvSpPr>
        <p:spPr>
          <a:xfrm>
            <a:off x="877175" y="2038800"/>
            <a:ext cx="67113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As a volunteer, or as an organisation?</a:t>
            </a:r>
            <a:endParaRPr/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Hands up in the room / post in chat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0" name="Google Shape;220;p34"/>
          <p:cNvSpPr txBox="1"/>
          <p:nvPr/>
        </p:nvSpPr>
        <p:spPr>
          <a:xfrm>
            <a:off x="720000" y="673638"/>
            <a:ext cx="54624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Have you tried crowdsourcing?</a:t>
            </a:r>
            <a:endParaRPr/>
          </a:p>
        </p:txBody>
      </p:sp>
      <p:sp>
        <p:nvSpPr>
          <p:cNvPr id="221" name="Google Shape;221;p34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Or citizen science, citizen history, online volunteering…</a:t>
            </a: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" name="Google Shape;226;p35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227" name="Google Shape;227;p35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28" name="Google Shape;228;p3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9" name="Google Shape;229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35"/>
          <p:cNvSpPr txBox="1">
            <a:spLocks noGrp="1"/>
          </p:cNvSpPr>
          <p:nvPr>
            <p:ph type="title"/>
          </p:nvPr>
        </p:nvSpPr>
        <p:spPr>
          <a:xfrm>
            <a:off x="677168" y="3098602"/>
            <a:ext cx="7286700" cy="9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My challenge to you: GLAMs should use AI to enrich collections *and* enrich online volunteering</a:t>
            </a:r>
            <a:endParaRPr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" name="Google Shape;235;p36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236" name="Google Shape;236;p36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37" name="Google Shape;237;p3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38" name="Google Shape;238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36"/>
          <p:cNvSpPr txBox="1">
            <a:spLocks noGrp="1"/>
          </p:cNvSpPr>
          <p:nvPr>
            <p:ph type="title"/>
          </p:nvPr>
        </p:nvSpPr>
        <p:spPr>
          <a:xfrm>
            <a:off x="677168" y="3098602"/>
            <a:ext cx="7286700" cy="9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8575" tIns="39275" rIns="78575" bIns="3927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</a:pPr>
            <a:r>
              <a:rPr lang="en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What is 'AI'?</a:t>
            </a:r>
            <a:endParaRPr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4" name="Google Shape;244;p37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245" name="Google Shape;245;p37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46" name="Google Shape;246;p3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47" name="Google Shape;247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37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'Artificial intelligence' – computers emulating or mimicking human thought. Mostly it means 'machine learning'.</a:t>
            </a:r>
            <a:endParaRPr/>
          </a:p>
        </p:txBody>
      </p:sp>
      <p:sp>
        <p:nvSpPr>
          <p:cNvPr id="249" name="Google Shape;249;p37"/>
          <p:cNvSpPr txBox="1"/>
          <p:nvPr/>
        </p:nvSpPr>
        <p:spPr>
          <a:xfrm>
            <a:off x="877175" y="2038800"/>
            <a:ext cx="67113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Machine learning algorithms learn from examples or from the data itself.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They build statistical models of images (computer vision), text / speech (natural language processing), audio / video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Used to make decisions – find patterns, predict labels/classifications, transcriptions, translations, summarise existing content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'Generative' uses - creating new images, text, video by mimicking typical human outputs</a:t>
            </a:r>
            <a:endParaRPr/>
          </a:p>
        </p:txBody>
      </p:sp>
      <p:sp>
        <p:nvSpPr>
          <p:cNvPr id="250" name="Google Shape;250;p37"/>
          <p:cNvSpPr txBox="1"/>
          <p:nvPr/>
        </p:nvSpPr>
        <p:spPr>
          <a:xfrm>
            <a:off x="720000" y="673638"/>
            <a:ext cx="54624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What do I mean by 'AI'?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Google Shape;255;p38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256" name="Google Shape;256;p38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57" name="Google Shape;257;p3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58" name="Google Shape;258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38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The current buzzword! ChatGPT, Bard, Bing, etc</a:t>
            </a: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0" name="Google Shape;260;p38"/>
          <p:cNvSpPr txBox="1"/>
          <p:nvPr/>
        </p:nvSpPr>
        <p:spPr>
          <a:xfrm>
            <a:off x="877175" y="2038800"/>
            <a:ext cx="67113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Trained on vast amounts of 'acquired' or scraped text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Fancy predictive text – it's great at guessing which words should come next to create plausible sentences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Don't 'know' anything about the world – can't do maths, understand words or concepts, determine 'truth'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Infamous for 'hallucinating' references etc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1" name="Google Shape;261;p38"/>
          <p:cNvSpPr txBox="1"/>
          <p:nvPr/>
        </p:nvSpPr>
        <p:spPr>
          <a:xfrm>
            <a:off x="720000" y="673638"/>
            <a:ext cx="54624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Large language models (LLM)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62" name="Google Shape;262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53190" y="0"/>
            <a:ext cx="1690819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1EE">
            <a:alpha val="92941"/>
          </a:srgbClr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" name="Google Shape;267;p39"/>
          <p:cNvGrpSpPr/>
          <p:nvPr/>
        </p:nvGrpSpPr>
        <p:grpSpPr>
          <a:xfrm>
            <a:off x="8393100" y="3678300"/>
            <a:ext cx="750900" cy="1465500"/>
            <a:chOff x="8393100" y="3678300"/>
            <a:chExt cx="750900" cy="1465500"/>
          </a:xfrm>
        </p:grpSpPr>
        <p:sp>
          <p:nvSpPr>
            <p:cNvPr id="268" name="Google Shape;268;p39"/>
            <p:cNvSpPr/>
            <p:nvPr/>
          </p:nvSpPr>
          <p:spPr>
            <a:xfrm flipH="1">
              <a:off x="8393100" y="3678300"/>
              <a:ext cx="750900" cy="146550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69" name="Google Shape;269;p3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14232" y="4599432"/>
              <a:ext cx="296399" cy="41917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70" name="Google Shape;270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0074" y="4570625"/>
            <a:ext cx="322700" cy="456374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39"/>
          <p:cNvSpPr txBox="1"/>
          <p:nvPr/>
        </p:nvSpPr>
        <p:spPr>
          <a:xfrm>
            <a:off x="720000" y="1364575"/>
            <a:ext cx="6260400" cy="3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1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The previous hot buzzword!</a:t>
            </a: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2" name="Google Shape;272;p39"/>
          <p:cNvSpPr txBox="1"/>
          <p:nvPr/>
        </p:nvSpPr>
        <p:spPr>
          <a:xfrm>
            <a:off x="877175" y="2038800"/>
            <a:ext cx="4418700" cy="17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Trained on vast amounts of 'acquired' or scraped images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Infamous for adding extra limbs, slightly horrific faces (or not understanding how books are constructed)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Can be used for misinformation</a:t>
            </a: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3" name="Google Shape;273;p39"/>
          <p:cNvSpPr txBox="1"/>
          <p:nvPr/>
        </p:nvSpPr>
        <p:spPr>
          <a:xfrm>
            <a:off x="720000" y="673638"/>
            <a:ext cx="5462400" cy="4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 i="0" u="none" strike="noStrike" cap="none">
                <a:solidFill>
                  <a:srgbClr val="158470"/>
                </a:solidFill>
                <a:latin typeface="Open Sans"/>
                <a:ea typeface="Open Sans"/>
                <a:cs typeface="Open Sans"/>
                <a:sym typeface="Open Sans"/>
              </a:rPr>
              <a:t>Image generation</a:t>
            </a:r>
            <a:endParaRPr sz="2600" b="1" i="0" u="none" strike="noStrike" cap="none">
              <a:solidFill>
                <a:srgbClr val="15847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74" name="Google Shape;274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12412" y="0"/>
            <a:ext cx="353157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39"/>
          <p:cNvSpPr txBox="1"/>
          <p:nvPr/>
        </p:nvSpPr>
        <p:spPr>
          <a:xfrm>
            <a:off x="5640948" y="4875425"/>
            <a:ext cx="3657600" cy="37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Image: craiyon.ai 'rare books and special collections'</a:t>
            </a:r>
            <a:endParaRPr sz="11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2426</Words>
  <Application>Microsoft Macintosh PowerPoint</Application>
  <PresentationFormat>On-screen Show (16:9)</PresentationFormat>
  <Paragraphs>231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Open Sans ExtraBold</vt:lpstr>
      <vt:lpstr>Calibri</vt:lpstr>
      <vt:lpstr>Open Sans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My challenge to you: GLAMs should use AI to enrich collections *and* enrich online volunteering</vt:lpstr>
      <vt:lpstr>What is 'AI'?</vt:lpstr>
      <vt:lpstr>PowerPoint Presentation</vt:lpstr>
      <vt:lpstr>PowerPoint Presentation</vt:lpstr>
      <vt:lpstr>PowerPoint Presentation</vt:lpstr>
      <vt:lpstr>What can AI do for GLAMs?</vt:lpstr>
      <vt:lpstr>PowerPoint Presentation</vt:lpstr>
      <vt:lpstr>PowerPoint Presentation</vt:lpstr>
      <vt:lpstr>Community participation in Living with Machines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Why do we need to be careful around AI?</vt:lpstr>
      <vt:lpstr>PowerPoint Presentation</vt:lpstr>
      <vt:lpstr>LLMs are what we have, not what we need</vt:lpstr>
      <vt:lpstr>PowerPoint Presentation</vt:lpstr>
      <vt:lpstr>PowerPoint Presentation</vt:lpstr>
      <vt:lpstr>PowerPoint Presentation</vt:lpstr>
      <vt:lpstr>PowerPoint Presentation</vt:lpstr>
      <vt:lpstr>Will AI destroy crowdsourcing in GLAMs - or enhance it?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Ridge, Mia</cp:lastModifiedBy>
  <cp:revision>1</cp:revision>
  <dcterms:modified xsi:type="dcterms:W3CDTF">2023-10-11T07:26:46Z</dcterms:modified>
</cp:coreProperties>
</file>