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465" r:id="rId3"/>
    <p:sldId id="466" r:id="rId4"/>
    <p:sldId id="474" r:id="rId5"/>
    <p:sldId id="475" r:id="rId6"/>
    <p:sldId id="469" r:id="rId7"/>
    <p:sldId id="467" r:id="rId8"/>
    <p:sldId id="470" r:id="rId9"/>
    <p:sldId id="468" r:id="rId10"/>
    <p:sldId id="4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061321-7AE8-E68B-A6C8-105CCCB88687}" name="Jian, Lan (GSFC-6720)" initials="JL(6" userId="S::ljian@ndc.nasa.gov::eaa12858-ae6c-46ab-b534-c54e232c689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41" autoAdjust="0"/>
    <p:restoredTop sz="90482" autoAdjust="0"/>
  </p:normalViewPr>
  <p:slideViewPr>
    <p:cSldViewPr snapToGrid="0">
      <p:cViewPr>
        <p:scale>
          <a:sx n="125" d="100"/>
          <a:sy n="125" d="100"/>
        </p:scale>
        <p:origin x="248" y="456"/>
      </p:cViewPr>
      <p:guideLst/>
    </p:cSldViewPr>
  </p:slideViewPr>
  <p:outlineViewPr>
    <p:cViewPr>
      <p:scale>
        <a:sx n="33" d="100"/>
        <a:sy n="33" d="100"/>
      </p:scale>
      <p:origin x="0" y="-796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2DD70-71AD-5444-AAE7-E46D47250AEF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D203E-F48E-9142-9151-59DBCE7EC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63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I’m Robert Candey, project scientist of the Space Physics Data Facility, speaking on behalf of the SPDF team.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7D203E-F48E-9142-9151-59DBCE7EC0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3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5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14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5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9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7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8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2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07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2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3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1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D42C9-CC20-4AD4-ADF1-2EEA43C2AAD7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391D3-9B2E-45A2-A33A-465F5EFACF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7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D1037-0B34-124D-AAD7-A13C2C341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6" y="365125"/>
            <a:ext cx="11332028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Overview of the NASA CDAWeb data browsing, SSCweb orbit, and Heliophysics Data Portal heliophysics web service APIs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0524E-AB81-4644-9345-FD861BA24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2969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Robert Candey, Bernard Harris, Lan Jian, Tamara </a:t>
            </a: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Kovalick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, Jennifer Sun, and rest of SPDF Team</a:t>
            </a:r>
          </a:p>
          <a:p>
            <a:pPr marL="0" indent="0" algn="ctr">
              <a:lnSpc>
                <a:spcPct val="120000"/>
              </a:lnSpc>
              <a:buNone/>
            </a:pPr>
            <a:b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NASA Goddard Space Physics Data Facility (SPDF)</a:t>
            </a:r>
          </a:p>
          <a:p>
            <a:pPr marL="0" indent="0" algn="ctr">
              <a:buNone/>
            </a:pPr>
            <a:endParaRPr lang="en-US" sz="3800" dirty="0"/>
          </a:p>
          <a:p>
            <a:pPr marL="0" indent="0" algn="ctr">
              <a:buNone/>
            </a:pPr>
            <a:r>
              <a:rPr lang="en-US" sz="3800" dirty="0"/>
              <a:t>DASH: Data, Analysis, and Software in Heliophysics</a:t>
            </a:r>
          </a:p>
          <a:p>
            <a:pPr marL="0" indent="0" algn="ctr">
              <a:buNone/>
            </a:pPr>
            <a:r>
              <a:rPr lang="en-US" sz="3800" dirty="0"/>
              <a:t>2023 Oct. 9-11</a:t>
            </a:r>
          </a:p>
        </p:txBody>
      </p:sp>
    </p:spTree>
    <p:extLst>
      <p:ext uri="{BB962C8B-B14F-4D97-AF65-F5344CB8AC3E}">
        <p14:creationId xmlns:p14="http://schemas.microsoft.com/office/powerpoint/2010/main" val="1280861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D388-16DD-1650-68E8-DC719A8C6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en-US" dirty="0"/>
              <a:t>Sample Python call to </a:t>
            </a:r>
            <a:r>
              <a:rPr lang="en-US" dirty="0" err="1"/>
              <a:t>hdpws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E26C1-30EB-2E05-BC34-97D0F026D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40" y="1066800"/>
            <a:ext cx="11226800" cy="57912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i="0" dirty="0">
                <a:effectLst/>
                <a:latin typeface="-apple-system"/>
              </a:rPr>
              <a:t>pip install </a:t>
            </a:r>
            <a:r>
              <a:rPr lang="en-US" sz="2000" b="1" i="0" dirty="0" err="1">
                <a:effectLst/>
                <a:latin typeface="-apple-system"/>
              </a:rPr>
              <a:t>hdpws</a:t>
            </a:r>
            <a:endParaRPr lang="en-US" sz="2000" b="1" i="0" dirty="0">
              <a:effectLst/>
              <a:latin typeface="-apple-system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from </a:t>
            </a:r>
            <a:r>
              <a:rPr lang="en-US" sz="1600" dirty="0" err="1"/>
              <a:t>hdpws.hdpws</a:t>
            </a:r>
            <a:r>
              <a:rPr lang="en-US" sz="1600" dirty="0"/>
              <a:t> import </a:t>
            </a:r>
            <a:r>
              <a:rPr lang="en-US" sz="1600" dirty="0" err="1"/>
              <a:t>HdpWs</a:t>
            </a:r>
            <a:r>
              <a:rPr lang="en-US" sz="16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from </a:t>
            </a:r>
            <a:r>
              <a:rPr lang="en-US" sz="1600" dirty="0" err="1"/>
              <a:t>hdpws</a:t>
            </a:r>
            <a:r>
              <a:rPr lang="en-US" sz="1600" dirty="0"/>
              <a:t> import NAMESPACES as NS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from </a:t>
            </a:r>
            <a:r>
              <a:rPr lang="en-US" sz="1600" dirty="0" err="1"/>
              <a:t>hdpws.resourcetype</a:t>
            </a:r>
            <a:r>
              <a:rPr lang="en-US" sz="1600" dirty="0"/>
              <a:t> import </a:t>
            </a:r>
            <a:r>
              <a:rPr lang="en-US" sz="1600" dirty="0" err="1"/>
              <a:t>ResourceType</a:t>
            </a:r>
            <a:r>
              <a:rPr lang="en-US" sz="1600" dirty="0"/>
              <a:t> as rt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from </a:t>
            </a:r>
            <a:r>
              <a:rPr lang="en-US" sz="1600" dirty="0" err="1"/>
              <a:t>hdpws.spase</a:t>
            </a:r>
            <a:r>
              <a:rPr lang="en-US" sz="1600" dirty="0"/>
              <a:t> import </a:t>
            </a:r>
            <a:r>
              <a:rPr lang="en-US" sz="1600" dirty="0" err="1"/>
              <a:t>AccessURL</a:t>
            </a:r>
            <a:r>
              <a:rPr lang="en-US" sz="1600" dirty="0"/>
              <a:t>, </a:t>
            </a:r>
            <a:r>
              <a:rPr lang="en-US" sz="1600" dirty="0" err="1"/>
              <a:t>HapiAccessURL</a:t>
            </a:r>
            <a:r>
              <a:rPr lang="en-US" sz="16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from </a:t>
            </a:r>
            <a:r>
              <a:rPr lang="en-US" sz="1600" dirty="0" err="1"/>
              <a:t>IPython.core.display</a:t>
            </a:r>
            <a:r>
              <a:rPr lang="en-US" sz="1600" dirty="0"/>
              <a:t> import HTML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err="1"/>
              <a:t>hdp</a:t>
            </a:r>
            <a:r>
              <a:rPr lang="en-US" sz="1600" dirty="0"/>
              <a:t> = </a:t>
            </a:r>
            <a:r>
              <a:rPr lang="en-US" sz="1600" dirty="0" err="1"/>
              <a:t>HdpWs</a:t>
            </a:r>
            <a:r>
              <a:rPr lang="en-US" sz="1600" dirty="0"/>
              <a:t>()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result = </a:t>
            </a:r>
            <a:r>
              <a:rPr lang="en-US" sz="1600" dirty="0" err="1"/>
              <a:t>hdp.get_measurement_types</a:t>
            </a:r>
            <a:r>
              <a:rPr lang="en-US" sz="1600" dirty="0"/>
              <a:t>() returns </a:t>
            </a:r>
            <a:r>
              <a:rPr lang="en-US" sz="1600" dirty="0" err="1"/>
              <a:t>ActivityIndex</a:t>
            </a:r>
            <a:r>
              <a:rPr lang="en-US" sz="1600" dirty="0"/>
              <a:t> Dopplergram Dust </a:t>
            </a:r>
            <a:r>
              <a:rPr lang="en-US" sz="1600" dirty="0" err="1"/>
              <a:t>ElectricField</a:t>
            </a:r>
            <a:r>
              <a:rPr lang="en-US" sz="1600" dirty="0"/>
              <a:t> </a:t>
            </a:r>
            <a:r>
              <a:rPr lang="en-US" sz="1600" dirty="0" err="1"/>
              <a:t>EnergeticParticles</a:t>
            </a:r>
            <a:r>
              <a:rPr lang="en-US" sz="1600" dirty="0"/>
              <a:t> 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query = { '</a:t>
            </a:r>
            <a:r>
              <a:rPr lang="en-US" sz="1600" dirty="0" err="1"/>
              <a:t>InstrumentID</a:t>
            </a:r>
            <a:r>
              <a:rPr lang="en-US" sz="1600" dirty="0"/>
              <a:t>': '</a:t>
            </a:r>
            <a:r>
              <a:rPr lang="en-US" sz="1600" dirty="0" err="1"/>
              <a:t>spase</a:t>
            </a:r>
            <a:r>
              <a:rPr lang="en-US" sz="1600" dirty="0"/>
              <a:t>://SMWG/Instrument/ACE/CRIS', 'Cadence': '=PT1H', '</a:t>
            </a:r>
            <a:r>
              <a:rPr lang="en-US" sz="1600" dirty="0" err="1"/>
              <a:t>ObservedRegion</a:t>
            </a:r>
            <a:r>
              <a:rPr lang="en-US" sz="1600" dirty="0"/>
              <a:t>': '</a:t>
            </a:r>
            <a:r>
              <a:rPr lang="en-US" sz="1600" dirty="0" err="1"/>
              <a:t>Heliosphere.NearEarth</a:t>
            </a:r>
            <a:r>
              <a:rPr lang="en-US" sz="1600" dirty="0"/>
              <a:t>', '</a:t>
            </a:r>
            <a:r>
              <a:rPr lang="en-US" sz="1600" dirty="0" err="1"/>
              <a:t>MeasurementType</a:t>
            </a:r>
            <a:r>
              <a:rPr lang="en-US" sz="1600" dirty="0"/>
              <a:t>': '</a:t>
            </a:r>
            <a:r>
              <a:rPr lang="en-US" sz="1600" dirty="0" err="1"/>
              <a:t>EnergeticParticles</a:t>
            </a:r>
            <a:r>
              <a:rPr lang="en-US" sz="1600" dirty="0"/>
              <a:t>', '</a:t>
            </a:r>
            <a:r>
              <a:rPr lang="en-US" sz="1600" dirty="0" err="1"/>
              <a:t>AccessRights</a:t>
            </a:r>
            <a:r>
              <a:rPr lang="en-US" sz="1600" dirty="0"/>
              <a:t>': 'Open', 'Format': 'CDF' 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types = [</a:t>
            </a:r>
            <a:r>
              <a:rPr lang="en-US" sz="1600" dirty="0" err="1"/>
              <a:t>rt.NUMERICAL_DATA</a:t>
            </a:r>
            <a:r>
              <a:rPr lang="en-US" sz="1600" dirty="0"/>
              <a:t>, </a:t>
            </a:r>
            <a:r>
              <a:rPr lang="en-US" sz="1600" dirty="0" err="1"/>
              <a:t>rt.DISPLAY_DATA</a:t>
            </a:r>
            <a:r>
              <a:rPr lang="en-US" sz="1600" dirty="0"/>
              <a:t>]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err="1"/>
              <a:t>time_range</a:t>
            </a:r>
            <a:r>
              <a:rPr lang="en-US" sz="1600" dirty="0"/>
              <a:t> = ['2022-01-01', '2022-01-02']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result = </a:t>
            </a:r>
            <a:r>
              <a:rPr lang="en-US" sz="1600" dirty="0" err="1"/>
              <a:t>hdp.get_spase_data</a:t>
            </a:r>
            <a:r>
              <a:rPr lang="en-US" sz="1600" dirty="0"/>
              <a:t>(types, query, </a:t>
            </a:r>
            <a:r>
              <a:rPr lang="en-US" sz="1600" dirty="0" err="1"/>
              <a:t>time_range</a:t>
            </a:r>
            <a:r>
              <a:rPr lang="en-US" sz="1600" dirty="0"/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for </a:t>
            </a:r>
            <a:r>
              <a:rPr lang="en-US" sz="1600" dirty="0" err="1"/>
              <a:t>spase</a:t>
            </a:r>
            <a:r>
              <a:rPr lang="en-US" sz="1600" dirty="0"/>
              <a:t> in result['Result'].</a:t>
            </a:r>
            <a:r>
              <a:rPr lang="en-US" sz="1600" dirty="0" err="1"/>
              <a:t>findall</a:t>
            </a:r>
            <a:r>
              <a:rPr lang="en-US" sz="1600" dirty="0"/>
              <a:t>('.//</a:t>
            </a:r>
            <a:r>
              <a:rPr lang="en-US" sz="1600" dirty="0" err="1"/>
              <a:t>Spase</a:t>
            </a:r>
            <a:r>
              <a:rPr lang="en-US" sz="1600" dirty="0"/>
              <a:t>', namespaces=NS):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id = </a:t>
            </a:r>
            <a:r>
              <a:rPr lang="en-US" sz="1600" dirty="0" err="1"/>
              <a:t>spase.find</a:t>
            </a:r>
            <a:r>
              <a:rPr lang="en-US" sz="1600" dirty="0"/>
              <a:t>('.//</a:t>
            </a:r>
            <a:r>
              <a:rPr lang="en-US" sz="1600" dirty="0" err="1"/>
              <a:t>ResourceID</a:t>
            </a:r>
            <a:r>
              <a:rPr lang="en-US" sz="1600" dirty="0"/>
              <a:t>', namespaces=NS)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name = </a:t>
            </a:r>
            <a:r>
              <a:rPr lang="en-US" sz="1600" dirty="0" err="1"/>
              <a:t>spase.find</a:t>
            </a:r>
            <a:r>
              <a:rPr lang="en-US" sz="1600" dirty="0"/>
              <a:t>('.//Name', namespaces=NS)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description = </a:t>
            </a:r>
            <a:r>
              <a:rPr lang="en-US" sz="1600" dirty="0" err="1"/>
              <a:t>spase.find</a:t>
            </a:r>
            <a:r>
              <a:rPr lang="en-US" sz="1600" dirty="0"/>
              <a:t>('.//Description', namespaces=NS)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    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err="1"/>
              <a:t>ResourceID</a:t>
            </a:r>
            <a:r>
              <a:rPr lang="en-US" sz="1600" dirty="0"/>
              <a:t>: 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/ACE/CRIS/L2/PT1H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Description: ACE Cosmic Ray Isotope Spectrometer (CRIS) intensities and c 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/>
              <a:t>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br>
              <a:rPr lang="en-US" sz="1600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7160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4C685-CC9B-8447-93F1-8E9DF1FC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88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D6437-EDB7-8B48-9274-57F61024A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8585"/>
            <a:ext cx="10515600" cy="4351338"/>
          </a:xfrm>
        </p:spPr>
        <p:txBody>
          <a:bodyPr>
            <a:noAutofit/>
          </a:bodyPr>
          <a:lstStyle/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Space Physics Data Facility (SPDF) https://</a:t>
            </a:r>
            <a:r>
              <a:rPr lang="en-US" dirty="0" err="1"/>
              <a:t>spdf.gsfc.nasa.gov</a:t>
            </a:r>
            <a:r>
              <a:rPr lang="en-US" dirty="0"/>
              <a:t>/ manages the non-solar archive and associated services, and provides machine-readable APIs for: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the popular </a:t>
            </a:r>
            <a:r>
              <a:rPr lang="en-US" b="1" dirty="0"/>
              <a:t>CDAWeb data browsing system 	</a:t>
            </a:r>
            <a:r>
              <a:rPr lang="en-US" dirty="0"/>
              <a:t>https://</a:t>
            </a:r>
            <a:r>
              <a:rPr lang="en-US" dirty="0" err="1"/>
              <a:t>cdaweb.gsfc.nasa.gov</a:t>
            </a:r>
            <a:r>
              <a:rPr lang="en-US" dirty="0"/>
              <a:t>/</a:t>
            </a:r>
            <a:r>
              <a:rPr lang="en-US" dirty="0" err="1"/>
              <a:t>WebServices</a:t>
            </a:r>
            <a:r>
              <a:rPr lang="en-US" dirty="0"/>
              <a:t>/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b="1" dirty="0"/>
              <a:t>SSCweb orbit location query system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	https://</a:t>
            </a:r>
            <a:r>
              <a:rPr lang="en-US" dirty="0" err="1"/>
              <a:t>sscweb.gsfc.nasa.gov</a:t>
            </a:r>
            <a:r>
              <a:rPr lang="en-US" dirty="0"/>
              <a:t>/</a:t>
            </a:r>
            <a:r>
              <a:rPr lang="en-US" dirty="0" err="1"/>
              <a:t>WebServices</a:t>
            </a:r>
            <a:r>
              <a:rPr lang="en-US" dirty="0"/>
              <a:t>/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b="1" dirty="0"/>
              <a:t>Heliophysics Data Portal (HDP) 	</a:t>
            </a:r>
            <a:r>
              <a:rPr lang="en-US" dirty="0"/>
              <a:t>https://</a:t>
            </a:r>
            <a:r>
              <a:rPr lang="en-US" dirty="0" err="1"/>
              <a:t>heliophysicsdata.gsfc.nasa.gov</a:t>
            </a:r>
            <a:r>
              <a:rPr lang="en-US" dirty="0"/>
              <a:t>/</a:t>
            </a:r>
            <a:r>
              <a:rPr lang="en-US" dirty="0" err="1"/>
              <a:t>WebServices</a:t>
            </a:r>
            <a:r>
              <a:rPr lang="en-US" dirty="0"/>
              <a:t>/ 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 search for heliophysics resources, described by SPASE metadata.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7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C139F-B1DB-6FDC-9994-002FE9288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Coordinated Data Analysis System RESTful Web services https://</a:t>
            </a:r>
            <a:r>
              <a:rPr lang="en-US" sz="3200" dirty="0" err="1"/>
              <a:t>cdaweb.gsfc.nasa.gov</a:t>
            </a:r>
            <a:r>
              <a:rPr lang="en-US" sz="3200" dirty="0"/>
              <a:t>/</a:t>
            </a:r>
            <a:r>
              <a:rPr lang="en-US" sz="3200" dirty="0" err="1"/>
              <a:t>WebServices</a:t>
            </a:r>
            <a:r>
              <a:rPr lang="en-US" sz="3200" dirty="0"/>
              <a:t>/REST/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F4DB9-8C01-3E14-BB4A-6C3AA749A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 observatories </a:t>
            </a:r>
            <a:r>
              <a:rPr lang="en-US" sz="17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https://</a:t>
            </a:r>
            <a:r>
              <a:rPr lang="en-US" sz="17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cdaweb.gsfc.nasa.gov</a:t>
            </a:r>
            <a:r>
              <a:rPr lang="en-US" sz="17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/WS/</a:t>
            </a:r>
            <a:r>
              <a:rPr lang="en-US" sz="17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cdasr</a:t>
            </a:r>
            <a:r>
              <a:rPr lang="en-US" sz="17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/1/</a:t>
            </a:r>
            <a:r>
              <a:rPr lang="en-US" sz="17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dataviews</a:t>
            </a:r>
            <a:r>
              <a:rPr lang="en-US" sz="17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r>
              <a:rPr lang="en-US" sz="17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sp_phys</a:t>
            </a:r>
            <a:r>
              <a:rPr lang="en-US" sz="17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/observatories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Get instruments for an observatory 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https://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cdaweb.gsfc.nasa.gov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/WS/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cdasr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/1/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dataviews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sp_phys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instruments?observatory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=WIND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 datasets for Wind MFI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https://</a:t>
            </a:r>
            <a:r>
              <a:rPr lang="en-US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cdaweb.gsfc.nasa.gov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/WS/</a:t>
            </a:r>
            <a:r>
              <a:rPr lang="en-US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cdasr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/1/</a:t>
            </a:r>
            <a:r>
              <a:rPr lang="en-US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dataviews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r>
              <a:rPr lang="en-US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sp_phys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</a:t>
            </a:r>
            <a:r>
              <a:rPr lang="en-US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datasets?observatory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=</a:t>
            </a:r>
            <a:r>
              <a:rPr lang="en-US" sz="16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WIND&amp;instrument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=MFI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Get variables for a dataset 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https://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cdaweb.gsfc.nasa.gov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/WS/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cdasr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/1/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dataviews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700" dirty="0" err="1">
                <a:solidFill>
                  <a:srgbClr val="000000"/>
                </a:solidFill>
                <a:latin typeface="Arial" panose="020B0604020202020204" pitchFamily="34" charset="0"/>
              </a:rPr>
              <a:t>sp_phys</a:t>
            </a: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/datasets/WI_H0_MFI/variables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 a plot containing the variables Magnitude and </a:t>
            </a:r>
            <a:r>
              <a:rPr lang="en-US" sz="20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BGSEc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data from the AC_H2_MFI dataset in the time range of 2009-06-01 to 2009-06-03</a:t>
            </a:r>
          </a:p>
          <a:p>
            <a:r>
              <a:rPr lang="en-US" sz="1700" dirty="0"/>
              <a:t>https://</a:t>
            </a:r>
            <a:r>
              <a:rPr lang="en-US" sz="1700" dirty="0" err="1"/>
              <a:t>cdaweb.gsfc.nasa.gov</a:t>
            </a:r>
            <a:r>
              <a:rPr lang="en-US" sz="1700" dirty="0"/>
              <a:t>/WS/</a:t>
            </a:r>
            <a:r>
              <a:rPr lang="en-US" sz="1700" dirty="0" err="1"/>
              <a:t>cdasr</a:t>
            </a:r>
            <a:r>
              <a:rPr lang="en-US" sz="1700" dirty="0"/>
              <a:t>/1/</a:t>
            </a:r>
            <a:r>
              <a:rPr lang="en-US" sz="1700" dirty="0" err="1"/>
              <a:t>dataviews</a:t>
            </a:r>
            <a:r>
              <a:rPr lang="en-US" sz="1700" dirty="0"/>
              <a:t>/</a:t>
            </a:r>
            <a:r>
              <a:rPr lang="en-US" sz="1700" dirty="0" err="1"/>
              <a:t>sp_phys</a:t>
            </a:r>
            <a:r>
              <a:rPr lang="en-US" sz="1700" dirty="0"/>
              <a:t>/datasets/AC_H2_MFI/data/20090601T000000Z,20090603T000000Z/</a:t>
            </a:r>
            <a:r>
              <a:rPr lang="en-US" sz="1700" dirty="0" err="1"/>
              <a:t>Magnitude,BGSEc?format</a:t>
            </a:r>
            <a:r>
              <a:rPr lang="en-US" sz="1700" dirty="0"/>
              <a:t>=gif</a:t>
            </a:r>
          </a:p>
          <a:p>
            <a:r>
              <a:rPr lang="en-US" sz="2000" dirty="0"/>
              <a:t>Output formats include CDF, netCDF, GIF, PNG, Text, PS, PDF, CSV, XML, JSON, and audio WAV files</a:t>
            </a:r>
          </a:p>
          <a:p>
            <a:r>
              <a:rPr lang="en-US" sz="2000" dirty="0"/>
              <a:t>Example code for various languages, including the </a:t>
            </a:r>
            <a:r>
              <a:rPr lang="en-US" sz="2000" dirty="0" err="1"/>
              <a:t>cdasws</a:t>
            </a:r>
            <a:r>
              <a:rPr lang="en-US" sz="2000" dirty="0"/>
              <a:t> Python library </a:t>
            </a:r>
            <a:r>
              <a:rPr lang="en-US" sz="1800" dirty="0"/>
              <a:t>https://</a:t>
            </a:r>
            <a:r>
              <a:rPr lang="en-US" sz="1800" dirty="0" err="1"/>
              <a:t>cdaweb.gsfc.nasa.gov</a:t>
            </a:r>
            <a:r>
              <a:rPr lang="en-US" sz="1800" dirty="0"/>
              <a:t>/</a:t>
            </a:r>
            <a:r>
              <a:rPr lang="en-US" sz="1800" dirty="0" err="1"/>
              <a:t>WebServices</a:t>
            </a:r>
            <a:r>
              <a:rPr lang="en-US" sz="1800" dirty="0"/>
              <a:t>/REST/#</a:t>
            </a:r>
            <a:r>
              <a:rPr lang="en-US" sz="1800" dirty="0" err="1"/>
              <a:t>Jupyter_Notebook_Examples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829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D388-16DD-1650-68E8-DC719A8C6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en-US" dirty="0"/>
              <a:t>Sample Python call to </a:t>
            </a:r>
            <a:r>
              <a:rPr lang="en-US" dirty="0" err="1"/>
              <a:t>cdasws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E26C1-30EB-2E05-BC34-97D0F026D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440" y="1066800"/>
            <a:ext cx="11551920" cy="57912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b="1" i="0" dirty="0">
                <a:effectLst/>
                <a:latin typeface="-apple-system"/>
              </a:rPr>
              <a:t>pip install </a:t>
            </a:r>
            <a:r>
              <a:rPr lang="en-US" sz="2400" b="1" i="0" dirty="0" err="1">
                <a:effectLst/>
                <a:latin typeface="-apple-system"/>
              </a:rPr>
              <a:t>xarray</a:t>
            </a:r>
            <a:r>
              <a:rPr lang="en-US" sz="2400" b="1" i="0" dirty="0">
                <a:effectLst/>
                <a:latin typeface="-apple-system"/>
              </a:rPr>
              <a:t> </a:t>
            </a:r>
            <a:r>
              <a:rPr lang="en-US" sz="2400" b="1" i="0" dirty="0" err="1">
                <a:effectLst/>
                <a:latin typeface="-apple-system"/>
              </a:rPr>
              <a:t>cdflib</a:t>
            </a:r>
            <a:r>
              <a:rPr lang="en-US" sz="2400" b="1" i="0" dirty="0">
                <a:effectLst/>
                <a:latin typeface="-apple-system"/>
              </a:rPr>
              <a:t> </a:t>
            </a:r>
            <a:r>
              <a:rPr lang="en-US" sz="2400" b="1" i="0" dirty="0" err="1">
                <a:effectLst/>
                <a:latin typeface="-apple-system"/>
              </a:rPr>
              <a:t>cdasws</a:t>
            </a:r>
            <a:r>
              <a:rPr lang="en-US" sz="2400" b="1" i="0" dirty="0">
                <a:effectLst/>
                <a:latin typeface="-apple-system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from </a:t>
            </a:r>
            <a:r>
              <a:rPr lang="en-US" sz="2000" dirty="0" err="1"/>
              <a:t>cdasws</a:t>
            </a:r>
            <a:r>
              <a:rPr lang="en-US" sz="2000" dirty="0"/>
              <a:t> import </a:t>
            </a:r>
            <a:r>
              <a:rPr lang="en-US" sz="2000" dirty="0" err="1"/>
              <a:t>CdasWs</a:t>
            </a:r>
            <a:r>
              <a:rPr lang="en-US" sz="20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from </a:t>
            </a:r>
            <a:r>
              <a:rPr lang="en-US" sz="2000" dirty="0" err="1"/>
              <a:t>cdasws.datarepresentation</a:t>
            </a:r>
            <a:r>
              <a:rPr lang="en-US" sz="2000" dirty="0"/>
              <a:t> import </a:t>
            </a:r>
            <a:r>
              <a:rPr lang="en-US" sz="2000" dirty="0" err="1"/>
              <a:t>DataRepresentation</a:t>
            </a:r>
            <a:r>
              <a:rPr lang="en-US" sz="2000" dirty="0"/>
              <a:t> as </a:t>
            </a:r>
            <a:r>
              <a:rPr lang="en-US" sz="2000" dirty="0" err="1"/>
              <a:t>dr</a:t>
            </a:r>
            <a:r>
              <a:rPr lang="en-US" sz="20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err="1"/>
              <a:t>cdas</a:t>
            </a:r>
            <a:r>
              <a:rPr lang="en-US" sz="2000" dirty="0"/>
              <a:t> = </a:t>
            </a:r>
            <a:r>
              <a:rPr lang="en-US" sz="2000" dirty="0" err="1"/>
              <a:t>CdasWs</a:t>
            </a:r>
            <a:r>
              <a:rPr lang="en-US" sz="2000" dirty="0"/>
              <a:t>()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datasets = </a:t>
            </a:r>
            <a:r>
              <a:rPr lang="en-US" sz="2000" dirty="0" err="1"/>
              <a:t>cdas.get_datasets</a:t>
            </a:r>
            <a:r>
              <a:rPr lang="en-US" sz="2000" dirty="0"/>
              <a:t>(</a:t>
            </a:r>
            <a:r>
              <a:rPr lang="en-US" sz="2000" dirty="0" err="1"/>
              <a:t>observatoryGroup</a:t>
            </a:r>
            <a:r>
              <a:rPr lang="en-US" sz="2000" dirty="0"/>
              <a:t>='ACE', </a:t>
            </a:r>
            <a:r>
              <a:rPr lang="en-US" sz="2000" dirty="0" err="1"/>
              <a:t>instrumentType</a:t>
            </a:r>
            <a:r>
              <a:rPr lang="en-US" sz="2000" dirty="0"/>
              <a:t>='Magnetic Fields (space)')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AC_H0_MFI H0 - ACE Magnetic Field 16-Second Level 2 Data - N. Ness (</a:t>
            </a:r>
            <a:r>
              <a:rPr lang="en-US" sz="2000" dirty="0" err="1"/>
              <a:t>Bartol</a:t>
            </a:r>
            <a:r>
              <a:rPr lang="en-US" sz="2000" dirty="0"/>
              <a:t> Research Institute)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AC_H1_MFI H1 - ACE Magnetic Field 4-Minute Level 2 Data - N. Ness (</a:t>
            </a:r>
            <a:r>
              <a:rPr lang="en-US" sz="2000" dirty="0" err="1"/>
              <a:t>Bartol</a:t>
            </a:r>
            <a:r>
              <a:rPr lang="en-US" sz="2000" dirty="0"/>
              <a:t> Research Institute)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AC_H2_MFI H2 - ACE Magnetic Field 1-Hour Level 2 Data - N. Ness (</a:t>
            </a:r>
            <a:r>
              <a:rPr lang="en-US" sz="2000" dirty="0" err="1"/>
              <a:t>Bartol</a:t>
            </a:r>
            <a:r>
              <a:rPr lang="en-US" sz="2000" dirty="0"/>
              <a:t> Research Institute)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variables = </a:t>
            </a:r>
            <a:r>
              <a:rPr lang="en-US" sz="2000" dirty="0" err="1"/>
              <a:t>cdas.get_variables</a:t>
            </a:r>
            <a:r>
              <a:rPr lang="en-US" sz="2000" dirty="0"/>
              <a:t>('AC_H1_MFI')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for variable in variables: print(variable['Name'], variable['</a:t>
            </a:r>
            <a:r>
              <a:rPr lang="en-US" sz="2000" dirty="0" err="1"/>
              <a:t>LongDescription</a:t>
            </a:r>
            <a:r>
              <a:rPr lang="en-US" sz="2000" dirty="0"/>
              <a:t>'])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Magnitude B-field magnitude </a:t>
            </a:r>
            <a:r>
              <a:rPr lang="en-US" sz="2000" dirty="0" err="1"/>
              <a:t>BGSEc</a:t>
            </a:r>
            <a:r>
              <a:rPr lang="en-US" sz="2000" dirty="0"/>
              <a:t> Magnetic Field Vector in GSE Cartesian coordinates (4 min)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BGSM Magnetic field vector in GSM coordinates (4 min)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</a:t>
            </a:r>
            <a:r>
              <a:rPr lang="en-US" sz="2000" dirty="0" err="1"/>
              <a:t>SC_pos_GSE</a:t>
            </a:r>
            <a:r>
              <a:rPr lang="en-US" sz="2000" dirty="0"/>
              <a:t> ACE s/c position, 3 comp. in GSE </a:t>
            </a:r>
            <a:r>
              <a:rPr lang="en-US" sz="2000" dirty="0" err="1"/>
              <a:t>coord</a:t>
            </a:r>
            <a:r>
              <a:rPr lang="en-US" sz="2000" dirty="0"/>
              <a:t>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</a:t>
            </a:r>
            <a:r>
              <a:rPr lang="en-US" sz="2000" dirty="0" err="1"/>
              <a:t>SC_pos_GSM</a:t>
            </a:r>
            <a:r>
              <a:rPr lang="en-US" sz="2000" dirty="0"/>
              <a:t> ACE s/c position, 3 comp. in GSM </a:t>
            </a:r>
            <a:r>
              <a:rPr lang="en-US" sz="2000" dirty="0" err="1"/>
              <a:t>coord</a:t>
            </a:r>
            <a:r>
              <a:rPr lang="en-US" sz="20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2822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4D388-16DD-1650-68E8-DC719A8C6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r>
              <a:rPr lang="en-US" dirty="0"/>
              <a:t>Sample Python call to </a:t>
            </a:r>
            <a:r>
              <a:rPr lang="en-US" dirty="0" err="1"/>
              <a:t>cdasws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E26C1-30EB-2E05-BC34-97D0F026D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440" y="1066800"/>
            <a:ext cx="11551920" cy="57912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data = </a:t>
            </a:r>
            <a:r>
              <a:rPr lang="en-US" sz="2000" dirty="0" err="1"/>
              <a:t>cdas.get_data</a:t>
            </a:r>
            <a:r>
              <a:rPr lang="en-US" sz="2000" dirty="0"/>
              <a:t>('AC_H1_MFI', ['Magnitude', '</a:t>
            </a:r>
            <a:r>
              <a:rPr lang="en-US" sz="2000" dirty="0" err="1"/>
              <a:t>BGSEc</a:t>
            </a:r>
            <a:r>
              <a:rPr lang="en-US" sz="2000" dirty="0"/>
              <a:t>'], '2009-06-01T00:00:00Z', '2009-06-01T00:10:00Z',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err="1"/>
              <a:t>dataRepresentation</a:t>
            </a:r>
            <a:r>
              <a:rPr lang="en-US" sz="2000" dirty="0"/>
              <a:t> = </a:t>
            </a:r>
            <a:r>
              <a:rPr lang="en-US" sz="2000" dirty="0" err="1"/>
              <a:t>dr.XARRAY</a:t>
            </a:r>
            <a:r>
              <a:rPr lang="en-US" sz="2000" dirty="0"/>
              <a:t>)[1]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print(data)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&lt;</a:t>
            </a:r>
            <a:r>
              <a:rPr lang="en-US" sz="2000" dirty="0" err="1"/>
              <a:t>xarray.Dataset</a:t>
            </a:r>
            <a:r>
              <a:rPr lang="en-US" sz="2000" dirty="0"/>
              <a:t>&gt;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Dimensions: (Epoch: 3, cartesian: 3)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Coordinates: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* Epoch (Epoch) datetime64[ns] 2009-06-01 ... 2009-06-01T00:08:00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* cartesian (cartesian) &lt;U11 '</a:t>
            </a:r>
            <a:r>
              <a:rPr lang="en-US" sz="2000" dirty="0" err="1"/>
              <a:t>x_component</a:t>
            </a:r>
            <a:r>
              <a:rPr lang="en-US" sz="2000" dirty="0"/>
              <a:t>' '</a:t>
            </a:r>
            <a:r>
              <a:rPr lang="en-US" sz="2000" dirty="0" err="1"/>
              <a:t>y_component</a:t>
            </a:r>
            <a:r>
              <a:rPr lang="en-US" sz="2000" dirty="0"/>
              <a:t>' '</a:t>
            </a:r>
            <a:r>
              <a:rPr lang="en-US" sz="2000" dirty="0" err="1"/>
              <a:t>z_component</a:t>
            </a:r>
            <a:r>
              <a:rPr lang="en-US" sz="2000" dirty="0"/>
              <a:t>'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metavar0 (cartesian) &lt;U6 'Bx GSE' 'By GSE' '</a:t>
            </a:r>
            <a:r>
              <a:rPr lang="en-US" sz="2000" dirty="0" err="1"/>
              <a:t>Bz</a:t>
            </a:r>
            <a:r>
              <a:rPr lang="en-US" sz="2000" dirty="0"/>
              <a:t> GSE'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Data variables: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Magnitude (Epoch) float32 3.495 3.474 3.477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</a:t>
            </a:r>
            <a:r>
              <a:rPr lang="en-US" sz="2000" dirty="0" err="1"/>
              <a:t>BGSEc</a:t>
            </a:r>
            <a:r>
              <a:rPr lang="en-US" sz="2000" dirty="0"/>
              <a:t> (Epoch, cartesian) float32 -0.106 2.521 -2.391 ... 2.309 -2.587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Attributes: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TITLE: ACE&gt; Magnetometer Parameters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Project: ISTP&gt;International Solar-Terrestrial Physics Discipline: Space Physics&gt;Interplanetary Studies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</a:t>
            </a:r>
            <a:r>
              <a:rPr lang="en-US" sz="2000" dirty="0" err="1"/>
              <a:t>Source_name</a:t>
            </a:r>
            <a:r>
              <a:rPr lang="en-US" sz="2000" dirty="0"/>
              <a:t>: AC&gt;Advanced Composition Explorer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</a:t>
            </a:r>
            <a:r>
              <a:rPr lang="en-US" sz="2000" dirty="0" err="1"/>
              <a:t>Data_type</a:t>
            </a:r>
            <a:r>
              <a:rPr lang="en-US" sz="2000" dirty="0"/>
              <a:t>: H1&gt;4-Min Level 2 Data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   ...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4147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21FD6-5E9E-8123-EC5E-BFFCEA8F8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metadata from CDAS 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3BC67-5FB2-C88B-22FB-251FB2529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datasets = </a:t>
            </a:r>
            <a:r>
              <a:rPr lang="en-US" sz="1800" dirty="0" err="1"/>
              <a:t>cdas.get_datasets</a:t>
            </a:r>
            <a:r>
              <a:rPr lang="en-US" sz="1800" dirty="0"/>
              <a:t>(</a:t>
            </a:r>
            <a:r>
              <a:rPr lang="en-US" sz="1800" dirty="0" err="1"/>
              <a:t>idPattern</a:t>
            </a:r>
            <a:r>
              <a:rPr lang="en-US" sz="1800" dirty="0"/>
              <a:t>='AC_H0_MFI')</a:t>
            </a:r>
          </a:p>
          <a:p>
            <a:r>
              <a:rPr lang="en-US" sz="1800" dirty="0"/>
              <a:t>print(</a:t>
            </a:r>
            <a:r>
              <a:rPr lang="en-US" sz="1800" dirty="0" err="1"/>
              <a:t>json.dumps</a:t>
            </a:r>
            <a:r>
              <a:rPr lang="en-US" sz="1800" dirty="0"/>
              <a:t>(datasets[0], indent=4))</a:t>
            </a:r>
          </a:p>
          <a:p>
            <a:pPr marL="0" indent="0">
              <a:buNone/>
            </a:pPr>
            <a:r>
              <a:rPr lang="en-US" sz="1800" dirty="0"/>
              <a:t>{   "Id": "AC_H0_MFI",</a:t>
            </a:r>
            <a:br>
              <a:rPr lang="en-US" sz="1800" dirty="0"/>
            </a:br>
            <a:r>
              <a:rPr lang="en-US" sz="1800" dirty="0"/>
              <a:t>    "Doi": "10.48322/e0dc-0h53",</a:t>
            </a:r>
            <a:br>
              <a:rPr lang="en-US" sz="1800" dirty="0"/>
            </a:br>
            <a:r>
              <a:rPr lang="en-US" sz="1800" dirty="0"/>
              <a:t>    "</a:t>
            </a:r>
            <a:r>
              <a:rPr lang="en-US" sz="1800" dirty="0" err="1"/>
              <a:t>SpaseResourceId</a:t>
            </a:r>
            <a:r>
              <a:rPr lang="en-US" sz="1800" dirty="0"/>
              <a:t>": "</a:t>
            </a:r>
            <a:r>
              <a:rPr lang="en-US" sz="1800" dirty="0" err="1"/>
              <a:t>spase</a:t>
            </a:r>
            <a:r>
              <a:rPr lang="en-US" sz="1800" dirty="0"/>
              <a:t>://NASA/</a:t>
            </a:r>
            <a:r>
              <a:rPr lang="en-US" sz="1800" dirty="0" err="1"/>
              <a:t>NumericalData</a:t>
            </a:r>
            <a:r>
              <a:rPr lang="en-US" sz="1800" dirty="0"/>
              <a:t>/ACE/MAG/L2/PT16S",</a:t>
            </a:r>
            <a:br>
              <a:rPr lang="en-US" sz="1800" dirty="0"/>
            </a:br>
            <a:r>
              <a:rPr lang="en-US" sz="1800" dirty="0"/>
              <a:t>    "Observatory": [        "AC"    ],</a:t>
            </a:r>
            <a:br>
              <a:rPr lang="en-US" sz="1800" dirty="0"/>
            </a:br>
            <a:r>
              <a:rPr lang="en-US" sz="1800" dirty="0"/>
              <a:t>    "Instrument": [        "MAG"    ],</a:t>
            </a:r>
            <a:br>
              <a:rPr lang="en-US" sz="1800" dirty="0"/>
            </a:br>
            <a:r>
              <a:rPr lang="en-US" sz="1800" dirty="0"/>
              <a:t>    "</a:t>
            </a:r>
            <a:r>
              <a:rPr lang="en-US" sz="1800" dirty="0" err="1"/>
              <a:t>ObservatoryGroup</a:t>
            </a:r>
            <a:r>
              <a:rPr lang="en-US" sz="1800" dirty="0"/>
              <a:t>": [        "ACE"    ],</a:t>
            </a:r>
            <a:br>
              <a:rPr lang="en-US" sz="1800" dirty="0"/>
            </a:br>
            <a:r>
              <a:rPr lang="en-US" sz="1800" dirty="0"/>
              <a:t>    "</a:t>
            </a:r>
            <a:r>
              <a:rPr lang="en-US" sz="1800" dirty="0" err="1"/>
              <a:t>InstrumentType</a:t>
            </a:r>
            <a:r>
              <a:rPr lang="en-US" sz="1800" dirty="0"/>
              <a:t>": [        "Magnetic Fields (space)"    ],</a:t>
            </a:r>
            <a:br>
              <a:rPr lang="en-US" sz="1800" dirty="0"/>
            </a:br>
            <a:r>
              <a:rPr lang="en-US" sz="1800" dirty="0"/>
              <a:t>    "Label": "H0 - ACE Magnetic Field 16-Second Level 2 Data - N. Ness (</a:t>
            </a:r>
            <a:r>
              <a:rPr lang="en-US" sz="1800" dirty="0" err="1"/>
              <a:t>Bartol</a:t>
            </a:r>
            <a:r>
              <a:rPr lang="en-US" sz="1800" dirty="0"/>
              <a:t> Research Institute)",</a:t>
            </a:r>
            <a:br>
              <a:rPr lang="en-US" sz="1800" dirty="0"/>
            </a:br>
            <a:r>
              <a:rPr lang="en-US" sz="1800" dirty="0"/>
              <a:t>    "</a:t>
            </a:r>
            <a:r>
              <a:rPr lang="en-US" sz="1800" dirty="0" err="1"/>
              <a:t>TimeInterval</a:t>
            </a:r>
            <a:r>
              <a:rPr lang="en-US" sz="1800" dirty="0"/>
              <a:t>": {"Start": "1997-09-02T00:00:12.000Z", "End": "2023-08-20T23:59:48.000Z"},</a:t>
            </a:r>
            <a:br>
              <a:rPr lang="en-US" sz="1800" dirty="0"/>
            </a:br>
            <a:r>
              <a:rPr lang="en-US" sz="1800" dirty="0"/>
              <a:t>    "</a:t>
            </a:r>
            <a:r>
              <a:rPr lang="en-US" sz="1800" dirty="0" err="1"/>
              <a:t>PiName</a:t>
            </a:r>
            <a:r>
              <a:rPr lang="en-US" sz="1800" dirty="0"/>
              <a:t>": "N. Ness", "</a:t>
            </a:r>
            <a:r>
              <a:rPr lang="en-US" sz="1800" dirty="0" err="1"/>
              <a:t>PiAffiliation</a:t>
            </a:r>
            <a:r>
              <a:rPr lang="en-US" sz="1800" dirty="0"/>
              <a:t>": "</a:t>
            </a:r>
            <a:r>
              <a:rPr lang="en-US" sz="1800" dirty="0" err="1"/>
              <a:t>Bartol</a:t>
            </a:r>
            <a:r>
              <a:rPr lang="en-US" sz="1800" dirty="0"/>
              <a:t> Research Institute",</a:t>
            </a:r>
            <a:br>
              <a:rPr lang="en-US" sz="1800" dirty="0"/>
            </a:br>
            <a:r>
              <a:rPr lang="en-US" sz="1800" dirty="0"/>
              <a:t>    "Notes": "https://</a:t>
            </a:r>
            <a:r>
              <a:rPr lang="en-US" sz="1800" dirty="0" err="1"/>
              <a:t>cdaweb.gsfc.nasa.gov</a:t>
            </a:r>
            <a:r>
              <a:rPr lang="en-US" sz="1800" dirty="0"/>
              <a:t>/</a:t>
            </a:r>
            <a:r>
              <a:rPr lang="en-US" sz="1800" dirty="0" err="1"/>
              <a:t>misc</a:t>
            </a:r>
            <a:r>
              <a:rPr lang="en-US" sz="1800" dirty="0"/>
              <a:t>/NotesA.html#AC_H0_MFI",</a:t>
            </a:r>
            <a:br>
              <a:rPr lang="en-US" sz="1800" dirty="0"/>
            </a:br>
            <a:r>
              <a:rPr lang="en-US" sz="1800" dirty="0"/>
              <a:t>    "</a:t>
            </a:r>
            <a:r>
              <a:rPr lang="en-US" sz="1800" dirty="0" err="1"/>
              <a:t>DatasetLink</a:t>
            </a:r>
            <a:r>
              <a:rPr lang="en-US" sz="1800" dirty="0"/>
              <a:t>": [ {"Title": "the ACE Science Center Level 2 Data website",</a:t>
            </a:r>
            <a:br>
              <a:rPr lang="en-US" sz="1800" dirty="0"/>
            </a:br>
            <a:r>
              <a:rPr lang="en-US" sz="1800" dirty="0"/>
              <a:t>            "Text": "Release notes and other info available at",</a:t>
            </a:r>
            <a:br>
              <a:rPr lang="en-US" sz="1800" dirty="0"/>
            </a:br>
            <a:r>
              <a:rPr lang="en-US" sz="1800" dirty="0"/>
              <a:t>            "</a:t>
            </a:r>
            <a:r>
              <a:rPr lang="en-US" sz="1800" dirty="0" err="1"/>
              <a:t>Url</a:t>
            </a:r>
            <a:r>
              <a:rPr lang="en-US" sz="1800" dirty="0"/>
              <a:t>": "http://</a:t>
            </a:r>
            <a:r>
              <a:rPr lang="en-US" sz="1800" dirty="0" err="1"/>
              <a:t>www.srl.caltech.edu</a:t>
            </a:r>
            <a:r>
              <a:rPr lang="en-US" sz="1800" dirty="0"/>
              <a:t>/ACE/ASC/level2/</a:t>
            </a:r>
            <a:r>
              <a:rPr lang="en-US" sz="1800" dirty="0" err="1"/>
              <a:t>index.html</a:t>
            </a:r>
            <a:r>
              <a:rPr lang="en-US" sz="1800" dirty="0"/>
              <a:t>"</a:t>
            </a:r>
            <a:br>
              <a:rPr lang="en-US" sz="1800" dirty="0"/>
            </a:br>
            <a:r>
              <a:rPr lang="en-US" sz="1800" dirty="0"/>
              <a:t>        }    ]}</a:t>
            </a:r>
          </a:p>
        </p:txBody>
      </p:sp>
    </p:spTree>
    <p:extLst>
      <p:ext uri="{BB962C8B-B14F-4D97-AF65-F5344CB8AC3E}">
        <p14:creationId xmlns:p14="http://schemas.microsoft.com/office/powerpoint/2010/main" val="182580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E3724-C190-F345-6243-246A5F53B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SSCweb orbit location query system</a:t>
            </a:r>
            <a:br>
              <a:rPr lang="en-US" sz="3200" dirty="0"/>
            </a:br>
            <a:r>
              <a:rPr lang="en-US" sz="3200" dirty="0"/>
              <a:t>https://</a:t>
            </a:r>
            <a:r>
              <a:rPr lang="en-US" sz="3200" dirty="0" err="1"/>
              <a:t>sscweb.gsfc.nasa.gov</a:t>
            </a:r>
            <a:r>
              <a:rPr lang="en-US" sz="3200" dirty="0"/>
              <a:t>/</a:t>
            </a:r>
            <a:r>
              <a:rPr lang="en-US" sz="3200" dirty="0" err="1"/>
              <a:t>WebServices</a:t>
            </a:r>
            <a:r>
              <a:rPr lang="en-US" sz="3200" dirty="0"/>
              <a:t>/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738A5-22B1-D7D0-53CD-E3AD4E3EF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080" y="1348105"/>
            <a:ext cx="10693400" cy="5144770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 observatories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https://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sscweb.gsfc.nasa.gov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/WS/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sscr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/2/observatories</a:t>
            </a:r>
          </a:p>
          <a:p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Coordinate systems: geo, gm,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gse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gsm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sm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geitod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, geij2000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 GSM coordinates for ACE in the time range of 2009-06-01 to 2009-06-03</a:t>
            </a:r>
          </a:p>
          <a:p>
            <a:pPr lvl="1"/>
            <a:r>
              <a:rPr lang="en-US" sz="1800" dirty="0"/>
              <a:t>https://</a:t>
            </a:r>
            <a:r>
              <a:rPr lang="en-US" sz="1800" dirty="0" err="1"/>
              <a:t>sscweb.gsfc.nasa.gov</a:t>
            </a:r>
            <a:r>
              <a:rPr lang="en-US" sz="1800" dirty="0"/>
              <a:t>/WS/</a:t>
            </a:r>
            <a:r>
              <a:rPr lang="en-US" sz="1800" dirty="0" err="1"/>
              <a:t>sscr</a:t>
            </a:r>
            <a:r>
              <a:rPr lang="en-US" sz="1800" dirty="0"/>
              <a:t>/2/locations/ace/20090601T000000Z,20090603T000000Z/</a:t>
            </a:r>
            <a:r>
              <a:rPr lang="en-US" sz="1800" dirty="0" err="1"/>
              <a:t>gsm</a:t>
            </a:r>
            <a:r>
              <a:rPr lang="en-US" sz="1800" dirty="0"/>
              <a:t> </a:t>
            </a:r>
          </a:p>
          <a:p>
            <a:r>
              <a:rPr lang="en-US" sz="2000" dirty="0"/>
              <a:t>Output formats in XML and JSON depending on HTTP Accept Header request</a:t>
            </a:r>
          </a:p>
          <a:p>
            <a:r>
              <a:rPr lang="en-US" sz="2000" dirty="0"/>
              <a:t>Options for complex queries involving conjunctions of geophysical regions, ground stations, magnetic field tracing, and distance between spacecraft</a:t>
            </a:r>
          </a:p>
          <a:p>
            <a:r>
              <a:rPr lang="en-US" sz="2000" dirty="0"/>
              <a:t>Return parameters include location, dipole field coordinates, geophysical region, etc.</a:t>
            </a:r>
          </a:p>
          <a:p>
            <a:pPr lvl="1"/>
            <a:r>
              <a:rPr lang="en-US" sz="1800" dirty="0"/>
              <a:t>https://</a:t>
            </a:r>
            <a:r>
              <a:rPr lang="en-US" sz="1800" dirty="0" err="1"/>
              <a:t>sscweb.gsfc.nasa.gov</a:t>
            </a:r>
            <a:r>
              <a:rPr lang="en-US" sz="1800" dirty="0"/>
              <a:t>/</a:t>
            </a:r>
            <a:r>
              <a:rPr lang="en-US" sz="1800" dirty="0" err="1"/>
              <a:t>WebServices</a:t>
            </a:r>
            <a:r>
              <a:rPr lang="en-US" sz="1800" dirty="0"/>
              <a:t>/REST/</a:t>
            </a:r>
            <a:r>
              <a:rPr lang="en-US" sz="1800" dirty="0" err="1"/>
              <a:t>SSC.xsd</a:t>
            </a:r>
            <a:endParaRPr lang="en-US" sz="1800" dirty="0"/>
          </a:p>
          <a:p>
            <a:endParaRPr lang="en-US" sz="2000" dirty="0"/>
          </a:p>
          <a:p>
            <a:r>
              <a:rPr lang="en-US" sz="2000" dirty="0"/>
              <a:t>Example code for various languages, including the </a:t>
            </a:r>
            <a:r>
              <a:rPr lang="en-US" sz="2000" dirty="0" err="1"/>
              <a:t>sscws</a:t>
            </a:r>
            <a:r>
              <a:rPr lang="en-US" sz="2000" dirty="0"/>
              <a:t> Python library </a:t>
            </a:r>
            <a:r>
              <a:rPr lang="en-US" sz="1800" dirty="0"/>
              <a:t>https://</a:t>
            </a:r>
            <a:r>
              <a:rPr lang="en-US" sz="1800" dirty="0" err="1"/>
              <a:t>sscweb.gsfc.nasa.gov</a:t>
            </a:r>
            <a:r>
              <a:rPr lang="en-US" sz="1800" dirty="0"/>
              <a:t>/</a:t>
            </a:r>
            <a:r>
              <a:rPr lang="en-US" sz="1800" dirty="0" err="1"/>
              <a:t>WebServices</a:t>
            </a:r>
            <a:r>
              <a:rPr lang="en-US" sz="1800" dirty="0"/>
              <a:t>/REST/#</a:t>
            </a:r>
            <a:r>
              <a:rPr lang="en-US" sz="1800" dirty="0" err="1"/>
              <a:t>Jupyter_Notebook_Examples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66801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E3724-C190-F345-6243-246A5F53B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1325563"/>
          </a:xfrm>
        </p:spPr>
        <p:txBody>
          <a:bodyPr/>
          <a:lstStyle/>
          <a:p>
            <a:pPr algn="ctr"/>
            <a:r>
              <a:rPr lang="en-US" sz="3200" dirty="0"/>
              <a:t>Heliophysics Data Portal (HDP)</a:t>
            </a:r>
            <a:br>
              <a:rPr lang="en-US" sz="3200" dirty="0"/>
            </a:br>
            <a:r>
              <a:rPr lang="en-US" sz="3200" dirty="0"/>
              <a:t>https://</a:t>
            </a:r>
            <a:r>
              <a:rPr lang="en-US" sz="3200" dirty="0" err="1"/>
              <a:t>heliophysicsdata.gsfc.nasa.gov</a:t>
            </a:r>
            <a:r>
              <a:rPr lang="en-US" sz="3200" dirty="0"/>
              <a:t>/</a:t>
            </a:r>
            <a:r>
              <a:rPr lang="en-US" sz="3200" dirty="0" err="1"/>
              <a:t>WebServices</a:t>
            </a:r>
            <a:r>
              <a:rPr lang="en-US" sz="3200" dirty="0"/>
              <a:t>/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738A5-22B1-D7D0-53CD-E3AD4E3EF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080" y="1348105"/>
            <a:ext cx="10998200" cy="5144770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endParaRPr lang="en-US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2000" dirty="0"/>
              <a:t>Get landing page for specific SPASE ID </a:t>
            </a:r>
            <a:r>
              <a:rPr lang="en-US" sz="1600" dirty="0"/>
              <a:t>https://</a:t>
            </a:r>
            <a:r>
              <a:rPr lang="en-US" sz="1600" dirty="0" err="1"/>
              <a:t>heliophysicsdata.gsfc.nasa.gov</a:t>
            </a:r>
            <a:r>
              <a:rPr lang="en-US" sz="1600" dirty="0"/>
              <a:t>/WS/</a:t>
            </a:r>
            <a:r>
              <a:rPr lang="en-US" sz="1600" dirty="0" err="1"/>
              <a:t>hdp</a:t>
            </a:r>
            <a:r>
              <a:rPr lang="en-US" sz="1600" dirty="0"/>
              <a:t>/1/</a:t>
            </a:r>
            <a:r>
              <a:rPr lang="en-US" sz="1600" dirty="0" err="1"/>
              <a:t>Spase?ResourceID</a:t>
            </a:r>
            <a:r>
              <a:rPr lang="en-US" sz="1600" dirty="0"/>
              <a:t>=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/ACE/MAG/L2/PT16S</a:t>
            </a:r>
          </a:p>
          <a:p>
            <a:r>
              <a:rPr lang="en-US" sz="2000" dirty="0"/>
              <a:t>Get Resource IDs for all observatories</a:t>
            </a:r>
          </a:p>
          <a:p>
            <a:pPr lvl="1"/>
            <a:r>
              <a:rPr lang="en-US" sz="1800" dirty="0"/>
              <a:t>https://</a:t>
            </a:r>
            <a:r>
              <a:rPr lang="en-US" sz="1800" dirty="0" err="1"/>
              <a:t>heliophysicsdata.gsfc.nasa.gov</a:t>
            </a:r>
            <a:r>
              <a:rPr lang="en-US" sz="1800" dirty="0"/>
              <a:t>/WS/</a:t>
            </a:r>
            <a:r>
              <a:rPr lang="en-US" sz="1800" dirty="0" err="1"/>
              <a:t>hdp</a:t>
            </a:r>
            <a:r>
              <a:rPr lang="en-US" sz="1800" dirty="0"/>
              <a:t>/1/</a:t>
            </a:r>
            <a:r>
              <a:rPr lang="en-US" sz="1800" dirty="0" err="1"/>
              <a:t>Spase</a:t>
            </a:r>
            <a:r>
              <a:rPr lang="en-US" sz="1800" dirty="0"/>
              <a:t>/Observatory/</a:t>
            </a:r>
            <a:r>
              <a:rPr lang="en-US" sz="1800" dirty="0" err="1"/>
              <a:t>ResourceID</a:t>
            </a:r>
            <a:endParaRPr lang="en-US" sz="1800" dirty="0"/>
          </a:p>
          <a:p>
            <a:r>
              <a:rPr lang="en-US" sz="2000" dirty="0"/>
              <a:t>Get allowed Measurement Types</a:t>
            </a:r>
          </a:p>
          <a:p>
            <a:pPr lvl="1"/>
            <a:r>
              <a:rPr lang="en-US" sz="1800" dirty="0"/>
              <a:t>https://</a:t>
            </a:r>
            <a:r>
              <a:rPr lang="en-US" sz="1800" dirty="0" err="1"/>
              <a:t>heliophysicsdata.gsfc.nasa.gov</a:t>
            </a:r>
            <a:r>
              <a:rPr lang="en-US" sz="1800" dirty="0"/>
              <a:t>/WS/</a:t>
            </a:r>
            <a:r>
              <a:rPr lang="en-US" sz="1800" dirty="0" err="1"/>
              <a:t>hdp</a:t>
            </a:r>
            <a:r>
              <a:rPr lang="en-US" sz="1800" dirty="0"/>
              <a:t>/1/</a:t>
            </a:r>
            <a:r>
              <a:rPr lang="en-US" sz="1800" dirty="0" err="1"/>
              <a:t>Spase</a:t>
            </a:r>
            <a:r>
              <a:rPr lang="en-US" sz="1800" dirty="0"/>
              <a:t>/</a:t>
            </a:r>
            <a:r>
              <a:rPr lang="en-US" sz="1800" dirty="0" err="1"/>
              <a:t>MeasurementType</a:t>
            </a:r>
            <a:endParaRPr lang="en-US" sz="1800" dirty="0"/>
          </a:p>
          <a:p>
            <a:r>
              <a:rPr lang="en-US" sz="2000" dirty="0"/>
              <a:t>Get allowed Spectra Ranges in JSON</a:t>
            </a:r>
          </a:p>
          <a:p>
            <a:pPr lvl="1"/>
            <a:r>
              <a:rPr lang="en-US" sz="1800" dirty="0"/>
              <a:t>curl -H "Accept: application/</a:t>
            </a:r>
            <a:r>
              <a:rPr lang="en-US" sz="1800" dirty="0" err="1"/>
              <a:t>json</a:t>
            </a:r>
            <a:r>
              <a:rPr lang="en-US" sz="1800" dirty="0"/>
              <a:t>" "https://</a:t>
            </a:r>
            <a:r>
              <a:rPr lang="en-US" sz="1800" dirty="0" err="1"/>
              <a:t>heliophysicsdata.gsfc.nasa.gov</a:t>
            </a:r>
            <a:r>
              <a:rPr lang="en-US" sz="1800" dirty="0"/>
              <a:t>/WS/</a:t>
            </a:r>
            <a:r>
              <a:rPr lang="en-US" sz="1800" dirty="0" err="1"/>
              <a:t>hdp</a:t>
            </a:r>
            <a:r>
              <a:rPr lang="en-US" sz="1800" dirty="0"/>
              <a:t>/1/</a:t>
            </a:r>
            <a:r>
              <a:rPr lang="en-US" sz="1800" dirty="0" err="1"/>
              <a:t>Spase</a:t>
            </a:r>
            <a:r>
              <a:rPr lang="en-US" sz="1800" dirty="0"/>
              <a:t>/</a:t>
            </a:r>
            <a:r>
              <a:rPr lang="en-US" sz="1800" dirty="0" err="1"/>
              <a:t>SpectralRange</a:t>
            </a:r>
            <a:r>
              <a:rPr lang="en-US" sz="1800" dirty="0"/>
              <a:t>"</a:t>
            </a:r>
          </a:p>
          <a:p>
            <a:r>
              <a:rPr lang="en-US" sz="2000" dirty="0"/>
              <a:t>Example code for various languages, including the </a:t>
            </a:r>
            <a:r>
              <a:rPr lang="en-US" sz="2000" dirty="0" err="1"/>
              <a:t>hpdws</a:t>
            </a:r>
            <a:r>
              <a:rPr lang="en-US" sz="2000" dirty="0"/>
              <a:t> Python library </a:t>
            </a:r>
            <a:r>
              <a:rPr lang="en-US" sz="1800" dirty="0"/>
              <a:t>https://</a:t>
            </a:r>
            <a:r>
              <a:rPr lang="en-US" sz="1800" dirty="0" err="1"/>
              <a:t>heliophysicsdata.gsfc.nasa.gov</a:t>
            </a:r>
            <a:r>
              <a:rPr lang="en-US" sz="1800" dirty="0"/>
              <a:t>/</a:t>
            </a:r>
            <a:r>
              <a:rPr lang="en-US" sz="1800" dirty="0" err="1"/>
              <a:t>WebServices</a:t>
            </a:r>
            <a:r>
              <a:rPr lang="en-US" sz="1800" dirty="0"/>
              <a:t>/#</a:t>
            </a:r>
            <a:r>
              <a:rPr lang="en-US" sz="1800" dirty="0" err="1"/>
              <a:t>Jupyter_Notebook_Examples</a:t>
            </a:r>
            <a:endParaRPr lang="en-US" sz="1800" dirty="0"/>
          </a:p>
          <a:p>
            <a:endParaRPr lang="en-US" sz="1600" dirty="0"/>
          </a:p>
          <a:p>
            <a:r>
              <a:rPr lang="en-US" sz="2000" dirty="0"/>
              <a:t>API parameters in readable form and links to try </a:t>
            </a:r>
            <a:r>
              <a:rPr lang="en-US" sz="1700" dirty="0"/>
              <a:t>https://</a:t>
            </a:r>
            <a:r>
              <a:rPr lang="en-US" sz="1700" dirty="0" err="1"/>
              <a:t>redocly.github.io</a:t>
            </a:r>
            <a:r>
              <a:rPr lang="en-US" sz="1700" dirty="0"/>
              <a:t>/</a:t>
            </a:r>
            <a:r>
              <a:rPr lang="en-US" sz="1700" dirty="0" err="1"/>
              <a:t>redoc</a:t>
            </a:r>
            <a:r>
              <a:rPr lang="en-US" sz="1700" dirty="0"/>
              <a:t>/?</a:t>
            </a:r>
            <a:r>
              <a:rPr lang="en-US" sz="1700" dirty="0" err="1"/>
              <a:t>url</a:t>
            </a:r>
            <a:r>
              <a:rPr lang="en-US" sz="1700" dirty="0"/>
              <a:t>=https://</a:t>
            </a:r>
            <a:r>
              <a:rPr lang="en-US" sz="1700" dirty="0" err="1"/>
              <a:t>heliophysicsdata.gsfc.nasa.gov</a:t>
            </a:r>
            <a:r>
              <a:rPr lang="en-US" sz="1700" dirty="0"/>
              <a:t>/</a:t>
            </a:r>
            <a:r>
              <a:rPr lang="en-US" sz="1700" dirty="0" err="1"/>
              <a:t>WebServices</a:t>
            </a:r>
            <a:r>
              <a:rPr lang="en-US" sz="1700" dirty="0"/>
              <a:t>/</a:t>
            </a:r>
            <a:r>
              <a:rPr lang="en-US" sz="1700" dirty="0" err="1"/>
              <a:t>openapi</a:t>
            </a:r>
            <a:r>
              <a:rPr lang="en-US" sz="1700" dirty="0"/>
              <a:t>/</a:t>
            </a:r>
            <a:r>
              <a:rPr lang="en-US" sz="1700" dirty="0" err="1"/>
              <a:t>hdpws_openapi.json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802879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9E324-DD5C-8CB9-AF4D-D564AAAED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Complex search: find CDF datasets from Parker with thermal plasma variables and observing hear Earth heliosphere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BCC6A-148B-DE01-EF3E-DE04112AB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825625"/>
            <a:ext cx="1174496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curl "https://</a:t>
            </a:r>
            <a:r>
              <a:rPr lang="en-US" sz="2000" dirty="0" err="1"/>
              <a:t>heliophysicsdata.gsfc.nasa.gov</a:t>
            </a:r>
            <a:r>
              <a:rPr lang="en-US" sz="2000" dirty="0"/>
              <a:t>/WS/</a:t>
            </a:r>
            <a:r>
              <a:rPr lang="en-US" sz="2000" dirty="0" err="1"/>
              <a:t>hdp</a:t>
            </a:r>
            <a:r>
              <a:rPr lang="en-US" sz="2000" dirty="0"/>
              <a:t>/1//</a:t>
            </a:r>
            <a:r>
              <a:rPr lang="en-US" sz="2000" dirty="0" err="1"/>
              <a:t>Spase</a:t>
            </a:r>
            <a:r>
              <a:rPr lang="en-US" sz="2000" dirty="0"/>
              <a:t>/</a:t>
            </a:r>
            <a:r>
              <a:rPr lang="en-US" sz="2000" dirty="0" err="1"/>
              <a:t>NumericalData?Format</a:t>
            </a:r>
            <a:r>
              <a:rPr lang="en-US" sz="2000" dirty="0"/>
              <a:t>=</a:t>
            </a:r>
            <a:r>
              <a:rPr lang="en-US" sz="2000" dirty="0" err="1"/>
              <a:t>CDF&amp;AccessRights</a:t>
            </a:r>
            <a:r>
              <a:rPr lang="en-US" sz="2000" dirty="0"/>
              <a:t>=</a:t>
            </a:r>
            <a:r>
              <a:rPr lang="en-US" sz="2000" dirty="0" err="1"/>
              <a:t>Open&amp;ObservedRegion</a:t>
            </a:r>
            <a:r>
              <a:rPr lang="en-US" sz="2000" dirty="0"/>
              <a:t>=</a:t>
            </a:r>
            <a:r>
              <a:rPr lang="en-US" sz="2000" dirty="0" err="1"/>
              <a:t>Heliosphere.NearEarth&amp;MeasurementType</a:t>
            </a:r>
            <a:r>
              <a:rPr lang="en-US" sz="2000" dirty="0"/>
              <a:t>=</a:t>
            </a:r>
            <a:r>
              <a:rPr lang="en-US" sz="2000" dirty="0" err="1"/>
              <a:t>ThermalPlasma&amp;ObservatoryID</a:t>
            </a:r>
            <a:r>
              <a:rPr lang="en-US" sz="2000" dirty="0"/>
              <a:t>=</a:t>
            </a:r>
            <a:r>
              <a:rPr lang="en-US" sz="2000" dirty="0" err="1"/>
              <a:t>spase</a:t>
            </a:r>
            <a:r>
              <a:rPr lang="en-US" sz="2000" dirty="0"/>
              <a:t>://SMWG/Observatory/</a:t>
            </a:r>
            <a:r>
              <a:rPr lang="en-US" sz="2000" dirty="0" err="1"/>
              <a:t>ParkerSolarProbe</a:t>
            </a:r>
            <a:r>
              <a:rPr lang="en-US" sz="2000" dirty="0"/>
              <a:t>"|grep </a:t>
            </a:r>
            <a:r>
              <a:rPr lang="en-US" sz="2000" dirty="0" err="1"/>
              <a:t>ResourceID</a:t>
            </a:r>
            <a:endParaRPr lang="en-US" sz="2000" dirty="0"/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/SWEAP/SPAN-A/Level2/</a:t>
            </a:r>
            <a:r>
              <a:rPr lang="en-US" sz="1600" dirty="0" err="1"/>
              <a:t>ProtonEnergyFlux</a:t>
            </a:r>
            <a:r>
              <a:rPr lang="en-US" sz="1600" dirty="0"/>
              <a:t>/PT7S&lt;/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/SWEAP/SPAN-A/Level2/ProtonAlphaFull3D/PT14S&lt;/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/SWEAP/SPAN-A/Level2/</a:t>
            </a:r>
            <a:r>
              <a:rPr lang="en-US" sz="1600" dirty="0" err="1"/>
              <a:t>ProtonAlphaFullSpectra</a:t>
            </a:r>
            <a:r>
              <a:rPr lang="en-US" sz="1600" dirty="0"/>
              <a:t>/PT1.74S&lt;/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500" dirty="0"/>
              <a:t>&lt;</a:t>
            </a:r>
            <a:r>
              <a:rPr lang="en-US" sz="1500" dirty="0" err="1"/>
              <a:t>ResourceID</a:t>
            </a:r>
            <a:r>
              <a:rPr lang="en-US" sz="1500" dirty="0"/>
              <a:t>&gt;</a:t>
            </a:r>
            <a:r>
              <a:rPr lang="en-US" sz="1500" dirty="0" err="1"/>
              <a:t>spase</a:t>
            </a:r>
            <a:r>
              <a:rPr lang="en-US" sz="1500" dirty="0"/>
              <a:t>://NASA/</a:t>
            </a:r>
            <a:r>
              <a:rPr lang="en-US" sz="1500" dirty="0" err="1"/>
              <a:t>NumericalData</a:t>
            </a:r>
            <a:r>
              <a:rPr lang="en-US" sz="1500" dirty="0"/>
              <a:t>/</a:t>
            </a:r>
            <a:r>
              <a:rPr lang="en-US" sz="1500" dirty="0" err="1"/>
              <a:t>ParkerSolarProbe</a:t>
            </a:r>
            <a:r>
              <a:rPr lang="en-US" sz="1500" dirty="0"/>
              <a:t>/SWEAP/SPAN-A/Level3/</a:t>
            </a:r>
            <a:r>
              <a:rPr lang="en-US" sz="1500" dirty="0" err="1"/>
              <a:t>ProtonPartialMoments</a:t>
            </a:r>
            <a:r>
              <a:rPr lang="en-US" sz="1500" dirty="0"/>
              <a:t>/</a:t>
            </a:r>
            <a:r>
              <a:rPr lang="en-US" sz="1500" dirty="0" err="1"/>
              <a:t>InstrumentFrame</a:t>
            </a:r>
            <a:r>
              <a:rPr lang="en-US" sz="1500" dirty="0"/>
              <a:t>/PT7S&lt;/</a:t>
            </a:r>
            <a:r>
              <a:rPr lang="en-US" sz="1500" dirty="0" err="1"/>
              <a:t>ResourceID</a:t>
            </a:r>
            <a:r>
              <a:rPr lang="en-US" sz="1500" dirty="0"/>
              <a:t>&gt;</a:t>
            </a:r>
          </a:p>
          <a:p>
            <a:pPr marL="0" indent="0">
              <a:buNone/>
            </a:pPr>
            <a:r>
              <a:rPr lang="en-US" sz="1500" dirty="0"/>
              <a:t>&lt;</a:t>
            </a:r>
            <a:r>
              <a:rPr lang="en-US" sz="1500" dirty="0" err="1"/>
              <a:t>ResourceID</a:t>
            </a:r>
            <a:r>
              <a:rPr lang="en-US" sz="1500" dirty="0"/>
              <a:t>&gt;</a:t>
            </a:r>
            <a:r>
              <a:rPr lang="en-US" sz="1500" dirty="0" err="1"/>
              <a:t>spase</a:t>
            </a:r>
            <a:r>
              <a:rPr lang="en-US" sz="1500" dirty="0"/>
              <a:t>://NASA/</a:t>
            </a:r>
            <a:r>
              <a:rPr lang="en-US" sz="1500" dirty="0" err="1"/>
              <a:t>NumericalData</a:t>
            </a:r>
            <a:r>
              <a:rPr lang="en-US" sz="1500" dirty="0"/>
              <a:t>/</a:t>
            </a:r>
            <a:r>
              <a:rPr lang="en-US" sz="1500" dirty="0" err="1"/>
              <a:t>ParkerSolarProbe</a:t>
            </a:r>
            <a:r>
              <a:rPr lang="en-US" sz="1500" dirty="0"/>
              <a:t>/SWEAP/SPAN-A/Level3/</a:t>
            </a:r>
            <a:r>
              <a:rPr lang="en-US" sz="1500" dirty="0" err="1"/>
              <a:t>AlphaPartialMoments</a:t>
            </a:r>
            <a:r>
              <a:rPr lang="en-US" sz="1500" dirty="0"/>
              <a:t>/</a:t>
            </a:r>
            <a:r>
              <a:rPr lang="en-US" sz="1500" dirty="0" err="1"/>
              <a:t>InstrumentFrame</a:t>
            </a:r>
            <a:r>
              <a:rPr lang="en-US" sz="1500" dirty="0"/>
              <a:t>/PT14S&lt;/</a:t>
            </a:r>
            <a:r>
              <a:rPr lang="en-US" sz="1500" dirty="0" err="1"/>
              <a:t>ResourceID</a:t>
            </a:r>
            <a:r>
              <a:rPr lang="en-US" sz="1500" dirty="0"/>
              <a:t>&gt;</a:t>
            </a:r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/SWEAP/SPC/Level2/</a:t>
            </a:r>
            <a:r>
              <a:rPr lang="en-US" sz="1600" dirty="0" err="1"/>
              <a:t>ChargeFluxDistributions</a:t>
            </a:r>
            <a:r>
              <a:rPr lang="en-US" sz="1600" dirty="0"/>
              <a:t>/PT0.2185S&lt;/</a:t>
            </a:r>
            <a:r>
              <a:rPr lang="en-US" sz="1600" dirty="0" err="1"/>
              <a:t>ResourceID</a:t>
            </a:r>
            <a:r>
              <a:rPr lang="en-US" sz="1600" dirty="0"/>
              <a:t>&gt; 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/SWEAP/SPC/Level3/</a:t>
            </a:r>
            <a:r>
              <a:rPr lang="en-US" sz="1600" dirty="0" err="1"/>
              <a:t>SolarWindMomentsFits</a:t>
            </a:r>
            <a:r>
              <a:rPr lang="en-US" sz="1600" dirty="0"/>
              <a:t>/PT0.2185S&lt;/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/SWEAP/SPAN-B/Level2/ProtonAlphaFull3D/PT14S&lt;/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/SWEAP/SPAN-B/Level2/</a:t>
            </a:r>
            <a:r>
              <a:rPr lang="en-US" sz="1600" dirty="0" err="1"/>
              <a:t>ProtonAlphaFullSpectra</a:t>
            </a:r>
            <a:r>
              <a:rPr lang="en-US" sz="1600" dirty="0"/>
              <a:t>/PT1.74S&lt;/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r>
              <a:rPr lang="en-US" sz="1600" dirty="0"/>
              <a:t>&lt;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  <a:r>
              <a:rPr lang="en-US" sz="1600" dirty="0" err="1"/>
              <a:t>spase</a:t>
            </a:r>
            <a:r>
              <a:rPr lang="en-US" sz="1600" dirty="0"/>
              <a:t>://NASA/</a:t>
            </a:r>
            <a:r>
              <a:rPr lang="en-US" sz="1600" dirty="0" err="1"/>
              <a:t>NumericalData</a:t>
            </a:r>
            <a:r>
              <a:rPr lang="en-US" sz="1600" dirty="0"/>
              <a:t>/</a:t>
            </a:r>
            <a:r>
              <a:rPr lang="en-US" sz="1600" dirty="0" err="1"/>
              <a:t>ParkerSolarProbe</a:t>
            </a:r>
            <a:r>
              <a:rPr lang="en-US" sz="1600" dirty="0"/>
              <a:t>/</a:t>
            </a:r>
            <a:r>
              <a:rPr lang="en-US" sz="1600" dirty="0" err="1"/>
              <a:t>MAGandPLS</a:t>
            </a:r>
            <a:r>
              <a:rPr lang="en-US" sz="1600" dirty="0"/>
              <a:t>/PT1H&lt;/</a:t>
            </a:r>
            <a:r>
              <a:rPr lang="en-US" sz="1600" dirty="0" err="1"/>
              <a:t>ResourceID</a:t>
            </a:r>
            <a:r>
              <a:rPr lang="en-US" sz="1600" dirty="0"/>
              <a:t>&gt;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22342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51677</TotalTime>
  <Words>2055</Words>
  <Application>Microsoft Macintosh PowerPoint</Application>
  <PresentationFormat>Widescreen</PresentationFormat>
  <Paragraphs>125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-apple-system</vt:lpstr>
      <vt:lpstr>Arial</vt:lpstr>
      <vt:lpstr>Calibri</vt:lpstr>
      <vt:lpstr>Calibri Light</vt:lpstr>
      <vt:lpstr>Office Theme</vt:lpstr>
      <vt:lpstr>Overview of the NASA CDAWeb data browsing, SSCweb orbit, and Heliophysics Data Portal heliophysics web service APIs</vt:lpstr>
      <vt:lpstr>Abstract</vt:lpstr>
      <vt:lpstr>Coordinated Data Analysis System RESTful Web services https://cdaweb.gsfc.nasa.gov/WebServices/REST/</vt:lpstr>
      <vt:lpstr>Sample Python call to cdasws</vt:lpstr>
      <vt:lpstr>Sample Python call to cdasws</vt:lpstr>
      <vt:lpstr>Additional metadata from CDAS WS</vt:lpstr>
      <vt:lpstr>SSCweb orbit location query system https://sscweb.gsfc.nasa.gov/WebServices/ </vt:lpstr>
      <vt:lpstr>Heliophysics Data Portal (HDP) https://heliophysicsdata.gsfc.nasa.gov/WebServices/</vt:lpstr>
      <vt:lpstr>Complex search: find CDF datasets from Parker with thermal plasma variables and observing hear Earth heliosphere</vt:lpstr>
      <vt:lpstr>Sample Python call to hdpws</vt:lpstr>
    </vt:vector>
  </TitlesOfParts>
  <Company>HPES ACES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4D Orbit Viewer Prototypes</dc:title>
  <dc:creator>Chimiak, Reine A. (GSFC-5870)</dc:creator>
  <cp:lastModifiedBy>Candey, Robert M (GSFC-6720)</cp:lastModifiedBy>
  <cp:revision>94</cp:revision>
  <dcterms:created xsi:type="dcterms:W3CDTF">2020-10-13T14:36:18Z</dcterms:created>
  <dcterms:modified xsi:type="dcterms:W3CDTF">2023-10-08T21:41:41Z</dcterms:modified>
</cp:coreProperties>
</file>