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62" r:id="rId2"/>
    <p:sldId id="263" r:id="rId3"/>
    <p:sldId id="264" r:id="rId4"/>
    <p:sldId id="265" r:id="rId5"/>
    <p:sldId id="271" r:id="rId6"/>
    <p:sldId id="292" r:id="rId7"/>
    <p:sldId id="261" r:id="rId8"/>
    <p:sldId id="266" r:id="rId9"/>
    <p:sldId id="267" r:id="rId10"/>
    <p:sldId id="269" r:id="rId11"/>
    <p:sldId id="270" r:id="rId12"/>
    <p:sldId id="273" r:id="rId13"/>
    <p:sldId id="274" r:id="rId14"/>
    <p:sldId id="275" r:id="rId15"/>
    <p:sldId id="276" r:id="rId16"/>
    <p:sldId id="277" r:id="rId17"/>
    <p:sldId id="278" r:id="rId18"/>
    <p:sldId id="280" r:id="rId19"/>
    <p:sldId id="281" r:id="rId20"/>
    <p:sldId id="282" r:id="rId21"/>
    <p:sldId id="283" r:id="rId22"/>
    <p:sldId id="279" r:id="rId23"/>
    <p:sldId id="284" r:id="rId24"/>
    <p:sldId id="285" r:id="rId25"/>
    <p:sldId id="287" r:id="rId26"/>
    <p:sldId id="288" r:id="rId27"/>
    <p:sldId id="290" r:id="rId28"/>
    <p:sldId id="289" r:id="rId29"/>
    <p:sldId id="291" r:id="rId30"/>
    <p:sldId id="295" r:id="rId31"/>
    <p:sldId id="293" r:id="rId32"/>
    <p:sldId id="296" r:id="rId33"/>
    <p:sldId id="294" r:id="rId34"/>
    <p:sldId id="297"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C4E9F"/>
    <a:srgbClr val="FDDA8A"/>
    <a:srgbClr val="007A78"/>
    <a:srgbClr val="64E5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892" autoAdjust="0"/>
    <p:restoredTop sz="96357" autoAdjust="0"/>
  </p:normalViewPr>
  <p:slideViewPr>
    <p:cSldViewPr snapToGrid="0">
      <p:cViewPr varScale="1">
        <p:scale>
          <a:sx n="87" d="100"/>
          <a:sy n="87" d="100"/>
        </p:scale>
        <p:origin x="96" y="59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7703D6-D92A-487D-AA1D-1D42B538799D}" type="datetimeFigureOut">
              <a:rPr lang="nl-NL" smtClean="0"/>
              <a:t>8-10-2023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74CB29-453C-4A7A-878B-4214F1D5B5C5}" type="slidenum">
              <a:rPr lang="nl-NL" smtClean="0"/>
              <a:t>‹nr.›</a:t>
            </a:fld>
            <a:endParaRPr lang="nl-NL"/>
          </a:p>
        </p:txBody>
      </p:sp>
    </p:spTree>
    <p:extLst>
      <p:ext uri="{BB962C8B-B14F-4D97-AF65-F5344CB8AC3E}">
        <p14:creationId xmlns:p14="http://schemas.microsoft.com/office/powerpoint/2010/main" val="2166957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important to be aware of the limitations these data may present, and know how to assess if any problems are present and how to overcome them</a:t>
            </a:r>
          </a:p>
          <a:p>
            <a:endParaRPr lang="en-US" dirty="0"/>
          </a:p>
          <a:p>
            <a:endParaRPr lang="en-US" dirty="0"/>
          </a:p>
          <a:p>
            <a:endParaRPr lang="nl-NL" dirty="0"/>
          </a:p>
        </p:txBody>
      </p:sp>
      <p:sp>
        <p:nvSpPr>
          <p:cNvPr id="4" name="Tijdelijke aanduiding voor dianummer 3"/>
          <p:cNvSpPr>
            <a:spLocks noGrp="1"/>
          </p:cNvSpPr>
          <p:nvPr>
            <p:ph type="sldNum" sz="quarter" idx="5"/>
          </p:nvPr>
        </p:nvSpPr>
        <p:spPr/>
        <p:txBody>
          <a:bodyPr/>
          <a:lstStyle/>
          <a:p>
            <a:fld id="{B174CB29-453C-4A7A-878B-4214F1D5B5C5}" type="slidenum">
              <a:rPr lang="nl-NL" smtClean="0"/>
              <a:t>7</a:t>
            </a:fld>
            <a:endParaRPr lang="nl-NL"/>
          </a:p>
        </p:txBody>
      </p:sp>
    </p:spTree>
    <p:extLst>
      <p:ext uri="{BB962C8B-B14F-4D97-AF65-F5344CB8AC3E}">
        <p14:creationId xmlns:p14="http://schemas.microsoft.com/office/powerpoint/2010/main" val="1120290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This regional variation is one good reason to treat dates, not as a single data point, but as three distinct pieces of data (month, day, and year). Separating dates into their component parts will avoid this confusion, while also giving the added benefit of allowing you to compare, for example data collected in January of multiple years with data collected in February of multiple years.</a:t>
            </a:r>
            <a:endParaRPr lang="en-US" dirty="0">
              <a:effectLst/>
            </a:endParaRPr>
          </a:p>
          <a:p>
            <a:endParaRPr lang="nl-NL" dirty="0"/>
          </a:p>
        </p:txBody>
      </p:sp>
      <p:sp>
        <p:nvSpPr>
          <p:cNvPr id="4" name="Tijdelijke aanduiding voor dianummer 3"/>
          <p:cNvSpPr>
            <a:spLocks noGrp="1"/>
          </p:cNvSpPr>
          <p:nvPr>
            <p:ph type="sldNum" sz="quarter" idx="5"/>
          </p:nvPr>
        </p:nvSpPr>
        <p:spPr/>
        <p:txBody>
          <a:bodyPr/>
          <a:lstStyle/>
          <a:p>
            <a:fld id="{B174CB29-453C-4A7A-878B-4214F1D5B5C5}" type="slidenum">
              <a:rPr lang="nl-NL" smtClean="0"/>
              <a:t>11</a:t>
            </a:fld>
            <a:endParaRPr lang="nl-NL"/>
          </a:p>
        </p:txBody>
      </p:sp>
    </p:spTree>
    <p:extLst>
      <p:ext uri="{BB962C8B-B14F-4D97-AF65-F5344CB8AC3E}">
        <p14:creationId xmlns:p14="http://schemas.microsoft.com/office/powerpoint/2010/main" val="3049738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B174CB29-453C-4A7A-878B-4214F1D5B5C5}" type="slidenum">
              <a:rPr lang="nl-NL" smtClean="0"/>
              <a:t>20</a:t>
            </a:fld>
            <a:endParaRPr lang="nl-NL"/>
          </a:p>
        </p:txBody>
      </p:sp>
    </p:spTree>
    <p:extLst>
      <p:ext uri="{BB962C8B-B14F-4D97-AF65-F5344CB8AC3E}">
        <p14:creationId xmlns:p14="http://schemas.microsoft.com/office/powerpoint/2010/main" val="2939935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02CA1F52-5F8B-498A-A8AD-88E4393929B5}" type="datetimeFigureOut">
              <a:rPr lang="nl-NL" smtClean="0"/>
              <a:t>8-10-2023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4003090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02CA1F52-5F8B-498A-A8AD-88E4393929B5}" type="datetimeFigureOut">
              <a:rPr lang="nl-NL" smtClean="0"/>
              <a:t>8-10-2023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672247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02CA1F52-5F8B-498A-A8AD-88E4393929B5}" type="datetimeFigureOut">
              <a:rPr lang="nl-NL" smtClean="0"/>
              <a:t>8-10-2023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2093885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02CA1F52-5F8B-498A-A8AD-88E4393929B5}" type="datetimeFigureOut">
              <a:rPr lang="nl-NL" smtClean="0"/>
              <a:t>8-10-2023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1320954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02CA1F52-5F8B-498A-A8AD-88E4393929B5}" type="datetimeFigureOut">
              <a:rPr lang="nl-NL" smtClean="0"/>
              <a:t>8-10-2023</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1789116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02CA1F52-5F8B-498A-A8AD-88E4393929B5}" type="datetimeFigureOut">
              <a:rPr lang="nl-NL" smtClean="0"/>
              <a:t>8-10-2023</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1905275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nl-NL"/>
              <a:t>Klik om stijl te bewerken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02CA1F52-5F8B-498A-A8AD-88E4393929B5}" type="datetimeFigureOut">
              <a:rPr lang="nl-NL" smtClean="0"/>
              <a:t>8-10-2023</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287047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02CA1F52-5F8B-498A-A8AD-88E4393929B5}" type="datetimeFigureOut">
              <a:rPr lang="nl-NL" smtClean="0"/>
              <a:t>8-10-2023</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421851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CA1F52-5F8B-498A-A8AD-88E4393929B5}" type="datetimeFigureOut">
              <a:rPr lang="nl-NL" smtClean="0"/>
              <a:t>8-10-2023</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16000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2CA1F52-5F8B-498A-A8AD-88E4393929B5}" type="datetimeFigureOut">
              <a:rPr lang="nl-NL" smtClean="0"/>
              <a:t>8-10-2023</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2380689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02CA1F52-5F8B-498A-A8AD-88E4393929B5}" type="datetimeFigureOut">
              <a:rPr lang="nl-NL" smtClean="0"/>
              <a:t>8-10-2023</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B0FF1ED4-E032-4EF7-ACF0-C632CEC37640}" type="slidenum">
              <a:rPr lang="nl-NL" smtClean="0"/>
              <a:t>‹nr.›</a:t>
            </a:fld>
            <a:endParaRPr lang="nl-NL"/>
          </a:p>
        </p:txBody>
      </p:sp>
    </p:spTree>
    <p:extLst>
      <p:ext uri="{BB962C8B-B14F-4D97-AF65-F5344CB8AC3E}">
        <p14:creationId xmlns:p14="http://schemas.microsoft.com/office/powerpoint/2010/main" val="1449881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CA1F52-5F8B-498A-A8AD-88E4393929B5}" type="datetimeFigureOut">
              <a:rPr lang="nl-NL" smtClean="0"/>
              <a:t>8-10-2023</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FF1ED4-E032-4EF7-ACF0-C632CEC37640}" type="slidenum">
              <a:rPr lang="nl-NL" smtClean="0"/>
              <a:t>‹nr.›</a:t>
            </a:fld>
            <a:endParaRPr lang="nl-NL"/>
          </a:p>
        </p:txBody>
      </p:sp>
    </p:spTree>
    <p:extLst>
      <p:ext uri="{BB962C8B-B14F-4D97-AF65-F5344CB8AC3E}">
        <p14:creationId xmlns:p14="http://schemas.microsoft.com/office/powerpoint/2010/main" val="15417684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datacarpentry.org/spreadsheets-socialsci/index.html" TargetMode="External"/><Relationship Id="rId2" Type="http://schemas.openxmlformats.org/officeDocument/2006/relationships/hyperlink" Target="https://scholar.social/@toothFAIRy" TargetMode="External"/><Relationship Id="rId1" Type="http://schemas.openxmlformats.org/officeDocument/2006/relationships/slideLayout" Target="../slideLayouts/slideLayout8.xml"/><Relationship Id="rId6" Type="http://schemas.openxmlformats.org/officeDocument/2006/relationships/hyperlink" Target="https://doi.org/10.5281/zenodo.5053596" TargetMode="Externa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hyperlink" Target="https://doi.org/10.5281/zenodo.5053596"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datacarpentry.org/spreadsheets-socialsci/" TargetMode="External"/><Relationship Id="rId3" Type="http://schemas.openxmlformats.org/officeDocument/2006/relationships/hyperlink" Target="https://uc3.cdlib.org/2014/04/09/abandon-all-hope-ye-who-enter-dates-in-excel/" TargetMode="External"/><Relationship Id="rId7" Type="http://schemas.openxmlformats.org/officeDocument/2006/relationships/hyperlink" Target="https://datacarpentry.org/spreadsheet-ecology-lesson/"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s://doi.org/10.1080/00031305.2017.1375989" TargetMode="External"/><Relationship Id="rId5" Type="http://schemas.openxmlformats.org/officeDocument/2006/relationships/hyperlink" Target="https://surfdrive.surf.nl/files/index.php/s/9aNX69fsWyAnMI8" TargetMode="External"/><Relationship Id="rId4" Type="http://schemas.openxmlformats.org/officeDocument/2006/relationships/hyperlink" Target="https://openrefine.org/" TargetMode="External"/><Relationship Id="rId9" Type="http://schemas.openxmlformats.org/officeDocument/2006/relationships/hyperlink" Target="https://doi.org/10.5281/zenodo.5053596"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hfroehli.ch/2021/06/17/a-gentle-introduction-to-excel-and-spreadsheets-for-humanities-people/"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s://doi.org/10.5281/zenodo.5053596"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doi.org/10.5281/zenodo.5053596" TargetMode="External"/><Relationship Id="rId3" Type="http://schemas.openxmlformats.org/officeDocument/2006/relationships/hyperlink" Target="https://vita.had.co.nz/papers/tidy-data.html" TargetMode="External"/><Relationship Id="rId7" Type="http://schemas.openxmlformats.org/officeDocument/2006/relationships/hyperlink" Target="https://www.openscapes.org/blog/2020/10/12/tidy-data/" TargetMode="External"/><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hyperlink" Target="https://style.tidyverse.org/" TargetMode="External"/><Relationship Id="rId5" Type="http://schemas.openxmlformats.org/officeDocument/2006/relationships/hyperlink" Target="https://joss.theoj.org/papers/10.21105/joss.01686" TargetMode="External"/><Relationship Id="rId4" Type="http://schemas.openxmlformats.org/officeDocument/2006/relationships/hyperlink" Target="https://cran.r-project.org/web/packages/tidyr/vignettes/tidy-data.html"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5281/zenodo.5053596" TargetMode="External"/><Relationship Id="rId2" Type="http://schemas.openxmlformats.org/officeDocument/2006/relationships/hyperlink" Target="https://datacarpentry.org/socialsci-workshop/data/"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ndownloader.figshare.com/files/11502824" TargetMode="Externa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hyperlink" Target="https://twitter.com/aabella/status/1527533226574680064" TargetMode="External"/><Relationship Id="rId2" Type="http://schemas.openxmlformats.org/officeDocument/2006/relationships/image" Target="../media/image11.png"/><Relationship Id="rId1" Type="http://schemas.openxmlformats.org/officeDocument/2006/relationships/slideLayout" Target="../slideLayouts/slideLayout8.xml"/><Relationship Id="rId4" Type="http://schemas.openxmlformats.org/officeDocument/2006/relationships/hyperlink" Target="https://doi.org/10.5281/zenodo.5053596"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datacarpentry.org/socialsci-workshop/data/" TargetMode="External"/><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hyperlink" Target="https://doi.org/10.5281/zenodo.5053596"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fairsharing.org/" TargetMode="External"/><Relationship Id="rId2" Type="http://schemas.openxmlformats.org/officeDocument/2006/relationships/hyperlink" Target="https://datatracker.ietf.org/doc/html/rfc3339" TargetMode="External"/><Relationship Id="rId1" Type="http://schemas.openxmlformats.org/officeDocument/2006/relationships/slideLayout" Target="../slideLayouts/slideLayout2.xml"/><Relationship Id="rId4" Type="http://schemas.openxmlformats.org/officeDocument/2006/relationships/hyperlink" Target="https://doi.org/10.5281/zenodo.5053596" TargetMode="External"/></Relationships>
</file>

<file path=ppt/slides/_rels/slide19.xml.rels><?xml version="1.0" encoding="UTF-8" standalone="yes"?>
<Relationships xmlns="http://schemas.openxmlformats.org/package/2006/relationships"><Relationship Id="rId2" Type="http://schemas.openxmlformats.org/officeDocument/2006/relationships/hyperlink" Target="https://doi.org/10.5281/zenodo.258569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doi.org/10.5281/zenodo.5053596" TargetMode="Externa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hyperlink" Target="https://libguides.library.kent.edu/SPSS/Codebooks" TargetMode="External"/><Relationship Id="rId3" Type="http://schemas.openxmlformats.org/officeDocument/2006/relationships/image" Target="../media/image13.png"/><Relationship Id="rId7" Type="http://schemas.openxmlformats.org/officeDocument/2006/relationships/hyperlink" Target="https://uf-repro.github.io/data-organization/slides.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doi.org/10.5281/zenodo.1914401" TargetMode="External"/><Relationship Id="rId5" Type="http://schemas.openxmlformats.org/officeDocument/2006/relationships/hyperlink" Target="https://cornell.app.box.com/v/ReadmeTemplate" TargetMode="External"/><Relationship Id="rId10" Type="http://schemas.openxmlformats.org/officeDocument/2006/relationships/hyperlink" Target="https://doi.org/10.5281/zenodo.5053596" TargetMode="External"/><Relationship Id="rId4" Type="http://schemas.openxmlformats.org/officeDocument/2006/relationships/hyperlink" Target="https://twitter.com/thecrobe/status/1373590641012322306" TargetMode="External"/><Relationship Id="rId9" Type="http://schemas.openxmlformats.org/officeDocument/2006/relationships/hyperlink" Target="https://datacarpentry.org/socialsci-workshop/data/"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hesa.ac.uk/support/user-guides/import-csv" TargetMode="External"/><Relationship Id="rId2" Type="http://schemas.openxmlformats.org/officeDocument/2006/relationships/hyperlink" Target="https://ndownloader.figshare.com/files/11492171" TargetMode="External"/><Relationship Id="rId1" Type="http://schemas.openxmlformats.org/officeDocument/2006/relationships/slideLayout" Target="../slideLayouts/slideLayout8.xml"/><Relationship Id="rId4" Type="http://schemas.openxmlformats.org/officeDocument/2006/relationships/hyperlink" Target="https://help.libreoffice.org/3.3/Calc/Importing_and_Exporting_CSV_Files" TargetMode="External"/></Relationships>
</file>

<file path=ppt/slides/_rels/slide22.xml.rels><?xml version="1.0" encoding="UTF-8" standalone="yes"?>
<Relationships xmlns="http://schemas.openxmlformats.org/package/2006/relationships"><Relationship Id="rId2" Type="http://schemas.openxmlformats.org/officeDocument/2006/relationships/hyperlink" Target="https://ndownloader.figshare.com/files/11492171" TargetMode="Externa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hyperlink" Target="https://support.office.com/en-us/article/Apply-data-validation-to-cells-29FECBCC-D1B9-42C1-9D76-EFF3CE5F7249" TargetMode="External"/><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hyperlink" Target="https://doi.org/10.5281/zenodo.5053596"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oi.org/10.5281/zenodo.5053596" TargetMode="External"/><Relationship Id="rId2" Type="http://schemas.openxmlformats.org/officeDocument/2006/relationships/hyperlink" Target="https://ndownloader.figshare.com/files/11492171" TargetMode="Externa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hyperlink" Target="https://datacarpentry.org/spreadsheets-socialsci/04-quality-assurance.html#restricting-data-to-a-numeric-range" TargetMode="External"/><Relationship Id="rId2" Type="http://schemas.openxmlformats.org/officeDocument/2006/relationships/hyperlink" Target="https://ndownloader.figshare.com/files/11492171" TargetMode="Externa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hyperlink" Target="https://doi.org/10.5281/zenodo.5053596" TargetMode="External"/><Relationship Id="rId2" Type="http://schemas.openxmlformats.org/officeDocument/2006/relationships/hyperlink" Target="https://ndownloader.figshare.com/files/11492171" TargetMode="Externa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hyperlink" Target="https://doi.org/10.5281/zenodo.5053596" TargetMode="External"/><Relationship Id="rId2" Type="http://schemas.openxmlformats.org/officeDocument/2006/relationships/hyperlink" Target="https://ndownloader.figshare.com/files/11492171" TargetMode="Externa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hyperlink" Target="https://datacarpentry.org/spreadsheets-socialsci/04-quality-assurance.html#restricting-data-to-entries-from-a-list" TargetMode="External"/><Relationship Id="rId2" Type="http://schemas.openxmlformats.org/officeDocument/2006/relationships/hyperlink" Target="https://ndownloader.figshare.com/files/11492171" TargetMode="Externa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hyperlink" Target="https://doi.org/10.5281/zenodo.5053596"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8.xml"/><Relationship Id="rId4" Type="http://schemas.openxmlformats.org/officeDocument/2006/relationships/hyperlink" Target="https://doi.org/10.5281/zenodo.5053596" TargetMode="External"/></Relationships>
</file>

<file path=ppt/slides/_rels/slide30.xml.rels><?xml version="1.0" encoding="UTF-8" standalone="yes"?>
<Relationships xmlns="http://schemas.openxmlformats.org/package/2006/relationships"><Relationship Id="rId2" Type="http://schemas.openxmlformats.org/officeDocument/2006/relationships/hyperlink" Target="https://doi.org/10.5281/zenodo.5053596" TargetMode="Externa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hyperlink" Target="https://datacarpentry.org/spreadsheets-socialsci/index.html" TargetMode="External"/><Relationship Id="rId2" Type="http://schemas.openxmlformats.org/officeDocument/2006/relationships/hyperlink" Target="https://scholar.social/@toothFAIRy" TargetMode="External"/><Relationship Id="rId1" Type="http://schemas.openxmlformats.org/officeDocument/2006/relationships/slideLayout" Target="../slideLayouts/slideLayout8.xml"/><Relationship Id="rId6" Type="http://schemas.openxmlformats.org/officeDocument/2006/relationships/hyperlink" Target="https://doi.org/10.5281/zenodo.5053596" TargetMode="External"/><Relationship Id="rId5" Type="http://schemas.openxmlformats.org/officeDocument/2006/relationships/image" Target="../media/image2.png"/><Relationship Id="rId4" Type="http://schemas.openxmlformats.org/officeDocument/2006/relationships/image" Target="../media/image16.jpg"/></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5281/zenodo.5053596" TargetMode="External"/><Relationship Id="rId2" Type="http://schemas.openxmlformats.org/officeDocument/2006/relationships/hyperlink" Target="https://datacarpentry.org/spreadsheet-ecology-lesson/05-exporting-data.html#caveats-on-commas" TargetMode="Externa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hyperlink" Target="https://twitter.com/blakeaburge/status/1535594636969902081" TargetMode="External"/><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hyperlink" Target="https://doi.org/10.5281/zenodo.5053596" TargetMode="External"/><Relationship Id="rId5" Type="http://schemas.openxmlformats.org/officeDocument/2006/relationships/hyperlink" Target="https://eirini-zormpa.github.io/frictionless-data-workshop/data-organisation.html#1" TargetMode="External"/><Relationship Id="rId4" Type="http://schemas.openxmlformats.org/officeDocument/2006/relationships/hyperlink" Target="https://doi.org/10.1017/bca.2020.11"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doi.org/10.5281/zenodo.5053596"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s://doi.org/10.5281/zenodo.3332807" TargetMode="External"/><Relationship Id="rId2" Type="http://schemas.openxmlformats.org/officeDocument/2006/relationships/image" Target="../media/image5.jpg"/><Relationship Id="rId1" Type="http://schemas.openxmlformats.org/officeDocument/2006/relationships/slideLayout" Target="../slideLayouts/slideLayout8.xml"/><Relationship Id="rId4" Type="http://schemas.openxmlformats.org/officeDocument/2006/relationships/hyperlink" Target="https://doi.org/10.5281/zenodo.5053596"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doi.org/10.5281/zenodo.5053596"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9gag.com/gag/ayMQeKM" TargetMode="External"/><Relationship Id="rId1" Type="http://schemas.openxmlformats.org/officeDocument/2006/relationships/slideLayout" Target="../slideLayouts/slideLayout2.xml"/><Relationship Id="rId4" Type="http://schemas.openxmlformats.org/officeDocument/2006/relationships/hyperlink" Target="https://doi.org/10.5281/zenodo.5053596"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theverge.com/2020/8/6/21355674/human-genes-rename-microsoft-excel-misreading-dates" TargetMode="External"/><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hyperlink" Target="https://doi.org/10.5281/zenodo.5053596" TargetMode="External"/><Relationship Id="rId4" Type="http://schemas.openxmlformats.org/officeDocument/2006/relationships/hyperlink" Target="https://www.youtube.com/watch?v=nrbkYm1P9xQ"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1" y="-2"/>
            <a:ext cx="12264887" cy="6858002"/>
          </a:xfrm>
          <a:prstGeom prst="rect">
            <a:avLst/>
          </a:prstGeom>
          <a:gradFill flip="none" rotWithShape="1">
            <a:gsLst>
              <a:gs pos="0">
                <a:srgbClr val="FDDA8A"/>
              </a:gs>
              <a:gs pos="36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a:extLst>
              <a:ext uri="{FF2B5EF4-FFF2-40B4-BE49-F238E27FC236}">
                <a16:creationId xmlns:a16="http://schemas.microsoft.com/office/drawing/2014/main" id="{557579C5-A0D2-F873-09BB-F26147DFDB7A}"/>
              </a:ext>
            </a:extLst>
          </p:cNvPr>
          <p:cNvSpPr>
            <a:spLocks noGrp="1"/>
          </p:cNvSpPr>
          <p:nvPr>
            <p:ph type="title"/>
          </p:nvPr>
        </p:nvSpPr>
        <p:spPr>
          <a:xfrm>
            <a:off x="747987" y="1103376"/>
            <a:ext cx="3932237" cy="1098342"/>
          </a:xfrm>
        </p:spPr>
        <p:txBody>
          <a:bodyPr>
            <a:normAutofit/>
          </a:bodyPr>
          <a:lstStyle/>
          <a:p>
            <a:pPr algn="r"/>
            <a:r>
              <a:rPr lang="nl-NL" sz="4000" dirty="0">
                <a:solidFill>
                  <a:schemeClr val="bg1"/>
                </a:solidFill>
                <a:latin typeface="eacolgica round slab" panose="02000000000000000000" pitchFamily="50" charset="0"/>
              </a:rPr>
              <a:t>Spreadsheets</a:t>
            </a:r>
          </a:p>
        </p:txBody>
      </p:sp>
      <p:sp>
        <p:nvSpPr>
          <p:cNvPr id="10" name="Titel 1">
            <a:extLst>
              <a:ext uri="{FF2B5EF4-FFF2-40B4-BE49-F238E27FC236}">
                <a16:creationId xmlns:a16="http://schemas.microsoft.com/office/drawing/2014/main" id="{81D28717-F385-6E3E-3E94-048B24AD3597}"/>
              </a:ext>
            </a:extLst>
          </p:cNvPr>
          <p:cNvSpPr txBox="1">
            <a:spLocks/>
          </p:cNvSpPr>
          <p:nvPr/>
        </p:nvSpPr>
        <p:spPr>
          <a:xfrm>
            <a:off x="826396" y="586856"/>
            <a:ext cx="3775421" cy="478027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r"/>
            <a:r>
              <a:rPr lang="nl-NL" sz="2800" dirty="0">
                <a:solidFill>
                  <a:schemeClr val="bg1"/>
                </a:solidFill>
                <a:latin typeface="eacolgica round slab" panose="02000000000000000000" pitchFamily="50" charset="0"/>
              </a:rPr>
              <a:t>Esther Plomp</a:t>
            </a:r>
          </a:p>
          <a:p>
            <a:pPr algn="r"/>
            <a:r>
              <a:rPr lang="nl-NL" sz="1800" dirty="0">
                <a:solidFill>
                  <a:schemeClr val="bg1"/>
                </a:solidFill>
                <a:latin typeface="eacolgica round slab" panose="02000000000000000000" pitchFamily="50" charset="0"/>
                <a:hlinkClick r:id="rId2">
                  <a:extLst>
                    <a:ext uri="{A12FA001-AC4F-418D-AE19-62706E023703}">
                      <ahyp:hlinkClr xmlns:ahyp="http://schemas.microsoft.com/office/drawing/2018/hyperlinkcolor" val="tx"/>
                    </a:ext>
                  </a:extLst>
                </a:hlinkClick>
              </a:rPr>
              <a:t>@toothFAIRy@scholar.social </a:t>
            </a:r>
            <a:br>
              <a:rPr lang="nl-NL" sz="1800" dirty="0">
                <a:solidFill>
                  <a:schemeClr val="bg1"/>
                </a:solidFill>
                <a:latin typeface="eacolgica round slab" panose="02000000000000000000" pitchFamily="50" charset="0"/>
              </a:rPr>
            </a:br>
            <a:r>
              <a:rPr lang="nl-NL" sz="1800" dirty="0">
                <a:solidFill>
                  <a:schemeClr val="bg1"/>
                </a:solidFill>
                <a:latin typeface="eacolgica round slab" panose="02000000000000000000" pitchFamily="50" charset="0"/>
              </a:rPr>
              <a:t>e.plomp@tudelft.nl</a:t>
            </a:r>
          </a:p>
          <a:p>
            <a:pPr algn="r"/>
            <a:endParaRPr lang="nl-NL" sz="2800" dirty="0">
              <a:solidFill>
                <a:schemeClr val="bg1"/>
              </a:solidFill>
              <a:latin typeface="eacolgica round slab" panose="02000000000000000000" pitchFamily="50" charset="0"/>
            </a:endParaRPr>
          </a:p>
          <a:p>
            <a:pPr algn="r"/>
            <a:endParaRPr lang="en-US" sz="2800" dirty="0">
              <a:solidFill>
                <a:schemeClr val="bg1"/>
              </a:solidFill>
              <a:latin typeface="eacolgica round slab" panose="02000000000000000000" pitchFamily="50" charset="0"/>
            </a:endParaRPr>
          </a:p>
          <a:p>
            <a:pPr algn="r"/>
            <a:r>
              <a:rPr lang="en-US" sz="2800" dirty="0">
                <a:solidFill>
                  <a:schemeClr val="bg1"/>
                </a:solidFill>
                <a:latin typeface="eacolgica round slab" panose="02000000000000000000" pitchFamily="50" charset="0"/>
                <a:hlinkClick r:id="rId3">
                  <a:extLst>
                    <a:ext uri="{A12FA001-AC4F-418D-AE19-62706E023703}">
                      <ahyp:hlinkClr xmlns:ahyp="http://schemas.microsoft.com/office/drawing/2018/hyperlinkcolor" val="tx"/>
                    </a:ext>
                  </a:extLst>
                </a:hlinkClick>
              </a:rPr>
              <a:t>Data Organization in Spreadsheets for Social Scientists</a:t>
            </a:r>
            <a:endParaRPr lang="nl-NL" sz="2800" dirty="0">
              <a:solidFill>
                <a:schemeClr val="bg1"/>
              </a:solidFill>
              <a:latin typeface="eacolgica round slab" panose="02000000000000000000" pitchFamily="50" charset="0"/>
            </a:endParaRPr>
          </a:p>
        </p:txBody>
      </p:sp>
      <p:pic>
        <p:nvPicPr>
          <p:cNvPr id="3" name="Afbeelding 2" descr="Picture of Esther, a white woman wearing glasses and smiling into the camera">
            <a:extLst>
              <a:ext uri="{FF2B5EF4-FFF2-40B4-BE49-F238E27FC236}">
                <a16:creationId xmlns:a16="http://schemas.microsoft.com/office/drawing/2014/main" id="{63CB8C2D-0727-BC26-A7B8-DBDCD6D4AE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8633" y="772214"/>
            <a:ext cx="2360558" cy="2656785"/>
          </a:xfrm>
          <a:prstGeom prst="rect">
            <a:avLst/>
          </a:prstGeom>
        </p:spPr>
      </p:pic>
      <p:pic>
        <p:nvPicPr>
          <p:cNvPr id="1026" name="Picture 2" descr="CC-BY">
            <a:extLst>
              <a:ext uri="{FF2B5EF4-FFF2-40B4-BE49-F238E27FC236}">
                <a16:creationId xmlns:a16="http://schemas.microsoft.com/office/drawing/2014/main" id="{0778273F-FC10-5166-C7E2-C3A5CDC822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9439" y="29380"/>
            <a:ext cx="1089467" cy="381178"/>
          </a:xfrm>
          <a:prstGeom prst="rect">
            <a:avLst/>
          </a:prstGeom>
          <a:noFill/>
          <a:extLst>
            <a:ext uri="{909E8E84-426E-40DD-AFC4-6F175D3DCCD1}">
              <a14:hiddenFill xmlns:a14="http://schemas.microsoft.com/office/drawing/2010/main">
                <a:solidFill>
                  <a:srgbClr val="FFFFFF"/>
                </a:solidFill>
              </a14:hiddenFill>
            </a:ext>
          </a:extLst>
        </p:spPr>
      </p:pic>
      <p:sp>
        <p:nvSpPr>
          <p:cNvPr id="13" name="Tekstvak 12">
            <a:extLst>
              <a:ext uri="{FF2B5EF4-FFF2-40B4-BE49-F238E27FC236}">
                <a16:creationId xmlns:a16="http://schemas.microsoft.com/office/drawing/2014/main" id="{CA5E7D72-89D2-283C-0DBB-B251DECC64F9}"/>
              </a:ext>
            </a:extLst>
          </p:cNvPr>
          <p:cNvSpPr txBox="1"/>
          <p:nvPr/>
        </p:nvSpPr>
        <p:spPr>
          <a:xfrm>
            <a:off x="-5039" y="8499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98265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p:txBody>
          <a:bodyPr>
            <a:normAutofit/>
          </a:bodyPr>
          <a:lstStyle/>
          <a:p>
            <a:r>
              <a:rPr lang="nl-NL" sz="4800" dirty="0" err="1">
                <a:solidFill>
                  <a:srgbClr val="007A78"/>
                </a:solidFill>
                <a:latin typeface="eacolgica round slab" panose="02000000000000000000" pitchFamily="50" charset="0"/>
                <a:ea typeface="Tahoma" panose="020B0604030504040204" pitchFamily="34" charset="0"/>
                <a:cs typeface="Tahoma" panose="020B0604030504040204" pitchFamily="34" charset="0"/>
              </a:rPr>
              <a:t>Cells</a:t>
            </a:r>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 columns </a:t>
            </a:r>
            <a:r>
              <a:rPr lang="nl-NL" sz="4800" dirty="0" err="1">
                <a:solidFill>
                  <a:srgbClr val="007A78"/>
                </a:solidFill>
                <a:latin typeface="eacolgica round slab" panose="02000000000000000000" pitchFamily="50" charset="0"/>
                <a:ea typeface="Tahoma" panose="020B0604030504040204" pitchFamily="34" charset="0"/>
                <a:cs typeface="Tahoma" panose="020B0604030504040204" pitchFamily="34" charset="0"/>
              </a:rPr>
              <a:t>and</a:t>
            </a:r>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 </a:t>
            </a:r>
            <a:r>
              <a:rPr lang="nl-NL" sz="4800" dirty="0" err="1">
                <a:solidFill>
                  <a:srgbClr val="007A78"/>
                </a:solidFill>
                <a:latin typeface="eacolgica round slab" panose="02000000000000000000" pitchFamily="50" charset="0"/>
                <a:ea typeface="Tahoma" panose="020B0604030504040204" pitchFamily="34" charset="0"/>
                <a:cs typeface="Tahoma" panose="020B0604030504040204" pitchFamily="34" charset="0"/>
              </a:rPr>
              <a:t>rows</a:t>
            </a:r>
            <a:endPar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endParaRPr>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122" name="Picture 2">
            <a:extLst>
              <a:ext uri="{FF2B5EF4-FFF2-40B4-BE49-F238E27FC236}">
                <a16:creationId xmlns:a16="http://schemas.microsoft.com/office/drawing/2014/main" id="{F5AC0D21-93B1-514D-C653-A5B5AF43456D}"/>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6025" y="1690688"/>
            <a:ext cx="4381500" cy="4352925"/>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inhoud 8">
            <a:extLst>
              <a:ext uri="{FF2B5EF4-FFF2-40B4-BE49-F238E27FC236}">
                <a16:creationId xmlns:a16="http://schemas.microsoft.com/office/drawing/2014/main" id="{9A007F9D-F56B-798A-7273-B9DD8BCC782D}"/>
              </a:ext>
            </a:extLst>
          </p:cNvPr>
          <p:cNvSpPr>
            <a:spLocks noGrp="1"/>
          </p:cNvSpPr>
          <p:nvPr>
            <p:ph idx="1"/>
          </p:nvPr>
        </p:nvSpPr>
        <p:spPr>
          <a:xfrm>
            <a:off x="838200" y="1690688"/>
            <a:ext cx="4582212" cy="4486275"/>
          </a:xfrm>
        </p:spPr>
        <p:txBody>
          <a:bodyPr/>
          <a:lstStyle/>
          <a:p>
            <a:pPr marL="0" indent="0">
              <a:buNone/>
            </a:pPr>
            <a:r>
              <a:rPr lang="en-US" dirty="0">
                <a:latin typeface="Tahoma" panose="020B0604030504040204" pitchFamily="34" charset="0"/>
                <a:ea typeface="Tahoma" panose="020B0604030504040204" pitchFamily="34" charset="0"/>
                <a:cs typeface="Tahoma" panose="020B0604030504040204" pitchFamily="34" charset="0"/>
              </a:rPr>
              <a:t>Each box is a </a:t>
            </a:r>
            <a:r>
              <a:rPr lang="en-US" b="1" dirty="0">
                <a:solidFill>
                  <a:srgbClr val="8C4E9F"/>
                </a:solidFill>
                <a:latin typeface="Tahoma" panose="020B0604030504040204" pitchFamily="34" charset="0"/>
                <a:ea typeface="Tahoma" panose="020B0604030504040204" pitchFamily="34" charset="0"/>
                <a:cs typeface="Tahoma" panose="020B0604030504040204" pitchFamily="34" charset="0"/>
              </a:rPr>
              <a:t>cell</a:t>
            </a:r>
          </a:p>
          <a:p>
            <a:pPr marL="0" indent="0">
              <a:buNone/>
            </a:pPr>
            <a:endParaRPr lang="en-US" b="1" dirty="0">
              <a:solidFill>
                <a:srgbClr val="8C4E9F"/>
              </a:solidFill>
              <a:latin typeface="Tahoma" panose="020B0604030504040204" pitchFamily="34" charset="0"/>
              <a:ea typeface="Tahoma" panose="020B0604030504040204" pitchFamily="34" charset="0"/>
              <a:cs typeface="Tahoma" panose="020B0604030504040204" pitchFamily="34" charset="0"/>
            </a:endParaRPr>
          </a:p>
          <a:p>
            <a:pPr marL="0" indent="0">
              <a:buNone/>
            </a:pPr>
            <a:r>
              <a:rPr lang="en-US" dirty="0">
                <a:latin typeface="Tahoma" panose="020B0604030504040204" pitchFamily="34" charset="0"/>
                <a:ea typeface="Tahoma" panose="020B0604030504040204" pitchFamily="34" charset="0"/>
                <a:cs typeface="Tahoma" panose="020B0604030504040204" pitchFamily="34" charset="0"/>
              </a:rPr>
              <a:t>Each </a:t>
            </a:r>
            <a:r>
              <a:rPr lang="en-US" b="1" dirty="0">
                <a:solidFill>
                  <a:srgbClr val="007A78"/>
                </a:solidFill>
                <a:latin typeface="Tahoma" panose="020B0604030504040204" pitchFamily="34" charset="0"/>
                <a:ea typeface="Tahoma" panose="020B0604030504040204" pitchFamily="34" charset="0"/>
                <a:cs typeface="Tahoma" panose="020B0604030504040204" pitchFamily="34" charset="0"/>
              </a:rPr>
              <a:t>column</a:t>
            </a:r>
            <a:r>
              <a:rPr lang="en-US" dirty="0">
                <a:latin typeface="Tahoma" panose="020B0604030504040204" pitchFamily="34" charset="0"/>
                <a:ea typeface="Tahoma" panose="020B0604030504040204" pitchFamily="34" charset="0"/>
                <a:cs typeface="Tahoma" panose="020B0604030504040204" pitchFamily="34" charset="0"/>
              </a:rPr>
              <a:t> is a specific data feature</a:t>
            </a:r>
          </a:p>
          <a:p>
            <a:pPr marL="0" indent="0">
              <a:buNone/>
            </a:pPr>
            <a:endParaRPr lang="en-US"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en-US" dirty="0">
                <a:latin typeface="Tahoma" panose="020B0604030504040204" pitchFamily="34" charset="0"/>
                <a:ea typeface="Tahoma" panose="020B0604030504040204" pitchFamily="34" charset="0"/>
                <a:cs typeface="Tahoma" panose="020B0604030504040204" pitchFamily="34" charset="0"/>
              </a:rPr>
              <a:t>Each</a:t>
            </a:r>
            <a:r>
              <a:rPr lang="en-US" dirty="0">
                <a:solidFill>
                  <a:srgbClr val="64E5A9"/>
                </a:solidFill>
                <a:latin typeface="Tahoma" panose="020B0604030504040204" pitchFamily="34" charset="0"/>
                <a:ea typeface="Tahoma" panose="020B0604030504040204" pitchFamily="34" charset="0"/>
                <a:cs typeface="Tahoma" panose="020B0604030504040204" pitchFamily="34" charset="0"/>
              </a:rPr>
              <a:t> </a:t>
            </a:r>
            <a:r>
              <a:rPr lang="en-US" b="1" dirty="0">
                <a:solidFill>
                  <a:srgbClr val="64E5A9"/>
                </a:solidFill>
                <a:latin typeface="Tahoma" panose="020B0604030504040204" pitchFamily="34" charset="0"/>
                <a:ea typeface="Tahoma" panose="020B0604030504040204" pitchFamily="34" charset="0"/>
                <a:cs typeface="Tahoma" panose="020B0604030504040204" pitchFamily="34" charset="0"/>
              </a:rPr>
              <a:t>row</a:t>
            </a:r>
            <a:r>
              <a:rPr lang="en-US" dirty="0">
                <a:solidFill>
                  <a:srgbClr val="64E5A9"/>
                </a:solidFill>
                <a:latin typeface="Tahoma" panose="020B0604030504040204" pitchFamily="34" charset="0"/>
                <a:ea typeface="Tahoma" panose="020B0604030504040204" pitchFamily="34" charset="0"/>
                <a:cs typeface="Tahoma" panose="020B0604030504040204" pitchFamily="34" charset="0"/>
              </a:rPr>
              <a:t> </a:t>
            </a:r>
            <a:r>
              <a:rPr lang="en-US" dirty="0">
                <a:latin typeface="Tahoma" panose="020B0604030504040204" pitchFamily="34" charset="0"/>
                <a:ea typeface="Tahoma" panose="020B0604030504040204" pitchFamily="34" charset="0"/>
                <a:cs typeface="Tahoma" panose="020B0604030504040204" pitchFamily="34" charset="0"/>
              </a:rPr>
              <a:t>is an individual item/observation </a:t>
            </a:r>
            <a:endParaRPr lang="nl-NL" dirty="0"/>
          </a:p>
        </p:txBody>
      </p:sp>
      <p:sp>
        <p:nvSpPr>
          <p:cNvPr id="3" name="Rechthoek 2">
            <a:extLst>
              <a:ext uri="{FF2B5EF4-FFF2-40B4-BE49-F238E27FC236}">
                <a16:creationId xmlns:a16="http://schemas.microsoft.com/office/drawing/2014/main" id="{BD6E4084-1F72-6C39-B030-A078FFDD98C9}"/>
              </a:ext>
              <a:ext uri="{C183D7F6-B498-43B3-948B-1728B52AA6E4}">
                <adec:decorative xmlns:adec="http://schemas.microsoft.com/office/drawing/2017/decorative" val="1"/>
              </a:ext>
            </a:extLst>
          </p:cNvPr>
          <p:cNvSpPr/>
          <p:nvPr/>
        </p:nvSpPr>
        <p:spPr>
          <a:xfrm>
            <a:off x="5969285" y="1869897"/>
            <a:ext cx="1130158" cy="523982"/>
          </a:xfrm>
          <a:prstGeom prst="rect">
            <a:avLst/>
          </a:prstGeom>
          <a:noFill/>
          <a:ln w="60325">
            <a:solidFill>
              <a:srgbClr val="8C4E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hthoek 4">
            <a:extLst>
              <a:ext uri="{FF2B5EF4-FFF2-40B4-BE49-F238E27FC236}">
                <a16:creationId xmlns:a16="http://schemas.microsoft.com/office/drawing/2014/main" id="{8478A29F-65E8-3DF6-E9F1-F49E6CF5C63E}"/>
              </a:ext>
              <a:ext uri="{C183D7F6-B498-43B3-948B-1728B52AA6E4}">
                <adec:decorative xmlns:adec="http://schemas.microsoft.com/office/drawing/2017/decorative" val="1"/>
              </a:ext>
            </a:extLst>
          </p:cNvPr>
          <p:cNvSpPr/>
          <p:nvPr/>
        </p:nvSpPr>
        <p:spPr>
          <a:xfrm>
            <a:off x="7639692" y="1607905"/>
            <a:ext cx="1130158" cy="4569057"/>
          </a:xfrm>
          <a:prstGeom prst="rect">
            <a:avLst/>
          </a:prstGeom>
          <a:noFill/>
          <a:ln w="60325">
            <a:solidFill>
              <a:srgbClr val="007A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5A448CFB-7E69-86CF-31E8-A6029D3CD1FA}"/>
              </a:ext>
              <a:ext uri="{C183D7F6-B498-43B3-948B-1728B52AA6E4}">
                <adec:decorative xmlns:adec="http://schemas.microsoft.com/office/drawing/2017/decorative" val="1"/>
              </a:ext>
            </a:extLst>
          </p:cNvPr>
          <p:cNvSpPr/>
          <p:nvPr/>
        </p:nvSpPr>
        <p:spPr>
          <a:xfrm>
            <a:off x="5721649" y="3377013"/>
            <a:ext cx="5045668" cy="523982"/>
          </a:xfrm>
          <a:prstGeom prst="rect">
            <a:avLst/>
          </a:prstGeom>
          <a:noFill/>
          <a:ln w="60325">
            <a:solidFill>
              <a:srgbClr val="64E5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50961588-32DB-6573-BB46-B6DAC28F85E6}"/>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12360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575407" cy="6858002"/>
          </a:xfrm>
          <a:prstGeom prst="rect">
            <a:avLst/>
          </a:prstGeom>
          <a:gradFill flip="none" rotWithShape="1">
            <a:gsLst>
              <a:gs pos="0">
                <a:srgbClr val="FDDA8A"/>
              </a:gs>
              <a:gs pos="17000">
                <a:srgbClr val="64E5A9"/>
              </a:gs>
              <a:gs pos="47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6"/>
            <a:ext cx="3245070" cy="3399517"/>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Spreadsheets that are </a:t>
            </a:r>
            <a:r>
              <a:rPr kumimoji="0" lang="en-US" b="1"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less</a:t>
            </a:r>
            <a:r>
              <a:rPr kumimoji="0" lang="en-US"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a:t>
            </a:r>
            <a:r>
              <a:rPr kumimoji="0" lang="en-US" b="1"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error-prone</a:t>
            </a:r>
            <a:r>
              <a:rPr kumimoji="0" lang="en-US"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easier for computers to process, more accessible, and easier to share</a:t>
            </a:r>
            <a:endParaRPr kumimoji="0" lang="nl-NL"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endParaRPr>
          </a:p>
        </p:txBody>
      </p:sp>
      <p:sp>
        <p:nvSpPr>
          <p:cNvPr id="7" name="Tijdelijke aanduiding voor inhoud 6">
            <a:extLst>
              <a:ext uri="{FF2B5EF4-FFF2-40B4-BE49-F238E27FC236}">
                <a16:creationId xmlns:a16="http://schemas.microsoft.com/office/drawing/2014/main" id="{F3DE442E-3583-78C4-3EA7-C99B3E1E270C}"/>
              </a:ext>
              <a:ext uri="{C183D7F6-B498-43B3-948B-1728B52AA6E4}">
                <adec:decorative xmlns:adec="http://schemas.microsoft.com/office/drawing/2017/decorative" val="0"/>
              </a:ext>
            </a:extLst>
          </p:cNvPr>
          <p:cNvSpPr>
            <a:spLocks noGrp="1"/>
          </p:cNvSpPr>
          <p:nvPr>
            <p:ph idx="1"/>
          </p:nvPr>
        </p:nvSpPr>
        <p:spPr>
          <a:xfrm>
            <a:off x="3761906" y="586857"/>
            <a:ext cx="8171675" cy="5896136"/>
          </a:xfrm>
        </p:spPr>
        <p:txBody>
          <a:bodyPr>
            <a:normAutofit fontScale="92500" lnSpcReduction="10000"/>
          </a:bodyPr>
          <a:lstStyle/>
          <a:p>
            <a:r>
              <a:rPr lang="en-US" dirty="0">
                <a:latin typeface="Tahoma" panose="020B0604030504040204" pitchFamily="34" charset="0"/>
                <a:ea typeface="Tahoma" panose="020B0604030504040204" pitchFamily="34" charset="0"/>
                <a:cs typeface="Tahoma" panose="020B0604030504040204" pitchFamily="34" charset="0"/>
              </a:rPr>
              <a:t>Be </a:t>
            </a:r>
            <a:r>
              <a:rPr lang="en-US" b="1" dirty="0">
                <a:latin typeface="Tahoma" panose="020B0604030504040204" pitchFamily="34" charset="0"/>
                <a:ea typeface="Tahoma" panose="020B0604030504040204" pitchFamily="34" charset="0"/>
                <a:cs typeface="Tahoma" panose="020B0604030504040204" pitchFamily="34" charset="0"/>
              </a:rPr>
              <a:t>consistent</a:t>
            </a:r>
          </a:p>
          <a:p>
            <a:r>
              <a:rPr lang="en-US" dirty="0">
                <a:latin typeface="Tahoma" panose="020B0604030504040204" pitchFamily="34" charset="0"/>
                <a:ea typeface="Tahoma" panose="020B0604030504040204" pitchFamily="34" charset="0"/>
                <a:cs typeface="Tahoma" panose="020B0604030504040204" pitchFamily="34" charset="0"/>
              </a:rPr>
              <a:t>Write dates like YYYYMMDD </a:t>
            </a:r>
          </a:p>
          <a:p>
            <a:pPr lvl="1"/>
            <a:r>
              <a:rPr lang="en-US" sz="2000" dirty="0">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Always check when there are dates in imported data</a:t>
            </a:r>
            <a:r>
              <a:rPr lang="en-US" sz="2000" dirty="0">
                <a:latin typeface="Tahoma" panose="020B0604030504040204" pitchFamily="34" charset="0"/>
                <a:ea typeface="Tahoma" panose="020B0604030504040204" pitchFamily="34" charset="0"/>
                <a:cs typeface="Tahoma" panose="020B0604030504040204" pitchFamily="34" charset="0"/>
              </a:rPr>
              <a:t> and consider to split the YYYY, MM, and DD in separate cells</a:t>
            </a:r>
          </a:p>
          <a:p>
            <a:r>
              <a:rPr lang="en-US" dirty="0">
                <a:latin typeface="Tahoma" panose="020B0604030504040204" pitchFamily="34" charset="0"/>
                <a:ea typeface="Tahoma" panose="020B0604030504040204" pitchFamily="34" charset="0"/>
                <a:cs typeface="Tahoma" panose="020B0604030504040204" pitchFamily="34" charset="0"/>
              </a:rPr>
              <a:t>Do not leave empty values </a:t>
            </a:r>
            <a:r>
              <a:rPr lang="en-US" sz="2100" dirty="0">
                <a:latin typeface="Tahoma" panose="020B0604030504040204" pitchFamily="34" charset="0"/>
                <a:ea typeface="Tahoma" panose="020B0604030504040204" pitchFamily="34" charset="0"/>
                <a:cs typeface="Tahoma" panose="020B0604030504040204" pitchFamily="34" charset="0"/>
              </a:rPr>
              <a:t>(use NA)</a:t>
            </a:r>
          </a:p>
          <a:p>
            <a:r>
              <a:rPr lang="en-US" dirty="0">
                <a:latin typeface="Tahoma" panose="020B0604030504040204" pitchFamily="34" charset="0"/>
                <a:ea typeface="Tahoma" panose="020B0604030504040204" pitchFamily="34" charset="0"/>
                <a:cs typeface="Tahoma" panose="020B0604030504040204" pitchFamily="34" charset="0"/>
              </a:rPr>
              <a:t>Put as </a:t>
            </a:r>
            <a:r>
              <a:rPr lang="en-US" b="1" dirty="0">
                <a:latin typeface="Tahoma" panose="020B0604030504040204" pitchFamily="34" charset="0"/>
                <a:ea typeface="Tahoma" panose="020B0604030504040204" pitchFamily="34" charset="0"/>
                <a:cs typeface="Tahoma" panose="020B0604030504040204" pitchFamily="34" charset="0"/>
              </a:rPr>
              <a:t>few information possible in a single cell </a:t>
            </a:r>
            <a:r>
              <a:rPr lang="en-US" dirty="0">
                <a:latin typeface="Tahoma" panose="020B0604030504040204" pitchFamily="34" charset="0"/>
                <a:ea typeface="Tahoma" panose="020B0604030504040204" pitchFamily="34" charset="0"/>
                <a:cs typeface="Tahoma" panose="020B0604030504040204" pitchFamily="34" charset="0"/>
              </a:rPr>
              <a:t>and one observation per row</a:t>
            </a:r>
          </a:p>
          <a:p>
            <a:r>
              <a:rPr lang="en-US" dirty="0">
                <a:latin typeface="Tahoma" panose="020B0604030504040204" pitchFamily="34" charset="0"/>
                <a:ea typeface="Tahoma" panose="020B0604030504040204" pitchFamily="34" charset="0"/>
                <a:cs typeface="Tahoma" panose="020B0604030504040204" pitchFamily="34" charset="0"/>
              </a:rPr>
              <a:t>Create a </a:t>
            </a:r>
            <a:r>
              <a:rPr lang="en-US" b="1" dirty="0">
                <a:latin typeface="Tahoma" panose="020B0604030504040204" pitchFamily="34" charset="0"/>
                <a:ea typeface="Tahoma" panose="020B0604030504040204" pitchFamily="34" charset="0"/>
                <a:cs typeface="Tahoma" panose="020B0604030504040204" pitchFamily="34" charset="0"/>
              </a:rPr>
              <a:t>data dictionary </a:t>
            </a:r>
            <a:r>
              <a:rPr lang="en-US" dirty="0">
                <a:latin typeface="Tahoma" panose="020B0604030504040204" pitchFamily="34" charset="0"/>
                <a:ea typeface="Tahoma" panose="020B0604030504040204" pitchFamily="34" charset="0"/>
                <a:cs typeface="Tahoma" panose="020B0604030504040204" pitchFamily="34" charset="0"/>
              </a:rPr>
              <a:t>that describes the spreadsheet and any cleaning steps you took</a:t>
            </a:r>
          </a:p>
          <a:p>
            <a:r>
              <a:rPr lang="en-US" b="1" dirty="0">
                <a:latin typeface="Tahoma" panose="020B0604030504040204" pitchFamily="34" charset="0"/>
                <a:ea typeface="Tahoma" panose="020B0604030504040204" pitchFamily="34" charset="0"/>
                <a:cs typeface="Tahoma" panose="020B0604030504040204" pitchFamily="34" charset="0"/>
              </a:rPr>
              <a:t>Leave the raw data alone!</a:t>
            </a:r>
          </a:p>
          <a:p>
            <a:r>
              <a:rPr lang="en-US" b="1" dirty="0">
                <a:latin typeface="Tahoma" panose="020B0604030504040204" pitchFamily="34" charset="0"/>
                <a:ea typeface="Tahoma" panose="020B0604030504040204" pitchFamily="34" charset="0"/>
                <a:cs typeface="Tahoma" panose="020B0604030504040204" pitchFamily="34" charset="0"/>
              </a:rPr>
              <a:t>Avoid formatting </a:t>
            </a:r>
            <a:r>
              <a:rPr lang="en-US" sz="2400" dirty="0">
                <a:latin typeface="Tahoma" panose="020B0604030504040204" pitchFamily="34" charset="0"/>
                <a:ea typeface="Tahoma" panose="020B0604030504040204" pitchFamily="34" charset="0"/>
                <a:cs typeface="Tahoma" panose="020B0604030504040204" pitchFamily="34" charset="0"/>
              </a:rPr>
              <a:t>(</a:t>
            </a:r>
            <a:r>
              <a:rPr lang="en-US" sz="2400" dirty="0" err="1">
                <a:latin typeface="Tahoma" panose="020B0604030504040204" pitchFamily="34" charset="0"/>
                <a:ea typeface="Tahoma" panose="020B0604030504040204" pitchFamily="34" charset="0"/>
                <a:cs typeface="Tahoma" panose="020B0604030504040204" pitchFamily="34" charset="0"/>
              </a:rPr>
              <a:t>colours</a:t>
            </a:r>
            <a:r>
              <a:rPr lang="en-US" sz="2400" dirty="0">
                <a:latin typeface="Tahoma" panose="020B0604030504040204" pitchFamily="34" charset="0"/>
                <a:ea typeface="Tahoma" panose="020B0604030504040204" pitchFamily="34" charset="0"/>
                <a:cs typeface="Tahoma" panose="020B0604030504040204" pitchFamily="34" charset="0"/>
              </a:rPr>
              <a:t>, font, bolding)</a:t>
            </a:r>
          </a:p>
          <a:p>
            <a:r>
              <a:rPr lang="en-US" dirty="0">
                <a:latin typeface="Tahoma" panose="020B0604030504040204" pitchFamily="34" charset="0"/>
                <a:ea typeface="Tahoma" panose="020B0604030504040204" pitchFamily="34" charset="0"/>
                <a:cs typeface="Tahoma" panose="020B0604030504040204" pitchFamily="34" charset="0"/>
              </a:rPr>
              <a:t>Use </a:t>
            </a:r>
            <a:r>
              <a:rPr lang="en-US" b="1" dirty="0">
                <a:latin typeface="Tahoma" panose="020B0604030504040204" pitchFamily="34" charset="0"/>
                <a:ea typeface="Tahoma" panose="020B0604030504040204" pitchFamily="34" charset="0"/>
                <a:cs typeface="Tahoma" panose="020B0604030504040204" pitchFamily="34" charset="0"/>
              </a:rPr>
              <a:t>data validation </a:t>
            </a:r>
            <a:r>
              <a:rPr lang="en-US" dirty="0">
                <a:latin typeface="Tahoma" panose="020B0604030504040204" pitchFamily="34" charset="0"/>
                <a:ea typeface="Tahoma" panose="020B0604030504040204" pitchFamily="34" charset="0"/>
                <a:cs typeface="Tahoma" panose="020B0604030504040204" pitchFamily="34" charset="0"/>
              </a:rPr>
              <a:t>to avoid errors (</a:t>
            </a:r>
            <a:r>
              <a:rPr lang="en-US" dirty="0" err="1">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OpenRefine</a:t>
            </a:r>
            <a:r>
              <a:rPr lang="en-US" dirty="0">
                <a:latin typeface="Tahoma" panose="020B0604030504040204" pitchFamily="34" charset="0"/>
                <a:ea typeface="Tahoma" panose="020B0604030504040204" pitchFamily="34" charset="0"/>
                <a:cs typeface="Tahoma" panose="020B0604030504040204" pitchFamily="34" charset="0"/>
              </a:rPr>
              <a:t>)</a:t>
            </a:r>
          </a:p>
        </p:txBody>
      </p:sp>
      <p:sp>
        <p:nvSpPr>
          <p:cNvPr id="4" name="Tekstvak 3">
            <a:extLst>
              <a:ext uri="{FF2B5EF4-FFF2-40B4-BE49-F238E27FC236}">
                <a16:creationId xmlns:a16="http://schemas.microsoft.com/office/drawing/2014/main" id="{D6A70710-FEDE-644E-0DBD-F2C920B77109}"/>
              </a:ext>
            </a:extLst>
          </p:cNvPr>
          <p:cNvSpPr txBox="1"/>
          <p:nvPr/>
        </p:nvSpPr>
        <p:spPr>
          <a:xfrm>
            <a:off x="102742" y="5364341"/>
            <a:ext cx="3400746" cy="1384995"/>
          </a:xfrm>
          <a:prstGeom prst="rect">
            <a:avLst/>
          </a:prstGeom>
          <a:noFill/>
        </p:spPr>
        <p:txBody>
          <a:bodyPr wrap="square">
            <a:spAutoFit/>
          </a:bodyPr>
          <a:lstStyle/>
          <a:p>
            <a:pPr algn="r" rtl="0">
              <a:spcBef>
                <a:spcPts val="0"/>
              </a:spcBef>
              <a:spcAft>
                <a:spcPts val="0"/>
              </a:spcAft>
            </a:pPr>
            <a:r>
              <a:rPr lang="en-US" sz="1400" b="1" i="0" u="sng" strike="noStrike" dirty="0">
                <a:effectLst/>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Extended version</a:t>
            </a:r>
            <a:endParaRPr lang="en-US" sz="1400" b="1" dirty="0">
              <a:effectLst/>
              <a:latin typeface="Tahoma" panose="020B0604030504040204" pitchFamily="34" charset="0"/>
              <a:ea typeface="Tahoma" panose="020B0604030504040204" pitchFamily="34" charset="0"/>
              <a:cs typeface="Tahoma" panose="020B0604030504040204" pitchFamily="34" charset="0"/>
            </a:endParaRPr>
          </a:p>
          <a:p>
            <a:pPr algn="r" rtl="0">
              <a:spcBef>
                <a:spcPts val="0"/>
              </a:spcBef>
              <a:spcAft>
                <a:spcPts val="0"/>
              </a:spcAft>
            </a:pPr>
            <a:br>
              <a:rPr lang="en-US" sz="1400" b="1" dirty="0">
                <a:latin typeface="Tahoma" panose="020B0604030504040204" pitchFamily="34" charset="0"/>
                <a:ea typeface="Tahoma" panose="020B0604030504040204" pitchFamily="34" charset="0"/>
                <a:cs typeface="Tahoma" panose="020B0604030504040204" pitchFamily="34" charset="0"/>
              </a:rPr>
            </a:br>
            <a:r>
              <a:rPr lang="en-US" sz="1400" b="1" i="0" u="sng" strike="noStrike" dirty="0">
                <a:effectLst/>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Broman and Woo 2018</a:t>
            </a:r>
            <a:endParaRPr lang="en-US" sz="1400" b="1" dirty="0">
              <a:effectLst/>
              <a:latin typeface="Tahoma" panose="020B0604030504040204" pitchFamily="34" charset="0"/>
              <a:ea typeface="Tahoma" panose="020B0604030504040204" pitchFamily="34" charset="0"/>
              <a:cs typeface="Tahoma" panose="020B0604030504040204" pitchFamily="34" charset="0"/>
            </a:endParaRPr>
          </a:p>
          <a:p>
            <a:pPr algn="r" rtl="0">
              <a:spcBef>
                <a:spcPts val="0"/>
              </a:spcBef>
              <a:spcAft>
                <a:spcPts val="0"/>
              </a:spcAft>
            </a:pPr>
            <a:br>
              <a:rPr lang="en-US" sz="1400" b="1" dirty="0">
                <a:latin typeface="Tahoma" panose="020B0604030504040204" pitchFamily="34" charset="0"/>
                <a:ea typeface="Tahoma" panose="020B0604030504040204" pitchFamily="34" charset="0"/>
                <a:cs typeface="Tahoma" panose="020B0604030504040204" pitchFamily="34" charset="0"/>
              </a:rPr>
            </a:br>
            <a:r>
              <a:rPr lang="en-US" sz="1400" b="1" i="0" u="none" strike="noStrike" dirty="0">
                <a:effectLst/>
                <a:latin typeface="Tahoma" panose="020B0604030504040204" pitchFamily="34" charset="0"/>
                <a:ea typeface="Tahoma" panose="020B0604030504040204" pitchFamily="34" charset="0"/>
                <a:cs typeface="Tahoma" panose="020B0604030504040204" pitchFamily="34" charset="0"/>
              </a:rPr>
              <a:t>Carpentries </a:t>
            </a:r>
            <a:r>
              <a:rPr lang="en-US" sz="1400" b="1" i="0" u="sng" strike="noStrike" dirty="0">
                <a:effectLst/>
                <a:latin typeface="Tahoma" panose="020B0604030504040204" pitchFamily="34" charset="0"/>
                <a:ea typeface="Tahoma" panose="020B0604030504040204" pitchFamily="34" charset="0"/>
                <a:cs typeface="Tahoma" panose="020B0604030504040204" pitchFamily="34" charset="0"/>
                <a:hlinkClick r:id="rId7">
                  <a:extLst>
                    <a:ext uri="{A12FA001-AC4F-418D-AE19-62706E023703}">
                      <ahyp:hlinkClr xmlns:ahyp="http://schemas.microsoft.com/office/drawing/2018/hyperlinkcolor" val="tx"/>
                    </a:ext>
                  </a:extLst>
                </a:hlinkClick>
              </a:rPr>
              <a:t>Spreadsheets for Ecologists</a:t>
            </a:r>
            <a:r>
              <a:rPr lang="en-US" sz="1400" b="1" i="0" u="none" strike="noStrike" dirty="0">
                <a:effectLst/>
                <a:latin typeface="Tahoma" panose="020B0604030504040204" pitchFamily="34" charset="0"/>
                <a:ea typeface="Tahoma" panose="020B0604030504040204" pitchFamily="34" charset="0"/>
                <a:cs typeface="Tahoma" panose="020B0604030504040204" pitchFamily="34" charset="0"/>
              </a:rPr>
              <a:t> or</a:t>
            </a:r>
            <a:r>
              <a:rPr lang="en-US" sz="1400" b="1" i="0" u="none" strike="noStrike" dirty="0">
                <a:solidFill>
                  <a:srgbClr val="0563C1"/>
                </a:solidFill>
                <a:effectLst/>
                <a:latin typeface="Tahoma" panose="020B0604030504040204" pitchFamily="34" charset="0"/>
                <a:ea typeface="Tahoma" panose="020B0604030504040204" pitchFamily="34" charset="0"/>
                <a:cs typeface="Tahoma" panose="020B0604030504040204" pitchFamily="34" charset="0"/>
                <a:hlinkClick r:id="rId8">
                  <a:extLst>
                    <a:ext uri="{A12FA001-AC4F-418D-AE19-62706E023703}">
                      <ahyp:hlinkClr xmlns:ahyp="http://schemas.microsoft.com/office/drawing/2018/hyperlinkcolor" val="tx"/>
                    </a:ext>
                  </a:extLst>
                </a:hlinkClick>
              </a:rPr>
              <a:t> </a:t>
            </a:r>
            <a:r>
              <a:rPr lang="en-US" sz="1400" b="1" i="0" u="sng" strike="noStrike" dirty="0">
                <a:effectLst/>
                <a:latin typeface="Tahoma" panose="020B0604030504040204" pitchFamily="34" charset="0"/>
                <a:ea typeface="Tahoma" panose="020B0604030504040204" pitchFamily="34" charset="0"/>
                <a:cs typeface="Tahoma" panose="020B0604030504040204" pitchFamily="34" charset="0"/>
                <a:hlinkClick r:id="rId8">
                  <a:extLst>
                    <a:ext uri="{A12FA001-AC4F-418D-AE19-62706E023703}">
                      <ahyp:hlinkClr xmlns:ahyp="http://schemas.microsoft.com/office/drawing/2018/hyperlinkcolor" val="tx"/>
                    </a:ext>
                  </a:extLst>
                </a:hlinkClick>
              </a:rPr>
              <a:t>Social Scientists</a:t>
            </a:r>
            <a:r>
              <a:rPr lang="en-US" sz="1400" b="1" i="0" u="none" strike="noStrike" dirty="0">
                <a:effectLst/>
                <a:latin typeface="Tahoma" panose="020B0604030504040204" pitchFamily="34" charset="0"/>
                <a:ea typeface="Tahoma" panose="020B0604030504040204" pitchFamily="34" charset="0"/>
                <a:cs typeface="Tahoma" panose="020B0604030504040204" pitchFamily="34" charset="0"/>
              </a:rPr>
              <a:t> </a:t>
            </a:r>
            <a:endParaRPr lang="en-US" sz="1400" b="1" dirty="0">
              <a:effectLst/>
              <a:latin typeface="Tahoma" panose="020B0604030504040204" pitchFamily="34" charset="0"/>
              <a:ea typeface="Tahoma" panose="020B0604030504040204" pitchFamily="34" charset="0"/>
              <a:cs typeface="Tahoma" panose="020B0604030504040204" pitchFamily="34" charset="0"/>
            </a:endParaRPr>
          </a:p>
        </p:txBody>
      </p:sp>
      <p:sp>
        <p:nvSpPr>
          <p:cNvPr id="3" name="Tekstvak 2">
            <a:extLst>
              <a:ext uri="{FF2B5EF4-FFF2-40B4-BE49-F238E27FC236}">
                <a16:creationId xmlns:a16="http://schemas.microsoft.com/office/drawing/2014/main" id="{C4D3B46B-1A03-F2F0-ACAF-A37FDB863C77}"/>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9">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76243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a:xfrm>
            <a:off x="76200" y="438463"/>
            <a:ext cx="4302381" cy="5131549"/>
          </a:xfrm>
        </p:spPr>
        <p:txBody>
          <a:bodyPr>
            <a:normAutofit/>
          </a:bodyPr>
          <a:lstStyle/>
          <a:p>
            <a:pPr algn="r"/>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Why </a:t>
            </a:r>
            <a:r>
              <a:rPr lang="nl-NL" sz="4800" dirty="0" err="1">
                <a:solidFill>
                  <a:srgbClr val="007A78"/>
                </a:solidFill>
                <a:latin typeface="eacolgica round slab" panose="02000000000000000000" pitchFamily="50" charset="0"/>
                <a:ea typeface="Tahoma" panose="020B0604030504040204" pitchFamily="34" charset="0"/>
                <a:cs typeface="Tahoma" panose="020B0604030504040204" pitchFamily="34" charset="0"/>
              </a:rPr>
              <a:t>use</a:t>
            </a:r>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 </a:t>
            </a:r>
            <a:b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br>
            <a:r>
              <a:rPr lang="nl-NL" sz="4800" dirty="0" err="1">
                <a:solidFill>
                  <a:srgbClr val="007A78"/>
                </a:solidFill>
                <a:latin typeface="eacolgica round slab" panose="02000000000000000000" pitchFamily="50" charset="0"/>
                <a:ea typeface="Tahoma" panose="020B0604030504040204" pitchFamily="34" charset="0"/>
                <a:cs typeface="Tahoma" panose="020B0604030504040204" pitchFamily="34" charset="0"/>
              </a:rPr>
              <a:t>Not</a:t>
            </a:r>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 </a:t>
            </a:r>
            <a:r>
              <a:rPr lang="nl-NL" sz="4800" dirty="0" err="1">
                <a:solidFill>
                  <a:srgbClr val="007A78"/>
                </a:solidFill>
                <a:latin typeface="eacolgica round slab" panose="02000000000000000000" pitchFamily="50" charset="0"/>
                <a:ea typeface="Tahoma" panose="020B0604030504040204" pitchFamily="34" charset="0"/>
                <a:cs typeface="Tahoma" panose="020B0604030504040204" pitchFamily="34" charset="0"/>
              </a:rPr>
              <a:t>Available</a:t>
            </a:r>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 / NA?</a:t>
            </a:r>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146" name="Picture 2" descr="Differences between non-zero value, 0, null and undefined explained by toilet rolls. If there is a non zero value, there is toilet paper left. If there is zero, there is zero toilet paper left. If there is null, there is just the holder, not even the toiletroll that holds the paper. When something is undefined there is not even that and there is a blank space.">
            <a:extLst>
              <a:ext uri="{FF2B5EF4-FFF2-40B4-BE49-F238E27FC236}">
                <a16:creationId xmlns:a16="http://schemas.microsoft.com/office/drawing/2014/main" id="{761A197A-DFC6-31E4-FC1B-05F1E0F30E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7735" y="963894"/>
            <a:ext cx="6977358" cy="5241697"/>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a:extLst>
              <a:ext uri="{FF2B5EF4-FFF2-40B4-BE49-F238E27FC236}">
                <a16:creationId xmlns:a16="http://schemas.microsoft.com/office/drawing/2014/main" id="{472F707D-8FF8-9533-31B2-AC01BC035BFF}"/>
              </a:ext>
            </a:extLst>
          </p:cNvPr>
          <p:cNvSpPr txBox="1"/>
          <p:nvPr/>
        </p:nvSpPr>
        <p:spPr>
          <a:xfrm>
            <a:off x="5289304" y="6111760"/>
            <a:ext cx="6154220" cy="307777"/>
          </a:xfrm>
          <a:prstGeom prst="rect">
            <a:avLst/>
          </a:prstGeom>
          <a:noFill/>
        </p:spPr>
        <p:txBody>
          <a:bodyPr wrap="square">
            <a:spAutoFit/>
          </a:bodyPr>
          <a:lstStyle/>
          <a:p>
            <a:pPr rtl="0">
              <a:spcBef>
                <a:spcPts val="0"/>
              </a:spcBef>
              <a:spcAft>
                <a:spcPts val="0"/>
              </a:spcAft>
            </a:pPr>
            <a:r>
              <a:rPr lang="en-US" sz="1400" b="0" i="0" u="none" strike="noStrike" dirty="0">
                <a:effectLst/>
                <a:latin typeface="Tahoma" panose="020B0604030504040204" pitchFamily="34" charset="0"/>
                <a:ea typeface="Tahoma" panose="020B0604030504040204" pitchFamily="34" charset="0"/>
                <a:cs typeface="Tahoma" panose="020B0604030504040204" pitchFamily="34" charset="0"/>
              </a:rPr>
              <a:t>Kelly Davis/Heather Froehlich - </a:t>
            </a:r>
            <a:r>
              <a:rPr lang="en-US" sz="1400" b="0" i="0" u="sng" strike="noStrike" dirty="0">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Introduction to Spreadsheets with Excel</a:t>
            </a:r>
            <a:r>
              <a:rPr lang="en-US" sz="1400" b="0" i="0" u="none" strike="noStrike" dirty="0">
                <a:effectLst/>
                <a:latin typeface="Tahoma" panose="020B0604030504040204" pitchFamily="34" charset="0"/>
                <a:ea typeface="Tahoma" panose="020B0604030504040204" pitchFamily="34" charset="0"/>
                <a:cs typeface="Tahoma" panose="020B0604030504040204" pitchFamily="34" charset="0"/>
              </a:rPr>
              <a:t> </a:t>
            </a:r>
            <a:endParaRPr lang="en-US" sz="1400" dirty="0">
              <a:effectLst/>
              <a:latin typeface="Tahoma" panose="020B0604030504040204" pitchFamily="34" charset="0"/>
              <a:ea typeface="Tahoma" panose="020B0604030504040204" pitchFamily="34" charset="0"/>
              <a:cs typeface="Tahoma" panose="020B0604030504040204" pitchFamily="34" charset="0"/>
            </a:endParaRPr>
          </a:p>
        </p:txBody>
      </p:sp>
      <p:sp>
        <p:nvSpPr>
          <p:cNvPr id="2" name="Tijdelijke aanduiding voor inhoud 6">
            <a:extLst>
              <a:ext uri="{FF2B5EF4-FFF2-40B4-BE49-F238E27FC236}">
                <a16:creationId xmlns:a16="http://schemas.microsoft.com/office/drawing/2014/main" id="{27BB978F-DF43-214C-E1A0-27829381F2C8}"/>
              </a:ext>
              <a:ext uri="{C183D7F6-B498-43B3-948B-1728B52AA6E4}">
                <adec:decorative xmlns:adec="http://schemas.microsoft.com/office/drawing/2017/decorative" val="0"/>
              </a:ext>
            </a:extLst>
          </p:cNvPr>
          <p:cNvSpPr>
            <a:spLocks noGrp="1"/>
          </p:cNvSpPr>
          <p:nvPr>
            <p:ph idx="1"/>
          </p:nvPr>
        </p:nvSpPr>
        <p:spPr>
          <a:xfrm>
            <a:off x="248822" y="4239395"/>
            <a:ext cx="4790905" cy="2180142"/>
          </a:xfrm>
        </p:spPr>
        <p:txBody>
          <a:bodyPr>
            <a:normAutofit fontScale="77500" lnSpcReduction="20000"/>
          </a:bodyPr>
          <a:lstStyle/>
          <a:p>
            <a:r>
              <a:rPr lang="en-US" dirty="0">
                <a:latin typeface="Tahoma" panose="020B0604030504040204" pitchFamily="34" charset="0"/>
                <a:ea typeface="Tahoma" panose="020B0604030504040204" pitchFamily="34" charset="0"/>
                <a:cs typeface="Tahoma" panose="020B0604030504040204" pitchFamily="34" charset="0"/>
              </a:rPr>
              <a:t>Difficult to know if a value is missing</a:t>
            </a:r>
          </a:p>
          <a:p>
            <a:r>
              <a:rPr lang="en-US" dirty="0">
                <a:latin typeface="Tahoma" panose="020B0604030504040204" pitchFamily="34" charset="0"/>
                <a:ea typeface="Tahoma" panose="020B0604030504040204" pitchFamily="34" charset="0"/>
                <a:cs typeface="Tahoma" panose="020B0604030504040204" pitchFamily="34" charset="0"/>
              </a:rPr>
              <a:t>Blanks can be confusing when spaces/tabs are used as delimiter</a:t>
            </a:r>
          </a:p>
          <a:p>
            <a:r>
              <a:rPr lang="en-US" dirty="0">
                <a:latin typeface="Tahoma" panose="020B0604030504040204" pitchFamily="34" charset="0"/>
                <a:ea typeface="Tahoma" panose="020B0604030504040204" pitchFamily="34" charset="0"/>
                <a:cs typeface="Tahoma" panose="020B0604030504040204" pitchFamily="34" charset="0"/>
              </a:rPr>
              <a:t>Use a consistent null value and indicate it in the metadata/README</a:t>
            </a:r>
          </a:p>
        </p:txBody>
      </p:sp>
      <p:sp>
        <p:nvSpPr>
          <p:cNvPr id="4" name="Tekstvak 3">
            <a:extLst>
              <a:ext uri="{FF2B5EF4-FFF2-40B4-BE49-F238E27FC236}">
                <a16:creationId xmlns:a16="http://schemas.microsoft.com/office/drawing/2014/main" id="{01A3FC8D-74AE-7913-F0D8-BFF718A92DD3}"/>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076257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D7B86F5D-2360-EC4F-EC47-9B5835076741}"/>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0242" name="Picture 2" descr="Image that explains the Tidy Data principles. Tidy data is a standard way of mapping the meaning of a dataset to its structure (according to Hadley Wickham). In tidy data, each variable forms a column, each observation forms a row, and each cell is a single measurement. ">
            <a:extLst>
              <a:ext uri="{FF2B5EF4-FFF2-40B4-BE49-F238E27FC236}">
                <a16:creationId xmlns:a16="http://schemas.microsoft.com/office/drawing/2014/main" id="{03178A59-E83B-C41B-9E4F-3CDA4705EF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3853" y="1371600"/>
            <a:ext cx="8758147" cy="4926458"/>
          </a:xfrm>
          <a:prstGeom prst="rect">
            <a:avLst/>
          </a:prstGeom>
          <a:noFill/>
          <a:extLst>
            <a:ext uri="{909E8E84-426E-40DD-AFC4-6F175D3DCCD1}">
              <a14:hiddenFill xmlns:a14="http://schemas.microsoft.com/office/drawing/2010/main">
                <a:solidFill>
                  <a:srgbClr val="FFFFFF"/>
                </a:solidFill>
              </a14:hiddenFill>
            </a:ext>
          </a:extLst>
        </p:spPr>
      </p:pic>
      <p:sp>
        <p:nvSpPr>
          <p:cNvPr id="10" name="Titel 7">
            <a:extLst>
              <a:ext uri="{FF2B5EF4-FFF2-40B4-BE49-F238E27FC236}">
                <a16:creationId xmlns:a16="http://schemas.microsoft.com/office/drawing/2014/main" id="{9ADD5CD2-2E40-38F9-6412-1CBA6A8C6795}"/>
              </a:ext>
            </a:extLst>
          </p:cNvPr>
          <p:cNvSpPr>
            <a:spLocks noGrp="1"/>
          </p:cNvSpPr>
          <p:nvPr>
            <p:ph type="title"/>
          </p:nvPr>
        </p:nvSpPr>
        <p:spPr>
          <a:xfrm>
            <a:off x="838200" y="365125"/>
            <a:ext cx="10515600" cy="1325563"/>
          </a:xfrm>
        </p:spPr>
        <p:txBody>
          <a:bodyPr>
            <a:normAutofit/>
          </a:bodyPr>
          <a:lstStyle/>
          <a:p>
            <a:r>
              <a:rPr lang="nl-NL" sz="4800" dirty="0" err="1">
                <a:solidFill>
                  <a:srgbClr val="007A78"/>
                </a:solidFill>
                <a:latin typeface="eacolgica round slab" panose="02000000000000000000" pitchFamily="50" charset="0"/>
                <a:ea typeface="Tahoma" panose="020B0604030504040204" pitchFamily="34" charset="0"/>
                <a:cs typeface="Tahoma" panose="020B0604030504040204" pitchFamily="34" charset="0"/>
              </a:rPr>
              <a:t>Tidy</a:t>
            </a:r>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 Data (R)</a:t>
            </a:r>
          </a:p>
        </p:txBody>
      </p:sp>
      <p:sp>
        <p:nvSpPr>
          <p:cNvPr id="12" name="Tekstvak 11">
            <a:extLst>
              <a:ext uri="{FF2B5EF4-FFF2-40B4-BE49-F238E27FC236}">
                <a16:creationId xmlns:a16="http://schemas.microsoft.com/office/drawing/2014/main" id="{603B6255-9C46-7434-B328-48FB9EBE7D34}"/>
              </a:ext>
            </a:extLst>
          </p:cNvPr>
          <p:cNvSpPr txBox="1"/>
          <p:nvPr/>
        </p:nvSpPr>
        <p:spPr>
          <a:xfrm>
            <a:off x="388421" y="2106005"/>
            <a:ext cx="3413017" cy="3046988"/>
          </a:xfrm>
          <a:prstGeom prst="rect">
            <a:avLst/>
          </a:prstGeom>
          <a:noFill/>
        </p:spPr>
        <p:txBody>
          <a:bodyPr wrap="square">
            <a:spAutoFit/>
          </a:bodyPr>
          <a:lstStyle/>
          <a:p>
            <a:pPr rtl="0">
              <a:spcBef>
                <a:spcPts val="0"/>
              </a:spcBef>
              <a:spcAft>
                <a:spcPts val="0"/>
              </a:spcAft>
            </a:pPr>
            <a:r>
              <a:rPr lang="en-US" sz="2000" b="0" i="0" u="sng" strike="noStrike" dirty="0">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Tidy Data Paper by Wickham</a:t>
            </a:r>
            <a:r>
              <a:rPr lang="en-US" sz="2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(see </a:t>
            </a:r>
            <a:r>
              <a:rPr lang="en-US" b="0" i="0" u="sng" strike="noStrike" dirty="0">
                <a:effectLst/>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here for the CRAN code heavy version</a:t>
            </a: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a:t>
            </a:r>
            <a:endParaRPr lang="en-US" sz="2000" dirty="0">
              <a:effectLst/>
              <a:latin typeface="Tahoma" panose="020B0604030504040204" pitchFamily="34" charset="0"/>
              <a:ea typeface="Tahoma" panose="020B0604030504040204" pitchFamily="34" charset="0"/>
              <a:cs typeface="Tahoma" panose="020B0604030504040204" pitchFamily="34" charset="0"/>
            </a:endParaRPr>
          </a:p>
          <a:p>
            <a:pPr rtl="0">
              <a:spcBef>
                <a:spcPts val="0"/>
              </a:spcBef>
              <a:spcAft>
                <a:spcPts val="0"/>
              </a:spcAft>
            </a:pPr>
            <a:br>
              <a:rPr lang="en-US" sz="2000" dirty="0">
                <a:latin typeface="Tahoma" panose="020B0604030504040204" pitchFamily="34" charset="0"/>
                <a:ea typeface="Tahoma" panose="020B0604030504040204" pitchFamily="34" charset="0"/>
                <a:cs typeface="Tahoma" panose="020B0604030504040204" pitchFamily="34" charset="0"/>
              </a:rPr>
            </a:br>
            <a:r>
              <a:rPr lang="en-US" sz="2000" b="0" i="0" u="sng" strike="noStrike" dirty="0">
                <a:effectLst/>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Welcome to the </a:t>
            </a:r>
            <a:r>
              <a:rPr lang="en-US" sz="2000" b="0" i="0" u="sng" strike="noStrike" dirty="0" err="1">
                <a:effectLst/>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Tidyverse</a:t>
            </a:r>
            <a:endParaRPr lang="en-US" sz="2000" dirty="0">
              <a:effectLst/>
              <a:latin typeface="Tahoma" panose="020B0604030504040204" pitchFamily="34" charset="0"/>
              <a:ea typeface="Tahoma" panose="020B0604030504040204" pitchFamily="34" charset="0"/>
              <a:cs typeface="Tahoma" panose="020B0604030504040204" pitchFamily="34" charset="0"/>
            </a:endParaRPr>
          </a:p>
          <a:p>
            <a:pPr rtl="0">
              <a:spcBef>
                <a:spcPts val="0"/>
              </a:spcBef>
              <a:spcAft>
                <a:spcPts val="0"/>
              </a:spcAft>
            </a:pPr>
            <a:br>
              <a:rPr lang="en-US" sz="2000" dirty="0">
                <a:latin typeface="Tahoma" panose="020B0604030504040204" pitchFamily="34" charset="0"/>
                <a:ea typeface="Tahoma" panose="020B0604030504040204" pitchFamily="34" charset="0"/>
                <a:cs typeface="Tahoma" panose="020B0604030504040204" pitchFamily="34" charset="0"/>
              </a:rPr>
            </a:br>
            <a:r>
              <a:rPr lang="en-US" sz="2000" b="0" i="0" u="sng" strike="noStrike" dirty="0">
                <a:effectLst/>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The </a:t>
            </a:r>
            <a:r>
              <a:rPr lang="en-US" sz="2000" b="0" i="0" u="sng" strike="noStrike" dirty="0" err="1">
                <a:effectLst/>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Tidyverse</a:t>
            </a:r>
            <a:r>
              <a:rPr lang="en-US" sz="2000" b="0" i="0" u="sng" strike="noStrike" dirty="0">
                <a:effectLst/>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 style guide</a:t>
            </a:r>
            <a:endParaRPr lang="en-US" sz="2000" dirty="0">
              <a:effectLst/>
              <a:latin typeface="Tahoma" panose="020B0604030504040204" pitchFamily="34" charset="0"/>
              <a:ea typeface="Tahoma" panose="020B0604030504040204" pitchFamily="34" charset="0"/>
              <a:cs typeface="Tahoma" panose="020B0604030504040204" pitchFamily="34" charset="0"/>
            </a:endParaRPr>
          </a:p>
          <a:p>
            <a:br>
              <a:rPr lang="en-US" dirty="0">
                <a:latin typeface="Tahoma" panose="020B0604030504040204" pitchFamily="34" charset="0"/>
                <a:ea typeface="Tahoma" panose="020B0604030504040204" pitchFamily="34" charset="0"/>
                <a:cs typeface="Tahoma" panose="020B0604030504040204" pitchFamily="34" charset="0"/>
              </a:rPr>
            </a:br>
            <a:br>
              <a:rPr lang="en-US" dirty="0">
                <a:latin typeface="Tahoma" panose="020B0604030504040204" pitchFamily="34" charset="0"/>
                <a:ea typeface="Tahoma" panose="020B0604030504040204" pitchFamily="34" charset="0"/>
                <a:cs typeface="Tahoma" panose="020B0604030504040204" pitchFamily="34" charset="0"/>
              </a:rPr>
            </a:br>
            <a:endParaRPr lang="nl-NL" dirty="0">
              <a:latin typeface="Tahoma" panose="020B0604030504040204" pitchFamily="34" charset="0"/>
              <a:ea typeface="Tahoma" panose="020B0604030504040204" pitchFamily="34" charset="0"/>
              <a:cs typeface="Tahoma" panose="020B0604030504040204" pitchFamily="34" charset="0"/>
            </a:endParaRPr>
          </a:p>
        </p:txBody>
      </p:sp>
      <p:sp>
        <p:nvSpPr>
          <p:cNvPr id="14" name="Tekstvak 13">
            <a:extLst>
              <a:ext uri="{FF2B5EF4-FFF2-40B4-BE49-F238E27FC236}">
                <a16:creationId xmlns:a16="http://schemas.microsoft.com/office/drawing/2014/main" id="{C8A76585-A76E-15DF-FC3F-7270E97BB611}"/>
              </a:ext>
            </a:extLst>
          </p:cNvPr>
          <p:cNvSpPr txBox="1"/>
          <p:nvPr/>
        </p:nvSpPr>
        <p:spPr>
          <a:xfrm>
            <a:off x="3881062" y="6298058"/>
            <a:ext cx="8234737" cy="307777"/>
          </a:xfrm>
          <a:prstGeom prst="rect">
            <a:avLst/>
          </a:prstGeom>
          <a:noFill/>
        </p:spPr>
        <p:txBody>
          <a:bodyPr wrap="square">
            <a:spAutoFit/>
          </a:bodyPr>
          <a:lstStyle/>
          <a:p>
            <a:pPr rtl="0">
              <a:spcBef>
                <a:spcPts val="0"/>
              </a:spcBef>
              <a:spcAft>
                <a:spcPts val="0"/>
              </a:spcAft>
            </a:pPr>
            <a:r>
              <a:rPr lang="en-US" sz="1400" b="0" i="0" u="sng" strike="noStrike" dirty="0">
                <a:effectLst/>
                <a:latin typeface="Tahoma" panose="020B0604030504040204" pitchFamily="34" charset="0"/>
                <a:ea typeface="Tahoma" panose="020B0604030504040204" pitchFamily="34" charset="0"/>
                <a:cs typeface="Tahoma" panose="020B0604030504040204" pitchFamily="34" charset="0"/>
                <a:hlinkClick r:id="rId7">
                  <a:extLst>
                    <a:ext uri="{A12FA001-AC4F-418D-AE19-62706E023703}">
                      <ahyp:hlinkClr xmlns:ahyp="http://schemas.microsoft.com/office/drawing/2018/hyperlinkcolor" val="tx"/>
                    </a:ext>
                  </a:extLst>
                </a:hlinkClick>
              </a:rPr>
              <a:t>https://www.openscapes.org/blog/2020/10/12/tidy-data/</a:t>
            </a:r>
            <a:r>
              <a:rPr lang="en-US" sz="1400" b="0" i="0" u="none" strike="noStrike" dirty="0">
                <a:effectLst/>
                <a:latin typeface="Tahoma" panose="020B0604030504040204" pitchFamily="34" charset="0"/>
                <a:ea typeface="Tahoma" panose="020B0604030504040204" pitchFamily="34" charset="0"/>
                <a:cs typeface="Tahoma" panose="020B0604030504040204" pitchFamily="34" charset="0"/>
              </a:rPr>
              <a:t> Illustration by Allison Horst (CC-BY)</a:t>
            </a:r>
            <a:endParaRPr lang="en-US" sz="1400" dirty="0">
              <a:effectLst/>
              <a:latin typeface="Tahoma" panose="020B0604030504040204" pitchFamily="34" charset="0"/>
              <a:ea typeface="Tahoma" panose="020B0604030504040204" pitchFamily="34" charset="0"/>
              <a:cs typeface="Tahoma" panose="020B0604030504040204" pitchFamily="34" charset="0"/>
            </a:endParaRPr>
          </a:p>
        </p:txBody>
      </p:sp>
      <p:sp>
        <p:nvSpPr>
          <p:cNvPr id="2" name="Tekstvak 1">
            <a:extLst>
              <a:ext uri="{FF2B5EF4-FFF2-40B4-BE49-F238E27FC236}">
                <a16:creationId xmlns:a16="http://schemas.microsoft.com/office/drawing/2014/main" id="{7A74F86D-2582-EB86-1D68-40EB456E72DA}"/>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8">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34886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p:txBody>
          <a:bodyPr>
            <a:normAutofit/>
          </a:bodyPr>
          <a:lstStyle/>
          <a:p>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Workshop Dataset</a:t>
            </a:r>
          </a:p>
        </p:txBody>
      </p:sp>
      <p:sp>
        <p:nvSpPr>
          <p:cNvPr id="9" name="Tijdelijke aanduiding voor inhoud 8">
            <a:extLst>
              <a:ext uri="{FF2B5EF4-FFF2-40B4-BE49-F238E27FC236}">
                <a16:creationId xmlns:a16="http://schemas.microsoft.com/office/drawing/2014/main" id="{C1CF8FCC-75E4-F545-ED2F-E4B9A38EFDA9}"/>
              </a:ext>
            </a:extLst>
          </p:cNvPr>
          <p:cNvSpPr>
            <a:spLocks noGrp="1"/>
          </p:cNvSpPr>
          <p:nvPr>
            <p:ph idx="1"/>
          </p:nvPr>
        </p:nvSpPr>
        <p:spPr>
          <a:xfrm>
            <a:off x="838200" y="1690688"/>
            <a:ext cx="8531831" cy="4486275"/>
          </a:xfrm>
        </p:spPr>
        <p:txBody>
          <a:bodyPr>
            <a:normAutofit/>
          </a:bodyPr>
          <a:lstStyle/>
          <a:p>
            <a:pPr marL="0" indent="0">
              <a:buNone/>
            </a:pPr>
            <a:r>
              <a:rPr lang="en-US" dirty="0">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Studying African Farmer-led Irrigation (SAFI) Dataset</a:t>
            </a:r>
            <a:endParaRPr lang="en-US" dirty="0">
              <a:latin typeface="Tahoma" panose="020B0604030504040204" pitchFamily="34" charset="0"/>
              <a:ea typeface="Tahoma" panose="020B0604030504040204" pitchFamily="34" charset="0"/>
              <a:cs typeface="Tahoma" panose="020B0604030504040204" pitchFamily="34" charset="0"/>
            </a:endParaRPr>
          </a:p>
          <a:p>
            <a:r>
              <a:rPr lang="en-US" dirty="0">
                <a:latin typeface="Tahoma" panose="020B0604030504040204" pitchFamily="34" charset="0"/>
                <a:ea typeface="Tahoma" panose="020B0604030504040204" pitchFamily="34" charset="0"/>
                <a:cs typeface="Tahoma" panose="020B0604030504040204" pitchFamily="34" charset="0"/>
              </a:rPr>
              <a:t>Interviews of farmers in two countries in eastern sub-Saharan Africa </a:t>
            </a:r>
            <a:r>
              <a:rPr lang="en-US" sz="2400" dirty="0">
                <a:latin typeface="Tahoma" panose="020B0604030504040204" pitchFamily="34" charset="0"/>
                <a:ea typeface="Tahoma" panose="020B0604030504040204" pitchFamily="34" charset="0"/>
                <a:cs typeface="Tahoma" panose="020B0604030504040204" pitchFamily="34" charset="0"/>
              </a:rPr>
              <a:t>(Mozambique and Tanzania, conducted between November 2016 and June 2017)</a:t>
            </a:r>
          </a:p>
          <a:p>
            <a:r>
              <a:rPr lang="en-US" dirty="0">
                <a:latin typeface="Tahoma" panose="020B0604030504040204" pitchFamily="34" charset="0"/>
                <a:ea typeface="Tahoma" panose="020B0604030504040204" pitchFamily="34" charset="0"/>
                <a:cs typeface="Tahoma" panose="020B0604030504040204" pitchFamily="34" charset="0"/>
              </a:rPr>
              <a:t>Topics: </a:t>
            </a:r>
          </a:p>
          <a:p>
            <a:pPr lvl="1"/>
            <a:r>
              <a:rPr lang="en-US" dirty="0">
                <a:latin typeface="Tahoma" panose="020B0604030504040204" pitchFamily="34" charset="0"/>
                <a:ea typeface="Tahoma" panose="020B0604030504040204" pitchFamily="34" charset="0"/>
                <a:cs typeface="Tahoma" panose="020B0604030504040204" pitchFamily="34" charset="0"/>
              </a:rPr>
              <a:t>household features (construction materials used, number of household members)</a:t>
            </a:r>
          </a:p>
          <a:p>
            <a:pPr lvl="1"/>
            <a:r>
              <a:rPr lang="en-US" dirty="0">
                <a:latin typeface="Tahoma" panose="020B0604030504040204" pitchFamily="34" charset="0"/>
                <a:ea typeface="Tahoma" panose="020B0604030504040204" pitchFamily="34" charset="0"/>
                <a:cs typeface="Tahoma" panose="020B0604030504040204" pitchFamily="34" charset="0"/>
              </a:rPr>
              <a:t>agricultural practices (water usage)</a:t>
            </a:r>
          </a:p>
          <a:p>
            <a:pPr lvl="1"/>
            <a:r>
              <a:rPr lang="en-US" dirty="0">
                <a:latin typeface="Tahoma" panose="020B0604030504040204" pitchFamily="34" charset="0"/>
                <a:ea typeface="Tahoma" panose="020B0604030504040204" pitchFamily="34" charset="0"/>
                <a:cs typeface="Tahoma" panose="020B0604030504040204" pitchFamily="34" charset="0"/>
              </a:rPr>
              <a:t>assets (number and types of livestock)</a:t>
            </a:r>
          </a:p>
          <a:p>
            <a:r>
              <a:rPr lang="en-US" dirty="0">
                <a:latin typeface="Tahoma" panose="020B0604030504040204" pitchFamily="34" charset="0"/>
                <a:ea typeface="Tahoma" panose="020B0604030504040204" pitchFamily="34" charset="0"/>
                <a:cs typeface="Tahoma" panose="020B0604030504040204" pitchFamily="34" charset="0"/>
              </a:rPr>
              <a:t>This is a simplified version of a real dataset! </a:t>
            </a:r>
          </a:p>
          <a:p>
            <a:endParaRPr lang="nl-NL" dirty="0"/>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ekstvak 1">
            <a:extLst>
              <a:ext uri="{FF2B5EF4-FFF2-40B4-BE49-F238E27FC236}">
                <a16:creationId xmlns:a16="http://schemas.microsoft.com/office/drawing/2014/main" id="{A862ECA6-8768-020C-85D4-5840628A0276}"/>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21672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708972" cy="6858002"/>
          </a:xfrm>
          <a:prstGeom prst="rect">
            <a:avLst/>
          </a:prstGeom>
          <a:gradFill flip="none" rotWithShape="1">
            <a:gsLst>
              <a:gs pos="0">
                <a:srgbClr val="FDDA8A"/>
              </a:gs>
              <a:gs pos="0">
                <a:srgbClr val="64E5A9"/>
              </a:gs>
              <a:gs pos="60000">
                <a:srgbClr val="8C4E9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a:extLst>
              <a:ext uri="{FF2B5EF4-FFF2-40B4-BE49-F238E27FC236}">
                <a16:creationId xmlns:a16="http://schemas.microsoft.com/office/drawing/2014/main" id="{557579C5-A0D2-F873-09BB-F26147DFDB7A}"/>
              </a:ext>
            </a:extLst>
          </p:cNvPr>
          <p:cNvSpPr>
            <a:spLocks noGrp="1"/>
          </p:cNvSpPr>
          <p:nvPr>
            <p:ph type="title"/>
          </p:nvPr>
        </p:nvSpPr>
        <p:spPr>
          <a:xfrm>
            <a:off x="720000" y="1080000"/>
            <a:ext cx="2960985" cy="1454889"/>
          </a:xfrm>
        </p:spPr>
        <p:txBody>
          <a:bodyPr>
            <a:normAutofit/>
          </a:bodyPr>
          <a:lstStyle/>
          <a:p>
            <a:pPr algn="r"/>
            <a:r>
              <a:rPr lang="nl-NL" sz="4400" dirty="0" err="1">
                <a:solidFill>
                  <a:schemeClr val="bg1"/>
                </a:solidFill>
                <a:latin typeface="eacolgica round slab" panose="02000000000000000000" pitchFamily="50" charset="0"/>
              </a:rPr>
              <a:t>Exercise</a:t>
            </a:r>
            <a:br>
              <a:rPr lang="nl-NL" sz="4400" dirty="0">
                <a:solidFill>
                  <a:schemeClr val="bg1"/>
                </a:solidFill>
                <a:latin typeface="eacolgica round slab" panose="02000000000000000000" pitchFamily="50" charset="0"/>
              </a:rPr>
            </a:b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7</a:t>
            </a:r>
            <a:r>
              <a:rPr lang="nl-NL" sz="4000" dirty="0">
                <a:solidFill>
                  <a:schemeClr val="bg1"/>
                </a:solidFill>
                <a:latin typeface="eacolgica round slab" panose="02000000000000000000" pitchFamily="50" charset="0"/>
              </a:rPr>
              <a:t> </a:t>
            </a: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min</a:t>
            </a:r>
          </a:p>
        </p:txBody>
      </p:sp>
      <p:sp>
        <p:nvSpPr>
          <p:cNvPr id="2" name="Tijdelijke aanduiding voor inhoud 8">
            <a:extLst>
              <a:ext uri="{FF2B5EF4-FFF2-40B4-BE49-F238E27FC236}">
                <a16:creationId xmlns:a16="http://schemas.microsoft.com/office/drawing/2014/main" id="{47FF8FF2-2F2E-0E4F-4ABD-C4E107E7D6F5}"/>
              </a:ext>
            </a:extLst>
          </p:cNvPr>
          <p:cNvSpPr>
            <a:spLocks noGrp="1"/>
          </p:cNvSpPr>
          <p:nvPr>
            <p:ph idx="1"/>
          </p:nvPr>
        </p:nvSpPr>
        <p:spPr>
          <a:xfrm>
            <a:off x="3708972" y="421241"/>
            <a:ext cx="8157680" cy="6154220"/>
          </a:xfrm>
        </p:spPr>
        <p:txBody>
          <a:bodyPr>
            <a:normAutofit fontScale="92500" lnSpcReduction="10000"/>
          </a:bodyPr>
          <a:lstStyle/>
          <a:p>
            <a:pPr marL="514350" indent="-514350" rtl="0" fontAlgn="base">
              <a:lnSpc>
                <a:spcPct val="100000"/>
              </a:lnSpc>
              <a:spcBef>
                <a:spcPts val="2400"/>
              </a:spcBef>
              <a:spcAft>
                <a:spcPts val="0"/>
              </a:spcAft>
              <a:buFont typeface="+mj-lt"/>
              <a:buAutoNum type="arabicPeriod"/>
            </a:pP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Download the </a:t>
            </a:r>
            <a:r>
              <a:rPr lang="en-US" sz="2800" b="0" i="0" u="sng" strike="noStrike" dirty="0">
                <a:effectLst/>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messy data</a:t>
            </a:r>
            <a:endParaRPr lang="en-US" sz="2800" b="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514350" indent="-514350" rtl="0" fontAlgn="base">
              <a:lnSpc>
                <a:spcPct val="100000"/>
              </a:lnSpc>
              <a:spcBef>
                <a:spcPts val="0"/>
              </a:spcBef>
              <a:spcAft>
                <a:spcPts val="0"/>
              </a:spcAft>
              <a:buFont typeface="+mj-lt"/>
              <a:buAutoNum type="arabicPeriod"/>
            </a:pP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Open up the data in a spreadsheet program</a:t>
            </a:r>
          </a:p>
          <a:p>
            <a:pPr marL="514350" indent="-514350" rtl="0" fontAlgn="base">
              <a:lnSpc>
                <a:spcPct val="100000"/>
              </a:lnSpc>
              <a:spcBef>
                <a:spcPts val="0"/>
              </a:spcBef>
              <a:spcAft>
                <a:spcPts val="0"/>
              </a:spcAft>
              <a:buFont typeface="+mj-lt"/>
              <a:buAutoNum type="arabicPeriod"/>
            </a:pP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Notice that there are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two tabs. </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Two researchers conducted the interviews, one in Mozambique and the other in Tanzania. They both structured their data tables in a different way. Now, you’re the person in charge of this project and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you want to be able to start </a:t>
            </a:r>
            <a:r>
              <a:rPr lang="en-US" sz="2800" b="1" i="0" u="none" strike="noStrike" dirty="0" err="1">
                <a:effectLst/>
                <a:latin typeface="Tahoma" panose="020B0604030504040204" pitchFamily="34" charset="0"/>
                <a:ea typeface="Tahoma" panose="020B0604030504040204" pitchFamily="34" charset="0"/>
                <a:cs typeface="Tahoma" panose="020B0604030504040204" pitchFamily="34" charset="0"/>
              </a:rPr>
              <a:t>analysing</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 the data</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a:t>
            </a:r>
          </a:p>
          <a:p>
            <a:pPr marL="514350" indent="-514350" rtl="0" fontAlgn="base">
              <a:lnSpc>
                <a:spcPct val="100000"/>
              </a:lnSpc>
              <a:spcBef>
                <a:spcPts val="0"/>
              </a:spcBef>
              <a:spcAft>
                <a:spcPts val="0"/>
              </a:spcAft>
              <a:buFont typeface="+mj-lt"/>
              <a:buAutoNum type="arabicPeriod"/>
            </a:pP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With the person next to you, identify what is wrong with this spreadsheet. </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Discuss the steps you would need to take to clean up the two tabs, and start cleaning the spreadsheet</a:t>
            </a:r>
          </a:p>
          <a:p>
            <a:pPr rtl="0" fontAlgn="base">
              <a:spcBef>
                <a:spcPts val="0"/>
              </a:spcBef>
              <a:spcAft>
                <a:spcPts val="0"/>
              </a:spcAft>
              <a:buFont typeface="+mj-lt"/>
              <a:buAutoNum type="arabicPeriod"/>
            </a:pPr>
            <a:endParaRPr lang="en-US" sz="4400" dirty="0">
              <a:latin typeface="Tahoma" panose="020B0604030504040204" pitchFamily="34" charset="0"/>
              <a:ea typeface="Tahoma" panose="020B0604030504040204" pitchFamily="34" charset="0"/>
              <a:cs typeface="Tahoma" panose="020B0604030504040204" pitchFamily="34" charset="0"/>
            </a:endParaRPr>
          </a:p>
          <a:p>
            <a:pPr marL="0" indent="0" rtl="0" fontAlgn="base">
              <a:spcBef>
                <a:spcPts val="0"/>
              </a:spcBef>
              <a:spcAft>
                <a:spcPts val="0"/>
              </a:spcAft>
              <a:buNone/>
            </a:pPr>
            <a:r>
              <a:rPr lang="en-US" sz="2800" b="1" u="sng" dirty="0">
                <a:solidFill>
                  <a:srgbClr val="8C4E9F"/>
                </a:solidFill>
                <a:latin typeface="Tahoma" panose="020B0604030504040204" pitchFamily="34" charset="0"/>
                <a:ea typeface="Tahoma" panose="020B0604030504040204" pitchFamily="34" charset="0"/>
                <a:cs typeface="Tahoma" panose="020B0604030504040204" pitchFamily="34" charset="0"/>
              </a:rPr>
              <a:t>! Do not forget </a:t>
            </a:r>
          </a:p>
          <a:p>
            <a:pPr marL="0" indent="0" rtl="0" fontAlgn="base">
              <a:spcBef>
                <a:spcPts val="0"/>
              </a:spcBef>
              <a:spcAft>
                <a:spcPts val="0"/>
              </a:spcAft>
              <a:buNone/>
            </a:pPr>
            <a:r>
              <a:rPr lang="en-US" sz="2800" dirty="0">
                <a:latin typeface="Tahoma" panose="020B0604030504040204" pitchFamily="34" charset="0"/>
                <a:ea typeface="Tahoma" panose="020B0604030504040204" pitchFamily="34" charset="0"/>
                <a:cs typeface="Tahoma" panose="020B0604030504040204" pitchFamily="34" charset="0"/>
              </a:rPr>
              <a:t>to create a new file (or tab) for the cleaned data &amp; </a:t>
            </a:r>
            <a:r>
              <a:rPr lang="en-US" sz="2800" b="1" dirty="0">
                <a:solidFill>
                  <a:srgbClr val="8C4E9F"/>
                </a:solidFill>
                <a:latin typeface="Tahoma" panose="020B0604030504040204" pitchFamily="34" charset="0"/>
                <a:ea typeface="Tahoma" panose="020B0604030504040204" pitchFamily="34" charset="0"/>
                <a:cs typeface="Tahoma" panose="020B0604030504040204" pitchFamily="34" charset="0"/>
              </a:rPr>
              <a:t>never modify your original (raw) data</a:t>
            </a:r>
            <a:endParaRPr lang="en-US" sz="4400" b="0" i="0" u="none" strike="noStrike"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45225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5625548" cy="6858002"/>
          </a:xfrm>
          <a:prstGeom prst="rect">
            <a:avLst/>
          </a:prstGeom>
          <a:gradFill flip="none" rotWithShape="1">
            <a:gsLst>
              <a:gs pos="0">
                <a:srgbClr val="FDDA8A"/>
              </a:gs>
              <a:gs pos="27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6"/>
            <a:ext cx="4969566" cy="754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Metadata</a:t>
            </a:r>
          </a:p>
        </p:txBody>
      </p:sp>
      <p:sp>
        <p:nvSpPr>
          <p:cNvPr id="7" name="Tijdelijke aanduiding voor inhoud 6">
            <a:extLst>
              <a:ext uri="{FF2B5EF4-FFF2-40B4-BE49-F238E27FC236}">
                <a16:creationId xmlns:a16="http://schemas.microsoft.com/office/drawing/2014/main" id="{F3DE442E-3583-78C4-3EA7-C99B3E1E270C}"/>
              </a:ext>
              <a:ext uri="{C183D7F6-B498-43B3-948B-1728B52AA6E4}">
                <adec:decorative xmlns:adec="http://schemas.microsoft.com/office/drawing/2017/decorative" val="0"/>
              </a:ext>
            </a:extLst>
          </p:cNvPr>
          <p:cNvSpPr>
            <a:spLocks noGrp="1"/>
          </p:cNvSpPr>
          <p:nvPr>
            <p:ph idx="1"/>
          </p:nvPr>
        </p:nvSpPr>
        <p:spPr>
          <a:xfrm>
            <a:off x="5943599" y="1272209"/>
            <a:ext cx="5754757" cy="5029199"/>
          </a:xfrm>
        </p:spPr>
        <p:txBody>
          <a:bodyPr>
            <a:normAutofit/>
          </a:bodyPr>
          <a:lstStyle/>
          <a:p>
            <a:pPr marL="0" indent="0">
              <a:buNone/>
            </a:pPr>
            <a:r>
              <a:rPr lang="nl-NL" b="1" dirty="0">
                <a:solidFill>
                  <a:srgbClr val="007A78"/>
                </a:solidFill>
                <a:latin typeface="Tahoma" panose="020B0604030504040204" pitchFamily="34" charset="0"/>
                <a:ea typeface="Tahoma" panose="020B0604030504040204" pitchFamily="34" charset="0"/>
                <a:cs typeface="Tahoma" panose="020B0604030504040204" pitchFamily="34" charset="0"/>
              </a:rPr>
              <a:t>Data </a:t>
            </a:r>
            <a:r>
              <a:rPr lang="nl-NL" b="1" dirty="0" err="1">
                <a:solidFill>
                  <a:srgbClr val="007A78"/>
                </a:solidFill>
                <a:latin typeface="Tahoma" panose="020B0604030504040204" pitchFamily="34" charset="0"/>
                <a:ea typeface="Tahoma" panose="020B0604030504040204" pitchFamily="34" charset="0"/>
                <a:cs typeface="Tahoma" panose="020B0604030504040204" pitchFamily="34" charset="0"/>
              </a:rPr>
              <a:t>about</a:t>
            </a:r>
            <a:r>
              <a:rPr lang="nl-NL" b="1" dirty="0">
                <a:solidFill>
                  <a:srgbClr val="007A78"/>
                </a:solidFill>
                <a:latin typeface="Tahoma" panose="020B0604030504040204" pitchFamily="34" charset="0"/>
                <a:ea typeface="Tahoma" panose="020B0604030504040204" pitchFamily="34" charset="0"/>
                <a:cs typeface="Tahoma" panose="020B0604030504040204" pitchFamily="34" charset="0"/>
              </a:rPr>
              <a:t> data</a:t>
            </a:r>
          </a:p>
          <a:p>
            <a:pPr marL="0" indent="0">
              <a:buNone/>
            </a:pPr>
            <a:r>
              <a:rPr lang="nl-NL" sz="2400" dirty="0">
                <a:latin typeface="Tahoma" panose="020B0604030504040204" pitchFamily="34" charset="0"/>
                <a:ea typeface="Tahoma" panose="020B0604030504040204" pitchFamily="34" charset="0"/>
                <a:cs typeface="Tahoma" panose="020B0604030504040204" pitchFamily="34" charset="0"/>
              </a:rPr>
              <a:t>Information </a:t>
            </a:r>
            <a:r>
              <a:rPr lang="nl-NL" sz="2400" dirty="0" err="1">
                <a:latin typeface="Tahoma" panose="020B0604030504040204" pitchFamily="34" charset="0"/>
                <a:ea typeface="Tahoma" panose="020B0604030504040204" pitchFamily="34" charset="0"/>
                <a:cs typeface="Tahoma" panose="020B0604030504040204" pitchFamily="34" charset="0"/>
              </a:rPr>
              <a:t>to</a:t>
            </a:r>
            <a:r>
              <a:rPr lang="nl-NL" sz="2400" dirty="0">
                <a:latin typeface="Tahoma" panose="020B0604030504040204" pitchFamily="34" charset="0"/>
                <a:ea typeface="Tahoma" panose="020B0604030504040204" pitchFamily="34" charset="0"/>
                <a:cs typeface="Tahoma" panose="020B0604030504040204" pitchFamily="34" charset="0"/>
              </a:rPr>
              <a:t> make </a:t>
            </a:r>
            <a:r>
              <a:rPr lang="nl-NL" sz="2400" dirty="0" err="1">
                <a:latin typeface="Tahoma" panose="020B0604030504040204" pitchFamily="34" charset="0"/>
                <a:ea typeface="Tahoma" panose="020B0604030504040204" pitchFamily="34" charset="0"/>
                <a:cs typeface="Tahoma" panose="020B0604030504040204" pitchFamily="34" charset="0"/>
              </a:rPr>
              <a:t>the</a:t>
            </a:r>
            <a:r>
              <a:rPr lang="nl-NL" sz="2400" dirty="0">
                <a:latin typeface="Tahoma" panose="020B0604030504040204" pitchFamily="34" charset="0"/>
                <a:ea typeface="Tahoma" panose="020B0604030504040204" pitchFamily="34" charset="0"/>
                <a:cs typeface="Tahoma" panose="020B0604030504040204" pitchFamily="34" charset="0"/>
              </a:rPr>
              <a:t> data </a:t>
            </a:r>
            <a:r>
              <a:rPr lang="nl-NL" sz="2400" dirty="0" err="1">
                <a:latin typeface="Tahoma" panose="020B0604030504040204" pitchFamily="34" charset="0"/>
                <a:ea typeface="Tahoma" panose="020B0604030504040204" pitchFamily="34" charset="0"/>
                <a:cs typeface="Tahoma" panose="020B0604030504040204" pitchFamily="34" charset="0"/>
              </a:rPr>
              <a:t>understandable</a:t>
            </a:r>
            <a:endParaRPr lang="nl-NL" sz="2400"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nl-NL"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nl-NL" dirty="0">
              <a:latin typeface="Tahoma" panose="020B0604030504040204" pitchFamily="34" charset="0"/>
              <a:ea typeface="Tahoma" panose="020B0604030504040204" pitchFamily="34" charset="0"/>
              <a:cs typeface="Tahoma" panose="020B0604030504040204" pitchFamily="34" charset="0"/>
            </a:endParaRPr>
          </a:p>
          <a:p>
            <a:endParaRPr lang="nl-NL" dirty="0">
              <a:latin typeface="Tahoma" panose="020B0604030504040204" pitchFamily="34" charset="0"/>
              <a:ea typeface="Tahoma" panose="020B0604030504040204" pitchFamily="34" charset="0"/>
              <a:cs typeface="Tahoma" panose="020B0604030504040204" pitchFamily="34" charset="0"/>
            </a:endParaRPr>
          </a:p>
          <a:p>
            <a:endParaRPr lang="nl-NL"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nl-NL" dirty="0">
              <a:latin typeface="Tahoma" panose="020B0604030504040204" pitchFamily="34" charset="0"/>
              <a:ea typeface="Tahoma" panose="020B0604030504040204" pitchFamily="34" charset="0"/>
              <a:cs typeface="Tahoma" panose="020B0604030504040204" pitchFamily="34" charset="0"/>
            </a:endParaRPr>
          </a:p>
        </p:txBody>
      </p:sp>
      <p:pic>
        <p:nvPicPr>
          <p:cNvPr id="4" name="Afbeelding 3" descr="An example of Metadata by Piotr Kononow. Three bottles with liquids are drawn, one of them has a label juice, another a label oil and the last a danger skull. The labels are indicated as metadata, and the bottles and their content are indicated as data.">
            <a:extLst>
              <a:ext uri="{FF2B5EF4-FFF2-40B4-BE49-F238E27FC236}">
                <a16:creationId xmlns:a16="http://schemas.microsoft.com/office/drawing/2014/main" id="{763AE5AE-BFCB-9002-EBAD-3CC52FE080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815119"/>
            <a:ext cx="4945421" cy="4042881"/>
          </a:xfrm>
          <a:prstGeom prst="rect">
            <a:avLst/>
          </a:prstGeom>
        </p:spPr>
      </p:pic>
      <p:sp>
        <p:nvSpPr>
          <p:cNvPr id="6" name="Tekstvak 5">
            <a:extLst>
              <a:ext uri="{FF2B5EF4-FFF2-40B4-BE49-F238E27FC236}">
                <a16:creationId xmlns:a16="http://schemas.microsoft.com/office/drawing/2014/main" id="{4D66FE0E-1B0F-DF81-D034-D7CDF174B9A9}"/>
              </a:ext>
            </a:extLst>
          </p:cNvPr>
          <p:cNvSpPr txBox="1"/>
          <p:nvPr/>
        </p:nvSpPr>
        <p:spPr>
          <a:xfrm>
            <a:off x="5777949" y="6425815"/>
            <a:ext cx="2336924" cy="307777"/>
          </a:xfrm>
          <a:prstGeom prst="rect">
            <a:avLst/>
          </a:prstGeom>
          <a:noFill/>
        </p:spPr>
        <p:txBody>
          <a:bodyPr wrap="square">
            <a:spAutoFit/>
          </a:bodyPr>
          <a:lstStyle/>
          <a:p>
            <a:r>
              <a:rPr lang="nl-NL" sz="1400" dirty="0">
                <a:latin typeface="Tahoma" panose="020B0604030504040204" pitchFamily="34" charset="0"/>
                <a:ea typeface="Tahoma" panose="020B0604030504040204" pitchFamily="34" charset="0"/>
                <a:cs typeface="Tahoma" panose="020B0604030504040204" pitchFamily="34" charset="0"/>
              </a:rPr>
              <a:t>Image </a:t>
            </a:r>
            <a:r>
              <a:rPr lang="nl-NL" sz="1400" dirty="0" err="1">
                <a:latin typeface="Tahoma" panose="020B0604030504040204" pitchFamily="34" charset="0"/>
                <a:ea typeface="Tahoma" panose="020B0604030504040204" pitchFamily="34" charset="0"/>
                <a:cs typeface="Tahoma" panose="020B0604030504040204" pitchFamily="34" charset="0"/>
              </a:rPr>
              <a:t>by</a:t>
            </a:r>
            <a:r>
              <a:rPr lang="nl-NL" sz="1400" dirty="0">
                <a:latin typeface="Tahoma" panose="020B0604030504040204" pitchFamily="34" charset="0"/>
                <a:ea typeface="Tahoma" panose="020B0604030504040204" pitchFamily="34" charset="0"/>
                <a:cs typeface="Tahoma" panose="020B0604030504040204" pitchFamily="34" charset="0"/>
              </a:rPr>
              <a:t> </a:t>
            </a:r>
            <a:r>
              <a:rPr lang="nl-NL" sz="1400" dirty="0">
                <a:latin typeface="Tahoma" panose="020B0604030504040204" pitchFamily="34" charset="0"/>
                <a:ea typeface="Tahoma" panose="020B0604030504040204" pitchFamily="34" charset="0"/>
                <a:cs typeface="Tahoma" panose="020B0604030504040204" pitchFamily="34" charset="0"/>
                <a:hlinkClick r:id="rId3"/>
              </a:rPr>
              <a:t>Piotr </a:t>
            </a:r>
            <a:r>
              <a:rPr lang="nl-NL" sz="1400" dirty="0" err="1">
                <a:latin typeface="Tahoma" panose="020B0604030504040204" pitchFamily="34" charset="0"/>
                <a:ea typeface="Tahoma" panose="020B0604030504040204" pitchFamily="34" charset="0"/>
                <a:cs typeface="Tahoma" panose="020B0604030504040204" pitchFamily="34" charset="0"/>
                <a:hlinkClick r:id="rId3"/>
              </a:rPr>
              <a:t>Kononow</a:t>
            </a:r>
            <a:endParaRPr lang="nl-NL" sz="1400" dirty="0">
              <a:latin typeface="Tahoma" panose="020B0604030504040204" pitchFamily="34" charset="0"/>
              <a:ea typeface="Tahoma" panose="020B0604030504040204" pitchFamily="34" charset="0"/>
              <a:cs typeface="Tahoma" panose="020B0604030504040204" pitchFamily="34" charset="0"/>
            </a:endParaRPr>
          </a:p>
        </p:txBody>
      </p:sp>
      <p:sp>
        <p:nvSpPr>
          <p:cNvPr id="3" name="Tekstvak 2">
            <a:extLst>
              <a:ext uri="{FF2B5EF4-FFF2-40B4-BE49-F238E27FC236}">
                <a16:creationId xmlns:a16="http://schemas.microsoft.com/office/drawing/2014/main" id="{919F9008-E8D7-4730-3152-EEC00BAA4816}"/>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336582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p:txBody>
          <a:bodyPr>
            <a:normAutofit/>
          </a:bodyPr>
          <a:lstStyle/>
          <a:p>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SAFI metadata</a:t>
            </a:r>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descr="Screenshot of the SAFI results on the data repository, with some of the metadata indicated. Examples are the authors, the geographical location (Tanzania and Mozambique), the time period of collection (between November 2016 and June 2017), and the license (CC0).">
            <a:extLst>
              <a:ext uri="{FF2B5EF4-FFF2-40B4-BE49-F238E27FC236}">
                <a16:creationId xmlns:a16="http://schemas.microsoft.com/office/drawing/2014/main" id="{41AE733E-C446-071E-81A4-B2299766190F}"/>
              </a:ext>
            </a:extLst>
          </p:cNvPr>
          <p:cNvPicPr>
            <a:picLocks noChangeAspect="1"/>
          </p:cNvPicPr>
          <p:nvPr/>
        </p:nvPicPr>
        <p:blipFill>
          <a:blip r:embed="rId2"/>
          <a:stretch>
            <a:fillRect/>
          </a:stretch>
        </p:blipFill>
        <p:spPr>
          <a:xfrm>
            <a:off x="962232" y="1606569"/>
            <a:ext cx="8619090" cy="4650394"/>
          </a:xfrm>
          <a:prstGeom prst="rect">
            <a:avLst/>
          </a:prstGeom>
        </p:spPr>
      </p:pic>
      <p:sp>
        <p:nvSpPr>
          <p:cNvPr id="10" name="Rechthoek 9">
            <a:extLst>
              <a:ext uri="{FF2B5EF4-FFF2-40B4-BE49-F238E27FC236}">
                <a16:creationId xmlns:a16="http://schemas.microsoft.com/office/drawing/2014/main" id="{8D960275-6319-2246-2980-84977D8C4999}"/>
              </a:ext>
              <a:ext uri="{C183D7F6-B498-43B3-948B-1728B52AA6E4}">
                <adec:decorative xmlns:adec="http://schemas.microsoft.com/office/drawing/2017/decorative" val="1"/>
              </a:ext>
            </a:extLst>
          </p:cNvPr>
          <p:cNvSpPr/>
          <p:nvPr/>
        </p:nvSpPr>
        <p:spPr>
          <a:xfrm>
            <a:off x="962232" y="2449606"/>
            <a:ext cx="5551584" cy="457981"/>
          </a:xfrm>
          <a:prstGeom prst="rect">
            <a:avLst/>
          </a:prstGeom>
          <a:noFill/>
          <a:ln w="60325">
            <a:solidFill>
              <a:srgbClr val="007A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BBE761B8-1A9E-885A-2B99-EC06DD442CB4}"/>
              </a:ext>
              <a:ext uri="{C183D7F6-B498-43B3-948B-1728B52AA6E4}">
                <adec:decorative xmlns:adec="http://schemas.microsoft.com/office/drawing/2017/decorative" val="1"/>
              </a:ext>
            </a:extLst>
          </p:cNvPr>
          <p:cNvSpPr/>
          <p:nvPr/>
        </p:nvSpPr>
        <p:spPr>
          <a:xfrm>
            <a:off x="6914508" y="4056579"/>
            <a:ext cx="2666814" cy="1442287"/>
          </a:xfrm>
          <a:prstGeom prst="rect">
            <a:avLst/>
          </a:prstGeom>
          <a:noFill/>
          <a:ln w="60325">
            <a:solidFill>
              <a:srgbClr val="007A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DFA53CD8-3C1D-DA83-3E17-208D0BDA03CB}"/>
              </a:ext>
              <a:ext uri="{C183D7F6-B498-43B3-948B-1728B52AA6E4}">
                <adec:decorative xmlns:adec="http://schemas.microsoft.com/office/drawing/2017/decorative" val="1"/>
              </a:ext>
            </a:extLst>
          </p:cNvPr>
          <p:cNvSpPr/>
          <p:nvPr/>
        </p:nvSpPr>
        <p:spPr>
          <a:xfrm>
            <a:off x="6914508" y="5578867"/>
            <a:ext cx="1855342" cy="598095"/>
          </a:xfrm>
          <a:prstGeom prst="rect">
            <a:avLst/>
          </a:prstGeom>
          <a:noFill/>
          <a:ln w="60325">
            <a:solidFill>
              <a:srgbClr val="007A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91E07B1D-3638-A240-62AC-A5ECB974E14D}"/>
              </a:ext>
              <a:ext uri="{C183D7F6-B498-43B3-948B-1728B52AA6E4}">
                <adec:decorative xmlns:adec="http://schemas.microsoft.com/office/drawing/2017/decorative" val="1"/>
              </a:ext>
            </a:extLst>
          </p:cNvPr>
          <p:cNvSpPr/>
          <p:nvPr/>
        </p:nvSpPr>
        <p:spPr>
          <a:xfrm>
            <a:off x="3133618" y="3195262"/>
            <a:ext cx="2609635" cy="457981"/>
          </a:xfrm>
          <a:prstGeom prst="rect">
            <a:avLst/>
          </a:prstGeom>
          <a:noFill/>
          <a:ln w="60325">
            <a:solidFill>
              <a:srgbClr val="007A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Tekstvak 15">
            <a:extLst>
              <a:ext uri="{FF2B5EF4-FFF2-40B4-BE49-F238E27FC236}">
                <a16:creationId xmlns:a16="http://schemas.microsoft.com/office/drawing/2014/main" id="{6D922D90-DC20-1C5B-87DA-77ED50C38C93}"/>
              </a:ext>
            </a:extLst>
          </p:cNvPr>
          <p:cNvSpPr txBox="1"/>
          <p:nvPr/>
        </p:nvSpPr>
        <p:spPr>
          <a:xfrm>
            <a:off x="962232" y="6308209"/>
            <a:ext cx="6785674" cy="307777"/>
          </a:xfrm>
          <a:prstGeom prst="rect">
            <a:avLst/>
          </a:prstGeom>
          <a:noFill/>
        </p:spPr>
        <p:txBody>
          <a:bodyPr wrap="square">
            <a:spAutoFit/>
          </a:bodyPr>
          <a:lstStyle/>
          <a:p>
            <a:pPr marL="0" indent="0">
              <a:buNone/>
            </a:pPr>
            <a:r>
              <a:rPr lang="en-US" sz="1400" dirty="0">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Studying African Farmer-led Irrigation (SAFI) Dataset</a:t>
            </a:r>
            <a:endParaRPr lang="en-US" sz="1400" dirty="0">
              <a:latin typeface="Tahoma" panose="020B0604030504040204" pitchFamily="34" charset="0"/>
              <a:ea typeface="Tahoma" panose="020B0604030504040204" pitchFamily="34" charset="0"/>
              <a:cs typeface="Tahoma" panose="020B0604030504040204" pitchFamily="34" charset="0"/>
            </a:endParaRPr>
          </a:p>
        </p:txBody>
      </p:sp>
      <p:sp>
        <p:nvSpPr>
          <p:cNvPr id="2" name="Tekstvak 1">
            <a:extLst>
              <a:ext uri="{FF2B5EF4-FFF2-40B4-BE49-F238E27FC236}">
                <a16:creationId xmlns:a16="http://schemas.microsoft.com/office/drawing/2014/main" id="{25F8A68D-E375-3BE2-5AA2-8CFAEE8EBB44}"/>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799703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p:txBody>
          <a:bodyPr>
            <a:normAutofit/>
          </a:bodyPr>
          <a:lstStyle/>
          <a:p>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Metadata Standards</a:t>
            </a:r>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jdelijke aanduiding voor inhoud 8">
            <a:extLst>
              <a:ext uri="{FF2B5EF4-FFF2-40B4-BE49-F238E27FC236}">
                <a16:creationId xmlns:a16="http://schemas.microsoft.com/office/drawing/2014/main" id="{80B37BAD-94C7-CE6E-2294-1FCCFF07DFA2}"/>
              </a:ext>
            </a:extLst>
          </p:cNvPr>
          <p:cNvSpPr>
            <a:spLocks noGrp="1"/>
          </p:cNvSpPr>
          <p:nvPr>
            <p:ph idx="1"/>
          </p:nvPr>
        </p:nvSpPr>
        <p:spPr>
          <a:xfrm>
            <a:off x="838200" y="1690688"/>
            <a:ext cx="8531831" cy="4486275"/>
          </a:xfrm>
        </p:spPr>
        <p:txBody>
          <a:bodyPr>
            <a:normAutofit/>
          </a:bodyPr>
          <a:lstStyle/>
          <a:p>
            <a:r>
              <a:rPr lang="en-US" dirty="0">
                <a:latin typeface="Tahoma" panose="020B0604030504040204" pitchFamily="34" charset="0"/>
                <a:ea typeface="Tahoma" panose="020B0604030504040204" pitchFamily="34" charset="0"/>
                <a:cs typeface="Tahoma" panose="020B0604030504040204" pitchFamily="34" charset="0"/>
              </a:rPr>
              <a:t>Ensures </a:t>
            </a:r>
            <a:r>
              <a:rPr lang="en-US" b="1" dirty="0">
                <a:solidFill>
                  <a:srgbClr val="007A78"/>
                </a:solidFill>
                <a:latin typeface="Tahoma" panose="020B0604030504040204" pitchFamily="34" charset="0"/>
                <a:ea typeface="Tahoma" panose="020B0604030504040204" pitchFamily="34" charset="0"/>
                <a:cs typeface="Tahoma" panose="020B0604030504040204" pitchFamily="34" charset="0"/>
              </a:rPr>
              <a:t>interoperability</a:t>
            </a:r>
            <a:r>
              <a:rPr lang="en-US" dirty="0">
                <a:latin typeface="Tahoma" panose="020B0604030504040204" pitchFamily="34" charset="0"/>
                <a:ea typeface="Tahoma" panose="020B0604030504040204" pitchFamily="34" charset="0"/>
                <a:cs typeface="Tahoma" panose="020B0604030504040204" pitchFamily="34" charset="0"/>
              </a:rPr>
              <a:t> and machine readability</a:t>
            </a:r>
          </a:p>
          <a:p>
            <a:r>
              <a:rPr lang="en-US" dirty="0">
                <a:latin typeface="Tahoma" panose="020B0604030504040204" pitchFamily="34" charset="0"/>
                <a:ea typeface="Tahoma" panose="020B0604030504040204" pitchFamily="34" charset="0"/>
                <a:cs typeface="Tahoma" panose="020B0604030504040204" pitchFamily="34" charset="0"/>
              </a:rPr>
              <a:t>Example: YYYYMMDD = </a:t>
            </a:r>
            <a:r>
              <a:rPr lang="en-US" dirty="0">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RFC3339</a:t>
            </a:r>
            <a:endParaRPr lang="en-US" dirty="0">
              <a:latin typeface="Tahoma" panose="020B0604030504040204" pitchFamily="34" charset="0"/>
              <a:ea typeface="Tahoma" panose="020B0604030504040204" pitchFamily="34" charset="0"/>
              <a:cs typeface="Tahoma" panose="020B0604030504040204" pitchFamily="34" charset="0"/>
            </a:endParaRPr>
          </a:p>
          <a:p>
            <a:r>
              <a:rPr lang="en-US" dirty="0">
                <a:latin typeface="Tahoma" panose="020B0604030504040204" pitchFamily="34" charset="0"/>
                <a:ea typeface="Tahoma" panose="020B0604030504040204" pitchFamily="34" charset="0"/>
                <a:cs typeface="Tahoma" panose="020B0604030504040204" pitchFamily="34" charset="0"/>
              </a:rPr>
              <a:t>Use </a:t>
            </a:r>
            <a:r>
              <a:rPr lang="en-US" dirty="0">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FAIRsharing</a:t>
            </a:r>
            <a:r>
              <a:rPr lang="en-US" dirty="0">
                <a:latin typeface="Tahoma" panose="020B0604030504040204" pitchFamily="34" charset="0"/>
                <a:ea typeface="Tahoma" panose="020B0604030504040204" pitchFamily="34" charset="0"/>
                <a:cs typeface="Tahoma" panose="020B0604030504040204" pitchFamily="34" charset="0"/>
              </a:rPr>
              <a:t> to look for standards in your field</a:t>
            </a:r>
          </a:p>
        </p:txBody>
      </p:sp>
      <p:sp>
        <p:nvSpPr>
          <p:cNvPr id="3" name="Tekstvak 2">
            <a:extLst>
              <a:ext uri="{FF2B5EF4-FFF2-40B4-BE49-F238E27FC236}">
                <a16:creationId xmlns:a16="http://schemas.microsoft.com/office/drawing/2014/main" id="{C9F23619-E438-6316-B255-D848FF097420}"/>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664795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p:txBody>
          <a:bodyPr>
            <a:normAutofit/>
          </a:bodyPr>
          <a:lstStyle/>
          <a:p>
            <a:r>
              <a:rPr lang="en-US"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Vocabulary: how to say Female</a:t>
            </a:r>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kstvak 6">
            <a:extLst>
              <a:ext uri="{FF2B5EF4-FFF2-40B4-BE49-F238E27FC236}">
                <a16:creationId xmlns:a16="http://schemas.microsoft.com/office/drawing/2014/main" id="{2EF555AA-5D7D-3C33-8C3C-55298A9C8435}"/>
              </a:ext>
            </a:extLst>
          </p:cNvPr>
          <p:cNvSpPr txBox="1"/>
          <p:nvPr/>
        </p:nvSpPr>
        <p:spPr>
          <a:xfrm>
            <a:off x="4777483" y="99909"/>
            <a:ext cx="7338317" cy="338554"/>
          </a:xfrm>
          <a:prstGeom prst="rect">
            <a:avLst/>
          </a:prstGeom>
          <a:noFill/>
        </p:spPr>
        <p:txBody>
          <a:bodyPr wrap="square" rtlCol="0">
            <a:spAutoFit/>
          </a:bodyPr>
          <a:lstStyle/>
          <a:p>
            <a: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Slide adapted from Christine Staiger </a:t>
            </a:r>
            <a: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https://doi.org/10.5281/zenodo.2585691</a:t>
            </a:r>
            <a:r>
              <a:rPr lang="en-US" sz="1600" dirty="0">
                <a:solidFill>
                  <a:schemeClr val="bg1"/>
                </a:solidFill>
                <a:latin typeface="Tahoma" panose="020B0604030504040204" pitchFamily="34" charset="0"/>
                <a:ea typeface="Tahoma" panose="020B0604030504040204" pitchFamily="34" charset="0"/>
                <a:cs typeface="Tahoma" panose="020B0604030504040204" pitchFamily="34" charset="0"/>
              </a:rPr>
              <a:t> </a:t>
            </a:r>
          </a:p>
        </p:txBody>
      </p:sp>
      <p:sp>
        <p:nvSpPr>
          <p:cNvPr id="9" name="Tekstvak 8">
            <a:extLst>
              <a:ext uri="{FF2B5EF4-FFF2-40B4-BE49-F238E27FC236}">
                <a16:creationId xmlns:a16="http://schemas.microsoft.com/office/drawing/2014/main" id="{79D57CEE-852B-EC05-F051-80FA4AF9B649}"/>
              </a:ext>
              <a:ext uri="{C183D7F6-B498-43B3-948B-1728B52AA6E4}">
                <adec:decorative xmlns:adec="http://schemas.microsoft.com/office/drawing/2017/decorative" val="1"/>
              </a:ext>
            </a:extLst>
          </p:cNvPr>
          <p:cNvSpPr txBox="1"/>
          <p:nvPr/>
        </p:nvSpPr>
        <p:spPr>
          <a:xfrm>
            <a:off x="624154" y="1407001"/>
            <a:ext cx="2704673" cy="6186309"/>
          </a:xfrm>
          <a:prstGeom prst="rect">
            <a:avLst/>
          </a:prstGeom>
          <a:noFill/>
        </p:spPr>
        <p:txBody>
          <a:bodyPr wrap="square">
            <a:spAutoFit/>
          </a:bodyPr>
          <a:lstStyle/>
          <a:p>
            <a:pPr rtl="0">
              <a:spcBef>
                <a:spcPts val="0"/>
              </a:spcBef>
              <a:spcAft>
                <a:spcPts val="800"/>
              </a:spcAft>
            </a:pP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18-day pregnant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females</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2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yr</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old</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400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yr</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Old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Adult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Asexual</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Castrate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Cf.female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Cystocarpic</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Dikaryon</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Dioecious</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Diploid</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F</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Famale</a:t>
            </a:r>
            <a:br>
              <a:rPr lang="nl-NL" sz="1800" b="0"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solidFill>
                  <a:srgbClr val="FF594C"/>
                </a:solidFill>
                <a:effectLst/>
                <a:latin typeface="Tahoma" panose="020B0604030504040204" pitchFamily="34" charset="0"/>
                <a:ea typeface="Tahoma" panose="020B0604030504040204" pitchFamily="34" charset="0"/>
                <a:cs typeface="Tahoma" panose="020B0604030504040204" pitchFamily="34" charset="0"/>
              </a:rPr>
              <a:t>Femail</a:t>
            </a:r>
            <a:br>
              <a:rPr lang="nl-NL" sz="1800" b="0"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worker</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alate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sexual</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calf</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br>
              <a:rPr lang="nl-NL" dirty="0">
                <a:latin typeface="Tahoma" panose="020B0604030504040204" pitchFamily="34" charset="0"/>
                <a:ea typeface="Tahoma" panose="020B0604030504040204" pitchFamily="34" charset="0"/>
                <a:cs typeface="Tahoma" panose="020B0604030504040204" pitchFamily="34" charset="0"/>
              </a:rPr>
            </a:br>
            <a:br>
              <a:rPr lang="nl-NL" dirty="0">
                <a:latin typeface="Tahoma" panose="020B0604030504040204" pitchFamily="34" charset="0"/>
                <a:ea typeface="Tahoma" panose="020B0604030504040204" pitchFamily="34" charset="0"/>
                <a:cs typeface="Tahoma" panose="020B0604030504040204" pitchFamily="34" charset="0"/>
              </a:rPr>
            </a:br>
            <a:endParaRPr lang="nl-NL" dirty="0">
              <a:latin typeface="Tahoma" panose="020B0604030504040204" pitchFamily="34" charset="0"/>
              <a:ea typeface="Tahoma" panose="020B0604030504040204" pitchFamily="34" charset="0"/>
              <a:cs typeface="Tahoma" panose="020B0604030504040204" pitchFamily="34" charset="0"/>
            </a:endParaRPr>
          </a:p>
        </p:txBody>
      </p:sp>
      <p:sp>
        <p:nvSpPr>
          <p:cNvPr id="11" name="Tekstvak 10">
            <a:extLst>
              <a:ext uri="{FF2B5EF4-FFF2-40B4-BE49-F238E27FC236}">
                <a16:creationId xmlns:a16="http://schemas.microsoft.com/office/drawing/2014/main" id="{B3829EF0-4803-A566-CE40-AF3A08EBEC7C}"/>
              </a:ext>
              <a:ext uri="{C183D7F6-B498-43B3-948B-1728B52AA6E4}">
                <adec:decorative xmlns:adec="http://schemas.microsoft.com/office/drawing/2017/decorative" val="1"/>
              </a:ext>
            </a:extLst>
          </p:cNvPr>
          <p:cNvSpPr txBox="1"/>
          <p:nvPr/>
        </p:nvSpPr>
        <p:spPr>
          <a:xfrm>
            <a:off x="3067693" y="1421349"/>
            <a:ext cx="2541998" cy="6842899"/>
          </a:xfrm>
          <a:prstGeom prst="rect">
            <a:avLst/>
          </a:prstGeom>
          <a:noFill/>
        </p:spPr>
        <p:txBody>
          <a:bodyPr wrap="square">
            <a:spAutoFit/>
          </a:bodyPr>
          <a:lstStyle/>
          <a:p>
            <a:pPr rtl="0">
              <a:spcBef>
                <a:spcPts val="0"/>
              </a:spcBef>
              <a:spcAft>
                <a:spcPts val="800"/>
              </a:spcAft>
            </a:pP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lactating</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(pregnant)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outbred</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parent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plant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with</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eggs</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worker</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6-8 weeks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old</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virgin</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worker</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gynoecious</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br>
              <a:rPr lang="nl-NL" sz="1800" b="0"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solidFill>
                  <a:srgbClr val="FF594C"/>
                </a:solidFill>
                <a:effectLst/>
                <a:latin typeface="Tahoma" panose="020B0604030504040204" pitchFamily="34" charset="0"/>
                <a:ea typeface="Tahoma" panose="020B0604030504040204" pitchFamily="34" charset="0"/>
                <a:cs typeface="Tahoma" panose="020B0604030504040204" pitchFamily="34" charset="0"/>
              </a:rPr>
              <a:t>Femele</a:t>
            </a:r>
            <a:br>
              <a:rPr lang="nl-NL" sz="1800" b="0"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pooled</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Femalen</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Females</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Females</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only</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Gynoecious</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Healthy</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Probably</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endParaRPr lang="nl-NL" dirty="0">
              <a:effectLst/>
              <a:latin typeface="Tahoma" panose="020B0604030504040204" pitchFamily="34" charset="0"/>
              <a:ea typeface="Tahoma" panose="020B0604030504040204" pitchFamily="34" charset="0"/>
              <a:cs typeface="Tahoma" panose="020B0604030504040204" pitchFamily="34" charset="0"/>
            </a:endParaRPr>
          </a:p>
          <a:p>
            <a:br>
              <a:rPr lang="nl-NL" dirty="0"/>
            </a:br>
            <a:br>
              <a:rPr lang="nl-NL" dirty="0"/>
            </a:br>
            <a:br>
              <a:rPr lang="nl-NL" dirty="0"/>
            </a:br>
            <a:br>
              <a:rPr lang="nl-NL" dirty="0"/>
            </a:br>
            <a:endParaRPr lang="nl-NL" dirty="0"/>
          </a:p>
        </p:txBody>
      </p:sp>
      <p:sp>
        <p:nvSpPr>
          <p:cNvPr id="13" name="Tekstvak 12">
            <a:extLst>
              <a:ext uri="{FF2B5EF4-FFF2-40B4-BE49-F238E27FC236}">
                <a16:creationId xmlns:a16="http://schemas.microsoft.com/office/drawing/2014/main" id="{5F18177B-FE31-19FE-E2A8-367E6C0AA876}"/>
              </a:ext>
              <a:ext uri="{C183D7F6-B498-43B3-948B-1728B52AA6E4}">
                <adec:decorative xmlns:adec="http://schemas.microsoft.com/office/drawing/2017/decorative" val="1"/>
              </a:ext>
            </a:extLst>
          </p:cNvPr>
          <p:cNvSpPr txBox="1"/>
          <p:nvPr/>
        </p:nvSpPr>
        <p:spPr>
          <a:xfrm>
            <a:off x="5803185" y="1421349"/>
            <a:ext cx="3047144" cy="7396897"/>
          </a:xfrm>
          <a:prstGeom prst="rect">
            <a:avLst/>
          </a:prstGeom>
          <a:noFill/>
        </p:spPr>
        <p:txBody>
          <a:bodyPr wrap="square">
            <a:spAutoFit/>
          </a:bodyPr>
          <a:lstStyle/>
          <a:p>
            <a:pPr rtl="0">
              <a:spcBef>
                <a:spcPts val="0"/>
              </a:spcBef>
              <a:spcAft>
                <a:spcPts val="800"/>
              </a:spcAft>
            </a:pP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Individual</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Igb</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*cc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females</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Mare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worker</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Monosex</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Ovigerous</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Oviparous</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sexual</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females</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Worker</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bee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enriched</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Pseudohermaprhoditic</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solidFill>
                  <a:srgbClr val="FF594C"/>
                </a:solidFill>
                <a:effectLst/>
                <a:latin typeface="Tahoma" panose="020B0604030504040204" pitchFamily="34" charset="0"/>
                <a:ea typeface="Tahoma" panose="020B0604030504040204" pitchFamily="34" charset="0"/>
                <a:cs typeface="Tahoma" panose="020B0604030504040204" pitchFamily="34" charset="0"/>
              </a:rPr>
              <a:t>Remale</a:t>
            </a:r>
            <a:br>
              <a:rPr lang="nl-NL" sz="1800" b="0"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Semi-</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engorged</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Sexual</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oviparous</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Sterile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worker</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Strictly</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Tetraploid</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Thelytoky</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gynoecious</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endParaRPr lang="nl-NL" dirty="0">
              <a:effectLst/>
              <a:latin typeface="Tahoma" panose="020B0604030504040204" pitchFamily="34" charset="0"/>
              <a:ea typeface="Tahoma" panose="020B0604030504040204" pitchFamily="34" charset="0"/>
              <a:cs typeface="Tahoma" panose="020B0604030504040204" pitchFamily="34" charset="0"/>
            </a:endParaRPr>
          </a:p>
          <a:p>
            <a:br>
              <a:rPr lang="nl-NL" dirty="0"/>
            </a:br>
            <a:br>
              <a:rPr lang="nl-NL" dirty="0"/>
            </a:br>
            <a:br>
              <a:rPr lang="nl-NL" dirty="0"/>
            </a:br>
            <a:br>
              <a:rPr lang="nl-NL" dirty="0"/>
            </a:br>
            <a:br>
              <a:rPr lang="nl-NL" dirty="0"/>
            </a:br>
            <a:br>
              <a:rPr lang="nl-NL" dirty="0"/>
            </a:br>
            <a:endParaRPr lang="nl-NL" dirty="0"/>
          </a:p>
        </p:txBody>
      </p:sp>
      <p:sp>
        <p:nvSpPr>
          <p:cNvPr id="15" name="Tekstvak 14" descr="Several examples on how to say the word female, some even spelled wrong.">
            <a:extLst>
              <a:ext uri="{FF2B5EF4-FFF2-40B4-BE49-F238E27FC236}">
                <a16:creationId xmlns:a16="http://schemas.microsoft.com/office/drawing/2014/main" id="{E04384FA-5138-B59A-C3A7-1DF1696DA052}"/>
              </a:ext>
            </a:extLst>
          </p:cNvPr>
          <p:cNvSpPr txBox="1"/>
          <p:nvPr/>
        </p:nvSpPr>
        <p:spPr>
          <a:xfrm>
            <a:off x="8920109" y="1424864"/>
            <a:ext cx="3271891" cy="6288901"/>
          </a:xfrm>
          <a:prstGeom prst="rect">
            <a:avLst/>
          </a:prstGeom>
          <a:noFill/>
        </p:spPr>
        <p:txBody>
          <a:bodyPr wrap="square">
            <a:spAutoFit/>
          </a:bodyPr>
          <a:lstStyle/>
          <a:p>
            <a:pPr rtl="0">
              <a:spcBef>
                <a:spcPts val="0"/>
              </a:spcBef>
              <a:spcAft>
                <a:spcPts val="800"/>
              </a:spcAft>
            </a:pP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Worker</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caste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Sex</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other</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child</a:t>
            </a:r>
            <a:br>
              <a:rPr lang="nl-NL" sz="1800" b="0"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solidFill>
                  <a:srgbClr val="FF594C"/>
                </a:solidFill>
                <a:effectLst/>
                <a:latin typeface="Tahoma" panose="020B0604030504040204" pitchFamily="34" charset="0"/>
                <a:ea typeface="Tahoma" panose="020B0604030504040204" pitchFamily="34" charset="0"/>
                <a:cs typeface="Tahoma" panose="020B0604030504040204" pitchFamily="34" charset="0"/>
              </a:rPr>
              <a:t>Femal</a:t>
            </a:r>
            <a:br>
              <a:rPr lang="nl-NL" sz="1800" b="0"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3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phenotype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mice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spayed</a:t>
            </a:r>
            <a:br>
              <a:rPr lang="nl-NL" sz="1800" b="0"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solidFill>
                  <a:srgbClr val="FF594C"/>
                </a:solidFill>
                <a:effectLst/>
                <a:latin typeface="Tahoma" panose="020B0604030504040204" pitchFamily="34" charset="0"/>
                <a:ea typeface="Tahoma" panose="020B0604030504040204" pitchFamily="34" charset="0"/>
                <a:cs typeface="Tahoma" panose="020B0604030504040204" pitchFamily="34" charset="0"/>
              </a:rPr>
              <a:t>Femlale</a:t>
            </a:r>
            <a:br>
              <a:rPr lang="nl-NL" sz="1800" b="0" i="0" u="none" strike="noStrike" dirty="0">
                <a:solidFill>
                  <a:srgbClr val="FF594C"/>
                </a:solidFill>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Metafemale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Sterile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Normal</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Sf</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Vitellogic</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replate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Worker</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Hexaploid</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err="1">
                <a:effectLst/>
                <a:latin typeface="Tahoma" panose="020B0604030504040204" pitchFamily="34" charset="0"/>
                <a:ea typeface="Tahoma" panose="020B0604030504040204" pitchFamily="34" charset="0"/>
                <a:cs typeface="Tahoma" panose="020B0604030504040204" pitchFamily="34" charset="0"/>
              </a:rPr>
              <a:t>Female</a:t>
            </a: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 (f-o)</a:t>
            </a:r>
            <a:b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br>
            <a:r>
              <a:rPr lang="nl-NL" sz="1800" b="0" i="0" u="none" strike="noStrike" dirty="0">
                <a:effectLst/>
                <a:latin typeface="Tahoma" panose="020B0604030504040204" pitchFamily="34" charset="0"/>
                <a:ea typeface="Tahoma" panose="020B0604030504040204" pitchFamily="34" charset="0"/>
                <a:cs typeface="Tahoma" panose="020B0604030504040204" pitchFamily="34" charset="0"/>
              </a:rPr>
              <a:t>Hen</a:t>
            </a:r>
            <a:endParaRPr lang="nl-NL" dirty="0">
              <a:effectLst/>
              <a:latin typeface="Tahoma" panose="020B0604030504040204" pitchFamily="34" charset="0"/>
              <a:ea typeface="Tahoma" panose="020B0604030504040204" pitchFamily="34" charset="0"/>
              <a:cs typeface="Tahoma" panose="020B0604030504040204" pitchFamily="34" charset="0"/>
            </a:endParaRPr>
          </a:p>
          <a:p>
            <a:br>
              <a:rPr lang="nl-NL" dirty="0"/>
            </a:br>
            <a:br>
              <a:rPr lang="nl-NL" dirty="0"/>
            </a:br>
            <a:endParaRPr lang="nl-NL" dirty="0"/>
          </a:p>
        </p:txBody>
      </p:sp>
    </p:spTree>
    <p:extLst>
      <p:ext uri="{BB962C8B-B14F-4D97-AF65-F5344CB8AC3E}">
        <p14:creationId xmlns:p14="http://schemas.microsoft.com/office/powerpoint/2010/main" val="3044506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F5071792-09F9-B911-4A1A-9CDABCCBD888}"/>
              </a:ext>
              <a:ext uri="{C183D7F6-B498-43B3-948B-1728B52AA6E4}">
                <adec:decorative xmlns:adec="http://schemas.microsoft.com/office/drawing/2017/decorative" val="1"/>
              </a:ext>
            </a:extLst>
          </p:cNvPr>
          <p:cNvSpPr txBox="1">
            <a:spLocks/>
          </p:cNvSpPr>
          <p:nvPr/>
        </p:nvSpPr>
        <p:spPr>
          <a:xfrm>
            <a:off x="258418" y="586856"/>
            <a:ext cx="4969566" cy="754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r">
              <a:defRPr/>
            </a:pPr>
            <a:r>
              <a:rPr lang="nl-NL" sz="4400" dirty="0">
                <a:solidFill>
                  <a:schemeClr val="bg1"/>
                </a:solidFill>
                <a:latin typeface="eacolgica round slab" panose="02000000000000000000" pitchFamily="50" charset="0"/>
              </a:rPr>
              <a:t>Content</a:t>
            </a:r>
          </a:p>
        </p:txBody>
      </p:sp>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5625548" cy="6858002"/>
          </a:xfrm>
          <a:prstGeom prst="rect">
            <a:avLst/>
          </a:prstGeom>
          <a:gradFill flip="none" rotWithShape="1">
            <a:gsLst>
              <a:gs pos="0">
                <a:srgbClr val="FDDA8A"/>
              </a:gs>
              <a:gs pos="27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826396" y="586856"/>
            <a:ext cx="4401587" cy="754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nl-NL"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Lesson</a:t>
            </a: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a:t>
            </a:r>
            <a:r>
              <a:rPr kumimoji="0" lang="nl-NL"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outline</a:t>
            </a:r>
            <a:endPar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endParaRPr>
          </a:p>
        </p:txBody>
      </p:sp>
      <p:sp>
        <p:nvSpPr>
          <p:cNvPr id="7" name="Tijdelijke aanduiding voor inhoud 6">
            <a:extLst>
              <a:ext uri="{FF2B5EF4-FFF2-40B4-BE49-F238E27FC236}">
                <a16:creationId xmlns:a16="http://schemas.microsoft.com/office/drawing/2014/main" id="{F3DE442E-3583-78C4-3EA7-C99B3E1E270C}"/>
              </a:ext>
            </a:extLst>
          </p:cNvPr>
          <p:cNvSpPr>
            <a:spLocks noGrp="1"/>
          </p:cNvSpPr>
          <p:nvPr>
            <p:ph idx="1"/>
          </p:nvPr>
        </p:nvSpPr>
        <p:spPr>
          <a:xfrm>
            <a:off x="5943599" y="1341783"/>
            <a:ext cx="5754757" cy="4959625"/>
          </a:xfrm>
        </p:spPr>
        <p:txBody>
          <a:bodyPr>
            <a:normAutofit fontScale="85000" lnSpcReduction="20000"/>
          </a:bodyPr>
          <a:lstStyle/>
          <a:p>
            <a:r>
              <a:rPr lang="en-US" dirty="0">
                <a:latin typeface="Tahoma" panose="020B0604030504040204" pitchFamily="34" charset="0"/>
                <a:ea typeface="Tahoma" panose="020B0604030504040204" pitchFamily="34" charset="0"/>
                <a:cs typeface="Tahoma" panose="020B0604030504040204" pitchFamily="34" charset="0"/>
              </a:rPr>
              <a:t>Good </a:t>
            </a:r>
            <a:r>
              <a:rPr lang="en-US" b="1" dirty="0">
                <a:latin typeface="Tahoma" panose="020B0604030504040204" pitchFamily="34" charset="0"/>
                <a:ea typeface="Tahoma" panose="020B0604030504040204" pitchFamily="34" charset="0"/>
                <a:cs typeface="Tahoma" panose="020B0604030504040204" pitchFamily="34" charset="0"/>
              </a:rPr>
              <a:t>data entry </a:t>
            </a:r>
            <a:r>
              <a:rPr lang="en-US" dirty="0">
                <a:latin typeface="Tahoma" panose="020B0604030504040204" pitchFamily="34" charset="0"/>
                <a:ea typeface="Tahoma" panose="020B0604030504040204" pitchFamily="34" charset="0"/>
                <a:cs typeface="Tahoma" panose="020B0604030504040204" pitchFamily="34" charset="0"/>
              </a:rPr>
              <a:t>practices</a:t>
            </a:r>
          </a:p>
          <a:p>
            <a:r>
              <a:rPr lang="en-US" b="1" dirty="0">
                <a:latin typeface="Tahoma" panose="020B0604030504040204" pitchFamily="34" charset="0"/>
                <a:ea typeface="Tahoma" panose="020B0604030504040204" pitchFamily="34" charset="0"/>
                <a:cs typeface="Tahoma" panose="020B0604030504040204" pitchFamily="34" charset="0"/>
              </a:rPr>
              <a:t>Formatting data tables </a:t>
            </a:r>
            <a:r>
              <a:rPr lang="en-US" dirty="0">
                <a:latin typeface="Tahoma" panose="020B0604030504040204" pitchFamily="34" charset="0"/>
                <a:ea typeface="Tahoma" panose="020B0604030504040204" pitchFamily="34" charset="0"/>
                <a:cs typeface="Tahoma" panose="020B0604030504040204" pitchFamily="34" charset="0"/>
              </a:rPr>
              <a:t>in spreadsheets</a:t>
            </a:r>
          </a:p>
          <a:p>
            <a:pPr lvl="1"/>
            <a:r>
              <a:rPr lang="en-US" dirty="0">
                <a:latin typeface="Tahoma" panose="020B0604030504040204" pitchFamily="34" charset="0"/>
                <a:ea typeface="Tahoma" panose="020B0604030504040204" pitchFamily="34" charset="0"/>
                <a:cs typeface="Tahoma" panose="020B0604030504040204" pitchFamily="34" charset="0"/>
              </a:rPr>
              <a:t>Avoid common mistakes</a:t>
            </a:r>
          </a:p>
          <a:p>
            <a:pPr lvl="1"/>
            <a:r>
              <a:rPr lang="en-US" dirty="0">
                <a:latin typeface="Tahoma" panose="020B0604030504040204" pitchFamily="34" charset="0"/>
                <a:ea typeface="Tahoma" panose="020B0604030504040204" pitchFamily="34" charset="0"/>
                <a:cs typeface="Tahoma" panose="020B0604030504040204" pitchFamily="34" charset="0"/>
              </a:rPr>
              <a:t>Handling dates</a:t>
            </a:r>
          </a:p>
          <a:p>
            <a:r>
              <a:rPr lang="en-US" b="1" dirty="0">
                <a:latin typeface="Tahoma" panose="020B0604030504040204" pitchFamily="34" charset="0"/>
                <a:ea typeface="Tahoma" panose="020B0604030504040204" pitchFamily="34" charset="0"/>
                <a:cs typeface="Tahoma" panose="020B0604030504040204" pitchFamily="34" charset="0"/>
              </a:rPr>
              <a:t>Basic quality control </a:t>
            </a:r>
            <a:r>
              <a:rPr lang="en-US" dirty="0">
                <a:latin typeface="Tahoma" panose="020B0604030504040204" pitchFamily="34" charset="0"/>
                <a:ea typeface="Tahoma" panose="020B0604030504040204" pitchFamily="34" charset="0"/>
                <a:cs typeface="Tahoma" panose="020B0604030504040204" pitchFamily="34" charset="0"/>
              </a:rPr>
              <a:t>and data manipulation in spreadsheets</a:t>
            </a:r>
          </a:p>
          <a:p>
            <a:r>
              <a:rPr lang="en-US" b="1" dirty="0">
                <a:latin typeface="Tahoma" panose="020B0604030504040204" pitchFamily="34" charset="0"/>
                <a:ea typeface="Tahoma" panose="020B0604030504040204" pitchFamily="34" charset="0"/>
                <a:cs typeface="Tahoma" panose="020B0604030504040204" pitchFamily="34" charset="0"/>
              </a:rPr>
              <a:t>Importing &amp; exporting </a:t>
            </a:r>
            <a:r>
              <a:rPr lang="en-US" dirty="0">
                <a:latin typeface="Tahoma" panose="020B0604030504040204" pitchFamily="34" charset="0"/>
                <a:ea typeface="Tahoma" panose="020B0604030504040204" pitchFamily="34" charset="0"/>
                <a:cs typeface="Tahoma" panose="020B0604030504040204" pitchFamily="34" charset="0"/>
              </a:rPr>
              <a:t>data from spreadsheets</a:t>
            </a:r>
          </a:p>
          <a:p>
            <a:pPr marL="0" indent="0">
              <a:buNone/>
            </a:pPr>
            <a:endParaRPr lang="en-US"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en-US" sz="3800" dirty="0">
                <a:latin typeface="Tahoma" panose="020B0604030504040204" pitchFamily="34" charset="0"/>
                <a:ea typeface="Tahoma" panose="020B0604030504040204" pitchFamily="34" charset="0"/>
                <a:cs typeface="Tahoma" panose="020B0604030504040204" pitchFamily="34" charset="0"/>
              </a:rPr>
              <a:t>You will learn how to think about </a:t>
            </a:r>
            <a:r>
              <a:rPr lang="en-US" sz="3800" b="1" dirty="0">
                <a:solidFill>
                  <a:srgbClr val="007A78"/>
                </a:solidFill>
                <a:latin typeface="Tahoma" panose="020B0604030504040204" pitchFamily="34" charset="0"/>
                <a:ea typeface="Tahoma" panose="020B0604030504040204" pitchFamily="34" charset="0"/>
                <a:cs typeface="Tahoma" panose="020B0604030504040204" pitchFamily="34" charset="0"/>
              </a:rPr>
              <a:t>data </a:t>
            </a:r>
            <a:r>
              <a:rPr lang="en-US" sz="3800" b="1" dirty="0" err="1">
                <a:solidFill>
                  <a:srgbClr val="007A78"/>
                </a:solidFill>
                <a:latin typeface="Tahoma" panose="020B0604030504040204" pitchFamily="34" charset="0"/>
                <a:ea typeface="Tahoma" panose="020B0604030504040204" pitchFamily="34" charset="0"/>
                <a:cs typeface="Tahoma" panose="020B0604030504040204" pitchFamily="34" charset="0"/>
              </a:rPr>
              <a:t>organisation</a:t>
            </a:r>
            <a:r>
              <a:rPr lang="en-US" sz="3800" b="1" dirty="0">
                <a:solidFill>
                  <a:srgbClr val="007A78"/>
                </a:solidFill>
                <a:latin typeface="Tahoma" panose="020B0604030504040204" pitchFamily="34" charset="0"/>
                <a:ea typeface="Tahoma" panose="020B0604030504040204" pitchFamily="34" charset="0"/>
                <a:cs typeface="Tahoma" panose="020B0604030504040204" pitchFamily="34" charset="0"/>
              </a:rPr>
              <a:t> </a:t>
            </a:r>
            <a:r>
              <a:rPr lang="en-US" sz="3800" dirty="0">
                <a:latin typeface="Tahoma" panose="020B0604030504040204" pitchFamily="34" charset="0"/>
                <a:ea typeface="Tahoma" panose="020B0604030504040204" pitchFamily="34" charset="0"/>
                <a:cs typeface="Tahoma" panose="020B0604030504040204" pitchFamily="34" charset="0"/>
              </a:rPr>
              <a:t>to effectively wrangle data later</a:t>
            </a:r>
          </a:p>
          <a:p>
            <a:endParaRPr lang="nl-NL" dirty="0">
              <a:latin typeface="Tahoma" panose="020B0604030504040204" pitchFamily="34" charset="0"/>
              <a:ea typeface="Tahoma" panose="020B0604030504040204" pitchFamily="34" charset="0"/>
              <a:cs typeface="Tahoma" panose="020B0604030504040204" pitchFamily="34" charset="0"/>
            </a:endParaRPr>
          </a:p>
        </p:txBody>
      </p:sp>
      <p:sp>
        <p:nvSpPr>
          <p:cNvPr id="4" name="Tekstvak 3">
            <a:extLst>
              <a:ext uri="{FF2B5EF4-FFF2-40B4-BE49-F238E27FC236}">
                <a16:creationId xmlns:a16="http://schemas.microsoft.com/office/drawing/2014/main" id="{8FCA853A-C542-5A34-D737-37814CD51C17}"/>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910881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p:txBody>
          <a:bodyPr>
            <a:normAutofit/>
          </a:bodyPr>
          <a:lstStyle/>
          <a:p>
            <a:r>
              <a:rPr lang="en-US"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Documentation</a:t>
            </a:r>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1266" name="Picture 2" descr="A tweet by Justin Stewart who says ' skimmed the protocol'. The image Justin included is a pan with uncooked spaggetti on fire.">
            <a:extLst>
              <a:ext uri="{FF2B5EF4-FFF2-40B4-BE49-F238E27FC236}">
                <a16:creationId xmlns:a16="http://schemas.microsoft.com/office/drawing/2014/main" id="{D41B6CE1-4A3D-1908-69FA-C5C90E95CA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703679"/>
            <a:ext cx="5572125" cy="5915025"/>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D46C5172-C4B0-E5B9-67E6-A2E717DF7364}"/>
              </a:ext>
            </a:extLst>
          </p:cNvPr>
          <p:cNvSpPr txBox="1"/>
          <p:nvPr/>
        </p:nvSpPr>
        <p:spPr>
          <a:xfrm>
            <a:off x="6233844" y="6581001"/>
            <a:ext cx="6097712" cy="307777"/>
          </a:xfrm>
          <a:prstGeom prst="rect">
            <a:avLst/>
          </a:prstGeom>
          <a:noFill/>
        </p:spPr>
        <p:txBody>
          <a:bodyPr wrap="square">
            <a:spAutoFit/>
          </a:bodyPr>
          <a:lstStyle/>
          <a:p>
            <a:r>
              <a:rPr lang="nl-NL" sz="1400" b="0" i="0" u="sng" strike="noStrike" dirty="0">
                <a:effectLst/>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https://twitter.com/thecrobe/status/1373590641012322306</a:t>
            </a:r>
            <a:endParaRPr lang="nl-NL" sz="1400" dirty="0">
              <a:latin typeface="Tahoma" panose="020B0604030504040204" pitchFamily="34" charset="0"/>
              <a:ea typeface="Tahoma" panose="020B0604030504040204" pitchFamily="34" charset="0"/>
              <a:cs typeface="Tahoma" panose="020B0604030504040204" pitchFamily="34" charset="0"/>
            </a:endParaRPr>
          </a:p>
        </p:txBody>
      </p:sp>
      <p:sp>
        <p:nvSpPr>
          <p:cNvPr id="10" name="Tekstvak 9">
            <a:extLst>
              <a:ext uri="{FF2B5EF4-FFF2-40B4-BE49-F238E27FC236}">
                <a16:creationId xmlns:a16="http://schemas.microsoft.com/office/drawing/2014/main" id="{B17DE1C5-8C16-D3A3-2A51-90BF72C32E5C}"/>
              </a:ext>
            </a:extLst>
          </p:cNvPr>
          <p:cNvSpPr txBox="1"/>
          <p:nvPr/>
        </p:nvSpPr>
        <p:spPr>
          <a:xfrm>
            <a:off x="256854" y="2221901"/>
            <a:ext cx="5712431" cy="4647426"/>
          </a:xfrm>
          <a:prstGeom prst="rect">
            <a:avLst/>
          </a:prstGeom>
          <a:noFill/>
        </p:spPr>
        <p:txBody>
          <a:bodyPr wrap="square">
            <a:spAutoFit/>
          </a:bodyPr>
          <a:lstStyle/>
          <a:p>
            <a:pPr marL="457200" indent="-457200" rtl="0" fontAlgn="base">
              <a:spcBef>
                <a:spcPts val="0"/>
              </a:spcBef>
              <a:spcAft>
                <a:spcPts val="0"/>
              </a:spcAft>
              <a:buFont typeface="Arial" panose="020B0604020202020204" pitchFamily="34" charset="0"/>
              <a:buChar char="•"/>
            </a:pPr>
            <a:r>
              <a:rPr lang="en-US" sz="3600" b="0" i="0" u="sng" strike="noStrike" dirty="0">
                <a:effectLst/>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README files</a:t>
            </a:r>
            <a:endParaRPr lang="en-US" sz="3600" b="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457200" indent="-457200" rtl="0" fontAlgn="base">
              <a:spcBef>
                <a:spcPts val="0"/>
              </a:spcBef>
              <a:spcAft>
                <a:spcPts val="800"/>
              </a:spcAft>
              <a:buFont typeface="Arial" panose="020B0604020202020204" pitchFamily="34" charset="0"/>
              <a:buChar char="•"/>
            </a:pPr>
            <a:r>
              <a:rPr lang="en-US" sz="3600" b="0" i="0" u="none" strike="noStrike" dirty="0">
                <a:effectLst/>
                <a:latin typeface="Tahoma" panose="020B0604030504040204" pitchFamily="34" charset="0"/>
                <a:ea typeface="Tahoma" panose="020B0604030504040204" pitchFamily="34" charset="0"/>
                <a:cs typeface="Tahoma" panose="020B0604030504040204" pitchFamily="34" charset="0"/>
              </a:rPr>
              <a:t>(Electronic) </a:t>
            </a:r>
            <a:r>
              <a:rPr lang="en-US" sz="3600" b="0" i="0" u="none" strike="noStrike" dirty="0" err="1">
                <a:effectLst/>
                <a:latin typeface="Tahoma" panose="020B0604030504040204" pitchFamily="34" charset="0"/>
                <a:ea typeface="Tahoma" panose="020B0604030504040204" pitchFamily="34" charset="0"/>
                <a:cs typeface="Tahoma" panose="020B0604030504040204" pitchFamily="34" charset="0"/>
              </a:rPr>
              <a:t>Labbooks</a:t>
            </a:r>
            <a:r>
              <a:rPr lang="en-US" sz="3600" b="0" i="0" u="none" strike="noStrike" dirty="0">
                <a:effectLst/>
                <a:latin typeface="Tahoma" panose="020B0604030504040204" pitchFamily="34" charset="0"/>
                <a:ea typeface="Tahoma" panose="020B0604030504040204" pitchFamily="34" charset="0"/>
                <a:cs typeface="Tahoma" panose="020B0604030504040204" pitchFamily="34" charset="0"/>
              </a:rPr>
              <a:t> </a:t>
            </a:r>
          </a:p>
          <a:p>
            <a:pPr marL="457200" indent="-457200" rtl="0" fontAlgn="base">
              <a:spcBef>
                <a:spcPts val="0"/>
              </a:spcBef>
              <a:spcAft>
                <a:spcPts val="800"/>
              </a:spcAft>
              <a:buFont typeface="Arial" panose="020B0604020202020204" pitchFamily="34" charset="0"/>
              <a:buChar char="•"/>
            </a:pPr>
            <a:r>
              <a:rPr lang="en-US" sz="3600" b="0" i="0" u="sng" strike="noStrike" dirty="0">
                <a:effectLst/>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Guide for data documentation</a:t>
            </a:r>
            <a:endParaRPr lang="en-US" sz="3600" b="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457200" indent="-457200" rtl="0" fontAlgn="base">
              <a:spcBef>
                <a:spcPts val="0"/>
              </a:spcBef>
              <a:spcAft>
                <a:spcPts val="0"/>
              </a:spcAft>
              <a:buFont typeface="Arial" panose="020B0604020202020204" pitchFamily="34" charset="0"/>
              <a:buChar char="•"/>
            </a:pPr>
            <a:r>
              <a:rPr lang="en-US" sz="3600" b="0" i="0" u="sng" strike="noStrike" dirty="0">
                <a:effectLst/>
                <a:latin typeface="Tahoma" panose="020B0604030504040204" pitchFamily="34" charset="0"/>
                <a:ea typeface="Tahoma" panose="020B0604030504040204" pitchFamily="34" charset="0"/>
                <a:cs typeface="Tahoma" panose="020B0604030504040204" pitchFamily="34" charset="0"/>
                <a:hlinkClick r:id="rId7">
                  <a:extLst>
                    <a:ext uri="{A12FA001-AC4F-418D-AE19-62706E023703}">
                      <ahyp:hlinkClr xmlns:ahyp="http://schemas.microsoft.com/office/drawing/2018/hyperlinkcolor" val="tx"/>
                    </a:ext>
                  </a:extLst>
                </a:hlinkClick>
              </a:rPr>
              <a:t>Data Dictionary</a:t>
            </a:r>
            <a:r>
              <a:rPr lang="en-US" sz="3600" b="0" i="0" u="none" strike="noStrike" dirty="0">
                <a:effectLst/>
                <a:latin typeface="Tahoma" panose="020B0604030504040204" pitchFamily="34" charset="0"/>
                <a:ea typeface="Tahoma" panose="020B0604030504040204" pitchFamily="34" charset="0"/>
                <a:cs typeface="Tahoma" panose="020B0604030504040204" pitchFamily="34" charset="0"/>
              </a:rPr>
              <a:t> </a:t>
            </a:r>
          </a:p>
          <a:p>
            <a:pPr marL="457200" indent="-457200" rtl="0" fontAlgn="base">
              <a:spcBef>
                <a:spcPts val="0"/>
              </a:spcBef>
              <a:spcAft>
                <a:spcPts val="0"/>
              </a:spcAft>
              <a:buFont typeface="Arial" panose="020B0604020202020204" pitchFamily="34" charset="0"/>
              <a:buChar char="•"/>
            </a:pPr>
            <a:r>
              <a:rPr lang="en-US" sz="3600" b="0" i="0" u="sng" strike="noStrike" dirty="0">
                <a:effectLst/>
                <a:latin typeface="Tahoma" panose="020B0604030504040204" pitchFamily="34" charset="0"/>
                <a:ea typeface="Tahoma" panose="020B0604030504040204" pitchFamily="34" charset="0"/>
                <a:cs typeface="Tahoma" panose="020B0604030504040204" pitchFamily="34" charset="0"/>
                <a:hlinkClick r:id="rId8">
                  <a:extLst>
                    <a:ext uri="{A12FA001-AC4F-418D-AE19-62706E023703}">
                      <ahyp:hlinkClr xmlns:ahyp="http://schemas.microsoft.com/office/drawing/2018/hyperlinkcolor" val="tx"/>
                    </a:ext>
                  </a:extLst>
                </a:hlinkClick>
              </a:rPr>
              <a:t>Code Book</a:t>
            </a:r>
            <a:endParaRPr lang="en-US" sz="3600" b="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742950" lvl="1" indent="-285750" rtl="0" fontAlgn="base">
              <a:spcBef>
                <a:spcPts val="0"/>
              </a:spcBef>
              <a:spcAft>
                <a:spcPts val="800"/>
              </a:spcAft>
              <a:buFont typeface="Arial" panose="020B0604020202020204" pitchFamily="34" charset="0"/>
              <a:buChar char="•"/>
            </a:pPr>
            <a:r>
              <a:rPr lang="en-US" sz="2400" b="0" i="0" u="sng" strike="noStrike" dirty="0">
                <a:effectLst/>
                <a:latin typeface="Tahoma" panose="020B0604030504040204" pitchFamily="34" charset="0"/>
                <a:ea typeface="Tahoma" panose="020B0604030504040204" pitchFamily="34" charset="0"/>
                <a:cs typeface="Tahoma" panose="020B0604030504040204" pitchFamily="34" charset="0"/>
                <a:hlinkClick r:id="rId9">
                  <a:extLst>
                    <a:ext uri="{A12FA001-AC4F-418D-AE19-62706E023703}">
                      <ahyp:hlinkClr xmlns:ahyp="http://schemas.microsoft.com/office/drawing/2018/hyperlinkcolor" val="tx"/>
                    </a:ext>
                  </a:extLst>
                </a:hlinkClick>
              </a:rPr>
              <a:t>See the dataset info page</a:t>
            </a:r>
            <a:endParaRPr lang="en-US" sz="2400" b="0" i="0" u="none" strike="noStrike" dirty="0">
              <a:effectLst/>
              <a:latin typeface="Tahoma" panose="020B0604030504040204" pitchFamily="34" charset="0"/>
              <a:ea typeface="Tahoma" panose="020B0604030504040204" pitchFamily="34" charset="0"/>
              <a:cs typeface="Tahoma" panose="020B0604030504040204" pitchFamily="34" charset="0"/>
            </a:endParaRPr>
          </a:p>
          <a:p>
            <a:br>
              <a:rPr lang="en-US" dirty="0"/>
            </a:br>
            <a:endParaRPr lang="nl-NL" dirty="0"/>
          </a:p>
        </p:txBody>
      </p:sp>
      <p:sp>
        <p:nvSpPr>
          <p:cNvPr id="3" name="Tekstvak 2">
            <a:extLst>
              <a:ext uri="{FF2B5EF4-FFF2-40B4-BE49-F238E27FC236}">
                <a16:creationId xmlns:a16="http://schemas.microsoft.com/office/drawing/2014/main" id="{789A9612-1DB8-62BE-83AE-9C831E0BB081}"/>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10">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81445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708972" cy="6858002"/>
          </a:xfrm>
          <a:prstGeom prst="rect">
            <a:avLst/>
          </a:prstGeom>
          <a:gradFill flip="none" rotWithShape="1">
            <a:gsLst>
              <a:gs pos="0">
                <a:srgbClr val="FDDA8A"/>
              </a:gs>
              <a:gs pos="0">
                <a:srgbClr val="64E5A9"/>
              </a:gs>
              <a:gs pos="60000">
                <a:srgbClr val="8C4E9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a:extLst>
              <a:ext uri="{FF2B5EF4-FFF2-40B4-BE49-F238E27FC236}">
                <a16:creationId xmlns:a16="http://schemas.microsoft.com/office/drawing/2014/main" id="{557579C5-A0D2-F873-09BB-F26147DFDB7A}"/>
              </a:ext>
            </a:extLst>
          </p:cNvPr>
          <p:cNvSpPr>
            <a:spLocks noGrp="1"/>
          </p:cNvSpPr>
          <p:nvPr>
            <p:ph type="title"/>
          </p:nvPr>
        </p:nvSpPr>
        <p:spPr>
          <a:xfrm>
            <a:off x="720000" y="1080000"/>
            <a:ext cx="2960985" cy="1454889"/>
          </a:xfrm>
        </p:spPr>
        <p:txBody>
          <a:bodyPr>
            <a:normAutofit/>
          </a:bodyPr>
          <a:lstStyle/>
          <a:p>
            <a:pPr algn="r"/>
            <a:r>
              <a:rPr lang="nl-NL" sz="4400" dirty="0" err="1">
                <a:solidFill>
                  <a:schemeClr val="bg1"/>
                </a:solidFill>
                <a:latin typeface="eacolgica round slab" panose="02000000000000000000" pitchFamily="50" charset="0"/>
              </a:rPr>
              <a:t>Exercise</a:t>
            </a:r>
            <a:br>
              <a:rPr lang="nl-NL" sz="4400" dirty="0">
                <a:solidFill>
                  <a:schemeClr val="bg1"/>
                </a:solidFill>
                <a:latin typeface="eacolgica round slab" panose="02000000000000000000" pitchFamily="50" charset="0"/>
              </a:rPr>
            </a:b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5</a:t>
            </a:r>
            <a:r>
              <a:rPr lang="nl-NL" sz="4000" dirty="0">
                <a:solidFill>
                  <a:schemeClr val="bg1"/>
                </a:solidFill>
                <a:latin typeface="eacolgica round slab" panose="02000000000000000000" pitchFamily="50" charset="0"/>
              </a:rPr>
              <a:t> </a:t>
            </a: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min</a:t>
            </a:r>
          </a:p>
        </p:txBody>
      </p:sp>
      <p:sp>
        <p:nvSpPr>
          <p:cNvPr id="2" name="Tijdelijke aanduiding voor inhoud 8">
            <a:extLst>
              <a:ext uri="{FF2B5EF4-FFF2-40B4-BE49-F238E27FC236}">
                <a16:creationId xmlns:a16="http://schemas.microsoft.com/office/drawing/2014/main" id="{47FF8FF2-2F2E-0E4F-4ABD-C4E107E7D6F5}"/>
              </a:ext>
            </a:extLst>
          </p:cNvPr>
          <p:cNvSpPr>
            <a:spLocks noGrp="1"/>
          </p:cNvSpPr>
          <p:nvPr>
            <p:ph idx="1"/>
          </p:nvPr>
        </p:nvSpPr>
        <p:spPr>
          <a:xfrm>
            <a:off x="3708972" y="421240"/>
            <a:ext cx="8157680" cy="6436759"/>
          </a:xfrm>
        </p:spPr>
        <p:txBody>
          <a:bodyPr>
            <a:normAutofit fontScale="92500" lnSpcReduction="10000"/>
          </a:bodyPr>
          <a:lstStyle/>
          <a:p>
            <a:pPr marL="457200" indent="-457200" rtl="0" fontAlgn="base">
              <a:lnSpc>
                <a:spcPct val="110000"/>
              </a:lnSpc>
              <a:spcBef>
                <a:spcPts val="0"/>
              </a:spcBef>
              <a:spcAft>
                <a:spcPts val="0"/>
              </a:spcAft>
              <a:buFont typeface="+mj-lt"/>
              <a:buAutoNum type="arabicPeriod"/>
            </a:pP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Download </a:t>
            </a: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the </a:t>
            </a:r>
            <a:r>
              <a:rPr lang="en-US" b="0" i="0" u="sng" strike="noStrike" dirty="0">
                <a:effectLst/>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clean version of the SAFI dataset</a:t>
            </a:r>
            <a:endParaRPr lang="en-US" b="0" i="0" u="none" strike="noStrike" dirty="0">
              <a:effectLst/>
              <a:latin typeface="Tahoma" panose="020B0604030504040204" pitchFamily="34" charset="0"/>
              <a:ea typeface="Tahoma" panose="020B0604030504040204" pitchFamily="34" charset="0"/>
              <a:cs typeface="Tahoma" panose="020B0604030504040204" pitchFamily="34" charset="0"/>
            </a:endParaRPr>
          </a:p>
          <a:p>
            <a:pPr lvl="1" fontAlgn="base">
              <a:lnSpc>
                <a:spcPct val="110000"/>
              </a:lnSpc>
              <a:spcBef>
                <a:spcPts val="0"/>
              </a:spcBef>
            </a:pP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Excel</a:t>
            </a: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 Open a new/empty workbook in Excel</a:t>
            </a:r>
          </a:p>
          <a:p>
            <a:pPr lvl="1" fontAlgn="base">
              <a:lnSpc>
                <a:spcPct val="110000"/>
              </a:lnSpc>
              <a:spcBef>
                <a:spcPts val="0"/>
              </a:spcBef>
            </a:pPr>
            <a:r>
              <a:rPr lang="en-US"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Libre</a:t>
            </a:r>
            <a:r>
              <a:rPr lang="en-US"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select the right options in </a:t>
            </a:r>
            <a:r>
              <a:rPr lang="en-US"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Text Import </a:t>
            </a:r>
            <a:r>
              <a:rPr lang="en-US"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and click</a:t>
            </a:r>
            <a:r>
              <a:rPr lang="en-US"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Ok</a:t>
            </a:r>
            <a:endParaRPr lang="en-US"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endParaRPr>
          </a:p>
          <a:p>
            <a:pPr marL="457200" indent="-457200" rtl="0" fontAlgn="base">
              <a:lnSpc>
                <a:spcPct val="110000"/>
              </a:lnSpc>
              <a:spcBef>
                <a:spcPts val="0"/>
              </a:spcBef>
              <a:spcAft>
                <a:spcPts val="0"/>
              </a:spcAft>
              <a:buFont typeface="+mj-lt"/>
              <a:buAutoNum type="arabicPeriod"/>
            </a:pP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Select </a:t>
            </a: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a:t>
            </a:r>
            <a:r>
              <a:rPr lang="en-US" b="1" i="0" u="none" strike="noStrike" dirty="0">
                <a:solidFill>
                  <a:srgbClr val="8C4E9F"/>
                </a:solidFill>
                <a:effectLst/>
                <a:latin typeface="Tahoma" panose="020B0604030504040204" pitchFamily="34" charset="0"/>
                <a:ea typeface="Tahoma" panose="020B0604030504040204" pitchFamily="34" charset="0"/>
                <a:cs typeface="Tahoma" panose="020B0604030504040204" pitchFamily="34" charset="0"/>
              </a:rPr>
              <a:t>Data</a:t>
            </a: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a:t>
            </a:r>
            <a:r>
              <a:rPr lang="en-US" b="1" i="0" u="none" strike="noStrike" dirty="0" err="1">
                <a:effectLst/>
                <a:latin typeface="Tahoma" panose="020B0604030504040204" pitchFamily="34" charset="0"/>
                <a:ea typeface="Tahoma" panose="020B0604030504040204" pitchFamily="34" charset="0"/>
                <a:cs typeface="Tahoma" panose="020B0604030504040204" pitchFamily="34" charset="0"/>
              </a:rPr>
              <a:t>Gegevens</a:t>
            </a: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 </a:t>
            </a: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on the ribbon, and then ‘</a:t>
            </a:r>
            <a:r>
              <a:rPr lang="en-US" b="1" i="0" u="none" strike="noStrike" dirty="0" err="1">
                <a:effectLst/>
                <a:latin typeface="Tahoma" panose="020B0604030504040204" pitchFamily="34" charset="0"/>
                <a:ea typeface="Tahoma" panose="020B0604030504040204" pitchFamily="34" charset="0"/>
                <a:cs typeface="Tahoma" panose="020B0604030504040204" pitchFamily="34" charset="0"/>
              </a:rPr>
              <a:t>Gegevens</a:t>
            </a: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 </a:t>
            </a:r>
            <a:r>
              <a:rPr lang="en-US" b="1" i="0" u="none" strike="noStrike" dirty="0" err="1">
                <a:effectLst/>
                <a:latin typeface="Tahoma" panose="020B0604030504040204" pitchFamily="34" charset="0"/>
                <a:ea typeface="Tahoma" panose="020B0604030504040204" pitchFamily="34" charset="0"/>
                <a:cs typeface="Tahoma" panose="020B0604030504040204" pitchFamily="34" charset="0"/>
              </a:rPr>
              <a:t>ophalen</a:t>
            </a: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 -&gt;  </a:t>
            </a: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a:t>
            </a:r>
            <a:r>
              <a:rPr lang="en-US" b="1" i="0" u="none" strike="noStrike" dirty="0">
                <a:solidFill>
                  <a:srgbClr val="8C4E9F"/>
                </a:solidFill>
                <a:effectLst/>
                <a:latin typeface="Tahoma" panose="020B0604030504040204" pitchFamily="34" charset="0"/>
                <a:ea typeface="Tahoma" panose="020B0604030504040204" pitchFamily="34" charset="0"/>
                <a:cs typeface="Tahoma" panose="020B0604030504040204" pitchFamily="34" charset="0"/>
              </a:rPr>
              <a:t>From</a:t>
            </a: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 </a:t>
            </a:r>
            <a:r>
              <a:rPr lang="en-US" b="1" i="0" u="none" strike="noStrike" dirty="0">
                <a:solidFill>
                  <a:srgbClr val="8C4E9F"/>
                </a:solidFill>
                <a:effectLst/>
                <a:latin typeface="Tahoma" panose="020B0604030504040204" pitchFamily="34" charset="0"/>
                <a:ea typeface="Tahoma" panose="020B0604030504040204" pitchFamily="34" charset="0"/>
                <a:cs typeface="Tahoma" panose="020B0604030504040204" pitchFamily="34" charset="0"/>
              </a:rPr>
              <a:t>Text</a:t>
            </a: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/CSV'</a:t>
            </a:r>
            <a:endParaRPr lang="en-US" b="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457200" indent="-457200" rtl="0" fontAlgn="base">
              <a:lnSpc>
                <a:spcPct val="110000"/>
              </a:lnSpc>
              <a:spcBef>
                <a:spcPts val="0"/>
              </a:spcBef>
              <a:spcAft>
                <a:spcPts val="0"/>
              </a:spcAft>
              <a:buFont typeface="+mj-lt"/>
              <a:buAutoNum type="arabicPeriod"/>
            </a:pP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Select the SAFI dataset and click</a:t>
            </a: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 </a:t>
            </a:r>
            <a:r>
              <a:rPr lang="en-US" b="1" i="0" u="none" strike="noStrike" dirty="0">
                <a:solidFill>
                  <a:srgbClr val="8C4E9F"/>
                </a:solidFill>
                <a:effectLst/>
                <a:latin typeface="Tahoma" panose="020B0604030504040204" pitchFamily="34" charset="0"/>
                <a:ea typeface="Tahoma" panose="020B0604030504040204" pitchFamily="34" charset="0"/>
                <a:cs typeface="Tahoma" panose="020B0604030504040204" pitchFamily="34" charset="0"/>
              </a:rPr>
              <a:t>Import</a:t>
            </a:r>
            <a:r>
              <a:rPr lang="en-US" b="1" i="0" u="none" strike="noStrike" dirty="0">
                <a:effectLst/>
                <a:latin typeface="Tahoma" panose="020B0604030504040204" pitchFamily="34" charset="0"/>
                <a:ea typeface="Tahoma" panose="020B0604030504040204" pitchFamily="34" charset="0"/>
                <a:cs typeface="Tahoma" panose="020B0604030504040204" pitchFamily="34" charset="0"/>
              </a:rPr>
              <a:t>/Laden</a:t>
            </a:r>
          </a:p>
          <a:p>
            <a:pPr marL="457200" indent="-457200" rtl="0" fontAlgn="base">
              <a:lnSpc>
                <a:spcPct val="110000"/>
              </a:lnSpc>
              <a:spcBef>
                <a:spcPts val="0"/>
              </a:spcBef>
              <a:spcAft>
                <a:spcPts val="800"/>
              </a:spcAft>
              <a:buFont typeface="+mj-lt"/>
              <a:buAutoNum type="arabicPeriod"/>
            </a:pPr>
            <a:r>
              <a:rPr lang="en-US" sz="2200" b="1" i="0" strike="noStrike" dirty="0">
                <a:effectLst/>
                <a:latin typeface="Tahoma" panose="020B0604030504040204" pitchFamily="34" charset="0"/>
                <a:ea typeface="Tahoma" panose="020B0604030504040204" pitchFamily="34" charset="0"/>
                <a:cs typeface="Tahoma" panose="020B0604030504040204" pitchFamily="34" charset="0"/>
              </a:rPr>
              <a:t>Earlier Excel versions only</a:t>
            </a:r>
            <a:r>
              <a:rPr lang="en-US" sz="2200" b="0" i="0" u="none" strike="noStrike" dirty="0">
                <a:effectLst/>
                <a:latin typeface="Tahoma" panose="020B0604030504040204" pitchFamily="34" charset="0"/>
                <a:ea typeface="Tahoma" panose="020B0604030504040204" pitchFamily="34" charset="0"/>
                <a:cs typeface="Tahoma" panose="020B0604030504040204" pitchFamily="34" charset="0"/>
              </a:rPr>
              <a:t>: In the </a:t>
            </a:r>
            <a:r>
              <a:rPr lang="en-US" sz="2200" b="1" i="0" u="none" strike="noStrike" dirty="0">
                <a:effectLst/>
                <a:latin typeface="Tahoma" panose="020B0604030504040204" pitchFamily="34" charset="0"/>
                <a:ea typeface="Tahoma" panose="020B0604030504040204" pitchFamily="34" charset="0"/>
                <a:cs typeface="Tahoma" panose="020B0604030504040204" pitchFamily="34" charset="0"/>
              </a:rPr>
              <a:t>Text import wizard, </a:t>
            </a:r>
            <a:r>
              <a:rPr lang="en-US" sz="2200" b="0" i="0" u="none" strike="noStrike" dirty="0">
                <a:effectLst/>
                <a:latin typeface="Tahoma" panose="020B0604030504040204" pitchFamily="34" charset="0"/>
                <a:ea typeface="Tahoma" panose="020B0604030504040204" pitchFamily="34" charset="0"/>
                <a:cs typeface="Tahoma" panose="020B0604030504040204" pitchFamily="34" charset="0"/>
              </a:rPr>
              <a:t>ensure the</a:t>
            </a:r>
            <a:r>
              <a:rPr lang="en-US" sz="2200" b="1" i="0" u="none" strike="noStrike" dirty="0">
                <a:effectLst/>
                <a:latin typeface="Tahoma" panose="020B0604030504040204" pitchFamily="34" charset="0"/>
                <a:ea typeface="Tahoma" panose="020B0604030504040204" pitchFamily="34" charset="0"/>
                <a:cs typeface="Tahoma" panose="020B0604030504040204" pitchFamily="34" charset="0"/>
              </a:rPr>
              <a:t> 'Delimited' </a:t>
            </a:r>
            <a:r>
              <a:rPr lang="en-US" sz="2200" b="0" i="0" u="none" strike="noStrike" dirty="0">
                <a:effectLst/>
                <a:latin typeface="Tahoma" panose="020B0604030504040204" pitchFamily="34" charset="0"/>
                <a:ea typeface="Tahoma" panose="020B0604030504040204" pitchFamily="34" charset="0"/>
                <a:cs typeface="Tahoma" panose="020B0604030504040204" pitchFamily="34" charset="0"/>
              </a:rPr>
              <a:t>option (step 1), Tick </a:t>
            </a:r>
            <a:r>
              <a:rPr lang="en-US" sz="2200" b="1" i="0" u="none" strike="noStrike" dirty="0">
                <a:effectLst/>
                <a:latin typeface="Tahoma" panose="020B0604030504040204" pitchFamily="34" charset="0"/>
                <a:ea typeface="Tahoma" panose="020B0604030504040204" pitchFamily="34" charset="0"/>
                <a:cs typeface="Tahoma" panose="020B0604030504040204" pitchFamily="34" charset="0"/>
              </a:rPr>
              <a:t>'Comma' </a:t>
            </a:r>
            <a:r>
              <a:rPr lang="en-US" sz="2200" b="0" i="0" u="none" strike="noStrike" dirty="0">
                <a:effectLst/>
                <a:latin typeface="Tahoma" panose="020B0604030504040204" pitchFamily="34" charset="0"/>
                <a:ea typeface="Tahoma" panose="020B0604030504040204" pitchFamily="34" charset="0"/>
                <a:cs typeface="Tahoma" panose="020B0604030504040204" pitchFamily="34" charset="0"/>
              </a:rPr>
              <a:t>(step 2) and in step 3, keep</a:t>
            </a:r>
            <a:r>
              <a:rPr lang="en-US" sz="2200" b="1" i="0" u="none" strike="noStrike" dirty="0">
                <a:effectLst/>
                <a:latin typeface="Tahoma" panose="020B0604030504040204" pitchFamily="34" charset="0"/>
                <a:ea typeface="Tahoma" panose="020B0604030504040204" pitchFamily="34" charset="0"/>
                <a:cs typeface="Tahoma" panose="020B0604030504040204" pitchFamily="34" charset="0"/>
              </a:rPr>
              <a:t> ‘General’</a:t>
            </a:r>
            <a:r>
              <a:rPr lang="en-US" sz="2200" b="0" i="0" u="none" strike="noStrike" dirty="0">
                <a:effectLst/>
                <a:latin typeface="Tahoma" panose="020B0604030504040204" pitchFamily="34" charset="0"/>
                <a:ea typeface="Tahoma" panose="020B0604030504040204" pitchFamily="34" charset="0"/>
                <a:cs typeface="Tahoma" panose="020B0604030504040204" pitchFamily="34" charset="0"/>
              </a:rPr>
              <a:t> ticked and ‘</a:t>
            </a:r>
            <a:r>
              <a:rPr lang="en-US" sz="2200" b="1" i="0" u="none" strike="noStrike" dirty="0">
                <a:effectLst/>
                <a:latin typeface="Tahoma" panose="020B0604030504040204" pitchFamily="34" charset="0"/>
                <a:ea typeface="Tahoma" panose="020B0604030504040204" pitchFamily="34" charset="0"/>
                <a:cs typeface="Tahoma" panose="020B0604030504040204" pitchFamily="34" charset="0"/>
              </a:rPr>
              <a:t>Finish’</a:t>
            </a:r>
            <a:br>
              <a:rPr lang="en-US" sz="2400" b="1" i="0" u="none" strike="noStrike" dirty="0">
                <a:solidFill>
                  <a:srgbClr val="C6C8D6"/>
                </a:solidFill>
                <a:effectLst/>
                <a:latin typeface="Nunito" pitchFamily="2" charset="0"/>
              </a:rPr>
            </a:br>
            <a:br>
              <a:rPr lang="en-US" sz="2400" b="1"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en-US" sz="1600" b="0" i="0" u="sng" strike="noStrike" dirty="0">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Follow along with screenshots</a:t>
            </a:r>
            <a:r>
              <a:rPr lang="en-US" sz="1600" b="0" i="0" u="none" strike="noStrike" dirty="0">
                <a:effectLst/>
                <a:latin typeface="Tahoma" panose="020B0604030504040204" pitchFamily="34" charset="0"/>
                <a:ea typeface="Tahoma" panose="020B0604030504040204" pitchFamily="34" charset="0"/>
                <a:cs typeface="Tahoma" panose="020B0604030504040204" pitchFamily="34" charset="0"/>
              </a:rPr>
              <a:t> or </a:t>
            </a:r>
            <a:r>
              <a:rPr lang="en-US" sz="1600" b="0" i="1" u="sng"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Libre: Importing and Exporting CSV Files</a:t>
            </a:r>
            <a:endParaRPr lang="en-US" sz="2000" i="1" dirty="0">
              <a:solidFill>
                <a:srgbClr val="64E5A9"/>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991033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708972" cy="6858002"/>
          </a:xfrm>
          <a:prstGeom prst="rect">
            <a:avLst/>
          </a:prstGeom>
          <a:gradFill flip="none" rotWithShape="1">
            <a:gsLst>
              <a:gs pos="0">
                <a:srgbClr val="FDDA8A"/>
              </a:gs>
              <a:gs pos="0">
                <a:srgbClr val="64E5A9"/>
              </a:gs>
              <a:gs pos="60000">
                <a:srgbClr val="8C4E9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a:extLst>
              <a:ext uri="{FF2B5EF4-FFF2-40B4-BE49-F238E27FC236}">
                <a16:creationId xmlns:a16="http://schemas.microsoft.com/office/drawing/2014/main" id="{557579C5-A0D2-F873-09BB-F26147DFDB7A}"/>
              </a:ext>
            </a:extLst>
          </p:cNvPr>
          <p:cNvSpPr>
            <a:spLocks noGrp="1"/>
          </p:cNvSpPr>
          <p:nvPr>
            <p:ph type="title"/>
          </p:nvPr>
        </p:nvSpPr>
        <p:spPr>
          <a:xfrm>
            <a:off x="720000" y="1080000"/>
            <a:ext cx="2960985" cy="1454889"/>
          </a:xfrm>
        </p:spPr>
        <p:txBody>
          <a:bodyPr>
            <a:normAutofit/>
          </a:bodyPr>
          <a:lstStyle/>
          <a:p>
            <a:pPr algn="r"/>
            <a:r>
              <a:rPr lang="nl-NL" sz="4400" dirty="0" err="1">
                <a:solidFill>
                  <a:schemeClr val="bg1"/>
                </a:solidFill>
                <a:latin typeface="eacolgica round slab" panose="02000000000000000000" pitchFamily="50" charset="0"/>
              </a:rPr>
              <a:t>Exercise</a:t>
            </a:r>
            <a:br>
              <a:rPr lang="nl-NL" sz="4400" dirty="0">
                <a:solidFill>
                  <a:schemeClr val="bg1"/>
                </a:solidFill>
                <a:latin typeface="eacolgica round slab" panose="02000000000000000000" pitchFamily="50" charset="0"/>
              </a:rPr>
            </a:b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5</a:t>
            </a:r>
            <a:r>
              <a:rPr lang="nl-NL" sz="4000" dirty="0">
                <a:solidFill>
                  <a:schemeClr val="bg1"/>
                </a:solidFill>
                <a:latin typeface="eacolgica round slab" panose="02000000000000000000" pitchFamily="50" charset="0"/>
              </a:rPr>
              <a:t> </a:t>
            </a: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min</a:t>
            </a:r>
          </a:p>
        </p:txBody>
      </p:sp>
      <p:sp>
        <p:nvSpPr>
          <p:cNvPr id="2" name="Tijdelijke aanduiding voor inhoud 8">
            <a:extLst>
              <a:ext uri="{FF2B5EF4-FFF2-40B4-BE49-F238E27FC236}">
                <a16:creationId xmlns:a16="http://schemas.microsoft.com/office/drawing/2014/main" id="{47FF8FF2-2F2E-0E4F-4ABD-C4E107E7D6F5}"/>
              </a:ext>
            </a:extLst>
          </p:cNvPr>
          <p:cNvSpPr>
            <a:spLocks noGrp="1"/>
          </p:cNvSpPr>
          <p:nvPr>
            <p:ph idx="1"/>
          </p:nvPr>
        </p:nvSpPr>
        <p:spPr>
          <a:xfrm>
            <a:off x="3708972" y="421241"/>
            <a:ext cx="8157680" cy="6154220"/>
          </a:xfrm>
        </p:spPr>
        <p:txBody>
          <a:bodyPr>
            <a:normAutofit/>
          </a:bodyPr>
          <a:lstStyle/>
          <a:p>
            <a:pPr>
              <a:lnSpc>
                <a:spcPct val="100000"/>
              </a:lnSpc>
            </a:pPr>
            <a:r>
              <a:rPr lang="en-US" sz="2800" dirty="0">
                <a:latin typeface="Tahoma" panose="020B0604030504040204" pitchFamily="34" charset="0"/>
                <a:ea typeface="Tahoma" panose="020B0604030504040204" pitchFamily="34" charset="0"/>
                <a:cs typeface="Tahoma" panose="020B0604030504040204" pitchFamily="34" charset="0"/>
              </a:rPr>
              <a:t>Check out the </a:t>
            </a:r>
            <a:r>
              <a:rPr lang="en-US" sz="2800" dirty="0">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clean SAFI dataset</a:t>
            </a:r>
            <a:endParaRPr lang="en-US" sz="2800" dirty="0">
              <a:latin typeface="Tahoma" panose="020B0604030504040204" pitchFamily="34" charset="0"/>
              <a:ea typeface="Tahoma" panose="020B0604030504040204" pitchFamily="34" charset="0"/>
              <a:cs typeface="Tahoma" panose="020B0604030504040204" pitchFamily="34" charset="0"/>
            </a:endParaRPr>
          </a:p>
          <a:p>
            <a:pPr lvl="1">
              <a:lnSpc>
                <a:spcPct val="100000"/>
              </a:lnSpc>
            </a:pPr>
            <a:r>
              <a:rPr lang="en-US" sz="2400" dirty="0">
                <a:latin typeface="Tahoma" panose="020B0604030504040204" pitchFamily="34" charset="0"/>
                <a:ea typeface="Tahoma" panose="020B0604030504040204" pitchFamily="34" charset="0"/>
                <a:cs typeface="Tahoma" panose="020B0604030504040204" pitchFamily="34" charset="0"/>
              </a:rPr>
              <a:t>This data has more variables than the messy spreadsheet and is formatted according to </a:t>
            </a:r>
            <a:r>
              <a:rPr lang="en-US" sz="2400" b="1" dirty="0">
                <a:solidFill>
                  <a:srgbClr val="007A78"/>
                </a:solidFill>
                <a:latin typeface="Tahoma" panose="020B0604030504040204" pitchFamily="34" charset="0"/>
                <a:ea typeface="Tahoma" panose="020B0604030504040204" pitchFamily="34" charset="0"/>
                <a:cs typeface="Tahoma" panose="020B0604030504040204" pitchFamily="34" charset="0"/>
              </a:rPr>
              <a:t>tidy data principles</a:t>
            </a:r>
          </a:p>
          <a:p>
            <a:pPr marL="457200" lvl="1" indent="0">
              <a:lnSpc>
                <a:spcPct val="100000"/>
              </a:lnSpc>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a:lnSpc>
                <a:spcPct val="100000"/>
              </a:lnSpc>
            </a:pPr>
            <a:r>
              <a:rPr lang="en-US" sz="2800" b="1" dirty="0">
                <a:solidFill>
                  <a:srgbClr val="8C4E9F"/>
                </a:solidFill>
                <a:latin typeface="Tahoma" panose="020B0604030504040204" pitchFamily="34" charset="0"/>
                <a:ea typeface="Tahoma" panose="020B0604030504040204" pitchFamily="34" charset="0"/>
                <a:cs typeface="Tahoma" panose="020B0604030504040204" pitchFamily="34" charset="0"/>
              </a:rPr>
              <a:t>Discuss this data with a partner </a:t>
            </a:r>
            <a:r>
              <a:rPr lang="en-US" sz="2800" dirty="0">
                <a:latin typeface="Tahoma" panose="020B0604030504040204" pitchFamily="34" charset="0"/>
                <a:ea typeface="Tahoma" panose="020B0604030504040204" pitchFamily="34" charset="0"/>
                <a:cs typeface="Tahoma" panose="020B0604030504040204" pitchFamily="34" charset="0"/>
              </a:rPr>
              <a:t>and make a list of some of the types of metadata that should be recorded about this dataset </a:t>
            </a:r>
          </a:p>
          <a:p>
            <a:pPr lvl="1">
              <a:lnSpc>
                <a:spcPct val="100000"/>
              </a:lnSpc>
            </a:pPr>
            <a:r>
              <a:rPr lang="en-US" sz="2000" dirty="0">
                <a:latin typeface="Tahoma" panose="020B0604030504040204" pitchFamily="34" charset="0"/>
                <a:ea typeface="Tahoma" panose="020B0604030504040204" pitchFamily="34" charset="0"/>
                <a:cs typeface="Tahoma" panose="020B0604030504040204" pitchFamily="34" charset="0"/>
              </a:rPr>
              <a:t>What is not immediately obvious to me about this data? </a:t>
            </a:r>
          </a:p>
          <a:p>
            <a:pPr lvl="1">
              <a:lnSpc>
                <a:spcPct val="100000"/>
              </a:lnSpc>
            </a:pPr>
            <a:r>
              <a:rPr lang="en-US" sz="2000" dirty="0">
                <a:latin typeface="Tahoma" panose="020B0604030504040204" pitchFamily="34" charset="0"/>
                <a:ea typeface="Tahoma" panose="020B0604030504040204" pitchFamily="34" charset="0"/>
                <a:cs typeface="Tahoma" panose="020B0604030504040204" pitchFamily="34" charset="0"/>
              </a:rPr>
              <a:t>What questions would I need to know the answers to in order to analyze and interpret this data?</a:t>
            </a:r>
          </a:p>
        </p:txBody>
      </p:sp>
    </p:spTree>
    <p:extLst>
      <p:ext uri="{BB962C8B-B14F-4D97-AF65-F5344CB8AC3E}">
        <p14:creationId xmlns:p14="http://schemas.microsoft.com/office/powerpoint/2010/main" val="1094183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5625548" cy="6858002"/>
          </a:xfrm>
          <a:prstGeom prst="rect">
            <a:avLst/>
          </a:prstGeom>
          <a:gradFill flip="none" rotWithShape="1">
            <a:gsLst>
              <a:gs pos="0">
                <a:srgbClr val="FDDA8A"/>
              </a:gs>
              <a:gs pos="27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6"/>
            <a:ext cx="4969566" cy="136523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fontScale="90000"/>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nl-NL"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Quality</a:t>
            </a: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Assurance - data </a:t>
            </a:r>
            <a:r>
              <a:rPr kumimoji="0" lang="nl-NL"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validation</a:t>
            </a:r>
            <a:endPar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endParaRPr>
          </a:p>
        </p:txBody>
      </p:sp>
      <p:sp>
        <p:nvSpPr>
          <p:cNvPr id="7" name="Tijdelijke aanduiding voor inhoud 6">
            <a:extLst>
              <a:ext uri="{FF2B5EF4-FFF2-40B4-BE49-F238E27FC236}">
                <a16:creationId xmlns:a16="http://schemas.microsoft.com/office/drawing/2014/main" id="{F3DE442E-3583-78C4-3EA7-C99B3E1E270C}"/>
              </a:ext>
              <a:ext uri="{C183D7F6-B498-43B3-948B-1728B52AA6E4}">
                <adec:decorative xmlns:adec="http://schemas.microsoft.com/office/drawing/2017/decorative" val="0"/>
              </a:ext>
            </a:extLst>
          </p:cNvPr>
          <p:cNvSpPr>
            <a:spLocks noGrp="1"/>
          </p:cNvSpPr>
          <p:nvPr>
            <p:ph idx="1"/>
          </p:nvPr>
        </p:nvSpPr>
        <p:spPr>
          <a:xfrm>
            <a:off x="5943599" y="1272209"/>
            <a:ext cx="5754757" cy="5029199"/>
          </a:xfrm>
        </p:spPr>
        <p:txBody>
          <a:bodyPr>
            <a:normAutofit/>
          </a:bodyPr>
          <a:lstStyle/>
          <a:p>
            <a:pPr marL="0" indent="0">
              <a:buNone/>
            </a:pPr>
            <a:r>
              <a:rPr lang="en-US" sz="2400" dirty="0">
                <a:latin typeface="Tahoma" panose="020B0604030504040204" pitchFamily="34" charset="0"/>
                <a:ea typeface="Tahoma" panose="020B0604030504040204" pitchFamily="34" charset="0"/>
                <a:cs typeface="Tahoma" panose="020B0604030504040204" pitchFamily="34" charset="0"/>
              </a:rPr>
              <a:t>Excel allows us to specify a variety of </a:t>
            </a:r>
            <a:r>
              <a:rPr lang="en-US" sz="2400" b="1" dirty="0">
                <a:solidFill>
                  <a:srgbClr val="8C4E9F"/>
                </a:solidFill>
                <a:latin typeface="Tahoma" panose="020B0604030504040204" pitchFamily="34" charset="0"/>
                <a:ea typeface="Tahoma" panose="020B0604030504040204" pitchFamily="34" charset="0"/>
                <a:cs typeface="Tahoma" panose="020B0604030504040204" pitchFamily="34" charset="0"/>
              </a:rPr>
              <a:t>data validations </a:t>
            </a:r>
            <a:r>
              <a:rPr lang="en-US" sz="2400" dirty="0">
                <a:latin typeface="Tahoma" panose="020B0604030504040204" pitchFamily="34" charset="0"/>
                <a:ea typeface="Tahoma" panose="020B0604030504040204" pitchFamily="34" charset="0"/>
                <a:cs typeface="Tahoma" panose="020B0604030504040204" pitchFamily="34" charset="0"/>
              </a:rPr>
              <a:t>to be applied to cell contents. </a:t>
            </a:r>
          </a:p>
          <a:p>
            <a:pPr marL="0" indent="0">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en-US" sz="2400" dirty="0">
                <a:latin typeface="Tahoma" panose="020B0604030504040204" pitchFamily="34" charset="0"/>
                <a:ea typeface="Tahoma" panose="020B0604030504040204" pitchFamily="34" charset="0"/>
                <a:cs typeface="Tahoma" panose="020B0604030504040204" pitchFamily="34" charset="0"/>
              </a:rPr>
              <a:t>If the validation fails, </a:t>
            </a:r>
            <a:r>
              <a:rPr lang="en-US" sz="2400" b="1" dirty="0">
                <a:solidFill>
                  <a:srgbClr val="8C4E9F"/>
                </a:solidFill>
                <a:latin typeface="Tahoma" panose="020B0604030504040204" pitchFamily="34" charset="0"/>
                <a:ea typeface="Tahoma" panose="020B0604030504040204" pitchFamily="34" charset="0"/>
                <a:cs typeface="Tahoma" panose="020B0604030504040204" pitchFamily="34" charset="0"/>
              </a:rPr>
              <a:t>an error is raised </a:t>
            </a:r>
            <a:r>
              <a:rPr lang="en-US" sz="2400" dirty="0">
                <a:latin typeface="Tahoma" panose="020B0604030504040204" pitchFamily="34" charset="0"/>
                <a:ea typeface="Tahoma" panose="020B0604030504040204" pitchFamily="34" charset="0"/>
                <a:cs typeface="Tahoma" panose="020B0604030504040204" pitchFamily="34" charset="0"/>
              </a:rPr>
              <a:t>and the data we entered does not go into the particular cell. </a:t>
            </a:r>
          </a:p>
          <a:p>
            <a:pPr marL="0" indent="0">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nl-NL"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nl-NL" dirty="0">
              <a:latin typeface="Tahoma" panose="020B0604030504040204" pitchFamily="34" charset="0"/>
              <a:ea typeface="Tahoma" panose="020B0604030504040204" pitchFamily="34" charset="0"/>
              <a:cs typeface="Tahoma" panose="020B0604030504040204" pitchFamily="34" charset="0"/>
            </a:endParaRPr>
          </a:p>
          <a:p>
            <a:endParaRPr lang="nl-NL" dirty="0">
              <a:latin typeface="Tahoma" panose="020B0604030504040204" pitchFamily="34" charset="0"/>
              <a:ea typeface="Tahoma" panose="020B0604030504040204" pitchFamily="34" charset="0"/>
              <a:cs typeface="Tahoma" panose="020B0604030504040204" pitchFamily="34" charset="0"/>
            </a:endParaRPr>
          </a:p>
          <a:p>
            <a:endParaRPr lang="nl-NL"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nl-NL" dirty="0">
              <a:latin typeface="Tahoma" panose="020B0604030504040204" pitchFamily="34" charset="0"/>
              <a:ea typeface="Tahoma" panose="020B0604030504040204" pitchFamily="34" charset="0"/>
              <a:cs typeface="Tahoma" panose="020B0604030504040204" pitchFamily="34" charset="0"/>
            </a:endParaRPr>
          </a:p>
        </p:txBody>
      </p:sp>
      <p:pic>
        <p:nvPicPr>
          <p:cNvPr id="17410" name="Picture 2" descr="A microsoft Excel error saying ' This value doesn't match the data validation restrictions defined for this cell'.">
            <a:extLst>
              <a:ext uri="{FF2B5EF4-FFF2-40B4-BE49-F238E27FC236}">
                <a16:creationId xmlns:a16="http://schemas.microsoft.com/office/drawing/2014/main" id="{C5591AE3-389B-E8E7-8C25-27C2C6090DF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8174" t="45393" r="37339" b="44092"/>
          <a:stretch/>
        </p:blipFill>
        <p:spPr bwMode="auto">
          <a:xfrm>
            <a:off x="6020655" y="4397339"/>
            <a:ext cx="5754757" cy="1389850"/>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a:extLst>
              <a:ext uri="{FF2B5EF4-FFF2-40B4-BE49-F238E27FC236}">
                <a16:creationId xmlns:a16="http://schemas.microsoft.com/office/drawing/2014/main" id="{5833E205-6C24-0A95-8A82-EF0439D9774C}"/>
              </a:ext>
            </a:extLst>
          </p:cNvPr>
          <p:cNvSpPr txBox="1"/>
          <p:nvPr/>
        </p:nvSpPr>
        <p:spPr>
          <a:xfrm>
            <a:off x="6876816" y="6200879"/>
            <a:ext cx="4050587" cy="369332"/>
          </a:xfrm>
          <a:prstGeom prst="rect">
            <a:avLst/>
          </a:prstGeom>
          <a:noFill/>
        </p:spPr>
        <p:txBody>
          <a:bodyPr wrap="square">
            <a:spAutoFit/>
          </a:bodyPr>
          <a:lstStyle/>
          <a:p>
            <a:pPr rtl="0">
              <a:spcBef>
                <a:spcPts val="0"/>
              </a:spcBef>
              <a:spcAft>
                <a:spcPts val="0"/>
              </a:spcAft>
            </a:pPr>
            <a:r>
              <a:rPr lang="en-US" sz="1800" b="0" i="0" u="sng" strike="noStrike" dirty="0">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Excel support page on data validation</a:t>
            </a:r>
            <a:endParaRPr lang="en-US" dirty="0">
              <a:effectLst/>
              <a:latin typeface="Tahoma" panose="020B0604030504040204" pitchFamily="34" charset="0"/>
              <a:ea typeface="Tahoma" panose="020B0604030504040204" pitchFamily="34" charset="0"/>
              <a:cs typeface="Tahoma" panose="020B0604030504040204" pitchFamily="34" charset="0"/>
            </a:endParaRPr>
          </a:p>
        </p:txBody>
      </p:sp>
      <p:sp>
        <p:nvSpPr>
          <p:cNvPr id="4" name="Tekstvak 3">
            <a:extLst>
              <a:ext uri="{FF2B5EF4-FFF2-40B4-BE49-F238E27FC236}">
                <a16:creationId xmlns:a16="http://schemas.microsoft.com/office/drawing/2014/main" id="{D6F6B932-8900-4697-832B-879F9DE75D97}"/>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09118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575407" cy="6858002"/>
          </a:xfrm>
          <a:prstGeom prst="rect">
            <a:avLst/>
          </a:prstGeom>
          <a:gradFill flip="none" rotWithShape="1">
            <a:gsLst>
              <a:gs pos="0">
                <a:srgbClr val="FDDA8A"/>
              </a:gs>
              <a:gs pos="17000">
                <a:srgbClr val="64E5A9"/>
              </a:gs>
              <a:gs pos="47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1" dirty="0"/>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6"/>
            <a:ext cx="3245070" cy="3399517"/>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lang="en-US" sz="2800" dirty="0">
                <a:solidFill>
                  <a:schemeClr val="bg1"/>
                </a:solidFill>
                <a:latin typeface="eacolgica round slab" panose="02000000000000000000" pitchFamily="50" charset="0"/>
              </a:rPr>
              <a:t>D</a:t>
            </a:r>
            <a:r>
              <a:rPr kumimoji="0" lang="en-US" sz="28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ata</a:t>
            </a:r>
            <a:r>
              <a:rPr kumimoji="0" lang="en-US" sz="28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validation - restricting data to a </a:t>
            </a:r>
            <a:r>
              <a:rPr kumimoji="0" lang="en-US" sz="2800" b="1"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numeric range</a:t>
            </a:r>
          </a:p>
        </p:txBody>
      </p:sp>
      <p:sp>
        <p:nvSpPr>
          <p:cNvPr id="7" name="Tijdelijke aanduiding voor inhoud 6">
            <a:extLst>
              <a:ext uri="{FF2B5EF4-FFF2-40B4-BE49-F238E27FC236}">
                <a16:creationId xmlns:a16="http://schemas.microsoft.com/office/drawing/2014/main" id="{F3DE442E-3583-78C4-3EA7-C99B3E1E270C}"/>
              </a:ext>
              <a:ext uri="{C183D7F6-B498-43B3-948B-1728B52AA6E4}">
                <adec:decorative xmlns:adec="http://schemas.microsoft.com/office/drawing/2017/decorative" val="0"/>
              </a:ext>
            </a:extLst>
          </p:cNvPr>
          <p:cNvSpPr>
            <a:spLocks noGrp="1"/>
          </p:cNvSpPr>
          <p:nvPr>
            <p:ph idx="1"/>
          </p:nvPr>
        </p:nvSpPr>
        <p:spPr>
          <a:xfrm>
            <a:off x="3761906" y="2280863"/>
            <a:ext cx="8171675" cy="4202130"/>
          </a:xfrm>
        </p:spPr>
        <p:txBody>
          <a:bodyPr>
            <a:normAutofit/>
          </a:bodyPr>
          <a:lstStyle/>
          <a:p>
            <a:r>
              <a:rPr lang="en-US" dirty="0">
                <a:latin typeface="Tahoma" panose="020B0604030504040204" pitchFamily="34" charset="0"/>
                <a:ea typeface="Tahoma" panose="020B0604030504040204" pitchFamily="34" charset="0"/>
                <a:cs typeface="Tahoma" panose="020B0604030504040204" pitchFamily="34" charset="0"/>
              </a:rPr>
              <a:t>column </a:t>
            </a:r>
            <a:r>
              <a:rPr lang="en-US" dirty="0" err="1">
                <a:latin typeface="Tahoma" panose="020B0604030504040204" pitchFamily="34" charset="0"/>
                <a:ea typeface="Tahoma" panose="020B0604030504040204" pitchFamily="34" charset="0"/>
                <a:cs typeface="Tahoma" panose="020B0604030504040204" pitchFamily="34" charset="0"/>
              </a:rPr>
              <a:t>no_membrs</a:t>
            </a:r>
            <a:r>
              <a:rPr lang="en-US" dirty="0">
                <a:latin typeface="Tahoma" panose="020B0604030504040204" pitchFamily="34" charset="0"/>
                <a:ea typeface="Tahoma" panose="020B0604030504040204" pitchFamily="34" charset="0"/>
                <a:cs typeface="Tahoma" panose="020B0604030504040204" pitchFamily="34" charset="0"/>
              </a:rPr>
              <a:t> = number of people in the household </a:t>
            </a:r>
          </a:p>
          <a:p>
            <a:pPr lvl="1"/>
            <a:r>
              <a:rPr lang="en-US" dirty="0">
                <a:latin typeface="Tahoma" panose="020B0604030504040204" pitchFamily="34" charset="0"/>
                <a:ea typeface="Tahoma" panose="020B0604030504040204" pitchFamily="34" charset="0"/>
                <a:cs typeface="Tahoma" panose="020B0604030504040204" pitchFamily="34" charset="0"/>
              </a:rPr>
              <a:t>positive integer</a:t>
            </a:r>
          </a:p>
          <a:p>
            <a:pPr lvl="1"/>
            <a:r>
              <a:rPr lang="en-US" dirty="0">
                <a:latin typeface="Tahoma" panose="020B0604030504040204" pitchFamily="34" charset="0"/>
                <a:ea typeface="Tahoma" panose="020B0604030504040204" pitchFamily="34" charset="0"/>
                <a:cs typeface="Tahoma" panose="020B0604030504040204" pitchFamily="34" charset="0"/>
              </a:rPr>
              <a:t>reasonable maximum value</a:t>
            </a:r>
          </a:p>
        </p:txBody>
      </p:sp>
      <p:sp>
        <p:nvSpPr>
          <p:cNvPr id="5" name="Tekstvak 4">
            <a:extLst>
              <a:ext uri="{FF2B5EF4-FFF2-40B4-BE49-F238E27FC236}">
                <a16:creationId xmlns:a16="http://schemas.microsoft.com/office/drawing/2014/main" id="{0F63F038-E3D8-F540-58BB-9C4898B1D5B5}"/>
              </a:ext>
            </a:extLst>
          </p:cNvPr>
          <p:cNvSpPr txBox="1"/>
          <p:nvPr/>
        </p:nvSpPr>
        <p:spPr>
          <a:xfrm>
            <a:off x="258418" y="6462110"/>
            <a:ext cx="3575407" cy="338554"/>
          </a:xfrm>
          <a:prstGeom prst="rect">
            <a:avLst/>
          </a:prstGeom>
          <a:noFill/>
        </p:spPr>
        <p:txBody>
          <a:bodyPr wrap="square">
            <a:spAutoFit/>
          </a:bodyPr>
          <a:lstStyle/>
          <a:p>
            <a:pPr rtl="0">
              <a:spcBef>
                <a:spcPts val="0"/>
              </a:spcBef>
              <a:spcAft>
                <a:spcPts val="0"/>
              </a:spcAft>
            </a:pPr>
            <a:r>
              <a:rPr lang="en-US" sz="1600" b="0" i="0" u="sng" strike="noStrike" dirty="0">
                <a:effectLst/>
                <a:latin typeface="Nunito" pitchFamily="2" charset="0"/>
                <a:hlinkClick r:id="rId2">
                  <a:extLst>
                    <a:ext uri="{A12FA001-AC4F-418D-AE19-62706E023703}">
                      <ahyp:hlinkClr xmlns:ahyp="http://schemas.microsoft.com/office/drawing/2018/hyperlinkcolor" val="tx"/>
                    </a:ext>
                  </a:extLst>
                </a:hlinkClick>
              </a:rPr>
              <a:t>Clean version of the SAFI dataset</a:t>
            </a:r>
            <a:endParaRPr lang="en-US" sz="1600" dirty="0">
              <a:effectLst/>
            </a:endParaRPr>
          </a:p>
        </p:txBody>
      </p:sp>
      <p:sp>
        <p:nvSpPr>
          <p:cNvPr id="3" name="Tekstvak 2">
            <a:extLst>
              <a:ext uri="{FF2B5EF4-FFF2-40B4-BE49-F238E27FC236}">
                <a16:creationId xmlns:a16="http://schemas.microsoft.com/office/drawing/2014/main" id="{08A2F12A-5453-B917-6A72-CB0A3D795098}"/>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79118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708972" cy="6858002"/>
          </a:xfrm>
          <a:prstGeom prst="rect">
            <a:avLst/>
          </a:prstGeom>
          <a:gradFill flip="none" rotWithShape="1">
            <a:gsLst>
              <a:gs pos="0">
                <a:srgbClr val="FDDA8A"/>
              </a:gs>
              <a:gs pos="0">
                <a:srgbClr val="64E5A9"/>
              </a:gs>
              <a:gs pos="60000">
                <a:srgbClr val="8C4E9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a:extLst>
              <a:ext uri="{FF2B5EF4-FFF2-40B4-BE49-F238E27FC236}">
                <a16:creationId xmlns:a16="http://schemas.microsoft.com/office/drawing/2014/main" id="{557579C5-A0D2-F873-09BB-F26147DFDB7A}"/>
              </a:ext>
            </a:extLst>
          </p:cNvPr>
          <p:cNvSpPr>
            <a:spLocks noGrp="1"/>
          </p:cNvSpPr>
          <p:nvPr>
            <p:ph type="title"/>
          </p:nvPr>
        </p:nvSpPr>
        <p:spPr>
          <a:xfrm>
            <a:off x="720000" y="1080000"/>
            <a:ext cx="2960985" cy="2132123"/>
          </a:xfrm>
        </p:spPr>
        <p:txBody>
          <a:bodyPr>
            <a:normAutofit/>
          </a:bodyPr>
          <a:lstStyle/>
          <a:p>
            <a:pPr algn="r"/>
            <a:r>
              <a:rPr lang="nl-NL" sz="4400" dirty="0" err="1">
                <a:solidFill>
                  <a:schemeClr val="bg1"/>
                </a:solidFill>
                <a:latin typeface="eacolgica round slab" panose="02000000000000000000" pitchFamily="50" charset="0"/>
              </a:rPr>
              <a:t>Exercise</a:t>
            </a:r>
            <a:br>
              <a:rPr lang="nl-NL" sz="4400" dirty="0">
                <a:solidFill>
                  <a:schemeClr val="bg1"/>
                </a:solidFill>
                <a:latin typeface="eacolgica round slab" panose="02000000000000000000" pitchFamily="50" charset="0"/>
              </a:rPr>
            </a:b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3</a:t>
            </a:r>
            <a:r>
              <a:rPr lang="nl-NL" sz="4000" dirty="0">
                <a:solidFill>
                  <a:schemeClr val="bg1"/>
                </a:solidFill>
                <a:latin typeface="eacolgica round slab" panose="02000000000000000000" pitchFamily="50" charset="0"/>
              </a:rPr>
              <a:t> </a:t>
            </a: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min</a:t>
            </a:r>
            <a:b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br>
            <a:r>
              <a:rPr lang="nl-NL" sz="3100" dirty="0">
                <a:solidFill>
                  <a:schemeClr val="bg1"/>
                </a:solidFill>
                <a:latin typeface="Tahoma" panose="020B0604030504040204" pitchFamily="34" charset="0"/>
                <a:ea typeface="Tahoma" panose="020B0604030504040204" pitchFamily="34" charset="0"/>
                <a:cs typeface="Tahoma" panose="020B0604030504040204" pitchFamily="34" charset="0"/>
              </a:rPr>
              <a:t>Data </a:t>
            </a:r>
            <a:r>
              <a:rPr lang="nl-NL" sz="3100" dirty="0" err="1">
                <a:solidFill>
                  <a:schemeClr val="bg1"/>
                </a:solidFill>
                <a:latin typeface="Tahoma" panose="020B0604030504040204" pitchFamily="34" charset="0"/>
                <a:ea typeface="Tahoma" panose="020B0604030504040204" pitchFamily="34" charset="0"/>
                <a:cs typeface="Tahoma" panose="020B0604030504040204" pitchFamily="34" charset="0"/>
              </a:rPr>
              <a:t>validation</a:t>
            </a:r>
            <a:r>
              <a:rPr lang="nl-NL" sz="31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nl-NL" sz="3100" dirty="0" err="1">
                <a:solidFill>
                  <a:schemeClr val="bg1"/>
                </a:solidFill>
                <a:latin typeface="Tahoma" panose="020B0604030504040204" pitchFamily="34" charset="0"/>
                <a:ea typeface="Tahoma" panose="020B0604030504040204" pitchFamily="34" charset="0"/>
                <a:cs typeface="Tahoma" panose="020B0604030504040204" pitchFamily="34" charset="0"/>
              </a:rPr>
              <a:t>numeric</a:t>
            </a:r>
            <a:r>
              <a:rPr lang="nl-NL" sz="3100" dirty="0">
                <a:solidFill>
                  <a:schemeClr val="bg1"/>
                </a:solidFill>
                <a:latin typeface="Tahoma" panose="020B0604030504040204" pitchFamily="34" charset="0"/>
                <a:ea typeface="Tahoma" panose="020B0604030504040204" pitchFamily="34" charset="0"/>
                <a:cs typeface="Tahoma" panose="020B0604030504040204" pitchFamily="34" charset="0"/>
              </a:rPr>
              <a:t> range</a:t>
            </a:r>
          </a:p>
        </p:txBody>
      </p:sp>
      <p:sp>
        <p:nvSpPr>
          <p:cNvPr id="2" name="Tijdelijke aanduiding voor inhoud 8">
            <a:extLst>
              <a:ext uri="{FF2B5EF4-FFF2-40B4-BE49-F238E27FC236}">
                <a16:creationId xmlns:a16="http://schemas.microsoft.com/office/drawing/2014/main" id="{47FF8FF2-2F2E-0E4F-4ABD-C4E107E7D6F5}"/>
              </a:ext>
            </a:extLst>
          </p:cNvPr>
          <p:cNvSpPr>
            <a:spLocks noGrp="1"/>
          </p:cNvSpPr>
          <p:nvPr>
            <p:ph idx="1"/>
          </p:nvPr>
        </p:nvSpPr>
        <p:spPr>
          <a:xfrm>
            <a:off x="3708972" y="421241"/>
            <a:ext cx="8157680" cy="6565714"/>
          </a:xfrm>
        </p:spPr>
        <p:txBody>
          <a:bodyPr>
            <a:normAutofit fontScale="92500" lnSpcReduction="20000"/>
          </a:bodyPr>
          <a:lstStyle/>
          <a:p>
            <a:pPr marL="457200" indent="-457200" rtl="0" fontAlgn="base">
              <a:lnSpc>
                <a:spcPct val="100000"/>
              </a:lnSpc>
              <a:spcBef>
                <a:spcPts val="0"/>
              </a:spcBef>
              <a:spcAft>
                <a:spcPts val="0"/>
              </a:spcAft>
              <a:buFont typeface="+mj-lt"/>
              <a:buAutoNum type="arabicPeriod"/>
            </a:pPr>
            <a:r>
              <a:rPr lang="en-US" sz="3000" b="1" i="0" u="none" strike="noStrike" dirty="0">
                <a:effectLst/>
                <a:latin typeface="Tahoma" panose="020B0604030504040204" pitchFamily="34" charset="0"/>
                <a:ea typeface="Tahoma" panose="020B0604030504040204" pitchFamily="34" charset="0"/>
                <a:cs typeface="Tahoma" panose="020B0604030504040204" pitchFamily="34" charset="0"/>
              </a:rPr>
              <a:t>Use </a:t>
            </a:r>
            <a:r>
              <a:rPr lang="en-US" sz="3000" b="0" i="0" u="none" strike="noStrike" dirty="0">
                <a:effectLst/>
                <a:latin typeface="Tahoma" panose="020B0604030504040204" pitchFamily="34" charset="0"/>
                <a:ea typeface="Tahoma" panose="020B0604030504040204" pitchFamily="34" charset="0"/>
                <a:cs typeface="Tahoma" panose="020B0604030504040204" pitchFamily="34" charset="0"/>
              </a:rPr>
              <a:t>the </a:t>
            </a:r>
            <a:r>
              <a:rPr lang="en-US" sz="3000" b="0" i="0" u="sng" strike="noStrike" dirty="0">
                <a:effectLst/>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clean version of the SAFI dataset</a:t>
            </a:r>
            <a:endParaRPr lang="en-US" sz="3000" b="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457200" indent="-457200" rtl="0" fontAlgn="base">
              <a:lnSpc>
                <a:spcPct val="100000"/>
              </a:lnSpc>
              <a:spcBef>
                <a:spcPts val="0"/>
              </a:spcBef>
              <a:spcAft>
                <a:spcPts val="0"/>
              </a:spcAft>
              <a:buFont typeface="+mj-lt"/>
              <a:buAutoNum type="arabicPeriod"/>
            </a:pP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Select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the</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1" i="0" u="none" strike="noStrike" dirty="0" err="1">
                <a:effectLst/>
                <a:latin typeface="Tahoma" panose="020B0604030504040204" pitchFamily="34" charset="0"/>
                <a:ea typeface="Tahoma" panose="020B0604030504040204" pitchFamily="34" charset="0"/>
                <a:cs typeface="Tahoma" panose="020B0604030504040204" pitchFamily="34" charset="0"/>
              </a:rPr>
              <a:t>no_membrs</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column</a:t>
            </a:r>
          </a:p>
          <a:p>
            <a:pPr marL="457200" indent="-457200" rtl="0" fontAlgn="base">
              <a:lnSpc>
                <a:spcPct val="100000"/>
              </a:lnSpc>
              <a:spcBef>
                <a:spcPts val="0"/>
              </a:spcBef>
              <a:spcAft>
                <a:spcPts val="0"/>
              </a:spcAft>
              <a:buFont typeface="+mj-lt"/>
              <a:buAutoNum type="arabicPeriod"/>
            </a:pP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In </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Data/Gegevens tab</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select </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Data Tools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and</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then</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Data </a:t>
            </a:r>
            <a:r>
              <a:rPr lang="nl-NL" sz="3000" b="1" i="0" u="none" strike="noStrike" dirty="0" err="1">
                <a:effectLst/>
                <a:latin typeface="Tahoma" panose="020B0604030504040204" pitchFamily="34" charset="0"/>
                <a:ea typeface="Tahoma" panose="020B0604030504040204" pitchFamily="34" charset="0"/>
                <a:cs typeface="Tahoma" panose="020B0604030504040204" pitchFamily="34" charset="0"/>
              </a:rPr>
              <a:t>Validation</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/Gegevensvalidatie </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(Libre: </a:t>
            </a:r>
            <a:r>
              <a:rPr lang="nl-NL" sz="30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Data menu, </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select </a:t>
            </a:r>
            <a:r>
              <a:rPr lang="nl-NL" sz="3000" b="1" i="1" u="none" strike="noStrike" dirty="0" err="1">
                <a:solidFill>
                  <a:srgbClr val="64E5A9"/>
                </a:solidFill>
                <a:effectLst/>
                <a:latin typeface="Tahoma" panose="020B0604030504040204" pitchFamily="34" charset="0"/>
                <a:ea typeface="Tahoma" panose="020B0604030504040204" pitchFamily="34" charset="0"/>
                <a:cs typeface="Tahoma" panose="020B0604030504040204" pitchFamily="34" charset="0"/>
              </a:rPr>
              <a:t>Validity</a:t>
            </a:r>
            <a:r>
              <a:rPr lang="nl-NL" sz="30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a:t>
            </a:r>
            <a:endParaRPr lang="nl-NL" sz="3000" b="0" i="0"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endParaRPr>
          </a:p>
          <a:p>
            <a:pPr marL="457200" indent="-457200" rtl="0" fontAlgn="base">
              <a:lnSpc>
                <a:spcPct val="100000"/>
              </a:lnSpc>
              <a:spcBef>
                <a:spcPts val="0"/>
              </a:spcBef>
              <a:spcAft>
                <a:spcPts val="0"/>
              </a:spcAft>
              <a:buFont typeface="+mj-lt"/>
              <a:buAutoNum type="arabicPeriod"/>
            </a:pP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Select </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a:t>
            </a:r>
            <a:r>
              <a:rPr lang="nl-NL" sz="3000" b="1" i="0" u="none" strike="noStrike" dirty="0" err="1">
                <a:effectLst/>
                <a:latin typeface="Tahoma" panose="020B0604030504040204" pitchFamily="34" charset="0"/>
                <a:ea typeface="Tahoma" panose="020B0604030504040204" pitchFamily="34" charset="0"/>
                <a:cs typeface="Tahoma" panose="020B0604030504040204" pitchFamily="34" charset="0"/>
              </a:rPr>
              <a:t>Whole</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1" i="0" u="none" strike="noStrike" dirty="0" err="1">
                <a:effectLst/>
                <a:latin typeface="Tahoma" panose="020B0604030504040204" pitchFamily="34" charset="0"/>
                <a:ea typeface="Tahoma" panose="020B0604030504040204" pitchFamily="34" charset="0"/>
                <a:cs typeface="Tahoma" panose="020B0604030504040204" pitchFamily="34" charset="0"/>
              </a:rPr>
              <a:t>number</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/Geheel getal’</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from</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the</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1" i="0" u="none" strike="noStrike" dirty="0" err="1">
                <a:effectLst/>
                <a:latin typeface="Tahoma" panose="020B0604030504040204" pitchFamily="34" charset="0"/>
                <a:ea typeface="Tahoma" panose="020B0604030504040204" pitchFamily="34" charset="0"/>
                <a:cs typeface="Tahoma" panose="020B0604030504040204" pitchFamily="34" charset="0"/>
              </a:rPr>
              <a:t>Allow</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/Toestaan </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drop down options </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(Libre: </a:t>
            </a:r>
            <a:r>
              <a:rPr lang="nl-NL" sz="3000" b="1" i="1" u="none" strike="noStrike" dirty="0" err="1">
                <a:solidFill>
                  <a:srgbClr val="64E5A9"/>
                </a:solidFill>
                <a:effectLst/>
                <a:latin typeface="Tahoma" panose="020B0604030504040204" pitchFamily="34" charset="0"/>
                <a:ea typeface="Tahoma" panose="020B0604030504040204" pitchFamily="34" charset="0"/>
                <a:cs typeface="Tahoma" panose="020B0604030504040204" pitchFamily="34" charset="0"/>
              </a:rPr>
              <a:t>Allow</a:t>
            </a:r>
            <a:r>
              <a:rPr lang="nl-NL" sz="30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a:t>
            </a:r>
            <a:r>
              <a:rPr lang="nl-NL" sz="3000" b="1" i="1" u="none" strike="noStrike" dirty="0" err="1">
                <a:solidFill>
                  <a:srgbClr val="64E5A9"/>
                </a:solidFill>
                <a:effectLst/>
                <a:latin typeface="Tahoma" panose="020B0604030504040204" pitchFamily="34" charset="0"/>
                <a:ea typeface="Tahoma" panose="020B0604030504040204" pitchFamily="34" charset="0"/>
                <a:cs typeface="Tahoma" panose="020B0604030504040204" pitchFamily="34" charset="0"/>
              </a:rPr>
              <a:t>Whole</a:t>
            </a:r>
            <a:r>
              <a:rPr lang="nl-NL" sz="30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a:t>
            </a:r>
            <a:r>
              <a:rPr lang="nl-NL" sz="3000" b="1" i="1" u="none" strike="noStrike" dirty="0" err="1">
                <a:solidFill>
                  <a:srgbClr val="64E5A9"/>
                </a:solidFill>
                <a:effectLst/>
                <a:latin typeface="Tahoma" panose="020B0604030504040204" pitchFamily="34" charset="0"/>
                <a:ea typeface="Tahoma" panose="020B0604030504040204" pitchFamily="34" charset="0"/>
                <a:cs typeface="Tahoma" panose="020B0604030504040204" pitchFamily="34" charset="0"/>
              </a:rPr>
              <a:t>Numbers</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a:t>
            </a:r>
            <a:r>
              <a:rPr lang="nl-NL" sz="3000" b="0" i="1" u="none" strike="noStrike" dirty="0" err="1">
                <a:solidFill>
                  <a:srgbClr val="64E5A9"/>
                </a:solidFill>
                <a:effectLst/>
                <a:latin typeface="Tahoma" panose="020B0604030504040204" pitchFamily="34" charset="0"/>
                <a:ea typeface="Tahoma" panose="020B0604030504040204" pitchFamily="34" charset="0"/>
                <a:cs typeface="Tahoma" panose="020B0604030504040204" pitchFamily="34" charset="0"/>
              </a:rPr>
              <a:t>and</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a:t>
            </a:r>
            <a:r>
              <a:rPr lang="nl-NL" sz="3000" b="0" i="1" u="none" strike="noStrike" dirty="0" err="1">
                <a:solidFill>
                  <a:srgbClr val="64E5A9"/>
                </a:solidFill>
                <a:effectLst/>
                <a:latin typeface="Tahoma" panose="020B0604030504040204" pitchFamily="34" charset="0"/>
                <a:ea typeface="Tahoma" panose="020B0604030504040204" pitchFamily="34" charset="0"/>
                <a:cs typeface="Tahoma" panose="020B0604030504040204" pitchFamily="34" charset="0"/>
              </a:rPr>
              <a:t>then</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a:t>
            </a:r>
            <a:r>
              <a:rPr lang="nl-NL" sz="30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Data: </a:t>
            </a:r>
            <a:r>
              <a:rPr lang="nl-NL" sz="3000" b="1" i="1" u="none" strike="noStrike" dirty="0" err="1">
                <a:solidFill>
                  <a:srgbClr val="64E5A9"/>
                </a:solidFill>
                <a:effectLst/>
                <a:latin typeface="Tahoma" panose="020B0604030504040204" pitchFamily="34" charset="0"/>
                <a:ea typeface="Tahoma" panose="020B0604030504040204" pitchFamily="34" charset="0"/>
                <a:cs typeface="Tahoma" panose="020B0604030504040204" pitchFamily="34" charset="0"/>
              </a:rPr>
              <a:t>valid</a:t>
            </a:r>
            <a:r>
              <a:rPr lang="nl-NL" sz="30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range</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a:t>
            </a:r>
            <a:endParaRPr lang="nl-NL" sz="3000" b="0" i="0"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endParaRPr>
          </a:p>
          <a:p>
            <a:pPr marL="457200" indent="-457200" rtl="0" fontAlgn="base">
              <a:lnSpc>
                <a:spcPct val="100000"/>
              </a:lnSpc>
              <a:spcBef>
                <a:spcPts val="0"/>
              </a:spcBef>
              <a:spcAft>
                <a:spcPts val="0"/>
              </a:spcAft>
              <a:buFont typeface="+mj-lt"/>
              <a:buAutoNum type="arabicPeriod"/>
            </a:pP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Minimum</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and</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Maximum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boxes</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appear</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2600" b="0" i="0" u="none" strike="noStrike" dirty="0">
                <a:effectLst/>
                <a:latin typeface="Tahoma" panose="020B0604030504040204" pitchFamily="34" charset="0"/>
                <a:ea typeface="Tahoma" panose="020B0604030504040204" pitchFamily="34" charset="0"/>
                <a:cs typeface="Tahoma" panose="020B0604030504040204" pitchFamily="34" charset="0"/>
              </a:rPr>
              <a:t>(1-30, click </a:t>
            </a:r>
            <a:r>
              <a:rPr lang="nl-NL" sz="2600" b="1" i="0" u="none" strike="noStrike" dirty="0">
                <a:effectLst/>
                <a:latin typeface="Tahoma" panose="020B0604030504040204" pitchFamily="34" charset="0"/>
                <a:ea typeface="Tahoma" panose="020B0604030504040204" pitchFamily="34" charset="0"/>
                <a:cs typeface="Tahoma" panose="020B0604030504040204" pitchFamily="34" charset="0"/>
              </a:rPr>
              <a:t>Ok</a:t>
            </a:r>
            <a:r>
              <a:rPr lang="nl-NL" sz="2600" b="0" i="0" u="none" strike="noStrike" dirty="0">
                <a:effectLst/>
                <a:latin typeface="Tahoma" panose="020B0604030504040204" pitchFamily="34" charset="0"/>
                <a:ea typeface="Tahoma" panose="020B0604030504040204" pitchFamily="34" charset="0"/>
                <a:cs typeface="Tahoma" panose="020B0604030504040204" pitchFamily="34" charset="0"/>
              </a:rPr>
              <a:t>)</a:t>
            </a:r>
          </a:p>
          <a:p>
            <a:pPr marL="457200" indent="-457200" rtl="0" fontAlgn="base">
              <a:lnSpc>
                <a:spcPct val="100000"/>
              </a:lnSpc>
              <a:spcBef>
                <a:spcPts val="0"/>
              </a:spcBef>
              <a:spcAft>
                <a:spcPts val="800"/>
              </a:spcAft>
              <a:buFont typeface="+mj-lt"/>
              <a:buAutoNum type="arabicPeriod"/>
            </a:pP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Enter a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message</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in </a:t>
            </a:r>
            <a:r>
              <a:rPr lang="nl-NL" sz="3000" b="0" i="0" u="none" strike="noStrike" dirty="0" err="1">
                <a:effectLst/>
                <a:latin typeface="Tahoma" panose="020B0604030504040204" pitchFamily="34" charset="0"/>
                <a:ea typeface="Tahoma" panose="020B0604030504040204" pitchFamily="34" charset="0"/>
                <a:cs typeface="Tahoma" panose="020B0604030504040204" pitchFamily="34" charset="0"/>
              </a:rPr>
              <a:t>the</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3000" b="1" i="0" u="none" strike="noStrike" dirty="0">
                <a:effectLst/>
                <a:latin typeface="Tahoma" panose="020B0604030504040204" pitchFamily="34" charset="0"/>
                <a:ea typeface="Tahoma" panose="020B0604030504040204" pitchFamily="34" charset="0"/>
                <a:cs typeface="Tahoma" panose="020B0604030504040204" pitchFamily="34" charset="0"/>
              </a:rPr>
              <a:t>Input Message/Invoerbericht</a:t>
            </a:r>
            <a:r>
              <a:rPr lang="nl-NL" sz="3000" b="0" i="0" u="none" strike="noStrike" dirty="0">
                <a:effectLst/>
                <a:latin typeface="Tahoma" panose="020B0604030504040204" pitchFamily="34" charset="0"/>
                <a:ea typeface="Tahoma" panose="020B0604030504040204" pitchFamily="34" charset="0"/>
                <a:cs typeface="Tahoma" panose="020B0604030504040204" pitchFamily="34" charset="0"/>
              </a:rPr>
              <a:t> tab </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a:t>
            </a:r>
            <a:r>
              <a:rPr lang="nl-NL" sz="30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Input Help</a:t>
            </a:r>
            <a:r>
              <a:rPr lang="nl-NL" sz="30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a:t>
            </a:r>
            <a:endParaRPr lang="nl-NL" sz="3000" b="0" i="0"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endParaRPr>
          </a:p>
          <a:p>
            <a:pPr marL="0" indent="0">
              <a:buNone/>
            </a:pPr>
            <a:r>
              <a:rPr lang="nl-NL" sz="2000" b="0" i="0" u="none" strike="noStrike" dirty="0">
                <a:effectLst/>
                <a:latin typeface="Tahoma" panose="020B0604030504040204" pitchFamily="34" charset="0"/>
                <a:ea typeface="Tahoma" panose="020B0604030504040204" pitchFamily="34" charset="0"/>
                <a:cs typeface="Tahoma" panose="020B0604030504040204" pitchFamily="34" charset="0"/>
              </a:rPr>
              <a:t>(You </a:t>
            </a:r>
            <a:r>
              <a:rPr lang="nl-NL" sz="2000" b="0" i="0" u="none" strike="noStrike" dirty="0" err="1">
                <a:effectLst/>
                <a:latin typeface="Tahoma" panose="020B0604030504040204" pitchFamily="34" charset="0"/>
                <a:ea typeface="Tahoma" panose="020B0604030504040204" pitchFamily="34" charset="0"/>
                <a:cs typeface="Tahoma" panose="020B0604030504040204" pitchFamily="34" charset="0"/>
              </a:rPr>
              <a:t>can</a:t>
            </a:r>
            <a:r>
              <a:rPr lang="nl-NL" sz="2000" b="0" i="0" u="none" strike="noStrike" dirty="0">
                <a:effectLst/>
                <a:latin typeface="Tahoma" panose="020B0604030504040204" pitchFamily="34" charset="0"/>
                <a:ea typeface="Tahoma" panose="020B0604030504040204" pitchFamily="34" charset="0"/>
                <a:cs typeface="Tahoma" panose="020B0604030504040204" pitchFamily="34" charset="0"/>
              </a:rPr>
              <a:t> change </a:t>
            </a:r>
            <a:r>
              <a:rPr lang="nl-NL" sz="2000" b="0" i="0" u="none" strike="noStrike" dirty="0" err="1">
                <a:effectLst/>
                <a:latin typeface="Tahoma" panose="020B0604030504040204" pitchFamily="34" charset="0"/>
                <a:ea typeface="Tahoma" panose="020B0604030504040204" pitchFamily="34" charset="0"/>
                <a:cs typeface="Tahoma" panose="020B0604030504040204" pitchFamily="34" charset="0"/>
              </a:rPr>
              <a:t>the</a:t>
            </a:r>
            <a:r>
              <a:rPr lang="nl-NL" sz="2000" b="0" i="0" u="none" strike="noStrike" dirty="0">
                <a:effectLst/>
                <a:latin typeface="Tahoma" panose="020B0604030504040204" pitchFamily="34" charset="0"/>
                <a:ea typeface="Tahoma" panose="020B0604030504040204" pitchFamily="34" charset="0"/>
                <a:cs typeface="Tahoma" panose="020B0604030504040204" pitchFamily="34" charset="0"/>
              </a:rPr>
              <a:t> error/</a:t>
            </a:r>
            <a:r>
              <a:rPr lang="nl-NL" sz="2000" b="0" i="0" u="none" strike="noStrike" dirty="0" err="1">
                <a:effectLst/>
                <a:latin typeface="Tahoma" panose="020B0604030504040204" pitchFamily="34" charset="0"/>
                <a:ea typeface="Tahoma" panose="020B0604030504040204" pitchFamily="34" charset="0"/>
                <a:cs typeface="Tahoma" panose="020B0604030504040204" pitchFamily="34" charset="0"/>
              </a:rPr>
              <a:t>warning</a:t>
            </a:r>
            <a:r>
              <a:rPr lang="nl-NL" sz="2000" b="0" i="0" u="none" strike="noStrike" dirty="0">
                <a:effectLst/>
                <a:latin typeface="Tahoma" panose="020B0604030504040204" pitchFamily="34" charset="0"/>
                <a:ea typeface="Tahoma" panose="020B0604030504040204" pitchFamily="34" charset="0"/>
                <a:cs typeface="Tahoma" panose="020B0604030504040204" pitchFamily="34" charset="0"/>
              </a:rPr>
              <a:t> in </a:t>
            </a:r>
            <a:r>
              <a:rPr lang="nl-NL" sz="2000" b="0" i="0" u="none" strike="noStrike" dirty="0" err="1">
                <a:effectLst/>
                <a:latin typeface="Tahoma" panose="020B0604030504040204" pitchFamily="34" charset="0"/>
                <a:ea typeface="Tahoma" panose="020B0604030504040204" pitchFamily="34" charset="0"/>
                <a:cs typeface="Tahoma" panose="020B0604030504040204" pitchFamily="34" charset="0"/>
              </a:rPr>
              <a:t>the</a:t>
            </a:r>
            <a:r>
              <a:rPr lang="nl-NL" sz="2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2000" b="1" i="0" u="none" strike="noStrike" dirty="0">
                <a:effectLst/>
                <a:latin typeface="Tahoma" panose="020B0604030504040204" pitchFamily="34" charset="0"/>
                <a:ea typeface="Tahoma" panose="020B0604030504040204" pitchFamily="34" charset="0"/>
                <a:cs typeface="Tahoma" panose="020B0604030504040204" pitchFamily="34" charset="0"/>
              </a:rPr>
              <a:t>Style/Stijl</a:t>
            </a:r>
            <a:r>
              <a:rPr lang="nl-NL" sz="2000" b="0" i="0" u="none" strike="noStrike" dirty="0">
                <a:effectLst/>
                <a:latin typeface="Tahoma" panose="020B0604030504040204" pitchFamily="34" charset="0"/>
                <a:ea typeface="Tahoma" panose="020B0604030504040204" pitchFamily="34" charset="0"/>
                <a:cs typeface="Tahoma" panose="020B0604030504040204" pitchFamily="34" charset="0"/>
              </a:rPr>
              <a:t> option on </a:t>
            </a:r>
            <a:r>
              <a:rPr lang="nl-NL" sz="2000" b="0" i="0" u="none" strike="noStrike" dirty="0" err="1">
                <a:effectLst/>
                <a:latin typeface="Tahoma" panose="020B0604030504040204" pitchFamily="34" charset="0"/>
                <a:ea typeface="Tahoma" panose="020B0604030504040204" pitchFamily="34" charset="0"/>
                <a:cs typeface="Tahoma" panose="020B0604030504040204" pitchFamily="34" charset="0"/>
              </a:rPr>
              <a:t>the</a:t>
            </a:r>
            <a:r>
              <a:rPr lang="nl-NL" sz="2000"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nl-NL" sz="2000" b="1" i="0" u="none" strike="noStrike" dirty="0">
                <a:effectLst/>
                <a:latin typeface="Tahoma" panose="020B0604030504040204" pitchFamily="34" charset="0"/>
                <a:ea typeface="Tahoma" panose="020B0604030504040204" pitchFamily="34" charset="0"/>
                <a:cs typeface="Tahoma" panose="020B0604030504040204" pitchFamily="34" charset="0"/>
              </a:rPr>
              <a:t>Error Alert/Foutmelding </a:t>
            </a:r>
            <a:r>
              <a:rPr lang="nl-NL" sz="2000" b="0" i="0" u="none" strike="noStrike" dirty="0">
                <a:effectLst/>
                <a:latin typeface="Tahoma" panose="020B0604030504040204" pitchFamily="34" charset="0"/>
                <a:ea typeface="Tahoma" panose="020B0604030504040204" pitchFamily="34" charset="0"/>
                <a:cs typeface="Tahoma" panose="020B0604030504040204" pitchFamily="34" charset="0"/>
              </a:rPr>
              <a:t>tab.)</a:t>
            </a:r>
            <a:br>
              <a:rPr lang="en-US" sz="2800" b="1"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br>
              <a:rPr lang="en-US" sz="2800" b="1" i="0" u="none" strike="noStrike" dirty="0">
                <a:solidFill>
                  <a:srgbClr val="C6C8D6"/>
                </a:solidFill>
                <a:effectLst/>
                <a:latin typeface="Tahoma" panose="020B0604030504040204" pitchFamily="34" charset="0"/>
                <a:ea typeface="Tahoma" panose="020B0604030504040204" pitchFamily="34" charset="0"/>
                <a:cs typeface="Tahoma" panose="020B0604030504040204" pitchFamily="34" charset="0"/>
              </a:rPr>
            </a:br>
            <a:r>
              <a:rPr lang="nl-NL" sz="1400" b="0" i="0" u="sng" strike="noStrike" dirty="0">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Follow </a:t>
            </a:r>
            <a:r>
              <a:rPr lang="nl-NL" sz="1400" b="0" i="0" u="sng" strike="noStrike" dirty="0" err="1">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along</a:t>
            </a:r>
            <a:r>
              <a:rPr lang="nl-NL" sz="1400" b="0" i="0" u="sng" strike="noStrike" dirty="0">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 </a:t>
            </a:r>
            <a:r>
              <a:rPr lang="nl-NL" sz="1400" b="0" i="0" u="sng" strike="noStrike" dirty="0" err="1">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with</a:t>
            </a:r>
            <a:r>
              <a:rPr lang="nl-NL" sz="1400" b="0" i="0" u="sng" strike="noStrike" dirty="0">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 screenshots</a:t>
            </a:r>
            <a:endParaRPr lang="nl-NL" sz="14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889451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575407" cy="6858002"/>
          </a:xfrm>
          <a:prstGeom prst="rect">
            <a:avLst/>
          </a:prstGeom>
          <a:gradFill flip="none" rotWithShape="1">
            <a:gsLst>
              <a:gs pos="0">
                <a:srgbClr val="FDDA8A"/>
              </a:gs>
              <a:gs pos="17000">
                <a:srgbClr val="64E5A9"/>
              </a:gs>
              <a:gs pos="47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1" dirty="0"/>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7"/>
            <a:ext cx="3245070" cy="1195052"/>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lang="en-US" sz="4400" dirty="0">
                <a:solidFill>
                  <a:schemeClr val="bg1"/>
                </a:solidFill>
                <a:latin typeface="eacolgica round slab" panose="02000000000000000000" pitchFamily="50" charset="0"/>
              </a:rPr>
              <a:t>D</a:t>
            </a:r>
            <a:r>
              <a:rPr kumimoji="0" lang="en-US"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ata</a:t>
            </a:r>
            <a:r>
              <a:rPr kumimoji="0" lang="en-US"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validation </a:t>
            </a:r>
            <a:endParaRPr kumimoji="0" lang="en-US" sz="4400" b="1"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endParaRPr>
          </a:p>
        </p:txBody>
      </p:sp>
      <p:sp>
        <p:nvSpPr>
          <p:cNvPr id="7" name="Tijdelijke aanduiding voor inhoud 6">
            <a:extLst>
              <a:ext uri="{FF2B5EF4-FFF2-40B4-BE49-F238E27FC236}">
                <a16:creationId xmlns:a16="http://schemas.microsoft.com/office/drawing/2014/main" id="{F3DE442E-3583-78C4-3EA7-C99B3E1E270C}"/>
              </a:ext>
              <a:ext uri="{C183D7F6-B498-43B3-948B-1728B52AA6E4}">
                <adec:decorative xmlns:adec="http://schemas.microsoft.com/office/drawing/2017/decorative" val="0"/>
              </a:ext>
            </a:extLst>
          </p:cNvPr>
          <p:cNvSpPr>
            <a:spLocks noGrp="1"/>
          </p:cNvSpPr>
          <p:nvPr>
            <p:ph idx="1"/>
          </p:nvPr>
        </p:nvSpPr>
        <p:spPr>
          <a:xfrm>
            <a:off x="3761907" y="1781909"/>
            <a:ext cx="8171675" cy="5363110"/>
          </a:xfrm>
        </p:spPr>
        <p:txBody>
          <a:bodyPr>
            <a:normAutofit fontScale="92500" lnSpcReduction="20000"/>
          </a:bodyPr>
          <a:lstStyle/>
          <a:p>
            <a:r>
              <a:rPr lang="en-US" b="1" dirty="0">
                <a:latin typeface="Tahoma" panose="020B0604030504040204" pitchFamily="34" charset="0"/>
                <a:ea typeface="Tahoma" panose="020B0604030504040204" pitchFamily="34" charset="0"/>
                <a:cs typeface="Tahoma" panose="020B0604030504040204" pitchFamily="34" charset="0"/>
              </a:rPr>
              <a:t>Data validation rules are not applied retroactively </a:t>
            </a:r>
            <a:r>
              <a:rPr lang="en-US" dirty="0">
                <a:latin typeface="Tahoma" panose="020B0604030504040204" pitchFamily="34" charset="0"/>
                <a:ea typeface="Tahoma" panose="020B0604030504040204" pitchFamily="34" charset="0"/>
                <a:cs typeface="Tahoma" panose="020B0604030504040204" pitchFamily="34" charset="0"/>
              </a:rPr>
              <a:t>(data already in cells)</a:t>
            </a:r>
          </a:p>
          <a:p>
            <a:endParaRPr lang="en-US" dirty="0">
              <a:latin typeface="Tahoma" panose="020B0604030504040204" pitchFamily="34" charset="0"/>
              <a:ea typeface="Tahoma" panose="020B0604030504040204" pitchFamily="34" charset="0"/>
              <a:cs typeface="Tahoma" panose="020B0604030504040204" pitchFamily="34" charset="0"/>
            </a:endParaRPr>
          </a:p>
          <a:p>
            <a:r>
              <a:rPr lang="en-US" b="1" dirty="0">
                <a:latin typeface="Tahoma" panose="020B0604030504040204" pitchFamily="34" charset="0"/>
                <a:ea typeface="Tahoma" panose="020B0604030504040204" pitchFamily="34" charset="0"/>
                <a:cs typeface="Tahoma" panose="020B0604030504040204" pitchFamily="34" charset="0"/>
              </a:rPr>
              <a:t>Existing data will not be flagged </a:t>
            </a:r>
            <a:r>
              <a:rPr lang="en-US" dirty="0">
                <a:latin typeface="Tahoma" panose="020B0604030504040204" pitchFamily="34" charset="0"/>
                <a:ea typeface="Tahoma" panose="020B0604030504040204" pitchFamily="34" charset="0"/>
                <a:cs typeface="Tahoma" panose="020B0604030504040204" pitchFamily="34" charset="0"/>
              </a:rPr>
              <a:t>with a warning</a:t>
            </a:r>
          </a:p>
          <a:p>
            <a:pPr lvl="1"/>
            <a:r>
              <a:rPr lang="en-US" dirty="0">
                <a:latin typeface="Tahoma" panose="020B0604030504040204" pitchFamily="34" charset="0"/>
                <a:ea typeface="Tahoma" panose="020B0604030504040204" pitchFamily="34" charset="0"/>
                <a:cs typeface="Tahoma" panose="020B0604030504040204" pitchFamily="34" charset="0"/>
              </a:rPr>
              <a:t>In some Excel versions, you can click in the Data tab on </a:t>
            </a:r>
            <a:r>
              <a:rPr lang="en-US" b="1" dirty="0">
                <a:solidFill>
                  <a:srgbClr val="8C4E9F"/>
                </a:solidFill>
                <a:latin typeface="Tahoma" panose="020B0604030504040204" pitchFamily="34" charset="0"/>
                <a:ea typeface="Tahoma" panose="020B0604030504040204" pitchFamily="34" charset="0"/>
                <a:cs typeface="Tahoma" panose="020B0604030504040204" pitchFamily="34" charset="0"/>
              </a:rPr>
              <a:t>Data Validation</a:t>
            </a:r>
            <a:r>
              <a:rPr lang="en-US" dirty="0">
                <a:latin typeface="Tahoma" panose="020B0604030504040204" pitchFamily="34" charset="0"/>
                <a:ea typeface="Tahoma" panose="020B0604030504040204" pitchFamily="34" charset="0"/>
                <a:cs typeface="Tahoma" panose="020B0604030504040204" pitchFamily="34" charset="0"/>
              </a:rPr>
              <a:t>/</a:t>
            </a:r>
            <a:r>
              <a:rPr lang="en-US" dirty="0" err="1">
                <a:latin typeface="Tahoma" panose="020B0604030504040204" pitchFamily="34" charset="0"/>
                <a:ea typeface="Tahoma" panose="020B0604030504040204" pitchFamily="34" charset="0"/>
                <a:cs typeface="Tahoma" panose="020B0604030504040204" pitchFamily="34" charset="0"/>
              </a:rPr>
              <a:t>Gegevensvalidatie</a:t>
            </a:r>
            <a:r>
              <a:rPr lang="en-US" dirty="0">
                <a:latin typeface="Tahoma" panose="020B0604030504040204" pitchFamily="34" charset="0"/>
                <a:ea typeface="Tahoma" panose="020B0604030504040204" pitchFamily="34" charset="0"/>
                <a:cs typeface="Tahoma" panose="020B0604030504040204" pitchFamily="34" charset="0"/>
              </a:rPr>
              <a:t> and then “</a:t>
            </a:r>
            <a:r>
              <a:rPr lang="en-US" b="1" dirty="0">
                <a:solidFill>
                  <a:srgbClr val="8C4E9F"/>
                </a:solidFill>
                <a:latin typeface="Tahoma" panose="020B0604030504040204" pitchFamily="34" charset="0"/>
                <a:ea typeface="Tahoma" panose="020B0604030504040204" pitchFamily="34" charset="0"/>
                <a:cs typeface="Tahoma" panose="020B0604030504040204" pitchFamily="34" charset="0"/>
              </a:rPr>
              <a:t>Circle invalid data</a:t>
            </a:r>
            <a:r>
              <a:rPr lang="en-US" dirty="0">
                <a:latin typeface="Tahoma" panose="020B0604030504040204" pitchFamily="34" charset="0"/>
                <a:ea typeface="Tahoma" panose="020B0604030504040204" pitchFamily="34" charset="0"/>
                <a:cs typeface="Tahoma" panose="020B0604030504040204" pitchFamily="34" charset="0"/>
              </a:rPr>
              <a:t>/</a:t>
            </a:r>
            <a:r>
              <a:rPr lang="en-US" dirty="0" err="1">
                <a:latin typeface="Tahoma" panose="020B0604030504040204" pitchFamily="34" charset="0"/>
                <a:ea typeface="Tahoma" panose="020B0604030504040204" pitchFamily="34" charset="0"/>
                <a:cs typeface="Tahoma" panose="020B0604030504040204" pitchFamily="34" charset="0"/>
              </a:rPr>
              <a:t>Ongeldige</a:t>
            </a:r>
            <a:r>
              <a:rPr lang="en-US" dirty="0">
                <a:latin typeface="Tahoma" panose="020B0604030504040204" pitchFamily="34" charset="0"/>
                <a:ea typeface="Tahoma" panose="020B0604030504040204" pitchFamily="34" charset="0"/>
                <a:cs typeface="Tahoma" panose="020B0604030504040204" pitchFamily="34" charset="0"/>
              </a:rPr>
              <a:t> </a:t>
            </a:r>
            <a:r>
              <a:rPr lang="en-US" dirty="0" err="1">
                <a:latin typeface="Tahoma" panose="020B0604030504040204" pitchFamily="34" charset="0"/>
                <a:ea typeface="Tahoma" panose="020B0604030504040204" pitchFamily="34" charset="0"/>
                <a:cs typeface="Tahoma" panose="020B0604030504040204" pitchFamily="34" charset="0"/>
              </a:rPr>
              <a:t>gegevens</a:t>
            </a:r>
            <a:r>
              <a:rPr lang="en-US" dirty="0">
                <a:latin typeface="Tahoma" panose="020B0604030504040204" pitchFamily="34" charset="0"/>
                <a:ea typeface="Tahoma" panose="020B0604030504040204" pitchFamily="34" charset="0"/>
                <a:cs typeface="Tahoma" panose="020B0604030504040204" pitchFamily="34" charset="0"/>
              </a:rPr>
              <a:t> </a:t>
            </a:r>
            <a:r>
              <a:rPr lang="en-US" dirty="0" err="1">
                <a:latin typeface="Tahoma" panose="020B0604030504040204" pitchFamily="34" charset="0"/>
                <a:ea typeface="Tahoma" panose="020B0604030504040204" pitchFamily="34" charset="0"/>
                <a:cs typeface="Tahoma" panose="020B0604030504040204" pitchFamily="34" charset="0"/>
              </a:rPr>
              <a:t>omcircelen</a:t>
            </a:r>
            <a:r>
              <a:rPr lang="en-US" dirty="0">
                <a:latin typeface="Tahoma" panose="020B0604030504040204" pitchFamily="34" charset="0"/>
                <a:ea typeface="Tahoma" panose="020B0604030504040204" pitchFamily="34" charset="0"/>
                <a:cs typeface="Tahoma" panose="020B0604030504040204" pitchFamily="34" charset="0"/>
              </a:rPr>
              <a:t>”. This will put red circles around invalid data entries.</a:t>
            </a:r>
          </a:p>
          <a:p>
            <a:endParaRPr lang="en-US" dirty="0">
              <a:latin typeface="Tahoma" panose="020B0604030504040204" pitchFamily="34" charset="0"/>
              <a:ea typeface="Tahoma" panose="020B0604030504040204" pitchFamily="34" charset="0"/>
              <a:cs typeface="Tahoma" panose="020B0604030504040204" pitchFamily="34" charset="0"/>
            </a:endParaRPr>
          </a:p>
          <a:p>
            <a:r>
              <a:rPr lang="en-US" b="1" dirty="0">
                <a:latin typeface="Tahoma" panose="020B0604030504040204" pitchFamily="34" charset="0"/>
                <a:ea typeface="Tahoma" panose="020B0604030504040204" pitchFamily="34" charset="0"/>
                <a:cs typeface="Tahoma" panose="020B0604030504040204" pitchFamily="34" charset="0"/>
              </a:rPr>
              <a:t>Set up data validation rules </a:t>
            </a:r>
            <a:r>
              <a:rPr lang="en-US" dirty="0">
                <a:latin typeface="Tahoma" panose="020B0604030504040204" pitchFamily="34" charset="0"/>
                <a:ea typeface="Tahoma" panose="020B0604030504040204" pitchFamily="34" charset="0"/>
                <a:cs typeface="Tahoma" panose="020B0604030504040204" pitchFamily="34" charset="0"/>
              </a:rPr>
              <a:t>for each column when you set up your spreadsheet </a:t>
            </a:r>
            <a:r>
              <a:rPr lang="en-US" sz="2600" dirty="0">
                <a:latin typeface="Tahoma" panose="020B0604030504040204" pitchFamily="34" charset="0"/>
                <a:ea typeface="Tahoma" panose="020B0604030504040204" pitchFamily="34" charset="0"/>
                <a:cs typeface="Tahoma" panose="020B0604030504040204" pitchFamily="34" charset="0"/>
              </a:rPr>
              <a:t>(before data collection)</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 name="Tekstvak 4">
            <a:extLst>
              <a:ext uri="{FF2B5EF4-FFF2-40B4-BE49-F238E27FC236}">
                <a16:creationId xmlns:a16="http://schemas.microsoft.com/office/drawing/2014/main" id="{0F63F038-E3D8-F540-58BB-9C4898B1D5B5}"/>
              </a:ext>
            </a:extLst>
          </p:cNvPr>
          <p:cNvSpPr txBox="1"/>
          <p:nvPr/>
        </p:nvSpPr>
        <p:spPr>
          <a:xfrm>
            <a:off x="258418" y="6462110"/>
            <a:ext cx="3575407" cy="338554"/>
          </a:xfrm>
          <a:prstGeom prst="rect">
            <a:avLst/>
          </a:prstGeom>
          <a:noFill/>
        </p:spPr>
        <p:txBody>
          <a:bodyPr wrap="square">
            <a:spAutoFit/>
          </a:bodyPr>
          <a:lstStyle/>
          <a:p>
            <a:pPr rtl="0">
              <a:spcBef>
                <a:spcPts val="0"/>
              </a:spcBef>
              <a:spcAft>
                <a:spcPts val="0"/>
              </a:spcAft>
            </a:pPr>
            <a:r>
              <a:rPr lang="en-US" sz="1600" b="0" i="0" u="sng" strike="noStrike" dirty="0">
                <a:effectLst/>
                <a:latin typeface="Nunito" pitchFamily="2" charset="0"/>
                <a:hlinkClick r:id="rId2">
                  <a:extLst>
                    <a:ext uri="{A12FA001-AC4F-418D-AE19-62706E023703}">
                      <ahyp:hlinkClr xmlns:ahyp="http://schemas.microsoft.com/office/drawing/2018/hyperlinkcolor" val="tx"/>
                    </a:ext>
                  </a:extLst>
                </a:hlinkClick>
              </a:rPr>
              <a:t>Clean version of the SAFI dataset</a:t>
            </a:r>
            <a:endParaRPr lang="en-US" sz="1600" dirty="0">
              <a:effectLst/>
            </a:endParaRPr>
          </a:p>
        </p:txBody>
      </p:sp>
      <p:sp>
        <p:nvSpPr>
          <p:cNvPr id="3" name="Tekstvak 2">
            <a:extLst>
              <a:ext uri="{FF2B5EF4-FFF2-40B4-BE49-F238E27FC236}">
                <a16:creationId xmlns:a16="http://schemas.microsoft.com/office/drawing/2014/main" id="{36071BEF-09A7-A87D-AA33-93BD4743AE08}"/>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257030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575407" cy="6858002"/>
          </a:xfrm>
          <a:prstGeom prst="rect">
            <a:avLst/>
          </a:prstGeom>
          <a:gradFill flip="none" rotWithShape="1">
            <a:gsLst>
              <a:gs pos="0">
                <a:srgbClr val="FDDA8A"/>
              </a:gs>
              <a:gs pos="17000">
                <a:srgbClr val="64E5A9"/>
              </a:gs>
              <a:gs pos="47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1" dirty="0"/>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6"/>
            <a:ext cx="3245070" cy="3399517"/>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Data validation - restricting data to entries from a list</a:t>
            </a:r>
            <a:endParaRPr kumimoji="0" lang="en-US" sz="2800" b="1"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endParaRPr>
          </a:p>
        </p:txBody>
      </p:sp>
      <p:sp>
        <p:nvSpPr>
          <p:cNvPr id="7" name="Tijdelijke aanduiding voor inhoud 6">
            <a:extLst>
              <a:ext uri="{FF2B5EF4-FFF2-40B4-BE49-F238E27FC236}">
                <a16:creationId xmlns:a16="http://schemas.microsoft.com/office/drawing/2014/main" id="{F3DE442E-3583-78C4-3EA7-C99B3E1E270C}"/>
              </a:ext>
              <a:ext uri="{C183D7F6-B498-43B3-948B-1728B52AA6E4}">
                <adec:decorative xmlns:adec="http://schemas.microsoft.com/office/drawing/2017/decorative" val="0"/>
              </a:ext>
            </a:extLst>
          </p:cNvPr>
          <p:cNvSpPr>
            <a:spLocks noGrp="1"/>
          </p:cNvSpPr>
          <p:nvPr>
            <p:ph idx="1"/>
          </p:nvPr>
        </p:nvSpPr>
        <p:spPr>
          <a:xfrm>
            <a:off x="3761906" y="586856"/>
            <a:ext cx="8171675" cy="6039975"/>
          </a:xfrm>
        </p:spPr>
        <p:txBody>
          <a:bodyPr>
            <a:normAutofit fontScale="70000" lnSpcReduction="20000"/>
          </a:bodyPr>
          <a:lstStyle/>
          <a:p>
            <a:pPr marL="0" indent="0">
              <a:lnSpc>
                <a:spcPct val="120000"/>
              </a:lnSpc>
              <a:buNone/>
            </a:pPr>
            <a:r>
              <a:rPr lang="en-US" b="1" dirty="0">
                <a:solidFill>
                  <a:srgbClr val="007A78"/>
                </a:solidFill>
                <a:latin typeface="Tahoma" panose="020B0604030504040204" pitchFamily="34" charset="0"/>
                <a:ea typeface="Tahoma" panose="020B0604030504040204" pitchFamily="34" charset="0"/>
                <a:cs typeface="Tahoma" panose="020B0604030504040204" pitchFamily="34" charset="0"/>
              </a:rPr>
              <a:t>drop-down list of the available items</a:t>
            </a:r>
          </a:p>
          <a:p>
            <a:pPr>
              <a:lnSpc>
                <a:spcPct val="120000"/>
              </a:lnSpc>
            </a:pPr>
            <a:endParaRPr lang="en-US" dirty="0">
              <a:latin typeface="Tahoma" panose="020B0604030504040204" pitchFamily="34" charset="0"/>
              <a:ea typeface="Tahoma" panose="020B0604030504040204" pitchFamily="34" charset="0"/>
              <a:cs typeface="Tahoma" panose="020B0604030504040204" pitchFamily="34" charset="0"/>
            </a:endParaRPr>
          </a:p>
          <a:p>
            <a:pPr>
              <a:lnSpc>
                <a:spcPct val="120000"/>
              </a:lnSpc>
            </a:pPr>
            <a:r>
              <a:rPr lang="en-US" b="1" dirty="0">
                <a:latin typeface="Tahoma" panose="020B0604030504040204" pitchFamily="34" charset="0"/>
                <a:ea typeface="Tahoma" panose="020B0604030504040204" pitchFamily="34" charset="0"/>
                <a:cs typeface="Tahoma" panose="020B0604030504040204" pitchFamily="34" charset="0"/>
              </a:rPr>
              <a:t>Typing a list </a:t>
            </a:r>
            <a:r>
              <a:rPr lang="en-US" dirty="0">
                <a:latin typeface="Tahoma" panose="020B0604030504040204" pitchFamily="34" charset="0"/>
                <a:ea typeface="Tahoma" panose="020B0604030504040204" pitchFamily="34" charset="0"/>
                <a:cs typeface="Tahoma" panose="020B0604030504040204" pitchFamily="34" charset="0"/>
              </a:rPr>
              <a:t>of values where only a few possible values exist (like “grass, </a:t>
            </a:r>
            <a:r>
              <a:rPr lang="en-US" dirty="0" err="1">
                <a:latin typeface="Tahoma" panose="020B0604030504040204" pitchFamily="34" charset="0"/>
                <a:ea typeface="Tahoma" panose="020B0604030504040204" pitchFamily="34" charset="0"/>
                <a:cs typeface="Tahoma" panose="020B0604030504040204" pitchFamily="34" charset="0"/>
              </a:rPr>
              <a:t>muddaub</a:t>
            </a:r>
            <a:r>
              <a:rPr lang="en-US" dirty="0">
                <a:latin typeface="Tahoma" panose="020B0604030504040204" pitchFamily="34" charset="0"/>
                <a:ea typeface="Tahoma" panose="020B0604030504040204" pitchFamily="34" charset="0"/>
                <a:cs typeface="Tahoma" panose="020B0604030504040204" pitchFamily="34" charset="0"/>
              </a:rPr>
              <a:t>, </a:t>
            </a:r>
            <a:r>
              <a:rPr lang="en-US" dirty="0" err="1">
                <a:latin typeface="Tahoma" panose="020B0604030504040204" pitchFamily="34" charset="0"/>
                <a:ea typeface="Tahoma" panose="020B0604030504040204" pitchFamily="34" charset="0"/>
                <a:cs typeface="Tahoma" panose="020B0604030504040204" pitchFamily="34" charset="0"/>
              </a:rPr>
              <a:t>burntbricks</a:t>
            </a:r>
            <a:r>
              <a:rPr lang="en-US" dirty="0">
                <a:latin typeface="Tahoma" panose="020B0604030504040204" pitchFamily="34" charset="0"/>
                <a:ea typeface="Tahoma" panose="020B0604030504040204" pitchFamily="34" charset="0"/>
                <a:cs typeface="Tahoma" panose="020B0604030504040204" pitchFamily="34" charset="0"/>
              </a:rPr>
              <a:t>, </a:t>
            </a:r>
            <a:r>
              <a:rPr lang="en-US" dirty="0" err="1">
                <a:latin typeface="Tahoma" panose="020B0604030504040204" pitchFamily="34" charset="0"/>
                <a:ea typeface="Tahoma" panose="020B0604030504040204" pitchFamily="34" charset="0"/>
                <a:cs typeface="Tahoma" panose="020B0604030504040204" pitchFamily="34" charset="0"/>
              </a:rPr>
              <a:t>sunbricks</a:t>
            </a:r>
            <a:r>
              <a:rPr lang="en-US" dirty="0">
                <a:latin typeface="Tahoma" panose="020B0604030504040204" pitchFamily="34" charset="0"/>
                <a:ea typeface="Tahoma" panose="020B0604030504040204" pitchFamily="34" charset="0"/>
                <a:cs typeface="Tahoma" panose="020B0604030504040204" pitchFamily="34" charset="0"/>
              </a:rPr>
              <a:t>, cement”) </a:t>
            </a:r>
          </a:p>
          <a:p>
            <a:pPr>
              <a:lnSpc>
                <a:spcPct val="120000"/>
              </a:lnSpc>
            </a:pPr>
            <a:endParaRPr lang="en-US" dirty="0">
              <a:latin typeface="Tahoma" panose="020B0604030504040204" pitchFamily="34" charset="0"/>
              <a:ea typeface="Tahoma" panose="020B0604030504040204" pitchFamily="34" charset="0"/>
              <a:cs typeface="Tahoma" panose="020B0604030504040204" pitchFamily="34" charset="0"/>
            </a:endParaRPr>
          </a:p>
          <a:p>
            <a:pPr marL="0" indent="0">
              <a:lnSpc>
                <a:spcPct val="120000"/>
              </a:lnSpc>
              <a:buNone/>
            </a:pPr>
            <a:r>
              <a:rPr lang="en-US" dirty="0">
                <a:latin typeface="Tahoma" panose="020B0604030504040204" pitchFamily="34" charset="0"/>
                <a:ea typeface="Tahoma" panose="020B0604030504040204" pitchFamily="34" charset="0"/>
                <a:cs typeface="Tahoma" panose="020B0604030504040204" pitchFamily="34" charset="0"/>
              </a:rPr>
              <a:t>OR</a:t>
            </a:r>
          </a:p>
          <a:p>
            <a:pPr>
              <a:lnSpc>
                <a:spcPct val="120000"/>
              </a:lnSpc>
            </a:pPr>
            <a:endParaRPr lang="en-US" dirty="0">
              <a:latin typeface="Tahoma" panose="020B0604030504040204" pitchFamily="34" charset="0"/>
              <a:ea typeface="Tahoma" panose="020B0604030504040204" pitchFamily="34" charset="0"/>
              <a:cs typeface="Tahoma" panose="020B0604030504040204" pitchFamily="34" charset="0"/>
            </a:endParaRPr>
          </a:p>
          <a:p>
            <a:pPr>
              <a:lnSpc>
                <a:spcPct val="120000"/>
              </a:lnSpc>
            </a:pPr>
            <a:r>
              <a:rPr lang="en-US" dirty="0">
                <a:latin typeface="Tahoma" panose="020B0604030504040204" pitchFamily="34" charset="0"/>
                <a:ea typeface="Tahoma" panose="020B0604030504040204" pitchFamily="34" charset="0"/>
                <a:cs typeface="Tahoma" panose="020B0604030504040204" pitchFamily="34" charset="0"/>
              </a:rPr>
              <a:t>Create a </a:t>
            </a:r>
            <a:r>
              <a:rPr lang="en-US" b="1" dirty="0">
                <a:latin typeface="Tahoma" panose="020B0604030504040204" pitchFamily="34" charset="0"/>
                <a:ea typeface="Tahoma" panose="020B0604030504040204" pitchFamily="34" charset="0"/>
                <a:cs typeface="Tahoma" panose="020B0604030504040204" pitchFamily="34" charset="0"/>
              </a:rPr>
              <a:t>small table </a:t>
            </a:r>
            <a:r>
              <a:rPr lang="en-US" dirty="0">
                <a:latin typeface="Tahoma" panose="020B0604030504040204" pitchFamily="34" charset="0"/>
                <a:ea typeface="Tahoma" panose="020B0604030504040204" pitchFamily="34" charset="0"/>
                <a:cs typeface="Tahoma" panose="020B0604030504040204" pitchFamily="34" charset="0"/>
              </a:rPr>
              <a:t>(in a separate tab of the workbook), and use these cells as the source of acceptable inputs.</a:t>
            </a:r>
          </a:p>
          <a:p>
            <a:pPr lvl="1">
              <a:lnSpc>
                <a:spcPct val="120000"/>
              </a:lnSpc>
            </a:pPr>
            <a:r>
              <a:rPr lang="en-US" dirty="0">
                <a:latin typeface="Tahoma" panose="020B0604030504040204" pitchFamily="34" charset="0"/>
                <a:ea typeface="Tahoma" panose="020B0604030504040204" pitchFamily="34" charset="0"/>
                <a:cs typeface="Tahoma" panose="020B0604030504040204" pitchFamily="34" charset="0"/>
              </a:rPr>
              <a:t>Makes the data entry process more flexible. If you add or remove contents from the table, these are immediately reflected in any new cell entries based on this source. You can also have different cells refer to the same table of acceptable inputs.</a:t>
            </a:r>
          </a:p>
          <a:p>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 name="Tekstvak 4">
            <a:extLst>
              <a:ext uri="{FF2B5EF4-FFF2-40B4-BE49-F238E27FC236}">
                <a16:creationId xmlns:a16="http://schemas.microsoft.com/office/drawing/2014/main" id="{0F63F038-E3D8-F540-58BB-9C4898B1D5B5}"/>
              </a:ext>
            </a:extLst>
          </p:cNvPr>
          <p:cNvSpPr txBox="1"/>
          <p:nvPr/>
        </p:nvSpPr>
        <p:spPr>
          <a:xfrm>
            <a:off x="258418" y="6462110"/>
            <a:ext cx="3575407" cy="338554"/>
          </a:xfrm>
          <a:prstGeom prst="rect">
            <a:avLst/>
          </a:prstGeom>
          <a:noFill/>
        </p:spPr>
        <p:txBody>
          <a:bodyPr wrap="square">
            <a:spAutoFit/>
          </a:bodyPr>
          <a:lstStyle/>
          <a:p>
            <a:pPr rtl="0">
              <a:spcBef>
                <a:spcPts val="0"/>
              </a:spcBef>
              <a:spcAft>
                <a:spcPts val="0"/>
              </a:spcAft>
            </a:pPr>
            <a:r>
              <a:rPr lang="en-US" sz="1600" b="0" i="0" u="sng" strike="noStrike" dirty="0">
                <a:effectLst/>
                <a:latin typeface="Nunito" pitchFamily="2" charset="0"/>
                <a:hlinkClick r:id="rId2">
                  <a:extLst>
                    <a:ext uri="{A12FA001-AC4F-418D-AE19-62706E023703}">
                      <ahyp:hlinkClr xmlns:ahyp="http://schemas.microsoft.com/office/drawing/2018/hyperlinkcolor" val="tx"/>
                    </a:ext>
                  </a:extLst>
                </a:hlinkClick>
              </a:rPr>
              <a:t>Clean version of the SAFI dataset</a:t>
            </a:r>
            <a:endParaRPr lang="en-US" sz="1600" dirty="0">
              <a:effectLst/>
            </a:endParaRPr>
          </a:p>
        </p:txBody>
      </p:sp>
      <p:sp>
        <p:nvSpPr>
          <p:cNvPr id="3" name="Tekstvak 2">
            <a:extLst>
              <a:ext uri="{FF2B5EF4-FFF2-40B4-BE49-F238E27FC236}">
                <a16:creationId xmlns:a16="http://schemas.microsoft.com/office/drawing/2014/main" id="{FE85525C-0DE3-6020-BEED-8141F37D3261}"/>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26090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708972" cy="6858002"/>
          </a:xfrm>
          <a:prstGeom prst="rect">
            <a:avLst/>
          </a:prstGeom>
          <a:gradFill flip="none" rotWithShape="1">
            <a:gsLst>
              <a:gs pos="0">
                <a:srgbClr val="FDDA8A"/>
              </a:gs>
              <a:gs pos="0">
                <a:srgbClr val="64E5A9"/>
              </a:gs>
              <a:gs pos="60000">
                <a:srgbClr val="8C4E9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a:extLst>
              <a:ext uri="{FF2B5EF4-FFF2-40B4-BE49-F238E27FC236}">
                <a16:creationId xmlns:a16="http://schemas.microsoft.com/office/drawing/2014/main" id="{557579C5-A0D2-F873-09BB-F26147DFDB7A}"/>
              </a:ext>
            </a:extLst>
          </p:cNvPr>
          <p:cNvSpPr>
            <a:spLocks noGrp="1"/>
          </p:cNvSpPr>
          <p:nvPr>
            <p:ph type="title"/>
          </p:nvPr>
        </p:nvSpPr>
        <p:spPr>
          <a:xfrm>
            <a:off x="720000" y="1080000"/>
            <a:ext cx="2960985" cy="2155569"/>
          </a:xfrm>
        </p:spPr>
        <p:txBody>
          <a:bodyPr>
            <a:normAutofit/>
          </a:bodyPr>
          <a:lstStyle/>
          <a:p>
            <a:pPr algn="r"/>
            <a:r>
              <a:rPr lang="nl-NL" sz="4400" dirty="0" err="1">
                <a:solidFill>
                  <a:schemeClr val="bg1"/>
                </a:solidFill>
                <a:latin typeface="eacolgica round slab" panose="02000000000000000000" pitchFamily="50" charset="0"/>
              </a:rPr>
              <a:t>Exercise</a:t>
            </a:r>
            <a:br>
              <a:rPr lang="nl-NL" sz="4400" dirty="0">
                <a:solidFill>
                  <a:schemeClr val="bg1"/>
                </a:solidFill>
                <a:latin typeface="eacolgica round slab" panose="02000000000000000000" pitchFamily="50" charset="0"/>
              </a:rPr>
            </a:b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3</a:t>
            </a:r>
            <a:r>
              <a:rPr lang="nl-NL" sz="4000" dirty="0">
                <a:solidFill>
                  <a:schemeClr val="bg1"/>
                </a:solidFill>
                <a:latin typeface="eacolgica round slab" panose="02000000000000000000" pitchFamily="50" charset="0"/>
              </a:rPr>
              <a:t> </a:t>
            </a: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min</a:t>
            </a:r>
            <a:b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br>
            <a:r>
              <a:rPr lang="nl-NL" dirty="0">
                <a:solidFill>
                  <a:schemeClr val="bg1"/>
                </a:solidFill>
                <a:latin typeface="Tahoma" panose="020B0604030504040204" pitchFamily="34" charset="0"/>
                <a:ea typeface="Tahoma" panose="020B0604030504040204" pitchFamily="34" charset="0"/>
                <a:cs typeface="Tahoma" panose="020B0604030504040204" pitchFamily="34" charset="0"/>
              </a:rPr>
              <a:t>Data </a:t>
            </a:r>
            <a:r>
              <a:rPr lang="nl-NL" dirty="0" err="1">
                <a:solidFill>
                  <a:schemeClr val="bg1"/>
                </a:solidFill>
                <a:latin typeface="Tahoma" panose="020B0604030504040204" pitchFamily="34" charset="0"/>
                <a:ea typeface="Tahoma" panose="020B0604030504040204" pitchFamily="34" charset="0"/>
                <a:cs typeface="Tahoma" panose="020B0604030504040204" pitchFamily="34" charset="0"/>
              </a:rPr>
              <a:t>validation</a:t>
            </a:r>
            <a:r>
              <a:rPr lang="nl-NL"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nl-NL" dirty="0" err="1">
                <a:solidFill>
                  <a:schemeClr val="bg1"/>
                </a:solidFill>
                <a:latin typeface="Tahoma" panose="020B0604030504040204" pitchFamily="34" charset="0"/>
                <a:ea typeface="Tahoma" panose="020B0604030504040204" pitchFamily="34" charset="0"/>
                <a:cs typeface="Tahoma" panose="020B0604030504040204" pitchFamily="34" charset="0"/>
              </a:rPr>
              <a:t>lists</a:t>
            </a:r>
            <a:endParaRPr lang="nl-NL"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 name="Tijdelijke aanduiding voor inhoud 8">
            <a:extLst>
              <a:ext uri="{FF2B5EF4-FFF2-40B4-BE49-F238E27FC236}">
                <a16:creationId xmlns:a16="http://schemas.microsoft.com/office/drawing/2014/main" id="{47FF8FF2-2F2E-0E4F-4ABD-C4E107E7D6F5}"/>
              </a:ext>
            </a:extLst>
          </p:cNvPr>
          <p:cNvSpPr>
            <a:spLocks noGrp="1"/>
          </p:cNvSpPr>
          <p:nvPr>
            <p:ph idx="1"/>
          </p:nvPr>
        </p:nvSpPr>
        <p:spPr>
          <a:xfrm>
            <a:off x="3708972" y="421240"/>
            <a:ext cx="8157680" cy="6436759"/>
          </a:xfrm>
        </p:spPr>
        <p:txBody>
          <a:bodyPr>
            <a:normAutofit fontScale="92500" lnSpcReduction="10000"/>
          </a:bodyPr>
          <a:lstStyle/>
          <a:p>
            <a:pPr marL="342900" indent="-342900" rtl="0" fontAlgn="base">
              <a:lnSpc>
                <a:spcPct val="100000"/>
              </a:lnSpc>
              <a:spcBef>
                <a:spcPts val="0"/>
              </a:spcBef>
              <a:spcAft>
                <a:spcPts val="0"/>
              </a:spcAft>
              <a:buFont typeface="+mj-lt"/>
              <a:buAutoNum type="arabicPeriod"/>
            </a:pP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Use </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the </a:t>
            </a:r>
            <a:r>
              <a:rPr lang="en-US" sz="2800" b="0" i="0" u="sng" strike="noStrike" dirty="0">
                <a:effectLst/>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clean version of the SAFI dataset</a:t>
            </a:r>
            <a:endParaRPr lang="en-US" sz="2800" b="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342900" indent="-342900" rtl="0" fontAlgn="base">
              <a:lnSpc>
                <a:spcPct val="100000"/>
              </a:lnSpc>
              <a:spcBef>
                <a:spcPts val="0"/>
              </a:spcBef>
              <a:spcAft>
                <a:spcPts val="0"/>
              </a:spcAft>
              <a:buFont typeface="+mj-lt"/>
              <a:buAutoNum type="arabicPeriod"/>
            </a:pP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Select the </a:t>
            </a:r>
            <a:r>
              <a:rPr lang="en-US" sz="2800" b="1" i="0" u="none" strike="noStrike" dirty="0" err="1">
                <a:effectLst/>
                <a:latin typeface="Tahoma" panose="020B0604030504040204" pitchFamily="34" charset="0"/>
                <a:ea typeface="Tahoma" panose="020B0604030504040204" pitchFamily="34" charset="0"/>
                <a:cs typeface="Tahoma" panose="020B0604030504040204" pitchFamily="34" charset="0"/>
              </a:rPr>
              <a:t>respondent_wall_type</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 column</a:t>
            </a:r>
          </a:p>
          <a:p>
            <a:pPr marL="342900" indent="-342900" rtl="0" fontAlgn="base">
              <a:lnSpc>
                <a:spcPct val="100000"/>
              </a:lnSpc>
              <a:spcBef>
                <a:spcPts val="0"/>
              </a:spcBef>
              <a:spcAft>
                <a:spcPts val="0"/>
              </a:spcAft>
              <a:buFont typeface="+mj-lt"/>
              <a:buAutoNum type="arabicPeriod"/>
            </a:pP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In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Data tab</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 select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Data Tools </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and then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Data Validation</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a:t>
            </a:r>
            <a:r>
              <a:rPr lang="en-US" sz="2800" b="1" i="0" u="none" strike="noStrike" dirty="0" err="1">
                <a:effectLst/>
                <a:latin typeface="Tahoma" panose="020B0604030504040204" pitchFamily="34" charset="0"/>
                <a:ea typeface="Tahoma" panose="020B0604030504040204" pitchFamily="34" charset="0"/>
                <a:cs typeface="Tahoma" panose="020B0604030504040204" pitchFamily="34" charset="0"/>
              </a:rPr>
              <a:t>Gegevensvalidatie</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 </a:t>
            </a:r>
            <a:r>
              <a:rPr lang="en-US" sz="2800" b="0" i="1" u="none" strike="noStrike" dirty="0">
                <a:effectLst/>
                <a:latin typeface="Tahoma" panose="020B0604030504040204" pitchFamily="34" charset="0"/>
                <a:ea typeface="Tahoma" panose="020B0604030504040204" pitchFamily="34" charset="0"/>
                <a:cs typeface="Tahoma" panose="020B0604030504040204" pitchFamily="34" charset="0"/>
              </a:rPr>
              <a:t>(</a:t>
            </a:r>
            <a:r>
              <a:rPr lang="en-US" sz="28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Libre: </a:t>
            </a:r>
            <a:r>
              <a:rPr lang="en-US" sz="28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Data menu, </a:t>
            </a:r>
            <a:r>
              <a:rPr lang="en-US" sz="28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select </a:t>
            </a:r>
            <a:r>
              <a:rPr lang="en-US" sz="28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Validity...</a:t>
            </a:r>
            <a:r>
              <a:rPr lang="en-US" sz="28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a:t>
            </a:r>
            <a:r>
              <a:rPr lang="en-US" sz="2800" b="0" i="1" u="none" strike="noStrike" dirty="0">
                <a:effectLst/>
                <a:latin typeface="Tahoma" panose="020B0604030504040204" pitchFamily="34" charset="0"/>
                <a:ea typeface="Tahoma" panose="020B0604030504040204" pitchFamily="34" charset="0"/>
                <a:cs typeface="Tahoma" panose="020B0604030504040204" pitchFamily="34" charset="0"/>
              </a:rPr>
              <a:t>)</a:t>
            </a:r>
            <a:endParaRPr lang="en-US" sz="2800" b="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342900" indent="-342900" rtl="0" fontAlgn="base">
              <a:lnSpc>
                <a:spcPct val="100000"/>
              </a:lnSpc>
              <a:spcBef>
                <a:spcPts val="0"/>
              </a:spcBef>
              <a:spcAft>
                <a:spcPts val="0"/>
              </a:spcAft>
              <a:buFont typeface="+mj-lt"/>
              <a:buAutoNum type="arabicPeriod"/>
            </a:pP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Select</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 List/</a:t>
            </a:r>
            <a:r>
              <a:rPr lang="en-US" sz="2800" b="1" i="0" u="none" strike="noStrike" dirty="0" err="1">
                <a:effectLst/>
                <a:latin typeface="Tahoma" panose="020B0604030504040204" pitchFamily="34" charset="0"/>
                <a:ea typeface="Tahoma" panose="020B0604030504040204" pitchFamily="34" charset="0"/>
                <a:cs typeface="Tahoma" panose="020B0604030504040204" pitchFamily="34" charset="0"/>
              </a:rPr>
              <a:t>Lijst</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 from the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Allow/</a:t>
            </a:r>
            <a:r>
              <a:rPr lang="en-US" sz="2800" b="1" i="0" u="none" strike="noStrike" dirty="0" err="1">
                <a:effectLst/>
                <a:latin typeface="Tahoma" panose="020B0604030504040204" pitchFamily="34" charset="0"/>
                <a:ea typeface="Tahoma" panose="020B0604030504040204" pitchFamily="34" charset="0"/>
                <a:cs typeface="Tahoma" panose="020B0604030504040204" pitchFamily="34" charset="0"/>
              </a:rPr>
              <a:t>Toestaan</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 drop-down menu </a:t>
            </a:r>
            <a:r>
              <a:rPr lang="en-US" sz="2800" b="0" i="1" u="none" strike="noStrike" dirty="0">
                <a:effectLst/>
                <a:latin typeface="Tahoma" panose="020B0604030504040204" pitchFamily="34" charset="0"/>
                <a:ea typeface="Tahoma" panose="020B0604030504040204" pitchFamily="34" charset="0"/>
                <a:cs typeface="Tahoma" panose="020B0604030504040204" pitchFamily="34" charset="0"/>
              </a:rPr>
              <a:t>(</a:t>
            </a:r>
            <a:r>
              <a:rPr lang="en-US" sz="28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Libre: choose the </a:t>
            </a:r>
            <a:r>
              <a:rPr lang="en-US" sz="2800" b="1"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List</a:t>
            </a:r>
            <a:r>
              <a:rPr lang="en-US" sz="28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 option</a:t>
            </a:r>
            <a:r>
              <a:rPr lang="en-US" sz="2800" b="0" i="1" u="none" strike="noStrike" dirty="0">
                <a:effectLst/>
                <a:latin typeface="Tahoma" panose="020B0604030504040204" pitchFamily="34" charset="0"/>
                <a:ea typeface="Tahoma" panose="020B0604030504040204" pitchFamily="34" charset="0"/>
                <a:cs typeface="Tahoma" panose="020B0604030504040204" pitchFamily="34" charset="0"/>
              </a:rPr>
              <a:t>), </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to pop up a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Source/</a:t>
            </a:r>
            <a:r>
              <a:rPr lang="en-US" sz="2800" b="1" i="0" u="none" strike="noStrike" dirty="0" err="1">
                <a:effectLst/>
                <a:latin typeface="Tahoma" panose="020B0604030504040204" pitchFamily="34" charset="0"/>
                <a:ea typeface="Tahoma" panose="020B0604030504040204" pitchFamily="34" charset="0"/>
                <a:cs typeface="Tahoma" panose="020B0604030504040204" pitchFamily="34" charset="0"/>
              </a:rPr>
              <a:t>Bron</a:t>
            </a: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 box</a:t>
            </a:r>
          </a:p>
          <a:p>
            <a:pPr marL="342900" indent="-342900" rtl="0" fontAlgn="base">
              <a:lnSpc>
                <a:spcPct val="100000"/>
              </a:lnSpc>
              <a:spcBef>
                <a:spcPts val="0"/>
              </a:spcBef>
              <a:spcAft>
                <a:spcPts val="0"/>
              </a:spcAft>
              <a:buFont typeface="+mj-lt"/>
              <a:buAutoNum type="arabicPeriod"/>
            </a:pP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Type a list of all the values that you want to be accepted in this column, separated by a comma (without spaces!) or semicolon </a:t>
            </a:r>
          </a:p>
          <a:p>
            <a:pPr lvl="1" fontAlgn="base">
              <a:lnSpc>
                <a:spcPct val="100000"/>
              </a:lnSpc>
              <a:spcBef>
                <a:spcPts val="0"/>
              </a:spcBef>
              <a:spcAft>
                <a:spcPts val="800"/>
              </a:spcAft>
            </a:pP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grass; </a:t>
            </a:r>
            <a:r>
              <a:rPr lang="en-US" b="0" i="0" u="none" strike="noStrike" dirty="0" err="1">
                <a:effectLst/>
                <a:latin typeface="Tahoma" panose="020B0604030504040204" pitchFamily="34" charset="0"/>
                <a:ea typeface="Tahoma" panose="020B0604030504040204" pitchFamily="34" charset="0"/>
                <a:cs typeface="Tahoma" panose="020B0604030504040204" pitchFamily="34" charset="0"/>
              </a:rPr>
              <a:t>muddaub</a:t>
            </a: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en-US" b="0" i="0" u="none" strike="noStrike" dirty="0" err="1">
                <a:effectLst/>
                <a:latin typeface="Tahoma" panose="020B0604030504040204" pitchFamily="34" charset="0"/>
                <a:ea typeface="Tahoma" panose="020B0604030504040204" pitchFamily="34" charset="0"/>
                <a:cs typeface="Tahoma" panose="020B0604030504040204" pitchFamily="34" charset="0"/>
              </a:rPr>
              <a:t>burntbricks</a:t>
            </a: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 </a:t>
            </a:r>
            <a:r>
              <a:rPr lang="en-US" b="0" i="0" u="none" strike="noStrike" dirty="0" err="1">
                <a:effectLst/>
                <a:latin typeface="Tahoma" panose="020B0604030504040204" pitchFamily="34" charset="0"/>
                <a:ea typeface="Tahoma" panose="020B0604030504040204" pitchFamily="34" charset="0"/>
                <a:cs typeface="Tahoma" panose="020B0604030504040204" pitchFamily="34" charset="0"/>
              </a:rPr>
              <a:t>sunbricks</a:t>
            </a:r>
            <a:r>
              <a:rPr lang="en-US" b="0" i="0" u="none" strike="noStrike" dirty="0">
                <a:effectLst/>
                <a:latin typeface="Tahoma" panose="020B0604030504040204" pitchFamily="34" charset="0"/>
                <a:ea typeface="Tahoma" panose="020B0604030504040204" pitchFamily="34" charset="0"/>
                <a:cs typeface="Tahoma" panose="020B0604030504040204" pitchFamily="34" charset="0"/>
              </a:rPr>
              <a:t>; cement</a:t>
            </a:r>
          </a:p>
          <a:p>
            <a:pPr marL="1028700" indent="-342900">
              <a:lnSpc>
                <a:spcPct val="100000"/>
              </a:lnSpc>
              <a:spcBef>
                <a:spcPts val="0"/>
              </a:spcBef>
              <a:spcAft>
                <a:spcPts val="800"/>
              </a:spcAft>
            </a:pPr>
            <a:r>
              <a:rPr lang="en-US" sz="2800" b="0" i="1" u="none" strike="noStrike" dirty="0">
                <a:solidFill>
                  <a:srgbClr val="64E5A9"/>
                </a:solidFill>
                <a:effectLst/>
                <a:latin typeface="Tahoma" panose="020B0604030504040204" pitchFamily="34" charset="0"/>
                <a:ea typeface="Tahoma" panose="020B0604030504040204" pitchFamily="34" charset="0"/>
                <a:cs typeface="Tahoma" panose="020B0604030504040204" pitchFamily="34" charset="0"/>
              </a:rPr>
              <a:t>Libre: enter the words on separate lines</a:t>
            </a:r>
            <a:endParaRPr lang="en-US" sz="2800" dirty="0">
              <a:solidFill>
                <a:srgbClr val="64E5A9"/>
              </a:solidFill>
              <a:latin typeface="Tahoma" panose="020B0604030504040204" pitchFamily="34" charset="0"/>
              <a:ea typeface="Tahoma" panose="020B0604030504040204" pitchFamily="34" charset="0"/>
              <a:cs typeface="Tahoma" panose="020B0604030504040204" pitchFamily="34" charset="0"/>
            </a:endParaRPr>
          </a:p>
          <a:p>
            <a:pPr marL="1028700" indent="-342900">
              <a:lnSpc>
                <a:spcPct val="100000"/>
              </a:lnSpc>
              <a:spcBef>
                <a:spcPts val="0"/>
              </a:spcBef>
              <a:spcAft>
                <a:spcPts val="800"/>
              </a:spcAft>
            </a:pP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Excel: create a meaningful input message, then click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OK</a:t>
            </a:r>
          </a:p>
          <a:p>
            <a:pPr marL="0" indent="0" rtl="0" fontAlgn="base">
              <a:spcBef>
                <a:spcPts val="0"/>
              </a:spcBef>
              <a:spcAft>
                <a:spcPts val="800"/>
              </a:spcAft>
              <a:buNone/>
            </a:pPr>
            <a:endParaRPr lang="en-US" sz="1600" b="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0" indent="0" rtl="0">
              <a:spcBef>
                <a:spcPts val="0"/>
              </a:spcBef>
              <a:spcAft>
                <a:spcPts val="800"/>
              </a:spcAft>
              <a:buNone/>
            </a:pPr>
            <a:r>
              <a:rPr lang="en-US" sz="1400" b="0" i="0" u="sng" strike="noStrike" dirty="0">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Follow along with screenshots</a:t>
            </a:r>
            <a:endParaRPr lang="en-US" sz="1400" dirty="0">
              <a:effectLst/>
              <a:latin typeface="Tahoma" panose="020B0604030504040204" pitchFamily="34" charset="0"/>
              <a:ea typeface="Tahoma" panose="020B0604030504040204" pitchFamily="34" charset="0"/>
              <a:cs typeface="Tahoma" panose="020B0604030504040204" pitchFamily="34" charset="0"/>
            </a:endParaRPr>
          </a:p>
          <a:p>
            <a:pPr marL="0" indent="0">
              <a:buNone/>
            </a:pPr>
            <a:endParaRPr lang="en-US" sz="2000" dirty="0">
              <a:effectLst/>
            </a:endParaRPr>
          </a:p>
        </p:txBody>
      </p:sp>
    </p:spTree>
    <p:extLst>
      <p:ext uri="{BB962C8B-B14F-4D97-AF65-F5344CB8AC3E}">
        <p14:creationId xmlns:p14="http://schemas.microsoft.com/office/powerpoint/2010/main" val="39646369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5625548" cy="6858002"/>
          </a:xfrm>
          <a:prstGeom prst="rect">
            <a:avLst/>
          </a:prstGeom>
          <a:gradFill flip="none" rotWithShape="1">
            <a:gsLst>
              <a:gs pos="0">
                <a:srgbClr val="FDDA8A"/>
              </a:gs>
              <a:gs pos="27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327991" y="2508258"/>
            <a:ext cx="4969566" cy="136523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fontScale="90000"/>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nl-NL"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Exporting</a:t>
            </a: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Data in </a:t>
            </a:r>
            <a:r>
              <a:rPr kumimoji="0" lang="nl-NL"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an</a:t>
            </a: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open format</a:t>
            </a:r>
          </a:p>
        </p:txBody>
      </p:sp>
      <p:sp>
        <p:nvSpPr>
          <p:cNvPr id="8" name="Tekstvak 7">
            <a:extLst>
              <a:ext uri="{FF2B5EF4-FFF2-40B4-BE49-F238E27FC236}">
                <a16:creationId xmlns:a16="http://schemas.microsoft.com/office/drawing/2014/main" id="{23544F7A-4927-4595-276D-6FF6A46F0777}"/>
              </a:ext>
            </a:extLst>
          </p:cNvPr>
          <p:cNvSpPr txBox="1"/>
          <p:nvPr/>
        </p:nvSpPr>
        <p:spPr>
          <a:xfrm>
            <a:off x="5867400" y="2600970"/>
            <a:ext cx="6096000" cy="1179810"/>
          </a:xfrm>
          <a:prstGeom prst="rect">
            <a:avLst/>
          </a:prstGeom>
          <a:noFill/>
        </p:spPr>
        <p:txBody>
          <a:bodyPr wrap="square">
            <a:spAutoFit/>
          </a:bodyPr>
          <a:lstStyle/>
          <a:p>
            <a:pPr rtl="0">
              <a:spcBef>
                <a:spcPts val="0"/>
              </a:spcBef>
              <a:spcAft>
                <a:spcPts val="800"/>
              </a:spcAft>
            </a:pPr>
            <a:r>
              <a:rPr lang="en-US" sz="2800" b="1" i="0" u="none" strike="noStrike" dirty="0">
                <a:solidFill>
                  <a:srgbClr val="007A78"/>
                </a:solidFill>
                <a:effectLst/>
                <a:latin typeface="Tahoma" panose="020B0604030504040204" pitchFamily="34" charset="0"/>
                <a:ea typeface="Tahoma" panose="020B0604030504040204" pitchFamily="34" charset="0"/>
                <a:cs typeface="Tahoma" panose="020B0604030504040204" pitchFamily="34" charset="0"/>
              </a:rPr>
              <a:t>Tab/Comma delimited </a:t>
            </a:r>
            <a:endParaRPr lang="en-US" dirty="0">
              <a:solidFill>
                <a:srgbClr val="007A78"/>
              </a:solidFill>
              <a:effectLst/>
              <a:latin typeface="Tahoma" panose="020B0604030504040204" pitchFamily="34" charset="0"/>
              <a:ea typeface="Tahoma" panose="020B0604030504040204" pitchFamily="34" charset="0"/>
              <a:cs typeface="Tahoma" panose="020B0604030504040204" pitchFamily="34" charset="0"/>
            </a:endParaRPr>
          </a:p>
          <a:p>
            <a:r>
              <a:rPr lang="en-US" sz="1800" b="1" i="0" u="none" strike="noStrike" dirty="0">
                <a:effectLst/>
                <a:latin typeface="Tahoma" panose="020B0604030504040204" pitchFamily="34" charset="0"/>
                <a:ea typeface="Tahoma" panose="020B0604030504040204" pitchFamily="34" charset="0"/>
                <a:cs typeface="Tahoma" panose="020B0604030504040204" pitchFamily="34" charset="0"/>
              </a:rPr>
              <a:t>Comma Separated Value files (.csv) </a:t>
            </a:r>
            <a:r>
              <a:rPr lang="en-US" sz="1800" b="0" i="0" u="none" strike="noStrike" dirty="0">
                <a:effectLst/>
                <a:latin typeface="Tahoma" panose="020B0604030504040204" pitchFamily="34" charset="0"/>
                <a:ea typeface="Tahoma" panose="020B0604030504040204" pitchFamily="34" charset="0"/>
                <a:cs typeface="Tahoma" panose="020B0604030504040204" pitchFamily="34" charset="0"/>
              </a:rPr>
              <a:t>are plain text files where the columns are separated by commas</a:t>
            </a:r>
            <a:endParaRPr lang="nl-NL" dirty="0">
              <a:latin typeface="Tahoma" panose="020B0604030504040204" pitchFamily="34" charset="0"/>
              <a:ea typeface="Tahoma" panose="020B0604030504040204" pitchFamily="34" charset="0"/>
              <a:cs typeface="Tahoma" panose="020B0604030504040204" pitchFamily="34" charset="0"/>
            </a:endParaRPr>
          </a:p>
        </p:txBody>
      </p:sp>
      <p:sp>
        <p:nvSpPr>
          <p:cNvPr id="3" name="Tekstvak 2">
            <a:extLst>
              <a:ext uri="{FF2B5EF4-FFF2-40B4-BE49-F238E27FC236}">
                <a16:creationId xmlns:a16="http://schemas.microsoft.com/office/drawing/2014/main" id="{9852DC16-7E30-3671-F2D1-5DA526798DB4}"/>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39059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5625548" cy="6858002"/>
          </a:xfrm>
          <a:prstGeom prst="rect">
            <a:avLst/>
          </a:prstGeom>
          <a:gradFill flip="none" rotWithShape="1">
            <a:gsLst>
              <a:gs pos="0">
                <a:srgbClr val="FDDA8A"/>
              </a:gs>
              <a:gs pos="27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6"/>
            <a:ext cx="4969566" cy="754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Software </a:t>
            </a:r>
            <a:r>
              <a:rPr kumimoji="0" lang="nl-NL"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needed</a:t>
            </a:r>
            <a:endPar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endParaRPr>
          </a:p>
        </p:txBody>
      </p:sp>
      <p:sp>
        <p:nvSpPr>
          <p:cNvPr id="7" name="Tijdelijke aanduiding voor inhoud 6">
            <a:extLst>
              <a:ext uri="{FF2B5EF4-FFF2-40B4-BE49-F238E27FC236}">
                <a16:creationId xmlns:a16="http://schemas.microsoft.com/office/drawing/2014/main" id="{F3DE442E-3583-78C4-3EA7-C99B3E1E270C}"/>
              </a:ext>
            </a:extLst>
          </p:cNvPr>
          <p:cNvSpPr>
            <a:spLocks noGrp="1"/>
          </p:cNvSpPr>
          <p:nvPr>
            <p:ph idx="1"/>
          </p:nvPr>
        </p:nvSpPr>
        <p:spPr>
          <a:xfrm>
            <a:off x="5943599" y="2346777"/>
            <a:ext cx="5754757" cy="3954631"/>
          </a:xfrm>
        </p:spPr>
        <p:txBody>
          <a:bodyPr>
            <a:normAutofit/>
          </a:bodyPr>
          <a:lstStyle/>
          <a:p>
            <a:pPr marL="0" indent="0">
              <a:buNone/>
            </a:pPr>
            <a:r>
              <a:rPr lang="nl-NL" b="1" dirty="0">
                <a:latin typeface="Tahoma" panose="020B0604030504040204" pitchFamily="34" charset="0"/>
                <a:ea typeface="Tahoma" panose="020B0604030504040204" pitchFamily="34" charset="0"/>
                <a:cs typeface="Tahoma" panose="020B0604030504040204" pitchFamily="34" charset="0"/>
              </a:rPr>
              <a:t>Microsoft Excel</a:t>
            </a:r>
          </a:p>
          <a:p>
            <a:endParaRPr lang="nl-NL" dirty="0">
              <a:latin typeface="Tahoma" panose="020B0604030504040204" pitchFamily="34" charset="0"/>
              <a:ea typeface="Tahoma" panose="020B0604030504040204" pitchFamily="34" charset="0"/>
              <a:cs typeface="Tahoma" panose="020B0604030504040204" pitchFamily="34" charset="0"/>
            </a:endParaRPr>
          </a:p>
          <a:p>
            <a:endParaRPr lang="nl-NL"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nl-NL"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nl-NL" b="1" dirty="0">
                <a:solidFill>
                  <a:srgbClr val="64E5A9"/>
                </a:solidFill>
                <a:latin typeface="Tahoma" panose="020B0604030504040204" pitchFamily="34" charset="0"/>
                <a:ea typeface="Tahoma" panose="020B0604030504040204" pitchFamily="34" charset="0"/>
                <a:cs typeface="Tahoma" panose="020B0604030504040204" pitchFamily="34" charset="0"/>
              </a:rPr>
              <a:t>Libre Office</a:t>
            </a:r>
          </a:p>
        </p:txBody>
      </p:sp>
      <p:pic>
        <p:nvPicPr>
          <p:cNvPr id="2054" name="Picture 6" descr="Microsoft Excel logo">
            <a:extLst>
              <a:ext uri="{FF2B5EF4-FFF2-40B4-BE49-F238E27FC236}">
                <a16:creationId xmlns:a16="http://schemas.microsoft.com/office/drawing/2014/main" id="{FF20AEB8-2A56-6916-8A9B-13E619E8BE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91770" y="1822688"/>
            <a:ext cx="1560442" cy="156044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LibreOffice logo">
            <a:extLst>
              <a:ext uri="{FF2B5EF4-FFF2-40B4-BE49-F238E27FC236}">
                <a16:creationId xmlns:a16="http://schemas.microsoft.com/office/drawing/2014/main" id="{564C3DA9-29A0-FF54-669C-372289626D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57951" y="4133536"/>
            <a:ext cx="1994261" cy="1560443"/>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a:extLst>
              <a:ext uri="{FF2B5EF4-FFF2-40B4-BE49-F238E27FC236}">
                <a16:creationId xmlns:a16="http://schemas.microsoft.com/office/drawing/2014/main" id="{EDF514AB-764E-4213-BC6F-F8F491BAA900}"/>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522645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575407" cy="6858002"/>
          </a:xfrm>
          <a:prstGeom prst="rect">
            <a:avLst/>
          </a:prstGeom>
          <a:gradFill flip="none" rotWithShape="1">
            <a:gsLst>
              <a:gs pos="0">
                <a:srgbClr val="FDDA8A"/>
              </a:gs>
              <a:gs pos="17000">
                <a:srgbClr val="64E5A9"/>
              </a:gs>
              <a:gs pos="47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b="1" dirty="0"/>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6"/>
            <a:ext cx="3245070" cy="3399517"/>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Open Format</a:t>
            </a:r>
            <a:br>
              <a:rPr kumimoji="0" lang="en-US" sz="36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br>
            <a:r>
              <a:rPr kumimoji="0" lang="en-US" sz="36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Why?</a:t>
            </a:r>
            <a:endParaRPr kumimoji="0" lang="en-US" sz="3600" b="1"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endParaRPr>
          </a:p>
        </p:txBody>
      </p:sp>
      <p:sp>
        <p:nvSpPr>
          <p:cNvPr id="8" name="Rechthoek: afgeschuinde diagonale hoeken 7">
            <a:extLst>
              <a:ext uri="{FF2B5EF4-FFF2-40B4-BE49-F238E27FC236}">
                <a16:creationId xmlns:a16="http://schemas.microsoft.com/office/drawing/2014/main" id="{FC33F842-34E0-FCCE-907B-7F6FD13158D5}"/>
              </a:ext>
            </a:extLst>
          </p:cNvPr>
          <p:cNvSpPr/>
          <p:nvPr/>
        </p:nvSpPr>
        <p:spPr>
          <a:xfrm>
            <a:off x="4014800" y="752474"/>
            <a:ext cx="2767000" cy="2381251"/>
          </a:xfrm>
          <a:prstGeom prst="snip2DiagRect">
            <a:avLst/>
          </a:prstGeom>
          <a:solidFill>
            <a:srgbClr val="FDDA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spcBef>
                <a:spcPts val="0"/>
              </a:spcBef>
              <a:spcAft>
                <a:spcPts val="800"/>
              </a:spcAft>
            </a:pPr>
            <a:r>
              <a:rPr lang="en-US" sz="1800" b="1" i="0" u="none" strike="noStrike" dirty="0">
                <a:solidFill>
                  <a:srgbClr val="007A78"/>
                </a:solidFill>
                <a:effectLst/>
                <a:latin typeface="Tahoma" panose="020B0604030504040204" pitchFamily="34" charset="0"/>
                <a:ea typeface="Tahoma" panose="020B0604030504040204" pitchFamily="34" charset="0"/>
                <a:cs typeface="Tahoma" panose="020B0604030504040204" pitchFamily="34" charset="0"/>
              </a:rPr>
              <a:t>Accessible</a:t>
            </a:r>
            <a:endParaRPr lang="en-US" b="1" dirty="0">
              <a:solidFill>
                <a:srgbClr val="007A78"/>
              </a:solidFill>
              <a:effectLst/>
              <a:latin typeface="Tahoma" panose="020B0604030504040204" pitchFamily="34" charset="0"/>
              <a:ea typeface="Tahoma" panose="020B0604030504040204" pitchFamily="34" charset="0"/>
              <a:cs typeface="Tahoma" panose="020B0604030504040204" pitchFamily="34" charset="0"/>
            </a:endParaRPr>
          </a:p>
          <a:p>
            <a:pPr rtl="0">
              <a:spcBef>
                <a:spcPts val="0"/>
              </a:spcBef>
              <a:spcAft>
                <a:spcPts val="800"/>
              </a:spcAft>
            </a:pPr>
            <a:r>
              <a:rPr lang="en-US" sz="1800" b="0" i="0" u="none" strike="noStrike" dirty="0">
                <a:solidFill>
                  <a:schemeClr val="tx1"/>
                </a:solidFill>
                <a:effectLst/>
                <a:latin typeface="Tahoma" panose="020B0604030504040204" pitchFamily="34" charset="0"/>
                <a:ea typeface="Tahoma" panose="020B0604030504040204" pitchFamily="34" charset="0"/>
                <a:cs typeface="Tahoma" panose="020B0604030504040204" pitchFamily="34" charset="0"/>
              </a:rPr>
              <a:t>Useable by multiple types of software that are freely available </a:t>
            </a:r>
            <a:r>
              <a:rPr lang="en-US" sz="1600" b="0" i="0" u="none" strike="noStrike" dirty="0">
                <a:solidFill>
                  <a:schemeClr val="tx1"/>
                </a:solidFill>
                <a:effectLst/>
                <a:latin typeface="Tahoma" panose="020B0604030504040204" pitchFamily="34" charset="0"/>
                <a:ea typeface="Tahoma" panose="020B0604030504040204" pitchFamily="34" charset="0"/>
                <a:cs typeface="Tahoma" panose="020B0604030504040204" pitchFamily="34" charset="0"/>
              </a:rPr>
              <a:t>(Microsoft requires a paid license)</a:t>
            </a:r>
            <a:endParaRPr lang="en-US"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1" name="Rechthoek: afgeschuinde diagonale hoeken 10">
            <a:extLst>
              <a:ext uri="{FF2B5EF4-FFF2-40B4-BE49-F238E27FC236}">
                <a16:creationId xmlns:a16="http://schemas.microsoft.com/office/drawing/2014/main" id="{ECB5143E-F153-3B2A-0B9D-AA95A05595B7}"/>
              </a:ext>
            </a:extLst>
          </p:cNvPr>
          <p:cNvSpPr/>
          <p:nvPr/>
        </p:nvSpPr>
        <p:spPr>
          <a:xfrm>
            <a:off x="4014799" y="3571874"/>
            <a:ext cx="3024176" cy="2500153"/>
          </a:xfrm>
          <a:prstGeom prst="snip2DiagRect">
            <a:avLst/>
          </a:prstGeom>
          <a:solidFill>
            <a:srgbClr val="FDDA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spcBef>
                <a:spcPts val="0"/>
              </a:spcBef>
              <a:spcAft>
                <a:spcPts val="800"/>
              </a:spcAft>
            </a:pPr>
            <a:r>
              <a:rPr lang="en-US" sz="1800" b="1" i="0" u="none" strike="noStrike" dirty="0">
                <a:solidFill>
                  <a:srgbClr val="007A78"/>
                </a:solidFill>
                <a:effectLst/>
                <a:latin typeface="Tahoma" panose="020B0604030504040204" pitchFamily="34" charset="0"/>
                <a:ea typeface="Tahoma" panose="020B0604030504040204" pitchFamily="34" charset="0"/>
                <a:cs typeface="Tahoma" panose="020B0604030504040204" pitchFamily="34" charset="0"/>
              </a:rPr>
              <a:t>Life expectancy</a:t>
            </a:r>
            <a:endParaRPr lang="en-US" dirty="0">
              <a:solidFill>
                <a:srgbClr val="007A78"/>
              </a:solidFill>
              <a:effectLst/>
              <a:latin typeface="Tahoma" panose="020B0604030504040204" pitchFamily="34" charset="0"/>
              <a:ea typeface="Tahoma" panose="020B0604030504040204" pitchFamily="34" charset="0"/>
              <a:cs typeface="Tahoma" panose="020B0604030504040204" pitchFamily="34" charset="0"/>
            </a:endParaRPr>
          </a:p>
          <a:p>
            <a:pPr rtl="0">
              <a:spcBef>
                <a:spcPts val="0"/>
              </a:spcBef>
              <a:spcAft>
                <a:spcPts val="800"/>
              </a:spcAft>
            </a:pPr>
            <a:r>
              <a:rPr lang="en-US" sz="1800" b="0" i="0" u="none" strike="noStrike" dirty="0">
                <a:solidFill>
                  <a:schemeClr val="tx1"/>
                </a:solidFill>
                <a:effectLst/>
                <a:latin typeface="Tahoma" panose="020B0604030504040204" pitchFamily="34" charset="0"/>
                <a:ea typeface="Tahoma" panose="020B0604030504040204" pitchFamily="34" charset="0"/>
                <a:cs typeface="Tahoma" panose="020B0604030504040204" pitchFamily="34" charset="0"/>
              </a:rPr>
              <a:t>Open formats are more suitable for long term preservation because they don’t rely on a single software product</a:t>
            </a:r>
            <a:endParaRPr lang="en-US" dirty="0">
              <a:solidFill>
                <a:schemeClr val="tx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2" name="Rechthoek: afgeschuinde diagonale hoeken 11">
            <a:extLst>
              <a:ext uri="{FF2B5EF4-FFF2-40B4-BE49-F238E27FC236}">
                <a16:creationId xmlns:a16="http://schemas.microsoft.com/office/drawing/2014/main" id="{87F7FFC7-EE82-DCCE-8251-57A4E86954CF}"/>
              </a:ext>
            </a:extLst>
          </p:cNvPr>
          <p:cNvSpPr/>
          <p:nvPr/>
        </p:nvSpPr>
        <p:spPr>
          <a:xfrm>
            <a:off x="7720024" y="762315"/>
            <a:ext cx="2928925" cy="2381251"/>
          </a:xfrm>
          <a:prstGeom prst="snip2DiagRect">
            <a:avLst/>
          </a:prstGeom>
          <a:solidFill>
            <a:srgbClr val="FDDA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spcBef>
                <a:spcPts val="0"/>
              </a:spcBef>
              <a:spcAft>
                <a:spcPts val="800"/>
              </a:spcAft>
            </a:pPr>
            <a:r>
              <a:rPr lang="en-US" sz="1800" b="1" i="0" u="none" strike="noStrike" dirty="0">
                <a:solidFill>
                  <a:srgbClr val="007A78"/>
                </a:solidFill>
                <a:effectLst/>
                <a:latin typeface="Tahoma" panose="020B0604030504040204" pitchFamily="34" charset="0"/>
                <a:ea typeface="Tahoma" panose="020B0604030504040204" pitchFamily="34" charset="0"/>
                <a:cs typeface="Tahoma" panose="020B0604030504040204" pitchFamily="34" charset="0"/>
              </a:rPr>
              <a:t>Publishing</a:t>
            </a:r>
          </a:p>
          <a:p>
            <a:pPr rtl="0">
              <a:spcBef>
                <a:spcPts val="0"/>
              </a:spcBef>
              <a:spcAft>
                <a:spcPts val="800"/>
              </a:spcAft>
            </a:pPr>
            <a:r>
              <a:rPr lang="en-US" sz="1800" i="0" u="none" strike="noStrike" dirty="0">
                <a:solidFill>
                  <a:schemeClr val="tx1"/>
                </a:solidFill>
                <a:effectLst/>
                <a:latin typeface="Tahoma" panose="020B0604030504040204" pitchFamily="34" charset="0"/>
                <a:ea typeface="Tahoma" panose="020B0604030504040204" pitchFamily="34" charset="0"/>
                <a:cs typeface="Tahoma" panose="020B0604030504040204" pitchFamily="34" charset="0"/>
              </a:rPr>
              <a:t>Data repositories, journals and funding agencies may have requirements for open formats</a:t>
            </a:r>
          </a:p>
        </p:txBody>
      </p:sp>
      <p:sp>
        <p:nvSpPr>
          <p:cNvPr id="13" name="Rechthoek: afgeschuinde diagonale hoeken 12">
            <a:extLst>
              <a:ext uri="{FF2B5EF4-FFF2-40B4-BE49-F238E27FC236}">
                <a16:creationId xmlns:a16="http://schemas.microsoft.com/office/drawing/2014/main" id="{19E11FA1-7DA4-3B7A-FE7F-32F2B823FBF0}"/>
              </a:ext>
            </a:extLst>
          </p:cNvPr>
          <p:cNvSpPr/>
          <p:nvPr/>
        </p:nvSpPr>
        <p:spPr>
          <a:xfrm>
            <a:off x="7720024" y="3552823"/>
            <a:ext cx="3234139" cy="2519204"/>
          </a:xfrm>
          <a:prstGeom prst="snip2DiagRect">
            <a:avLst/>
          </a:prstGeom>
          <a:solidFill>
            <a:srgbClr val="FDDA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spcBef>
                <a:spcPts val="0"/>
              </a:spcBef>
              <a:spcAft>
                <a:spcPts val="800"/>
              </a:spcAft>
            </a:pPr>
            <a:r>
              <a:rPr lang="en-US" sz="1800" b="1" i="0" u="none" strike="noStrike" dirty="0">
                <a:solidFill>
                  <a:srgbClr val="007A78"/>
                </a:solidFill>
                <a:effectLst/>
                <a:latin typeface="Tahoma" panose="020B0604030504040204" pitchFamily="34" charset="0"/>
                <a:ea typeface="Tahoma" panose="020B0604030504040204" pitchFamily="34" charset="0"/>
                <a:cs typeface="Tahoma" panose="020B0604030504040204" pitchFamily="34" charset="0"/>
              </a:rPr>
              <a:t>Universal format</a:t>
            </a:r>
          </a:p>
          <a:p>
            <a:pPr rtl="0">
              <a:spcBef>
                <a:spcPts val="0"/>
              </a:spcBef>
              <a:spcAft>
                <a:spcPts val="800"/>
              </a:spcAft>
            </a:pPr>
            <a:r>
              <a:rPr lang="en-US" sz="1800" i="0" u="none" strike="noStrike" dirty="0">
                <a:solidFill>
                  <a:schemeClr val="tx1"/>
                </a:solidFill>
                <a:effectLst/>
                <a:latin typeface="Tahoma" panose="020B0604030504040204" pitchFamily="34" charset="0"/>
                <a:ea typeface="Tahoma" panose="020B0604030504040204" pitchFamily="34" charset="0"/>
                <a:cs typeface="Tahoma" panose="020B0604030504040204" pitchFamily="34" charset="0"/>
              </a:rPr>
              <a:t>Interoperable format that produces the same results when it is imported by various software (including plain text editors and R)! </a:t>
            </a:r>
          </a:p>
        </p:txBody>
      </p:sp>
      <p:sp>
        <p:nvSpPr>
          <p:cNvPr id="3" name="Tekstvak 2">
            <a:extLst>
              <a:ext uri="{FF2B5EF4-FFF2-40B4-BE49-F238E27FC236}">
                <a16:creationId xmlns:a16="http://schemas.microsoft.com/office/drawing/2014/main" id="{521F79F8-A0DF-3973-DF33-6EAC4B3A5B5C}"/>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094997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3708972" cy="6858002"/>
          </a:xfrm>
          <a:prstGeom prst="rect">
            <a:avLst/>
          </a:prstGeom>
          <a:gradFill flip="none" rotWithShape="1">
            <a:gsLst>
              <a:gs pos="0">
                <a:srgbClr val="FDDA8A"/>
              </a:gs>
              <a:gs pos="0">
                <a:srgbClr val="64E5A9"/>
              </a:gs>
              <a:gs pos="60000">
                <a:srgbClr val="8C4E9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a:extLst>
              <a:ext uri="{FF2B5EF4-FFF2-40B4-BE49-F238E27FC236}">
                <a16:creationId xmlns:a16="http://schemas.microsoft.com/office/drawing/2014/main" id="{557579C5-A0D2-F873-09BB-F26147DFDB7A}"/>
              </a:ext>
            </a:extLst>
          </p:cNvPr>
          <p:cNvSpPr>
            <a:spLocks noGrp="1"/>
          </p:cNvSpPr>
          <p:nvPr>
            <p:ph type="title"/>
          </p:nvPr>
        </p:nvSpPr>
        <p:spPr>
          <a:xfrm>
            <a:off x="720000" y="1080000"/>
            <a:ext cx="2960985" cy="1723868"/>
          </a:xfrm>
        </p:spPr>
        <p:txBody>
          <a:bodyPr>
            <a:normAutofit/>
          </a:bodyPr>
          <a:lstStyle/>
          <a:p>
            <a:pPr algn="r"/>
            <a:r>
              <a:rPr lang="nl-NL" sz="4400" dirty="0" err="1">
                <a:solidFill>
                  <a:schemeClr val="bg1"/>
                </a:solidFill>
                <a:latin typeface="eacolgica round slab" panose="02000000000000000000" pitchFamily="50" charset="0"/>
              </a:rPr>
              <a:t>Exercise</a:t>
            </a:r>
            <a:br>
              <a:rPr lang="nl-NL" sz="4400" dirty="0">
                <a:solidFill>
                  <a:schemeClr val="bg1"/>
                </a:solidFill>
                <a:latin typeface="eacolgica round slab" panose="02000000000000000000" pitchFamily="50" charset="0"/>
              </a:rPr>
            </a:b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2</a:t>
            </a:r>
            <a:r>
              <a:rPr lang="nl-NL" sz="4000" dirty="0">
                <a:solidFill>
                  <a:schemeClr val="bg1"/>
                </a:solidFill>
                <a:latin typeface="eacolgica round slab" panose="02000000000000000000" pitchFamily="50" charset="0"/>
              </a:rPr>
              <a:t> </a:t>
            </a:r>
            <a: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t>min</a:t>
            </a:r>
            <a:br>
              <a:rPr lang="nl-NL" sz="4000" dirty="0">
                <a:solidFill>
                  <a:schemeClr val="bg1"/>
                </a:solidFill>
                <a:latin typeface="Tahoma" panose="020B0604030504040204" pitchFamily="34" charset="0"/>
                <a:ea typeface="Tahoma" panose="020B0604030504040204" pitchFamily="34" charset="0"/>
                <a:cs typeface="Tahoma" panose="020B0604030504040204" pitchFamily="34" charset="0"/>
              </a:rPr>
            </a:br>
            <a:r>
              <a:rPr lang="nl-NL" dirty="0">
                <a:solidFill>
                  <a:schemeClr val="bg1"/>
                </a:solidFill>
                <a:latin typeface="Tahoma" panose="020B0604030504040204" pitchFamily="34" charset="0"/>
                <a:ea typeface="Tahoma" panose="020B0604030504040204" pitchFamily="34" charset="0"/>
                <a:cs typeface="Tahoma" panose="020B0604030504040204" pitchFamily="34" charset="0"/>
              </a:rPr>
              <a:t>export </a:t>
            </a:r>
            <a:r>
              <a:rPr lang="nl-NL" dirty="0" err="1">
                <a:solidFill>
                  <a:schemeClr val="bg1"/>
                </a:solidFill>
                <a:latin typeface="Tahoma" panose="020B0604030504040204" pitchFamily="34" charset="0"/>
                <a:ea typeface="Tahoma" panose="020B0604030504040204" pitchFamily="34" charset="0"/>
                <a:cs typeface="Tahoma" panose="020B0604030504040204" pitchFamily="34" charset="0"/>
              </a:rPr>
              <a:t>to</a:t>
            </a:r>
            <a:r>
              <a:rPr lang="nl-NL" dirty="0">
                <a:solidFill>
                  <a:schemeClr val="bg1"/>
                </a:solidFill>
                <a:latin typeface="Tahoma" panose="020B0604030504040204" pitchFamily="34" charset="0"/>
                <a:ea typeface="Tahoma" panose="020B0604030504040204" pitchFamily="34" charset="0"/>
                <a:cs typeface="Tahoma" panose="020B0604030504040204" pitchFamily="34" charset="0"/>
              </a:rPr>
              <a:t> .csv</a:t>
            </a:r>
          </a:p>
        </p:txBody>
      </p:sp>
      <p:sp>
        <p:nvSpPr>
          <p:cNvPr id="2" name="Tijdelijke aanduiding voor inhoud 8">
            <a:extLst>
              <a:ext uri="{FF2B5EF4-FFF2-40B4-BE49-F238E27FC236}">
                <a16:creationId xmlns:a16="http://schemas.microsoft.com/office/drawing/2014/main" id="{47FF8FF2-2F2E-0E4F-4ABD-C4E107E7D6F5}"/>
              </a:ext>
            </a:extLst>
          </p:cNvPr>
          <p:cNvSpPr>
            <a:spLocks noGrp="1"/>
          </p:cNvSpPr>
          <p:nvPr>
            <p:ph idx="1"/>
          </p:nvPr>
        </p:nvSpPr>
        <p:spPr>
          <a:xfrm>
            <a:off x="3708972" y="421240"/>
            <a:ext cx="8157680" cy="6436759"/>
          </a:xfrm>
        </p:spPr>
        <p:txBody>
          <a:bodyPr>
            <a:normAutofit/>
          </a:bodyPr>
          <a:lstStyle/>
          <a:p>
            <a:pPr marL="457200" indent="-457200" rtl="0" fontAlgn="base">
              <a:lnSpc>
                <a:spcPct val="100000"/>
              </a:lnSpc>
              <a:spcBef>
                <a:spcPts val="0"/>
              </a:spcBef>
              <a:spcAft>
                <a:spcPts val="0"/>
              </a:spcAft>
              <a:buFont typeface="+mj-lt"/>
              <a:buAutoNum type="arabicPeriod"/>
            </a:pPr>
            <a:r>
              <a:rPr lang="en-US" sz="2800" i="0" u="none" strike="noStrike" dirty="0">
                <a:effectLst/>
                <a:latin typeface="Tahoma" panose="020B0604030504040204" pitchFamily="34" charset="0"/>
                <a:ea typeface="Tahoma" panose="020B0604030504040204" pitchFamily="34" charset="0"/>
                <a:cs typeface="Tahoma" panose="020B0604030504040204" pitchFamily="34" charset="0"/>
              </a:rPr>
              <a:t>From the top menu select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File</a:t>
            </a:r>
            <a:r>
              <a:rPr lang="en-US" sz="2800" i="0" u="none" strike="noStrike" dirty="0">
                <a:effectLst/>
                <a:latin typeface="Tahoma" panose="020B0604030504040204" pitchFamily="34" charset="0"/>
                <a:ea typeface="Tahoma" panose="020B0604030504040204" pitchFamily="34" charset="0"/>
                <a:cs typeface="Tahoma" panose="020B0604030504040204" pitchFamily="34" charset="0"/>
              </a:rPr>
              <a:t> and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Save as</a:t>
            </a:r>
            <a:r>
              <a:rPr lang="en-US" sz="2800" i="0" u="none" strike="noStrike" dirty="0">
                <a:effectLst/>
                <a:latin typeface="Tahoma" panose="020B0604030504040204" pitchFamily="34" charset="0"/>
                <a:ea typeface="Tahoma" panose="020B0604030504040204" pitchFamily="34" charset="0"/>
                <a:cs typeface="Tahoma" panose="020B0604030504040204" pitchFamily="34" charset="0"/>
              </a:rPr>
              <a:t>.</a:t>
            </a:r>
          </a:p>
          <a:p>
            <a:pPr marL="457200" indent="-457200" rtl="0" fontAlgn="base">
              <a:lnSpc>
                <a:spcPct val="100000"/>
              </a:lnSpc>
              <a:spcBef>
                <a:spcPts val="0"/>
              </a:spcBef>
              <a:spcAft>
                <a:spcPts val="0"/>
              </a:spcAft>
              <a:buFont typeface="+mj-lt"/>
              <a:buAutoNum type="arabicPeriod"/>
            </a:pPr>
            <a:r>
              <a:rPr lang="en-US" sz="2800" i="0" u="none" strike="noStrike" dirty="0">
                <a:effectLst/>
                <a:latin typeface="Tahoma" panose="020B0604030504040204" pitchFamily="34" charset="0"/>
                <a:ea typeface="Tahoma" panose="020B0604030504040204" pitchFamily="34" charset="0"/>
                <a:cs typeface="Tahoma" panose="020B0604030504040204" pitchFamily="34" charset="0"/>
              </a:rPr>
              <a:t>In the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Format field</a:t>
            </a:r>
            <a:r>
              <a:rPr lang="en-US" sz="2800" i="0" u="none" strike="noStrike" dirty="0">
                <a:effectLst/>
                <a:latin typeface="Tahoma" panose="020B0604030504040204" pitchFamily="34" charset="0"/>
                <a:ea typeface="Tahoma" panose="020B0604030504040204" pitchFamily="34" charset="0"/>
                <a:cs typeface="Tahoma" panose="020B0604030504040204" pitchFamily="34" charset="0"/>
              </a:rPr>
              <a:t>, from the list, select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Comma Separated Values (*.csv)</a:t>
            </a:r>
            <a:r>
              <a:rPr lang="en-US" sz="2800" i="0" u="none" strike="noStrike" dirty="0">
                <a:effectLst/>
                <a:latin typeface="Tahoma" panose="020B0604030504040204" pitchFamily="34" charset="0"/>
                <a:ea typeface="Tahoma" panose="020B0604030504040204" pitchFamily="34" charset="0"/>
                <a:cs typeface="Tahoma" panose="020B0604030504040204" pitchFamily="34" charset="0"/>
              </a:rPr>
              <a:t>.</a:t>
            </a:r>
          </a:p>
          <a:p>
            <a:pPr marL="457200" indent="-457200" rtl="0" fontAlgn="base">
              <a:lnSpc>
                <a:spcPct val="100000"/>
              </a:lnSpc>
              <a:spcBef>
                <a:spcPts val="0"/>
              </a:spcBef>
              <a:spcAft>
                <a:spcPts val="0"/>
              </a:spcAft>
              <a:buFont typeface="+mj-lt"/>
              <a:buAutoNum type="arabicPeriod"/>
            </a:pPr>
            <a:r>
              <a:rPr lang="en-US" sz="2800" i="0" u="none" strike="noStrike" dirty="0">
                <a:effectLst/>
                <a:latin typeface="Tahoma" panose="020B0604030504040204" pitchFamily="34" charset="0"/>
                <a:ea typeface="Tahoma" panose="020B0604030504040204" pitchFamily="34" charset="0"/>
                <a:cs typeface="Tahoma" panose="020B0604030504040204" pitchFamily="34" charset="0"/>
              </a:rPr>
              <a:t>Double check the file name and the location where you want to save it and select </a:t>
            </a:r>
            <a:r>
              <a:rPr lang="en-US" sz="2800" b="1" i="0" u="none" strike="noStrike" dirty="0">
                <a:effectLst/>
                <a:latin typeface="Tahoma" panose="020B0604030504040204" pitchFamily="34" charset="0"/>
                <a:ea typeface="Tahoma" panose="020B0604030504040204" pitchFamily="34" charset="0"/>
                <a:cs typeface="Tahoma" panose="020B0604030504040204" pitchFamily="34" charset="0"/>
              </a:rPr>
              <a:t>Save</a:t>
            </a:r>
            <a:r>
              <a:rPr lang="en-US" sz="2800" i="0" u="none" strike="noStrike" dirty="0">
                <a:effectLst/>
                <a:latin typeface="Tahoma" panose="020B0604030504040204" pitchFamily="34" charset="0"/>
                <a:ea typeface="Tahoma" panose="020B0604030504040204" pitchFamily="34" charset="0"/>
                <a:cs typeface="Tahoma" panose="020B0604030504040204" pitchFamily="34" charset="0"/>
              </a:rPr>
              <a:t>.</a:t>
            </a:r>
            <a:endParaRPr lang="en-US" sz="2000" i="0" u="none" strike="noStrike" dirty="0">
              <a:effectLst/>
              <a:latin typeface="Tahoma" panose="020B0604030504040204" pitchFamily="34" charset="0"/>
              <a:ea typeface="Tahoma" panose="020B0604030504040204" pitchFamily="34" charset="0"/>
              <a:cs typeface="Tahoma" panose="020B0604030504040204" pitchFamily="34" charset="0"/>
            </a:endParaRPr>
          </a:p>
          <a:p>
            <a:pPr marL="0" indent="0">
              <a:buNone/>
            </a:pPr>
            <a:endParaRPr lang="en-US" sz="2000" dirty="0">
              <a:effectLst/>
            </a:endParaRPr>
          </a:p>
        </p:txBody>
      </p:sp>
      <p:pic>
        <p:nvPicPr>
          <p:cNvPr id="20482" name="Picture 2" descr="Screenshot of the 'Saving As' window. The file name is SAFI_clean, and the file type is CSV.">
            <a:extLst>
              <a:ext uri="{FF2B5EF4-FFF2-40B4-BE49-F238E27FC236}">
                <a16:creationId xmlns:a16="http://schemas.microsoft.com/office/drawing/2014/main" id="{621CAC8D-F249-8D54-26DC-800C4DC8A08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74" t="1" r="50000" b="51160"/>
          <a:stretch/>
        </p:blipFill>
        <p:spPr bwMode="auto">
          <a:xfrm>
            <a:off x="4456959" y="2827243"/>
            <a:ext cx="6914508" cy="3851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08556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1" y="-62755"/>
            <a:ext cx="12264887" cy="6858002"/>
          </a:xfrm>
          <a:prstGeom prst="rect">
            <a:avLst/>
          </a:prstGeom>
          <a:gradFill flip="none" rotWithShape="1">
            <a:gsLst>
              <a:gs pos="0">
                <a:srgbClr val="FDDA8A"/>
              </a:gs>
              <a:gs pos="36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a:extLst>
              <a:ext uri="{FF2B5EF4-FFF2-40B4-BE49-F238E27FC236}">
                <a16:creationId xmlns:a16="http://schemas.microsoft.com/office/drawing/2014/main" id="{557579C5-A0D2-F873-09BB-F26147DFDB7A}"/>
              </a:ext>
            </a:extLst>
          </p:cNvPr>
          <p:cNvSpPr>
            <a:spLocks noGrp="1"/>
          </p:cNvSpPr>
          <p:nvPr>
            <p:ph type="title"/>
          </p:nvPr>
        </p:nvSpPr>
        <p:spPr>
          <a:xfrm>
            <a:off x="-21183" y="2085328"/>
            <a:ext cx="3932237" cy="1098342"/>
          </a:xfrm>
        </p:spPr>
        <p:txBody>
          <a:bodyPr>
            <a:normAutofit fontScale="90000"/>
          </a:bodyPr>
          <a:lstStyle/>
          <a:p>
            <a:pPr algn="ctr"/>
            <a:r>
              <a:rPr lang="nl-NL" sz="4000" dirty="0" err="1">
                <a:solidFill>
                  <a:schemeClr val="bg1"/>
                </a:solidFill>
                <a:latin typeface="eacolgica round slab" panose="02000000000000000000" pitchFamily="50" charset="0"/>
              </a:rPr>
              <a:t>Thank</a:t>
            </a:r>
            <a:r>
              <a:rPr lang="nl-NL" sz="4000" dirty="0">
                <a:solidFill>
                  <a:schemeClr val="bg1"/>
                </a:solidFill>
                <a:latin typeface="eacolgica round slab" panose="02000000000000000000" pitchFamily="50" charset="0"/>
              </a:rPr>
              <a:t> </a:t>
            </a:r>
            <a:br>
              <a:rPr lang="nl-NL" sz="4000" dirty="0">
                <a:solidFill>
                  <a:schemeClr val="bg1"/>
                </a:solidFill>
                <a:latin typeface="eacolgica round slab" panose="02000000000000000000" pitchFamily="50" charset="0"/>
              </a:rPr>
            </a:br>
            <a:r>
              <a:rPr lang="nl-NL" sz="4000" dirty="0" err="1">
                <a:solidFill>
                  <a:schemeClr val="bg1"/>
                </a:solidFill>
                <a:latin typeface="eacolgica round slab" panose="02000000000000000000" pitchFamily="50" charset="0"/>
              </a:rPr>
              <a:t>you</a:t>
            </a:r>
            <a:r>
              <a:rPr lang="nl-NL" sz="4000" dirty="0">
                <a:solidFill>
                  <a:schemeClr val="bg1"/>
                </a:solidFill>
                <a:latin typeface="eacolgica round slab" panose="02000000000000000000" pitchFamily="50" charset="0"/>
              </a:rPr>
              <a:t>!</a:t>
            </a:r>
          </a:p>
        </p:txBody>
      </p:sp>
      <p:sp>
        <p:nvSpPr>
          <p:cNvPr id="10" name="Titel 1">
            <a:extLst>
              <a:ext uri="{FF2B5EF4-FFF2-40B4-BE49-F238E27FC236}">
                <a16:creationId xmlns:a16="http://schemas.microsoft.com/office/drawing/2014/main" id="{81D28717-F385-6E3E-3E94-048B24AD3597}"/>
              </a:ext>
            </a:extLst>
          </p:cNvPr>
          <p:cNvSpPr txBox="1">
            <a:spLocks/>
          </p:cNvSpPr>
          <p:nvPr/>
        </p:nvSpPr>
        <p:spPr>
          <a:xfrm>
            <a:off x="135633" y="1038862"/>
            <a:ext cx="3775421" cy="478027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ctr"/>
            <a:r>
              <a:rPr lang="nl-NL" sz="2000" dirty="0">
                <a:solidFill>
                  <a:schemeClr val="bg1"/>
                </a:solidFill>
                <a:latin typeface="eacolgica round slab" panose="02000000000000000000" pitchFamily="50" charset="0"/>
              </a:rPr>
              <a:t>Esther Plomp</a:t>
            </a:r>
          </a:p>
          <a:p>
            <a:pPr algn="ctr"/>
            <a:r>
              <a:rPr lang="nl-NL" sz="1400" dirty="0">
                <a:solidFill>
                  <a:schemeClr val="bg1"/>
                </a:solidFill>
                <a:latin typeface="eacolgica round slab" panose="02000000000000000000" pitchFamily="50" charset="0"/>
                <a:hlinkClick r:id="rId2">
                  <a:extLst>
                    <a:ext uri="{A12FA001-AC4F-418D-AE19-62706E023703}">
                      <ahyp:hlinkClr xmlns:ahyp="http://schemas.microsoft.com/office/drawing/2018/hyperlinkcolor" val="tx"/>
                    </a:ext>
                  </a:extLst>
                </a:hlinkClick>
              </a:rPr>
              <a:t>@toothFAIRy@scholar.social </a:t>
            </a:r>
            <a:br>
              <a:rPr lang="nl-NL" sz="1400" dirty="0">
                <a:solidFill>
                  <a:schemeClr val="bg1"/>
                </a:solidFill>
                <a:latin typeface="eacolgica round slab" panose="02000000000000000000" pitchFamily="50" charset="0"/>
              </a:rPr>
            </a:br>
            <a:r>
              <a:rPr lang="nl-NL" sz="1400" dirty="0">
                <a:solidFill>
                  <a:schemeClr val="bg1"/>
                </a:solidFill>
                <a:latin typeface="eacolgica round slab" panose="02000000000000000000" pitchFamily="50" charset="0"/>
              </a:rPr>
              <a:t>e.plomp@tudelft.nl</a:t>
            </a:r>
          </a:p>
          <a:p>
            <a:pPr algn="ctr"/>
            <a:endParaRPr lang="nl-NL" sz="2000" dirty="0">
              <a:solidFill>
                <a:schemeClr val="bg1"/>
              </a:solidFill>
              <a:latin typeface="eacolgica round slab" panose="02000000000000000000" pitchFamily="50" charset="0"/>
            </a:endParaRPr>
          </a:p>
          <a:p>
            <a:pPr algn="ctr"/>
            <a:endParaRPr lang="en-US" sz="2000" dirty="0">
              <a:solidFill>
                <a:schemeClr val="bg1"/>
              </a:solidFill>
              <a:latin typeface="eacolgica round slab" panose="02000000000000000000" pitchFamily="50" charset="0"/>
            </a:endParaRPr>
          </a:p>
          <a:p>
            <a:pPr algn="ctr"/>
            <a:r>
              <a:rPr lang="en-US" sz="2000" dirty="0">
                <a:solidFill>
                  <a:schemeClr val="bg1"/>
                </a:solidFill>
                <a:latin typeface="eacolgica round slab" panose="02000000000000000000" pitchFamily="50" charset="0"/>
                <a:hlinkClick r:id="rId3">
                  <a:extLst>
                    <a:ext uri="{A12FA001-AC4F-418D-AE19-62706E023703}">
                      <ahyp:hlinkClr xmlns:ahyp="http://schemas.microsoft.com/office/drawing/2018/hyperlinkcolor" val="tx"/>
                    </a:ext>
                  </a:extLst>
                </a:hlinkClick>
              </a:rPr>
              <a:t>Data Organization in Spreadsheets for Social Scientists</a:t>
            </a:r>
            <a:endParaRPr lang="nl-NL" sz="2000" dirty="0">
              <a:solidFill>
                <a:schemeClr val="bg1"/>
              </a:solidFill>
              <a:latin typeface="eacolgica round slab" panose="02000000000000000000" pitchFamily="50" charset="0"/>
            </a:endParaRPr>
          </a:p>
        </p:txBody>
      </p:sp>
      <p:pic>
        <p:nvPicPr>
          <p:cNvPr id="4" name="Afbeelding 3" descr="One of Allison Horst's monsters selecting a dataset from a carefully organised dataset pile. Next to the monster is a huge pile of unorganised data, hold together by a string, looking at why the monster isn't picking a dataset from them.">
            <a:extLst>
              <a:ext uri="{FF2B5EF4-FFF2-40B4-BE49-F238E27FC236}">
                <a16:creationId xmlns:a16="http://schemas.microsoft.com/office/drawing/2014/main" id="{5534F71B-41C7-8C41-EE3F-433EE89634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4539" y="877779"/>
            <a:ext cx="8437461" cy="5102439"/>
          </a:xfrm>
          <a:prstGeom prst="rect">
            <a:avLst/>
          </a:prstGeom>
        </p:spPr>
      </p:pic>
      <p:sp>
        <p:nvSpPr>
          <p:cNvPr id="7" name="Tekstvak 6" descr="One of Allison's ' monster's who is selecting data to be put into a shopping cart from a nicely organised sets of data. Next to it is a big pile of datasets looking angrily at the little monster. The pile of datasets is all mixed together and hold together by rope. ">
            <a:extLst>
              <a:ext uri="{FF2B5EF4-FFF2-40B4-BE49-F238E27FC236}">
                <a16:creationId xmlns:a16="http://schemas.microsoft.com/office/drawing/2014/main" id="{2E8828E0-88BD-717E-45C4-360D89BA97F3}"/>
              </a:ext>
            </a:extLst>
          </p:cNvPr>
          <p:cNvSpPr txBox="1"/>
          <p:nvPr/>
        </p:nvSpPr>
        <p:spPr>
          <a:xfrm>
            <a:off x="8353831" y="6049777"/>
            <a:ext cx="3932237" cy="369332"/>
          </a:xfrm>
          <a:prstGeom prst="rect">
            <a:avLst/>
          </a:prstGeom>
          <a:noFill/>
        </p:spPr>
        <p:txBody>
          <a:bodyPr wrap="square">
            <a:spAutoFit/>
          </a:bodyPr>
          <a:lstStyle/>
          <a:p>
            <a:r>
              <a:rPr lang="en-US" sz="1800" b="0" i="0" u="none" strike="noStrike" dirty="0">
                <a:effectLst/>
                <a:latin typeface="Tahoma" panose="020B0604030504040204" pitchFamily="34" charset="0"/>
                <a:ea typeface="Tahoma" panose="020B0604030504040204" pitchFamily="34" charset="0"/>
                <a:cs typeface="Tahoma" panose="020B0604030504040204" pitchFamily="34" charset="0"/>
              </a:rPr>
              <a:t>Illustration by Allison Horst (CC-BY)</a:t>
            </a:r>
            <a:endParaRPr lang="nl-NL" dirty="0"/>
          </a:p>
        </p:txBody>
      </p:sp>
      <p:pic>
        <p:nvPicPr>
          <p:cNvPr id="1026" name="Picture 2" descr="CC-BY">
            <a:extLst>
              <a:ext uri="{FF2B5EF4-FFF2-40B4-BE49-F238E27FC236}">
                <a16:creationId xmlns:a16="http://schemas.microsoft.com/office/drawing/2014/main" id="{0778273F-FC10-5166-C7E2-C3A5CDC822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0353" y="1251768"/>
            <a:ext cx="1089467" cy="381178"/>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a:extLst>
              <a:ext uri="{FF2B5EF4-FFF2-40B4-BE49-F238E27FC236}">
                <a16:creationId xmlns:a16="http://schemas.microsoft.com/office/drawing/2014/main" id="{ACC20A25-0AA9-3DF4-C05D-25E35329D6FF}"/>
              </a:ext>
            </a:extLst>
          </p:cNvPr>
          <p:cNvSpPr txBox="1"/>
          <p:nvPr/>
        </p:nvSpPr>
        <p:spPr>
          <a:xfrm>
            <a:off x="691667" y="842010"/>
            <a:ext cx="2663350"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846258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5625548" cy="6858002"/>
          </a:xfrm>
          <a:prstGeom prst="rect">
            <a:avLst/>
          </a:prstGeom>
          <a:gradFill flip="none" rotWithShape="1">
            <a:gsLst>
              <a:gs pos="0">
                <a:srgbClr val="FDDA8A"/>
              </a:gs>
              <a:gs pos="27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468740" y="389087"/>
            <a:ext cx="4969566" cy="136523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Data </a:t>
            </a:r>
            <a:r>
              <a:rPr kumimoji="0" lang="nl-NL"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with</a:t>
            </a: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 </a:t>
            </a:r>
            <a:r>
              <a:rPr kumimoji="0" lang="nl-NL" sz="4400" b="0" i="0" u="none" strike="noStrike" kern="1200" cap="none" spc="0" normalizeH="0" baseline="0" noProof="0" dirty="0" err="1">
                <a:ln>
                  <a:noFill/>
                </a:ln>
                <a:solidFill>
                  <a:schemeClr val="bg1"/>
                </a:solidFill>
                <a:effectLst/>
                <a:uLnTx/>
                <a:uFillTx/>
                <a:latin typeface="eacolgica round slab" panose="02000000000000000000" pitchFamily="50" charset="0"/>
                <a:ea typeface="+mj-ea"/>
                <a:cs typeface="+mj-cs"/>
              </a:rPr>
              <a:t>comma’s</a:t>
            </a:r>
            <a:endPar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endParaRPr>
          </a:p>
        </p:txBody>
      </p:sp>
      <p:sp>
        <p:nvSpPr>
          <p:cNvPr id="4" name="Tekstvak 3">
            <a:extLst>
              <a:ext uri="{FF2B5EF4-FFF2-40B4-BE49-F238E27FC236}">
                <a16:creationId xmlns:a16="http://schemas.microsoft.com/office/drawing/2014/main" id="{EA42B1F0-15DA-7224-41CD-3A493E2FBA7D}"/>
              </a:ext>
            </a:extLst>
          </p:cNvPr>
          <p:cNvSpPr txBox="1"/>
          <p:nvPr/>
        </p:nvSpPr>
        <p:spPr>
          <a:xfrm>
            <a:off x="5625548" y="1754321"/>
            <a:ext cx="6097712" cy="3539430"/>
          </a:xfrm>
          <a:prstGeom prst="rect">
            <a:avLst/>
          </a:prstGeom>
          <a:noFill/>
        </p:spPr>
        <p:txBody>
          <a:bodyPr wrap="square">
            <a:spAutoFit/>
          </a:bodyPr>
          <a:lstStyle/>
          <a:p>
            <a:pPr algn="ctr" rtl="0">
              <a:spcBef>
                <a:spcPts val="0"/>
              </a:spcBef>
              <a:spcAft>
                <a:spcPts val="0"/>
              </a:spcAft>
            </a:pP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Enclose the </a:t>
            </a:r>
            <a:r>
              <a:rPr lang="en-US" sz="2800" b="0" i="0" u="sng" strike="noStrike" dirty="0">
                <a:effectLst/>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data fields with double quotes</a:t>
            </a:r>
            <a:endParaRPr lang="en-US" sz="2800" dirty="0">
              <a:effectLst/>
              <a:latin typeface="Tahoma" panose="020B0604030504040204" pitchFamily="34" charset="0"/>
              <a:ea typeface="Tahoma" panose="020B0604030504040204" pitchFamily="34" charset="0"/>
              <a:cs typeface="Tahoma" panose="020B0604030504040204" pitchFamily="34" charset="0"/>
            </a:endParaRPr>
          </a:p>
          <a:p>
            <a:pPr algn="ctr" rtl="0">
              <a:spcBef>
                <a:spcPts val="0"/>
              </a:spcBef>
              <a:spcAft>
                <a:spcPts val="0"/>
              </a:spcAft>
            </a:pPr>
            <a:br>
              <a:rPr lang="en-US" sz="2800" dirty="0">
                <a:latin typeface="Tahoma" panose="020B0604030504040204" pitchFamily="34" charset="0"/>
                <a:ea typeface="Tahoma" panose="020B0604030504040204" pitchFamily="34" charset="0"/>
                <a:cs typeface="Tahoma" panose="020B0604030504040204" pitchFamily="34" charset="0"/>
              </a:rPr>
            </a:br>
            <a:r>
              <a:rPr lang="en-US" sz="2800" b="0" i="0" u="none" strike="noStrike" dirty="0">
                <a:effectLst/>
                <a:latin typeface="Tahoma" panose="020B0604030504040204" pitchFamily="34" charset="0"/>
                <a:ea typeface="Tahoma" panose="020B0604030504040204" pitchFamily="34" charset="0"/>
                <a:cs typeface="Tahoma" panose="020B0604030504040204" pitchFamily="34" charset="0"/>
              </a:rPr>
              <a:t>Double check that the file you are exporting can be read in correctly!</a:t>
            </a:r>
            <a:endParaRPr lang="en-US" sz="2800" dirty="0">
              <a:effectLst/>
              <a:latin typeface="Tahoma" panose="020B0604030504040204" pitchFamily="34" charset="0"/>
              <a:ea typeface="Tahoma" panose="020B0604030504040204" pitchFamily="34" charset="0"/>
              <a:cs typeface="Tahoma" panose="020B0604030504040204" pitchFamily="34" charset="0"/>
            </a:endParaRPr>
          </a:p>
          <a:p>
            <a:br>
              <a:rPr lang="en-US" sz="2800" dirty="0">
                <a:latin typeface="Tahoma" panose="020B0604030504040204" pitchFamily="34" charset="0"/>
                <a:ea typeface="Tahoma" panose="020B0604030504040204" pitchFamily="34" charset="0"/>
                <a:cs typeface="Tahoma" panose="020B0604030504040204" pitchFamily="34" charset="0"/>
              </a:rPr>
            </a:br>
            <a:br>
              <a:rPr lang="en-US" sz="2800" dirty="0">
                <a:latin typeface="Tahoma" panose="020B0604030504040204" pitchFamily="34" charset="0"/>
                <a:ea typeface="Tahoma" panose="020B0604030504040204" pitchFamily="34" charset="0"/>
                <a:cs typeface="Tahoma" panose="020B0604030504040204" pitchFamily="34" charset="0"/>
              </a:rPr>
            </a:br>
            <a:endParaRPr lang="nl-NL" sz="2800" dirty="0">
              <a:latin typeface="Tahoma" panose="020B0604030504040204" pitchFamily="34" charset="0"/>
              <a:ea typeface="Tahoma" panose="020B0604030504040204" pitchFamily="34" charset="0"/>
              <a:cs typeface="Tahoma" panose="020B0604030504040204" pitchFamily="34" charset="0"/>
            </a:endParaRPr>
          </a:p>
        </p:txBody>
      </p:sp>
      <p:sp>
        <p:nvSpPr>
          <p:cNvPr id="3" name="Tekstvak 2">
            <a:extLst>
              <a:ext uri="{FF2B5EF4-FFF2-40B4-BE49-F238E27FC236}">
                <a16:creationId xmlns:a16="http://schemas.microsoft.com/office/drawing/2014/main" id="{C25C30AB-1F79-BE06-A8B7-EBA32B0CD157}"/>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53220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5625548" cy="6858002"/>
          </a:xfrm>
          <a:prstGeom prst="rect">
            <a:avLst/>
          </a:prstGeom>
          <a:gradFill flip="none" rotWithShape="1">
            <a:gsLst>
              <a:gs pos="0">
                <a:srgbClr val="FDDA8A"/>
              </a:gs>
              <a:gs pos="27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456945" y="656493"/>
            <a:ext cx="4969566" cy="8323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eacolgica round slab" panose="02000000000000000000" pitchFamily="50" charset="0"/>
                <a:ea typeface="Tahoma" panose="020B0604030504040204" pitchFamily="34" charset="0"/>
                <a:cs typeface="Tahoma" panose="020B0604030504040204" pitchFamily="34" charset="0"/>
              </a:rPr>
              <a:t>Extra resources</a:t>
            </a:r>
            <a:endPar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ndParaRPr>
          </a:p>
        </p:txBody>
      </p:sp>
      <p:pic>
        <p:nvPicPr>
          <p:cNvPr id="5" name="Afbeelding 4" descr="Screenshot of a tweet by Blake Burge (@BlakeaBurge) saying '10 must-have Excel skills everyone should know'. ">
            <a:extLst>
              <a:ext uri="{FF2B5EF4-FFF2-40B4-BE49-F238E27FC236}">
                <a16:creationId xmlns:a16="http://schemas.microsoft.com/office/drawing/2014/main" id="{73C23D35-8C86-DED3-C604-9449DE2901BE}"/>
              </a:ext>
            </a:extLst>
          </p:cNvPr>
          <p:cNvPicPr>
            <a:picLocks noChangeAspect="1"/>
          </p:cNvPicPr>
          <p:nvPr/>
        </p:nvPicPr>
        <p:blipFill>
          <a:blip r:embed="rId2"/>
          <a:stretch>
            <a:fillRect/>
          </a:stretch>
        </p:blipFill>
        <p:spPr>
          <a:xfrm>
            <a:off x="5826113" y="4294693"/>
            <a:ext cx="5890591" cy="1970164"/>
          </a:xfrm>
          <a:prstGeom prst="rect">
            <a:avLst/>
          </a:prstGeom>
        </p:spPr>
      </p:pic>
      <p:sp>
        <p:nvSpPr>
          <p:cNvPr id="7" name="Tekstvak 6">
            <a:extLst>
              <a:ext uri="{FF2B5EF4-FFF2-40B4-BE49-F238E27FC236}">
                <a16:creationId xmlns:a16="http://schemas.microsoft.com/office/drawing/2014/main" id="{70A25C49-4FE7-8482-39E1-D7B6BAEBF5F9}"/>
              </a:ext>
            </a:extLst>
          </p:cNvPr>
          <p:cNvSpPr txBox="1"/>
          <p:nvPr/>
        </p:nvSpPr>
        <p:spPr>
          <a:xfrm>
            <a:off x="5826112" y="6264857"/>
            <a:ext cx="5993295" cy="307777"/>
          </a:xfrm>
          <a:prstGeom prst="rect">
            <a:avLst/>
          </a:prstGeom>
          <a:noFill/>
        </p:spPr>
        <p:txBody>
          <a:bodyPr wrap="square">
            <a:spAutoFit/>
          </a:bodyPr>
          <a:lstStyle/>
          <a:p>
            <a:r>
              <a:rPr lang="nl-NL" sz="1400" dirty="0">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https://twitter.com/blakeaburge/status/1535594636969902081</a:t>
            </a:r>
            <a:r>
              <a:rPr lang="nl-NL" sz="1400" dirty="0">
                <a:latin typeface="Tahoma" panose="020B0604030504040204" pitchFamily="34" charset="0"/>
                <a:ea typeface="Tahoma" panose="020B0604030504040204" pitchFamily="34" charset="0"/>
                <a:cs typeface="Tahoma" panose="020B0604030504040204" pitchFamily="34" charset="0"/>
              </a:rPr>
              <a:t> </a:t>
            </a:r>
          </a:p>
        </p:txBody>
      </p:sp>
      <p:sp>
        <p:nvSpPr>
          <p:cNvPr id="11" name="Tekstvak 10">
            <a:extLst>
              <a:ext uri="{FF2B5EF4-FFF2-40B4-BE49-F238E27FC236}">
                <a16:creationId xmlns:a16="http://schemas.microsoft.com/office/drawing/2014/main" id="{A1A2C937-E197-7C19-3E0C-554B6ECF28FF}"/>
              </a:ext>
            </a:extLst>
          </p:cNvPr>
          <p:cNvSpPr txBox="1"/>
          <p:nvPr/>
        </p:nvSpPr>
        <p:spPr>
          <a:xfrm>
            <a:off x="5826112" y="1576754"/>
            <a:ext cx="6096000" cy="2523768"/>
          </a:xfrm>
          <a:prstGeom prst="rect">
            <a:avLst/>
          </a:prstGeom>
          <a:noFill/>
        </p:spPr>
        <p:txBody>
          <a:bodyPr wrap="square">
            <a:spAutoFit/>
          </a:bodyPr>
          <a:lstStyle/>
          <a:p>
            <a:pPr marL="457200" indent="-457200">
              <a:buFont typeface="Arial" panose="020B0604020202020204" pitchFamily="34" charset="0"/>
              <a:buChar char="•"/>
            </a:pPr>
            <a:r>
              <a:rPr lang="nl-NL" sz="2800" b="1" dirty="0">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Ten </a:t>
            </a:r>
            <a:r>
              <a:rPr lang="nl-NL" sz="2800" b="1" dirty="0" err="1">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Guidelines</a:t>
            </a:r>
            <a:r>
              <a:rPr lang="nl-NL" sz="2800" b="1" dirty="0">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 </a:t>
            </a:r>
            <a:r>
              <a:rPr lang="nl-NL" sz="2800" b="1" dirty="0" err="1">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for</a:t>
            </a:r>
            <a:r>
              <a:rPr lang="nl-NL" sz="2800" b="1" dirty="0">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 </a:t>
            </a:r>
            <a:r>
              <a:rPr lang="nl-NL" sz="2800" b="1" dirty="0" err="1">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Better</a:t>
            </a:r>
            <a:r>
              <a:rPr lang="nl-NL" sz="2800" b="1" dirty="0">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 </a:t>
            </a:r>
            <a:r>
              <a:rPr lang="nl-NL" sz="2800" b="1" dirty="0" err="1">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Tables</a:t>
            </a:r>
            <a:r>
              <a:rPr lang="nl-NL" sz="2800" b="1" dirty="0">
                <a:latin typeface="Tahoma" panose="020B0604030504040204" pitchFamily="34" charset="0"/>
                <a:ea typeface="Tahoma" panose="020B0604030504040204" pitchFamily="34" charset="0"/>
                <a:cs typeface="Tahoma" panose="020B0604030504040204" pitchFamily="34" charset="0"/>
              </a:rPr>
              <a:t> </a:t>
            </a:r>
            <a:r>
              <a:rPr lang="nl-NL" sz="2800" dirty="0" err="1">
                <a:latin typeface="Tahoma" panose="020B0604030504040204" pitchFamily="34" charset="0"/>
                <a:ea typeface="Tahoma" panose="020B0604030504040204" pitchFamily="34" charset="0"/>
                <a:cs typeface="Tahoma" panose="020B0604030504040204" pitchFamily="34" charset="0"/>
              </a:rPr>
              <a:t>by</a:t>
            </a:r>
            <a:r>
              <a:rPr lang="nl-NL" sz="2800" dirty="0">
                <a:latin typeface="Tahoma" panose="020B0604030504040204" pitchFamily="34" charset="0"/>
                <a:ea typeface="Tahoma" panose="020B0604030504040204" pitchFamily="34" charset="0"/>
                <a:cs typeface="Tahoma" panose="020B0604030504040204" pitchFamily="34" charset="0"/>
              </a:rPr>
              <a:t> Jonathan A. </a:t>
            </a:r>
            <a:r>
              <a:rPr lang="nl-NL" sz="2800" dirty="0" err="1">
                <a:latin typeface="Tahoma" panose="020B0604030504040204" pitchFamily="34" charset="0"/>
                <a:ea typeface="Tahoma" panose="020B0604030504040204" pitchFamily="34" charset="0"/>
                <a:cs typeface="Tahoma" panose="020B0604030504040204" pitchFamily="34" charset="0"/>
              </a:rPr>
              <a:t>Schwabish</a:t>
            </a:r>
            <a:endParaRPr lang="nl-NL" sz="2800" dirty="0">
              <a:latin typeface="Tahoma" panose="020B0604030504040204" pitchFamily="34" charset="0"/>
              <a:ea typeface="Tahoma" panose="020B0604030504040204" pitchFamily="34" charset="0"/>
              <a:cs typeface="Tahoma" panose="020B0604030504040204" pitchFamily="34" charset="0"/>
            </a:endParaRPr>
          </a:p>
          <a:p>
            <a:pPr marL="457200" indent="-457200">
              <a:buFont typeface="Arial" panose="020B0604020202020204" pitchFamily="34" charset="0"/>
              <a:buChar char="•"/>
            </a:pPr>
            <a:r>
              <a:rPr lang="nl-NL" sz="2800" b="1" dirty="0" err="1">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Reproducible</a:t>
            </a:r>
            <a:r>
              <a:rPr lang="nl-NL" sz="2800" b="1" dirty="0">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 RDM </a:t>
            </a:r>
            <a:r>
              <a:rPr lang="nl-NL" sz="2800" b="1" dirty="0" err="1">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workflows</a:t>
            </a:r>
            <a:r>
              <a:rPr lang="nl-NL" sz="2800" b="1" dirty="0">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 </a:t>
            </a:r>
            <a:r>
              <a:rPr lang="nl-NL" sz="2800" b="1" dirty="0" err="1">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for</a:t>
            </a:r>
            <a:r>
              <a:rPr lang="nl-NL" sz="2800" b="1" dirty="0">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 </a:t>
            </a:r>
            <a:r>
              <a:rPr lang="nl-NL" sz="2800" b="1" dirty="0" err="1">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tabular</a:t>
            </a:r>
            <a:r>
              <a:rPr lang="nl-NL" sz="2800" b="1" dirty="0">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 data</a:t>
            </a:r>
            <a:r>
              <a:rPr lang="nl-NL" sz="2800" b="1" dirty="0">
                <a:latin typeface="Tahoma" panose="020B0604030504040204" pitchFamily="34" charset="0"/>
                <a:ea typeface="Tahoma" panose="020B0604030504040204" pitchFamily="34" charset="0"/>
                <a:cs typeface="Tahoma" panose="020B0604030504040204" pitchFamily="34" charset="0"/>
              </a:rPr>
              <a:t> </a:t>
            </a:r>
            <a:r>
              <a:rPr lang="nl-NL" sz="2800" dirty="0" err="1">
                <a:latin typeface="Tahoma" panose="020B0604030504040204" pitchFamily="34" charset="0"/>
                <a:ea typeface="Tahoma" panose="020B0604030504040204" pitchFamily="34" charset="0"/>
                <a:cs typeface="Tahoma" panose="020B0604030504040204" pitchFamily="34" charset="0"/>
              </a:rPr>
              <a:t>by</a:t>
            </a:r>
            <a:r>
              <a:rPr lang="nl-NL" sz="2800" dirty="0">
                <a:latin typeface="Tahoma" panose="020B0604030504040204" pitchFamily="34" charset="0"/>
                <a:ea typeface="Tahoma" panose="020B0604030504040204" pitchFamily="34" charset="0"/>
                <a:cs typeface="Tahoma" panose="020B0604030504040204" pitchFamily="34" charset="0"/>
              </a:rPr>
              <a:t> Eirini Zormpa</a:t>
            </a:r>
          </a:p>
          <a:p>
            <a:endParaRPr lang="nl-NL" sz="1800" dirty="0">
              <a:latin typeface="Tahoma" panose="020B0604030504040204" pitchFamily="34" charset="0"/>
              <a:ea typeface="Tahoma" panose="020B0604030504040204" pitchFamily="34" charset="0"/>
              <a:cs typeface="Tahoma" panose="020B0604030504040204" pitchFamily="34" charset="0"/>
            </a:endParaRPr>
          </a:p>
        </p:txBody>
      </p:sp>
      <p:sp>
        <p:nvSpPr>
          <p:cNvPr id="3" name="Tekstvak 2">
            <a:extLst>
              <a:ext uri="{FF2B5EF4-FFF2-40B4-BE49-F238E27FC236}">
                <a16:creationId xmlns:a16="http://schemas.microsoft.com/office/drawing/2014/main" id="{DFA26C3D-28DD-8912-406C-F4B9ED114912}"/>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43656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5625548" cy="6858002"/>
          </a:xfrm>
          <a:prstGeom prst="rect">
            <a:avLst/>
          </a:prstGeom>
          <a:gradFill flip="none" rotWithShape="1">
            <a:gsLst>
              <a:gs pos="0">
                <a:srgbClr val="FDDA8A"/>
              </a:gs>
              <a:gs pos="27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6"/>
            <a:ext cx="4969566" cy="7549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Slides</a:t>
            </a:r>
          </a:p>
        </p:txBody>
      </p:sp>
      <p:sp>
        <p:nvSpPr>
          <p:cNvPr id="7" name="Tijdelijke aanduiding voor inhoud 6">
            <a:extLst>
              <a:ext uri="{FF2B5EF4-FFF2-40B4-BE49-F238E27FC236}">
                <a16:creationId xmlns:a16="http://schemas.microsoft.com/office/drawing/2014/main" id="{F3DE442E-3583-78C4-3EA7-C99B3E1E270C}"/>
              </a:ext>
              <a:ext uri="{C183D7F6-B498-43B3-948B-1728B52AA6E4}">
                <adec:decorative xmlns:adec="http://schemas.microsoft.com/office/drawing/2017/decorative" val="0"/>
              </a:ext>
            </a:extLst>
          </p:cNvPr>
          <p:cNvSpPr>
            <a:spLocks noGrp="1"/>
          </p:cNvSpPr>
          <p:nvPr>
            <p:ph idx="1"/>
          </p:nvPr>
        </p:nvSpPr>
        <p:spPr>
          <a:xfrm>
            <a:off x="5943599" y="1272209"/>
            <a:ext cx="5754757" cy="5029199"/>
          </a:xfrm>
        </p:spPr>
        <p:txBody>
          <a:bodyPr>
            <a:normAutofit/>
          </a:bodyPr>
          <a:lstStyle/>
          <a:p>
            <a:pPr marL="0" indent="0">
              <a:buNone/>
            </a:pPr>
            <a:r>
              <a:rPr lang="nl-NL" dirty="0">
                <a:latin typeface="Tahoma" panose="020B0604030504040204" pitchFamily="34" charset="0"/>
                <a:ea typeface="Tahoma" panose="020B0604030504040204" pitchFamily="34" charset="0"/>
                <a:cs typeface="Tahoma" panose="020B0604030504040204" pitchFamily="34" charset="0"/>
              </a:rPr>
              <a:t>Presentation is shared on a </a:t>
            </a:r>
            <a:r>
              <a:rPr lang="nl-NL" b="1" dirty="0">
                <a:solidFill>
                  <a:srgbClr val="007A78"/>
                </a:solidFill>
                <a:latin typeface="Tahoma" panose="020B0604030504040204" pitchFamily="34" charset="0"/>
                <a:ea typeface="Tahoma" panose="020B0604030504040204" pitchFamily="34" charset="0"/>
                <a:cs typeface="Tahoma" panose="020B0604030504040204" pitchFamily="34" charset="0"/>
              </a:rPr>
              <a:t>data </a:t>
            </a:r>
            <a:r>
              <a:rPr lang="nl-NL" b="1" dirty="0" err="1">
                <a:solidFill>
                  <a:srgbClr val="007A78"/>
                </a:solidFill>
                <a:latin typeface="Tahoma" panose="020B0604030504040204" pitchFamily="34" charset="0"/>
                <a:ea typeface="Tahoma" panose="020B0604030504040204" pitchFamily="34" charset="0"/>
                <a:cs typeface="Tahoma" panose="020B0604030504040204" pitchFamily="34" charset="0"/>
              </a:rPr>
              <a:t>repository</a:t>
            </a:r>
            <a:r>
              <a:rPr lang="nl-NL" dirty="0">
                <a:latin typeface="Tahoma" panose="020B0604030504040204" pitchFamily="34" charset="0"/>
                <a:ea typeface="Tahoma" panose="020B0604030504040204" pitchFamily="34" charset="0"/>
                <a:cs typeface="Tahoma" panose="020B0604030504040204" pitchFamily="34" charset="0"/>
              </a:rPr>
              <a:t>!</a:t>
            </a:r>
          </a:p>
          <a:p>
            <a:pPr marL="0" indent="0">
              <a:buNone/>
            </a:pPr>
            <a:endParaRPr lang="nl-NL" dirty="0">
              <a:latin typeface="Tahoma" panose="020B0604030504040204" pitchFamily="34" charset="0"/>
              <a:ea typeface="Tahoma" panose="020B0604030504040204" pitchFamily="34" charset="0"/>
              <a:cs typeface="Tahoma" panose="020B0604030504040204" pitchFamily="34" charset="0"/>
            </a:endParaRPr>
          </a:p>
          <a:p>
            <a:pPr marL="0" indent="0" algn="ctr">
              <a:buNone/>
            </a:pPr>
            <a:r>
              <a:rPr lang="nl-NL" sz="3200" dirty="0">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https://doi.org/10.5281/zenodo.5053596</a:t>
            </a:r>
            <a:r>
              <a:rPr lang="nl-NL" sz="3200" dirty="0">
                <a:latin typeface="Tahoma" panose="020B0604030504040204" pitchFamily="34" charset="0"/>
                <a:ea typeface="Tahoma" panose="020B0604030504040204" pitchFamily="34" charset="0"/>
                <a:cs typeface="Tahoma" panose="020B0604030504040204" pitchFamily="34" charset="0"/>
              </a:rPr>
              <a:t> </a:t>
            </a:r>
            <a:endParaRPr lang="nl-NL" dirty="0">
              <a:latin typeface="Tahoma" panose="020B0604030504040204" pitchFamily="34" charset="0"/>
              <a:ea typeface="Tahoma" panose="020B0604030504040204" pitchFamily="34" charset="0"/>
              <a:cs typeface="Tahoma" panose="020B0604030504040204" pitchFamily="34" charset="0"/>
            </a:endParaRPr>
          </a:p>
          <a:p>
            <a:endParaRPr lang="nl-NL" dirty="0">
              <a:latin typeface="Tahoma" panose="020B0604030504040204" pitchFamily="34" charset="0"/>
              <a:ea typeface="Tahoma" panose="020B0604030504040204" pitchFamily="34" charset="0"/>
              <a:cs typeface="Tahoma" panose="020B0604030504040204" pitchFamily="34" charset="0"/>
            </a:endParaRPr>
          </a:p>
          <a:p>
            <a:endParaRPr lang="nl-NL"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nl-NL" dirty="0">
              <a:latin typeface="Tahoma" panose="020B0604030504040204" pitchFamily="34" charset="0"/>
              <a:ea typeface="Tahoma" panose="020B0604030504040204" pitchFamily="34" charset="0"/>
              <a:cs typeface="Tahoma" panose="020B0604030504040204" pitchFamily="34" charset="0"/>
            </a:endParaRPr>
          </a:p>
        </p:txBody>
      </p:sp>
      <p:sp>
        <p:nvSpPr>
          <p:cNvPr id="3" name="Tekstvak 2">
            <a:extLst>
              <a:ext uri="{FF2B5EF4-FFF2-40B4-BE49-F238E27FC236}">
                <a16:creationId xmlns:a16="http://schemas.microsoft.com/office/drawing/2014/main" id="{A6DCB0E6-0295-CB91-3F68-EDCD228D9CE0}"/>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18354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1" y="-2"/>
            <a:ext cx="12264887" cy="6858002"/>
          </a:xfrm>
          <a:prstGeom prst="rect">
            <a:avLst/>
          </a:prstGeom>
          <a:gradFill flip="none" rotWithShape="1">
            <a:gsLst>
              <a:gs pos="0">
                <a:srgbClr val="FDDA8A"/>
              </a:gs>
              <a:gs pos="0">
                <a:srgbClr val="64E5A9"/>
              </a:gs>
              <a:gs pos="60000">
                <a:srgbClr val="8C4E9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tel 5">
            <a:extLst>
              <a:ext uri="{FF2B5EF4-FFF2-40B4-BE49-F238E27FC236}">
                <a16:creationId xmlns:a16="http://schemas.microsoft.com/office/drawing/2014/main" id="{557579C5-A0D2-F873-09BB-F26147DFDB7A}"/>
              </a:ext>
            </a:extLst>
          </p:cNvPr>
          <p:cNvSpPr>
            <a:spLocks noGrp="1"/>
          </p:cNvSpPr>
          <p:nvPr>
            <p:ph type="title"/>
          </p:nvPr>
        </p:nvSpPr>
        <p:spPr>
          <a:xfrm>
            <a:off x="747987" y="1103376"/>
            <a:ext cx="3932237" cy="1098342"/>
          </a:xfrm>
        </p:spPr>
        <p:txBody>
          <a:bodyPr>
            <a:normAutofit/>
          </a:bodyPr>
          <a:lstStyle/>
          <a:p>
            <a:pPr algn="r"/>
            <a:r>
              <a:rPr lang="nl-NL" sz="4000" dirty="0">
                <a:solidFill>
                  <a:schemeClr val="bg1"/>
                </a:solidFill>
                <a:latin typeface="eacolgica round slab" panose="02000000000000000000" pitchFamily="50" charset="0"/>
              </a:rPr>
              <a:t>Question</a:t>
            </a:r>
          </a:p>
        </p:txBody>
      </p:sp>
      <p:sp>
        <p:nvSpPr>
          <p:cNvPr id="10" name="Titel 1">
            <a:extLst>
              <a:ext uri="{FF2B5EF4-FFF2-40B4-BE49-F238E27FC236}">
                <a16:creationId xmlns:a16="http://schemas.microsoft.com/office/drawing/2014/main" id="{81D28717-F385-6E3E-3E94-048B24AD3597}"/>
              </a:ext>
            </a:extLst>
          </p:cNvPr>
          <p:cNvSpPr txBox="1">
            <a:spLocks/>
          </p:cNvSpPr>
          <p:nvPr/>
        </p:nvSpPr>
        <p:spPr>
          <a:xfrm>
            <a:off x="826397" y="2589088"/>
            <a:ext cx="7156624" cy="1890445"/>
          </a:xfrm>
          <a:prstGeom prst="rect">
            <a:avLst/>
          </a:prstGeom>
        </p:spPr>
        <p:txBody>
          <a:bodyPr vert="horz" lIns="91440" tIns="45720" rIns="91440" bIns="45720" rtlCol="0" anchor="b">
            <a:normAutofit lnSpcReduction="10000"/>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ctr"/>
            <a:r>
              <a:rPr lang="en-US" sz="4800" dirty="0">
                <a:solidFill>
                  <a:schemeClr val="bg1"/>
                </a:solidFill>
                <a:latin typeface="eacolgica round slab" panose="02000000000000000000" pitchFamily="50" charset="0"/>
              </a:rPr>
              <a:t>How many people have used spreadsheets in their research?</a:t>
            </a:r>
            <a:endParaRPr lang="nl-NL" sz="4800" dirty="0">
              <a:solidFill>
                <a:schemeClr val="bg1"/>
              </a:solidFill>
              <a:latin typeface="eacolgica round slab" panose="02000000000000000000" pitchFamily="50" charset="0"/>
            </a:endParaRPr>
          </a:p>
        </p:txBody>
      </p:sp>
    </p:spTree>
    <p:extLst>
      <p:ext uri="{BB962C8B-B14F-4D97-AF65-F5344CB8AC3E}">
        <p14:creationId xmlns:p14="http://schemas.microsoft.com/office/powerpoint/2010/main" val="998083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9380DF92-7B5F-929D-9415-56882BDD1432}"/>
              </a:ext>
              <a:ext uri="{C183D7F6-B498-43B3-948B-1728B52AA6E4}">
                <adec:decorative xmlns:adec="http://schemas.microsoft.com/office/drawing/2017/decorative" val="1"/>
              </a:ext>
            </a:extLst>
          </p:cNvPr>
          <p:cNvSpPr/>
          <p:nvPr/>
        </p:nvSpPr>
        <p:spPr>
          <a:xfrm>
            <a:off x="0" y="-2"/>
            <a:ext cx="5625548" cy="6858002"/>
          </a:xfrm>
          <a:prstGeom prst="rect">
            <a:avLst/>
          </a:prstGeom>
          <a:gradFill flip="none" rotWithShape="1">
            <a:gsLst>
              <a:gs pos="0">
                <a:srgbClr val="FDDA8A"/>
              </a:gs>
              <a:gs pos="27000">
                <a:srgbClr val="64E5A9"/>
              </a:gs>
              <a:gs pos="100000">
                <a:srgbClr val="007A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tel 1">
            <a:extLst>
              <a:ext uri="{FF2B5EF4-FFF2-40B4-BE49-F238E27FC236}">
                <a16:creationId xmlns:a16="http://schemas.microsoft.com/office/drawing/2014/main" id="{81D28717-F385-6E3E-3E94-048B24AD3597}"/>
              </a:ext>
            </a:extLst>
          </p:cNvPr>
          <p:cNvSpPr txBox="1">
            <a:spLocks noGrp="1"/>
          </p:cNvSpPr>
          <p:nvPr>
            <p:ph type="title" idx="4294967295"/>
          </p:nvPr>
        </p:nvSpPr>
        <p:spPr>
          <a:xfrm>
            <a:off x="258418" y="586855"/>
            <a:ext cx="4969566" cy="1550169"/>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nl-NL" sz="4400" b="0" i="0" u="none" strike="noStrike" kern="1200" cap="none" spc="0" normalizeH="0" baseline="0" noProof="0" dirty="0">
                <a:ln>
                  <a:noFill/>
                </a:ln>
                <a:solidFill>
                  <a:schemeClr val="bg1"/>
                </a:solidFill>
                <a:effectLst/>
                <a:uLnTx/>
                <a:uFillTx/>
                <a:latin typeface="eacolgica round slab" panose="02000000000000000000" pitchFamily="50" charset="0"/>
                <a:ea typeface="+mj-ea"/>
                <a:cs typeface="+mj-cs"/>
              </a:rPr>
              <a:t>Spreadsheet management</a:t>
            </a:r>
          </a:p>
        </p:txBody>
      </p:sp>
      <p:pic>
        <p:nvPicPr>
          <p:cNvPr id="5" name="Afbeelding 4" descr="A woman standing in front of a very messy closet. She is looking for data that she generated last year. Behind her a person is watching doubtfully whether she can find it in this mess.">
            <a:extLst>
              <a:ext uri="{FF2B5EF4-FFF2-40B4-BE49-F238E27FC236}">
                <a16:creationId xmlns:a16="http://schemas.microsoft.com/office/drawing/2014/main" id="{441752D3-CDFF-C7C3-2BF9-42149E207D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6649" y="959579"/>
            <a:ext cx="5926933" cy="4741546"/>
          </a:xfrm>
          <a:prstGeom prst="rect">
            <a:avLst/>
          </a:prstGeom>
        </p:spPr>
      </p:pic>
      <p:sp>
        <p:nvSpPr>
          <p:cNvPr id="8" name="Tekstvak 7">
            <a:extLst>
              <a:ext uri="{FF2B5EF4-FFF2-40B4-BE49-F238E27FC236}">
                <a16:creationId xmlns:a16="http://schemas.microsoft.com/office/drawing/2014/main" id="{960A3267-0950-9001-21B6-FAAE7FB9C3E2}"/>
              </a:ext>
            </a:extLst>
          </p:cNvPr>
          <p:cNvSpPr txBox="1"/>
          <p:nvPr/>
        </p:nvSpPr>
        <p:spPr>
          <a:xfrm>
            <a:off x="5972399" y="5898421"/>
            <a:ext cx="6096000" cy="523220"/>
          </a:xfrm>
          <a:prstGeom prst="rect">
            <a:avLst/>
          </a:prstGeom>
          <a:noFill/>
        </p:spPr>
        <p:txBody>
          <a:bodyPr wrap="square">
            <a:spAutoFit/>
          </a:bodyPr>
          <a:lstStyle/>
          <a:p>
            <a:r>
              <a:rPr lang="en-US" sz="1400" dirty="0">
                <a:latin typeface="Tahoma" panose="020B0604030504040204" pitchFamily="34" charset="0"/>
                <a:ea typeface="Tahoma" panose="020B0604030504040204" pitchFamily="34" charset="0"/>
                <a:cs typeface="Tahoma" panose="020B0604030504040204" pitchFamily="34" charset="0"/>
              </a:rPr>
              <a:t>This illustration is created by </a:t>
            </a:r>
            <a:r>
              <a:rPr lang="en-US" sz="1400" dirty="0" err="1">
                <a:latin typeface="Tahoma" panose="020B0604030504040204" pitchFamily="34" charset="0"/>
                <a:ea typeface="Tahoma" panose="020B0604030504040204" pitchFamily="34" charset="0"/>
                <a:cs typeface="Tahoma" panose="020B0604030504040204" pitchFamily="34" charset="0"/>
              </a:rPr>
              <a:t>Scriberia</a:t>
            </a:r>
            <a:r>
              <a:rPr lang="en-US" sz="1400" dirty="0">
                <a:latin typeface="Tahoma" panose="020B0604030504040204" pitchFamily="34" charset="0"/>
                <a:ea typeface="Tahoma" panose="020B0604030504040204" pitchFamily="34" charset="0"/>
                <a:cs typeface="Tahoma" panose="020B0604030504040204" pitchFamily="34" charset="0"/>
              </a:rPr>
              <a:t> with The Turing Way community. Used under a CC-BY 4.0 </a:t>
            </a:r>
            <a:r>
              <a:rPr lang="en-US" sz="1400" dirty="0" err="1">
                <a:latin typeface="Tahoma" panose="020B0604030504040204" pitchFamily="34" charset="0"/>
                <a:ea typeface="Tahoma" panose="020B0604030504040204" pitchFamily="34" charset="0"/>
                <a:cs typeface="Tahoma" panose="020B0604030504040204" pitchFamily="34" charset="0"/>
              </a:rPr>
              <a:t>licence</a:t>
            </a:r>
            <a:r>
              <a:rPr lang="en-US" sz="1400" dirty="0">
                <a:latin typeface="Tahoma" panose="020B0604030504040204" pitchFamily="34" charset="0"/>
                <a:ea typeface="Tahoma" panose="020B0604030504040204" pitchFamily="34" charset="0"/>
                <a:cs typeface="Tahoma" panose="020B0604030504040204" pitchFamily="34" charset="0"/>
              </a:rPr>
              <a:t>. DOI: </a:t>
            </a:r>
            <a:r>
              <a:rPr lang="en-US" sz="1400" dirty="0">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10.5281/zenodo.3332807</a:t>
            </a:r>
            <a:endParaRPr lang="nl-NL" sz="1400" dirty="0">
              <a:latin typeface="Tahoma" panose="020B0604030504040204" pitchFamily="34" charset="0"/>
              <a:ea typeface="Tahoma" panose="020B0604030504040204" pitchFamily="34" charset="0"/>
              <a:cs typeface="Tahoma" panose="020B0604030504040204" pitchFamily="34" charset="0"/>
            </a:endParaRPr>
          </a:p>
        </p:txBody>
      </p:sp>
      <p:sp>
        <p:nvSpPr>
          <p:cNvPr id="3" name="Tekstvak 2">
            <a:extLst>
              <a:ext uri="{FF2B5EF4-FFF2-40B4-BE49-F238E27FC236}">
                <a16:creationId xmlns:a16="http://schemas.microsoft.com/office/drawing/2014/main" id="{35A222BD-83CB-E96D-7E45-E8C249A0CEA7}"/>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10.5281/zenodo.5053596</a:t>
            </a:r>
            <a:endParaRPr lang="nl-NL" sz="16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16202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p:txBody>
          <a:bodyPr>
            <a:normAutofit/>
          </a:bodyPr>
          <a:lstStyle/>
          <a:p>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Spreadsheets</a:t>
            </a:r>
          </a:p>
        </p:txBody>
      </p:sp>
      <p:sp>
        <p:nvSpPr>
          <p:cNvPr id="9" name="Tijdelijke aanduiding voor inhoud 8">
            <a:extLst>
              <a:ext uri="{FF2B5EF4-FFF2-40B4-BE49-F238E27FC236}">
                <a16:creationId xmlns:a16="http://schemas.microsoft.com/office/drawing/2014/main" id="{C1CF8FCC-75E4-F545-ED2F-E4B9A38EFDA9}"/>
              </a:ext>
            </a:extLst>
          </p:cNvPr>
          <p:cNvSpPr>
            <a:spLocks noGrp="1"/>
          </p:cNvSpPr>
          <p:nvPr>
            <p:ph idx="1"/>
          </p:nvPr>
        </p:nvSpPr>
        <p:spPr>
          <a:xfrm>
            <a:off x="838200" y="1690688"/>
            <a:ext cx="4290391" cy="4486275"/>
          </a:xfrm>
        </p:spPr>
        <p:txBody>
          <a:bodyPr/>
          <a:lstStyle/>
          <a:p>
            <a:r>
              <a:rPr lang="en-US" dirty="0">
                <a:latin typeface="Tahoma" panose="020B0604030504040204" pitchFamily="34" charset="0"/>
                <a:ea typeface="Tahoma" panose="020B0604030504040204" pitchFamily="34" charset="0"/>
                <a:cs typeface="Tahoma" panose="020B0604030504040204" pitchFamily="34" charset="0"/>
              </a:rPr>
              <a:t>Data entry</a:t>
            </a:r>
          </a:p>
          <a:p>
            <a:r>
              <a:rPr lang="en-US" dirty="0">
                <a:latin typeface="Tahoma" panose="020B0604030504040204" pitchFamily="34" charset="0"/>
                <a:ea typeface="Tahoma" panose="020B0604030504040204" pitchFamily="34" charset="0"/>
                <a:cs typeface="Tahoma" panose="020B0604030504040204" pitchFamily="34" charset="0"/>
              </a:rPr>
              <a:t>Tables for publications</a:t>
            </a:r>
          </a:p>
          <a:p>
            <a:r>
              <a:rPr lang="en-US" dirty="0">
                <a:latin typeface="Tahoma" panose="020B0604030504040204" pitchFamily="34" charset="0"/>
                <a:ea typeface="Tahoma" panose="020B0604030504040204" pitchFamily="34" charset="0"/>
                <a:cs typeface="Tahoma" panose="020B0604030504040204" pitchFamily="34" charset="0"/>
              </a:rPr>
              <a:t>Generate summary statistics</a:t>
            </a:r>
          </a:p>
          <a:p>
            <a:r>
              <a:rPr lang="en-US" dirty="0">
                <a:latin typeface="Tahoma" panose="020B0604030504040204" pitchFamily="34" charset="0"/>
                <a:ea typeface="Tahoma" panose="020B0604030504040204" pitchFamily="34" charset="0"/>
                <a:cs typeface="Tahoma" panose="020B0604030504040204" pitchFamily="34" charset="0"/>
              </a:rPr>
              <a:t>Figures</a:t>
            </a:r>
          </a:p>
          <a:p>
            <a:endParaRPr lang="nl-NL" dirty="0"/>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inhoud 8">
            <a:extLst>
              <a:ext uri="{FF2B5EF4-FFF2-40B4-BE49-F238E27FC236}">
                <a16:creationId xmlns:a16="http://schemas.microsoft.com/office/drawing/2014/main" id="{2B4FECF2-630A-F2F9-7DB4-359A1A74B6AD}"/>
              </a:ext>
            </a:extLst>
          </p:cNvPr>
          <p:cNvSpPr txBox="1">
            <a:spLocks/>
          </p:cNvSpPr>
          <p:nvPr/>
        </p:nvSpPr>
        <p:spPr>
          <a:xfrm>
            <a:off x="6248400" y="934279"/>
            <a:ext cx="4290391" cy="5242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8C4E9F"/>
                </a:solidFill>
                <a:latin typeface="Tahoma" panose="020B0604030504040204" pitchFamily="34" charset="0"/>
                <a:ea typeface="Tahoma" panose="020B0604030504040204" pitchFamily="34" charset="0"/>
                <a:cs typeface="Tahoma" panose="020B0604030504040204" pitchFamily="34" charset="0"/>
              </a:rPr>
              <a:t>But…</a:t>
            </a:r>
          </a:p>
          <a:p>
            <a:r>
              <a:rPr lang="en-US" dirty="0">
                <a:latin typeface="Tahoma" panose="020B0604030504040204" pitchFamily="34" charset="0"/>
                <a:ea typeface="Tahoma" panose="020B0604030504040204" pitchFamily="34" charset="0"/>
                <a:cs typeface="Tahoma" panose="020B0604030504040204" pitchFamily="34" charset="0"/>
              </a:rPr>
              <a:t>Manual: </a:t>
            </a:r>
          </a:p>
          <a:p>
            <a:pPr lvl="1"/>
            <a:r>
              <a:rPr lang="en-US" dirty="0">
                <a:latin typeface="Tahoma" panose="020B0604030504040204" pitchFamily="34" charset="0"/>
                <a:ea typeface="Tahoma" panose="020B0604030504040204" pitchFamily="34" charset="0"/>
                <a:cs typeface="Tahoma" panose="020B0604030504040204" pitchFamily="34" charset="0"/>
              </a:rPr>
              <a:t>Easy to make mistakes </a:t>
            </a:r>
          </a:p>
          <a:p>
            <a:pPr lvl="1"/>
            <a:r>
              <a:rPr lang="en-US" dirty="0">
                <a:latin typeface="Tahoma" panose="020B0604030504040204" pitchFamily="34" charset="0"/>
                <a:ea typeface="Tahoma" panose="020B0604030504040204" pitchFamily="34" charset="0"/>
                <a:cs typeface="Tahoma" panose="020B0604030504040204" pitchFamily="34" charset="0"/>
              </a:rPr>
              <a:t>Copy pasting the wrong cells </a:t>
            </a:r>
          </a:p>
          <a:p>
            <a:pPr lvl="1"/>
            <a:r>
              <a:rPr lang="en-US" dirty="0">
                <a:latin typeface="Tahoma" panose="020B0604030504040204" pitchFamily="34" charset="0"/>
                <a:ea typeface="Tahoma" panose="020B0604030504040204" pitchFamily="34" charset="0"/>
                <a:cs typeface="Tahoma" panose="020B0604030504040204" pitchFamily="34" charset="0"/>
              </a:rPr>
              <a:t>Messing up formula</a:t>
            </a:r>
          </a:p>
          <a:p>
            <a:pPr lvl="1"/>
            <a:r>
              <a:rPr lang="en-US" dirty="0">
                <a:latin typeface="Tahoma" panose="020B0604030504040204" pitchFamily="34" charset="0"/>
                <a:ea typeface="Tahoma" panose="020B0604030504040204" pitchFamily="34" charset="0"/>
                <a:cs typeface="Tahoma" panose="020B0604030504040204" pitchFamily="34" charset="0"/>
              </a:rPr>
              <a:t>Accidental deletion</a:t>
            </a:r>
          </a:p>
          <a:p>
            <a:pPr lvl="1"/>
            <a:r>
              <a:rPr lang="en-US" dirty="0">
                <a:latin typeface="Tahoma" panose="020B0604030504040204" pitchFamily="34" charset="0"/>
                <a:ea typeface="Tahoma" panose="020B0604030504040204" pitchFamily="34" charset="0"/>
                <a:cs typeface="Tahoma" panose="020B0604030504040204" pitchFamily="34" charset="0"/>
              </a:rPr>
              <a:t>Difficult to reproduce</a:t>
            </a:r>
          </a:p>
          <a:p>
            <a:endParaRPr lang="nl-NL" dirty="0"/>
          </a:p>
        </p:txBody>
      </p:sp>
      <p:sp>
        <p:nvSpPr>
          <p:cNvPr id="11" name="Tijdelijke aanduiding voor inhoud 8">
            <a:extLst>
              <a:ext uri="{FF2B5EF4-FFF2-40B4-BE49-F238E27FC236}">
                <a16:creationId xmlns:a16="http://schemas.microsoft.com/office/drawing/2014/main" id="{9B6BF526-E7B5-BC12-5731-9D47180D6ED6}"/>
              </a:ext>
            </a:extLst>
          </p:cNvPr>
          <p:cNvSpPr txBox="1">
            <a:spLocks/>
          </p:cNvSpPr>
          <p:nvPr/>
        </p:nvSpPr>
        <p:spPr>
          <a:xfrm>
            <a:off x="6248400" y="4202129"/>
            <a:ext cx="4442791" cy="24144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Tahoma" panose="020B0604030504040204" pitchFamily="34" charset="0"/>
                <a:ea typeface="Tahoma" panose="020B0604030504040204" pitchFamily="34" charset="0"/>
                <a:cs typeface="Tahoma" panose="020B0604030504040204" pitchFamily="34" charset="0"/>
              </a:rPr>
              <a:t>Not Machine readable: </a:t>
            </a:r>
          </a:p>
          <a:p>
            <a:pPr marL="457200" lvl="1" indent="0">
              <a:buNone/>
            </a:pPr>
            <a:r>
              <a:rPr lang="en-US" dirty="0">
                <a:latin typeface="Tahoma" panose="020B0604030504040204" pitchFamily="34" charset="0"/>
                <a:ea typeface="Tahoma" panose="020B0604030504040204" pitchFamily="34" charset="0"/>
                <a:cs typeface="Tahoma" panose="020B0604030504040204" pitchFamily="34" charset="0"/>
              </a:rPr>
              <a:t>Software can’t process certain information: </a:t>
            </a:r>
          </a:p>
          <a:p>
            <a:pPr lvl="1"/>
            <a:r>
              <a:rPr lang="en-US" dirty="0">
                <a:latin typeface="Tahoma" panose="020B0604030504040204" pitchFamily="34" charset="0"/>
                <a:ea typeface="Tahoma" panose="020B0604030504040204" pitchFamily="34" charset="0"/>
                <a:cs typeface="Tahoma" panose="020B0604030504040204" pitchFamily="34" charset="0"/>
              </a:rPr>
              <a:t>Notes in the margin</a:t>
            </a:r>
          </a:p>
          <a:p>
            <a:pPr lvl="1"/>
            <a:r>
              <a:rPr lang="en-US" dirty="0">
                <a:latin typeface="Tahoma" panose="020B0604030504040204" pitchFamily="34" charset="0"/>
                <a:ea typeface="Tahoma" panose="020B0604030504040204" pitchFamily="34" charset="0"/>
                <a:cs typeface="Tahoma" panose="020B0604030504040204" pitchFamily="34" charset="0"/>
              </a:rPr>
              <a:t>Spatial layout of data </a:t>
            </a:r>
          </a:p>
          <a:p>
            <a:pPr lvl="1"/>
            <a:r>
              <a:rPr lang="en-US" dirty="0">
                <a:latin typeface="Tahoma" panose="020B0604030504040204" pitchFamily="34" charset="0"/>
                <a:ea typeface="Tahoma" panose="020B0604030504040204" pitchFamily="34" charset="0"/>
                <a:cs typeface="Tahoma" panose="020B0604030504040204" pitchFamily="34" charset="0"/>
              </a:rPr>
              <a:t>Field formatting </a:t>
            </a:r>
          </a:p>
          <a:p>
            <a:endParaRPr lang="nl-NL" dirty="0"/>
          </a:p>
        </p:txBody>
      </p:sp>
      <p:sp>
        <p:nvSpPr>
          <p:cNvPr id="2" name="Tekstvak 1">
            <a:extLst>
              <a:ext uri="{FF2B5EF4-FFF2-40B4-BE49-F238E27FC236}">
                <a16:creationId xmlns:a16="http://schemas.microsoft.com/office/drawing/2014/main" id="{04EE93F6-3658-DB2A-AE2D-6F6BB5D1B8A5}"/>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95562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p:txBody>
          <a:bodyPr>
            <a:normAutofit/>
          </a:bodyPr>
          <a:lstStyle/>
          <a:p>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Excel &amp; Dates</a:t>
            </a:r>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 name="Afbeelding 2" descr="Padma and Anakin meme. Anakin is Excel. Padma is asking 'so if I type 12.5 into a cell you won't treat it as a date right?' ">
            <a:hlinkClick r:id="rId2"/>
            <a:extLst>
              <a:ext uri="{FF2B5EF4-FFF2-40B4-BE49-F238E27FC236}">
                <a16:creationId xmlns:a16="http://schemas.microsoft.com/office/drawing/2014/main" id="{D8895CB2-69C3-A910-D19A-594F05514B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5207" y="703679"/>
            <a:ext cx="6609251" cy="5804899"/>
          </a:xfrm>
          <a:prstGeom prst="rect">
            <a:avLst/>
          </a:prstGeom>
        </p:spPr>
      </p:pic>
      <p:sp>
        <p:nvSpPr>
          <p:cNvPr id="5" name="Tekstvak 4" descr="Padma and anakin meme. Padma is asking Anakin (which is representing Excel): 'So if I type 12.5 into a cell you won't treat it as a date, right? ">
            <a:extLst>
              <a:ext uri="{FF2B5EF4-FFF2-40B4-BE49-F238E27FC236}">
                <a16:creationId xmlns:a16="http://schemas.microsoft.com/office/drawing/2014/main" id="{382F5252-C78E-9FFA-5DD9-D83BE688BFB6}"/>
              </a:ext>
            </a:extLst>
          </p:cNvPr>
          <p:cNvSpPr txBox="1"/>
          <p:nvPr/>
        </p:nvSpPr>
        <p:spPr>
          <a:xfrm>
            <a:off x="5315207" y="6458439"/>
            <a:ext cx="6094428" cy="307777"/>
          </a:xfrm>
          <a:prstGeom prst="rect">
            <a:avLst/>
          </a:prstGeom>
          <a:noFill/>
        </p:spPr>
        <p:txBody>
          <a:bodyPr wrap="square">
            <a:spAutoFit/>
          </a:bodyPr>
          <a:lstStyle/>
          <a:p>
            <a:r>
              <a:rPr lang="nl-NL" sz="1400" dirty="0">
                <a:latin typeface="Tahoma" panose="020B0604030504040204" pitchFamily="34" charset="0"/>
                <a:ea typeface="Tahoma" panose="020B0604030504040204" pitchFamily="34" charset="0"/>
                <a:cs typeface="Tahoma" panose="020B0604030504040204" pitchFamily="34" charset="0"/>
                <a:hlinkClick r:id="rId2">
                  <a:extLst>
                    <a:ext uri="{A12FA001-AC4F-418D-AE19-62706E023703}">
                      <ahyp:hlinkClr xmlns:ahyp="http://schemas.microsoft.com/office/drawing/2018/hyperlinkcolor" val="tx"/>
                    </a:ext>
                  </a:extLst>
                </a:hlinkClick>
              </a:rPr>
              <a:t>https://9gag.com/gag/ayMQeKM</a:t>
            </a:r>
            <a:r>
              <a:rPr lang="nl-NL" sz="1400" dirty="0">
                <a:latin typeface="Tahoma" panose="020B0604030504040204" pitchFamily="34" charset="0"/>
                <a:ea typeface="Tahoma" panose="020B0604030504040204" pitchFamily="34" charset="0"/>
                <a:cs typeface="Tahoma" panose="020B0604030504040204" pitchFamily="34" charset="0"/>
              </a:rPr>
              <a:t> </a:t>
            </a:r>
          </a:p>
        </p:txBody>
      </p:sp>
      <p:sp>
        <p:nvSpPr>
          <p:cNvPr id="2" name="Tekstvak 1">
            <a:extLst>
              <a:ext uri="{FF2B5EF4-FFF2-40B4-BE49-F238E27FC236}">
                <a16:creationId xmlns:a16="http://schemas.microsoft.com/office/drawing/2014/main" id="{0161ACA6-04B0-82EF-F3B9-8D16FA5DA840}"/>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129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DD664FD7-D6CF-6B0C-4C45-5E7C81170769}"/>
              </a:ext>
            </a:extLst>
          </p:cNvPr>
          <p:cNvSpPr>
            <a:spLocks noGrp="1"/>
          </p:cNvSpPr>
          <p:nvPr>
            <p:ph type="title"/>
          </p:nvPr>
        </p:nvSpPr>
        <p:spPr/>
        <p:txBody>
          <a:bodyPr>
            <a:normAutofit/>
          </a:bodyPr>
          <a:lstStyle/>
          <a:p>
            <a:r>
              <a:rPr lang="nl-NL" sz="4800" dirty="0">
                <a:solidFill>
                  <a:srgbClr val="007A78"/>
                </a:solidFill>
                <a:latin typeface="eacolgica round slab" panose="02000000000000000000" pitchFamily="50" charset="0"/>
                <a:ea typeface="Tahoma" panose="020B0604030504040204" pitchFamily="34" charset="0"/>
                <a:cs typeface="Tahoma" panose="020B0604030504040204" pitchFamily="34" charset="0"/>
              </a:rPr>
              <a:t>Excel &amp; Dates</a:t>
            </a:r>
          </a:p>
        </p:txBody>
      </p:sp>
      <p:sp>
        <p:nvSpPr>
          <p:cNvPr id="6" name="Rechthoek 5">
            <a:extLst>
              <a:ext uri="{FF2B5EF4-FFF2-40B4-BE49-F238E27FC236}">
                <a16:creationId xmlns:a16="http://schemas.microsoft.com/office/drawing/2014/main" id="{AA4C11A1-ABA9-9058-5AA0-58FA8A2E54CC}"/>
              </a:ext>
              <a:ext uri="{C183D7F6-B498-43B3-948B-1728B52AA6E4}">
                <adec:decorative xmlns:adec="http://schemas.microsoft.com/office/drawing/2017/decorative" val="1"/>
              </a:ext>
            </a:extLst>
          </p:cNvPr>
          <p:cNvSpPr/>
          <p:nvPr/>
        </p:nvSpPr>
        <p:spPr>
          <a:xfrm>
            <a:off x="0" y="-1"/>
            <a:ext cx="12192000" cy="569153"/>
          </a:xfrm>
          <a:prstGeom prst="rect">
            <a:avLst/>
          </a:prstGeom>
          <a:gradFill flip="none" rotWithShape="1">
            <a:gsLst>
              <a:gs pos="0">
                <a:srgbClr val="FDDA8A"/>
              </a:gs>
              <a:gs pos="26000">
                <a:srgbClr val="64E5A9"/>
              </a:gs>
              <a:gs pos="100000">
                <a:srgbClr val="007A7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074" name="Picture 2" descr="Screenshot from an article with the title 'Scientist rename human genes to stop microsoft Excel from misreading them as dates.">
            <a:extLst>
              <a:ext uri="{FF2B5EF4-FFF2-40B4-BE49-F238E27FC236}">
                <a16:creationId xmlns:a16="http://schemas.microsoft.com/office/drawing/2014/main" id="{EA5581C2-9DE8-8036-88D1-BF71BB03AD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188" y="2543175"/>
            <a:ext cx="9191625" cy="1771650"/>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C62A2111-ACD0-4CEC-E5F3-A74792B1D90A}"/>
              </a:ext>
            </a:extLst>
          </p:cNvPr>
          <p:cNvSpPr txBox="1"/>
          <p:nvPr/>
        </p:nvSpPr>
        <p:spPr>
          <a:xfrm>
            <a:off x="1500188" y="4427943"/>
            <a:ext cx="8416810" cy="307777"/>
          </a:xfrm>
          <a:prstGeom prst="rect">
            <a:avLst/>
          </a:prstGeom>
          <a:noFill/>
        </p:spPr>
        <p:txBody>
          <a:bodyPr wrap="square">
            <a:spAutoFit/>
          </a:bodyPr>
          <a:lstStyle/>
          <a:p>
            <a:pPr rtl="0">
              <a:spcBef>
                <a:spcPts val="0"/>
              </a:spcBef>
              <a:spcAft>
                <a:spcPts val="0"/>
              </a:spcAft>
            </a:pPr>
            <a:r>
              <a:rPr lang="nl-NL" sz="1400" b="0" i="0" u="sng" strike="noStrike" dirty="0">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https://www.theverge.com/2020/8/6/21355674/human-genes-rename-microsoft-excel-misreading-dates</a:t>
            </a:r>
            <a:endParaRPr lang="nl-NL" sz="1400" dirty="0">
              <a:effectLst/>
              <a:latin typeface="Tahoma" panose="020B0604030504040204" pitchFamily="34" charset="0"/>
              <a:ea typeface="Tahoma" panose="020B0604030504040204" pitchFamily="34" charset="0"/>
              <a:cs typeface="Tahoma" panose="020B0604030504040204" pitchFamily="34" charset="0"/>
            </a:endParaRPr>
          </a:p>
        </p:txBody>
      </p:sp>
      <p:sp>
        <p:nvSpPr>
          <p:cNvPr id="10" name="Tekstvak 9">
            <a:extLst>
              <a:ext uri="{FF2B5EF4-FFF2-40B4-BE49-F238E27FC236}">
                <a16:creationId xmlns:a16="http://schemas.microsoft.com/office/drawing/2014/main" id="{1BC03CEB-9E26-85A5-2B6C-5EE6D6B43F71}"/>
              </a:ext>
            </a:extLst>
          </p:cNvPr>
          <p:cNvSpPr txBox="1"/>
          <p:nvPr/>
        </p:nvSpPr>
        <p:spPr>
          <a:xfrm>
            <a:off x="1500188" y="5538768"/>
            <a:ext cx="9496058" cy="954107"/>
          </a:xfrm>
          <a:prstGeom prst="rect">
            <a:avLst/>
          </a:prstGeom>
          <a:noFill/>
        </p:spPr>
        <p:txBody>
          <a:bodyPr wrap="square">
            <a:spAutoFit/>
          </a:bodyPr>
          <a:lstStyle/>
          <a:p>
            <a:r>
              <a:rPr lang="en-US" sz="2800" dirty="0">
                <a:latin typeface="Tahoma" panose="020B0604030504040204" pitchFamily="34" charset="0"/>
                <a:ea typeface="Tahoma" panose="020B0604030504040204" pitchFamily="34" charset="0"/>
                <a:cs typeface="Tahoma" panose="020B0604030504040204" pitchFamily="34" charset="0"/>
              </a:rPr>
              <a:t>Presentation by </a:t>
            </a:r>
            <a:r>
              <a:rPr lang="en-US" sz="2800" dirty="0" err="1">
                <a:latin typeface="Tahoma" panose="020B0604030504040204" pitchFamily="34" charset="0"/>
                <a:ea typeface="Tahoma" panose="020B0604030504040204" pitchFamily="34" charset="0"/>
                <a:cs typeface="Tahoma" panose="020B0604030504040204" pitchFamily="34" charset="0"/>
              </a:rPr>
              <a:t>Mandhri</a:t>
            </a:r>
            <a:r>
              <a:rPr lang="en-US" sz="2800" dirty="0">
                <a:latin typeface="Tahoma" panose="020B0604030504040204" pitchFamily="34" charset="0"/>
                <a:ea typeface="Tahoma" panose="020B0604030504040204" pitchFamily="34" charset="0"/>
                <a:cs typeface="Tahoma" panose="020B0604030504040204" pitchFamily="34" charset="0"/>
              </a:rPr>
              <a:t> </a:t>
            </a:r>
            <a:r>
              <a:rPr lang="en-US" sz="2800" dirty="0" err="1">
                <a:latin typeface="Tahoma" panose="020B0604030504040204" pitchFamily="34" charset="0"/>
                <a:ea typeface="Tahoma" panose="020B0604030504040204" pitchFamily="34" charset="0"/>
                <a:cs typeface="Tahoma" panose="020B0604030504040204" pitchFamily="34" charset="0"/>
              </a:rPr>
              <a:t>Abeysooriya</a:t>
            </a:r>
            <a:r>
              <a:rPr lang="en-US" sz="2800" dirty="0">
                <a:latin typeface="Tahoma" panose="020B0604030504040204" pitchFamily="34" charset="0"/>
                <a:ea typeface="Tahoma" panose="020B0604030504040204" pitchFamily="34" charset="0"/>
                <a:cs typeface="Tahoma" panose="020B0604030504040204" pitchFamily="34" charset="0"/>
              </a:rPr>
              <a:t> on ‘</a:t>
            </a:r>
            <a:r>
              <a:rPr lang="en-US" sz="2800" dirty="0">
                <a:latin typeface="Tahoma" panose="020B0604030504040204" pitchFamily="34" charset="0"/>
                <a:ea typeface="Tahoma" panose="020B0604030504040204" pitchFamily="34" charset="0"/>
                <a:cs typeface="Tahoma" panose="020B0604030504040204" pitchFamily="34" charset="0"/>
                <a:hlinkClick r:id="rId4">
                  <a:extLst>
                    <a:ext uri="{A12FA001-AC4F-418D-AE19-62706E023703}">
                      <ahyp:hlinkClr xmlns:ahyp="http://schemas.microsoft.com/office/drawing/2018/hyperlinkcolor" val="tx"/>
                    </a:ext>
                  </a:extLst>
                </a:hlinkClick>
              </a:rPr>
              <a:t>Spreadsheet Problems In Genomic Research</a:t>
            </a:r>
            <a:r>
              <a:rPr lang="en-US" sz="2800" dirty="0">
                <a:latin typeface="Tahoma" panose="020B0604030504040204" pitchFamily="34" charset="0"/>
                <a:ea typeface="Tahoma" panose="020B0604030504040204" pitchFamily="34" charset="0"/>
                <a:cs typeface="Tahoma" panose="020B0604030504040204" pitchFamily="34" charset="0"/>
              </a:rPr>
              <a:t>’ </a:t>
            </a:r>
          </a:p>
        </p:txBody>
      </p:sp>
      <p:sp>
        <p:nvSpPr>
          <p:cNvPr id="2" name="Tekstvak 1">
            <a:extLst>
              <a:ext uri="{FF2B5EF4-FFF2-40B4-BE49-F238E27FC236}">
                <a16:creationId xmlns:a16="http://schemas.microsoft.com/office/drawing/2014/main" id="{A9970161-838D-31DC-D316-33CD856E0468}"/>
              </a:ext>
              <a:ext uri="{C183D7F6-B498-43B3-948B-1728B52AA6E4}">
                <adec:decorative xmlns:adec="http://schemas.microsoft.com/office/drawing/2017/decorative" val="1"/>
              </a:ext>
            </a:extLst>
          </p:cNvPr>
          <p:cNvSpPr txBox="1"/>
          <p:nvPr/>
        </p:nvSpPr>
        <p:spPr>
          <a:xfrm>
            <a:off x="9558911" y="67068"/>
            <a:ext cx="2534478" cy="338554"/>
          </a:xfrm>
          <a:prstGeom prst="rect">
            <a:avLst/>
          </a:prstGeom>
          <a:noFill/>
        </p:spPr>
        <p:txBody>
          <a:bodyPr wrap="square" rtlCol="0">
            <a:spAutoFit/>
          </a:bodyPr>
          <a:lstStyle/>
          <a:p>
            <a:r>
              <a:rPr lang="nl-NL" sz="1600" dirty="0">
                <a:solidFill>
                  <a:schemeClr val="bg1"/>
                </a:solidFill>
                <a:latin typeface="Tahoma" panose="020B0604030504040204" pitchFamily="34" charset="0"/>
                <a:ea typeface="Tahoma" panose="020B0604030504040204" pitchFamily="34" charset="0"/>
                <a:cs typeface="Tahoma" panose="020B0604030504040204" pitchFamily="34" charset="0"/>
                <a:hlinkClick r:id="rId5">
                  <a:extLst>
                    <a:ext uri="{A12FA001-AC4F-418D-AE19-62706E023703}">
                      <ahyp:hlinkClr xmlns:ahyp="http://schemas.microsoft.com/office/drawing/2018/hyperlinkcolor" val="tx"/>
                    </a:ext>
                  </a:extLst>
                </a:hlinkClick>
              </a:rPr>
              <a:t>10.5281/zenodo.5053596</a:t>
            </a:r>
            <a:endParaRPr lang="nl-NL" sz="16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59464469"/>
      </p:ext>
    </p:extLst>
  </p:cSld>
  <p:clrMapOvr>
    <a:masterClrMapping/>
  </p:clrMapOvr>
</p:sld>
</file>

<file path=ppt/theme/theme1.xml><?xml version="1.0" encoding="utf-8"?>
<a:theme xmlns:a="http://schemas.openxmlformats.org/drawingml/2006/main" name="Kantoorthema">
  <a:themeElements>
    <a:clrScheme name="Kantoorth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th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Thema2</Template>
  <TotalTime>452</TotalTime>
  <Words>2279</Words>
  <Application>Microsoft Office PowerPoint</Application>
  <PresentationFormat>Breedbeeld</PresentationFormat>
  <Paragraphs>258</Paragraphs>
  <Slides>34</Slides>
  <Notes>3</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34</vt:i4>
      </vt:variant>
    </vt:vector>
  </HeadingPairs>
  <TitlesOfParts>
    <vt:vector size="41" baseType="lpstr">
      <vt:lpstr>Arial</vt:lpstr>
      <vt:lpstr>Calibri</vt:lpstr>
      <vt:lpstr>Calibri Light</vt:lpstr>
      <vt:lpstr>eacolgica round slab</vt:lpstr>
      <vt:lpstr>Nunito</vt:lpstr>
      <vt:lpstr>Tahoma</vt:lpstr>
      <vt:lpstr>Kantoorthema</vt:lpstr>
      <vt:lpstr>Spreadsheets</vt:lpstr>
      <vt:lpstr>Lesson outline</vt:lpstr>
      <vt:lpstr>Software needed</vt:lpstr>
      <vt:lpstr>Slides</vt:lpstr>
      <vt:lpstr>Question</vt:lpstr>
      <vt:lpstr>Spreadsheet management</vt:lpstr>
      <vt:lpstr>Spreadsheets</vt:lpstr>
      <vt:lpstr>Excel &amp; Dates</vt:lpstr>
      <vt:lpstr>Excel &amp; Dates</vt:lpstr>
      <vt:lpstr>Cells, columns and rows</vt:lpstr>
      <vt:lpstr>Spreadsheets that are less error-prone, easier for computers to process, more accessible, and easier to share</vt:lpstr>
      <vt:lpstr>Why use  Not Available / NA?</vt:lpstr>
      <vt:lpstr>Tidy Data (R)</vt:lpstr>
      <vt:lpstr>Workshop Dataset</vt:lpstr>
      <vt:lpstr>Exercise 7 min</vt:lpstr>
      <vt:lpstr>Metadata</vt:lpstr>
      <vt:lpstr>SAFI metadata</vt:lpstr>
      <vt:lpstr>Metadata Standards</vt:lpstr>
      <vt:lpstr>Vocabulary: how to say Female</vt:lpstr>
      <vt:lpstr>Documentation</vt:lpstr>
      <vt:lpstr>Exercise 5 min</vt:lpstr>
      <vt:lpstr>Exercise 5 min</vt:lpstr>
      <vt:lpstr>Quality Assurance - data validation</vt:lpstr>
      <vt:lpstr>Data validation - restricting data to a numeric range</vt:lpstr>
      <vt:lpstr>Exercise 3 min Data validation numeric range</vt:lpstr>
      <vt:lpstr>Data validation </vt:lpstr>
      <vt:lpstr>Data validation - restricting data to entries from a list</vt:lpstr>
      <vt:lpstr>Exercise 3 min Data validation lists</vt:lpstr>
      <vt:lpstr>Exporting Data in an open format</vt:lpstr>
      <vt:lpstr>Open Format - Why?</vt:lpstr>
      <vt:lpstr>Exercise 2 min export to .csv</vt:lpstr>
      <vt:lpstr>Thank  you!</vt:lpstr>
      <vt:lpstr>Data with comma’s</vt:lpstr>
      <vt:lpstr>Extra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Esther Plomp</dc:creator>
  <cp:lastModifiedBy>Esther Plomp</cp:lastModifiedBy>
  <cp:revision>17</cp:revision>
  <dcterms:created xsi:type="dcterms:W3CDTF">2023-06-10T11:55:16Z</dcterms:created>
  <dcterms:modified xsi:type="dcterms:W3CDTF">2023-10-08T07:46:02Z</dcterms:modified>
</cp:coreProperties>
</file>