
<file path=[Content_Types].xml><?xml version="1.0" encoding="utf-8"?>
<Types xmlns="http://schemas.openxmlformats.org/package/2006/content-types"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74" r:id="rId1"/>
    <p:sldMasterId id="2147483845" r:id="rId2"/>
  </p:sldMasterIdLst>
  <p:notesMasterIdLst>
    <p:notesMasterId r:id="rId19"/>
  </p:notesMasterIdLst>
  <p:handoutMasterIdLst>
    <p:handoutMasterId r:id="rId20"/>
  </p:handoutMasterIdLst>
  <p:sldIdLst>
    <p:sldId id="1211" r:id="rId3"/>
    <p:sldId id="1216" r:id="rId4"/>
    <p:sldId id="1217" r:id="rId5"/>
    <p:sldId id="1218" r:id="rId6"/>
    <p:sldId id="1219" r:id="rId7"/>
    <p:sldId id="1220" r:id="rId8"/>
    <p:sldId id="1221" r:id="rId9"/>
    <p:sldId id="1222" r:id="rId10"/>
    <p:sldId id="1223" r:id="rId11"/>
    <p:sldId id="1213" r:id="rId12"/>
    <p:sldId id="1205" r:id="rId13"/>
    <p:sldId id="1212" r:id="rId14"/>
    <p:sldId id="1202" r:id="rId15"/>
    <p:sldId id="1214" r:id="rId16"/>
    <p:sldId id="1215" r:id="rId17"/>
    <p:sldId id="536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84F3"/>
    <a:srgbClr val="426EFF"/>
    <a:srgbClr val="5856FF"/>
    <a:srgbClr val="5887FF"/>
    <a:srgbClr val="607FFF"/>
    <a:srgbClr val="5D6EFF"/>
    <a:srgbClr val="737FFF"/>
    <a:srgbClr val="808CFF"/>
    <a:srgbClr val="7C92FF"/>
    <a:srgbClr val="F26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95"/>
    <p:restoredTop sz="92925" autoAdjust="0"/>
  </p:normalViewPr>
  <p:slideViewPr>
    <p:cSldViewPr snapToGrid="0" snapToObjects="1">
      <p:cViewPr varScale="1">
        <p:scale>
          <a:sx n="119" d="100"/>
          <a:sy n="119" d="100"/>
        </p:scale>
        <p:origin x="1304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 Regular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882169-967B-5F44-B3C1-8435946D6413}" type="datetimeFigureOut">
              <a:rPr lang="en-US">
                <a:latin typeface="Arial Regular"/>
              </a:rPr>
              <a:t>10/6/23</a:t>
            </a:fld>
            <a:endParaRPr lang="en-US" dirty="0">
              <a:latin typeface="Arial Regular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 Regular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D897BE-DFA9-AE4B-A5BD-F0BDBFFBCA84}" type="slidenum">
              <a:rPr>
                <a:latin typeface="Arial Regular"/>
              </a:rPr>
              <a:t>‹#›</a:t>
            </a:fld>
            <a:endParaRPr lang="en-US" dirty="0">
              <a:latin typeface="Arial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59954991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 Regular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 Regular"/>
              </a:defRPr>
            </a:lvl1pPr>
          </a:lstStyle>
          <a:p>
            <a:fld id="{B42874F4-29F4-C64D-97CD-55487E475ADC}" type="datetimeFigureOut">
              <a:rPr lang="en-US" smtClean="0"/>
              <a:pPr/>
              <a:t>10/6/23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 Regular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 Regular"/>
              </a:defRPr>
            </a:lvl1pPr>
          </a:lstStyle>
          <a:p>
            <a:fld id="{666D9F43-5C19-D34D-BD2C-C156CCDF2A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65549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b="0" i="0" kern="1200">
        <a:solidFill>
          <a:schemeClr val="tx1"/>
        </a:solidFill>
        <a:latin typeface="Arial Regular"/>
        <a:ea typeface="+mn-ea"/>
        <a:cs typeface="+mn-cs"/>
      </a:defRPr>
    </a:lvl1pPr>
    <a:lvl2pPr marL="457200" algn="l" defTabSz="457200" rtl="0" eaLnBrk="1" latinLnBrk="0" hangingPunct="1">
      <a:defRPr sz="1200" b="0" i="0" kern="1200">
        <a:solidFill>
          <a:schemeClr val="tx1"/>
        </a:solidFill>
        <a:latin typeface="Arial Regular"/>
        <a:ea typeface="+mn-ea"/>
        <a:cs typeface="+mn-cs"/>
      </a:defRPr>
    </a:lvl2pPr>
    <a:lvl3pPr marL="914400" algn="l" defTabSz="457200" rtl="0" eaLnBrk="1" latinLnBrk="0" hangingPunct="1">
      <a:defRPr sz="1200" b="0" i="0" kern="1200">
        <a:solidFill>
          <a:schemeClr val="tx1"/>
        </a:solidFill>
        <a:latin typeface="Arial Regular"/>
        <a:ea typeface="+mn-ea"/>
        <a:cs typeface="+mn-cs"/>
      </a:defRPr>
    </a:lvl3pPr>
    <a:lvl4pPr marL="1371600" algn="l" defTabSz="457200" rtl="0" eaLnBrk="1" latinLnBrk="0" hangingPunct="1">
      <a:defRPr sz="1200" b="0" i="0" kern="1200">
        <a:solidFill>
          <a:schemeClr val="tx1"/>
        </a:solidFill>
        <a:latin typeface="Arial Regular"/>
        <a:ea typeface="+mn-ea"/>
        <a:cs typeface="+mn-cs"/>
      </a:defRPr>
    </a:lvl4pPr>
    <a:lvl5pPr marL="1828800" algn="l" defTabSz="457200" rtl="0" eaLnBrk="1" latinLnBrk="0" hangingPunct="1">
      <a:defRPr sz="1200" b="0" i="0" kern="1200">
        <a:solidFill>
          <a:schemeClr val="tx1"/>
        </a:solidFill>
        <a:latin typeface="Arial Regular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D9F43-5C19-D34D-BD2C-C156CCDF2AC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401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-Slid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F8A56A7-6422-D74C-BC85-C1A07BA0E2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C631EBC-B843-098E-C71A-C3AEBC40C730}"/>
              </a:ext>
            </a:extLst>
          </p:cNvPr>
          <p:cNvSpPr/>
          <p:nvPr userDrawn="1"/>
        </p:nvSpPr>
        <p:spPr>
          <a:xfrm rot="16200000">
            <a:off x="415886" y="-415888"/>
            <a:ext cx="6858000" cy="7689773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2000" dirty="0" err="1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7450BC01-C94D-6940-A1C3-1ADCF6C8EB28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705632" y="1987729"/>
            <a:ext cx="4854368" cy="1667663"/>
          </a:xfrm>
          <a:prstGeom prst="rect">
            <a:avLst/>
          </a:prstGeom>
          <a:effectLst/>
        </p:spPr>
        <p:txBody>
          <a:bodyPr lIns="0" rIns="0" bIns="91440" anchor="b" anchorCtr="0">
            <a:normAutofit/>
          </a:bodyPr>
          <a:lstStyle>
            <a:lvl1pPr algn="l">
              <a:lnSpc>
                <a:spcPct val="100000"/>
              </a:lnSpc>
              <a:defRPr sz="3600" b="1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B2E2980B-A8C5-0245-9EDF-7E0F133478BE}"/>
              </a:ext>
            </a:extLst>
          </p:cNvPr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705631" y="3799495"/>
            <a:ext cx="4854368" cy="706464"/>
          </a:xfrm>
        </p:spPr>
        <p:txBody>
          <a:bodyPr rIns="0">
            <a:noAutofit/>
          </a:bodyPr>
          <a:lstStyle>
            <a:lvl1pPr marL="0" indent="0" algn="l">
              <a:buNone/>
              <a:defRPr sz="2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date</a:t>
            </a:r>
          </a:p>
        </p:txBody>
      </p:sp>
      <p:sp>
        <p:nvSpPr>
          <p:cNvPr id="53" name="Text Placeholder 9">
            <a:extLst>
              <a:ext uri="{FF2B5EF4-FFF2-40B4-BE49-F238E27FC236}">
                <a16:creationId xmlns:a16="http://schemas.microsoft.com/office/drawing/2014/main" id="{7A404919-9B34-444B-930A-020C7FA50325}"/>
              </a:ext>
            </a:extLst>
          </p:cNvPr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705631" y="5328352"/>
            <a:ext cx="4885272" cy="246221"/>
          </a:xfrm>
        </p:spPr>
        <p:txBody>
          <a:bodyPr wrap="square" rIns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presenter names, org, and email address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E960BAE-28C4-CD46-922A-EC5C5430073A}"/>
              </a:ext>
            </a:extLst>
          </p:cNvPr>
          <p:cNvCxnSpPr>
            <a:cxnSpLocks/>
          </p:cNvCxnSpPr>
          <p:nvPr userDrawn="1"/>
        </p:nvCxnSpPr>
        <p:spPr>
          <a:xfrm>
            <a:off x="675814" y="5098580"/>
            <a:ext cx="4928154" cy="0"/>
          </a:xfrm>
          <a:prstGeom prst="line">
            <a:avLst/>
          </a:prstGeom>
          <a:ln>
            <a:solidFill>
              <a:srgbClr val="E8B944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25D65DAD-5BE9-5F90-5A35-A8D6A2BD59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4936" y="409422"/>
            <a:ext cx="6819900" cy="113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846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_Only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1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D16827-0E65-9B48-8717-97F88D8D9DE3}"/>
              </a:ext>
            </a:extLst>
          </p:cNvPr>
          <p:cNvSpPr/>
          <p:nvPr userDrawn="1"/>
        </p:nvSpPr>
        <p:spPr>
          <a:xfrm>
            <a:off x="0" y="2511"/>
            <a:ext cx="12192000" cy="148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2000" dirty="0" err="1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36C0B5BD-9A26-C60F-9AA1-EE7A371CDC87}"/>
              </a:ext>
            </a:extLst>
          </p:cNvPr>
          <p:cNvSpPr txBox="1">
            <a:spLocks/>
          </p:cNvSpPr>
          <p:nvPr userDrawn="1"/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EF15F05-1471-4947-B44B-4928A1E39F88}" type="datetime4">
              <a:rPr lang="en-US" smtClean="0"/>
              <a:pPr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82757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C or Sec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A378426-35DC-67ED-946D-8BF4449D0F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2E030D7-F514-528E-4575-A44875D8524E}"/>
              </a:ext>
            </a:extLst>
          </p:cNvPr>
          <p:cNvSpPr/>
          <p:nvPr userDrawn="1"/>
        </p:nvSpPr>
        <p:spPr>
          <a:xfrm rot="16200000">
            <a:off x="2667001" y="-2667001"/>
            <a:ext cx="6858000" cy="1219200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2000" dirty="0" err="1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4A2083EC-DE01-2141-A794-565F88E16175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2722033" y="1606148"/>
            <a:ext cx="6883400" cy="4235851"/>
          </a:xfrm>
        </p:spPr>
        <p:txBody>
          <a:bodyPr/>
          <a:lstStyle>
            <a:lvl1pPr marL="465138" indent="-465138">
              <a:buClr>
                <a:srgbClr val="5884F3"/>
              </a:buClr>
              <a:tabLst/>
              <a:defRPr sz="2800">
                <a:solidFill>
                  <a:schemeClr val="bg1"/>
                </a:solidFill>
              </a:defRPr>
            </a:lvl1pPr>
            <a:lvl2pPr>
              <a:buClr>
                <a:srgbClr val="5884F3"/>
              </a:buClr>
              <a:defRPr sz="14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endParaRPr lang="en-US" dirty="0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D69FEEE9-FC23-BB4D-9C9C-3F198B78EB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82911" y="414599"/>
            <a:ext cx="9059476" cy="776950"/>
          </a:xfrm>
        </p:spPr>
        <p:txBody>
          <a:bodyPr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643D86C-7FF7-BE46-9F11-A21D9ACA0B6C}"/>
              </a:ext>
            </a:extLst>
          </p:cNvPr>
          <p:cNvCxnSpPr>
            <a:cxnSpLocks/>
          </p:cNvCxnSpPr>
          <p:nvPr userDrawn="1"/>
        </p:nvCxnSpPr>
        <p:spPr>
          <a:xfrm>
            <a:off x="1389413" y="6453876"/>
            <a:ext cx="10459687" cy="1"/>
          </a:xfrm>
          <a:prstGeom prst="line">
            <a:avLst/>
          </a:prstGeom>
          <a:ln w="12700">
            <a:solidFill>
              <a:schemeClr val="accent3">
                <a:lumMod val="20000"/>
                <a:lumOff val="80000"/>
                <a:alpha val="82353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003884F6-B86E-751D-3E62-D0A2DA70CA5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9270" y="6363698"/>
            <a:ext cx="1015998" cy="398431"/>
          </a:xfrm>
          <a:prstGeom prst="rect">
            <a:avLst/>
          </a:prstGeom>
        </p:spPr>
      </p:pic>
      <p:sp>
        <p:nvSpPr>
          <p:cNvPr id="2" name="Date Placeholder 6">
            <a:extLst>
              <a:ext uri="{FF2B5EF4-FFF2-40B4-BE49-F238E27FC236}">
                <a16:creationId xmlns:a16="http://schemas.microsoft.com/office/drawing/2014/main" id="{F58D4C30-AF3D-3828-730F-2DE247EA6E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5EF15F05-1471-4947-B44B-4928A1E39F88}" type="datetime4">
              <a:rPr lang="en-US" smtClean="0"/>
              <a:pPr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074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85DD55-9702-4374-531C-CFFB28D80E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2E8BFF3-226C-B3C6-E5F9-BB4F79716762}"/>
              </a:ext>
            </a:extLst>
          </p:cNvPr>
          <p:cNvSpPr/>
          <p:nvPr userDrawn="1"/>
        </p:nvSpPr>
        <p:spPr>
          <a:xfrm rot="16200000">
            <a:off x="2667001" y="-2667001"/>
            <a:ext cx="6858000" cy="12192002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74891"/>
                </a:schemeClr>
              </a:gs>
              <a:gs pos="100000">
                <a:schemeClr val="tx1">
                  <a:alpha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2000" dirty="0" err="1"/>
          </a:p>
        </p:txBody>
      </p:sp>
      <p:pic>
        <p:nvPicPr>
          <p:cNvPr id="5" name="Picture 4" hidden="1">
            <a:extLst>
              <a:ext uri="{FF2B5EF4-FFF2-40B4-BE49-F238E27FC236}">
                <a16:creationId xmlns:a16="http://schemas.microsoft.com/office/drawing/2014/main" id="{5567D0AB-C81D-6D4B-8B7B-43797505B3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 hidden="1">
            <a:extLst>
              <a:ext uri="{FF2B5EF4-FFF2-40B4-BE49-F238E27FC236}">
                <a16:creationId xmlns:a16="http://schemas.microsoft.com/office/drawing/2014/main" id="{D5A0D358-32A6-F140-8A00-3B7FA5BA9B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C59F6F5-62AF-8A73-D601-FB83A8AACD6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686050" y="2863849"/>
            <a:ext cx="6819900" cy="113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2724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-Column_Subtitle_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900" y="1485900"/>
            <a:ext cx="11506200" cy="4724400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1pPr>
            <a:lvl2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2pPr>
            <a:lvl3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3pPr>
            <a:lvl4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4pPr>
            <a:lvl5pPr>
              <a:buClr>
                <a:srgbClr val="C00000"/>
              </a:buClr>
              <a:buSzPct val="110000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EF9B28-8B20-B44F-AAE9-0BECC81C0D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7E9D6F4-8128-7B45-8291-3059557E1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320040"/>
            <a:ext cx="11481670" cy="54102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6">
            <a:extLst>
              <a:ext uri="{FF2B5EF4-FFF2-40B4-BE49-F238E27FC236}">
                <a16:creationId xmlns:a16="http://schemas.microsoft.com/office/drawing/2014/main" id="{14AF87F1-F038-1FE3-4808-0052302B07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5EF15F05-1471-4947-B44B-4928A1E39F88}" type="datetime4">
              <a:rPr lang="en-US" smtClean="0"/>
              <a:pPr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4287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_1-Column_Dark_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899" y="2034986"/>
            <a:ext cx="11506201" cy="3137649"/>
          </a:xfrm>
        </p:spPr>
        <p:txBody>
          <a:bodyPr/>
          <a:lstStyle>
            <a:lvl1pPr marL="0" indent="0" algn="ctr">
              <a:spcBef>
                <a:spcPts val="0"/>
              </a:spcBef>
              <a:spcAft>
                <a:spcPts val="2400"/>
              </a:spcAft>
              <a:buClr>
                <a:srgbClr val="FFB63A"/>
              </a:buClr>
              <a:buSzPct val="110000"/>
              <a:buNone/>
              <a:defRPr sz="3200">
                <a:solidFill>
                  <a:schemeClr val="bg1"/>
                </a:solidFill>
              </a:defRPr>
            </a:lvl1pPr>
            <a:lvl2pPr marL="231775" indent="0" algn="ctr">
              <a:buClr>
                <a:srgbClr val="FFB63A"/>
              </a:buClr>
              <a:buSzPct val="110000"/>
              <a:buNone/>
              <a:defRPr>
                <a:solidFill>
                  <a:schemeClr val="bg1"/>
                </a:solidFill>
              </a:defRPr>
            </a:lvl2pPr>
            <a:lvl3pPr marL="457200" indent="0" algn="ctr">
              <a:buClr>
                <a:srgbClr val="FFB63A"/>
              </a:buClr>
              <a:buSzPct val="110000"/>
              <a:buNone/>
              <a:defRPr>
                <a:solidFill>
                  <a:schemeClr val="bg1"/>
                </a:solidFill>
              </a:defRPr>
            </a:lvl3pPr>
            <a:lvl4pPr marL="690563" indent="0" algn="ctr">
              <a:buClr>
                <a:srgbClr val="FFB63A"/>
              </a:buClr>
              <a:buSzPct val="110000"/>
              <a:buNone/>
              <a:defRPr>
                <a:solidFill>
                  <a:schemeClr val="bg1"/>
                </a:solidFill>
              </a:defRPr>
            </a:lvl4pPr>
            <a:lvl5pPr>
              <a:buClr>
                <a:srgbClr val="C00000"/>
              </a:buClr>
              <a:buSzPct val="110000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EF9B28-8B20-B44F-AAE9-0BECC81C0D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7E9D6F4-8128-7B45-8291-3059557E1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899" y="320040"/>
            <a:ext cx="11506201" cy="54102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6">
            <a:extLst>
              <a:ext uri="{FF2B5EF4-FFF2-40B4-BE49-F238E27FC236}">
                <a16:creationId xmlns:a16="http://schemas.microsoft.com/office/drawing/2014/main" id="{6DDEBC29-1F9B-C32E-13E2-F1328CFB49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5EF15F05-1471-4947-B44B-4928A1E39F88}" type="datetime4">
              <a:rPr lang="en-US" smtClean="0"/>
              <a:pPr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78243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le-Only_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EF9B28-8B20-B44F-AAE9-0BECC81C0D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7E9D6F4-8128-7B45-8291-3059557E1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6">
            <a:extLst>
              <a:ext uri="{FF2B5EF4-FFF2-40B4-BE49-F238E27FC236}">
                <a16:creationId xmlns:a16="http://schemas.microsoft.com/office/drawing/2014/main" id="{32E8BB34-134E-4298-79F2-4B488B21DD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5EF15F05-1471-4947-B44B-4928A1E39F88}" type="datetime4">
              <a:rPr lang="en-US" smtClean="0"/>
              <a:pPr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093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_1-Column_Subtitle_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900" y="1485900"/>
            <a:ext cx="11506200" cy="4724400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1pPr>
            <a:lvl2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2pPr>
            <a:lvl3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3pPr>
            <a:lvl4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4pPr>
            <a:lvl5pPr>
              <a:buClr>
                <a:srgbClr val="C00000"/>
              </a:buClr>
              <a:buSzPct val="110000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EF9B28-8B20-B44F-AAE9-0BECC81C0D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5">
            <a:extLst>
              <a:ext uri="{FF2B5EF4-FFF2-40B4-BE49-F238E27FC236}">
                <a16:creationId xmlns:a16="http://schemas.microsoft.com/office/drawing/2014/main" id="{50947B28-9FB7-9142-B292-D27776C34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96573"/>
            <a:ext cx="11506200" cy="522734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0CB6AE4-1BB8-8A44-8A6E-6C52ABD14DB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2899" y="719307"/>
            <a:ext cx="9972439" cy="267461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effectLst>
                  <a:outerShdw blurRad="63500" dir="5400000" algn="ctr" rotWithShape="0">
                    <a:srgbClr val="000000">
                      <a:alpha val="50000"/>
                    </a:srgbClr>
                  </a:outerShdw>
                </a:effectLst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3A0BA37C-451F-814C-17EC-780FC39B2A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5EF15F05-1471-4947-B44B-4928A1E39F88}" type="datetime4">
              <a:rPr lang="en-US" smtClean="0"/>
              <a:pPr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2880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_1-Column_Subtitle_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900" y="1485900"/>
            <a:ext cx="11506200" cy="3889729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1pPr>
            <a:lvl2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2pPr>
            <a:lvl3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3pPr>
            <a:lvl4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4pPr>
            <a:lvl5pPr>
              <a:buClr>
                <a:srgbClr val="C00000"/>
              </a:buClr>
              <a:buSzPct val="110000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EF9B28-8B20-B44F-AAE9-0BECC81C0D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7E9D6F4-8128-7B45-8291-3059557E1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347FEFC5-6D8E-504A-9903-7A6DE7DBC74D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342900" y="5585013"/>
            <a:ext cx="11506200" cy="625288"/>
          </a:xfrm>
          <a:solidFill>
            <a:srgbClr val="5884F3"/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" name="Date Placeholder 6">
            <a:extLst>
              <a:ext uri="{FF2B5EF4-FFF2-40B4-BE49-F238E27FC236}">
                <a16:creationId xmlns:a16="http://schemas.microsoft.com/office/drawing/2014/main" id="{2486FB11-5FF4-C8CA-8BC9-106F1A24FD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5EF15F05-1471-4947-B44B-4928A1E39F88}" type="datetime4">
              <a:rPr lang="en-US" smtClean="0"/>
              <a:pPr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596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_1-Column_Subtitle_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900" y="1485900"/>
            <a:ext cx="5638800" cy="4724400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1pPr>
            <a:lvl2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2pPr>
            <a:lvl3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3pPr>
            <a:lvl4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4pPr>
            <a:lvl5pPr>
              <a:buClr>
                <a:srgbClr val="C00000"/>
              </a:buClr>
              <a:buSzPct val="110000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EF9B28-8B20-B44F-AAE9-0BECC81C0D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7E9D6F4-8128-7B45-8291-3059557E1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F506C9D-1A55-A845-A020-96C5FEE79068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6210300" y="1485900"/>
            <a:ext cx="5638800" cy="4724400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1pPr>
            <a:lvl2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2pPr>
            <a:lvl3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3pPr>
            <a:lvl4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4pPr>
            <a:lvl5pPr>
              <a:buClr>
                <a:srgbClr val="C00000"/>
              </a:buClr>
              <a:buSzPct val="110000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Date Placeholder 6">
            <a:extLst>
              <a:ext uri="{FF2B5EF4-FFF2-40B4-BE49-F238E27FC236}">
                <a16:creationId xmlns:a16="http://schemas.microsoft.com/office/drawing/2014/main" id="{96946CAA-A62F-B903-4857-779988346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5EF15F05-1471-4947-B44B-4928A1E39F88}" type="datetime4">
              <a:rPr lang="en-US" smtClean="0"/>
              <a:pPr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830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_1-Column_Dark_Left_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900" y="1485900"/>
            <a:ext cx="5638800" cy="4724400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1pPr>
            <a:lvl2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2pPr>
            <a:lvl3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3pPr>
            <a:lvl4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4pPr>
            <a:lvl5pPr>
              <a:buClr>
                <a:srgbClr val="C00000"/>
              </a:buClr>
              <a:buSzPct val="110000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EF9B28-8B20-B44F-AAE9-0BECC81C0D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7E9D6F4-8128-7B45-8291-3059557E1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6">
            <a:extLst>
              <a:ext uri="{FF2B5EF4-FFF2-40B4-BE49-F238E27FC236}">
                <a16:creationId xmlns:a16="http://schemas.microsoft.com/office/drawing/2014/main" id="{4D050B82-02D8-20FB-5D1F-F2351D9430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5EF15F05-1471-4947-B44B-4928A1E39F88}" type="datetime4">
              <a:rPr lang="en-US" smtClean="0"/>
              <a:pPr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064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-Column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900" y="1485900"/>
            <a:ext cx="11506200" cy="4724400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1pPr>
            <a:lvl2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2pPr>
            <a:lvl3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3pPr>
            <a:lvl4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4pPr>
            <a:lvl5pPr>
              <a:buClr>
                <a:srgbClr val="A92B40"/>
              </a:buClr>
              <a:buSzPct val="110000"/>
              <a:defRPr>
                <a:solidFill>
                  <a:srgbClr val="745C3A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674EDA7-5786-674F-8B57-F3B490C62C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899" y="320040"/>
            <a:ext cx="11500459" cy="541022"/>
          </a:xfrm>
          <a:ln>
            <a:noFill/>
          </a:ln>
        </p:spPr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" name="Date Placeholder 6">
            <a:extLst>
              <a:ext uri="{FF2B5EF4-FFF2-40B4-BE49-F238E27FC236}">
                <a16:creationId xmlns:a16="http://schemas.microsoft.com/office/drawing/2014/main" id="{0016F8C3-116C-83CA-D888-4A281F76DA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5EF15F05-1471-4947-B44B-4928A1E39F88}" type="datetime4">
              <a:rPr lang="en-US" smtClean="0"/>
              <a:t>October 6, 2023</a:t>
            </a:fld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A85338BE-ED95-3FC7-CD9C-04D4F094DE64}"/>
              </a:ext>
            </a:extLst>
          </p:cNvPr>
          <p:cNvSpPr txBox="1">
            <a:spLocks/>
          </p:cNvSpPr>
          <p:nvPr userDrawn="1"/>
        </p:nvSpPr>
        <p:spPr>
          <a:xfrm>
            <a:off x="3585618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DASH Meeting</a:t>
            </a:r>
          </a:p>
        </p:txBody>
      </p:sp>
    </p:spTree>
    <p:extLst>
      <p:ext uri="{BB962C8B-B14F-4D97-AF65-F5344CB8AC3E}">
        <p14:creationId xmlns:p14="http://schemas.microsoft.com/office/powerpoint/2010/main" val="7815849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_1-Column_Subtitle_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900" y="1485900"/>
            <a:ext cx="5638800" cy="3889729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1pPr>
            <a:lvl2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2pPr>
            <a:lvl3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3pPr>
            <a:lvl4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4pPr>
            <a:lvl5pPr>
              <a:buClr>
                <a:srgbClr val="C00000"/>
              </a:buClr>
              <a:buSzPct val="110000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EF9B28-8B20-B44F-AAE9-0BECC81C0D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7E9D6F4-8128-7B45-8291-3059557E1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347FEFC5-6D8E-504A-9903-7A6DE7DBC74D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342900" y="5565913"/>
            <a:ext cx="11506200" cy="644387"/>
          </a:xfrm>
          <a:solidFill>
            <a:srgbClr val="5884F3"/>
          </a:solidFill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129A712-8912-1742-9555-69F3A08E8CD5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6210300" y="1485548"/>
            <a:ext cx="5638800" cy="3889729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1pPr>
            <a:lvl2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2pPr>
            <a:lvl3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3pPr>
            <a:lvl4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4pPr>
            <a:lvl5pPr>
              <a:buClr>
                <a:srgbClr val="C00000"/>
              </a:buClr>
              <a:buSzPct val="110000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Date Placeholder 6">
            <a:extLst>
              <a:ext uri="{FF2B5EF4-FFF2-40B4-BE49-F238E27FC236}">
                <a16:creationId xmlns:a16="http://schemas.microsoft.com/office/drawing/2014/main" id="{12651081-6D35-8AC5-D302-EE9A21D178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5EF15F05-1471-4947-B44B-4928A1E39F88}" type="datetime4">
              <a:rPr lang="en-US" smtClean="0"/>
              <a:pPr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5036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_1-Column_Side_Dark-ban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900" y="1485900"/>
            <a:ext cx="5638800" cy="3677771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1pPr>
            <a:lvl2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2pPr>
            <a:lvl3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3pPr>
            <a:lvl4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4pPr>
            <a:lvl5pPr>
              <a:buClr>
                <a:srgbClr val="C00000"/>
              </a:buClr>
              <a:buSzPct val="110000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EF9B28-8B20-B44F-AAE9-0BECC81C0D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7E9D6F4-8128-7B45-8291-3059557E1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347FEFC5-6D8E-504A-9903-7A6DE7DBC74D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342900" y="5450541"/>
            <a:ext cx="5638800" cy="759759"/>
          </a:xfrm>
          <a:solidFill>
            <a:srgbClr val="5884F3"/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" name="Date Placeholder 6">
            <a:extLst>
              <a:ext uri="{FF2B5EF4-FFF2-40B4-BE49-F238E27FC236}">
                <a16:creationId xmlns:a16="http://schemas.microsoft.com/office/drawing/2014/main" id="{76694EAF-E653-C433-FE46-247FA9F4DF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5EF15F05-1471-4947-B44B-4928A1E39F88}" type="datetime4">
              <a:rPr lang="en-US" smtClean="0"/>
              <a:pPr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6543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_1-Column_Side_Dark-band-w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899" y="1485900"/>
            <a:ext cx="8308041" cy="3677771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1pPr>
            <a:lvl2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2pPr>
            <a:lvl3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3pPr>
            <a:lvl4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4pPr>
            <a:lvl5pPr>
              <a:buClr>
                <a:srgbClr val="C00000"/>
              </a:buClr>
              <a:buSzPct val="110000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EF9B28-8B20-B44F-AAE9-0BECC81C0D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7E9D6F4-8128-7B45-8291-3059557E1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347FEFC5-6D8E-504A-9903-7A6DE7DBC74D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342899" y="5307107"/>
            <a:ext cx="8308042" cy="903194"/>
          </a:xfrm>
          <a:solidFill>
            <a:srgbClr val="5884F3"/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" name="Date Placeholder 6">
            <a:extLst>
              <a:ext uri="{FF2B5EF4-FFF2-40B4-BE49-F238E27FC236}">
                <a16:creationId xmlns:a16="http://schemas.microsoft.com/office/drawing/2014/main" id="{C4B95773-B3AB-840F-2D80-61D5E01FF4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5EF15F05-1471-4947-B44B-4928A1E39F88}" type="datetime4">
              <a:rPr lang="en-US" smtClean="0"/>
              <a:pPr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35482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_1-Column_Subtitle_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900" y="1485900"/>
            <a:ext cx="11506200" cy="4724400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1pPr>
            <a:lvl2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2pPr>
            <a:lvl3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3pPr>
            <a:lvl4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4pPr>
            <a:lvl5pPr>
              <a:buClr>
                <a:srgbClr val="C00000"/>
              </a:buClr>
              <a:buSzPct val="110000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EF9B28-8B20-B44F-AAE9-0BECC81C0D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5">
            <a:extLst>
              <a:ext uri="{FF2B5EF4-FFF2-40B4-BE49-F238E27FC236}">
                <a16:creationId xmlns:a16="http://schemas.microsoft.com/office/drawing/2014/main" id="{8D222AA0-DC90-5044-933D-1CA1F1F5E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96573"/>
            <a:ext cx="11506200" cy="522734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03E27036-59DE-4441-AC44-F9E20B1350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2899" y="719307"/>
            <a:ext cx="9972439" cy="267461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effectLst>
                  <a:outerShdw blurRad="63500" dir="5400000" algn="ctr" rotWithShape="0">
                    <a:srgbClr val="000000">
                      <a:alpha val="50000"/>
                    </a:srgbClr>
                  </a:outerShdw>
                </a:effectLst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359996A9-D1C6-2A54-7DEA-D89089F006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5EF15F05-1471-4947-B44B-4928A1E39F88}" type="datetime4">
              <a:rPr lang="en-US" smtClean="0"/>
              <a:pPr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4851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_1-Column_Subtitle_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900" y="1485900"/>
            <a:ext cx="5638800" cy="4724400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1pPr>
            <a:lvl2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2pPr>
            <a:lvl3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3pPr>
            <a:lvl4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4pPr>
            <a:lvl5pPr>
              <a:buClr>
                <a:srgbClr val="C00000"/>
              </a:buClr>
              <a:buSzPct val="110000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EF9B28-8B20-B44F-AAE9-0BECC81C0D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5">
            <a:extLst>
              <a:ext uri="{FF2B5EF4-FFF2-40B4-BE49-F238E27FC236}">
                <a16:creationId xmlns:a16="http://schemas.microsoft.com/office/drawing/2014/main" id="{8D222AA0-DC90-5044-933D-1CA1F1F5E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96573"/>
            <a:ext cx="11506200" cy="522734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03E27036-59DE-4441-AC44-F9E20B1350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2899" y="719307"/>
            <a:ext cx="9944101" cy="267461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effectLst>
                  <a:outerShdw blurRad="63500" dir="5400000" algn="ctr" rotWithShape="0">
                    <a:srgbClr val="000000">
                      <a:alpha val="50000"/>
                    </a:srgbClr>
                  </a:outerShdw>
                </a:effectLst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8DF9D45F-5488-6345-858E-14BF1ED6BC4E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6210300" y="1494092"/>
            <a:ext cx="5638800" cy="4724400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1pPr>
            <a:lvl2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2pPr>
            <a:lvl3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3pPr>
            <a:lvl4pPr>
              <a:buClr>
                <a:srgbClr val="5884F3"/>
              </a:buClr>
              <a:buSzPct val="110000"/>
              <a:defRPr>
                <a:solidFill>
                  <a:schemeClr val="bg1"/>
                </a:solidFill>
              </a:defRPr>
            </a:lvl4pPr>
            <a:lvl5pPr>
              <a:buClr>
                <a:srgbClr val="C00000"/>
              </a:buClr>
              <a:buSzPct val="110000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761CEEEF-018B-D898-6087-9B8996642E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5EF15F05-1471-4947-B44B-4928A1E39F88}" type="datetime4">
              <a:rPr lang="en-US" smtClean="0"/>
              <a:pPr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3266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_Only_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2EEAF27-AB7D-664D-B72B-A0474FEF2348}"/>
              </a:ext>
            </a:extLst>
          </p:cNvPr>
          <p:cNvSpPr/>
          <p:nvPr userDrawn="1"/>
        </p:nvSpPr>
        <p:spPr>
          <a:xfrm>
            <a:off x="0" y="0"/>
            <a:ext cx="12192000" cy="12640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2000" dirty="0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672E51-E816-C24C-AA01-4967BF123B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93CBDCB7-A024-F0AD-5EA2-3D014EF457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5EF15F05-1471-4947-B44B-4928A1E39F88}" type="datetime4">
              <a:rPr lang="en-US" smtClean="0"/>
              <a:pPr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1897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_1-Column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900" y="1485900"/>
            <a:ext cx="11506200" cy="3840304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1pPr>
            <a:lvl2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2pPr>
            <a:lvl3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3pPr>
            <a:lvl4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4pPr>
            <a:lvl5pPr>
              <a:buClr>
                <a:srgbClr val="A92B40"/>
              </a:buClr>
              <a:buSzPct val="110000"/>
              <a:defRPr>
                <a:solidFill>
                  <a:srgbClr val="745C3A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674EDA7-5786-674F-8B57-F3B490C62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C033220-7CDF-BC4F-8693-A3EABD5485CE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342900" y="5602941"/>
            <a:ext cx="11506200" cy="607359"/>
          </a:xfrm>
          <a:solidFill>
            <a:srgbClr val="5884F3"/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" name="Date Placeholder 6">
            <a:extLst>
              <a:ext uri="{FF2B5EF4-FFF2-40B4-BE49-F238E27FC236}">
                <a16:creationId xmlns:a16="http://schemas.microsoft.com/office/drawing/2014/main" id="{2D966072-7611-4A78-3ECA-D1454E9714D5}"/>
              </a:ext>
            </a:extLst>
          </p:cNvPr>
          <p:cNvSpPr txBox="1">
            <a:spLocks/>
          </p:cNvSpPr>
          <p:nvPr userDrawn="1"/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EF15F05-1471-4947-B44B-4928A1E39F88}" type="datetime4">
              <a:rPr lang="en-US" smtClean="0"/>
              <a:pPr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7186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_1-Column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900" y="1485900"/>
            <a:ext cx="5638800" cy="4724400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1pPr>
            <a:lvl2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2pPr>
            <a:lvl3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3pPr>
            <a:lvl4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4pPr>
            <a:lvl5pPr>
              <a:buClr>
                <a:srgbClr val="A92B40"/>
              </a:buClr>
              <a:buSzPct val="110000"/>
              <a:defRPr>
                <a:solidFill>
                  <a:srgbClr val="745C3A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674EDA7-5786-674F-8B57-F3B490C62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F0EDE62-CA61-464A-91BF-A09FB87CF976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6210300" y="1485900"/>
            <a:ext cx="5638800" cy="4724400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1pPr>
            <a:lvl2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2pPr>
            <a:lvl3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3pPr>
            <a:lvl4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4pPr>
            <a:lvl5pPr>
              <a:buClr>
                <a:srgbClr val="A92B40"/>
              </a:buClr>
              <a:buSzPct val="110000"/>
              <a:defRPr>
                <a:solidFill>
                  <a:srgbClr val="745C3A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Date Placeholder 6">
            <a:extLst>
              <a:ext uri="{FF2B5EF4-FFF2-40B4-BE49-F238E27FC236}">
                <a16:creationId xmlns:a16="http://schemas.microsoft.com/office/drawing/2014/main" id="{F0D0B9A8-E1F7-B251-F709-88D12DC68E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5EF15F05-1471-4947-B44B-4928A1E39F88}" type="datetime4">
              <a:rPr lang="en-US" smtClean="0"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8778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_1-Column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900" y="1485900"/>
            <a:ext cx="5638800" cy="3840304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1pPr>
            <a:lvl2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2pPr>
            <a:lvl3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3pPr>
            <a:lvl4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4pPr>
            <a:lvl5pPr>
              <a:buClr>
                <a:srgbClr val="A92B40"/>
              </a:buClr>
              <a:buSzPct val="110000"/>
              <a:defRPr>
                <a:solidFill>
                  <a:srgbClr val="745C3A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674EDA7-5786-674F-8B57-F3B490C62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DD17566-9DBC-764E-8F5B-3F05A9B74552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6210300" y="1485900"/>
            <a:ext cx="5638800" cy="3840304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1pPr>
            <a:lvl2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2pPr>
            <a:lvl3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3pPr>
            <a:lvl4pPr>
              <a:buClr>
                <a:srgbClr val="5884F3"/>
              </a:buClr>
              <a:buSzPct val="110000"/>
              <a:defRPr>
                <a:solidFill>
                  <a:schemeClr val="tx1"/>
                </a:solidFill>
              </a:defRPr>
            </a:lvl4pPr>
            <a:lvl5pPr>
              <a:buClr>
                <a:srgbClr val="A92B40"/>
              </a:buClr>
              <a:buSzPct val="110000"/>
              <a:defRPr>
                <a:solidFill>
                  <a:srgbClr val="745C3A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2F95C5DB-C59E-D345-89F8-017CDF6357D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342900" y="5602941"/>
            <a:ext cx="11506200" cy="607359"/>
          </a:xfrm>
          <a:solidFill>
            <a:srgbClr val="5884F3"/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8E4553FA-1FE0-0E9C-68D0-8A84C9B3F0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5EF15F05-1471-4947-B44B-4928A1E39F88}" type="datetime4">
              <a:rPr lang="en-US" smtClean="0"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0555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_1-Column_Subtitle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900" y="1485900"/>
            <a:ext cx="11506200" cy="4724400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/>
            </a:lvl1pPr>
            <a:lvl2pPr>
              <a:buClr>
                <a:srgbClr val="5884F3"/>
              </a:buClr>
              <a:buSzPct val="110000"/>
              <a:defRPr/>
            </a:lvl2pPr>
            <a:lvl3pPr>
              <a:buClr>
                <a:srgbClr val="5884F3"/>
              </a:buClr>
              <a:buSzPct val="110000"/>
              <a:defRPr/>
            </a:lvl3pPr>
            <a:lvl4pPr>
              <a:buClr>
                <a:srgbClr val="5884F3"/>
              </a:buClr>
              <a:buSzPct val="110000"/>
              <a:defRPr/>
            </a:lvl4pPr>
            <a:lvl5pPr>
              <a:buClr>
                <a:srgbClr val="A92B40"/>
              </a:buClr>
              <a:buSzPct val="110000"/>
              <a:defRPr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674EDA7-5786-674F-8B57-F3B490C62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96573"/>
            <a:ext cx="11400251" cy="522734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530C3E-DA7C-4348-A9B9-B81BE835E6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2899" y="719307"/>
            <a:ext cx="9972439" cy="267461"/>
          </a:xfrm>
        </p:spPr>
        <p:txBody>
          <a:bodyPr>
            <a:noAutofit/>
          </a:bodyPr>
          <a:lstStyle>
            <a:lvl1pPr marL="0" indent="0">
              <a:buNone/>
              <a:defRPr sz="1800" b="0" cap="none" spc="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B14FAB80-1D17-DA1C-C4A3-1A30BEB290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5EF15F05-1471-4947-B44B-4928A1E39F88}" type="datetime4">
              <a:rPr lang="en-US" smtClean="0"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8319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lumn_Subtitle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900" y="1485900"/>
            <a:ext cx="5638800" cy="4724400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/>
            </a:lvl1pPr>
            <a:lvl2pPr>
              <a:buClr>
                <a:srgbClr val="5884F3"/>
              </a:buClr>
              <a:buSzPct val="110000"/>
              <a:defRPr/>
            </a:lvl2pPr>
            <a:lvl3pPr>
              <a:buClr>
                <a:srgbClr val="5884F3"/>
              </a:buClr>
              <a:buSzPct val="110000"/>
              <a:defRPr/>
            </a:lvl3pPr>
            <a:lvl4pPr>
              <a:buClr>
                <a:srgbClr val="5884F3"/>
              </a:buClr>
              <a:buSzPct val="110000"/>
              <a:defRPr/>
            </a:lvl4pPr>
            <a:lvl5pPr>
              <a:buClr>
                <a:srgbClr val="A92B40"/>
              </a:buClr>
              <a:buSzPct val="110000"/>
              <a:defRPr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674EDA7-5786-674F-8B57-F3B490C62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96573"/>
            <a:ext cx="11475407" cy="522734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530C3E-DA7C-4348-A9B9-B81BE835E6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2899" y="719307"/>
            <a:ext cx="9972439" cy="267461"/>
          </a:xfrm>
        </p:spPr>
        <p:txBody>
          <a:bodyPr>
            <a:noAutofit/>
          </a:bodyPr>
          <a:lstStyle>
            <a:lvl1pPr marL="0" indent="0">
              <a:buNone/>
              <a:defRPr sz="1800" b="0" cap="none" spc="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0C850B-65B8-714C-A8B2-A315BE5CE112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6210300" y="1485900"/>
            <a:ext cx="5638800" cy="4724400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/>
            </a:lvl1pPr>
            <a:lvl2pPr>
              <a:buClr>
                <a:srgbClr val="5884F3"/>
              </a:buClr>
              <a:buSzPct val="110000"/>
              <a:defRPr/>
            </a:lvl2pPr>
            <a:lvl3pPr>
              <a:buClr>
                <a:srgbClr val="5884F3"/>
              </a:buClr>
              <a:buSzPct val="110000"/>
              <a:defRPr/>
            </a:lvl3pPr>
            <a:lvl4pPr>
              <a:buClr>
                <a:srgbClr val="5884F3"/>
              </a:buClr>
              <a:buSzPct val="110000"/>
              <a:defRPr/>
            </a:lvl4pPr>
            <a:lvl5pPr>
              <a:buClr>
                <a:srgbClr val="A92B40"/>
              </a:buClr>
              <a:buSzPct val="110000"/>
              <a:defRPr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6804D7F7-F6F6-9E53-C3BB-93ED4ACB59AC}"/>
              </a:ext>
            </a:extLst>
          </p:cNvPr>
          <p:cNvSpPr txBox="1">
            <a:spLocks/>
          </p:cNvSpPr>
          <p:nvPr userDrawn="1"/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EF15F05-1471-4947-B44B-4928A1E39F88}" type="datetime4">
              <a:rPr lang="en-US" smtClean="0"/>
              <a:pPr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433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lumn_Subtitle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900" y="1485900"/>
            <a:ext cx="11506200" cy="3840304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/>
            </a:lvl1pPr>
            <a:lvl2pPr>
              <a:buClr>
                <a:srgbClr val="5884F3"/>
              </a:buClr>
              <a:buSzPct val="110000"/>
              <a:defRPr/>
            </a:lvl2pPr>
            <a:lvl3pPr>
              <a:buClr>
                <a:srgbClr val="5884F3"/>
              </a:buClr>
              <a:buSzPct val="110000"/>
              <a:defRPr/>
            </a:lvl3pPr>
            <a:lvl4pPr>
              <a:buClr>
                <a:srgbClr val="5884F3"/>
              </a:buClr>
              <a:buSzPct val="110000"/>
              <a:defRPr/>
            </a:lvl4pPr>
            <a:lvl5pPr>
              <a:buClr>
                <a:srgbClr val="A92B40"/>
              </a:buClr>
              <a:buSzPct val="110000"/>
              <a:defRPr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674EDA7-5786-674F-8B57-F3B490C62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96573"/>
            <a:ext cx="11487933" cy="522734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530C3E-DA7C-4348-A9B9-B81BE835E6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2899" y="719307"/>
            <a:ext cx="9972439" cy="267461"/>
          </a:xfrm>
        </p:spPr>
        <p:txBody>
          <a:bodyPr>
            <a:noAutofit/>
          </a:bodyPr>
          <a:lstStyle>
            <a:lvl1pPr marL="0" indent="0">
              <a:buNone/>
              <a:defRPr sz="1800" b="0" cap="none" spc="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FF94C5F9-2CF6-5C46-AB28-474E46CEFBDF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42900" y="5602941"/>
            <a:ext cx="11506200" cy="607359"/>
          </a:xfrm>
          <a:solidFill>
            <a:srgbClr val="5884F3"/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F5A28D4E-66C9-C049-364E-CBCD183BA4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5EF15F05-1471-4947-B44B-4928A1E39F88}" type="datetime4">
              <a:rPr lang="en-US" smtClean="0"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3748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lumn_Subtitle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42900" y="1485900"/>
            <a:ext cx="5638800" cy="3840304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/>
            </a:lvl1pPr>
            <a:lvl2pPr>
              <a:buClr>
                <a:srgbClr val="5884F3"/>
              </a:buClr>
              <a:buSzPct val="110000"/>
              <a:defRPr/>
            </a:lvl2pPr>
            <a:lvl3pPr>
              <a:buClr>
                <a:srgbClr val="5884F3"/>
              </a:buClr>
              <a:buSzPct val="110000"/>
              <a:defRPr/>
            </a:lvl3pPr>
            <a:lvl4pPr>
              <a:buClr>
                <a:srgbClr val="5884F3"/>
              </a:buClr>
              <a:buSzPct val="110000"/>
              <a:defRPr/>
            </a:lvl4pPr>
            <a:lvl5pPr>
              <a:buClr>
                <a:srgbClr val="A92B40"/>
              </a:buClr>
              <a:buSzPct val="110000"/>
              <a:defRPr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674EDA7-5786-674F-8B57-F3B490C62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96573"/>
            <a:ext cx="11494196" cy="522734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530C3E-DA7C-4348-A9B9-B81BE835E6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2899" y="719307"/>
            <a:ext cx="9972439" cy="267461"/>
          </a:xfrm>
        </p:spPr>
        <p:txBody>
          <a:bodyPr>
            <a:noAutofit/>
          </a:bodyPr>
          <a:lstStyle>
            <a:lvl1pPr marL="0" indent="0">
              <a:buNone/>
              <a:defRPr sz="1800" b="0" cap="none" spc="0">
                <a:ln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0C850B-65B8-714C-A8B2-A315BE5CE112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6210300" y="1485900"/>
            <a:ext cx="5638800" cy="3840304"/>
          </a:xfrm>
        </p:spPr>
        <p:txBody>
          <a:bodyPr/>
          <a:lstStyle>
            <a:lvl1pPr>
              <a:buClr>
                <a:srgbClr val="5884F3"/>
              </a:buClr>
              <a:buSzPct val="110000"/>
              <a:defRPr/>
            </a:lvl1pPr>
            <a:lvl2pPr>
              <a:buClr>
                <a:srgbClr val="5884F3"/>
              </a:buClr>
              <a:buSzPct val="110000"/>
              <a:defRPr/>
            </a:lvl2pPr>
            <a:lvl3pPr>
              <a:buClr>
                <a:srgbClr val="5884F3"/>
              </a:buClr>
              <a:buSzPct val="110000"/>
              <a:defRPr/>
            </a:lvl3pPr>
            <a:lvl4pPr>
              <a:buClr>
                <a:srgbClr val="5884F3"/>
              </a:buClr>
              <a:buSzPct val="110000"/>
              <a:defRPr/>
            </a:lvl4pPr>
            <a:lvl5pPr>
              <a:buClr>
                <a:srgbClr val="A92B40"/>
              </a:buClr>
              <a:buSzPct val="110000"/>
              <a:defRPr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15FDF5DC-C8DB-7240-97B7-200B377EA33B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342900" y="5602941"/>
            <a:ext cx="11506200" cy="607359"/>
          </a:xfrm>
          <a:solidFill>
            <a:srgbClr val="5884F3"/>
          </a:solidFill>
        </p:spPr>
        <p:txBody>
          <a:bodyPr anchor="ctr" anchorCtr="0"/>
          <a:lstStyle>
            <a:lvl1pPr marL="0" indent="0" algn="ctr">
              <a:buNone/>
              <a:defRPr b="1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C3FDFB24-3DBB-8461-BA04-F79FEE9D5C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5EF15F05-1471-4947-B44B-4928A1E39F88}" type="datetime4">
              <a:rPr lang="en-US" smtClean="0"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90762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485900"/>
            <a:ext cx="11506200" cy="4724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65397" y="6576427"/>
            <a:ext cx="283703" cy="1516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 b="1">
                <a:solidFill>
                  <a:srgbClr val="426EFF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1504240" y="6580768"/>
            <a:ext cx="0" cy="155141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35FDE96B-53ED-514C-AF51-BCC132AC1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320040"/>
            <a:ext cx="11494196" cy="541022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3BD028C-D5F1-C643-99AC-4DB0B4C35FB7}"/>
              </a:ext>
            </a:extLst>
          </p:cNvPr>
          <p:cNvCxnSpPr>
            <a:cxnSpLocks/>
          </p:cNvCxnSpPr>
          <p:nvPr userDrawn="1"/>
        </p:nvCxnSpPr>
        <p:spPr>
          <a:xfrm>
            <a:off x="0" y="1181100"/>
            <a:ext cx="12192000" cy="0"/>
          </a:xfrm>
          <a:prstGeom prst="line">
            <a:avLst/>
          </a:prstGeom>
          <a:ln w="12700">
            <a:solidFill>
              <a:srgbClr val="5884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3589772-B352-C649-B68C-5AD600D746D3}"/>
              </a:ext>
            </a:extLst>
          </p:cNvPr>
          <p:cNvCxnSpPr>
            <a:cxnSpLocks/>
          </p:cNvCxnSpPr>
          <p:nvPr userDrawn="1"/>
        </p:nvCxnSpPr>
        <p:spPr>
          <a:xfrm>
            <a:off x="1389413" y="6453876"/>
            <a:ext cx="10459687" cy="1"/>
          </a:xfrm>
          <a:prstGeom prst="line">
            <a:avLst/>
          </a:prstGeom>
          <a:ln w="12700">
            <a:solidFill>
              <a:srgbClr val="5884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5944E3D7-F70B-0770-602C-1949F0D58F6E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80907" y="6364598"/>
            <a:ext cx="1013703" cy="397531"/>
          </a:xfrm>
          <a:prstGeom prst="rect">
            <a:avLst/>
          </a:prstGeom>
        </p:spPr>
      </p:pic>
      <p:sp>
        <p:nvSpPr>
          <p:cNvPr id="2" name="Date Placeholder 6">
            <a:extLst>
              <a:ext uri="{FF2B5EF4-FFF2-40B4-BE49-F238E27FC236}">
                <a16:creationId xmlns:a16="http://schemas.microsoft.com/office/drawing/2014/main" id="{9F1EBA40-11F0-3195-8AD6-0553460900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5EF15F05-1471-4947-B44B-4928A1E39F88}" type="datetime4">
              <a:rPr lang="en-US" smtClean="0"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799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86" r:id="rId2"/>
    <p:sldLayoutId id="2147483835" r:id="rId3"/>
    <p:sldLayoutId id="2147483837" r:id="rId4"/>
    <p:sldLayoutId id="2147483838" r:id="rId5"/>
    <p:sldLayoutId id="2147483823" r:id="rId6"/>
    <p:sldLayoutId id="2147483839" r:id="rId7"/>
    <p:sldLayoutId id="2147483840" r:id="rId8"/>
    <p:sldLayoutId id="2147483841" r:id="rId9"/>
    <p:sldLayoutId id="2147483815" r:id="rId10"/>
    <p:sldLayoutId id="2147483878" r:id="rId11"/>
    <p:sldLayoutId id="2147483808" r:id="rId12"/>
  </p:sldLayoutIdLst>
  <p:hf hdr="0" ft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000" b="1" kern="1200" cap="none" spc="0" baseline="0">
          <a:ln>
            <a:noFill/>
          </a:ln>
          <a:solidFill>
            <a:srgbClr val="5884F3"/>
          </a:solidFill>
          <a:effectLst/>
          <a:latin typeface="+mj-lt"/>
          <a:ea typeface="+mj-ea"/>
          <a:cs typeface="+mj-cs"/>
        </a:defRPr>
      </a:lvl1pPr>
    </p:titleStyle>
    <p:bodyStyle>
      <a:lvl1pPr marL="231775" indent="-231775" algn="l" defTabSz="914400" rtl="0" eaLnBrk="1" latinLnBrk="0" hangingPunct="1">
        <a:lnSpc>
          <a:spcPct val="90000"/>
        </a:lnSpc>
        <a:spcBef>
          <a:spcPts val="1000"/>
        </a:spcBef>
        <a:spcAft>
          <a:spcPts val="800"/>
        </a:spcAft>
        <a:buClr>
          <a:srgbClr val="5884F3"/>
        </a:buClr>
        <a:buSzPct val="110000"/>
        <a:buFont typeface="Arial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5425" algn="l" defTabSz="914400" rtl="0" eaLnBrk="1" latinLnBrk="0" hangingPunct="1">
        <a:lnSpc>
          <a:spcPct val="90000"/>
        </a:lnSpc>
        <a:spcBef>
          <a:spcPts val="400"/>
        </a:spcBef>
        <a:spcAft>
          <a:spcPts val="800"/>
        </a:spcAft>
        <a:buClr>
          <a:srgbClr val="5884F3"/>
        </a:buClr>
        <a:buSzPct val="110000"/>
        <a:buFont typeface=".AppleSystemUIFont" charset="-120"/>
        <a:buChar char="-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90563" indent="-233363" algn="l" defTabSz="914400" rtl="0" eaLnBrk="1" latinLnBrk="0" hangingPunct="1">
        <a:lnSpc>
          <a:spcPct val="90000"/>
        </a:lnSpc>
        <a:spcBef>
          <a:spcPts val="400"/>
        </a:spcBef>
        <a:spcAft>
          <a:spcPts val="800"/>
        </a:spcAft>
        <a:buClr>
          <a:srgbClr val="5884F3"/>
        </a:buClr>
        <a:buSzPct val="110000"/>
        <a:buFont typeface="Wingdings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15988" indent="-225425" algn="l" defTabSz="914400" rtl="0" eaLnBrk="1" latinLnBrk="0" hangingPunct="1">
        <a:lnSpc>
          <a:spcPct val="90000"/>
        </a:lnSpc>
        <a:spcBef>
          <a:spcPts val="400"/>
        </a:spcBef>
        <a:spcAft>
          <a:spcPts val="800"/>
        </a:spcAft>
        <a:buClr>
          <a:srgbClr val="5884F3"/>
        </a:buClr>
        <a:buSzPct val="110000"/>
        <a:buFont typeface="Courier New" charset="0"/>
        <a:buChar char="o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63750" indent="-228600" algn="l" defTabSz="914400" rtl="0" eaLnBrk="1" latinLnBrk="0" hangingPunct="1">
        <a:lnSpc>
          <a:spcPct val="100000"/>
        </a:lnSpc>
        <a:spcBef>
          <a:spcPts val="400"/>
        </a:spcBef>
        <a:buClr>
          <a:srgbClr val="A92B40"/>
        </a:buClr>
        <a:buSzPct val="110000"/>
        <a:buFont typeface="Arial"/>
        <a:buChar char="•"/>
        <a:tabLst/>
        <a:defRPr sz="1600" kern="1200" baseline="0">
          <a:solidFill>
            <a:srgbClr val="745C3A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0" orient="horz" userDrawn="1">
          <p15:clr>
            <a:srgbClr val="F26B43"/>
          </p15:clr>
        </p15:guide>
        <p15:guide id="11" userDrawn="1">
          <p15:clr>
            <a:srgbClr val="F26B43"/>
          </p15:clr>
        </p15:guide>
        <p15:guide id="12" pos="7680" userDrawn="1">
          <p15:clr>
            <a:srgbClr val="F26B43"/>
          </p15:clr>
        </p15:guide>
        <p15:guide id="13" orient="horz" pos="3912" userDrawn="1">
          <p15:clr>
            <a:srgbClr val="F26B43"/>
          </p15:clr>
        </p15:guide>
        <p15:guide id="16" orient="horz" pos="936">
          <p15:clr>
            <a:srgbClr val="F26B43"/>
          </p15:clr>
        </p15:guide>
        <p15:guide id="17" pos="216" userDrawn="1">
          <p15:clr>
            <a:srgbClr val="F26B43"/>
          </p15:clr>
        </p15:guide>
        <p15:guide id="18" pos="7464" userDrawn="1">
          <p15:clr>
            <a:srgbClr val="F26B43"/>
          </p15:clr>
        </p15:guide>
        <p15:guide id="19" pos="6480" userDrawn="1">
          <p15:clr>
            <a:srgbClr val="F26B43"/>
          </p15:clr>
        </p15:guide>
        <p15:guide id="22" orient="horz" pos="744" userDrawn="1">
          <p15:clr>
            <a:srgbClr val="F26B43"/>
          </p15:clr>
        </p15:guide>
        <p15:guide id="23" orient="horz" pos="4200" userDrawn="1">
          <p15:clr>
            <a:srgbClr val="F26B43"/>
          </p15:clr>
        </p15:guide>
        <p15:guide id="25" pos="3840" userDrawn="1">
          <p15:clr>
            <a:srgbClr val="F26B43"/>
          </p15:clr>
        </p15:guide>
        <p15:guide id="26" pos="3768" userDrawn="1">
          <p15:clr>
            <a:srgbClr val="F26B43"/>
          </p15:clr>
        </p15:guide>
        <p15:guide id="27" pos="391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485900"/>
            <a:ext cx="11506200" cy="4724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65397" y="6576427"/>
            <a:ext cx="283703" cy="1516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 b="1">
                <a:solidFill>
                  <a:srgbClr val="5884F3"/>
                </a:solidFill>
              </a:defRPr>
            </a:lvl1pPr>
          </a:lstStyle>
          <a:p>
            <a:fld id="{4EBCDCBD-78E1-0D41-A999-31B5EBF8E02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1504240" y="6580768"/>
            <a:ext cx="0" cy="155141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35FDE96B-53ED-514C-AF51-BCC132AC1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320040"/>
            <a:ext cx="11506200" cy="541022"/>
          </a:xfrm>
          <a:prstGeom prst="rect">
            <a:avLst/>
          </a:prstGeom>
        </p:spPr>
        <p:txBody>
          <a:bodyPr vert="horz" lIns="0" tIns="0" rIns="91440" bIns="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8E57244-87A0-8B4B-88E2-F05364CEA8FB}"/>
              </a:ext>
            </a:extLst>
          </p:cNvPr>
          <p:cNvCxnSpPr>
            <a:cxnSpLocks/>
          </p:cNvCxnSpPr>
          <p:nvPr userDrawn="1"/>
        </p:nvCxnSpPr>
        <p:spPr>
          <a:xfrm>
            <a:off x="1276507" y="6426258"/>
            <a:ext cx="10572593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C3E42EA-0B02-D140-B92D-A592F2D59689}"/>
              </a:ext>
            </a:extLst>
          </p:cNvPr>
          <p:cNvCxnSpPr>
            <a:cxnSpLocks/>
          </p:cNvCxnSpPr>
          <p:nvPr userDrawn="1"/>
        </p:nvCxnSpPr>
        <p:spPr>
          <a:xfrm>
            <a:off x="0" y="1181100"/>
            <a:ext cx="12192000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AF318D7E-8175-2A02-5202-3C57DF76236F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79270" y="6363698"/>
            <a:ext cx="1015998" cy="398431"/>
          </a:xfrm>
          <a:prstGeom prst="rect">
            <a:avLst/>
          </a:prstGeom>
        </p:spPr>
      </p:pic>
      <p:sp>
        <p:nvSpPr>
          <p:cNvPr id="2" name="Date Placeholder 6">
            <a:extLst>
              <a:ext uri="{FF2B5EF4-FFF2-40B4-BE49-F238E27FC236}">
                <a16:creationId xmlns:a16="http://schemas.microsoft.com/office/drawing/2014/main" id="{EA61C2CD-DE15-C4B9-5622-D5C526F2DD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81079" y="6567072"/>
            <a:ext cx="2743200" cy="170334"/>
          </a:xfrm>
          <a:prstGeom prst="rect">
            <a:avLst/>
          </a:prstGeom>
        </p:spPr>
        <p:txBody>
          <a:bodyPr wrap="none" anchor="ctr" anchorCtr="0"/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5EF15F05-1471-4947-B44B-4928A1E39F88}" type="datetime4">
              <a:rPr lang="en-US" smtClean="0"/>
              <a:pPr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02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73" r:id="rId2"/>
    <p:sldLayoutId id="2147483869" r:id="rId3"/>
    <p:sldLayoutId id="2147483865" r:id="rId4"/>
    <p:sldLayoutId id="2147483859" r:id="rId5"/>
    <p:sldLayoutId id="2147483860" r:id="rId6"/>
    <p:sldLayoutId id="2147483872" r:id="rId7"/>
    <p:sldLayoutId id="2147483861" r:id="rId8"/>
    <p:sldLayoutId id="2147483870" r:id="rId9"/>
    <p:sldLayoutId id="2147483871" r:id="rId10"/>
    <p:sldLayoutId id="2147483862" r:id="rId11"/>
    <p:sldLayoutId id="2147483863" r:id="rId12"/>
    <p:sldLayoutId id="2147483864" r:id="rId13"/>
  </p:sldLayoutIdLst>
  <p:hf hdr="0" ft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000" b="1" kern="1200" baseline="0">
          <a:solidFill>
            <a:schemeClr val="bg1"/>
          </a:solidFill>
          <a:effectLst>
            <a:outerShdw blurRad="63500" dir="5400000" algn="ctr" rotWithShape="0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31775" indent="-231775" algn="l" defTabSz="914400" rtl="0" eaLnBrk="1" latinLnBrk="0" hangingPunct="1">
        <a:lnSpc>
          <a:spcPct val="90000"/>
        </a:lnSpc>
        <a:spcBef>
          <a:spcPts val="1000"/>
        </a:spcBef>
        <a:spcAft>
          <a:spcPts val="800"/>
        </a:spcAft>
        <a:buClr>
          <a:srgbClr val="5884F3"/>
        </a:buClr>
        <a:buSzPct val="110000"/>
        <a:buFont typeface="Arial"/>
        <a:buChar char="•"/>
        <a:tabLst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225425" algn="l" defTabSz="914400" rtl="0" eaLnBrk="1" latinLnBrk="0" hangingPunct="1">
        <a:lnSpc>
          <a:spcPct val="90000"/>
        </a:lnSpc>
        <a:spcBef>
          <a:spcPts val="400"/>
        </a:spcBef>
        <a:spcAft>
          <a:spcPts val="800"/>
        </a:spcAft>
        <a:buClr>
          <a:srgbClr val="5884F3"/>
        </a:buClr>
        <a:buSzPct val="110000"/>
        <a:buFont typeface=".AppleSystemUIFont" charset="-120"/>
        <a:buChar char="-"/>
        <a:tabLst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690563" indent="-233363" algn="l" defTabSz="914400" rtl="0" eaLnBrk="1" latinLnBrk="0" hangingPunct="1">
        <a:lnSpc>
          <a:spcPct val="90000"/>
        </a:lnSpc>
        <a:spcBef>
          <a:spcPts val="400"/>
        </a:spcBef>
        <a:spcAft>
          <a:spcPts val="800"/>
        </a:spcAft>
        <a:buClr>
          <a:srgbClr val="5884F3"/>
        </a:buClr>
        <a:buSzPct val="110000"/>
        <a:buFont typeface="Wingdings" charset="2"/>
        <a:buChar char="§"/>
        <a:tabLst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915988" indent="-225425" algn="l" defTabSz="914400" rtl="0" eaLnBrk="1" latinLnBrk="0" hangingPunct="1">
        <a:lnSpc>
          <a:spcPct val="90000"/>
        </a:lnSpc>
        <a:spcBef>
          <a:spcPts val="400"/>
        </a:spcBef>
        <a:spcAft>
          <a:spcPts val="800"/>
        </a:spcAft>
        <a:buClr>
          <a:srgbClr val="5884F3"/>
        </a:buClr>
        <a:buSzPct val="110000"/>
        <a:buFont typeface="Courier New" charset="0"/>
        <a:buChar char="o"/>
        <a:tabLst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63750" indent="-228600" algn="l" defTabSz="914400" rtl="0" eaLnBrk="1" latinLnBrk="0" hangingPunct="1">
        <a:lnSpc>
          <a:spcPct val="100000"/>
        </a:lnSpc>
        <a:spcBef>
          <a:spcPts val="400"/>
        </a:spcBef>
        <a:buClr>
          <a:srgbClr val="A92B40"/>
        </a:buClr>
        <a:buSzPct val="110000"/>
        <a:buFont typeface="Arial"/>
        <a:buChar char="•"/>
        <a:tabLst/>
        <a:defRPr sz="1600" kern="1200" baseline="0">
          <a:solidFill>
            <a:srgbClr val="745C3A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0" orient="horz">
          <p15:clr>
            <a:srgbClr val="F26B43"/>
          </p15:clr>
        </p15:guide>
        <p15:guide id="11">
          <p15:clr>
            <a:srgbClr val="F26B43"/>
          </p15:clr>
        </p15:guide>
        <p15:guide id="12" pos="7680">
          <p15:clr>
            <a:srgbClr val="F26B43"/>
          </p15:clr>
        </p15:guide>
        <p15:guide id="13" orient="horz" pos="3912">
          <p15:clr>
            <a:srgbClr val="F26B43"/>
          </p15:clr>
        </p15:guide>
        <p15:guide id="16" orient="horz" pos="936">
          <p15:clr>
            <a:srgbClr val="F26B43"/>
          </p15:clr>
        </p15:guide>
        <p15:guide id="17" pos="216">
          <p15:clr>
            <a:srgbClr val="F26B43"/>
          </p15:clr>
        </p15:guide>
        <p15:guide id="18" pos="7464">
          <p15:clr>
            <a:srgbClr val="F26B43"/>
          </p15:clr>
        </p15:guide>
        <p15:guide id="19" pos="6480">
          <p15:clr>
            <a:srgbClr val="F26B43"/>
          </p15:clr>
        </p15:guide>
        <p15:guide id="22" orient="horz" pos="744">
          <p15:clr>
            <a:srgbClr val="F26B43"/>
          </p15:clr>
        </p15:guide>
        <p15:guide id="23" orient="horz" pos="4200">
          <p15:clr>
            <a:srgbClr val="F26B43"/>
          </p15:clr>
        </p15:guide>
        <p15:guide id="25" pos="3840">
          <p15:clr>
            <a:srgbClr val="F26B43"/>
          </p15:clr>
        </p15:guide>
        <p15:guide id="26" pos="3768">
          <p15:clr>
            <a:srgbClr val="F26B43"/>
          </p15:clr>
        </p15:guide>
        <p15:guide id="27" pos="391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globus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app.globus.org/file-manager?origin_id=2c3a2a06-19e4-41d0-ba3c-77a59e501a67&amp;path=%2F" TargetMode="Externa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kitware.github.io/trame/guide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01F20E2-1953-954C-AADC-E6C4F6955B3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04850" y="5327650"/>
            <a:ext cx="4886325" cy="738664"/>
          </a:xfrm>
        </p:spPr>
        <p:txBody>
          <a:bodyPr/>
          <a:lstStyle/>
          <a:p>
            <a:r>
              <a:rPr lang="en-US" dirty="0"/>
              <a:t>M. Wiltberger</a:t>
            </a:r>
            <a:r>
              <a:rPr lang="en-US" baseline="30000" dirty="0"/>
              <a:t>1</a:t>
            </a:r>
            <a:r>
              <a:rPr lang="en-US" dirty="0"/>
              <a:t>, B. Smith</a:t>
            </a:r>
            <a:r>
              <a:rPr lang="en-US" baseline="30000" dirty="0"/>
              <a:t>2</a:t>
            </a:r>
            <a:r>
              <a:rPr lang="en-US" dirty="0"/>
              <a:t>, E. Winter,</a:t>
            </a:r>
            <a:r>
              <a:rPr lang="en-US" baseline="30000" dirty="0"/>
              <a:t>2</a:t>
            </a:r>
            <a:r>
              <a:rPr lang="en-US" dirty="0"/>
              <a:t> N. Rao</a:t>
            </a:r>
            <a:r>
              <a:rPr lang="en-US" baseline="30000" dirty="0"/>
              <a:t>1</a:t>
            </a:r>
            <a:r>
              <a:rPr lang="en-US" dirty="0"/>
              <a:t>, J. Landeros</a:t>
            </a:r>
            <a:r>
              <a:rPr lang="en-US" baseline="30000" dirty="0"/>
              <a:t>1</a:t>
            </a:r>
            <a:r>
              <a:rPr lang="en-US" dirty="0"/>
              <a:t> and the CGS Team</a:t>
            </a:r>
            <a:br>
              <a:rPr lang="en-US" dirty="0"/>
            </a:br>
            <a:r>
              <a:rPr lang="en-US" baseline="30000" dirty="0"/>
              <a:t>1</a:t>
            </a:r>
            <a:r>
              <a:rPr lang="en-US" dirty="0"/>
              <a:t>NCAR/HAO, </a:t>
            </a:r>
            <a:r>
              <a:rPr lang="en-US" baseline="30000" dirty="0"/>
              <a:t>2</a:t>
            </a:r>
            <a:r>
              <a:rPr lang="en-US" dirty="0"/>
              <a:t>JHU/APL</a:t>
            </a:r>
            <a:endParaRPr lang="en-US" baseline="300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3FB9558-125D-4F4F-8C6C-74DF7CA4FB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5632" y="1987729"/>
            <a:ext cx="4854368" cy="1667663"/>
          </a:xfrm>
        </p:spPr>
        <p:txBody>
          <a:bodyPr>
            <a:noAutofit/>
          </a:bodyPr>
          <a:lstStyle/>
          <a:p>
            <a:r>
              <a:rPr lang="en-US" dirty="0"/>
              <a:t>Tools for CGS Model Analysis and Cloud Based Accessibility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FD43A0D-4C36-9D4E-83C8-9AD60061A643}"/>
              </a:ext>
            </a:extLst>
          </p:cNvPr>
          <p:cNvSpPr txBox="1">
            <a:spLocks/>
          </p:cNvSpPr>
          <p:nvPr/>
        </p:nvSpPr>
        <p:spPr>
          <a:xfrm>
            <a:off x="685799" y="4393321"/>
            <a:ext cx="3921370" cy="13335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/>
              <a:buChar char="•"/>
              <a:defRPr sz="2000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93738" indent="-246063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.AppleSystemUIFont" charset="-120"/>
              <a:buChar char="-"/>
              <a:tabLst/>
              <a:defRPr sz="16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50938" indent="-2286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SzPct val="80000"/>
              <a:buFont typeface="Wingdings" charset="2"/>
              <a:buChar char="§"/>
              <a:tabLst/>
              <a:defRPr sz="16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6550" indent="-227013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SzPct val="80000"/>
              <a:buFont typeface="Courier New" charset="0"/>
              <a:buChar char="o"/>
              <a:tabLst/>
              <a:defRPr sz="16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63750" indent="-2286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/>
              <a:buChar char="•"/>
              <a:tabLst/>
              <a:defRPr sz="1600" kern="1200" baseline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200"/>
              </a:spcBef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124813-01FB-466D-F289-DE1C8B2CA16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697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B1953C-C6F6-0273-1FEA-8EFB9023722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EBCDCBD-78E1-0D41-A999-31B5EBF8E02C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B935CBF-DA3E-3BED-EE2F-A6ED2766643B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FB12954-26B2-2560-0F43-B9D8C5642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7F41F5-41AE-1C80-1B0D-1689DEDE4E3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EF15F05-1471-4947-B44B-4928A1E39F88}" type="datetime4">
              <a:rPr lang="en-US" smtClean="0"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973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2A637A7-4838-554B-BA7D-C1D7DB276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048" y="1927839"/>
            <a:ext cx="11506200" cy="4724400"/>
          </a:xfrm>
        </p:spPr>
        <p:txBody>
          <a:bodyPr/>
          <a:lstStyle/>
          <a:p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96E2FF-98E7-1846-9A72-27D99CC0E10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EBCDCBD-78E1-0D41-A999-31B5EBF8E02C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2D87DB0-6101-0747-B32B-89D4C4036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Here</a:t>
            </a:r>
          </a:p>
        </p:txBody>
      </p:sp>
      <p:sp>
        <p:nvSpPr>
          <p:cNvPr id="8" name="Date Placeholder 6">
            <a:extLst>
              <a:ext uri="{FF2B5EF4-FFF2-40B4-BE49-F238E27FC236}">
                <a16:creationId xmlns:a16="http://schemas.microsoft.com/office/drawing/2014/main" id="{34539360-78EB-AA4A-90D8-5BDBC9AF101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>
            <a:lvl1pPr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1A868FB9-EA01-5B4B-A89A-B1C0A6644A70}" type="datetime4">
              <a:rPr lang="en-US" smtClean="0"/>
              <a:pPr/>
              <a:t>October 7,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481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2A637A7-4838-554B-BA7D-C1D7DB276D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asdf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96E2FF-98E7-1846-9A72-27D99CC0E10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EBCDCBD-78E1-0D41-A999-31B5EBF8E02C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2D87DB0-6101-0747-B32B-89D4C4036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Here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84AA4B0E-148E-7A1E-845E-D60892306EA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DD434878-F486-496C-5A47-6F8A4D51E70E}"/>
              </a:ext>
            </a:extLst>
          </p:cNvPr>
          <p:cNvSpPr>
            <a:spLocks noGrp="1"/>
          </p:cNvSpPr>
          <p:nvPr>
            <p:ph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0E3EF2BF-B20C-1B43-3DC6-C5F0B4C1A980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Date Placeholder 6">
            <a:extLst>
              <a:ext uri="{FF2B5EF4-FFF2-40B4-BE49-F238E27FC236}">
                <a16:creationId xmlns:a16="http://schemas.microsoft.com/office/drawing/2014/main" id="{34539360-78EB-AA4A-90D8-5BDBC9AF101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>
            <a:lvl1pPr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1A868FB9-EA01-5B4B-A89A-B1C0A6644A70}" type="datetime4">
              <a:rPr lang="en-US" smtClean="0"/>
              <a:pPr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6972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22A7F45-2065-0B4E-BC0A-03067ADDDB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D478A3-F12E-A44D-9761-20429001A43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EBCDCBD-78E1-0D41-A999-31B5EBF8E02C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09FF560-D404-1840-8A33-363B83B0C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Here</a:t>
            </a:r>
          </a:p>
        </p:txBody>
      </p:sp>
      <p:sp>
        <p:nvSpPr>
          <p:cNvPr id="8" name="Date Placeholder 6">
            <a:extLst>
              <a:ext uri="{FF2B5EF4-FFF2-40B4-BE49-F238E27FC236}">
                <a16:creationId xmlns:a16="http://schemas.microsoft.com/office/drawing/2014/main" id="{F5834629-409A-FE4A-8D3C-8D8303E817B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>
            <a:lvl1pPr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95E53EAE-3607-5C4A-AC67-8E9CBE3E3344}" type="datetime4">
              <a:rPr lang="en-US" smtClean="0"/>
              <a:pPr/>
              <a:t>October 6, 2023</a:t>
            </a:fld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451262"/>
              </p:ext>
            </p:extLst>
          </p:nvPr>
        </p:nvGraphicFramePr>
        <p:xfrm>
          <a:off x="6781046" y="1646766"/>
          <a:ext cx="4926201" cy="185420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3449370">
                  <a:extLst>
                    <a:ext uri="{9D8B030D-6E8A-4147-A177-3AD203B41FA5}">
                      <a16:colId xmlns:a16="http://schemas.microsoft.com/office/drawing/2014/main" val="845011218"/>
                    </a:ext>
                  </a:extLst>
                </a:gridCol>
                <a:gridCol w="1476831">
                  <a:extLst>
                    <a:ext uri="{9D8B030D-6E8A-4147-A177-3AD203B41FA5}">
                      <a16:colId xmlns:a16="http://schemas.microsoft.com/office/drawing/2014/main" val="18596492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Product</a:t>
                      </a:r>
                    </a:p>
                  </a:txBody>
                  <a:tcPr>
                    <a:solidFill>
                      <a:srgbClr val="5884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Timeframe</a:t>
                      </a:r>
                    </a:p>
                  </a:txBody>
                  <a:tcPr>
                    <a:solidFill>
                      <a:srgbClr val="5884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3925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45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61424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89388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0139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6996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22A7F45-2065-0B4E-BC0A-03067ADDDB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D478A3-F12E-A44D-9761-20429001A4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EBCDCBD-78E1-0D41-A999-31B5EBF8E02C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09FF560-D404-1840-8A33-363B83B0C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942F32-B96D-442B-5BFE-C8C71FD1C7F1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6">
            <a:extLst>
              <a:ext uri="{FF2B5EF4-FFF2-40B4-BE49-F238E27FC236}">
                <a16:creationId xmlns:a16="http://schemas.microsoft.com/office/drawing/2014/main" id="{F5834629-409A-FE4A-8D3C-8D8303E817B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>
            <a:lvl1pPr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95E53EAE-3607-5C4A-AC67-8E9CBE3E3344}" type="datetime4">
              <a:rPr lang="en-US" smtClean="0">
                <a:solidFill>
                  <a:schemeClr val="bg1"/>
                </a:solidFill>
              </a:rPr>
              <a:pPr/>
              <a:t>October 6, 2023</a:t>
            </a:fld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217157"/>
              </p:ext>
            </p:extLst>
          </p:nvPr>
        </p:nvGraphicFramePr>
        <p:xfrm>
          <a:off x="6781046" y="1646766"/>
          <a:ext cx="4926201" cy="185420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3449370">
                  <a:extLst>
                    <a:ext uri="{9D8B030D-6E8A-4147-A177-3AD203B41FA5}">
                      <a16:colId xmlns:a16="http://schemas.microsoft.com/office/drawing/2014/main" val="845011218"/>
                    </a:ext>
                  </a:extLst>
                </a:gridCol>
                <a:gridCol w="1476831">
                  <a:extLst>
                    <a:ext uri="{9D8B030D-6E8A-4147-A177-3AD203B41FA5}">
                      <a16:colId xmlns:a16="http://schemas.microsoft.com/office/drawing/2014/main" val="18596492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Product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84F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Timeframe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84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3925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245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61424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89388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0139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91165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8979B01-25FD-D315-DF70-94785C0E66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385820A-9900-F7B2-21D8-04312D8317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EBCDCBD-78E1-0D41-A999-31B5EBF8E02C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8EB2F71-9EF7-D7DD-0275-07C2BD157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3006554-0D15-D173-8A62-1B4B953025C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EF15F05-1471-4947-B44B-4928A1E39F88}" type="datetime4">
              <a:rPr lang="en-US" smtClean="0"/>
              <a:pPr/>
              <a:t>October 6, 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4217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2254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B070C90-B5A6-124C-4640-8D3B5D726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Overview of CGS</a:t>
            </a:r>
          </a:p>
          <a:p>
            <a:r>
              <a:rPr lang="en-US" dirty="0"/>
              <a:t>CGS Python Tools</a:t>
            </a:r>
          </a:p>
          <a:p>
            <a:r>
              <a:rPr lang="en-US" dirty="0"/>
              <a:t>CGS Cloud Experiences</a:t>
            </a:r>
          </a:p>
          <a:p>
            <a:r>
              <a:rPr lang="en-US" dirty="0"/>
              <a:t>Summary &amp; Next Steps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E1CC59-9C69-35F4-97BC-36E50EC727B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EBCDCBD-78E1-0D41-A999-31B5EBF8E02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6C535A5-4E74-C2C9-7F47-186FE75F2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5ACD2F-C22E-C69F-019D-493BA30C072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EF15F05-1471-4947-B44B-4928A1E39F88}" type="datetime4">
              <a:rPr lang="en-US" smtClean="0"/>
              <a:t>October 7, 2023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9D5490-9C5D-6F4A-37CB-81F8D86A5D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3246" y="3876302"/>
            <a:ext cx="3855690" cy="24098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1251F4D-BFFB-6435-C42D-98D462D339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418" y="3128790"/>
            <a:ext cx="2114348" cy="26165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1C96D76-CCBB-8B98-E2F4-4441E2FEE5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2966" y="1647786"/>
            <a:ext cx="2590800" cy="1016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FA714DD-54ED-346D-391A-50A75C3CD2AF}"/>
              </a:ext>
            </a:extLst>
          </p:cNvPr>
          <p:cNvSpPr txBox="1"/>
          <p:nvPr/>
        </p:nvSpPr>
        <p:spPr>
          <a:xfrm>
            <a:off x="3051672" y="1914861"/>
            <a:ext cx="4801410" cy="6124754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br>
              <a:rPr lang="en-US" b="0" dirty="0">
                <a:effectLst/>
              </a:rPr>
            </a:br>
            <a:br>
              <a:rPr lang="en-US" b="0" dirty="0">
                <a:effectLst/>
              </a:rPr>
            </a:br>
            <a:br>
              <a:rPr lang="en-US" b="0" dirty="0">
                <a:effectLst/>
              </a:rPr>
            </a:br>
            <a:br>
              <a:rPr lang="en-US" b="0" dirty="0">
                <a:effectLst/>
              </a:rPr>
            </a:br>
            <a:br>
              <a:rPr lang="en-US" b="0" dirty="0">
                <a:effectLst/>
              </a:rPr>
            </a:br>
            <a:br>
              <a:rPr lang="en-US" b="0" dirty="0">
                <a:effectLst/>
              </a:rPr>
            </a:br>
            <a:br>
              <a:rPr lang="en-US" b="0" dirty="0">
                <a:effectLst/>
              </a:rPr>
            </a:br>
            <a:br>
              <a:rPr lang="en-US" b="0" dirty="0">
                <a:effectLst/>
              </a:rPr>
            </a:br>
            <a:br>
              <a:rPr lang="en-US" b="0" dirty="0">
                <a:effectLst/>
              </a:rPr>
            </a:br>
            <a:br>
              <a:rPr lang="en-US" b="0" dirty="0">
                <a:effectLst/>
              </a:rPr>
            </a:br>
            <a:br>
              <a:rPr lang="en-US" b="0" dirty="0">
                <a:effectLst/>
              </a:rPr>
            </a:br>
            <a:br>
              <a:rPr lang="en-US" b="0" dirty="0">
                <a:effectLst/>
              </a:rPr>
            </a:br>
            <a:br>
              <a:rPr lang="en-US" b="0" dirty="0">
                <a:effectLst/>
              </a:rPr>
            </a:br>
            <a:br>
              <a:rPr lang="en-US" b="0" dirty="0">
                <a:effectLst/>
              </a:rPr>
            </a:br>
            <a:br>
              <a:rPr lang="en-US" b="0" dirty="0">
                <a:effectLst/>
              </a:rPr>
            </a:br>
            <a:br>
              <a:rPr lang="en-US" b="0" dirty="0">
                <a:effectLst/>
              </a:rPr>
            </a:br>
            <a:br>
              <a:rPr lang="en-US" b="0" dirty="0">
                <a:effectLst/>
              </a:rPr>
            </a:br>
            <a:br>
              <a:rPr lang="en-US" b="0" dirty="0">
                <a:effectLst/>
              </a:rPr>
            </a:br>
            <a:br>
              <a:rPr lang="en-US" b="0" dirty="0">
                <a:effectLst/>
              </a:rPr>
            </a:br>
            <a:r>
              <a:rPr lang="en-US" sz="1400" b="0" i="0" u="none" strike="noStrike" dirty="0" err="1">
                <a:solidFill>
                  <a:srgbClr val="000000"/>
                </a:solidFill>
                <a:effectLst/>
                <a:latin typeface="Helvetica Neue" panose="02000503000000020004" pitchFamily="2" charset="0"/>
              </a:rPr>
              <a:t>tiepy</a:t>
            </a:r>
            <a:r>
              <a:rPr lang="en-US" sz="1400" b="0" i="0" u="none" strike="noStrike" dirty="0">
                <a:solidFill>
                  <a:srgbClr val="000000"/>
                </a:solidFill>
                <a:effectLst/>
                <a:latin typeface="Helvetica Neue" panose="02000503000000020004" pitchFamily="2" charset="0"/>
              </a:rPr>
              <a:t> plot</a:t>
            </a:r>
            <a:endParaRPr lang="en-US" b="0" dirty="0">
              <a:effectLst/>
            </a:endParaRPr>
          </a:p>
          <a:p>
            <a:br>
              <a:rPr lang="en-US" b="0" dirty="0">
                <a:effectLst/>
              </a:rPr>
            </a:br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B455765-38C8-5548-D819-37531AB463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6221" y="1290023"/>
            <a:ext cx="2785633" cy="2626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329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606919-7310-96B1-D7C9-DDA185550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899" y="1270747"/>
            <a:ext cx="11506200" cy="1838213"/>
          </a:xfrm>
        </p:spPr>
        <p:txBody>
          <a:bodyPr/>
          <a:lstStyle/>
          <a:p>
            <a:r>
              <a:rPr lang="en-US" sz="1800" dirty="0"/>
              <a:t>Because of collective cross-scale interactions in </a:t>
            </a:r>
            <a:r>
              <a:rPr lang="en-US" sz="1800" dirty="0" err="1"/>
              <a:t>stormtime</a:t>
            </a:r>
            <a:r>
              <a:rPr lang="en-US" sz="1800" dirty="0"/>
              <a:t> geospace, understanding and predicting space weather requires models that treat </a:t>
            </a:r>
            <a:r>
              <a:rPr lang="en-US" sz="1800" b="1" dirty="0"/>
              <a:t>geospace as a whole</a:t>
            </a:r>
            <a:r>
              <a:rPr lang="en-US" sz="1800" dirty="0"/>
              <a:t>.</a:t>
            </a:r>
          </a:p>
          <a:p>
            <a:r>
              <a:rPr lang="en-US" sz="1800" b="1" dirty="0"/>
              <a:t>Mesoscale processes are important</a:t>
            </a:r>
            <a:r>
              <a:rPr lang="en-US" sz="1800" dirty="0"/>
              <a:t>. They must be resolved because they lead to "emergent" global behavior.</a:t>
            </a:r>
          </a:p>
          <a:p>
            <a:r>
              <a:rPr lang="en-US" sz="1800" dirty="0"/>
              <a:t>A “whole geospace model” must include </a:t>
            </a:r>
            <a:r>
              <a:rPr lang="en-US" sz="1800" b="1" dirty="0"/>
              <a:t>two-way coupling to the lower atmosphere</a:t>
            </a:r>
            <a:r>
              <a:rPr lang="en-US" sz="1800" dirty="0"/>
              <a:t>.</a:t>
            </a:r>
          </a:p>
          <a:p>
            <a:endParaRPr lang="en-US" sz="1800" dirty="0"/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251B27-432D-9F95-E51E-5B486F60D64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EBCDCBD-78E1-0D41-A999-31B5EBF8E02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7706AEC-E082-81BB-6D83-53FCFFD22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Center for Geospace Storms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58C6CA-AF6D-91E0-21D2-5A18277677A5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EF15F05-1471-4947-B44B-4928A1E39F88}" type="datetime4">
              <a:rPr lang="en-US" smtClean="0"/>
              <a:t>October 7, 2023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7B85CD-D39C-85BD-7B18-DFB29B5303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72" r="6088" b="3405"/>
          <a:stretch/>
        </p:blipFill>
        <p:spPr>
          <a:xfrm>
            <a:off x="7588221" y="3475253"/>
            <a:ext cx="4233081" cy="26818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314938-E08D-7F4B-D209-D04AE79CB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5163" y="3480816"/>
            <a:ext cx="3499179" cy="264128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FD2214-9AE0-F0A3-A32B-B3F4E83A8F3B}"/>
              </a:ext>
            </a:extLst>
          </p:cNvPr>
          <p:cNvSpPr txBox="1"/>
          <p:nvPr/>
        </p:nvSpPr>
        <p:spPr>
          <a:xfrm>
            <a:off x="1243117" y="6118169"/>
            <a:ext cx="1297150" cy="40011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1–300 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193116-AA88-1371-497C-6E746929A43A}"/>
              </a:ext>
            </a:extLst>
          </p:cNvPr>
          <p:cNvSpPr txBox="1"/>
          <p:nvPr/>
        </p:nvSpPr>
        <p:spPr>
          <a:xfrm>
            <a:off x="908890" y="3053860"/>
            <a:ext cx="1965603" cy="40011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Magnetosphere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A708CD-9E9E-36F0-2308-92F52C326954}"/>
              </a:ext>
            </a:extLst>
          </p:cNvPr>
          <p:cNvSpPr txBox="1"/>
          <p:nvPr/>
        </p:nvSpPr>
        <p:spPr>
          <a:xfrm>
            <a:off x="4530722" y="6073939"/>
            <a:ext cx="1665841" cy="40011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70–1,000 km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921BEC-8AE0-8304-46F1-D86DED5CB554}"/>
              </a:ext>
            </a:extLst>
          </p:cNvPr>
          <p:cNvSpPr txBox="1"/>
          <p:nvPr/>
        </p:nvSpPr>
        <p:spPr>
          <a:xfrm>
            <a:off x="3580175" y="3048306"/>
            <a:ext cx="3219151" cy="40011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Ionosphere-Thermosphere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77E99FB-45FA-EDE5-C397-26E15C738DCD}"/>
              </a:ext>
            </a:extLst>
          </p:cNvPr>
          <p:cNvSpPr txBox="1"/>
          <p:nvPr/>
        </p:nvSpPr>
        <p:spPr>
          <a:xfrm>
            <a:off x="8515131" y="3048306"/>
            <a:ext cx="2307042" cy="40011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Lower atmosphere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B803BD-D28A-7C9D-E254-795A8411D919}"/>
              </a:ext>
            </a:extLst>
          </p:cNvPr>
          <p:cNvSpPr txBox="1"/>
          <p:nvPr/>
        </p:nvSpPr>
        <p:spPr>
          <a:xfrm>
            <a:off x="9113853" y="6104865"/>
            <a:ext cx="1109599" cy="400110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0-70 km</a:t>
            </a:r>
          </a:p>
        </p:txBody>
      </p:sp>
      <p:sp>
        <p:nvSpPr>
          <p:cNvPr id="14" name="Left-Right Arrow 13">
            <a:extLst>
              <a:ext uri="{FF2B5EF4-FFF2-40B4-BE49-F238E27FC236}">
                <a16:creationId xmlns:a16="http://schemas.microsoft.com/office/drawing/2014/main" id="{C8F2272D-C349-5E0B-A7F9-9066D28A52E3}"/>
              </a:ext>
            </a:extLst>
          </p:cNvPr>
          <p:cNvSpPr/>
          <p:nvPr/>
        </p:nvSpPr>
        <p:spPr>
          <a:xfrm>
            <a:off x="3160456" y="4640948"/>
            <a:ext cx="667704" cy="358588"/>
          </a:xfrm>
          <a:prstGeom prst="leftRightArrow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32500" lnSpcReduction="20000"/>
          </a:bodyPr>
          <a:lstStyle/>
          <a:p>
            <a:pPr algn="ctr"/>
            <a:endParaRPr lang="en-US" sz="2000" dirty="0" err="1"/>
          </a:p>
        </p:txBody>
      </p:sp>
      <p:sp>
        <p:nvSpPr>
          <p:cNvPr id="15" name="Left-Right Arrow 14">
            <a:extLst>
              <a:ext uri="{FF2B5EF4-FFF2-40B4-BE49-F238E27FC236}">
                <a16:creationId xmlns:a16="http://schemas.microsoft.com/office/drawing/2014/main" id="{DD8F808B-D468-D9F7-206E-A21C5EC68B6E}"/>
              </a:ext>
            </a:extLst>
          </p:cNvPr>
          <p:cNvSpPr/>
          <p:nvPr/>
        </p:nvSpPr>
        <p:spPr>
          <a:xfrm>
            <a:off x="6799326" y="4640948"/>
            <a:ext cx="667704" cy="358588"/>
          </a:xfrm>
          <a:prstGeom prst="leftRightArrow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32500" lnSpcReduction="20000"/>
          </a:bodyPr>
          <a:lstStyle/>
          <a:p>
            <a:pPr algn="ctr"/>
            <a:endParaRPr lang="en-US" sz="2000" dirty="0" err="1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CF83CC0-8FBC-4A64-0CE7-7776C52920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480816"/>
            <a:ext cx="2681863" cy="268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649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B95FD0F-D5EE-2ACA-5FFD-BAFB0F653B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1485900"/>
            <a:ext cx="3777279" cy="4724400"/>
          </a:xfrm>
        </p:spPr>
        <p:txBody>
          <a:bodyPr/>
          <a:lstStyle/>
          <a:p>
            <a:r>
              <a:rPr lang="en-US" dirty="0"/>
              <a:t>MAGE is currently the only fully coupled magnetosphere-ionosphere-thermosphere model resolving mesoscales in all domains</a:t>
            </a:r>
          </a:p>
          <a:p>
            <a:pPr lvl="1"/>
            <a:r>
              <a:rPr lang="en-US" dirty="0"/>
              <a:t>GAMERA+RCM implementation available for </a:t>
            </a:r>
            <a:r>
              <a:rPr lang="en-US" dirty="0" err="1"/>
              <a:t>RoR</a:t>
            </a:r>
            <a:r>
              <a:rPr lang="en-US" dirty="0"/>
              <a:t> at CCMC soon</a:t>
            </a:r>
          </a:p>
          <a:p>
            <a:pPr lvl="1"/>
            <a:r>
              <a:rPr lang="en-US" dirty="0"/>
              <a:t>Targeting OSS release of GAMERA+RCM+TIEGCM implementation by the early 2024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0CB020-9D6F-966C-70C0-BB35A8973D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EBCDCBD-78E1-0D41-A999-31B5EBF8E02C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FC7882A-0095-AE31-B1B1-9CD77CA59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Multiscale Atmosphere Geospace Environment Model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D6B9CB-FC77-0626-F3A2-6B81B7722BE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EF15F05-1471-4947-B44B-4928A1E39F88}" type="datetime4">
              <a:rPr lang="en-US" smtClean="0"/>
              <a:t>October 7, 2023</a:t>
            </a:fld>
            <a:endParaRPr lang="en-US" dirty="0"/>
          </a:p>
        </p:txBody>
      </p:sp>
      <p:pic>
        <p:nvPicPr>
          <p:cNvPr id="6" name="Content Placeholder 7">
            <a:extLst>
              <a:ext uri="{FF2B5EF4-FFF2-40B4-BE49-F238E27FC236}">
                <a16:creationId xmlns:a16="http://schemas.microsoft.com/office/drawing/2014/main" id="{482AD7CD-1595-8F1D-038D-0CB8BDE004D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653693" y="1301551"/>
            <a:ext cx="7189665" cy="4991950"/>
          </a:xfrm>
          <a:prstGeom prst="rect">
            <a:avLst/>
          </a:prstGeom>
          <a:ln w="28575"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D77202-FC00-0035-EFF0-36A9EEF595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6760" y="15623"/>
            <a:ext cx="1097752" cy="109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144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35A9789-8766-D605-6751-1C5E9B88D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1485900"/>
            <a:ext cx="5165015" cy="4724400"/>
          </a:xfrm>
        </p:spPr>
        <p:txBody>
          <a:bodyPr/>
          <a:lstStyle/>
          <a:p>
            <a:r>
              <a:rPr lang="en-US" dirty="0" err="1"/>
              <a:t>Kaipy</a:t>
            </a:r>
            <a:r>
              <a:rPr lang="en-US" dirty="0"/>
              <a:t> package provides functions for accessing and visualizing GAMERA, REMIX, RCM MAGE components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3CC615-E168-B383-9DEA-728FF82C41F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EBCDCBD-78E1-0D41-A999-31B5EBF8E02C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DDB4BEE-BFF0-D4BD-1DFA-E790486A7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PyPi</a:t>
            </a:r>
            <a:r>
              <a:rPr lang="en-US" dirty="0"/>
              <a:t> Installable Python Packages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B8D6FF-3B17-8111-96DC-10C0484B85E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EF15F05-1471-4947-B44B-4928A1E39F88}" type="datetime4">
              <a:rPr lang="en-US" smtClean="0"/>
              <a:t>October 7, 2023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AF6B17-EEF0-C70E-8EB6-C2961EDD65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9073" y="1359173"/>
            <a:ext cx="1455636" cy="1455636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DC482172-F310-CA9B-E8A9-0EFF248D7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379" y="2891117"/>
            <a:ext cx="3443501" cy="3568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7D4EC328-37DF-180E-3C8E-09EAB025B1EC}"/>
              </a:ext>
            </a:extLst>
          </p:cNvPr>
          <p:cNvSpPr txBox="1">
            <a:spLocks/>
          </p:cNvSpPr>
          <p:nvPr/>
        </p:nvSpPr>
        <p:spPr>
          <a:xfrm>
            <a:off x="6802684" y="5346550"/>
            <a:ext cx="5165015" cy="8637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31775" indent="-231775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rgbClr val="5884F3"/>
              </a:buClr>
              <a:buSzPct val="110000"/>
              <a:buFont typeface="Arial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5425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800"/>
              </a:spcAft>
              <a:buClr>
                <a:srgbClr val="5884F3"/>
              </a:buClr>
              <a:buSzPct val="110000"/>
              <a:buFont typeface=".AppleSystemUIFont" charset="-120"/>
              <a:buChar char="-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90563" indent="-233363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800"/>
              </a:spcAft>
              <a:buClr>
                <a:srgbClr val="5884F3"/>
              </a:buClr>
              <a:buSzPct val="110000"/>
              <a:buFont typeface="Wingdings" charset="2"/>
              <a:buChar char="§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5988" indent="-225425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800"/>
              </a:spcAft>
              <a:buClr>
                <a:srgbClr val="5884F3"/>
              </a:buClr>
              <a:buSzPct val="110000"/>
              <a:buFont typeface="Courier New" charset="0"/>
              <a:buChar char="o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750" indent="-2286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rgbClr val="A92B40"/>
              </a:buClr>
              <a:buSzPct val="110000"/>
              <a:buFont typeface="Arial"/>
              <a:buChar char="•"/>
              <a:tabLst/>
              <a:defRPr sz="1600" kern="1200" baseline="0">
                <a:solidFill>
                  <a:srgbClr val="745C3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Tiepy</a:t>
            </a:r>
            <a:r>
              <a:rPr lang="en-US" dirty="0"/>
              <a:t> package will provide functions for accessing and plotting TIEGCM results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FD9F14C9-C7FF-FD9F-A1B4-D76313CA8B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"/>
          <a:stretch/>
        </p:blipFill>
        <p:spPr bwMode="auto">
          <a:xfrm>
            <a:off x="7035501" y="1485900"/>
            <a:ext cx="4932197" cy="358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5297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A742046-84E5-D695-955F-0590882A4F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1485900"/>
            <a:ext cx="5208046" cy="4724400"/>
          </a:xfrm>
        </p:spPr>
        <p:txBody>
          <a:bodyPr/>
          <a:lstStyle/>
          <a:p>
            <a:r>
              <a:rPr lang="en-US" dirty="0"/>
              <a:t>Simulation data sets can become quite large</a:t>
            </a:r>
          </a:p>
          <a:p>
            <a:r>
              <a:rPr lang="en-US" dirty="0"/>
              <a:t>Using Globus to share results from simulations computed on NCAR HPC resources </a:t>
            </a:r>
          </a:p>
          <a:p>
            <a:pPr lvl="1"/>
            <a:r>
              <a:rPr lang="en-US" dirty="0"/>
              <a:t>Free accounts available at </a:t>
            </a:r>
            <a:r>
              <a:rPr lang="en-US" dirty="0" err="1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globus.org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13AAED-1F56-7210-330D-142EA27CED8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EBCDCBD-78E1-0D41-A999-31B5EBF8E02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925FD45-723F-0BCA-0819-7FC5227DA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Globus for MAGE data access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90758B-8BC5-27DC-B989-F41E49A9335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EF15F05-1471-4947-B44B-4928A1E39F88}" type="datetime4">
              <a:rPr lang="en-US" smtClean="0"/>
              <a:t>October 7, 2023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93AEEE-7FC7-E4EC-520C-A96A0DAFE3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0946" y="1288720"/>
            <a:ext cx="6857399" cy="51187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6F44BEA-0246-7EAB-8094-2FA347A582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9722" y="3848099"/>
            <a:ext cx="1312433" cy="1312433"/>
          </a:xfrm>
          <a:prstGeom prst="rect">
            <a:avLst/>
          </a:prstGeom>
        </p:spPr>
      </p:pic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A85BBE0F-FDF7-1A56-A8EC-B91C0E5C8895}"/>
              </a:ext>
            </a:extLst>
          </p:cNvPr>
          <p:cNvSpPr txBox="1">
            <a:spLocks/>
          </p:cNvSpPr>
          <p:nvPr/>
        </p:nvSpPr>
        <p:spPr>
          <a:xfrm>
            <a:off x="342899" y="3946690"/>
            <a:ext cx="3250155" cy="14254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31775" indent="-231775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Clr>
                <a:srgbClr val="5884F3"/>
              </a:buClr>
              <a:buSzPct val="110000"/>
              <a:buFont typeface="Arial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5425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800"/>
              </a:spcAft>
              <a:buClr>
                <a:srgbClr val="5884F3"/>
              </a:buClr>
              <a:buSzPct val="110000"/>
              <a:buFont typeface=".AppleSystemUIFont" charset="-120"/>
              <a:buChar char="-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90563" indent="-233363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800"/>
              </a:spcAft>
              <a:buClr>
                <a:srgbClr val="5884F3"/>
              </a:buClr>
              <a:buSzPct val="110000"/>
              <a:buFont typeface="Wingdings" charset="2"/>
              <a:buChar char="§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5988" indent="-225425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800"/>
              </a:spcAft>
              <a:buClr>
                <a:srgbClr val="5884F3"/>
              </a:buClr>
              <a:buSzPct val="110000"/>
              <a:buFont typeface="Courier New" charset="0"/>
              <a:buChar char="o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750" indent="-2286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rgbClr val="A92B40"/>
              </a:buClr>
              <a:buSzPct val="110000"/>
              <a:buFont typeface="Arial"/>
              <a:buChar char="•"/>
              <a:tabLst/>
              <a:defRPr sz="1600" kern="1200" baseline="0">
                <a:solidFill>
                  <a:srgbClr val="745C3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Search for </a:t>
            </a:r>
            <a:r>
              <a:rPr lang="en-US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GAMERA Parallel Test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or use QR code</a:t>
            </a:r>
          </a:p>
        </p:txBody>
      </p:sp>
    </p:spTree>
    <p:extLst>
      <p:ext uri="{BB962C8B-B14F-4D97-AF65-F5344CB8AC3E}">
        <p14:creationId xmlns:p14="http://schemas.microsoft.com/office/powerpoint/2010/main" val="2299382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D763F8C-92D7-9D47-63F6-7B4778636E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464884"/>
            <a:ext cx="11506200" cy="745415"/>
          </a:xfrm>
        </p:spPr>
        <p:txBody>
          <a:bodyPr/>
          <a:lstStyle/>
          <a:p>
            <a:r>
              <a:rPr lang="en-US" dirty="0"/>
              <a:t>NCAR and NASA HEC systems provide pathways for </a:t>
            </a:r>
            <a:r>
              <a:rPr lang="en-US" dirty="0" err="1"/>
              <a:t>JupyterLab</a:t>
            </a:r>
            <a:r>
              <a:rPr lang="en-US" dirty="0"/>
              <a:t> to access filesystems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F1CC395-DEDE-C266-D250-71ED8DDF2B3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EBCDCBD-78E1-0D41-A999-31B5EBF8E02C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8A0FDB7-6266-1923-D940-025274D9E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JupyterLab</a:t>
            </a:r>
            <a:r>
              <a:rPr lang="en-US" dirty="0"/>
              <a:t> for interactive analysis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052E4A-108A-39BD-8822-7BD8D26C2D1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EF15F05-1471-4947-B44B-4928A1E39F88}" type="datetime4">
              <a:rPr lang="en-US" smtClean="0"/>
              <a:t>October 7, 2023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1D3B93-8406-C5CC-D21C-35C3383811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99" y="1282647"/>
            <a:ext cx="4980568" cy="4292705"/>
          </a:xfrm>
          <a:prstGeom prst="rect">
            <a:avLst/>
          </a:prstGeom>
        </p:spPr>
      </p:pic>
      <p:pic>
        <p:nvPicPr>
          <p:cNvPr id="8" name="GAMERA-JupyterPlotly">
            <a:hlinkClick r:id="" action="ppaction://media"/>
            <a:extLst>
              <a:ext uri="{FF2B5EF4-FFF2-40B4-BE49-F238E27FC236}">
                <a16:creationId xmlns:a16="http://schemas.microsoft.com/office/drawing/2014/main" id="{E3E41D31-565C-58C7-C548-F7A68CBF39E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68535" y="1467785"/>
            <a:ext cx="4365226" cy="3811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70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8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5304390-4A2A-9315-C10F-FB0A3861D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1485900"/>
            <a:ext cx="4372319" cy="4724400"/>
          </a:xfrm>
        </p:spPr>
        <p:txBody>
          <a:bodyPr/>
          <a:lstStyle/>
          <a:p>
            <a:r>
              <a:rPr lang="en-US" dirty="0"/>
              <a:t>Tried traditional </a:t>
            </a:r>
            <a:r>
              <a:rPr lang="en-US" dirty="0" err="1"/>
              <a:t>Paraview</a:t>
            </a:r>
            <a:r>
              <a:rPr lang="en-US" dirty="0"/>
              <a:t> on a EC2 VM with GPU rendering</a:t>
            </a:r>
          </a:p>
          <a:p>
            <a:pPr lvl="1"/>
            <a:r>
              <a:rPr lang="en-US" dirty="0"/>
              <a:t>Robust 3D visualization and analysis</a:t>
            </a:r>
          </a:p>
          <a:p>
            <a:pPr lvl="1"/>
            <a:r>
              <a:rPr lang="en-US" dirty="0"/>
              <a:t>Challenge with slow read times from the large files in an S3 bucket</a:t>
            </a:r>
          </a:p>
          <a:p>
            <a:r>
              <a:rPr lang="en-US" dirty="0"/>
              <a:t>Begun developing web visualizations using </a:t>
            </a:r>
            <a:r>
              <a:rPr lang="en-US" dirty="0">
                <a:hlinkClick r:id="rId2"/>
              </a:rPr>
              <a:t>Trame</a:t>
            </a:r>
            <a:endParaRPr lang="en-US" dirty="0"/>
          </a:p>
          <a:p>
            <a:pPr lvl="1"/>
            <a:r>
              <a:rPr lang="en-US" dirty="0" err="1"/>
              <a:t>Conda</a:t>
            </a:r>
            <a:r>
              <a:rPr lang="en-US" dirty="0"/>
              <a:t>/</a:t>
            </a:r>
            <a:r>
              <a:rPr lang="en-US" dirty="0" err="1"/>
              <a:t>PyPi</a:t>
            </a:r>
            <a:r>
              <a:rPr lang="en-US" dirty="0"/>
              <a:t> Installable package leveraging VTK, </a:t>
            </a:r>
            <a:r>
              <a:rPr lang="en-US" dirty="0" err="1"/>
              <a:t>ParaView</a:t>
            </a:r>
            <a:r>
              <a:rPr lang="en-US" dirty="0"/>
              <a:t>, and Vega</a:t>
            </a:r>
          </a:p>
          <a:p>
            <a:pPr lvl="1"/>
            <a:r>
              <a:rPr lang="en-US" dirty="0"/>
              <a:t>Using AWS resources to render GAMERA data</a:t>
            </a:r>
          </a:p>
          <a:p>
            <a:pPr lvl="1"/>
            <a:r>
              <a:rPr lang="en-US" dirty="0"/>
              <a:t>Vision is to all dashboard that connect to data coming from NCAR and NASA HPC systems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E6B178-2BFC-2DC3-70E6-6BCA9284925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EBCDCBD-78E1-0D41-A999-31B5EBF8E02C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FDFB25-74C4-8999-0AEE-7CAE020DB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Frist steps with </a:t>
            </a:r>
            <a:r>
              <a:rPr lang="en-US" dirty="0" err="1"/>
              <a:t>Paraview</a:t>
            </a:r>
            <a:r>
              <a:rPr lang="en-US" dirty="0"/>
              <a:t> in Cloud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67AEE5-DBAE-D548-80E3-26E84DEF8C0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EF15F05-1471-4947-B44B-4928A1E39F88}" type="datetime4">
              <a:rPr lang="en-US" smtClean="0"/>
              <a:t>October 7, 2023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3B4092-36D5-D5E5-8375-C8ABB54EF3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5219" y="1374705"/>
            <a:ext cx="7473192" cy="4835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393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85250BE-9A05-A481-6B7A-5B405083C8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1485900"/>
            <a:ext cx="6488206" cy="4724400"/>
          </a:xfrm>
        </p:spPr>
        <p:txBody>
          <a:bodyPr/>
          <a:lstStyle/>
          <a:p>
            <a:r>
              <a:rPr lang="en-US" dirty="0"/>
              <a:t>Python packages form the basis processes for allowing the research community to access and analyze results from MAGE simulations</a:t>
            </a:r>
          </a:p>
          <a:p>
            <a:pPr lvl="1"/>
            <a:r>
              <a:rPr lang="en-US" dirty="0"/>
              <a:t>Packages include scripts and functions for making well designed plots of results</a:t>
            </a:r>
          </a:p>
          <a:p>
            <a:r>
              <a:rPr lang="en-US" dirty="0"/>
              <a:t>Using </a:t>
            </a:r>
            <a:r>
              <a:rPr lang="en-US" dirty="0" err="1"/>
              <a:t>JupyterLab</a:t>
            </a:r>
            <a:r>
              <a:rPr lang="en-US" dirty="0"/>
              <a:t> connected to HPC resources allows for interactive analysis and reproducible figures</a:t>
            </a:r>
          </a:p>
          <a:p>
            <a:r>
              <a:rPr lang="en-US" dirty="0"/>
              <a:t>Moving into the Cloud with packages like </a:t>
            </a:r>
            <a:r>
              <a:rPr lang="en-US" dirty="0" err="1"/>
              <a:t>Trame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Need to address challenges with sharing large datasets produced by models like 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9D7636-5A88-0CB3-6DEE-2D2F8644B05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4EBCDCBD-78E1-0D41-A999-31B5EBF8E02C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56BFC0B-3347-27B2-F9A3-DF05ACA5D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and next steps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8F5EE7-A88A-287A-92B0-227FF2AA63C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EF15F05-1471-4947-B44B-4928A1E39F88}" type="datetime4">
              <a:rPr lang="en-US" smtClean="0"/>
              <a:t>October 7, 2023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270132-B3D8-81C0-4181-E66E297B75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8957" y="1485899"/>
            <a:ext cx="4724401" cy="472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43965"/>
      </p:ext>
    </p:extLst>
  </p:cSld>
  <p:clrMapOvr>
    <a:masterClrMapping/>
  </p:clrMapOvr>
</p:sld>
</file>

<file path=ppt/theme/theme1.xml><?xml version="1.0" encoding="utf-8"?>
<a:theme xmlns:a="http://schemas.openxmlformats.org/drawingml/2006/main" name="CGS_Widescree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rmAutofit/>
      </a:bodyPr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19050">
          <a:noFill/>
        </a:ln>
      </a:spPr>
      <a:bodyPr wrap="square" rtlCol="0">
        <a:spAutoFit/>
      </a:bodyPr>
      <a:lstStyle>
        <a:defPPr algn="l">
          <a:defRPr sz="2000" dirty="0" err="1" smtClean="0">
            <a:solidFill>
              <a:schemeClr val="tx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315DFE08-84FE-FA4A-ABCB-E337641C4736}" vid="{93EA3F8C-A712-8E48-8ED4-FFFE1239D3EF}"/>
    </a:ext>
  </a:extLst>
</a:theme>
</file>

<file path=ppt/theme/theme2.xml><?xml version="1.0" encoding="utf-8"?>
<a:theme xmlns:a="http://schemas.openxmlformats.org/drawingml/2006/main" name="1_CGS Widescree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rmAutofit/>
      </a:bodyPr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19050">
          <a:noFill/>
        </a:ln>
      </a:spPr>
      <a:bodyPr wrap="square" rtlCol="0">
        <a:spAutoFit/>
      </a:bodyPr>
      <a:lstStyle>
        <a:defPPr algn="l">
          <a:defRPr sz="2000"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315DFE08-84FE-FA4A-ABCB-E337641C4736}" vid="{93EA3F8C-A712-8E48-8ED4-FFFE1239D3E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20315</TotalTime>
  <Words>468</Words>
  <Application>Microsoft Macintosh PowerPoint</Application>
  <PresentationFormat>Widescreen</PresentationFormat>
  <Paragraphs>88</Paragraphs>
  <Slides>16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.AppleSystemUIFont</vt:lpstr>
      <vt:lpstr>Arial</vt:lpstr>
      <vt:lpstr>Arial Regular</vt:lpstr>
      <vt:lpstr>Courier New</vt:lpstr>
      <vt:lpstr>Helvetica Neue</vt:lpstr>
      <vt:lpstr>Wingdings</vt:lpstr>
      <vt:lpstr>CGS_Widescreen</vt:lpstr>
      <vt:lpstr>1_CGS Widescreen</vt:lpstr>
      <vt:lpstr>Tools for CGS Model Analysis and Cloud Based Accessibility</vt:lpstr>
      <vt:lpstr>Outline</vt:lpstr>
      <vt:lpstr>Overview of Center for Geospace Storms</vt:lpstr>
      <vt:lpstr>Multiscale Atmosphere Geospace Environment Model</vt:lpstr>
      <vt:lpstr>PyPi Installable Python Packages</vt:lpstr>
      <vt:lpstr>Globus for MAGE data access</vt:lpstr>
      <vt:lpstr>JupyterLab for interactive analysis</vt:lpstr>
      <vt:lpstr>Frist steps with Paraview in Cloud</vt:lpstr>
      <vt:lpstr>Summary and next steps</vt:lpstr>
      <vt:lpstr>PowerPoint Presentation</vt:lpstr>
      <vt:lpstr>Title Here</vt:lpstr>
      <vt:lpstr>Title Here</vt:lpstr>
      <vt:lpstr>Title Here</vt:lpstr>
      <vt:lpstr>Title Here</vt:lpstr>
      <vt:lpstr>PowerPoint Presentation</vt:lpstr>
      <vt:lpstr>PowerPoint Presentation</vt:lpstr>
    </vt:vector>
  </TitlesOfParts>
  <Company>JHU/APL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Elizabeth Turtle</dc:creator>
  <cp:lastModifiedBy>Michael Wiltberger</cp:lastModifiedBy>
  <cp:revision>1353</cp:revision>
  <cp:lastPrinted>2018-02-21T14:56:29Z</cp:lastPrinted>
  <dcterms:created xsi:type="dcterms:W3CDTF">2015-04-12T19:30:02Z</dcterms:created>
  <dcterms:modified xsi:type="dcterms:W3CDTF">2023-10-07T18:10:52Z</dcterms:modified>
</cp:coreProperties>
</file>