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1" r:id="rId4"/>
    <p:sldId id="257" r:id="rId5"/>
    <p:sldId id="263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2" autoAdjust="0"/>
    <p:restoredTop sz="94660"/>
  </p:normalViewPr>
  <p:slideViewPr>
    <p:cSldViewPr snapToGrid="0">
      <p:cViewPr varScale="1">
        <p:scale>
          <a:sx n="87" d="100"/>
          <a:sy n="87" d="100"/>
        </p:scale>
        <p:origin x="39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5D151-B5C2-4316-B09D-D330BA060D55}" type="datetimeFigureOut">
              <a:rPr lang="en-US" smtClean="0"/>
              <a:t>9/29/2023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BD782-9CE3-4AC3-9539-4D054BA9F2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436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F9C46-EA0E-419B-87AC-C804BFA63BF8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583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3FDB-5EC1-419D-96CD-0303B9AF007A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160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D9EE-EFB1-47B9-BE68-0528E638774D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241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74EA-4D7F-41C5-9BA9-E043769CA2CC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684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BB63A-2C2E-4D3E-97EC-39B291569E40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084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A9A46-658A-4625-B2AB-82C535F4A4B8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907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85AF-F4AC-4940-90EC-E3664315FD43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256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3C02-3FF0-4E77-A24F-4CAB08CF507F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430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CB5B0-6F44-4FC2-AC0A-AB5D1635E8BD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629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C9A62-ACEA-45F5-A1A2-87B223067171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37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76EB-AF5F-49EB-A38F-33996CD1ACE6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024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24DB6-64CC-41E9-984A-7269066240C4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C98D8-72B0-411C-B378-057456051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48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98323"/>
          </a:xfrm>
        </p:spPr>
        <p:txBody>
          <a:bodyPr>
            <a:noAutofit/>
          </a:bodyPr>
          <a:lstStyle/>
          <a:p>
            <a:r>
              <a:rPr lang="en-US" sz="4000" dirty="0" smtClean="0"/>
              <a:t>Challenges in serving data using the HAPI Interface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Carrie Gonzalez</a:t>
            </a:r>
          </a:p>
          <a:p>
            <a:r>
              <a:rPr lang="en-US" dirty="0" smtClean="0"/>
              <a:t>Joey Mukherjee</a:t>
            </a:r>
          </a:p>
          <a:p>
            <a:r>
              <a:rPr lang="en-US" dirty="0" err="1" smtClean="0"/>
              <a:t>Umer</a:t>
            </a:r>
            <a:r>
              <a:rPr lang="en-US" dirty="0" smtClean="0"/>
              <a:t> Salman</a:t>
            </a:r>
          </a:p>
          <a:p>
            <a:endParaRPr lang="en-US" dirty="0"/>
          </a:p>
          <a:p>
            <a:r>
              <a:rPr lang="en-US" dirty="0" smtClean="0"/>
              <a:t>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937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CB5B0-6F44-4FC2-AC0A-AB5D1635E8BD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7829" y="419878"/>
            <a:ext cx="11103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Successful integration of client-side HAPI interface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08923" y="1110342"/>
            <a:ext cx="9731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Integrated using a GUI to allow for the selection of servers / data sets to retrieve.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Currently, allows for the creation of line plots and/or spectrograms.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123" y="2253386"/>
            <a:ext cx="5566130" cy="41029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53386"/>
            <a:ext cx="5152894" cy="29829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094" y="2207463"/>
            <a:ext cx="5168100" cy="301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57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CB5B0-6F44-4FC2-AC0A-AB5D1635E8BD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7829" y="419878"/>
            <a:ext cx="11103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Progress towards the server-side HAPI interface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91674" y="1101011"/>
            <a:ext cx="6158204" cy="4646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1722" y="998377"/>
            <a:ext cx="7940351" cy="3601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77" y="1264228"/>
            <a:ext cx="10058400" cy="43202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518" y="1264228"/>
            <a:ext cx="6769360" cy="509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861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CB5B0-6F44-4FC2-AC0A-AB5D1635E8BD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1257" y="240435"/>
            <a:ext cx="11803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HAPI server Challenge 1 – Data Parameter timing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7160" y="738156"/>
            <a:ext cx="1132736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Issue: Heritage </a:t>
            </a:r>
            <a:r>
              <a:rPr lang="en-US" sz="1400" dirty="0"/>
              <a:t>d</a:t>
            </a:r>
            <a:r>
              <a:rPr lang="en-US" sz="1400" dirty="0" smtClean="0"/>
              <a:t>ata format allows for small corrections (milliseconds) to the derived timing for any data parameter(s) within a single data set which may arise due to internal buffering of data or any other effect.</a:t>
            </a:r>
          </a:p>
          <a:p>
            <a:endParaRPr lang="en-US" sz="800" dirty="0" smtClean="0"/>
          </a:p>
          <a:p>
            <a:r>
              <a:rPr lang="en-US" sz="1400" dirty="0" smtClean="0"/>
              <a:t>HAPI requires a single time column so each record (row of data) must be associated with 1 time value.</a:t>
            </a:r>
            <a:endParaRPr lang="en-US" sz="1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672534"/>
              </p:ext>
            </p:extLst>
          </p:nvPr>
        </p:nvGraphicFramePr>
        <p:xfrm>
          <a:off x="632926" y="1728319"/>
          <a:ext cx="10926147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187">
                  <a:extLst>
                    <a:ext uri="{9D8B030D-6E8A-4147-A177-3AD203B41FA5}">
                      <a16:colId xmlns:a16="http://schemas.microsoft.com/office/drawing/2014/main" val="3765737532"/>
                    </a:ext>
                  </a:extLst>
                </a:gridCol>
                <a:gridCol w="2239347">
                  <a:extLst>
                    <a:ext uri="{9D8B030D-6E8A-4147-A177-3AD203B41FA5}">
                      <a16:colId xmlns:a16="http://schemas.microsoft.com/office/drawing/2014/main" val="2991833436"/>
                    </a:ext>
                  </a:extLst>
                </a:gridCol>
                <a:gridCol w="7044613">
                  <a:extLst>
                    <a:ext uri="{9D8B030D-6E8A-4147-A177-3AD203B41FA5}">
                      <a16:colId xmlns:a16="http://schemas.microsoft.com/office/drawing/2014/main" val="2366432642"/>
                    </a:ext>
                  </a:extLst>
                </a:gridCol>
              </a:tblGrid>
              <a:tr h="28154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Data</a:t>
                      </a:r>
                      <a:r>
                        <a:rPr lang="en-US" sz="1400" baseline="0" dirty="0" smtClean="0"/>
                        <a:t> Format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Solution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Solution</a:t>
                      </a:r>
                      <a:r>
                        <a:rPr lang="en-US" sz="1400" baseline="0" dirty="0" smtClean="0"/>
                        <a:t> Result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05294"/>
                  </a:ext>
                </a:extLst>
              </a:tr>
              <a:tr h="1886328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CDF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Definition</a:t>
                      </a:r>
                      <a:r>
                        <a:rPr lang="en-US" sz="1400" b="0" baseline="0" dirty="0" smtClean="0"/>
                        <a:t> of multiple Epoch variables and the use of the DEPEND_0 variable attribute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Epoch (No: 0) (Recs: 12)  </a:t>
                      </a:r>
                    </a:p>
                    <a:p>
                      <a:r>
                        <a:rPr lang="en-US" sz="1400" dirty="0" smtClean="0"/>
                        <a:t>Record # 1: 2009-11-13T02:55:33.720269000</a:t>
                      </a:r>
                    </a:p>
                    <a:p>
                      <a:endParaRPr lang="en-US" sz="800" dirty="0" smtClean="0"/>
                    </a:p>
                    <a:p>
                      <a:r>
                        <a:rPr lang="en-US" sz="1400" dirty="0" smtClean="0"/>
                        <a:t>Epoch_1 (No: 1) (Recs: 12)  </a:t>
                      </a:r>
                    </a:p>
                    <a:p>
                      <a:r>
                        <a:rPr lang="en-US" sz="1400" dirty="0" smtClean="0"/>
                        <a:t>Record # 1: 2009-11-13T02:55:33.730269000</a:t>
                      </a:r>
                    </a:p>
                    <a:p>
                      <a:endParaRPr lang="en-US" sz="800" dirty="0" smtClean="0"/>
                    </a:p>
                    <a:p>
                      <a:r>
                        <a:rPr lang="en-US" sz="1400" dirty="0" smtClean="0"/>
                        <a:t>VEx_ELS_Anode_Background (No: 2) (Recs: 12)------------------------     </a:t>
                      </a:r>
                    </a:p>
                    <a:p>
                      <a:r>
                        <a:rPr lang="en-US" sz="1400" dirty="0" smtClean="0"/>
                        <a:t>     DEPEND_0        (CDF_CHAR/5): "Epoch“</a:t>
                      </a:r>
                    </a:p>
                    <a:p>
                      <a:r>
                        <a:rPr lang="en-US" sz="1400" dirty="0" smtClean="0"/>
                        <a:t>VEx_ELS_00_Background (No: 3) (Recs: 12)---------------------     </a:t>
                      </a:r>
                    </a:p>
                    <a:p>
                      <a:r>
                        <a:rPr lang="en-US" sz="1400" dirty="0" smtClean="0"/>
                        <a:t>     DEPEND_0        (CDF_CHAR/7): "Epoch_1"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12604"/>
                  </a:ext>
                </a:extLst>
              </a:tr>
              <a:tr h="872778">
                <a:tc>
                  <a:txBody>
                    <a:bodyPr/>
                    <a:lstStyle/>
                    <a:p>
                      <a:r>
                        <a:rPr lang="en-US" sz="1400" b="0" baseline="0" dirty="0" smtClean="0"/>
                        <a:t>PDS4 CSV </a:t>
                      </a:r>
                      <a:endParaRPr lang="en-US" sz="14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baseline="0" dirty="0" smtClean="0"/>
                        <a:t>The data for each variable written on a separate row with its’ own time tag</a:t>
                      </a:r>
                      <a:endParaRPr lang="en-US" sz="14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2009-317T02:55:33.720,2009-317T03:00:35.093,"SENSOR","VEx ELS Anode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Background","cnts/sector", 3.541346e+01</a:t>
                      </a:r>
                    </a:p>
                    <a:p>
                      <a:r>
                        <a:rPr lang="en-US" sz="1400" dirty="0" smtClean="0"/>
                        <a:t>2009-317T02:55:33.730,2009-317T03:00:35.103,"SENSOR","VEx ELS-00 Background","cnts/sample", 2.705627e-02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36059"/>
                  </a:ext>
                </a:extLst>
              </a:tr>
              <a:tr h="1266936">
                <a:tc>
                  <a:txBody>
                    <a:bodyPr/>
                    <a:lstStyle/>
                    <a:p>
                      <a:r>
                        <a:rPr lang="en-US" sz="1400" b="0" baseline="0" dirty="0" smtClean="0"/>
                        <a:t>HAPI</a:t>
                      </a:r>
                      <a:endParaRPr lang="en-US" sz="14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baseline="0" dirty="0" smtClean="0"/>
                        <a:t>(a) Each time resolution could be presented as a separate data set</a:t>
                      </a:r>
                    </a:p>
                    <a:p>
                      <a:endParaRPr lang="en-US" sz="1400" b="0" baseline="0" dirty="0" smtClean="0"/>
                    </a:p>
                    <a:p>
                      <a:r>
                        <a:rPr lang="en-US" sz="1400" b="0" baseline="0" dirty="0" smtClean="0"/>
                        <a:t>(b) Including time adjustment values</a:t>
                      </a:r>
                      <a:endParaRPr lang="en-US" sz="14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(a) Dividing up the data </a:t>
                      </a:r>
                      <a:r>
                        <a:rPr lang="en-US" sz="1400" baseline="0" dirty="0" smtClean="0"/>
                        <a:t>into separate data sets, expanding the HAPI catalog</a:t>
                      </a:r>
                    </a:p>
                    <a:p>
                      <a:r>
                        <a:rPr lang="en-US" sz="1400" baseline="0" dirty="0" smtClean="0"/>
                        <a:t>  </a:t>
                      </a:r>
                    </a:p>
                    <a:p>
                      <a:endParaRPr lang="en-US" sz="1400" baseline="0" dirty="0" smtClean="0"/>
                    </a:p>
                    <a:p>
                      <a:endParaRPr lang="en-US" sz="1400" baseline="0" dirty="0" smtClean="0"/>
                    </a:p>
                    <a:p>
                      <a:r>
                        <a:rPr lang="en-US" sz="1400" dirty="0" smtClean="0"/>
                        <a:t>(b) Adding</a:t>
                      </a:r>
                      <a:r>
                        <a:rPr lang="en-US" sz="1400" baseline="0" dirty="0" smtClean="0"/>
                        <a:t> time adjustment values but these would need to be per data parameter</a:t>
                      </a:r>
                    </a:p>
                    <a:p>
                      <a:r>
                        <a:rPr lang="en-US" sz="1400" baseline="0" dirty="0" smtClean="0"/>
                        <a:t>      Question: Any way to expand the </a:t>
                      </a:r>
                      <a:r>
                        <a:rPr lang="en-US" sz="1400" b="1" baseline="0" dirty="0" smtClean="0"/>
                        <a:t>parameters</a:t>
                      </a:r>
                      <a:r>
                        <a:rPr lang="en-US" sz="1400" baseline="0" dirty="0" smtClean="0"/>
                        <a:t>  attribute in the </a:t>
                      </a:r>
                      <a:r>
                        <a:rPr lang="en-US" sz="1400" b="1" baseline="0" dirty="0" smtClean="0"/>
                        <a:t>info</a:t>
                      </a:r>
                      <a:r>
                        <a:rPr lang="en-US" sz="1400" baseline="0" dirty="0" smtClean="0"/>
                        <a:t> response object?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8502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7374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CB5B0-6F44-4FC2-AC0A-AB5D1635E8BD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1257" y="240435"/>
            <a:ext cx="11803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HAPI server Challenge 1 – Data Parameter timing (con’t)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7160" y="738156"/>
            <a:ext cx="11327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Issue: How to represent time duration / time range for the data parameters.</a:t>
            </a:r>
          </a:p>
          <a:p>
            <a:endParaRPr lang="en-US" sz="800" dirty="0" smtClean="0"/>
          </a:p>
          <a:p>
            <a:r>
              <a:rPr lang="en-US" sz="1400" dirty="0" smtClean="0"/>
              <a:t>HAPI requires a single time column, therefore, 1 discrete time value.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33" y="1512876"/>
            <a:ext cx="10756640" cy="484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57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CB5B0-6F44-4FC2-AC0A-AB5D1635E8BD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DASH Conference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98D8-72B0-411C-B378-057456051D89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756158" y="1311195"/>
            <a:ext cx="331765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2 data sets  - Low Range </a:t>
            </a:r>
            <a:r>
              <a:rPr lang="en-US" sz="1400" dirty="0" smtClean="0"/>
              <a:t>(LR) and </a:t>
            </a:r>
            <a:r>
              <a:rPr lang="en-US" sz="1400" dirty="0" smtClean="0"/>
              <a:t>High </a:t>
            </a:r>
            <a:r>
              <a:rPr lang="en-US" sz="1400" dirty="0" smtClean="0"/>
              <a:t>Range (HR)</a:t>
            </a:r>
          </a:p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White arrow shows instrument mode change from 4 second sweep (128 </a:t>
            </a:r>
            <a:r>
              <a:rPr lang="en-US" sz="1400" dirty="0" smtClean="0"/>
              <a:t>values</a:t>
            </a:r>
            <a:r>
              <a:rPr lang="en-US" sz="1400" dirty="0" smtClean="0"/>
              <a:t> split between the 2 data sets) </a:t>
            </a:r>
            <a:r>
              <a:rPr lang="en-US" sz="1400" dirty="0" smtClean="0"/>
              <a:t>to 31 millisecond sweep </a:t>
            </a:r>
            <a:r>
              <a:rPr lang="en-US" sz="1400" dirty="0" smtClean="0"/>
              <a:t>(128 values for LR data set only)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Question: How to return </a:t>
            </a:r>
            <a:r>
              <a:rPr lang="en-US" sz="1400" dirty="0" smtClean="0"/>
              <a:t>Low Range data set </a:t>
            </a:r>
            <a:r>
              <a:rPr lang="en-US" sz="1400" dirty="0" smtClean="0"/>
              <a:t>as </a:t>
            </a:r>
            <a:r>
              <a:rPr lang="en-US" sz="1400" dirty="0" smtClean="0"/>
              <a:t>a single </a:t>
            </a:r>
            <a:r>
              <a:rPr lang="en-US" sz="1400" dirty="0" smtClean="0"/>
              <a:t>HAPI </a:t>
            </a:r>
            <a:r>
              <a:rPr lang="en-US" sz="1400" smtClean="0"/>
              <a:t>server response</a:t>
            </a:r>
            <a:r>
              <a:rPr lang="en-US" sz="1400" smtClean="0"/>
              <a:t> </a:t>
            </a:r>
            <a:r>
              <a:rPr lang="en-US" sz="1400" dirty="0" smtClean="0"/>
              <a:t>without data manipulation to regularize the data parameter?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70588" y="233265"/>
            <a:ext cx="11803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HAPI server Challenge 2 – </a:t>
            </a:r>
            <a:r>
              <a:rPr lang="en-US" dirty="0" smtClean="0"/>
              <a:t>Instrument </a:t>
            </a:r>
            <a:r>
              <a:rPr lang="en-US" dirty="0" smtClean="0"/>
              <a:t>mode changes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23731" y="1175656"/>
            <a:ext cx="7473820" cy="4833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9" y="883438"/>
            <a:ext cx="8692399" cy="541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433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1665</TotalTime>
  <Words>469</Words>
  <Application>Microsoft Office PowerPoint</Application>
  <PresentationFormat>Widescreen</PresentationFormat>
  <Paragraphs>68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Challenges in serving data using the HAPI Interface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in serving data using the HAPI Interface</dc:title>
  <dc:creator>Gonzalez, Carrie A.</dc:creator>
  <cp:lastModifiedBy>Gonzalez, Carrie A.</cp:lastModifiedBy>
  <cp:revision>33</cp:revision>
  <dcterms:created xsi:type="dcterms:W3CDTF">2023-09-27T15:45:24Z</dcterms:created>
  <dcterms:modified xsi:type="dcterms:W3CDTF">2023-09-29T20:03:51Z</dcterms:modified>
</cp:coreProperties>
</file>