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504" r:id="rId3"/>
    <p:sldId id="505" r:id="rId4"/>
    <p:sldId id="513" r:id="rId5"/>
    <p:sldId id="326" r:id="rId6"/>
    <p:sldId id="512" r:id="rId7"/>
    <p:sldId id="506" r:id="rId8"/>
    <p:sldId id="508" r:id="rId9"/>
    <p:sldId id="261" r:id="rId10"/>
    <p:sldId id="511" r:id="rId11"/>
    <p:sldId id="495" r:id="rId12"/>
    <p:sldId id="517" r:id="rId13"/>
    <p:sldId id="514" r:id="rId14"/>
    <p:sldId id="515" r:id="rId15"/>
    <p:sldId id="516" r:id="rId16"/>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93" autoAdjust="0"/>
    <p:restoredTop sz="78594" autoAdjust="0"/>
  </p:normalViewPr>
  <p:slideViewPr>
    <p:cSldViewPr snapToGrid="0">
      <p:cViewPr varScale="1">
        <p:scale>
          <a:sx n="86" d="100"/>
          <a:sy n="86" d="100"/>
        </p:scale>
        <p:origin x="740" y="68"/>
      </p:cViewPr>
      <p:guideLst/>
    </p:cSldViewPr>
  </p:slideViewPr>
  <p:outlineViewPr>
    <p:cViewPr>
      <p:scale>
        <a:sx n="33" d="100"/>
        <a:sy n="33" d="100"/>
      </p:scale>
      <p:origin x="0" y="-3393"/>
    </p:cViewPr>
  </p:outlineViewPr>
  <p:notesTextViewPr>
    <p:cViewPr>
      <p:scale>
        <a:sx n="1" d="1"/>
        <a:sy n="1" d="1"/>
      </p:scale>
      <p:origin x="0" y="0"/>
    </p:cViewPr>
  </p:notesTextViewPr>
  <p:sorterViewPr>
    <p:cViewPr>
      <p:scale>
        <a:sx n="100" d="100"/>
        <a:sy n="100" d="100"/>
      </p:scale>
      <p:origin x="0" y="-1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22ECAC39-607F-4B96-A817-F2B0B6CFB292}" type="datetimeFigureOut">
              <a:rPr lang="en-GB" smtClean="0"/>
              <a:t>24/09/2023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4D3C6DF4-FFC2-4E04-A6F3-689F6A4100A0}" type="slidenum">
              <a:rPr lang="en-GB" smtClean="0"/>
              <a:t>‹#›</a:t>
            </a:fld>
            <a:endParaRPr lang="en-GB"/>
          </a:p>
        </p:txBody>
      </p:sp>
    </p:spTree>
    <p:extLst>
      <p:ext uri="{BB962C8B-B14F-4D97-AF65-F5344CB8AC3E}">
        <p14:creationId xmlns:p14="http://schemas.microsoft.com/office/powerpoint/2010/main" val="1469710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ffectLst/>
              <a:latin typeface="Assistant" pitchFamily="2" charset="-79"/>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ffectLst/>
              <a:latin typeface="Assistant" pitchFamily="2" charset="-79"/>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4D3C6DF4-FFC2-4E04-A6F3-689F6A4100A0}" type="slidenum">
              <a:rPr lang="en-GB" smtClean="0"/>
              <a:t>1</a:t>
            </a:fld>
            <a:endParaRPr lang="en-GB"/>
          </a:p>
        </p:txBody>
      </p:sp>
    </p:spTree>
    <p:extLst>
      <p:ext uri="{BB962C8B-B14F-4D97-AF65-F5344CB8AC3E}">
        <p14:creationId xmlns:p14="http://schemas.microsoft.com/office/powerpoint/2010/main" val="4275449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a:p>
            <a:r>
              <a:rPr lang="en-GB" sz="1200" dirty="0"/>
              <a:t>Rocket and rocket launcher</a:t>
            </a:r>
          </a:p>
          <a:p>
            <a:r>
              <a:rPr lang="en-GB" dirty="0">
                <a:latin typeface="Corbel" panose="020B0503020204020204" pitchFamily="34" charset="0"/>
              </a:rPr>
              <a:t>Licensed Open Source</a:t>
            </a:r>
          </a:p>
          <a:p>
            <a:r>
              <a:rPr lang="en-GB" dirty="0">
                <a:latin typeface="Corbel" panose="020B0503020204020204" pitchFamily="34" charset="0"/>
              </a:rPr>
              <a:t>Licensed Binaries</a:t>
            </a:r>
          </a:p>
          <a:p>
            <a:r>
              <a:rPr lang="en-GB" dirty="0">
                <a:latin typeface="Corbel" panose="020B0503020204020204" pitchFamily="34" charset="0"/>
              </a:rPr>
              <a:t>Proprietary scripts</a:t>
            </a:r>
          </a:p>
          <a:p>
            <a:r>
              <a:rPr lang="en-GB" dirty="0">
                <a:latin typeface="Corbel" panose="020B0503020204020204" pitchFamily="34" charset="0"/>
              </a:rPr>
              <a:t>Licensed binaries and source codes</a:t>
            </a:r>
          </a:p>
          <a:p>
            <a:pPr lvl="1"/>
            <a:r>
              <a:rPr lang="en-GB" dirty="0">
                <a:latin typeface="Corbel" panose="020B0503020204020204" pitchFamily="34" charset="0"/>
              </a:rPr>
              <a:t>Audit it, run it</a:t>
            </a:r>
          </a:p>
          <a:p>
            <a:endParaRPr lang="en-GB" sz="1200" dirty="0"/>
          </a:p>
          <a:p>
            <a:r>
              <a:rPr lang="en-GB" sz="1200" dirty="0"/>
              <a:t>Communities can get disconnected from each other and their software.</a:t>
            </a:r>
          </a:p>
          <a:p>
            <a:endParaRPr lang="en-GB" sz="1200" dirty="0"/>
          </a:p>
          <a:p>
            <a:r>
              <a:rPr lang="en-GB" sz="1200" dirty="0"/>
              <a:t>Their own software vs some third party software</a:t>
            </a:r>
          </a:p>
          <a:p>
            <a:endParaRPr lang="en-GB" sz="1200" dirty="0"/>
          </a:p>
          <a:p>
            <a:r>
              <a:rPr lang="en-GB" sz="1200" dirty="0"/>
              <a:t>No credit no sustainability.</a:t>
            </a:r>
          </a:p>
          <a:p>
            <a:endParaRPr lang="en-GB" dirty="0"/>
          </a:p>
        </p:txBody>
      </p:sp>
      <p:sp>
        <p:nvSpPr>
          <p:cNvPr id="4" name="Slide Number Placeholder 3"/>
          <p:cNvSpPr>
            <a:spLocks noGrp="1"/>
          </p:cNvSpPr>
          <p:nvPr>
            <p:ph type="sldNum" sz="quarter" idx="5"/>
          </p:nvPr>
        </p:nvSpPr>
        <p:spPr/>
        <p:txBody>
          <a:bodyPr/>
          <a:lstStyle/>
          <a:p>
            <a:fld id="{4D3C6DF4-FFC2-4E04-A6F3-689F6A4100A0}" type="slidenum">
              <a:rPr lang="en-GB" smtClean="0"/>
              <a:t>11</a:t>
            </a:fld>
            <a:endParaRPr lang="en-GB"/>
          </a:p>
        </p:txBody>
      </p:sp>
    </p:spTree>
    <p:extLst>
      <p:ext uri="{BB962C8B-B14F-4D97-AF65-F5344CB8AC3E}">
        <p14:creationId xmlns:p14="http://schemas.microsoft.com/office/powerpoint/2010/main" val="3548212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Rocket and rocket launcher</a:t>
            </a:r>
          </a:p>
          <a:p>
            <a:r>
              <a:rPr lang="en-GB" dirty="0">
                <a:latin typeface="Corbel" panose="020B0503020204020204" pitchFamily="34" charset="0"/>
              </a:rPr>
              <a:t>Licensed Open Source</a:t>
            </a:r>
          </a:p>
          <a:p>
            <a:r>
              <a:rPr lang="en-GB" dirty="0">
                <a:latin typeface="Corbel" panose="020B0503020204020204" pitchFamily="34" charset="0"/>
              </a:rPr>
              <a:t>Licensed Binaries</a:t>
            </a:r>
          </a:p>
          <a:p>
            <a:r>
              <a:rPr lang="en-GB" dirty="0">
                <a:latin typeface="Corbel" panose="020B0503020204020204" pitchFamily="34" charset="0"/>
              </a:rPr>
              <a:t>Proprietary scripts</a:t>
            </a:r>
          </a:p>
          <a:p>
            <a:r>
              <a:rPr lang="en-GB" dirty="0">
                <a:latin typeface="Corbel" panose="020B0503020204020204" pitchFamily="34" charset="0"/>
              </a:rPr>
              <a:t>Licensed binaries and source codes</a:t>
            </a:r>
          </a:p>
          <a:p>
            <a:pPr lvl="1"/>
            <a:r>
              <a:rPr lang="en-GB" dirty="0">
                <a:latin typeface="Corbel" panose="020B0503020204020204" pitchFamily="34" charset="0"/>
              </a:rPr>
              <a:t>Audit it, run it</a:t>
            </a:r>
          </a:p>
          <a:p>
            <a:endParaRPr lang="en-GB" sz="1200" dirty="0"/>
          </a:p>
          <a:p>
            <a:r>
              <a:rPr lang="en-GB" sz="1200" dirty="0"/>
              <a:t>Communities can get disconnected from each other and their software.</a:t>
            </a:r>
          </a:p>
          <a:p>
            <a:endParaRPr lang="en-GB" sz="1200" dirty="0"/>
          </a:p>
          <a:p>
            <a:r>
              <a:rPr lang="en-GB" sz="1200" dirty="0"/>
              <a:t>Their own software vs some third party software</a:t>
            </a:r>
          </a:p>
          <a:p>
            <a:endParaRPr lang="en-GB" sz="1200" dirty="0"/>
          </a:p>
          <a:p>
            <a:r>
              <a:rPr lang="en-GB" sz="1200" dirty="0"/>
              <a:t>No credit no sustainability.</a:t>
            </a:r>
          </a:p>
          <a:p>
            <a:endParaRPr lang="en-GB" dirty="0"/>
          </a:p>
        </p:txBody>
      </p:sp>
      <p:sp>
        <p:nvSpPr>
          <p:cNvPr id="4" name="Slide Number Placeholder 3"/>
          <p:cNvSpPr>
            <a:spLocks noGrp="1"/>
          </p:cNvSpPr>
          <p:nvPr>
            <p:ph type="sldNum" sz="quarter" idx="5"/>
          </p:nvPr>
        </p:nvSpPr>
        <p:spPr/>
        <p:txBody>
          <a:bodyPr/>
          <a:lstStyle/>
          <a:p>
            <a:fld id="{4D3C6DF4-FFC2-4E04-A6F3-689F6A4100A0}" type="slidenum">
              <a:rPr lang="en-GB" smtClean="0"/>
              <a:t>12</a:t>
            </a:fld>
            <a:endParaRPr lang="en-GB"/>
          </a:p>
        </p:txBody>
      </p:sp>
    </p:spTree>
    <p:extLst>
      <p:ext uri="{BB962C8B-B14F-4D97-AF65-F5344CB8AC3E}">
        <p14:creationId xmlns:p14="http://schemas.microsoft.com/office/powerpoint/2010/main" val="3221712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solidFill>
                  <a:srgbClr val="13294B"/>
                </a:solidFill>
                <a:latin typeface="Calibri" panose="020F0502020204030204" pitchFamily="34" charset="0"/>
              </a:rPr>
              <a:t>1. Project-specific software (developed by researchers): software to do a computation using building</a:t>
            </a:r>
          </a:p>
          <a:p>
            <a:pPr algn="l"/>
            <a:r>
              <a:rPr lang="en-US" sz="1800" b="0" i="0" u="none" strike="noStrike" baseline="0" dirty="0">
                <a:solidFill>
                  <a:srgbClr val="13294B"/>
                </a:solidFill>
                <a:latin typeface="Calibri" panose="020F0502020204030204" pitchFamily="34" charset="0"/>
              </a:rPr>
              <a:t>blocks from the lower levels: scripts, workflows, computational notebooks, small special-purpose</a:t>
            </a:r>
          </a:p>
          <a:p>
            <a:pPr algn="l"/>
            <a:r>
              <a:rPr lang="en-GB" sz="1800" b="0" i="0" u="none" strike="noStrike" baseline="0" dirty="0">
                <a:solidFill>
                  <a:srgbClr val="13294B"/>
                </a:solidFill>
                <a:latin typeface="Calibri" panose="020F0502020204030204" pitchFamily="34" charset="0"/>
              </a:rPr>
              <a:t>libraries &amp; utilities</a:t>
            </a:r>
          </a:p>
          <a:p>
            <a:pPr algn="l"/>
            <a:r>
              <a:rPr lang="en-US" sz="1800" b="0" i="0" u="none" strike="noStrike" baseline="0" dirty="0">
                <a:solidFill>
                  <a:srgbClr val="13294B"/>
                </a:solidFill>
                <a:latin typeface="Calibri" panose="020F0502020204030204" pitchFamily="34" charset="0"/>
              </a:rPr>
              <a:t>2. Discipline-specific software (developed by developers &amp; researchers): tools &amp; libraries that</a:t>
            </a:r>
          </a:p>
          <a:p>
            <a:pPr algn="l"/>
            <a:r>
              <a:rPr lang="en-GB" sz="1800" b="0" i="0" u="none" strike="noStrike" baseline="0" dirty="0">
                <a:solidFill>
                  <a:srgbClr val="13294B"/>
                </a:solidFill>
                <a:latin typeface="Calibri" panose="020F0502020204030204" pitchFamily="34" charset="0"/>
              </a:rPr>
              <a:t>implement disciplinary models &amp; methods</a:t>
            </a:r>
          </a:p>
          <a:p>
            <a:pPr algn="l"/>
            <a:r>
              <a:rPr lang="en-US" sz="1800" b="0" i="0" u="none" strike="noStrike" baseline="0" dirty="0">
                <a:solidFill>
                  <a:srgbClr val="13294B"/>
                </a:solidFill>
                <a:latin typeface="Calibri" panose="020F0502020204030204" pitchFamily="34" charset="0"/>
              </a:rPr>
              <a:t>3. Scientific infrastructure (developed by developers): libraries &amp; utilities used for research in many</a:t>
            </a:r>
          </a:p>
          <a:p>
            <a:pPr algn="l"/>
            <a:r>
              <a:rPr lang="en-GB" sz="1800" b="0" i="0" u="none" strike="noStrike" baseline="0" dirty="0">
                <a:solidFill>
                  <a:srgbClr val="13294B"/>
                </a:solidFill>
                <a:latin typeface="Calibri" panose="020F0502020204030204" pitchFamily="34" charset="0"/>
              </a:rPr>
              <a:t>disciplines</a:t>
            </a:r>
          </a:p>
          <a:p>
            <a:pPr algn="l"/>
            <a:r>
              <a:rPr lang="en-US" sz="1800" b="0" i="0" u="none" strike="noStrike" baseline="0" dirty="0">
                <a:solidFill>
                  <a:srgbClr val="13294B"/>
                </a:solidFill>
                <a:latin typeface="Calibri" panose="020F0502020204030204" pitchFamily="34" charset="0"/>
              </a:rPr>
              <a:t>4. Non-scientific infrastructure (developed by developers): operating systems, compilers, and support</a:t>
            </a:r>
          </a:p>
          <a:p>
            <a:pPr algn="l"/>
            <a:r>
              <a:rPr lang="en-GB" sz="1800" b="0" i="0" u="none" strike="noStrike" baseline="0" dirty="0">
                <a:solidFill>
                  <a:srgbClr val="13294B"/>
                </a:solidFill>
                <a:latin typeface="Calibri" panose="020F0502020204030204" pitchFamily="34" charset="0"/>
              </a:rPr>
              <a:t>code for I/O, user interfaces, etc.</a:t>
            </a:r>
            <a:endParaRPr lang="en-GB" dirty="0"/>
          </a:p>
        </p:txBody>
      </p:sp>
      <p:sp>
        <p:nvSpPr>
          <p:cNvPr id="4" name="Slide Number Placeholder 3"/>
          <p:cNvSpPr>
            <a:spLocks noGrp="1"/>
          </p:cNvSpPr>
          <p:nvPr>
            <p:ph type="sldNum" sz="quarter" idx="5"/>
          </p:nvPr>
        </p:nvSpPr>
        <p:spPr/>
        <p:txBody>
          <a:bodyPr/>
          <a:lstStyle/>
          <a:p>
            <a:fld id="{4D3C6DF4-FFC2-4E04-A6F3-689F6A4100A0}" type="slidenum">
              <a:rPr lang="en-GB" smtClean="0"/>
              <a:t>13</a:t>
            </a:fld>
            <a:endParaRPr lang="en-GB"/>
          </a:p>
        </p:txBody>
      </p:sp>
    </p:spTree>
    <p:extLst>
      <p:ext uri="{BB962C8B-B14F-4D97-AF65-F5344CB8AC3E}">
        <p14:creationId xmlns:p14="http://schemas.microsoft.com/office/powerpoint/2010/main" val="3061218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3C6DF4-FFC2-4E04-A6F3-689F6A4100A0}" type="slidenum">
              <a:rPr lang="en-GB" smtClean="0"/>
              <a:t>15</a:t>
            </a:fld>
            <a:endParaRPr lang="en-GB"/>
          </a:p>
        </p:txBody>
      </p:sp>
    </p:spTree>
    <p:extLst>
      <p:ext uri="{BB962C8B-B14F-4D97-AF65-F5344CB8AC3E}">
        <p14:creationId xmlns:p14="http://schemas.microsoft.com/office/powerpoint/2010/main" val="2672450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Intended to advance knowledge</a:t>
            </a:r>
          </a:p>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Often collaborative</a:t>
            </a:r>
          </a:p>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Can be exploratory</a:t>
            </a:r>
          </a:p>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Can be hypothesis-driven</a:t>
            </a:r>
          </a:p>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Has inputs</a:t>
            </a:r>
          </a:p>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Has outputs</a:t>
            </a:r>
          </a:p>
          <a:p>
            <a:pPr algn="l"/>
            <a:r>
              <a:rPr lang="en-US" sz="1800" b="0" i="0" u="none" strike="noStrike" baseline="0" dirty="0">
                <a:solidFill>
                  <a:srgbClr val="13294B"/>
                </a:solidFill>
                <a:latin typeface="ArialMT"/>
              </a:rPr>
              <a:t>• </a:t>
            </a:r>
            <a:r>
              <a:rPr lang="en-US" sz="1800" b="0" i="0" u="none" strike="noStrike" baseline="0" dirty="0">
                <a:solidFill>
                  <a:srgbClr val="13294B"/>
                </a:solidFill>
                <a:latin typeface="Calibri" panose="020F0502020204030204" pitchFamily="34" charset="0"/>
              </a:rPr>
              <a:t>Research software can be part of all above points in an increasing number </a:t>
            </a:r>
            <a:r>
              <a:rPr lang="en-GB" sz="1800" b="0" i="0" u="none" strike="noStrike" baseline="0" dirty="0">
                <a:solidFill>
                  <a:srgbClr val="13294B"/>
                </a:solidFill>
                <a:latin typeface="Calibri" panose="020F0502020204030204" pitchFamily="34" charset="0"/>
              </a:rPr>
              <a:t>of cases</a:t>
            </a:r>
            <a:endParaRPr lang="en-GB" dirty="0"/>
          </a:p>
        </p:txBody>
      </p:sp>
      <p:sp>
        <p:nvSpPr>
          <p:cNvPr id="4" name="Slide Number Placeholder 3"/>
          <p:cNvSpPr>
            <a:spLocks noGrp="1"/>
          </p:cNvSpPr>
          <p:nvPr>
            <p:ph type="sldNum" sz="quarter" idx="5"/>
          </p:nvPr>
        </p:nvSpPr>
        <p:spPr/>
        <p:txBody>
          <a:bodyPr/>
          <a:lstStyle/>
          <a:p>
            <a:fld id="{4D3C6DF4-FFC2-4E04-A6F3-689F6A4100A0}" type="slidenum">
              <a:rPr lang="en-GB" smtClean="0"/>
              <a:t>3</a:t>
            </a:fld>
            <a:endParaRPr lang="en-GB"/>
          </a:p>
        </p:txBody>
      </p:sp>
    </p:spTree>
    <p:extLst>
      <p:ext uri="{BB962C8B-B14F-4D97-AF65-F5344CB8AC3E}">
        <p14:creationId xmlns:p14="http://schemas.microsoft.com/office/powerpoint/2010/main" val="4129485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Intended to advance knowledge</a:t>
            </a:r>
          </a:p>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Often collaborative</a:t>
            </a:r>
          </a:p>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Can be exploratory</a:t>
            </a:r>
          </a:p>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Can be hypothesis-driven</a:t>
            </a:r>
          </a:p>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Has inputs</a:t>
            </a:r>
          </a:p>
          <a:p>
            <a:pPr algn="l"/>
            <a:r>
              <a:rPr lang="en-GB" sz="1800" b="0" i="0" u="none" strike="noStrike" baseline="0" dirty="0">
                <a:solidFill>
                  <a:srgbClr val="13294B"/>
                </a:solidFill>
                <a:latin typeface="ArialMT"/>
              </a:rPr>
              <a:t>• </a:t>
            </a:r>
            <a:r>
              <a:rPr lang="en-GB" sz="1800" b="0" i="0" u="none" strike="noStrike" baseline="0" dirty="0">
                <a:solidFill>
                  <a:srgbClr val="13294B"/>
                </a:solidFill>
                <a:latin typeface="Calibri" panose="020F0502020204030204" pitchFamily="34" charset="0"/>
              </a:rPr>
              <a:t>Has outputs</a:t>
            </a:r>
          </a:p>
          <a:p>
            <a:pPr algn="l"/>
            <a:r>
              <a:rPr lang="en-US" sz="1800" b="0" i="0" u="none" strike="noStrike" baseline="0" dirty="0">
                <a:solidFill>
                  <a:srgbClr val="13294B"/>
                </a:solidFill>
                <a:latin typeface="ArialMT"/>
              </a:rPr>
              <a:t>• </a:t>
            </a:r>
            <a:r>
              <a:rPr lang="en-US" sz="1800" b="0" i="0" u="none" strike="noStrike" baseline="0" dirty="0">
                <a:solidFill>
                  <a:srgbClr val="13294B"/>
                </a:solidFill>
                <a:latin typeface="Calibri" panose="020F0502020204030204" pitchFamily="34" charset="0"/>
              </a:rPr>
              <a:t>Research software can be part of all above points in an increasing number </a:t>
            </a:r>
            <a:r>
              <a:rPr lang="en-GB" sz="1800" b="0" i="0" u="none" strike="noStrike" baseline="0" dirty="0">
                <a:solidFill>
                  <a:srgbClr val="13294B"/>
                </a:solidFill>
                <a:latin typeface="Calibri" panose="020F0502020204030204" pitchFamily="34" charset="0"/>
              </a:rPr>
              <a:t>of cases</a:t>
            </a:r>
            <a:endParaRPr lang="en-GB" dirty="0"/>
          </a:p>
        </p:txBody>
      </p:sp>
      <p:sp>
        <p:nvSpPr>
          <p:cNvPr id="4" name="Slide Number Placeholder 3"/>
          <p:cNvSpPr>
            <a:spLocks noGrp="1"/>
          </p:cNvSpPr>
          <p:nvPr>
            <p:ph type="sldNum" sz="quarter" idx="5"/>
          </p:nvPr>
        </p:nvSpPr>
        <p:spPr/>
        <p:txBody>
          <a:bodyPr/>
          <a:lstStyle/>
          <a:p>
            <a:fld id="{4D3C6DF4-FFC2-4E04-A6F3-689F6A4100A0}" type="slidenum">
              <a:rPr lang="en-GB" smtClean="0"/>
              <a:t>4</a:t>
            </a:fld>
            <a:endParaRPr lang="en-GB"/>
          </a:p>
        </p:txBody>
      </p:sp>
    </p:spTree>
    <p:extLst>
      <p:ext uri="{BB962C8B-B14F-4D97-AF65-F5344CB8AC3E}">
        <p14:creationId xmlns:p14="http://schemas.microsoft.com/office/powerpoint/2010/main" val="4013168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1200" i="1" dirty="0">
                <a:latin typeface="Helvetica Light"/>
                <a:cs typeface="Helvetica Light"/>
              </a:rPr>
              <a:t>Survey of researchers from 15 UK Russell Group universities conducted by SSI between August - October 2014. </a:t>
            </a:r>
          </a:p>
          <a:p>
            <a:r>
              <a:rPr lang="en-US" sz="1200" i="1" dirty="0">
                <a:latin typeface="Helvetica Light"/>
                <a:cs typeface="Helvetica Light"/>
              </a:rPr>
              <a:t> 406 respondents covering representative range of funders, discipline and seniority.  </a:t>
            </a:r>
          </a:p>
          <a:p>
            <a:endParaRPr lang="en-US" dirty="0"/>
          </a:p>
          <a:p>
            <a:endParaRPr lang="en-US" dirty="0"/>
          </a:p>
          <a:p>
            <a:r>
              <a:rPr lang="en-US" dirty="0"/>
              <a:t>KEY POINT:</a:t>
            </a:r>
            <a:r>
              <a:rPr lang="en-US" baseline="0" dirty="0"/>
              <a:t> The UK research community relies on specialist software</a:t>
            </a:r>
          </a:p>
          <a:p>
            <a:endParaRPr lang="en-US" baseline="0" dirty="0"/>
          </a:p>
          <a:p>
            <a:r>
              <a:rPr lang="en-US" baseline="0" dirty="0"/>
              <a:t>In the last four years, we have investigated and understood the challenges of the UK research community.</a:t>
            </a:r>
          </a:p>
          <a:p>
            <a:endParaRPr lang="en-US" baseline="0" dirty="0"/>
          </a:p>
          <a:p>
            <a:r>
              <a:rPr lang="en-US" baseline="0" dirty="0"/>
              <a:t>What is clear is that all of these different groups rely on software to do their research, with 69% of researchers from the research-intensive Russell Group saying it would be impossible to conduct their research without specialist software. This is more than just a reliance on Word or web browsers – specialist software is written into the research workflows of people from psychology to physics, from the life sciences to literature. The reliance isn’t confined to the “traditionally” computationally intensive subjects, it’s a feature of all disciplines.</a:t>
            </a:r>
            <a:endParaRPr lang="en-US" dirty="0"/>
          </a:p>
          <a:p>
            <a:endParaRPr lang="en-US" dirty="0"/>
          </a:p>
        </p:txBody>
      </p:sp>
      <p:sp>
        <p:nvSpPr>
          <p:cNvPr id="4" name="Slide Number Placeholder 3"/>
          <p:cNvSpPr>
            <a:spLocks noGrp="1"/>
          </p:cNvSpPr>
          <p:nvPr>
            <p:ph type="sldNum" sz="quarter" idx="10"/>
          </p:nvPr>
        </p:nvSpPr>
        <p:spPr/>
        <p:txBody>
          <a:bodyPr/>
          <a:lstStyle/>
          <a:p>
            <a:fld id="{D9AF3933-7615-034E-8430-4762F36AECEF}" type="slidenum">
              <a:rPr lang="en-US" smtClean="0"/>
              <a:t>5</a:t>
            </a:fld>
            <a:endParaRPr lang="en-US"/>
          </a:p>
        </p:txBody>
      </p:sp>
    </p:spTree>
    <p:extLst>
      <p:ext uri="{BB962C8B-B14F-4D97-AF65-F5344CB8AC3E}">
        <p14:creationId xmlns:p14="http://schemas.microsoft.com/office/powerpoint/2010/main" val="4220457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orbel" panose="020B0503020204020204" pitchFamily="34" charset="0"/>
                <a:cs typeface="Helvetica Light"/>
              </a:rPr>
              <a:t>30% Of total research investment has been spent on research which relies on software over the last four financial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Corbel" panose="020B0503020204020204" pitchFamily="34" charset="0"/>
              <a:cs typeface="Helvetica 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orbel" panose="020B0503020204020204" pitchFamily="34" charset="0"/>
                <a:cs typeface="Helvetica Light"/>
              </a:rPr>
              <a:t>Lauren Cadwallader </a:t>
            </a:r>
            <a:r>
              <a:rPr lang="en-US" sz="1200" dirty="0" err="1">
                <a:latin typeface="Corbel" panose="020B0503020204020204" pitchFamily="34" charset="0"/>
                <a:cs typeface="Helvetica Light"/>
              </a:rPr>
              <a:t>PLoS</a:t>
            </a:r>
            <a:endParaRPr lang="en-US" sz="1200" dirty="0">
              <a:latin typeface="Corbel" panose="020B0503020204020204" pitchFamily="34" charset="0"/>
              <a:cs typeface="Helvetica Light"/>
            </a:endParaRPr>
          </a:p>
          <a:p>
            <a:endParaRPr lang="en-GB" dirty="0"/>
          </a:p>
        </p:txBody>
      </p:sp>
      <p:sp>
        <p:nvSpPr>
          <p:cNvPr id="4" name="Slide Number Placeholder 3"/>
          <p:cNvSpPr>
            <a:spLocks noGrp="1"/>
          </p:cNvSpPr>
          <p:nvPr>
            <p:ph type="sldNum" sz="quarter" idx="5"/>
          </p:nvPr>
        </p:nvSpPr>
        <p:spPr/>
        <p:txBody>
          <a:bodyPr/>
          <a:lstStyle/>
          <a:p>
            <a:fld id="{4D3C6DF4-FFC2-4E04-A6F3-689F6A4100A0}" type="slidenum">
              <a:rPr lang="en-GB" smtClean="0"/>
              <a:t>6</a:t>
            </a:fld>
            <a:endParaRPr lang="en-GB"/>
          </a:p>
        </p:txBody>
      </p:sp>
    </p:spTree>
    <p:extLst>
      <p:ext uri="{BB962C8B-B14F-4D97-AF65-F5344CB8AC3E}">
        <p14:creationId xmlns:p14="http://schemas.microsoft.com/office/powerpoint/2010/main" val="1607570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3C6DF4-FFC2-4E04-A6F3-689F6A4100A0}" type="slidenum">
              <a:rPr lang="en-GB" smtClean="0"/>
              <a:t>7</a:t>
            </a:fld>
            <a:endParaRPr lang="en-GB"/>
          </a:p>
        </p:txBody>
      </p:sp>
    </p:spTree>
    <p:extLst>
      <p:ext uri="{BB962C8B-B14F-4D97-AF65-F5344CB8AC3E}">
        <p14:creationId xmlns:p14="http://schemas.microsoft.com/office/powerpoint/2010/main" val="2688401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microscopes</a:t>
            </a:r>
          </a:p>
          <a:p>
            <a:r>
              <a:rPr lang="en-US" b="1" dirty="0" err="1"/>
              <a:t>Datascopes</a:t>
            </a:r>
            <a:endParaRPr lang="en-US" b="1" dirty="0"/>
          </a:p>
          <a:p>
            <a:r>
              <a:rPr lang="en-US" b="1" dirty="0"/>
              <a:t>Once piece of software can take on many and all these roles</a:t>
            </a:r>
            <a:endParaRPr lang="en-GB" dirty="0"/>
          </a:p>
        </p:txBody>
      </p:sp>
      <p:sp>
        <p:nvSpPr>
          <p:cNvPr id="4" name="Slide Number Placeholder 3"/>
          <p:cNvSpPr>
            <a:spLocks noGrp="1"/>
          </p:cNvSpPr>
          <p:nvPr>
            <p:ph type="sldNum" sz="quarter" idx="5"/>
          </p:nvPr>
        </p:nvSpPr>
        <p:spPr/>
        <p:txBody>
          <a:bodyPr/>
          <a:lstStyle/>
          <a:p>
            <a:fld id="{4D3C6DF4-FFC2-4E04-A6F3-689F6A4100A0}" type="slidenum">
              <a:rPr lang="en-GB" smtClean="0"/>
              <a:t>8</a:t>
            </a:fld>
            <a:endParaRPr lang="en-GB"/>
          </a:p>
        </p:txBody>
      </p:sp>
    </p:spTree>
    <p:extLst>
      <p:ext uri="{BB962C8B-B14F-4D97-AF65-F5344CB8AC3E}">
        <p14:creationId xmlns:p14="http://schemas.microsoft.com/office/powerpoint/2010/main" val="3999440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25ff5237292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25ff5237292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Astronomy software development curve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Dependencies, migration between the levels</a:t>
            </a:r>
          </a:p>
        </p:txBody>
      </p:sp>
      <p:sp>
        <p:nvSpPr>
          <p:cNvPr id="4" name="Slide Number Placeholder 3"/>
          <p:cNvSpPr>
            <a:spLocks noGrp="1"/>
          </p:cNvSpPr>
          <p:nvPr>
            <p:ph type="sldNum" sz="quarter" idx="5"/>
          </p:nvPr>
        </p:nvSpPr>
        <p:spPr/>
        <p:txBody>
          <a:bodyPr/>
          <a:lstStyle/>
          <a:p>
            <a:fld id="{4D3C6DF4-FFC2-4E04-A6F3-689F6A4100A0}" type="slidenum">
              <a:rPr lang="en-GB" smtClean="0"/>
              <a:t>10</a:t>
            </a:fld>
            <a:endParaRPr lang="en-GB"/>
          </a:p>
        </p:txBody>
      </p:sp>
    </p:spTree>
    <p:extLst>
      <p:ext uri="{BB962C8B-B14F-4D97-AF65-F5344CB8AC3E}">
        <p14:creationId xmlns:p14="http://schemas.microsoft.com/office/powerpoint/2010/main" val="1366194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A88C6-83E3-0655-107F-2F97E88585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3AE0997-2A02-A7D3-5FD9-2FC5F2482E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222E0E3-C3AA-47BE-2AA4-E8DA466CE5DF}"/>
              </a:ext>
            </a:extLst>
          </p:cNvPr>
          <p:cNvSpPr>
            <a:spLocks noGrp="1"/>
          </p:cNvSpPr>
          <p:nvPr>
            <p:ph type="dt" sz="half" idx="10"/>
          </p:nvPr>
        </p:nvSpPr>
        <p:spPr/>
        <p:txBody>
          <a:bodyPr/>
          <a:lstStyle/>
          <a:p>
            <a:fld id="{36FE7D8E-5BC5-478E-9F15-0FF49B357A52}" type="datetimeFigureOut">
              <a:rPr lang="en-GB" smtClean="0"/>
              <a:t>24/09/2023</a:t>
            </a:fld>
            <a:endParaRPr lang="en-GB"/>
          </a:p>
        </p:txBody>
      </p:sp>
      <p:sp>
        <p:nvSpPr>
          <p:cNvPr id="5" name="Footer Placeholder 4">
            <a:extLst>
              <a:ext uri="{FF2B5EF4-FFF2-40B4-BE49-F238E27FC236}">
                <a16:creationId xmlns:a16="http://schemas.microsoft.com/office/drawing/2014/main" id="{97C345B3-98B8-458D-6570-7005182203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4E78500-D973-5031-73C9-93AA2BF73B73}"/>
              </a:ext>
            </a:extLst>
          </p:cNvPr>
          <p:cNvSpPr>
            <a:spLocks noGrp="1"/>
          </p:cNvSpPr>
          <p:nvPr>
            <p:ph type="sldNum" sz="quarter" idx="12"/>
          </p:nvPr>
        </p:nvSpPr>
        <p:spPr/>
        <p:txBody>
          <a:bodyPr/>
          <a:lstStyle/>
          <a:p>
            <a:fld id="{CDEE720D-8A2B-474B-BB60-F2752567B762}" type="slidenum">
              <a:rPr lang="en-GB" smtClean="0"/>
              <a:t>‹#›</a:t>
            </a:fld>
            <a:endParaRPr lang="en-GB"/>
          </a:p>
        </p:txBody>
      </p:sp>
    </p:spTree>
    <p:extLst>
      <p:ext uri="{BB962C8B-B14F-4D97-AF65-F5344CB8AC3E}">
        <p14:creationId xmlns:p14="http://schemas.microsoft.com/office/powerpoint/2010/main" val="2413534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3BA17-708A-F2BA-4704-B2FAA155CB7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C1F6B11-ABC0-633D-792A-048D22C2E4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797918-361E-B299-2AB6-6D2E66899574}"/>
              </a:ext>
            </a:extLst>
          </p:cNvPr>
          <p:cNvSpPr>
            <a:spLocks noGrp="1"/>
          </p:cNvSpPr>
          <p:nvPr>
            <p:ph type="dt" sz="half" idx="10"/>
          </p:nvPr>
        </p:nvSpPr>
        <p:spPr/>
        <p:txBody>
          <a:bodyPr/>
          <a:lstStyle/>
          <a:p>
            <a:fld id="{36FE7D8E-5BC5-478E-9F15-0FF49B357A52}" type="datetimeFigureOut">
              <a:rPr lang="en-GB" smtClean="0"/>
              <a:t>24/09/2023</a:t>
            </a:fld>
            <a:endParaRPr lang="en-GB"/>
          </a:p>
        </p:txBody>
      </p:sp>
      <p:sp>
        <p:nvSpPr>
          <p:cNvPr id="5" name="Footer Placeholder 4">
            <a:extLst>
              <a:ext uri="{FF2B5EF4-FFF2-40B4-BE49-F238E27FC236}">
                <a16:creationId xmlns:a16="http://schemas.microsoft.com/office/drawing/2014/main" id="{E86A32CB-C59E-0CE6-D392-A4BC118198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214771-036E-7A28-3835-D50E3738D6B4}"/>
              </a:ext>
            </a:extLst>
          </p:cNvPr>
          <p:cNvSpPr>
            <a:spLocks noGrp="1"/>
          </p:cNvSpPr>
          <p:nvPr>
            <p:ph type="sldNum" sz="quarter" idx="12"/>
          </p:nvPr>
        </p:nvSpPr>
        <p:spPr/>
        <p:txBody>
          <a:bodyPr/>
          <a:lstStyle/>
          <a:p>
            <a:fld id="{CDEE720D-8A2B-474B-BB60-F2752567B762}" type="slidenum">
              <a:rPr lang="en-GB" smtClean="0"/>
              <a:t>‹#›</a:t>
            </a:fld>
            <a:endParaRPr lang="en-GB"/>
          </a:p>
        </p:txBody>
      </p:sp>
    </p:spTree>
    <p:extLst>
      <p:ext uri="{BB962C8B-B14F-4D97-AF65-F5344CB8AC3E}">
        <p14:creationId xmlns:p14="http://schemas.microsoft.com/office/powerpoint/2010/main" val="971525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B4511F4-0491-A22A-302D-FB7D85CFCFD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B9331B-EF0D-5416-FE0A-55F9D982AF2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858EFF-804E-2F23-8E2C-399462B16BC4}"/>
              </a:ext>
            </a:extLst>
          </p:cNvPr>
          <p:cNvSpPr>
            <a:spLocks noGrp="1"/>
          </p:cNvSpPr>
          <p:nvPr>
            <p:ph type="dt" sz="half" idx="10"/>
          </p:nvPr>
        </p:nvSpPr>
        <p:spPr/>
        <p:txBody>
          <a:bodyPr/>
          <a:lstStyle/>
          <a:p>
            <a:fld id="{36FE7D8E-5BC5-478E-9F15-0FF49B357A52}" type="datetimeFigureOut">
              <a:rPr lang="en-GB" smtClean="0"/>
              <a:t>24/09/2023</a:t>
            </a:fld>
            <a:endParaRPr lang="en-GB"/>
          </a:p>
        </p:txBody>
      </p:sp>
      <p:sp>
        <p:nvSpPr>
          <p:cNvPr id="5" name="Footer Placeholder 4">
            <a:extLst>
              <a:ext uri="{FF2B5EF4-FFF2-40B4-BE49-F238E27FC236}">
                <a16:creationId xmlns:a16="http://schemas.microsoft.com/office/drawing/2014/main" id="{306B14AE-6F7E-C50C-918F-4AA09B0E29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D5EBB1-D2F6-3FF1-C812-04221767BE59}"/>
              </a:ext>
            </a:extLst>
          </p:cNvPr>
          <p:cNvSpPr>
            <a:spLocks noGrp="1"/>
          </p:cNvSpPr>
          <p:nvPr>
            <p:ph type="sldNum" sz="quarter" idx="12"/>
          </p:nvPr>
        </p:nvSpPr>
        <p:spPr/>
        <p:txBody>
          <a:bodyPr/>
          <a:lstStyle/>
          <a:p>
            <a:fld id="{CDEE720D-8A2B-474B-BB60-F2752567B762}" type="slidenum">
              <a:rPr lang="en-GB" smtClean="0"/>
              <a:t>‹#›</a:t>
            </a:fld>
            <a:endParaRPr lang="en-GB"/>
          </a:p>
        </p:txBody>
      </p:sp>
    </p:spTree>
    <p:extLst>
      <p:ext uri="{BB962C8B-B14F-4D97-AF65-F5344CB8AC3E}">
        <p14:creationId xmlns:p14="http://schemas.microsoft.com/office/powerpoint/2010/main" val="695404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505668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2CA30-1C5E-2032-F97D-3FB7C400EFB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752EB15-995D-9F85-5A84-2A8F91B216A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E84E1C4-B3A7-8138-199F-B7D30D8859F2}"/>
              </a:ext>
            </a:extLst>
          </p:cNvPr>
          <p:cNvSpPr>
            <a:spLocks noGrp="1"/>
          </p:cNvSpPr>
          <p:nvPr>
            <p:ph type="dt" sz="half" idx="10"/>
          </p:nvPr>
        </p:nvSpPr>
        <p:spPr/>
        <p:txBody>
          <a:bodyPr/>
          <a:lstStyle/>
          <a:p>
            <a:fld id="{36FE7D8E-5BC5-478E-9F15-0FF49B357A52}" type="datetimeFigureOut">
              <a:rPr lang="en-GB" smtClean="0"/>
              <a:t>24/09/2023</a:t>
            </a:fld>
            <a:endParaRPr lang="en-GB"/>
          </a:p>
        </p:txBody>
      </p:sp>
      <p:sp>
        <p:nvSpPr>
          <p:cNvPr id="5" name="Footer Placeholder 4">
            <a:extLst>
              <a:ext uri="{FF2B5EF4-FFF2-40B4-BE49-F238E27FC236}">
                <a16:creationId xmlns:a16="http://schemas.microsoft.com/office/drawing/2014/main" id="{3E92E6DA-8645-F05A-2172-F710BA8E85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9DBDE7-06FD-40A7-2879-F3D878BCD12A}"/>
              </a:ext>
            </a:extLst>
          </p:cNvPr>
          <p:cNvSpPr>
            <a:spLocks noGrp="1"/>
          </p:cNvSpPr>
          <p:nvPr>
            <p:ph type="sldNum" sz="quarter" idx="12"/>
          </p:nvPr>
        </p:nvSpPr>
        <p:spPr/>
        <p:txBody>
          <a:bodyPr/>
          <a:lstStyle/>
          <a:p>
            <a:fld id="{CDEE720D-8A2B-474B-BB60-F2752567B762}" type="slidenum">
              <a:rPr lang="en-GB" smtClean="0"/>
              <a:t>‹#›</a:t>
            </a:fld>
            <a:endParaRPr lang="en-GB"/>
          </a:p>
        </p:txBody>
      </p:sp>
    </p:spTree>
    <p:extLst>
      <p:ext uri="{BB962C8B-B14F-4D97-AF65-F5344CB8AC3E}">
        <p14:creationId xmlns:p14="http://schemas.microsoft.com/office/powerpoint/2010/main" val="602733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CED23-3C8C-7C0C-FB1A-3815D0C686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4B916E9-DCE6-406F-54C8-279A206130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50838CE-F9C7-2DF8-F197-41F5543BEDEF}"/>
              </a:ext>
            </a:extLst>
          </p:cNvPr>
          <p:cNvSpPr>
            <a:spLocks noGrp="1"/>
          </p:cNvSpPr>
          <p:nvPr>
            <p:ph type="dt" sz="half" idx="10"/>
          </p:nvPr>
        </p:nvSpPr>
        <p:spPr/>
        <p:txBody>
          <a:bodyPr/>
          <a:lstStyle/>
          <a:p>
            <a:fld id="{36FE7D8E-5BC5-478E-9F15-0FF49B357A52}" type="datetimeFigureOut">
              <a:rPr lang="en-GB" smtClean="0"/>
              <a:t>24/09/2023</a:t>
            </a:fld>
            <a:endParaRPr lang="en-GB"/>
          </a:p>
        </p:txBody>
      </p:sp>
      <p:sp>
        <p:nvSpPr>
          <p:cNvPr id="5" name="Footer Placeholder 4">
            <a:extLst>
              <a:ext uri="{FF2B5EF4-FFF2-40B4-BE49-F238E27FC236}">
                <a16:creationId xmlns:a16="http://schemas.microsoft.com/office/drawing/2014/main" id="{0246A6C1-549C-5CEB-547F-78B9925FF22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6E01802-911C-13DA-BBFE-1678C7FF6670}"/>
              </a:ext>
            </a:extLst>
          </p:cNvPr>
          <p:cNvSpPr>
            <a:spLocks noGrp="1"/>
          </p:cNvSpPr>
          <p:nvPr>
            <p:ph type="sldNum" sz="quarter" idx="12"/>
          </p:nvPr>
        </p:nvSpPr>
        <p:spPr/>
        <p:txBody>
          <a:bodyPr/>
          <a:lstStyle/>
          <a:p>
            <a:fld id="{CDEE720D-8A2B-474B-BB60-F2752567B762}" type="slidenum">
              <a:rPr lang="en-GB" smtClean="0"/>
              <a:t>‹#›</a:t>
            </a:fld>
            <a:endParaRPr lang="en-GB"/>
          </a:p>
        </p:txBody>
      </p:sp>
    </p:spTree>
    <p:extLst>
      <p:ext uri="{BB962C8B-B14F-4D97-AF65-F5344CB8AC3E}">
        <p14:creationId xmlns:p14="http://schemas.microsoft.com/office/powerpoint/2010/main" val="1513673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A2587-9E15-1CC3-38CF-D1FC1B942BD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2D27580-0C34-4A01-07AD-F1F2DFB7F3B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552BFDC-F9A1-43E4-4D9A-091013084DA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6F713AB-29FD-974F-F763-243240525AA3}"/>
              </a:ext>
            </a:extLst>
          </p:cNvPr>
          <p:cNvSpPr>
            <a:spLocks noGrp="1"/>
          </p:cNvSpPr>
          <p:nvPr>
            <p:ph type="dt" sz="half" idx="10"/>
          </p:nvPr>
        </p:nvSpPr>
        <p:spPr/>
        <p:txBody>
          <a:bodyPr/>
          <a:lstStyle/>
          <a:p>
            <a:fld id="{36FE7D8E-5BC5-478E-9F15-0FF49B357A52}" type="datetimeFigureOut">
              <a:rPr lang="en-GB" smtClean="0"/>
              <a:t>24/09/2023</a:t>
            </a:fld>
            <a:endParaRPr lang="en-GB"/>
          </a:p>
        </p:txBody>
      </p:sp>
      <p:sp>
        <p:nvSpPr>
          <p:cNvPr id="6" name="Footer Placeholder 5">
            <a:extLst>
              <a:ext uri="{FF2B5EF4-FFF2-40B4-BE49-F238E27FC236}">
                <a16:creationId xmlns:a16="http://schemas.microsoft.com/office/drawing/2014/main" id="{BE69473A-F481-D574-2B5B-C209895923C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F976472-1C8B-D19E-09A9-6357759A5F60}"/>
              </a:ext>
            </a:extLst>
          </p:cNvPr>
          <p:cNvSpPr>
            <a:spLocks noGrp="1"/>
          </p:cNvSpPr>
          <p:nvPr>
            <p:ph type="sldNum" sz="quarter" idx="12"/>
          </p:nvPr>
        </p:nvSpPr>
        <p:spPr/>
        <p:txBody>
          <a:bodyPr/>
          <a:lstStyle/>
          <a:p>
            <a:fld id="{CDEE720D-8A2B-474B-BB60-F2752567B762}" type="slidenum">
              <a:rPr lang="en-GB" smtClean="0"/>
              <a:t>‹#›</a:t>
            </a:fld>
            <a:endParaRPr lang="en-GB"/>
          </a:p>
        </p:txBody>
      </p:sp>
    </p:spTree>
    <p:extLst>
      <p:ext uri="{BB962C8B-B14F-4D97-AF65-F5344CB8AC3E}">
        <p14:creationId xmlns:p14="http://schemas.microsoft.com/office/powerpoint/2010/main" val="2847960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BF34F-A97E-71E5-CF7D-54D16CE5ECC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C683373-806A-8094-D9CB-51096B7427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0E5327-A069-C217-FA6B-1018F7CA6A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21FF262-9713-2A3C-D1FC-9E565D028A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8BACB46-17A9-34CF-058A-149F10D94F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55E7A03-294E-D218-0F2C-C464EFEC0478}"/>
              </a:ext>
            </a:extLst>
          </p:cNvPr>
          <p:cNvSpPr>
            <a:spLocks noGrp="1"/>
          </p:cNvSpPr>
          <p:nvPr>
            <p:ph type="dt" sz="half" idx="10"/>
          </p:nvPr>
        </p:nvSpPr>
        <p:spPr/>
        <p:txBody>
          <a:bodyPr/>
          <a:lstStyle/>
          <a:p>
            <a:fld id="{36FE7D8E-5BC5-478E-9F15-0FF49B357A52}" type="datetimeFigureOut">
              <a:rPr lang="en-GB" smtClean="0"/>
              <a:t>24/09/2023</a:t>
            </a:fld>
            <a:endParaRPr lang="en-GB"/>
          </a:p>
        </p:txBody>
      </p:sp>
      <p:sp>
        <p:nvSpPr>
          <p:cNvPr id="8" name="Footer Placeholder 7">
            <a:extLst>
              <a:ext uri="{FF2B5EF4-FFF2-40B4-BE49-F238E27FC236}">
                <a16:creationId xmlns:a16="http://schemas.microsoft.com/office/drawing/2014/main" id="{3A821D27-2578-927C-0051-01349C0F1B0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66C60D0-2B76-2CF5-D0FC-93758DE8BB2D}"/>
              </a:ext>
            </a:extLst>
          </p:cNvPr>
          <p:cNvSpPr>
            <a:spLocks noGrp="1"/>
          </p:cNvSpPr>
          <p:nvPr>
            <p:ph type="sldNum" sz="quarter" idx="12"/>
          </p:nvPr>
        </p:nvSpPr>
        <p:spPr/>
        <p:txBody>
          <a:bodyPr/>
          <a:lstStyle/>
          <a:p>
            <a:fld id="{CDEE720D-8A2B-474B-BB60-F2752567B762}" type="slidenum">
              <a:rPr lang="en-GB" smtClean="0"/>
              <a:t>‹#›</a:t>
            </a:fld>
            <a:endParaRPr lang="en-GB"/>
          </a:p>
        </p:txBody>
      </p:sp>
    </p:spTree>
    <p:extLst>
      <p:ext uri="{BB962C8B-B14F-4D97-AF65-F5344CB8AC3E}">
        <p14:creationId xmlns:p14="http://schemas.microsoft.com/office/powerpoint/2010/main" val="234810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4BFED-8AF5-F8E5-FC32-FB1686F2D1A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CB21342-2CCF-35AC-7F9C-C427821FA45C}"/>
              </a:ext>
            </a:extLst>
          </p:cNvPr>
          <p:cNvSpPr>
            <a:spLocks noGrp="1"/>
          </p:cNvSpPr>
          <p:nvPr>
            <p:ph type="dt" sz="half" idx="10"/>
          </p:nvPr>
        </p:nvSpPr>
        <p:spPr/>
        <p:txBody>
          <a:bodyPr/>
          <a:lstStyle/>
          <a:p>
            <a:fld id="{36FE7D8E-5BC5-478E-9F15-0FF49B357A52}" type="datetimeFigureOut">
              <a:rPr lang="en-GB" smtClean="0"/>
              <a:t>24/09/2023</a:t>
            </a:fld>
            <a:endParaRPr lang="en-GB"/>
          </a:p>
        </p:txBody>
      </p:sp>
      <p:sp>
        <p:nvSpPr>
          <p:cNvPr id="4" name="Footer Placeholder 3">
            <a:extLst>
              <a:ext uri="{FF2B5EF4-FFF2-40B4-BE49-F238E27FC236}">
                <a16:creationId xmlns:a16="http://schemas.microsoft.com/office/drawing/2014/main" id="{5A41465D-7C60-F3E7-DB32-DD86F063FA2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5D054D1-E006-1C3E-C69E-92ECBB4FD888}"/>
              </a:ext>
            </a:extLst>
          </p:cNvPr>
          <p:cNvSpPr>
            <a:spLocks noGrp="1"/>
          </p:cNvSpPr>
          <p:nvPr>
            <p:ph type="sldNum" sz="quarter" idx="12"/>
          </p:nvPr>
        </p:nvSpPr>
        <p:spPr/>
        <p:txBody>
          <a:bodyPr/>
          <a:lstStyle/>
          <a:p>
            <a:fld id="{CDEE720D-8A2B-474B-BB60-F2752567B762}" type="slidenum">
              <a:rPr lang="en-GB" smtClean="0"/>
              <a:t>‹#›</a:t>
            </a:fld>
            <a:endParaRPr lang="en-GB"/>
          </a:p>
        </p:txBody>
      </p:sp>
    </p:spTree>
    <p:extLst>
      <p:ext uri="{BB962C8B-B14F-4D97-AF65-F5344CB8AC3E}">
        <p14:creationId xmlns:p14="http://schemas.microsoft.com/office/powerpoint/2010/main" val="2685925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78360E-25DA-DEF2-30FC-E5F23220E8B0}"/>
              </a:ext>
            </a:extLst>
          </p:cNvPr>
          <p:cNvSpPr>
            <a:spLocks noGrp="1"/>
          </p:cNvSpPr>
          <p:nvPr>
            <p:ph type="dt" sz="half" idx="10"/>
          </p:nvPr>
        </p:nvSpPr>
        <p:spPr/>
        <p:txBody>
          <a:bodyPr/>
          <a:lstStyle/>
          <a:p>
            <a:fld id="{36FE7D8E-5BC5-478E-9F15-0FF49B357A52}" type="datetimeFigureOut">
              <a:rPr lang="en-GB" smtClean="0"/>
              <a:t>24/09/2023</a:t>
            </a:fld>
            <a:endParaRPr lang="en-GB"/>
          </a:p>
        </p:txBody>
      </p:sp>
      <p:sp>
        <p:nvSpPr>
          <p:cNvPr id="3" name="Footer Placeholder 2">
            <a:extLst>
              <a:ext uri="{FF2B5EF4-FFF2-40B4-BE49-F238E27FC236}">
                <a16:creationId xmlns:a16="http://schemas.microsoft.com/office/drawing/2014/main" id="{05FE065E-8745-96FC-79A4-5B0A619D3E3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EE295EF-2614-654C-EDB0-D2C7138A84C2}"/>
              </a:ext>
            </a:extLst>
          </p:cNvPr>
          <p:cNvSpPr>
            <a:spLocks noGrp="1"/>
          </p:cNvSpPr>
          <p:nvPr>
            <p:ph type="sldNum" sz="quarter" idx="12"/>
          </p:nvPr>
        </p:nvSpPr>
        <p:spPr/>
        <p:txBody>
          <a:bodyPr/>
          <a:lstStyle/>
          <a:p>
            <a:fld id="{CDEE720D-8A2B-474B-BB60-F2752567B762}" type="slidenum">
              <a:rPr lang="en-GB" smtClean="0"/>
              <a:t>‹#›</a:t>
            </a:fld>
            <a:endParaRPr lang="en-GB"/>
          </a:p>
        </p:txBody>
      </p:sp>
    </p:spTree>
    <p:extLst>
      <p:ext uri="{BB962C8B-B14F-4D97-AF65-F5344CB8AC3E}">
        <p14:creationId xmlns:p14="http://schemas.microsoft.com/office/powerpoint/2010/main" val="30499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E98F0-55AA-DB38-E981-0186E2F8E6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CC6925E-F0C7-50FA-984F-4B1D6F1769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93D8C59-4A1F-D179-77F6-8AAFFA2A52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41AFA2-EA3B-9AE2-C3D8-2554B6A7767E}"/>
              </a:ext>
            </a:extLst>
          </p:cNvPr>
          <p:cNvSpPr>
            <a:spLocks noGrp="1"/>
          </p:cNvSpPr>
          <p:nvPr>
            <p:ph type="dt" sz="half" idx="10"/>
          </p:nvPr>
        </p:nvSpPr>
        <p:spPr/>
        <p:txBody>
          <a:bodyPr/>
          <a:lstStyle/>
          <a:p>
            <a:fld id="{36FE7D8E-5BC5-478E-9F15-0FF49B357A52}" type="datetimeFigureOut">
              <a:rPr lang="en-GB" smtClean="0"/>
              <a:t>24/09/2023</a:t>
            </a:fld>
            <a:endParaRPr lang="en-GB"/>
          </a:p>
        </p:txBody>
      </p:sp>
      <p:sp>
        <p:nvSpPr>
          <p:cNvPr id="6" name="Footer Placeholder 5">
            <a:extLst>
              <a:ext uri="{FF2B5EF4-FFF2-40B4-BE49-F238E27FC236}">
                <a16:creationId xmlns:a16="http://schemas.microsoft.com/office/drawing/2014/main" id="{0F37D0A6-BF5E-4D2E-A903-48B0C0FE17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CA023DD-288B-CB12-AA89-8BB5C26568C9}"/>
              </a:ext>
            </a:extLst>
          </p:cNvPr>
          <p:cNvSpPr>
            <a:spLocks noGrp="1"/>
          </p:cNvSpPr>
          <p:nvPr>
            <p:ph type="sldNum" sz="quarter" idx="12"/>
          </p:nvPr>
        </p:nvSpPr>
        <p:spPr/>
        <p:txBody>
          <a:bodyPr/>
          <a:lstStyle/>
          <a:p>
            <a:fld id="{CDEE720D-8A2B-474B-BB60-F2752567B762}" type="slidenum">
              <a:rPr lang="en-GB" smtClean="0"/>
              <a:t>‹#›</a:t>
            </a:fld>
            <a:endParaRPr lang="en-GB"/>
          </a:p>
        </p:txBody>
      </p:sp>
    </p:spTree>
    <p:extLst>
      <p:ext uri="{BB962C8B-B14F-4D97-AF65-F5344CB8AC3E}">
        <p14:creationId xmlns:p14="http://schemas.microsoft.com/office/powerpoint/2010/main" val="1425424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A7EA2-F27B-D488-6E01-269C9911CD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7B9306A-6488-C084-6710-66861F64E7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0D09268-DADD-0370-5442-EC6EB680E5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B85A3F-F289-1033-E76C-B3D4DE8BA5FB}"/>
              </a:ext>
            </a:extLst>
          </p:cNvPr>
          <p:cNvSpPr>
            <a:spLocks noGrp="1"/>
          </p:cNvSpPr>
          <p:nvPr>
            <p:ph type="dt" sz="half" idx="10"/>
          </p:nvPr>
        </p:nvSpPr>
        <p:spPr/>
        <p:txBody>
          <a:bodyPr/>
          <a:lstStyle/>
          <a:p>
            <a:fld id="{36FE7D8E-5BC5-478E-9F15-0FF49B357A52}" type="datetimeFigureOut">
              <a:rPr lang="en-GB" smtClean="0"/>
              <a:t>24/09/2023</a:t>
            </a:fld>
            <a:endParaRPr lang="en-GB"/>
          </a:p>
        </p:txBody>
      </p:sp>
      <p:sp>
        <p:nvSpPr>
          <p:cNvPr id="6" name="Footer Placeholder 5">
            <a:extLst>
              <a:ext uri="{FF2B5EF4-FFF2-40B4-BE49-F238E27FC236}">
                <a16:creationId xmlns:a16="http://schemas.microsoft.com/office/drawing/2014/main" id="{C4D0308E-14E2-7EDD-8B3A-7B7B9EA8DA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42B70C-5ABC-12AC-8B07-AA73BDB0FA73}"/>
              </a:ext>
            </a:extLst>
          </p:cNvPr>
          <p:cNvSpPr>
            <a:spLocks noGrp="1"/>
          </p:cNvSpPr>
          <p:nvPr>
            <p:ph type="sldNum" sz="quarter" idx="12"/>
          </p:nvPr>
        </p:nvSpPr>
        <p:spPr/>
        <p:txBody>
          <a:bodyPr/>
          <a:lstStyle/>
          <a:p>
            <a:fld id="{CDEE720D-8A2B-474B-BB60-F2752567B762}" type="slidenum">
              <a:rPr lang="en-GB" smtClean="0"/>
              <a:t>‹#›</a:t>
            </a:fld>
            <a:endParaRPr lang="en-GB"/>
          </a:p>
        </p:txBody>
      </p:sp>
    </p:spTree>
    <p:extLst>
      <p:ext uri="{BB962C8B-B14F-4D97-AF65-F5344CB8AC3E}">
        <p14:creationId xmlns:p14="http://schemas.microsoft.com/office/powerpoint/2010/main" val="3237051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C644686-78F1-02FD-28D0-1AEDEA0B7A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E94742-11B2-B598-9ADE-53B0CAB5E9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1984E1-CB8F-2F36-9CC7-84F60D3693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7D8E-5BC5-478E-9F15-0FF49B357A52}" type="datetimeFigureOut">
              <a:rPr lang="en-GB" smtClean="0"/>
              <a:t>24/09/2023</a:t>
            </a:fld>
            <a:endParaRPr lang="en-GB"/>
          </a:p>
        </p:txBody>
      </p:sp>
      <p:sp>
        <p:nvSpPr>
          <p:cNvPr id="5" name="Footer Placeholder 4">
            <a:extLst>
              <a:ext uri="{FF2B5EF4-FFF2-40B4-BE49-F238E27FC236}">
                <a16:creationId xmlns:a16="http://schemas.microsoft.com/office/drawing/2014/main" id="{0863D1D2-2E77-3B5D-4E27-CF42BFD9FD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546D30A-96D8-DEDE-EE36-76213A8A8D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EE720D-8A2B-474B-BB60-F2752567B762}" type="slidenum">
              <a:rPr lang="en-GB" smtClean="0"/>
              <a:t>‹#›</a:t>
            </a:fld>
            <a:endParaRPr lang="en-GB"/>
          </a:p>
        </p:txBody>
      </p:sp>
    </p:spTree>
    <p:extLst>
      <p:ext uri="{BB962C8B-B14F-4D97-AF65-F5344CB8AC3E}">
        <p14:creationId xmlns:p14="http://schemas.microsoft.com/office/powerpoint/2010/main" val="901947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0.jp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0.jp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www.amazon.co.uk/s/ref=dp_byline_sr_book_1?ie=UTF8&amp;field-author=Michael+Feathers&amp;text=Michael+Feathers&amp;sort=relevancerank&amp;search-alias=books-uk"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adore.software/declaration/" TargetMode="Externa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hyperlink" Target="https://doi.org/10.54900/9akm9y5-5ject5y" TargetMode="External"/><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23.png"/><Relationship Id="rId10" Type="http://schemas.openxmlformats.org/officeDocument/2006/relationships/image" Target="../media/image18.png"/><Relationship Id="rId4" Type="http://schemas.openxmlformats.org/officeDocument/2006/relationships/image" Target="../media/image12.jpg"/><Relationship Id="rId9" Type="http://schemas.openxmlformats.org/officeDocument/2006/relationships/image" Target="../media/image17.png"/><Relationship Id="rId1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hyperlink" Target="https://danielskatzblog.wordpress.com/2021/05/14/software-development-curve/"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704A8-B756-C637-624A-70575F53E1C2}"/>
              </a:ext>
            </a:extLst>
          </p:cNvPr>
          <p:cNvSpPr>
            <a:spLocks noGrp="1"/>
          </p:cNvSpPr>
          <p:nvPr>
            <p:ph type="ctrTitle"/>
          </p:nvPr>
        </p:nvSpPr>
        <p:spPr>
          <a:xfrm>
            <a:off x="798196" y="1270183"/>
            <a:ext cx="9144000" cy="2387600"/>
          </a:xfrm>
        </p:spPr>
        <p:txBody>
          <a:bodyPr>
            <a:normAutofit/>
          </a:bodyPr>
          <a:lstStyle/>
          <a:p>
            <a:pPr algn="l">
              <a:lnSpc>
                <a:spcPct val="100000"/>
              </a:lnSpc>
            </a:pPr>
            <a:r>
              <a:rPr lang="en-GB" sz="5400" dirty="0">
                <a:effectLst/>
                <a:latin typeface="Calibri" panose="020F0502020204030204" pitchFamily="34" charset="0"/>
                <a:ea typeface="Times New Roman" panose="02020603050405020304" pitchFamily="18" charset="0"/>
              </a:rPr>
              <a:t>What is Research Software? </a:t>
            </a:r>
            <a:endParaRPr lang="en-US" sz="19900" b="1" dirty="0"/>
          </a:p>
        </p:txBody>
      </p:sp>
      <p:sp>
        <p:nvSpPr>
          <p:cNvPr id="3" name="Subtitle 2">
            <a:extLst>
              <a:ext uri="{FF2B5EF4-FFF2-40B4-BE49-F238E27FC236}">
                <a16:creationId xmlns:a16="http://schemas.microsoft.com/office/drawing/2014/main" id="{DE692C74-02AF-1BEE-3036-EED6EDBB1EE3}"/>
              </a:ext>
            </a:extLst>
          </p:cNvPr>
          <p:cNvSpPr>
            <a:spLocks noGrp="1"/>
          </p:cNvSpPr>
          <p:nvPr>
            <p:ph type="subTitle" idx="1"/>
          </p:nvPr>
        </p:nvSpPr>
        <p:spPr>
          <a:xfrm>
            <a:off x="798196" y="3672267"/>
            <a:ext cx="10867002" cy="1655762"/>
          </a:xfrm>
        </p:spPr>
        <p:txBody>
          <a:bodyPr>
            <a:normAutofit/>
          </a:bodyPr>
          <a:lstStyle/>
          <a:p>
            <a:pPr algn="l"/>
            <a:r>
              <a:rPr lang="en-GB" sz="3200" dirty="0">
                <a:effectLst/>
                <a:latin typeface="Calibri" panose="020F0502020204030204" pitchFamily="34" charset="0"/>
                <a:ea typeface="Times New Roman" panose="02020603050405020304" pitchFamily="18" charset="0"/>
              </a:rPr>
              <a:t>And why is it critical to the research endeavour?</a:t>
            </a:r>
            <a:endParaRPr lang="en-GB" sz="3200" dirty="0"/>
          </a:p>
        </p:txBody>
      </p:sp>
      <p:pic>
        <p:nvPicPr>
          <p:cNvPr id="4" name="Picture 3" descr="ssi-logo-small">
            <a:extLst>
              <a:ext uri="{FF2B5EF4-FFF2-40B4-BE49-F238E27FC236}">
                <a16:creationId xmlns:a16="http://schemas.microsoft.com/office/drawing/2014/main" id="{B7B6509F-0E72-6C1D-5C7D-30E588F8A4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850" y="99881"/>
            <a:ext cx="2302641" cy="158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btitle 2">
            <a:extLst>
              <a:ext uri="{FF2B5EF4-FFF2-40B4-BE49-F238E27FC236}">
                <a16:creationId xmlns:a16="http://schemas.microsoft.com/office/drawing/2014/main" id="{0BE24066-7CEE-9CA6-C34E-C94535A7443A}"/>
              </a:ext>
            </a:extLst>
          </p:cNvPr>
          <p:cNvSpPr txBox="1">
            <a:spLocks/>
          </p:cNvSpPr>
          <p:nvPr/>
        </p:nvSpPr>
        <p:spPr>
          <a:xfrm>
            <a:off x="798196" y="4947651"/>
            <a:ext cx="7056784"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800" dirty="0"/>
              <a:t>Professor Carole Goble CBE </a:t>
            </a:r>
            <a:r>
              <a:rPr lang="en-GB" sz="1800" dirty="0" err="1"/>
              <a:t>FREng</a:t>
            </a:r>
            <a:r>
              <a:rPr lang="en-GB" sz="1800" dirty="0"/>
              <a:t> FBCS</a:t>
            </a:r>
            <a:endParaRPr lang="en-GB" sz="1000" dirty="0"/>
          </a:p>
          <a:p>
            <a:pPr algn="l">
              <a:lnSpc>
                <a:spcPct val="100000"/>
              </a:lnSpc>
              <a:spcBef>
                <a:spcPts val="600"/>
              </a:spcBef>
            </a:pPr>
            <a:r>
              <a:rPr lang="en-GB" sz="1400" dirty="0"/>
              <a:t>Software Sustainability Institute UK</a:t>
            </a:r>
          </a:p>
          <a:p>
            <a:pPr algn="l">
              <a:lnSpc>
                <a:spcPct val="100000"/>
              </a:lnSpc>
              <a:spcBef>
                <a:spcPts val="600"/>
              </a:spcBef>
            </a:pPr>
            <a:r>
              <a:rPr lang="en-GB" sz="1400" dirty="0"/>
              <a:t>ELIXIR, ELIXIR-UK Head of Node</a:t>
            </a:r>
          </a:p>
          <a:p>
            <a:pPr algn="l">
              <a:lnSpc>
                <a:spcPct val="100000"/>
              </a:lnSpc>
              <a:spcBef>
                <a:spcPts val="600"/>
              </a:spcBef>
            </a:pPr>
            <a:r>
              <a:rPr lang="en-GB" sz="1400" dirty="0"/>
              <a:t>The University of Manchester, UK</a:t>
            </a:r>
          </a:p>
          <a:p>
            <a:pPr algn="l">
              <a:lnSpc>
                <a:spcPct val="100000"/>
              </a:lnSpc>
              <a:spcBef>
                <a:spcPts val="600"/>
              </a:spcBef>
            </a:pPr>
            <a:r>
              <a:rPr lang="en-GB" sz="1400" dirty="0"/>
              <a:t>carole.goble@manchester.ac.uk</a:t>
            </a:r>
          </a:p>
        </p:txBody>
      </p:sp>
      <p:pic>
        <p:nvPicPr>
          <p:cNvPr id="6" name="Picture 2">
            <a:extLst>
              <a:ext uri="{FF2B5EF4-FFF2-40B4-BE49-F238E27FC236}">
                <a16:creationId xmlns:a16="http://schemas.microsoft.com/office/drawing/2014/main" id="{406B7DB0-18F1-D01F-7D19-156E20E479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69967" y="254587"/>
            <a:ext cx="1586323" cy="114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a:extLst>
              <a:ext uri="{FF2B5EF4-FFF2-40B4-BE49-F238E27FC236}">
                <a16:creationId xmlns:a16="http://schemas.microsoft.com/office/drawing/2014/main" id="{B69E39F3-9D1F-78C2-867A-937C173D899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68676" y="444664"/>
            <a:ext cx="2112048" cy="8946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C5E3874D-C95D-D2B5-83D8-E5931E8B922A}"/>
              </a:ext>
            </a:extLst>
          </p:cNvPr>
          <p:cNvSpPr txBox="1"/>
          <p:nvPr/>
        </p:nvSpPr>
        <p:spPr>
          <a:xfrm>
            <a:off x="6388101" y="5539095"/>
            <a:ext cx="5657850" cy="923330"/>
          </a:xfrm>
          <a:prstGeom prst="rect">
            <a:avLst/>
          </a:prstGeom>
          <a:noFill/>
        </p:spPr>
        <p:txBody>
          <a:bodyPr wrap="square">
            <a:spAutoFit/>
          </a:bodyPr>
          <a:lstStyle/>
          <a:p>
            <a:r>
              <a:rPr lang="en-US" dirty="0"/>
              <a:t>2</a:t>
            </a:r>
            <a:r>
              <a:rPr lang="en-US" baseline="30000" dirty="0"/>
              <a:t>nd</a:t>
            </a:r>
            <a:r>
              <a:rPr lang="en-US" dirty="0"/>
              <a:t> International Funders Workshop:</a:t>
            </a:r>
          </a:p>
          <a:p>
            <a:r>
              <a:rPr lang="en-US" dirty="0"/>
              <a:t>The Future of Research Software 18-20 Sept 2023</a:t>
            </a:r>
          </a:p>
          <a:p>
            <a:r>
              <a:rPr lang="en-US" dirty="0"/>
              <a:t>Montreal, Canada (hybrid)</a:t>
            </a:r>
          </a:p>
        </p:txBody>
      </p:sp>
    </p:spTree>
    <p:extLst>
      <p:ext uri="{BB962C8B-B14F-4D97-AF65-F5344CB8AC3E}">
        <p14:creationId xmlns:p14="http://schemas.microsoft.com/office/powerpoint/2010/main" val="2058107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49558-A70B-A7D7-3568-07F387B9E7EE}"/>
              </a:ext>
            </a:extLst>
          </p:cNvPr>
          <p:cNvSpPr>
            <a:spLocks noGrp="1"/>
          </p:cNvSpPr>
          <p:nvPr>
            <p:ph type="title"/>
          </p:nvPr>
        </p:nvSpPr>
        <p:spPr>
          <a:xfrm>
            <a:off x="838200" y="558590"/>
            <a:ext cx="10934700" cy="1325563"/>
          </a:xfrm>
        </p:spPr>
        <p:txBody>
          <a:bodyPr>
            <a:normAutofit fontScale="90000"/>
          </a:bodyPr>
          <a:lstStyle/>
          <a:p>
            <a:r>
              <a:rPr lang="en-GB" dirty="0"/>
              <a:t>What is Research Software? </a:t>
            </a:r>
            <a:r>
              <a:rPr lang="en-GB" b="1" dirty="0"/>
              <a:t>A maturity perspective </a:t>
            </a:r>
            <a:br>
              <a:rPr lang="en-GB" dirty="0"/>
            </a:br>
            <a:r>
              <a:rPr lang="en-US" sz="3100" b="0" i="0" u="none" strike="noStrike" baseline="0" dirty="0"/>
              <a:t>Tom Honeyman, ARDC</a:t>
            </a:r>
            <a:br>
              <a:rPr lang="en-GB" dirty="0"/>
            </a:br>
            <a:endParaRPr lang="en-GB" dirty="0"/>
          </a:p>
        </p:txBody>
      </p:sp>
      <p:grpSp>
        <p:nvGrpSpPr>
          <p:cNvPr id="7" name="Group 6">
            <a:extLst>
              <a:ext uri="{FF2B5EF4-FFF2-40B4-BE49-F238E27FC236}">
                <a16:creationId xmlns:a16="http://schemas.microsoft.com/office/drawing/2014/main" id="{A98E5CB4-96FF-8D24-C5FC-927635C17038}"/>
              </a:ext>
            </a:extLst>
          </p:cNvPr>
          <p:cNvGrpSpPr/>
          <p:nvPr/>
        </p:nvGrpSpPr>
        <p:grpSpPr>
          <a:xfrm>
            <a:off x="4292798" y="1651525"/>
            <a:ext cx="4185573" cy="4042361"/>
            <a:chOff x="7244861" y="1594809"/>
            <a:chExt cx="3362179" cy="4042361"/>
          </a:xfrm>
        </p:grpSpPr>
        <p:sp>
          <p:nvSpPr>
            <p:cNvPr id="9" name="Rectangle 8">
              <a:extLst>
                <a:ext uri="{FF2B5EF4-FFF2-40B4-BE49-F238E27FC236}">
                  <a16:creationId xmlns:a16="http://schemas.microsoft.com/office/drawing/2014/main" id="{625955D2-479A-C970-66EE-BC0083B8CC27}"/>
                </a:ext>
              </a:extLst>
            </p:cNvPr>
            <p:cNvSpPr/>
            <p:nvPr/>
          </p:nvSpPr>
          <p:spPr>
            <a:xfrm>
              <a:off x="7244861" y="1594809"/>
              <a:ext cx="3362179" cy="126644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Analysis Code</a:t>
              </a:r>
            </a:p>
            <a:p>
              <a:pPr algn="ctr"/>
              <a:r>
                <a:rPr lang="en-GB" sz="2400" i="1" dirty="0"/>
                <a:t>one-off “me” research, </a:t>
              </a:r>
            </a:p>
            <a:p>
              <a:pPr algn="ctr"/>
              <a:r>
                <a:rPr lang="en-GB" sz="2400" i="1" dirty="0"/>
                <a:t>side effect software</a:t>
              </a:r>
            </a:p>
          </p:txBody>
        </p:sp>
        <p:sp>
          <p:nvSpPr>
            <p:cNvPr id="10" name="Rectangle 9">
              <a:extLst>
                <a:ext uri="{FF2B5EF4-FFF2-40B4-BE49-F238E27FC236}">
                  <a16:creationId xmlns:a16="http://schemas.microsoft.com/office/drawing/2014/main" id="{EC1E45DA-8A1C-7696-10DF-6C5AFD1E52D7}"/>
                </a:ext>
              </a:extLst>
            </p:cNvPr>
            <p:cNvSpPr/>
            <p:nvPr/>
          </p:nvSpPr>
          <p:spPr>
            <a:xfrm>
              <a:off x="7244861" y="2920371"/>
              <a:ext cx="3362179" cy="115788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Prototype Tools</a:t>
              </a:r>
            </a:p>
            <a:p>
              <a:pPr algn="ctr"/>
              <a:r>
                <a:rPr lang="en-GB" sz="2400" i="1" dirty="0"/>
                <a:t>research need “</a:t>
              </a:r>
              <a:r>
                <a:rPr lang="en-GB" sz="2400" i="1" dirty="0" err="1"/>
                <a:t>professorware</a:t>
              </a:r>
              <a:r>
                <a:rPr lang="en-GB" sz="2400" i="1" dirty="0"/>
                <a:t>”</a:t>
              </a:r>
            </a:p>
          </p:txBody>
        </p:sp>
        <p:sp>
          <p:nvSpPr>
            <p:cNvPr id="11" name="Rectangle 10">
              <a:extLst>
                <a:ext uri="{FF2B5EF4-FFF2-40B4-BE49-F238E27FC236}">
                  <a16:creationId xmlns:a16="http://schemas.microsoft.com/office/drawing/2014/main" id="{458F90B4-8EB1-8F3F-C4F3-D27B2D5C187C}"/>
                </a:ext>
              </a:extLst>
            </p:cNvPr>
            <p:cNvSpPr/>
            <p:nvPr/>
          </p:nvSpPr>
          <p:spPr>
            <a:xfrm>
              <a:off x="7244861" y="4163229"/>
              <a:ext cx="3362179" cy="1473941"/>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Research Software Infrastructure</a:t>
              </a:r>
            </a:p>
            <a:p>
              <a:pPr algn="ctr"/>
              <a:r>
                <a:rPr lang="en-GB" sz="2400" i="1" dirty="0"/>
                <a:t>professionalised product</a:t>
              </a:r>
            </a:p>
          </p:txBody>
        </p:sp>
      </p:grpSp>
      <p:sp>
        <p:nvSpPr>
          <p:cNvPr id="12" name="Arrow: Down 11">
            <a:extLst>
              <a:ext uri="{FF2B5EF4-FFF2-40B4-BE49-F238E27FC236}">
                <a16:creationId xmlns:a16="http://schemas.microsoft.com/office/drawing/2014/main" id="{6ED34A68-FAA7-E94A-1CFB-D8576AB452D7}"/>
              </a:ext>
            </a:extLst>
          </p:cNvPr>
          <p:cNvSpPr/>
          <p:nvPr/>
        </p:nvSpPr>
        <p:spPr>
          <a:xfrm>
            <a:off x="10693404" y="1651525"/>
            <a:ext cx="323999" cy="4042361"/>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9135CA6E-5ACD-5E30-487D-EB414E97463F}"/>
              </a:ext>
            </a:extLst>
          </p:cNvPr>
          <p:cNvSpPr txBox="1"/>
          <p:nvPr/>
        </p:nvSpPr>
        <p:spPr>
          <a:xfrm>
            <a:off x="2238711" y="2123234"/>
            <a:ext cx="1367341" cy="646331"/>
          </a:xfrm>
          <a:prstGeom prst="rect">
            <a:avLst/>
          </a:prstGeom>
          <a:noFill/>
          <a:ln>
            <a:noFill/>
          </a:ln>
        </p:spPr>
        <p:txBody>
          <a:bodyPr wrap="square" rtlCol="0">
            <a:spAutoFit/>
          </a:bodyPr>
          <a:lstStyle/>
          <a:p>
            <a:r>
              <a:rPr lang="en-GB" dirty="0">
                <a:solidFill>
                  <a:schemeClr val="accent1">
                    <a:lumMod val="50000"/>
                  </a:schemeClr>
                </a:solidFill>
              </a:rPr>
              <a:t>Researchers who code</a:t>
            </a:r>
          </a:p>
        </p:txBody>
      </p:sp>
      <p:sp>
        <p:nvSpPr>
          <p:cNvPr id="15" name="TextBox 14">
            <a:extLst>
              <a:ext uri="{FF2B5EF4-FFF2-40B4-BE49-F238E27FC236}">
                <a16:creationId xmlns:a16="http://schemas.microsoft.com/office/drawing/2014/main" id="{20AED499-B882-C5F2-5D0B-ED3CFB3FD58A}"/>
              </a:ext>
            </a:extLst>
          </p:cNvPr>
          <p:cNvSpPr txBox="1"/>
          <p:nvPr/>
        </p:nvSpPr>
        <p:spPr>
          <a:xfrm>
            <a:off x="2921197" y="2903694"/>
            <a:ext cx="1768729" cy="646331"/>
          </a:xfrm>
          <a:prstGeom prst="rect">
            <a:avLst/>
          </a:prstGeom>
          <a:noFill/>
          <a:ln>
            <a:noFill/>
          </a:ln>
        </p:spPr>
        <p:txBody>
          <a:bodyPr wrap="square" rtlCol="0">
            <a:spAutoFit/>
          </a:bodyPr>
          <a:lstStyle/>
          <a:p>
            <a:r>
              <a:rPr lang="en-GB" dirty="0">
                <a:solidFill>
                  <a:schemeClr val="accent1">
                    <a:lumMod val="50000"/>
                  </a:schemeClr>
                </a:solidFill>
              </a:rPr>
              <a:t>Researcher Developer</a:t>
            </a:r>
          </a:p>
        </p:txBody>
      </p:sp>
      <p:sp>
        <p:nvSpPr>
          <p:cNvPr id="16" name="TextBox 15">
            <a:extLst>
              <a:ext uri="{FF2B5EF4-FFF2-40B4-BE49-F238E27FC236}">
                <a16:creationId xmlns:a16="http://schemas.microsoft.com/office/drawing/2014/main" id="{979D4F32-6A1D-BF3A-710D-F43C989C4DAF}"/>
              </a:ext>
            </a:extLst>
          </p:cNvPr>
          <p:cNvSpPr txBox="1"/>
          <p:nvPr/>
        </p:nvSpPr>
        <p:spPr>
          <a:xfrm>
            <a:off x="2215442" y="4634799"/>
            <a:ext cx="1532983" cy="923330"/>
          </a:xfrm>
          <a:prstGeom prst="rect">
            <a:avLst/>
          </a:prstGeom>
          <a:noFill/>
          <a:ln>
            <a:noFill/>
          </a:ln>
        </p:spPr>
        <p:txBody>
          <a:bodyPr wrap="square" rtlCol="0">
            <a:spAutoFit/>
          </a:bodyPr>
          <a:lstStyle/>
          <a:p>
            <a:r>
              <a:rPr lang="en-GB" dirty="0">
                <a:solidFill>
                  <a:schemeClr val="accent1">
                    <a:lumMod val="50000"/>
                  </a:schemeClr>
                </a:solidFill>
              </a:rPr>
              <a:t>Research Software Engineer</a:t>
            </a:r>
          </a:p>
        </p:txBody>
      </p:sp>
      <p:sp>
        <p:nvSpPr>
          <p:cNvPr id="17" name="TextBox 16">
            <a:extLst>
              <a:ext uri="{FF2B5EF4-FFF2-40B4-BE49-F238E27FC236}">
                <a16:creationId xmlns:a16="http://schemas.microsoft.com/office/drawing/2014/main" id="{82530589-6269-5462-D2C8-524AAECF0705}"/>
              </a:ext>
            </a:extLst>
          </p:cNvPr>
          <p:cNvSpPr txBox="1"/>
          <p:nvPr/>
        </p:nvSpPr>
        <p:spPr>
          <a:xfrm>
            <a:off x="1141956" y="1651525"/>
            <a:ext cx="1709791" cy="369332"/>
          </a:xfrm>
          <a:prstGeom prst="rect">
            <a:avLst/>
          </a:prstGeom>
          <a:noFill/>
          <a:ln>
            <a:noFill/>
          </a:ln>
        </p:spPr>
        <p:txBody>
          <a:bodyPr wrap="square" rtlCol="0">
            <a:spAutoFit/>
          </a:bodyPr>
          <a:lstStyle/>
          <a:p>
            <a:pPr algn="ctr"/>
            <a:r>
              <a:rPr lang="en-GB" dirty="0">
                <a:solidFill>
                  <a:schemeClr val="accent1">
                    <a:lumMod val="50000"/>
                  </a:schemeClr>
                </a:solidFill>
              </a:rPr>
              <a:t>Researchers      </a:t>
            </a:r>
          </a:p>
        </p:txBody>
      </p:sp>
      <p:sp>
        <p:nvSpPr>
          <p:cNvPr id="19" name="Arrow: Up-Down 18">
            <a:extLst>
              <a:ext uri="{FF2B5EF4-FFF2-40B4-BE49-F238E27FC236}">
                <a16:creationId xmlns:a16="http://schemas.microsoft.com/office/drawing/2014/main" id="{BDA0ADA9-FB66-16A1-2A9B-0FBD5A5EEBEE}"/>
              </a:ext>
            </a:extLst>
          </p:cNvPr>
          <p:cNvSpPr/>
          <p:nvPr/>
        </p:nvSpPr>
        <p:spPr>
          <a:xfrm>
            <a:off x="887505" y="1832000"/>
            <a:ext cx="672353" cy="1307064"/>
          </a:xfrm>
          <a:prstGeom prst="upDownArrow">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Up-Down 19">
            <a:extLst>
              <a:ext uri="{FF2B5EF4-FFF2-40B4-BE49-F238E27FC236}">
                <a16:creationId xmlns:a16="http://schemas.microsoft.com/office/drawing/2014/main" id="{4A126A59-00FB-BACB-D30C-5AD33D2ABF24}"/>
              </a:ext>
            </a:extLst>
          </p:cNvPr>
          <p:cNvSpPr/>
          <p:nvPr/>
        </p:nvSpPr>
        <p:spPr>
          <a:xfrm>
            <a:off x="1566358" y="2390875"/>
            <a:ext cx="672353" cy="1307065"/>
          </a:xfrm>
          <a:prstGeom prst="upDownArrow">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Up-Down 20">
            <a:extLst>
              <a:ext uri="{FF2B5EF4-FFF2-40B4-BE49-F238E27FC236}">
                <a16:creationId xmlns:a16="http://schemas.microsoft.com/office/drawing/2014/main" id="{783288C5-3CF0-5BD6-9C2F-61CB16726FFA}"/>
              </a:ext>
            </a:extLst>
          </p:cNvPr>
          <p:cNvSpPr/>
          <p:nvPr/>
        </p:nvSpPr>
        <p:spPr>
          <a:xfrm>
            <a:off x="2275764" y="2931373"/>
            <a:ext cx="672353" cy="1541618"/>
          </a:xfrm>
          <a:prstGeom prst="upDownArrow">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Up-Down 21">
            <a:extLst>
              <a:ext uri="{FF2B5EF4-FFF2-40B4-BE49-F238E27FC236}">
                <a16:creationId xmlns:a16="http://schemas.microsoft.com/office/drawing/2014/main" id="{522579BF-18E1-C901-C92F-58435B2FC068}"/>
              </a:ext>
            </a:extLst>
          </p:cNvPr>
          <p:cNvSpPr/>
          <p:nvPr/>
        </p:nvSpPr>
        <p:spPr>
          <a:xfrm>
            <a:off x="3107980" y="3550025"/>
            <a:ext cx="672353" cy="2326340"/>
          </a:xfrm>
          <a:prstGeom prst="upDownArrow">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Picture 2" descr="Image result for throw away trash">
            <a:extLst>
              <a:ext uri="{FF2B5EF4-FFF2-40B4-BE49-F238E27FC236}">
                <a16:creationId xmlns:a16="http://schemas.microsoft.com/office/drawing/2014/main" id="{04A4725A-9235-8E88-2E03-5AFD6FD2DA8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2521" y="1809851"/>
            <a:ext cx="1117850" cy="99386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descr="A group of arrows with words&#10;&#10;Description automatically generated">
            <a:extLst>
              <a:ext uri="{FF2B5EF4-FFF2-40B4-BE49-F238E27FC236}">
                <a16:creationId xmlns:a16="http://schemas.microsoft.com/office/drawing/2014/main" id="{5A0EBA3C-7274-5FA6-F0BB-A04C0575C03F}"/>
              </a:ext>
            </a:extLst>
          </p:cNvPr>
          <p:cNvPicPr>
            <a:picLocks noChangeAspect="1"/>
          </p:cNvPicPr>
          <p:nvPr/>
        </p:nvPicPr>
        <p:blipFill rotWithShape="1">
          <a:blip r:embed="rId4">
            <a:extLst>
              <a:ext uri="{28A0092B-C50C-407E-A947-70E740481C1C}">
                <a14:useLocalDpi xmlns:a14="http://schemas.microsoft.com/office/drawing/2010/main" val="0"/>
              </a:ext>
            </a:extLst>
          </a:blip>
          <a:srcRect l="35000" r="35404"/>
          <a:stretch/>
        </p:blipFill>
        <p:spPr>
          <a:xfrm>
            <a:off x="8892982" y="4248683"/>
            <a:ext cx="948067" cy="1451098"/>
          </a:xfrm>
          <a:prstGeom prst="rect">
            <a:avLst/>
          </a:prstGeom>
        </p:spPr>
      </p:pic>
      <p:sp>
        <p:nvSpPr>
          <p:cNvPr id="29" name="TextBox 28">
            <a:extLst>
              <a:ext uri="{FF2B5EF4-FFF2-40B4-BE49-F238E27FC236}">
                <a16:creationId xmlns:a16="http://schemas.microsoft.com/office/drawing/2014/main" id="{8BA6E8E8-6B30-D16D-DF08-D651395967BD}"/>
              </a:ext>
            </a:extLst>
          </p:cNvPr>
          <p:cNvSpPr txBox="1"/>
          <p:nvPr/>
        </p:nvSpPr>
        <p:spPr>
          <a:xfrm rot="5400000">
            <a:off x="10577020" y="3323132"/>
            <a:ext cx="1085618" cy="369332"/>
          </a:xfrm>
          <a:prstGeom prst="rect">
            <a:avLst/>
          </a:prstGeom>
          <a:noFill/>
        </p:spPr>
        <p:txBody>
          <a:bodyPr wrap="none" rtlCol="0">
            <a:spAutoFit/>
          </a:bodyPr>
          <a:lstStyle/>
          <a:p>
            <a:r>
              <a:rPr lang="en-GB" dirty="0">
                <a:solidFill>
                  <a:schemeClr val="accent1"/>
                </a:solidFill>
              </a:rPr>
              <a:t>transition</a:t>
            </a:r>
          </a:p>
        </p:txBody>
      </p:sp>
    </p:spTree>
    <p:extLst>
      <p:ext uri="{BB962C8B-B14F-4D97-AF65-F5344CB8AC3E}">
        <p14:creationId xmlns:p14="http://schemas.microsoft.com/office/powerpoint/2010/main" val="2292483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8804B-4250-5FD8-9574-BB7D7CA70A2D}"/>
              </a:ext>
            </a:extLst>
          </p:cNvPr>
          <p:cNvSpPr>
            <a:spLocks noGrp="1"/>
          </p:cNvSpPr>
          <p:nvPr>
            <p:ph type="title"/>
          </p:nvPr>
        </p:nvSpPr>
        <p:spPr>
          <a:xfrm>
            <a:off x="798346" y="1034804"/>
            <a:ext cx="11393653" cy="533491"/>
          </a:xfrm>
        </p:spPr>
        <p:txBody>
          <a:bodyPr>
            <a:normAutofit fontScale="90000"/>
          </a:bodyPr>
          <a:lstStyle/>
          <a:p>
            <a:pPr>
              <a:lnSpc>
                <a:spcPct val="100000"/>
              </a:lnSpc>
            </a:pPr>
            <a:r>
              <a:rPr lang="en-GB" dirty="0"/>
              <a:t>What is Research Software? </a:t>
            </a:r>
            <a:r>
              <a:rPr lang="en-GB" b="1" dirty="0"/>
              <a:t>A stack perspective</a:t>
            </a:r>
            <a:br>
              <a:rPr lang="en-GB" dirty="0"/>
            </a:br>
            <a:r>
              <a:rPr lang="en-GB" sz="3600" dirty="0"/>
              <a:t>Dependencies, Roles, Visibility</a:t>
            </a:r>
            <a:br>
              <a:rPr lang="en-GB" sz="3600" dirty="0"/>
            </a:br>
            <a:endParaRPr lang="en-GB" dirty="0"/>
          </a:p>
        </p:txBody>
      </p:sp>
      <p:pic>
        <p:nvPicPr>
          <p:cNvPr id="3" name="Picture 2" descr="A picture containing diagram&#10;&#10;Description automatically generated">
            <a:extLst>
              <a:ext uri="{FF2B5EF4-FFF2-40B4-BE49-F238E27FC236}">
                <a16:creationId xmlns:a16="http://schemas.microsoft.com/office/drawing/2014/main" id="{7C8059B6-081F-6963-0DCF-4A3DEAF93D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937" y="1734234"/>
            <a:ext cx="3378197" cy="4290749"/>
          </a:xfrm>
          <a:prstGeom prst="rect">
            <a:avLst/>
          </a:prstGeom>
        </p:spPr>
      </p:pic>
      <p:sp>
        <p:nvSpPr>
          <p:cNvPr id="7" name="TextBox 6">
            <a:extLst>
              <a:ext uri="{FF2B5EF4-FFF2-40B4-BE49-F238E27FC236}">
                <a16:creationId xmlns:a16="http://schemas.microsoft.com/office/drawing/2014/main" id="{605630A2-E2C4-1A7D-4833-9EBB9274786E}"/>
              </a:ext>
            </a:extLst>
          </p:cNvPr>
          <p:cNvSpPr txBox="1"/>
          <p:nvPr/>
        </p:nvSpPr>
        <p:spPr>
          <a:xfrm>
            <a:off x="1245536" y="6024983"/>
            <a:ext cx="2545494" cy="369332"/>
          </a:xfrm>
          <a:prstGeom prst="rect">
            <a:avLst/>
          </a:prstGeom>
          <a:noFill/>
        </p:spPr>
        <p:txBody>
          <a:bodyPr wrap="square">
            <a:spAutoFit/>
          </a:bodyPr>
          <a:lstStyle/>
          <a:p>
            <a:r>
              <a:rPr lang="en-GB" dirty="0"/>
              <a:t>https://xkcd.com/2347/</a:t>
            </a:r>
          </a:p>
        </p:txBody>
      </p:sp>
      <p:sp>
        <p:nvSpPr>
          <p:cNvPr id="8" name="TextBox 7">
            <a:extLst>
              <a:ext uri="{FF2B5EF4-FFF2-40B4-BE49-F238E27FC236}">
                <a16:creationId xmlns:a16="http://schemas.microsoft.com/office/drawing/2014/main" id="{3F6C809F-DA47-E2C3-17EE-A2B2DEA575E1}"/>
              </a:ext>
            </a:extLst>
          </p:cNvPr>
          <p:cNvSpPr txBox="1"/>
          <p:nvPr/>
        </p:nvSpPr>
        <p:spPr>
          <a:xfrm>
            <a:off x="4336672" y="1702611"/>
            <a:ext cx="6023112" cy="1877437"/>
          </a:xfrm>
          <a:prstGeom prst="rect">
            <a:avLst/>
          </a:prstGeom>
          <a:noFill/>
        </p:spPr>
        <p:txBody>
          <a:bodyPr wrap="square" rtlCol="0">
            <a:spAutoFit/>
          </a:bodyPr>
          <a:lstStyle/>
          <a:p>
            <a:r>
              <a:rPr lang="en-GB" sz="3200" b="1" dirty="0"/>
              <a:t>User facing shiny thing</a:t>
            </a:r>
          </a:p>
          <a:p>
            <a:r>
              <a:rPr lang="en-GB" sz="2000" dirty="0"/>
              <a:t>Applications, tools, scripts … </a:t>
            </a:r>
          </a:p>
          <a:p>
            <a:r>
              <a:rPr lang="en-GB" sz="2000" dirty="0"/>
              <a:t>Discipline or project specific</a:t>
            </a:r>
          </a:p>
          <a:p>
            <a:r>
              <a:rPr lang="en-GB" sz="2000" dirty="0"/>
              <a:t>Immediate visibility</a:t>
            </a:r>
          </a:p>
          <a:p>
            <a:endParaRPr lang="en-GB" sz="2400" dirty="0"/>
          </a:p>
        </p:txBody>
      </p:sp>
      <p:sp>
        <p:nvSpPr>
          <p:cNvPr id="9" name="TextBox 8">
            <a:extLst>
              <a:ext uri="{FF2B5EF4-FFF2-40B4-BE49-F238E27FC236}">
                <a16:creationId xmlns:a16="http://schemas.microsoft.com/office/drawing/2014/main" id="{3AD5FF8C-508B-DBA2-6213-CE1493089F17}"/>
              </a:ext>
            </a:extLst>
          </p:cNvPr>
          <p:cNvSpPr txBox="1"/>
          <p:nvPr/>
        </p:nvSpPr>
        <p:spPr>
          <a:xfrm>
            <a:off x="4313386" y="3778214"/>
            <a:ext cx="4363571" cy="2431435"/>
          </a:xfrm>
          <a:prstGeom prst="rect">
            <a:avLst/>
          </a:prstGeom>
          <a:noFill/>
        </p:spPr>
        <p:txBody>
          <a:bodyPr wrap="square" rtlCol="0">
            <a:spAutoFit/>
          </a:bodyPr>
          <a:lstStyle/>
          <a:p>
            <a:r>
              <a:rPr lang="en-GB" sz="3200" b="1" dirty="0" err="1"/>
              <a:t>Underware</a:t>
            </a:r>
            <a:r>
              <a:rPr lang="en-GB" sz="3200" b="1" dirty="0"/>
              <a:t> </a:t>
            </a:r>
          </a:p>
          <a:p>
            <a:r>
              <a:rPr lang="en-GB" sz="2000" dirty="0"/>
              <a:t>Scientific &amp; non-scientific infrastructure</a:t>
            </a:r>
          </a:p>
          <a:p>
            <a:r>
              <a:rPr lang="en-GB" sz="2000" dirty="0"/>
              <a:t>Some discipline specific, some general</a:t>
            </a:r>
          </a:p>
          <a:p>
            <a:r>
              <a:rPr lang="en-GB" sz="2000" dirty="0"/>
              <a:t>Platforms, libraries, utilities, frameworks…</a:t>
            </a:r>
          </a:p>
          <a:p>
            <a:r>
              <a:rPr lang="en-GB" sz="2000" dirty="0"/>
              <a:t>Cross-domain generic reusability</a:t>
            </a:r>
          </a:p>
          <a:p>
            <a:r>
              <a:rPr lang="en-GB" sz="2000" dirty="0"/>
              <a:t>Overly familiar, invisibility</a:t>
            </a:r>
            <a:endParaRPr lang="en-GB" sz="2400" dirty="0"/>
          </a:p>
        </p:txBody>
      </p:sp>
      <p:pic>
        <p:nvPicPr>
          <p:cNvPr id="5" name="Picture 4" descr="A rocket on a platform&#10;&#10;Description automatically generated">
            <a:extLst>
              <a:ext uri="{FF2B5EF4-FFF2-40B4-BE49-F238E27FC236}">
                <a16:creationId xmlns:a16="http://schemas.microsoft.com/office/drawing/2014/main" id="{39916D38-A1B0-554B-BD0A-ACF3EAD5CB0D}"/>
              </a:ext>
            </a:extLst>
          </p:cNvPr>
          <p:cNvPicPr>
            <a:picLocks noChangeAspect="1"/>
          </p:cNvPicPr>
          <p:nvPr/>
        </p:nvPicPr>
        <p:blipFill rotWithShape="1">
          <a:blip r:embed="rId4">
            <a:extLst>
              <a:ext uri="{28A0092B-C50C-407E-A947-70E740481C1C}">
                <a14:useLocalDpi xmlns:a14="http://schemas.microsoft.com/office/drawing/2010/main" val="0"/>
              </a:ext>
            </a:extLst>
          </a:blip>
          <a:srcRect l="14754" r="16966"/>
          <a:stretch/>
        </p:blipFill>
        <p:spPr>
          <a:xfrm>
            <a:off x="8572496" y="1702611"/>
            <a:ext cx="3024553" cy="4429618"/>
          </a:xfrm>
          <a:prstGeom prst="rect">
            <a:avLst/>
          </a:prstGeom>
        </p:spPr>
      </p:pic>
    </p:spTree>
    <p:extLst>
      <p:ext uri="{BB962C8B-B14F-4D97-AF65-F5344CB8AC3E}">
        <p14:creationId xmlns:p14="http://schemas.microsoft.com/office/powerpoint/2010/main" val="3999698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8804B-4250-5FD8-9574-BB7D7CA70A2D}"/>
              </a:ext>
            </a:extLst>
          </p:cNvPr>
          <p:cNvSpPr>
            <a:spLocks noGrp="1"/>
          </p:cNvSpPr>
          <p:nvPr>
            <p:ph type="title"/>
          </p:nvPr>
        </p:nvSpPr>
        <p:spPr>
          <a:xfrm>
            <a:off x="798346" y="1034804"/>
            <a:ext cx="11393653" cy="533491"/>
          </a:xfrm>
        </p:spPr>
        <p:txBody>
          <a:bodyPr>
            <a:normAutofit fontScale="90000"/>
          </a:bodyPr>
          <a:lstStyle/>
          <a:p>
            <a:pPr>
              <a:lnSpc>
                <a:spcPct val="100000"/>
              </a:lnSpc>
            </a:pPr>
            <a:r>
              <a:rPr lang="en-GB" dirty="0"/>
              <a:t>What is Research Software? </a:t>
            </a:r>
            <a:r>
              <a:rPr lang="en-GB" b="1" dirty="0"/>
              <a:t>A stack perspective</a:t>
            </a:r>
            <a:br>
              <a:rPr lang="en-GB" dirty="0"/>
            </a:br>
            <a:r>
              <a:rPr lang="en-GB" sz="3600" dirty="0"/>
              <a:t>Dependencies, Roles, Visibility</a:t>
            </a:r>
            <a:br>
              <a:rPr lang="en-GB" sz="3600" dirty="0"/>
            </a:br>
            <a:endParaRPr lang="en-GB" dirty="0"/>
          </a:p>
        </p:txBody>
      </p:sp>
      <p:pic>
        <p:nvPicPr>
          <p:cNvPr id="3" name="Picture 2" descr="A picture containing diagram&#10;&#10;Description automatically generated">
            <a:extLst>
              <a:ext uri="{FF2B5EF4-FFF2-40B4-BE49-F238E27FC236}">
                <a16:creationId xmlns:a16="http://schemas.microsoft.com/office/drawing/2014/main" id="{7C8059B6-081F-6963-0DCF-4A3DEAF93D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937" y="1734234"/>
            <a:ext cx="3378197" cy="4290749"/>
          </a:xfrm>
          <a:prstGeom prst="rect">
            <a:avLst/>
          </a:prstGeom>
        </p:spPr>
      </p:pic>
      <p:sp>
        <p:nvSpPr>
          <p:cNvPr id="7" name="TextBox 6">
            <a:extLst>
              <a:ext uri="{FF2B5EF4-FFF2-40B4-BE49-F238E27FC236}">
                <a16:creationId xmlns:a16="http://schemas.microsoft.com/office/drawing/2014/main" id="{605630A2-E2C4-1A7D-4833-9EBB9274786E}"/>
              </a:ext>
            </a:extLst>
          </p:cNvPr>
          <p:cNvSpPr txBox="1"/>
          <p:nvPr/>
        </p:nvSpPr>
        <p:spPr>
          <a:xfrm>
            <a:off x="1245536" y="6024983"/>
            <a:ext cx="2545494" cy="369332"/>
          </a:xfrm>
          <a:prstGeom prst="rect">
            <a:avLst/>
          </a:prstGeom>
          <a:noFill/>
        </p:spPr>
        <p:txBody>
          <a:bodyPr wrap="square">
            <a:spAutoFit/>
          </a:bodyPr>
          <a:lstStyle/>
          <a:p>
            <a:r>
              <a:rPr lang="en-GB" dirty="0"/>
              <a:t>https://xkcd.com/2347/</a:t>
            </a:r>
          </a:p>
        </p:txBody>
      </p:sp>
      <p:sp>
        <p:nvSpPr>
          <p:cNvPr id="8" name="TextBox 7">
            <a:extLst>
              <a:ext uri="{FF2B5EF4-FFF2-40B4-BE49-F238E27FC236}">
                <a16:creationId xmlns:a16="http://schemas.microsoft.com/office/drawing/2014/main" id="{3F6C809F-DA47-E2C3-17EE-A2B2DEA575E1}"/>
              </a:ext>
            </a:extLst>
          </p:cNvPr>
          <p:cNvSpPr txBox="1"/>
          <p:nvPr/>
        </p:nvSpPr>
        <p:spPr>
          <a:xfrm>
            <a:off x="4336672" y="1702611"/>
            <a:ext cx="6023112" cy="1877437"/>
          </a:xfrm>
          <a:prstGeom prst="rect">
            <a:avLst/>
          </a:prstGeom>
          <a:noFill/>
        </p:spPr>
        <p:txBody>
          <a:bodyPr wrap="square" rtlCol="0">
            <a:spAutoFit/>
          </a:bodyPr>
          <a:lstStyle/>
          <a:p>
            <a:r>
              <a:rPr lang="en-GB" sz="3200" b="1" dirty="0"/>
              <a:t>User facing Software</a:t>
            </a:r>
          </a:p>
          <a:p>
            <a:r>
              <a:rPr lang="en-GB" sz="2000" dirty="0"/>
              <a:t>Applications, tools, scripts … </a:t>
            </a:r>
          </a:p>
          <a:p>
            <a:r>
              <a:rPr lang="en-GB" sz="2000" dirty="0"/>
              <a:t>Domain or project specific</a:t>
            </a:r>
          </a:p>
          <a:p>
            <a:r>
              <a:rPr lang="en-GB" sz="2000" dirty="0"/>
              <a:t>Immediate visibility</a:t>
            </a:r>
          </a:p>
          <a:p>
            <a:endParaRPr lang="en-GB" sz="2400" dirty="0"/>
          </a:p>
        </p:txBody>
      </p:sp>
      <p:sp>
        <p:nvSpPr>
          <p:cNvPr id="9" name="TextBox 8">
            <a:extLst>
              <a:ext uri="{FF2B5EF4-FFF2-40B4-BE49-F238E27FC236}">
                <a16:creationId xmlns:a16="http://schemas.microsoft.com/office/drawing/2014/main" id="{3AD5FF8C-508B-DBA2-6213-CE1493089F17}"/>
              </a:ext>
            </a:extLst>
          </p:cNvPr>
          <p:cNvSpPr txBox="1"/>
          <p:nvPr/>
        </p:nvSpPr>
        <p:spPr>
          <a:xfrm>
            <a:off x="4313386" y="3835110"/>
            <a:ext cx="4363571" cy="2431435"/>
          </a:xfrm>
          <a:prstGeom prst="rect">
            <a:avLst/>
          </a:prstGeom>
          <a:noFill/>
        </p:spPr>
        <p:txBody>
          <a:bodyPr wrap="square" rtlCol="0">
            <a:spAutoFit/>
          </a:bodyPr>
          <a:lstStyle/>
          <a:p>
            <a:r>
              <a:rPr lang="en-GB" sz="3200" b="1" dirty="0"/>
              <a:t>Underpinning Software </a:t>
            </a:r>
          </a:p>
          <a:p>
            <a:r>
              <a:rPr lang="en-GB" sz="2000" dirty="0"/>
              <a:t>Scientific &amp; non-scientific infrastructure </a:t>
            </a:r>
          </a:p>
          <a:p>
            <a:r>
              <a:rPr lang="en-GB" sz="2000" dirty="0"/>
              <a:t>Some discipline specific, some general</a:t>
            </a:r>
          </a:p>
          <a:p>
            <a:r>
              <a:rPr lang="en-GB" sz="2000" dirty="0"/>
              <a:t>Platforms, libraries, utilities, frameworks…</a:t>
            </a:r>
          </a:p>
          <a:p>
            <a:r>
              <a:rPr lang="en-GB" sz="2000" dirty="0"/>
              <a:t>Cross-domain generic reusability</a:t>
            </a:r>
          </a:p>
          <a:p>
            <a:r>
              <a:rPr lang="en-GB" sz="2000" dirty="0"/>
              <a:t>Overly familiar, invisibility</a:t>
            </a:r>
            <a:endParaRPr lang="en-GB" sz="2400" dirty="0"/>
          </a:p>
        </p:txBody>
      </p:sp>
      <p:pic>
        <p:nvPicPr>
          <p:cNvPr id="5" name="Picture 4" descr="A rocket on a platform&#10;&#10;Description automatically generated">
            <a:extLst>
              <a:ext uri="{FF2B5EF4-FFF2-40B4-BE49-F238E27FC236}">
                <a16:creationId xmlns:a16="http://schemas.microsoft.com/office/drawing/2014/main" id="{39916D38-A1B0-554B-BD0A-ACF3EAD5CB0D}"/>
              </a:ext>
            </a:extLst>
          </p:cNvPr>
          <p:cNvPicPr>
            <a:picLocks noChangeAspect="1"/>
          </p:cNvPicPr>
          <p:nvPr/>
        </p:nvPicPr>
        <p:blipFill rotWithShape="1">
          <a:blip r:embed="rId4">
            <a:extLst>
              <a:ext uri="{28A0092B-C50C-407E-A947-70E740481C1C}">
                <a14:useLocalDpi xmlns:a14="http://schemas.microsoft.com/office/drawing/2010/main" val="0"/>
              </a:ext>
            </a:extLst>
          </a:blip>
          <a:srcRect l="14754" r="16966"/>
          <a:stretch/>
        </p:blipFill>
        <p:spPr>
          <a:xfrm>
            <a:off x="8572496" y="1702611"/>
            <a:ext cx="3024553" cy="4429618"/>
          </a:xfrm>
          <a:prstGeom prst="rect">
            <a:avLst/>
          </a:prstGeom>
        </p:spPr>
      </p:pic>
    </p:spTree>
    <p:extLst>
      <p:ext uri="{BB962C8B-B14F-4D97-AF65-F5344CB8AC3E}">
        <p14:creationId xmlns:p14="http://schemas.microsoft.com/office/powerpoint/2010/main" val="2129878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FE89C-9B36-5DAA-78A3-EF5D987E0F52}"/>
              </a:ext>
            </a:extLst>
          </p:cNvPr>
          <p:cNvSpPr>
            <a:spLocks noGrp="1"/>
          </p:cNvSpPr>
          <p:nvPr>
            <p:ph type="title"/>
          </p:nvPr>
        </p:nvSpPr>
        <p:spPr>
          <a:xfrm>
            <a:off x="737346" y="318061"/>
            <a:ext cx="11089341" cy="1325563"/>
          </a:xfrm>
        </p:spPr>
        <p:txBody>
          <a:bodyPr>
            <a:normAutofit/>
          </a:bodyPr>
          <a:lstStyle/>
          <a:p>
            <a:r>
              <a:rPr lang="en-GB" dirty="0"/>
              <a:t>Software needs </a:t>
            </a:r>
            <a:r>
              <a:rPr lang="en-GB" b="1" dirty="0"/>
              <a:t>active nurturing </a:t>
            </a:r>
            <a:r>
              <a:rPr lang="en-GB" dirty="0"/>
              <a:t>to be sustained</a:t>
            </a:r>
            <a:br>
              <a:rPr lang="en-GB" dirty="0"/>
            </a:br>
            <a:r>
              <a:rPr lang="en-GB" sz="3200" dirty="0"/>
              <a:t>like machines/puppies, software will break/die if not maintained</a:t>
            </a:r>
            <a:endParaRPr lang="en-GB" dirty="0"/>
          </a:p>
        </p:txBody>
      </p:sp>
      <p:sp>
        <p:nvSpPr>
          <p:cNvPr id="3" name="Content Placeholder 2">
            <a:extLst>
              <a:ext uri="{FF2B5EF4-FFF2-40B4-BE49-F238E27FC236}">
                <a16:creationId xmlns:a16="http://schemas.microsoft.com/office/drawing/2014/main" id="{08D3ECC8-C2C4-677E-6727-08F0B604B486}"/>
              </a:ext>
            </a:extLst>
          </p:cNvPr>
          <p:cNvSpPr>
            <a:spLocks noGrp="1"/>
          </p:cNvSpPr>
          <p:nvPr>
            <p:ph idx="1"/>
          </p:nvPr>
        </p:nvSpPr>
        <p:spPr>
          <a:xfrm>
            <a:off x="4605618" y="1747681"/>
            <a:ext cx="6748182" cy="4351338"/>
          </a:xfrm>
        </p:spPr>
        <p:txBody>
          <a:bodyPr/>
          <a:lstStyle/>
          <a:p>
            <a:pPr marL="0" indent="0">
              <a:buNone/>
            </a:pPr>
            <a:r>
              <a:rPr lang="en-GB" dirty="0"/>
              <a:t>All levels of software stack - stack collapse!</a:t>
            </a:r>
          </a:p>
          <a:p>
            <a:pPr marL="0" indent="0">
              <a:buNone/>
            </a:pPr>
            <a:endParaRPr lang="en-GB" dirty="0"/>
          </a:p>
          <a:p>
            <a:pPr marL="0" indent="0">
              <a:buNone/>
            </a:pPr>
            <a:endParaRPr lang="en-GB" dirty="0"/>
          </a:p>
          <a:p>
            <a:pPr marL="0" indent="0">
              <a:buNone/>
            </a:pPr>
            <a:endParaRPr lang="en-GB" dirty="0"/>
          </a:p>
          <a:p>
            <a:pPr marL="0" indent="0">
              <a:buNone/>
            </a:pPr>
            <a:endParaRPr lang="en-GB" u="sng" dirty="0"/>
          </a:p>
        </p:txBody>
      </p:sp>
      <p:pic>
        <p:nvPicPr>
          <p:cNvPr id="4" name="Picture 3" descr="A picture containing diagram&#10;&#10;Description automatically generated">
            <a:extLst>
              <a:ext uri="{FF2B5EF4-FFF2-40B4-BE49-F238E27FC236}">
                <a16:creationId xmlns:a16="http://schemas.microsoft.com/office/drawing/2014/main" id="{01A9335D-19D2-296F-5FAE-351CC198A5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747681"/>
            <a:ext cx="3378197" cy="4290749"/>
          </a:xfrm>
          <a:prstGeom prst="rect">
            <a:avLst/>
          </a:prstGeom>
        </p:spPr>
      </p:pic>
      <p:sp>
        <p:nvSpPr>
          <p:cNvPr id="5" name="TextBox 4">
            <a:extLst>
              <a:ext uri="{FF2B5EF4-FFF2-40B4-BE49-F238E27FC236}">
                <a16:creationId xmlns:a16="http://schemas.microsoft.com/office/drawing/2014/main" id="{8410F9DB-18C7-5938-28FE-29EA1518E58E}"/>
              </a:ext>
            </a:extLst>
          </p:cNvPr>
          <p:cNvSpPr txBox="1"/>
          <p:nvPr/>
        </p:nvSpPr>
        <p:spPr>
          <a:xfrm>
            <a:off x="1245536" y="6024983"/>
            <a:ext cx="2545494" cy="369332"/>
          </a:xfrm>
          <a:prstGeom prst="rect">
            <a:avLst/>
          </a:prstGeom>
          <a:noFill/>
        </p:spPr>
        <p:txBody>
          <a:bodyPr wrap="square">
            <a:spAutoFit/>
          </a:bodyPr>
          <a:lstStyle/>
          <a:p>
            <a:r>
              <a:rPr lang="en-GB" dirty="0"/>
              <a:t>https://xkcd.com/2347/</a:t>
            </a:r>
          </a:p>
        </p:txBody>
      </p:sp>
      <p:grpSp>
        <p:nvGrpSpPr>
          <p:cNvPr id="16" name="Group 15">
            <a:extLst>
              <a:ext uri="{FF2B5EF4-FFF2-40B4-BE49-F238E27FC236}">
                <a16:creationId xmlns:a16="http://schemas.microsoft.com/office/drawing/2014/main" id="{B12225F5-2739-DE77-EC3C-F44000151B56}"/>
              </a:ext>
            </a:extLst>
          </p:cNvPr>
          <p:cNvGrpSpPr/>
          <p:nvPr/>
        </p:nvGrpSpPr>
        <p:grpSpPr>
          <a:xfrm>
            <a:off x="4605618" y="2492407"/>
            <a:ext cx="9137276" cy="4294255"/>
            <a:chOff x="4605618" y="2492407"/>
            <a:chExt cx="9137276" cy="4294255"/>
          </a:xfrm>
        </p:grpSpPr>
        <p:grpSp>
          <p:nvGrpSpPr>
            <p:cNvPr id="14" name="Group 13">
              <a:extLst>
                <a:ext uri="{FF2B5EF4-FFF2-40B4-BE49-F238E27FC236}">
                  <a16:creationId xmlns:a16="http://schemas.microsoft.com/office/drawing/2014/main" id="{392EB07C-F45F-00EB-3F54-23B4B402535D}"/>
                </a:ext>
              </a:extLst>
            </p:cNvPr>
            <p:cNvGrpSpPr/>
            <p:nvPr/>
          </p:nvGrpSpPr>
          <p:grpSpPr>
            <a:xfrm>
              <a:off x="4605618" y="2492407"/>
              <a:ext cx="9137276" cy="4294255"/>
              <a:chOff x="4605618" y="2492407"/>
              <a:chExt cx="9137276" cy="4294255"/>
            </a:xfrm>
          </p:grpSpPr>
          <p:sp>
            <p:nvSpPr>
              <p:cNvPr id="6" name="TextBox 5">
                <a:extLst>
                  <a:ext uri="{FF2B5EF4-FFF2-40B4-BE49-F238E27FC236}">
                    <a16:creationId xmlns:a16="http://schemas.microsoft.com/office/drawing/2014/main" id="{5F5BD3C2-9983-CC57-5A3A-59AFFC95FF18}"/>
                  </a:ext>
                </a:extLst>
              </p:cNvPr>
              <p:cNvSpPr txBox="1"/>
              <p:nvPr/>
            </p:nvSpPr>
            <p:spPr>
              <a:xfrm>
                <a:off x="6403616" y="3040366"/>
                <a:ext cx="2384371" cy="646331"/>
              </a:xfrm>
              <a:prstGeom prst="rect">
                <a:avLst/>
              </a:prstGeom>
              <a:noFill/>
            </p:spPr>
            <p:txBody>
              <a:bodyPr wrap="none" rtlCol="0">
                <a:spAutoFit/>
              </a:bodyPr>
              <a:lstStyle/>
              <a:p>
                <a:pPr marL="0" lvl="1"/>
                <a:r>
                  <a:rPr lang="en-US" dirty="0">
                    <a:latin typeface="Corbel" panose="020B0503020204020204" pitchFamily="34" charset="0"/>
                  </a:rPr>
                  <a:t>Corrective -</a:t>
                </a:r>
                <a:r>
                  <a:rPr lang="en-US" i="1" dirty="0"/>
                  <a:t>fixing faults</a:t>
                </a:r>
              </a:p>
              <a:p>
                <a:endParaRPr lang="en-GB" dirty="0">
                  <a:latin typeface="Corbel" panose="020B0503020204020204" pitchFamily="34" charset="0"/>
                </a:endParaRPr>
              </a:p>
            </p:txBody>
          </p:sp>
          <p:sp>
            <p:nvSpPr>
              <p:cNvPr id="7" name="Rectangle 6">
                <a:extLst>
                  <a:ext uri="{FF2B5EF4-FFF2-40B4-BE49-F238E27FC236}">
                    <a16:creationId xmlns:a16="http://schemas.microsoft.com/office/drawing/2014/main" id="{AC41AFDE-75EA-ED08-C5D1-3E73A26B12F5}"/>
                  </a:ext>
                </a:extLst>
              </p:cNvPr>
              <p:cNvSpPr/>
              <p:nvPr/>
            </p:nvSpPr>
            <p:spPr>
              <a:xfrm>
                <a:off x="6405818" y="3337273"/>
                <a:ext cx="3990067" cy="369332"/>
              </a:xfrm>
              <a:prstGeom prst="rect">
                <a:avLst/>
              </a:prstGeom>
            </p:spPr>
            <p:txBody>
              <a:bodyPr wrap="none">
                <a:spAutoFit/>
              </a:bodyPr>
              <a:lstStyle/>
              <a:p>
                <a:pPr marL="0" lvl="1"/>
                <a:r>
                  <a:rPr lang="en-US" dirty="0">
                    <a:latin typeface="Corbel" panose="020B0503020204020204" pitchFamily="34" charset="0"/>
                  </a:rPr>
                  <a:t>Preventative - </a:t>
                </a:r>
                <a:r>
                  <a:rPr lang="en-US" i="1" dirty="0"/>
                  <a:t>increasing maintainability</a:t>
                </a:r>
              </a:p>
            </p:txBody>
          </p:sp>
          <p:sp>
            <p:nvSpPr>
              <p:cNvPr id="8" name="Rectangle 7">
                <a:extLst>
                  <a:ext uri="{FF2B5EF4-FFF2-40B4-BE49-F238E27FC236}">
                    <a16:creationId xmlns:a16="http://schemas.microsoft.com/office/drawing/2014/main" id="{919727BF-E8CB-5CA0-8EEC-DEB4B0D7BC70}"/>
                  </a:ext>
                </a:extLst>
              </p:cNvPr>
              <p:cNvSpPr/>
              <p:nvPr/>
            </p:nvSpPr>
            <p:spPr>
              <a:xfrm>
                <a:off x="6403616" y="4431003"/>
                <a:ext cx="4950184" cy="646331"/>
              </a:xfrm>
              <a:prstGeom prst="rect">
                <a:avLst/>
              </a:prstGeom>
            </p:spPr>
            <p:txBody>
              <a:bodyPr wrap="square">
                <a:spAutoFit/>
              </a:bodyPr>
              <a:lstStyle/>
              <a:p>
                <a:pPr marL="0" lvl="1"/>
                <a:r>
                  <a:rPr lang="en-US" dirty="0">
                    <a:latin typeface="Corbel" panose="020B0503020204020204" pitchFamily="34" charset="0"/>
                  </a:rPr>
                  <a:t>Adaptive - </a:t>
                </a:r>
                <a:r>
                  <a:rPr lang="en-US" i="1" dirty="0"/>
                  <a:t>adapting to changes in environment, porting, new versions of underlying layers</a:t>
                </a:r>
              </a:p>
            </p:txBody>
          </p:sp>
          <p:sp>
            <p:nvSpPr>
              <p:cNvPr id="9" name="Rectangle 8">
                <a:extLst>
                  <a:ext uri="{FF2B5EF4-FFF2-40B4-BE49-F238E27FC236}">
                    <a16:creationId xmlns:a16="http://schemas.microsoft.com/office/drawing/2014/main" id="{18D95303-BF90-3AEE-BBF0-991EF6DD99D0}"/>
                  </a:ext>
                </a:extLst>
              </p:cNvPr>
              <p:cNvSpPr/>
              <p:nvPr/>
            </p:nvSpPr>
            <p:spPr>
              <a:xfrm>
                <a:off x="6403616" y="5281072"/>
                <a:ext cx="5395668" cy="646331"/>
              </a:xfrm>
              <a:prstGeom prst="rect">
                <a:avLst/>
              </a:prstGeom>
            </p:spPr>
            <p:txBody>
              <a:bodyPr wrap="square">
                <a:spAutoFit/>
              </a:bodyPr>
              <a:lstStyle/>
              <a:p>
                <a:pPr marL="0" lvl="1"/>
                <a:r>
                  <a:rPr lang="en-US" dirty="0">
                    <a:latin typeface="Corbel" panose="020B0503020204020204" pitchFamily="34" charset="0"/>
                  </a:rPr>
                  <a:t>Perfective - </a:t>
                </a:r>
                <a:r>
                  <a:rPr lang="en-US" i="1" dirty="0"/>
                  <a:t>meeting new/different user requirements and achieve new capabilities</a:t>
                </a:r>
              </a:p>
            </p:txBody>
          </p:sp>
          <p:sp>
            <p:nvSpPr>
              <p:cNvPr id="10" name="TextBox 9">
                <a:extLst>
                  <a:ext uri="{FF2B5EF4-FFF2-40B4-BE49-F238E27FC236}">
                    <a16:creationId xmlns:a16="http://schemas.microsoft.com/office/drawing/2014/main" id="{3046F610-13EE-1C91-8180-58A63A4EC1E5}"/>
                  </a:ext>
                </a:extLst>
              </p:cNvPr>
              <p:cNvSpPr txBox="1"/>
              <p:nvPr/>
            </p:nvSpPr>
            <p:spPr>
              <a:xfrm>
                <a:off x="4605618" y="2492407"/>
                <a:ext cx="2816481" cy="830997"/>
              </a:xfrm>
              <a:prstGeom prst="rect">
                <a:avLst/>
              </a:prstGeom>
              <a:noFill/>
            </p:spPr>
            <p:txBody>
              <a:bodyPr wrap="square" rtlCol="0">
                <a:spAutoFit/>
              </a:bodyPr>
              <a:lstStyle/>
              <a:p>
                <a:r>
                  <a:rPr lang="en-GB" sz="2400" b="1" dirty="0">
                    <a:latin typeface="Corbel" panose="020B0503020204020204" pitchFamily="34" charset="0"/>
                  </a:rPr>
                  <a:t>Keeping the Show on the Road</a:t>
                </a:r>
              </a:p>
            </p:txBody>
          </p:sp>
          <p:sp>
            <p:nvSpPr>
              <p:cNvPr id="11" name="TextBox 10">
                <a:extLst>
                  <a:ext uri="{FF2B5EF4-FFF2-40B4-BE49-F238E27FC236}">
                    <a16:creationId xmlns:a16="http://schemas.microsoft.com/office/drawing/2014/main" id="{F53BD284-7638-1EAB-6C1F-2F5366CB915D}"/>
                  </a:ext>
                </a:extLst>
              </p:cNvPr>
              <p:cNvSpPr txBox="1"/>
              <p:nvPr/>
            </p:nvSpPr>
            <p:spPr>
              <a:xfrm>
                <a:off x="4605618" y="4042599"/>
                <a:ext cx="1944216" cy="830997"/>
              </a:xfrm>
              <a:prstGeom prst="rect">
                <a:avLst/>
              </a:prstGeom>
              <a:noFill/>
            </p:spPr>
            <p:txBody>
              <a:bodyPr wrap="square" rtlCol="0">
                <a:spAutoFit/>
              </a:bodyPr>
              <a:lstStyle/>
              <a:p>
                <a:r>
                  <a:rPr lang="en-GB" sz="2400" b="1" dirty="0">
                    <a:latin typeface="Corbel" panose="020B0503020204020204" pitchFamily="34" charset="0"/>
                  </a:rPr>
                  <a:t>Dealing with change</a:t>
                </a:r>
              </a:p>
            </p:txBody>
          </p:sp>
          <p:sp>
            <p:nvSpPr>
              <p:cNvPr id="13" name="TextBox 12">
                <a:extLst>
                  <a:ext uri="{FF2B5EF4-FFF2-40B4-BE49-F238E27FC236}">
                    <a16:creationId xmlns:a16="http://schemas.microsoft.com/office/drawing/2014/main" id="{BC8211C0-35DA-DD2F-1854-EC7BB9D28A45}"/>
                  </a:ext>
                </a:extLst>
              </p:cNvPr>
              <p:cNvSpPr txBox="1"/>
              <p:nvPr/>
            </p:nvSpPr>
            <p:spPr>
              <a:xfrm>
                <a:off x="6200774" y="6417330"/>
                <a:ext cx="7542120" cy="369332"/>
              </a:xfrm>
              <a:prstGeom prst="rect">
                <a:avLst/>
              </a:prstGeom>
              <a:noFill/>
            </p:spPr>
            <p:txBody>
              <a:bodyPr wrap="square">
                <a:spAutoFit/>
              </a:bodyPr>
              <a:lstStyle/>
              <a:p>
                <a:r>
                  <a:rPr lang="en-US" dirty="0">
                    <a:hlinkClick r:id="rId4"/>
                  </a:rPr>
                  <a:t>Michael Feathers</a:t>
                </a:r>
                <a:r>
                  <a:rPr lang="en-US" dirty="0"/>
                  <a:t> Working Effectively with Legacy Code, 2004</a:t>
                </a:r>
              </a:p>
            </p:txBody>
          </p:sp>
        </p:grpSp>
        <p:sp>
          <p:nvSpPr>
            <p:cNvPr id="15" name="Rectangle 14">
              <a:extLst>
                <a:ext uri="{FF2B5EF4-FFF2-40B4-BE49-F238E27FC236}">
                  <a16:creationId xmlns:a16="http://schemas.microsoft.com/office/drawing/2014/main" id="{6584CCBA-42D3-AF33-130F-15DD95DDA4C3}"/>
                </a:ext>
              </a:extLst>
            </p:cNvPr>
            <p:cNvSpPr/>
            <p:nvPr/>
          </p:nvSpPr>
          <p:spPr>
            <a:xfrm>
              <a:off x="6403616" y="3661145"/>
              <a:ext cx="5183599" cy="369332"/>
            </a:xfrm>
            <a:prstGeom prst="rect">
              <a:avLst/>
            </a:prstGeom>
          </p:spPr>
          <p:txBody>
            <a:bodyPr wrap="none">
              <a:spAutoFit/>
            </a:bodyPr>
            <a:lstStyle/>
            <a:p>
              <a:pPr marL="0" lvl="1"/>
              <a:r>
                <a:rPr lang="en-US" dirty="0">
                  <a:latin typeface="Corbel" panose="020B0503020204020204" pitchFamily="34" charset="0"/>
                </a:rPr>
                <a:t>Supportive – </a:t>
              </a:r>
              <a:r>
                <a:rPr lang="en-US" i="1" dirty="0"/>
                <a:t>user and contributing developer support</a:t>
              </a:r>
            </a:p>
          </p:txBody>
        </p:sp>
      </p:grpSp>
    </p:spTree>
    <p:extLst>
      <p:ext uri="{BB962C8B-B14F-4D97-AF65-F5344CB8AC3E}">
        <p14:creationId xmlns:p14="http://schemas.microsoft.com/office/powerpoint/2010/main" val="4176112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63828-391E-F6A6-5F87-1D1BD851F1DA}"/>
              </a:ext>
            </a:extLst>
          </p:cNvPr>
          <p:cNvSpPr>
            <a:spLocks noGrp="1"/>
          </p:cNvSpPr>
          <p:nvPr>
            <p:ph type="title"/>
          </p:nvPr>
        </p:nvSpPr>
        <p:spPr>
          <a:xfrm>
            <a:off x="838200" y="250825"/>
            <a:ext cx="10515600" cy="1325563"/>
          </a:xfrm>
        </p:spPr>
        <p:txBody>
          <a:bodyPr>
            <a:normAutofit/>
          </a:bodyPr>
          <a:lstStyle/>
          <a:p>
            <a:r>
              <a:rPr lang="en-GB" sz="4000" b="1" dirty="0"/>
              <a:t>People</a:t>
            </a:r>
            <a:r>
              <a:rPr lang="en-GB" sz="4000" dirty="0"/>
              <a:t> make, use and resource software</a:t>
            </a:r>
            <a:br>
              <a:rPr lang="en-GB" sz="4000" dirty="0"/>
            </a:br>
            <a:r>
              <a:rPr lang="en-GB" sz="3600" dirty="0"/>
              <a:t>They are at the heart of software sustainability</a:t>
            </a:r>
            <a:endParaRPr lang="en-GB" sz="4000" dirty="0"/>
          </a:p>
        </p:txBody>
      </p:sp>
      <p:pic>
        <p:nvPicPr>
          <p:cNvPr id="5" name="Picture 4" descr="A close-up of a logo&#10;&#10;Description automatically generated">
            <a:extLst>
              <a:ext uri="{FF2B5EF4-FFF2-40B4-BE49-F238E27FC236}">
                <a16:creationId xmlns:a16="http://schemas.microsoft.com/office/drawing/2014/main" id="{1DDFFCDC-B96D-DC14-659A-1893BAAF52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7093" y="2012157"/>
            <a:ext cx="3374239" cy="1516949"/>
          </a:xfrm>
          <a:prstGeom prst="rect">
            <a:avLst/>
          </a:prstGeom>
        </p:spPr>
      </p:pic>
      <p:sp>
        <p:nvSpPr>
          <p:cNvPr id="8" name="TextBox 7">
            <a:extLst>
              <a:ext uri="{FF2B5EF4-FFF2-40B4-BE49-F238E27FC236}">
                <a16:creationId xmlns:a16="http://schemas.microsoft.com/office/drawing/2014/main" id="{3AF88AD7-41DA-FBBD-31D4-A6C2E0DE9553}"/>
              </a:ext>
            </a:extLst>
          </p:cNvPr>
          <p:cNvSpPr txBox="1"/>
          <p:nvPr/>
        </p:nvSpPr>
        <p:spPr>
          <a:xfrm>
            <a:off x="838200" y="1815351"/>
            <a:ext cx="3059205" cy="1200329"/>
          </a:xfrm>
          <a:prstGeom prst="rect">
            <a:avLst/>
          </a:prstGeom>
          <a:noFill/>
        </p:spPr>
        <p:txBody>
          <a:bodyPr wrap="square" rtlCol="0">
            <a:spAutoFit/>
          </a:bodyPr>
          <a:lstStyle/>
          <a:p>
            <a:r>
              <a:rPr lang="en-GB" sz="2400" dirty="0"/>
              <a:t>Domain researchers are often not software experts</a:t>
            </a:r>
          </a:p>
        </p:txBody>
      </p:sp>
      <p:sp>
        <p:nvSpPr>
          <p:cNvPr id="9" name="TextBox 8">
            <a:extLst>
              <a:ext uri="{FF2B5EF4-FFF2-40B4-BE49-F238E27FC236}">
                <a16:creationId xmlns:a16="http://schemas.microsoft.com/office/drawing/2014/main" id="{A32624FB-98F4-E699-5A2C-38760AF76C63}"/>
              </a:ext>
            </a:extLst>
          </p:cNvPr>
          <p:cNvSpPr txBox="1"/>
          <p:nvPr/>
        </p:nvSpPr>
        <p:spPr>
          <a:xfrm>
            <a:off x="838199" y="3529106"/>
            <a:ext cx="3059205" cy="1938992"/>
          </a:xfrm>
          <a:prstGeom prst="rect">
            <a:avLst/>
          </a:prstGeom>
          <a:noFill/>
        </p:spPr>
        <p:txBody>
          <a:bodyPr wrap="square" rtlCol="0">
            <a:spAutoFit/>
          </a:bodyPr>
          <a:lstStyle/>
          <a:p>
            <a:r>
              <a:rPr lang="en-GB" sz="2400" dirty="0"/>
              <a:t>Software development, maintenance and reuse is not rewarded and is even penalised</a:t>
            </a:r>
          </a:p>
        </p:txBody>
      </p:sp>
      <p:sp>
        <p:nvSpPr>
          <p:cNvPr id="10" name="TextBox 9">
            <a:extLst>
              <a:ext uri="{FF2B5EF4-FFF2-40B4-BE49-F238E27FC236}">
                <a16:creationId xmlns:a16="http://schemas.microsoft.com/office/drawing/2014/main" id="{BA62DB11-85C1-6434-EC23-2958563BCBD3}"/>
              </a:ext>
            </a:extLst>
          </p:cNvPr>
          <p:cNvSpPr txBox="1"/>
          <p:nvPr/>
        </p:nvSpPr>
        <p:spPr>
          <a:xfrm>
            <a:off x="8136443" y="1886706"/>
            <a:ext cx="3059205" cy="1200329"/>
          </a:xfrm>
          <a:prstGeom prst="rect">
            <a:avLst/>
          </a:prstGeom>
          <a:noFill/>
        </p:spPr>
        <p:txBody>
          <a:bodyPr wrap="square" rtlCol="0">
            <a:spAutoFit/>
          </a:bodyPr>
          <a:lstStyle/>
          <a:p>
            <a:r>
              <a:rPr lang="en-GB" sz="2400" dirty="0"/>
              <a:t>Researchers, funders: Can’t pay, won’t pay, don’t pay</a:t>
            </a:r>
          </a:p>
        </p:txBody>
      </p:sp>
      <p:sp>
        <p:nvSpPr>
          <p:cNvPr id="18" name="TextBox 17">
            <a:extLst>
              <a:ext uri="{FF2B5EF4-FFF2-40B4-BE49-F238E27FC236}">
                <a16:creationId xmlns:a16="http://schemas.microsoft.com/office/drawing/2014/main" id="{3DD2AC88-A513-9F82-35CE-034F3E319019}"/>
              </a:ext>
            </a:extLst>
          </p:cNvPr>
          <p:cNvSpPr txBox="1"/>
          <p:nvPr/>
        </p:nvSpPr>
        <p:spPr>
          <a:xfrm>
            <a:off x="8136443" y="3255520"/>
            <a:ext cx="3374239" cy="830997"/>
          </a:xfrm>
          <a:prstGeom prst="rect">
            <a:avLst/>
          </a:prstGeom>
          <a:noFill/>
        </p:spPr>
        <p:txBody>
          <a:bodyPr wrap="square">
            <a:spAutoFit/>
          </a:bodyPr>
          <a:lstStyle/>
          <a:p>
            <a:r>
              <a:rPr lang="en-GB" sz="2400" dirty="0"/>
              <a:t>Community Open Source is not Free labour</a:t>
            </a:r>
          </a:p>
        </p:txBody>
      </p:sp>
      <p:sp>
        <p:nvSpPr>
          <p:cNvPr id="22" name="TextBox 21">
            <a:extLst>
              <a:ext uri="{FF2B5EF4-FFF2-40B4-BE49-F238E27FC236}">
                <a16:creationId xmlns:a16="http://schemas.microsoft.com/office/drawing/2014/main" id="{5AF8F8E4-3D70-948C-9B8A-CBE55F4B6A3C}"/>
              </a:ext>
            </a:extLst>
          </p:cNvPr>
          <p:cNvSpPr txBox="1"/>
          <p:nvPr/>
        </p:nvSpPr>
        <p:spPr>
          <a:xfrm>
            <a:off x="4232893" y="3916993"/>
            <a:ext cx="3568060" cy="1938992"/>
          </a:xfrm>
          <a:prstGeom prst="rect">
            <a:avLst/>
          </a:prstGeom>
          <a:noFill/>
        </p:spPr>
        <p:txBody>
          <a:bodyPr wrap="square">
            <a:spAutoFit/>
          </a:bodyPr>
          <a:lstStyle/>
          <a:p>
            <a:r>
              <a:rPr lang="en-US" sz="2400" dirty="0"/>
              <a:t>Underpinning </a:t>
            </a:r>
            <a:r>
              <a:rPr lang="en-US" sz="2400" u="none" strike="noStrike" baseline="0" dirty="0">
                <a:solidFill>
                  <a:srgbClr val="13294B"/>
                </a:solidFill>
              </a:rPr>
              <a:t>infrastructure &amp; seamless integration is under valued in </a:t>
            </a:r>
            <a:r>
              <a:rPr lang="en-US" sz="2400" u="none" strike="noStrike" baseline="0" dirty="0" err="1">
                <a:solidFill>
                  <a:srgbClr val="13294B"/>
                </a:solidFill>
              </a:rPr>
              <a:t>favour</a:t>
            </a:r>
            <a:r>
              <a:rPr lang="en-US" sz="2400" u="none" strike="noStrike" baseline="0" dirty="0">
                <a:solidFill>
                  <a:srgbClr val="13294B"/>
                </a:solidFill>
              </a:rPr>
              <a:t> of innovation </a:t>
            </a:r>
          </a:p>
          <a:p>
            <a:endParaRPr lang="en-US" sz="2400" dirty="0"/>
          </a:p>
        </p:txBody>
      </p:sp>
      <p:sp>
        <p:nvSpPr>
          <p:cNvPr id="24" name="TextBox 23">
            <a:extLst>
              <a:ext uri="{FF2B5EF4-FFF2-40B4-BE49-F238E27FC236}">
                <a16:creationId xmlns:a16="http://schemas.microsoft.com/office/drawing/2014/main" id="{77B7F44B-D894-2F46-05FD-701661343C31}"/>
              </a:ext>
            </a:extLst>
          </p:cNvPr>
          <p:cNvSpPr txBox="1"/>
          <p:nvPr/>
        </p:nvSpPr>
        <p:spPr>
          <a:xfrm>
            <a:off x="782729" y="5686461"/>
            <a:ext cx="10848977" cy="523220"/>
          </a:xfrm>
          <a:prstGeom prst="rect">
            <a:avLst/>
          </a:prstGeom>
          <a:noFill/>
        </p:spPr>
        <p:txBody>
          <a:bodyPr wrap="square">
            <a:spAutoFit/>
          </a:bodyPr>
          <a:lstStyle/>
          <a:p>
            <a:r>
              <a:rPr lang="en-US" sz="2800" dirty="0"/>
              <a:t>The </a:t>
            </a:r>
            <a:r>
              <a:rPr lang="en-US" sz="2800" dirty="0">
                <a:hlinkClick r:id="rId3"/>
              </a:rPr>
              <a:t>Amsterdam Declaration on Funding Research Software Sustainability</a:t>
            </a:r>
            <a:endParaRPr lang="en-GB" sz="2800" dirty="0"/>
          </a:p>
        </p:txBody>
      </p:sp>
      <p:sp>
        <p:nvSpPr>
          <p:cNvPr id="3" name="TextBox 2">
            <a:extLst>
              <a:ext uri="{FF2B5EF4-FFF2-40B4-BE49-F238E27FC236}">
                <a16:creationId xmlns:a16="http://schemas.microsoft.com/office/drawing/2014/main" id="{EEEFF419-0762-1C10-CD4D-C2438D6A9DFF}"/>
              </a:ext>
            </a:extLst>
          </p:cNvPr>
          <p:cNvSpPr txBox="1"/>
          <p:nvPr/>
        </p:nvSpPr>
        <p:spPr>
          <a:xfrm>
            <a:off x="8136442" y="4304880"/>
            <a:ext cx="3830753" cy="1200329"/>
          </a:xfrm>
          <a:prstGeom prst="rect">
            <a:avLst/>
          </a:prstGeom>
          <a:noFill/>
        </p:spPr>
        <p:txBody>
          <a:bodyPr wrap="square">
            <a:spAutoFit/>
          </a:bodyPr>
          <a:lstStyle/>
          <a:p>
            <a:r>
              <a:rPr lang="en-GB" sz="2400" dirty="0"/>
              <a:t>All software needs dedicated supported core and can’t rely on volunteers.</a:t>
            </a:r>
          </a:p>
        </p:txBody>
      </p:sp>
    </p:spTree>
    <p:extLst>
      <p:ext uri="{BB962C8B-B14F-4D97-AF65-F5344CB8AC3E}">
        <p14:creationId xmlns:p14="http://schemas.microsoft.com/office/powerpoint/2010/main" val="1855767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33201-25C9-B79C-D139-67859A76AA1C}"/>
              </a:ext>
            </a:extLst>
          </p:cNvPr>
          <p:cNvSpPr>
            <a:spLocks noGrp="1"/>
          </p:cNvSpPr>
          <p:nvPr>
            <p:ph type="title"/>
          </p:nvPr>
        </p:nvSpPr>
        <p:spPr/>
        <p:txBody>
          <a:bodyPr/>
          <a:lstStyle/>
          <a:p>
            <a:r>
              <a:rPr lang="en-GB" dirty="0"/>
              <a:t>Summary – Research Software</a:t>
            </a:r>
          </a:p>
        </p:txBody>
      </p:sp>
      <p:sp>
        <p:nvSpPr>
          <p:cNvPr id="3" name="Content Placeholder 2">
            <a:extLst>
              <a:ext uri="{FF2B5EF4-FFF2-40B4-BE49-F238E27FC236}">
                <a16:creationId xmlns:a16="http://schemas.microsoft.com/office/drawing/2014/main" id="{5C6D038A-4D24-8C99-5760-0824117EC9DA}"/>
              </a:ext>
            </a:extLst>
          </p:cNvPr>
          <p:cNvSpPr>
            <a:spLocks noGrp="1"/>
          </p:cNvSpPr>
          <p:nvPr>
            <p:ph idx="1"/>
          </p:nvPr>
        </p:nvSpPr>
        <p:spPr>
          <a:xfrm>
            <a:off x="838200" y="1570132"/>
            <a:ext cx="5430020" cy="4729816"/>
          </a:xfrm>
        </p:spPr>
        <p:txBody>
          <a:bodyPr>
            <a:normAutofit fontScale="85000" lnSpcReduction="20000"/>
          </a:bodyPr>
          <a:lstStyle/>
          <a:p>
            <a:pPr marL="0" indent="0">
              <a:buNone/>
            </a:pPr>
            <a:r>
              <a:rPr lang="en-GB" sz="2800" dirty="0">
                <a:effectLst/>
                <a:latin typeface="Calibri" panose="020F0502020204030204" pitchFamily="34" charset="0"/>
                <a:ea typeface="Times New Roman" panose="02020603050405020304" pitchFamily="18" charset="0"/>
              </a:rPr>
              <a:t>Software i</a:t>
            </a:r>
            <a:r>
              <a:rPr lang="en-GB" dirty="0">
                <a:latin typeface="Calibri" panose="020F0502020204030204" pitchFamily="34" charset="0"/>
                <a:ea typeface="Times New Roman" panose="02020603050405020304" pitchFamily="18" charset="0"/>
              </a:rPr>
              <a:t>s </a:t>
            </a:r>
            <a:r>
              <a:rPr lang="en-GB" sz="2800" dirty="0">
                <a:effectLst/>
                <a:latin typeface="Calibri" panose="020F0502020204030204" pitchFamily="34" charset="0"/>
                <a:ea typeface="Times New Roman" panose="02020603050405020304" pitchFamily="18" charset="0"/>
              </a:rPr>
              <a:t>critical to the research endeavour</a:t>
            </a:r>
          </a:p>
          <a:p>
            <a:pPr marL="0" indent="0">
              <a:buNone/>
            </a:pPr>
            <a:endParaRPr lang="en-GB" sz="2800" dirty="0">
              <a:effectLst/>
              <a:latin typeface="Calibri" panose="020F0502020204030204" pitchFamily="34" charset="0"/>
              <a:ea typeface="Times New Roman" panose="02020603050405020304" pitchFamily="18" charset="0"/>
            </a:endParaRPr>
          </a:p>
          <a:p>
            <a:pPr marL="0" indent="0">
              <a:buNone/>
            </a:pPr>
            <a:r>
              <a:rPr lang="en-GB" sz="2800" dirty="0">
                <a:effectLst/>
                <a:latin typeface="Calibri" panose="020F0502020204030204" pitchFamily="34" charset="0"/>
                <a:ea typeface="Times New Roman" panose="02020603050405020304" pitchFamily="18" charset="0"/>
              </a:rPr>
              <a:t>What Research Software is has many perspectives:  Intent, Role, Maturity, Owner, Stack …. more!</a:t>
            </a:r>
          </a:p>
          <a:p>
            <a:pPr marL="0" indent="0">
              <a:buNone/>
            </a:pPr>
            <a:endParaRPr lang="en-GB" dirty="0">
              <a:latin typeface="Calibri" panose="020F0502020204030204" pitchFamily="34" charset="0"/>
              <a:ea typeface="Times New Roman" panose="02020603050405020304" pitchFamily="18" charset="0"/>
            </a:endParaRPr>
          </a:p>
          <a:p>
            <a:pPr marL="0" indent="0">
              <a:buNone/>
            </a:pPr>
            <a:r>
              <a:rPr lang="en-GB" sz="2800" dirty="0">
                <a:effectLst/>
                <a:latin typeface="Calibri" panose="020F0502020204030204" pitchFamily="34" charset="0"/>
                <a:ea typeface="Times New Roman" panose="02020603050405020304" pitchFamily="18" charset="0"/>
              </a:rPr>
              <a:t>Sustainability is hard but essential, especially for underpinning software. </a:t>
            </a:r>
          </a:p>
          <a:p>
            <a:pPr marL="0" indent="0">
              <a:buNone/>
            </a:pPr>
            <a:endParaRPr lang="en-GB" dirty="0">
              <a:latin typeface="Calibri" panose="020F0502020204030204" pitchFamily="34" charset="0"/>
              <a:ea typeface="Times New Roman" panose="02020603050405020304" pitchFamily="18" charset="0"/>
            </a:endParaRPr>
          </a:p>
          <a:p>
            <a:pPr marL="0" indent="0">
              <a:buNone/>
            </a:pPr>
            <a:r>
              <a:rPr lang="en-GB" sz="2800" dirty="0">
                <a:effectLst/>
                <a:latin typeface="Calibri" panose="020F0502020204030204" pitchFamily="34" charset="0"/>
                <a:ea typeface="Times New Roman" panose="02020603050405020304" pitchFamily="18" charset="0"/>
              </a:rPr>
              <a:t>Needs resources and mixed, multiple strea</a:t>
            </a:r>
            <a:r>
              <a:rPr lang="en-GB" dirty="0">
                <a:latin typeface="Calibri" panose="020F0502020204030204" pitchFamily="34" charset="0"/>
                <a:ea typeface="Times New Roman" panose="02020603050405020304" pitchFamily="18" charset="0"/>
              </a:rPr>
              <a:t>ms: </a:t>
            </a:r>
            <a:r>
              <a:rPr lang="en-GB" sz="2800" b="1" dirty="0">
                <a:effectLst/>
                <a:latin typeface="Calibri" panose="020F0502020204030204" pitchFamily="34" charset="0"/>
                <a:ea typeface="Times New Roman" panose="02020603050405020304" pitchFamily="18" charset="0"/>
              </a:rPr>
              <a:t>direct</a:t>
            </a:r>
            <a:r>
              <a:rPr lang="en-GB" sz="2800" dirty="0">
                <a:effectLst/>
                <a:latin typeface="Calibri" panose="020F0502020204030204" pitchFamily="34" charset="0"/>
                <a:ea typeface="Times New Roman" panose="02020603050405020304" pitchFamily="18" charset="0"/>
              </a:rPr>
              <a:t> (money) and </a:t>
            </a:r>
            <a:r>
              <a:rPr lang="en-GB" sz="2800" b="1" dirty="0">
                <a:effectLst/>
                <a:latin typeface="Calibri" panose="020F0502020204030204" pitchFamily="34" charset="0"/>
                <a:ea typeface="Times New Roman" panose="02020603050405020304" pitchFamily="18" charset="0"/>
              </a:rPr>
              <a:t>indirect</a:t>
            </a:r>
            <a:r>
              <a:rPr lang="en-GB" sz="2800" dirty="0">
                <a:effectLst/>
                <a:latin typeface="Calibri" panose="020F0502020204030204" pitchFamily="34" charset="0"/>
                <a:ea typeface="Times New Roman" panose="02020603050405020304" pitchFamily="18" charset="0"/>
              </a:rPr>
              <a:t> (community, reward, recognition, open source support etc). </a:t>
            </a:r>
          </a:p>
        </p:txBody>
      </p:sp>
      <p:pic>
        <p:nvPicPr>
          <p:cNvPr id="22" name="Picture 21">
            <a:extLst>
              <a:ext uri="{FF2B5EF4-FFF2-40B4-BE49-F238E27FC236}">
                <a16:creationId xmlns:a16="http://schemas.microsoft.com/office/drawing/2014/main" id="{E857EEB9-ED22-C0A8-AB2D-2F6DFE9FBCB3}"/>
              </a:ext>
            </a:extLst>
          </p:cNvPr>
          <p:cNvPicPr>
            <a:picLocks noChangeAspect="1"/>
          </p:cNvPicPr>
          <p:nvPr/>
        </p:nvPicPr>
        <p:blipFill>
          <a:blip r:embed="rId3"/>
          <a:stretch>
            <a:fillRect/>
          </a:stretch>
        </p:blipFill>
        <p:spPr>
          <a:xfrm>
            <a:off x="6235303" y="1878946"/>
            <a:ext cx="5430020" cy="3548291"/>
          </a:xfrm>
          <a:prstGeom prst="rect">
            <a:avLst/>
          </a:prstGeom>
        </p:spPr>
      </p:pic>
    </p:spTree>
    <p:extLst>
      <p:ext uri="{BB962C8B-B14F-4D97-AF65-F5344CB8AC3E}">
        <p14:creationId xmlns:p14="http://schemas.microsoft.com/office/powerpoint/2010/main" val="1752564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id="{0C44B440-704A-E2A9-1EEA-DA81B99751E3}"/>
              </a:ext>
            </a:extLst>
          </p:cNvPr>
          <p:cNvSpPr>
            <a:spLocks noGrp="1"/>
          </p:cNvSpPr>
          <p:nvPr>
            <p:ph type="title"/>
          </p:nvPr>
        </p:nvSpPr>
        <p:spPr/>
        <p:txBody>
          <a:bodyPr/>
          <a:lstStyle/>
          <a:p>
            <a:r>
              <a:rPr lang="en-GB" dirty="0"/>
              <a:t>Acknowledgement: Dan Katz</a:t>
            </a:r>
          </a:p>
        </p:txBody>
      </p:sp>
      <p:sp>
        <p:nvSpPr>
          <p:cNvPr id="15" name="TextBox 14">
            <a:extLst>
              <a:ext uri="{FF2B5EF4-FFF2-40B4-BE49-F238E27FC236}">
                <a16:creationId xmlns:a16="http://schemas.microsoft.com/office/drawing/2014/main" id="{DCB921FD-ADE6-939F-E2F8-A9499BFA842E}"/>
              </a:ext>
            </a:extLst>
          </p:cNvPr>
          <p:cNvSpPr txBox="1"/>
          <p:nvPr/>
        </p:nvSpPr>
        <p:spPr>
          <a:xfrm>
            <a:off x="721099" y="5819446"/>
            <a:ext cx="6094878" cy="400110"/>
          </a:xfrm>
          <a:prstGeom prst="rect">
            <a:avLst/>
          </a:prstGeom>
          <a:noFill/>
        </p:spPr>
        <p:txBody>
          <a:bodyPr wrap="square">
            <a:spAutoFit/>
          </a:bodyPr>
          <a:lstStyle/>
          <a:p>
            <a:r>
              <a:rPr lang="en-GB" sz="2000" b="0" i="0" u="none" strike="noStrike" baseline="0" dirty="0"/>
              <a:t>https://doi.org/10.5281/zenodo.6677821</a:t>
            </a:r>
            <a:endParaRPr lang="en-GB" sz="2000" dirty="0"/>
          </a:p>
        </p:txBody>
      </p:sp>
      <p:pic>
        <p:nvPicPr>
          <p:cNvPr id="17" name="Picture 16">
            <a:extLst>
              <a:ext uri="{FF2B5EF4-FFF2-40B4-BE49-F238E27FC236}">
                <a16:creationId xmlns:a16="http://schemas.microsoft.com/office/drawing/2014/main" id="{8BE33F2B-1BD1-EA05-15A2-151EA167A2CD}"/>
              </a:ext>
            </a:extLst>
          </p:cNvPr>
          <p:cNvPicPr>
            <a:picLocks noChangeAspect="1"/>
          </p:cNvPicPr>
          <p:nvPr/>
        </p:nvPicPr>
        <p:blipFill>
          <a:blip r:embed="rId2"/>
          <a:stretch>
            <a:fillRect/>
          </a:stretch>
        </p:blipFill>
        <p:spPr>
          <a:xfrm>
            <a:off x="838200" y="1690688"/>
            <a:ext cx="5531224" cy="3054315"/>
          </a:xfrm>
          <a:prstGeom prst="rect">
            <a:avLst/>
          </a:prstGeom>
        </p:spPr>
      </p:pic>
      <p:sp>
        <p:nvSpPr>
          <p:cNvPr id="18" name="TextBox 17">
            <a:extLst>
              <a:ext uri="{FF2B5EF4-FFF2-40B4-BE49-F238E27FC236}">
                <a16:creationId xmlns:a16="http://schemas.microsoft.com/office/drawing/2014/main" id="{02897328-14A7-53BD-F8BC-71B3733638E0}"/>
              </a:ext>
            </a:extLst>
          </p:cNvPr>
          <p:cNvSpPr txBox="1"/>
          <p:nvPr/>
        </p:nvSpPr>
        <p:spPr>
          <a:xfrm>
            <a:off x="6468036" y="381575"/>
            <a:ext cx="1822165" cy="646331"/>
          </a:xfrm>
          <a:prstGeom prst="rect">
            <a:avLst/>
          </a:prstGeom>
          <a:noFill/>
        </p:spPr>
        <p:txBody>
          <a:bodyPr wrap="none" rtlCol="0">
            <a:spAutoFit/>
          </a:bodyPr>
          <a:lstStyle/>
          <a:p>
            <a:r>
              <a:rPr lang="en-GB" sz="3600" dirty="0">
                <a:solidFill>
                  <a:schemeClr val="bg1"/>
                </a:solidFill>
              </a:rPr>
              <a:t>Dan Katz</a:t>
            </a:r>
          </a:p>
        </p:txBody>
      </p:sp>
      <p:pic>
        <p:nvPicPr>
          <p:cNvPr id="25" name="Picture 24" descr="A person with glasses and beard&#10;&#10;Description automatically generated">
            <a:extLst>
              <a:ext uri="{FF2B5EF4-FFF2-40B4-BE49-F238E27FC236}">
                <a16:creationId xmlns:a16="http://schemas.microsoft.com/office/drawing/2014/main" id="{B43F68CF-77F4-8298-BAC2-C2A1E0B9B0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0801" y="1690688"/>
            <a:ext cx="3810000" cy="3810000"/>
          </a:xfrm>
          <a:prstGeom prst="rect">
            <a:avLst/>
          </a:prstGeom>
        </p:spPr>
      </p:pic>
    </p:spTree>
    <p:extLst>
      <p:ext uri="{BB962C8B-B14F-4D97-AF65-F5344CB8AC3E}">
        <p14:creationId xmlns:p14="http://schemas.microsoft.com/office/powerpoint/2010/main" val="2451106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8A6AB87-34D1-E518-CB2B-47C66372DFE6}"/>
              </a:ext>
            </a:extLst>
          </p:cNvPr>
          <p:cNvSpPr txBox="1"/>
          <p:nvPr/>
        </p:nvSpPr>
        <p:spPr>
          <a:xfrm>
            <a:off x="5692590" y="5337529"/>
            <a:ext cx="6355976" cy="369332"/>
          </a:xfrm>
          <a:prstGeom prst="rect">
            <a:avLst/>
          </a:prstGeom>
          <a:noFill/>
        </p:spPr>
        <p:txBody>
          <a:bodyPr wrap="square">
            <a:spAutoFit/>
          </a:bodyPr>
          <a:lstStyle/>
          <a:p>
            <a:r>
              <a:rPr lang="en-GB" dirty="0"/>
              <a:t>https://research.com/research/definition-of-academic-research</a:t>
            </a:r>
          </a:p>
        </p:txBody>
      </p:sp>
      <p:pic>
        <p:nvPicPr>
          <p:cNvPr id="8" name="Picture 7" descr="A finger touching a research problem&#10;&#10;Description automatically generated">
            <a:extLst>
              <a:ext uri="{FF2B5EF4-FFF2-40B4-BE49-F238E27FC236}">
                <a16:creationId xmlns:a16="http://schemas.microsoft.com/office/drawing/2014/main" id="{40269316-380B-0095-0DC9-FC8688A118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8093" y="1084375"/>
            <a:ext cx="5670872" cy="4253154"/>
          </a:xfrm>
          <a:prstGeom prst="rect">
            <a:avLst/>
          </a:prstGeom>
        </p:spPr>
      </p:pic>
      <p:sp>
        <p:nvSpPr>
          <p:cNvPr id="10" name="Content Placeholder 9">
            <a:extLst>
              <a:ext uri="{FF2B5EF4-FFF2-40B4-BE49-F238E27FC236}">
                <a16:creationId xmlns:a16="http://schemas.microsoft.com/office/drawing/2014/main" id="{950F95F1-6AC0-BD77-7E01-7B7D59F445A6}"/>
              </a:ext>
            </a:extLst>
          </p:cNvPr>
          <p:cNvSpPr>
            <a:spLocks noGrp="1"/>
          </p:cNvSpPr>
          <p:nvPr>
            <p:ph idx="1"/>
          </p:nvPr>
        </p:nvSpPr>
        <p:spPr>
          <a:xfrm>
            <a:off x="893458" y="1084375"/>
            <a:ext cx="4641476" cy="4351338"/>
          </a:xfrm>
        </p:spPr>
        <p:txBody>
          <a:bodyPr>
            <a:normAutofit/>
          </a:bodyPr>
          <a:lstStyle/>
          <a:p>
            <a:pPr marL="0" indent="0">
              <a:buNone/>
            </a:pPr>
            <a:r>
              <a:rPr lang="en-US" sz="4000" b="0" i="0" u="none" strike="noStrike" baseline="0" dirty="0">
                <a:solidFill>
                  <a:srgbClr val="13294B"/>
                </a:solidFill>
                <a:latin typeface="Calibri" panose="020F0502020204030204" pitchFamily="34" charset="0"/>
              </a:rPr>
              <a:t>Software </a:t>
            </a:r>
            <a:r>
              <a:rPr lang="en-GB" sz="4000" b="0" i="0" u="none" strike="noStrike" baseline="0" dirty="0">
                <a:solidFill>
                  <a:srgbClr val="13294B"/>
                </a:solidFill>
                <a:latin typeface="Calibri" panose="020F0502020204030204" pitchFamily="34" charset="0"/>
              </a:rPr>
              <a:t>is critical to every step of the research endeavour just like it is critical to every other endeavour in our lives. </a:t>
            </a:r>
            <a:endParaRPr lang="en-GB" sz="4000" dirty="0"/>
          </a:p>
        </p:txBody>
      </p:sp>
    </p:spTree>
    <p:extLst>
      <p:ext uri="{BB962C8B-B14F-4D97-AF65-F5344CB8AC3E}">
        <p14:creationId xmlns:p14="http://schemas.microsoft.com/office/powerpoint/2010/main" val="4233957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ircular diagram with colorful circles&#10;&#10;Description automatically generated">
            <a:extLst>
              <a:ext uri="{FF2B5EF4-FFF2-40B4-BE49-F238E27FC236}">
                <a16:creationId xmlns:a16="http://schemas.microsoft.com/office/drawing/2014/main" id="{85DFBD40-4EBD-AA0B-1840-E7ABCEFCAC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2070" y="734507"/>
            <a:ext cx="5125541" cy="5129218"/>
          </a:xfrm>
          <a:prstGeom prst="rect">
            <a:avLst/>
          </a:prstGeom>
        </p:spPr>
      </p:pic>
      <p:pic>
        <p:nvPicPr>
          <p:cNvPr id="12" name="Picture 11" descr="A blue circle with orange and white figures and a blue circle with a black background&#10;&#10;Description automatically generated">
            <a:extLst>
              <a:ext uri="{FF2B5EF4-FFF2-40B4-BE49-F238E27FC236}">
                <a16:creationId xmlns:a16="http://schemas.microsoft.com/office/drawing/2014/main" id="{E7C76943-826B-DF89-D0A6-5429605281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65640" y="2079916"/>
            <a:ext cx="2438400" cy="2438400"/>
          </a:xfrm>
          <a:prstGeom prst="rect">
            <a:avLst/>
          </a:prstGeom>
        </p:spPr>
      </p:pic>
      <p:sp>
        <p:nvSpPr>
          <p:cNvPr id="16" name="Content Placeholder 9">
            <a:extLst>
              <a:ext uri="{FF2B5EF4-FFF2-40B4-BE49-F238E27FC236}">
                <a16:creationId xmlns:a16="http://schemas.microsoft.com/office/drawing/2014/main" id="{268C49EC-2159-C59A-B7B5-E4F10BD2AEBD}"/>
              </a:ext>
            </a:extLst>
          </p:cNvPr>
          <p:cNvSpPr txBox="1">
            <a:spLocks/>
          </p:cNvSpPr>
          <p:nvPr/>
        </p:nvSpPr>
        <p:spPr>
          <a:xfrm>
            <a:off x="1044389" y="903812"/>
            <a:ext cx="4641476" cy="21890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000" b="0" i="0" u="none" strike="noStrike" baseline="0" dirty="0">
                <a:solidFill>
                  <a:srgbClr val="13294B"/>
                </a:solidFill>
                <a:latin typeface="Calibri" panose="020F0502020204030204" pitchFamily="34" charset="0"/>
              </a:rPr>
              <a:t>Software </a:t>
            </a:r>
            <a:r>
              <a:rPr lang="en-GB" sz="4000" b="0" i="0" u="none" strike="noStrike" baseline="0" dirty="0">
                <a:solidFill>
                  <a:srgbClr val="13294B"/>
                </a:solidFill>
                <a:latin typeface="Calibri" panose="020F0502020204030204" pitchFamily="34" charset="0"/>
              </a:rPr>
              <a:t>is critical to every step of the research endeavour</a:t>
            </a:r>
            <a:br>
              <a:rPr lang="en-GB" sz="4000" b="0" i="0" u="none" strike="noStrike" baseline="0" dirty="0">
                <a:solidFill>
                  <a:srgbClr val="13294B"/>
                </a:solidFill>
                <a:latin typeface="Calibri" panose="020F0502020204030204" pitchFamily="34" charset="0"/>
              </a:rPr>
            </a:br>
            <a:br>
              <a:rPr lang="en-GB" sz="4000" dirty="0">
                <a:solidFill>
                  <a:srgbClr val="13294B"/>
                </a:solidFill>
                <a:latin typeface="Calibri" panose="020F0502020204030204" pitchFamily="34" charset="0"/>
              </a:rPr>
            </a:br>
            <a:endParaRPr lang="en-GB" sz="4000" dirty="0">
              <a:solidFill>
                <a:srgbClr val="13294B"/>
              </a:solidFill>
              <a:latin typeface="Calibri" panose="020F0502020204030204" pitchFamily="34" charset="0"/>
            </a:endParaRPr>
          </a:p>
        </p:txBody>
      </p:sp>
      <p:sp>
        <p:nvSpPr>
          <p:cNvPr id="18" name="TextBox 17">
            <a:extLst>
              <a:ext uri="{FF2B5EF4-FFF2-40B4-BE49-F238E27FC236}">
                <a16:creationId xmlns:a16="http://schemas.microsoft.com/office/drawing/2014/main" id="{82567274-53C5-C672-BAFA-13C0F05B70FA}"/>
              </a:ext>
            </a:extLst>
          </p:cNvPr>
          <p:cNvSpPr txBox="1"/>
          <p:nvPr/>
        </p:nvSpPr>
        <p:spPr>
          <a:xfrm>
            <a:off x="1044389" y="2948525"/>
            <a:ext cx="6094878" cy="3046988"/>
          </a:xfrm>
          <a:prstGeom prst="rect">
            <a:avLst/>
          </a:prstGeom>
          <a:noFill/>
        </p:spPr>
        <p:txBody>
          <a:bodyPr wrap="square">
            <a:spAutoFit/>
          </a:bodyPr>
          <a:lstStyle/>
          <a:p>
            <a:r>
              <a:rPr lang="en-GB" sz="3200" dirty="0">
                <a:solidFill>
                  <a:srgbClr val="13294B"/>
                </a:solidFill>
                <a:latin typeface="Calibri" panose="020F0502020204030204" pitchFamily="34" charset="0"/>
              </a:rPr>
              <a:t>often </a:t>
            </a:r>
          </a:p>
          <a:p>
            <a:pPr lvl="1"/>
            <a:r>
              <a:rPr lang="en-GB" sz="3200" b="0" i="0" u="none" strike="noStrike" baseline="0" dirty="0">
                <a:solidFill>
                  <a:srgbClr val="13294B"/>
                </a:solidFill>
                <a:latin typeface="Calibri" panose="020F0502020204030204" pitchFamily="34" charset="0"/>
              </a:rPr>
              <a:t>team science</a:t>
            </a:r>
            <a:br>
              <a:rPr lang="en-GB" sz="3200" b="0" i="0" u="none" strike="noStrike" baseline="0" dirty="0">
                <a:solidFill>
                  <a:srgbClr val="13294B"/>
                </a:solidFill>
                <a:latin typeface="Calibri" panose="020F0502020204030204" pitchFamily="34" charset="0"/>
              </a:rPr>
            </a:br>
            <a:r>
              <a:rPr lang="en-GB" sz="3200" b="0" i="0" u="none" strike="noStrike" baseline="0" dirty="0">
                <a:solidFill>
                  <a:srgbClr val="13294B"/>
                </a:solidFill>
                <a:latin typeface="Calibri" panose="020F0502020204030204" pitchFamily="34" charset="0"/>
              </a:rPr>
              <a:t>data driven </a:t>
            </a:r>
            <a:br>
              <a:rPr lang="en-GB" sz="3200" b="0" i="0" u="none" strike="noStrike" baseline="0" dirty="0">
                <a:solidFill>
                  <a:srgbClr val="13294B"/>
                </a:solidFill>
                <a:latin typeface="Calibri" panose="020F0502020204030204" pitchFamily="34" charset="0"/>
              </a:rPr>
            </a:br>
            <a:r>
              <a:rPr lang="en-GB" sz="3200" b="0" i="0" u="none" strike="noStrike" baseline="0" dirty="0">
                <a:solidFill>
                  <a:srgbClr val="13294B"/>
                </a:solidFill>
                <a:latin typeface="Calibri" panose="020F0502020204030204" pitchFamily="34" charset="0"/>
              </a:rPr>
              <a:t>hypothesis driven</a:t>
            </a:r>
            <a:br>
              <a:rPr lang="en-GB" sz="3200" b="0" i="0" u="none" strike="noStrike" baseline="0" dirty="0">
                <a:solidFill>
                  <a:srgbClr val="13294B"/>
                </a:solidFill>
                <a:latin typeface="Calibri" panose="020F0502020204030204" pitchFamily="34" charset="0"/>
              </a:rPr>
            </a:br>
            <a:r>
              <a:rPr lang="en-GB" sz="3200" b="0" i="0" u="none" strike="noStrike" baseline="0" dirty="0">
                <a:solidFill>
                  <a:srgbClr val="13294B"/>
                </a:solidFill>
                <a:latin typeface="Calibri" panose="020F0502020204030204" pitchFamily="34" charset="0"/>
              </a:rPr>
              <a:t>exploratory</a:t>
            </a:r>
            <a:br>
              <a:rPr lang="en-GB" sz="3200" b="0" i="0" u="none" strike="noStrike" baseline="0" dirty="0">
                <a:solidFill>
                  <a:srgbClr val="13294B"/>
                </a:solidFill>
                <a:latin typeface="Calibri" panose="020F0502020204030204" pitchFamily="34" charset="0"/>
              </a:rPr>
            </a:br>
            <a:r>
              <a:rPr lang="en-GB" sz="3200" b="0" i="0" u="none" strike="noStrike" baseline="0" dirty="0">
                <a:solidFill>
                  <a:srgbClr val="13294B"/>
                </a:solidFill>
                <a:latin typeface="Calibri" panose="020F0502020204030204" pitchFamily="34" charset="0"/>
              </a:rPr>
              <a:t>pooled curated knowledge</a:t>
            </a:r>
            <a:endParaRPr lang="en-GB" sz="3200" dirty="0"/>
          </a:p>
        </p:txBody>
      </p:sp>
    </p:spTree>
    <p:extLst>
      <p:ext uri="{BB962C8B-B14F-4D97-AF65-F5344CB8AC3E}">
        <p14:creationId xmlns:p14="http://schemas.microsoft.com/office/powerpoint/2010/main" val="4076365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22356"/>
          </a:xfrm>
        </p:spPr>
        <p:txBody>
          <a:bodyPr>
            <a:normAutofit/>
          </a:bodyPr>
          <a:lstStyle/>
          <a:p>
            <a:r>
              <a:rPr lang="en-US" dirty="0"/>
              <a:t>The research community relies on software</a:t>
            </a:r>
          </a:p>
        </p:txBody>
      </p:sp>
      <p:sp>
        <p:nvSpPr>
          <p:cNvPr id="7" name="TextBox 6">
            <a:extLst>
              <a:ext uri="{FF2B5EF4-FFF2-40B4-BE49-F238E27FC236}">
                <a16:creationId xmlns:a16="http://schemas.microsoft.com/office/drawing/2014/main" id="{0A203988-0517-699D-1C0A-5C0344660337}"/>
              </a:ext>
            </a:extLst>
          </p:cNvPr>
          <p:cNvSpPr txBox="1"/>
          <p:nvPr/>
        </p:nvSpPr>
        <p:spPr>
          <a:xfrm>
            <a:off x="73959" y="5688449"/>
            <a:ext cx="12320267" cy="1169551"/>
          </a:xfrm>
          <a:prstGeom prst="rect">
            <a:avLst/>
          </a:prstGeom>
          <a:noFill/>
        </p:spPr>
        <p:txBody>
          <a:bodyPr wrap="square">
            <a:spAutoFit/>
          </a:bodyPr>
          <a:lstStyle/>
          <a:p>
            <a:pPr algn="l"/>
            <a:r>
              <a:rPr lang="sv-SE" sz="1400" b="0" i="0" u="none" strike="noStrike" baseline="0" dirty="0">
                <a:solidFill>
                  <a:srgbClr val="131F33"/>
                </a:solidFill>
              </a:rPr>
              <a:t>S. Hettrick; https://www.software.ac.uk/blog/2016-09-12-its-impossibleconduct-</a:t>
            </a:r>
            <a:r>
              <a:rPr lang="en-GB" sz="1400" b="0" i="0" u="none" strike="noStrike" baseline="0" dirty="0">
                <a:solidFill>
                  <a:srgbClr val="131F33"/>
                </a:solidFill>
              </a:rPr>
              <a:t>research-without-software-say-7-out-10-uk-researchers</a:t>
            </a:r>
          </a:p>
          <a:p>
            <a:pPr algn="l"/>
            <a:r>
              <a:rPr lang="nl-NL" sz="1400" b="0" i="0" u="none" strike="noStrike" baseline="0" dirty="0">
                <a:solidFill>
                  <a:srgbClr val="131F33"/>
                </a:solidFill>
              </a:rPr>
              <a:t>S.J. Hettrick, et al,; 10.5281/zenodo.14809</a:t>
            </a:r>
          </a:p>
          <a:p>
            <a:pPr algn="l"/>
            <a:r>
              <a:rPr lang="en-US" sz="1400" b="0" i="0" u="none" strike="noStrike" baseline="0" dirty="0">
                <a:solidFill>
                  <a:srgbClr val="131F33"/>
                </a:solidFill>
              </a:rPr>
              <a:t>U. </a:t>
            </a:r>
            <a:r>
              <a:rPr lang="en-US" sz="1400" b="0" i="0" u="none" strike="noStrike" baseline="0" dirty="0" err="1">
                <a:solidFill>
                  <a:srgbClr val="131F33"/>
                </a:solidFill>
              </a:rPr>
              <a:t>Nangia</a:t>
            </a:r>
            <a:r>
              <a:rPr lang="en-US" sz="1400" b="0" i="0" u="none" strike="noStrike" baseline="0" dirty="0">
                <a:solidFill>
                  <a:srgbClr val="131F33"/>
                </a:solidFill>
              </a:rPr>
              <a:t> and D. S. Katz; 10.6084/m9.figshare.5328442.v1</a:t>
            </a:r>
          </a:p>
          <a:p>
            <a:r>
              <a:rPr lang="en-GB" sz="1400" dirty="0">
                <a:latin typeface="Corbel" panose="020B0503020204020204" pitchFamily="34" charset="0"/>
              </a:rPr>
              <a:t>J.E. Hannay et al., “How Do Scientists Develop and Use Scientific Software?”  Proc. ICSE Workshop Software Eng. for Computational Science and Eng., 2009, pp. 1–8.</a:t>
            </a:r>
          </a:p>
          <a:p>
            <a:pPr algn="l"/>
            <a:endParaRPr lang="en-GB" sz="1400" dirty="0"/>
          </a:p>
        </p:txBody>
      </p:sp>
      <p:sp>
        <p:nvSpPr>
          <p:cNvPr id="11" name="Rectangle 10">
            <a:extLst>
              <a:ext uri="{FF2B5EF4-FFF2-40B4-BE49-F238E27FC236}">
                <a16:creationId xmlns:a16="http://schemas.microsoft.com/office/drawing/2014/main" id="{48A331E0-17F2-9F5B-0186-18048502A82C}"/>
              </a:ext>
            </a:extLst>
          </p:cNvPr>
          <p:cNvSpPr/>
          <p:nvPr/>
        </p:nvSpPr>
        <p:spPr>
          <a:xfrm>
            <a:off x="2621145" y="1599416"/>
            <a:ext cx="8976943" cy="523220"/>
          </a:xfrm>
          <a:prstGeom prst="rect">
            <a:avLst/>
          </a:prstGeom>
        </p:spPr>
        <p:txBody>
          <a:bodyPr wrap="square">
            <a:spAutoFit/>
          </a:bodyPr>
          <a:lstStyle/>
          <a:p>
            <a:r>
              <a:rPr lang="en-GB" sz="2800" dirty="0">
                <a:latin typeface="Corbel" panose="020B0503020204020204" pitchFamily="34" charset="0"/>
              </a:rPr>
              <a:t>say scientific software is important for their own research</a:t>
            </a:r>
          </a:p>
        </p:txBody>
      </p:sp>
      <p:sp>
        <p:nvSpPr>
          <p:cNvPr id="12" name="Rectangle 11">
            <a:extLst>
              <a:ext uri="{FF2B5EF4-FFF2-40B4-BE49-F238E27FC236}">
                <a16:creationId xmlns:a16="http://schemas.microsoft.com/office/drawing/2014/main" id="{3F4A829B-B0F5-89F3-74CE-FD438B1C782E}"/>
              </a:ext>
            </a:extLst>
          </p:cNvPr>
          <p:cNvSpPr/>
          <p:nvPr/>
        </p:nvSpPr>
        <p:spPr>
          <a:xfrm>
            <a:off x="886512" y="1445528"/>
            <a:ext cx="1633781" cy="830997"/>
          </a:xfrm>
          <a:prstGeom prst="rect">
            <a:avLst/>
          </a:prstGeom>
        </p:spPr>
        <p:txBody>
          <a:bodyPr wrap="none">
            <a:spAutoFit/>
          </a:bodyPr>
          <a:lstStyle/>
          <a:p>
            <a:r>
              <a:rPr lang="en-GB" sz="4800" dirty="0">
                <a:latin typeface="Corbel" panose="020B0503020204020204" pitchFamily="34" charset="0"/>
              </a:rPr>
              <a:t>&gt;90%</a:t>
            </a:r>
          </a:p>
        </p:txBody>
      </p:sp>
      <p:sp>
        <p:nvSpPr>
          <p:cNvPr id="13" name="Rectangle 12">
            <a:extLst>
              <a:ext uri="{FF2B5EF4-FFF2-40B4-BE49-F238E27FC236}">
                <a16:creationId xmlns:a16="http://schemas.microsoft.com/office/drawing/2014/main" id="{FBBDCD9B-56C6-2955-3BAF-65238801DBE7}"/>
              </a:ext>
            </a:extLst>
          </p:cNvPr>
          <p:cNvSpPr/>
          <p:nvPr/>
        </p:nvSpPr>
        <p:spPr>
          <a:xfrm>
            <a:off x="2621145" y="2680651"/>
            <a:ext cx="8976943" cy="954107"/>
          </a:xfrm>
          <a:prstGeom prst="rect">
            <a:avLst/>
          </a:prstGeom>
        </p:spPr>
        <p:txBody>
          <a:bodyPr wrap="square">
            <a:spAutoFit/>
          </a:bodyPr>
          <a:lstStyle/>
          <a:p>
            <a:r>
              <a:rPr lang="en-GB" sz="2800" dirty="0">
                <a:latin typeface="Corbel" panose="020B0503020204020204" pitchFamily="34" charset="0"/>
              </a:rPr>
              <a:t>say they would not be able to do their research without software</a:t>
            </a:r>
          </a:p>
        </p:txBody>
      </p:sp>
      <p:sp>
        <p:nvSpPr>
          <p:cNvPr id="14" name="Rectangle 13">
            <a:extLst>
              <a:ext uri="{FF2B5EF4-FFF2-40B4-BE49-F238E27FC236}">
                <a16:creationId xmlns:a16="http://schemas.microsoft.com/office/drawing/2014/main" id="{E85888C2-A28F-ED05-8F89-F546323C9312}"/>
              </a:ext>
            </a:extLst>
          </p:cNvPr>
          <p:cNvSpPr/>
          <p:nvPr/>
        </p:nvSpPr>
        <p:spPr>
          <a:xfrm>
            <a:off x="886512" y="2593642"/>
            <a:ext cx="1603901" cy="830997"/>
          </a:xfrm>
          <a:prstGeom prst="rect">
            <a:avLst/>
          </a:prstGeom>
        </p:spPr>
        <p:txBody>
          <a:bodyPr wrap="none">
            <a:spAutoFit/>
          </a:bodyPr>
          <a:lstStyle/>
          <a:p>
            <a:r>
              <a:rPr lang="en-GB" sz="4800" dirty="0">
                <a:latin typeface="Corbel" panose="020B0503020204020204" pitchFamily="34" charset="0"/>
              </a:rPr>
              <a:t>~65%</a:t>
            </a:r>
          </a:p>
        </p:txBody>
      </p:sp>
      <p:sp>
        <p:nvSpPr>
          <p:cNvPr id="16" name="Rectangle 15">
            <a:extLst>
              <a:ext uri="{FF2B5EF4-FFF2-40B4-BE49-F238E27FC236}">
                <a16:creationId xmlns:a16="http://schemas.microsoft.com/office/drawing/2014/main" id="{CE5603D0-FD81-BE23-CB06-BBB19F50E412}"/>
              </a:ext>
            </a:extLst>
          </p:cNvPr>
          <p:cNvSpPr/>
          <p:nvPr/>
        </p:nvSpPr>
        <p:spPr>
          <a:xfrm>
            <a:off x="2572833" y="4055497"/>
            <a:ext cx="8976943" cy="523220"/>
          </a:xfrm>
          <a:prstGeom prst="rect">
            <a:avLst/>
          </a:prstGeom>
        </p:spPr>
        <p:txBody>
          <a:bodyPr wrap="square">
            <a:spAutoFit/>
          </a:bodyPr>
          <a:lstStyle/>
          <a:p>
            <a:r>
              <a:rPr lang="en-GB" sz="2800" dirty="0">
                <a:latin typeface="Corbel" panose="020B0503020204020204" pitchFamily="34" charset="0"/>
              </a:rPr>
              <a:t>say they develop software as part of their research</a:t>
            </a:r>
          </a:p>
        </p:txBody>
      </p:sp>
      <p:sp>
        <p:nvSpPr>
          <p:cNvPr id="17" name="Rectangle 16">
            <a:extLst>
              <a:ext uri="{FF2B5EF4-FFF2-40B4-BE49-F238E27FC236}">
                <a16:creationId xmlns:a16="http://schemas.microsoft.com/office/drawing/2014/main" id="{2588C8D7-2405-7DE4-47EC-028A06D7F6EF}"/>
              </a:ext>
            </a:extLst>
          </p:cNvPr>
          <p:cNvSpPr/>
          <p:nvPr/>
        </p:nvSpPr>
        <p:spPr>
          <a:xfrm>
            <a:off x="838200" y="3901609"/>
            <a:ext cx="1594475" cy="830997"/>
          </a:xfrm>
          <a:prstGeom prst="rect">
            <a:avLst/>
          </a:prstGeom>
        </p:spPr>
        <p:txBody>
          <a:bodyPr wrap="none">
            <a:spAutoFit/>
          </a:bodyPr>
          <a:lstStyle/>
          <a:p>
            <a:r>
              <a:rPr lang="en-GB" sz="4800" dirty="0">
                <a:latin typeface="Corbel" panose="020B0503020204020204" pitchFamily="34" charset="0"/>
              </a:rPr>
              <a:t>~50%</a:t>
            </a:r>
          </a:p>
        </p:txBody>
      </p:sp>
    </p:spTree>
    <p:extLst>
      <p:ext uri="{BB962C8B-B14F-4D97-AF65-F5344CB8AC3E}">
        <p14:creationId xmlns:p14="http://schemas.microsoft.com/office/powerpoint/2010/main" val="1248842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722B8-A925-FC53-C04A-54E855DD1901}"/>
              </a:ext>
            </a:extLst>
          </p:cNvPr>
          <p:cNvSpPr>
            <a:spLocks noGrp="1"/>
          </p:cNvSpPr>
          <p:nvPr>
            <p:ph type="title"/>
          </p:nvPr>
        </p:nvSpPr>
        <p:spPr>
          <a:xfrm>
            <a:off x="838200" y="223356"/>
            <a:ext cx="10515600" cy="1325563"/>
          </a:xfrm>
        </p:spPr>
        <p:txBody>
          <a:bodyPr/>
          <a:lstStyle/>
          <a:p>
            <a:r>
              <a:rPr lang="en-US" dirty="0"/>
              <a:t>Software is crucial to the Research Endeavour</a:t>
            </a:r>
            <a:endParaRPr lang="en-GB" dirty="0"/>
          </a:p>
        </p:txBody>
      </p:sp>
      <p:pic>
        <p:nvPicPr>
          <p:cNvPr id="11" name="Picture 10" descr="A cartoon of a person wearing goggles&#10;&#10;Description automatically generated">
            <a:extLst>
              <a:ext uri="{FF2B5EF4-FFF2-40B4-BE49-F238E27FC236}">
                <a16:creationId xmlns:a16="http://schemas.microsoft.com/office/drawing/2014/main" id="{A28C3CA7-F361-D4F1-8D1D-A2AFEC3576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6299" y="1075766"/>
            <a:ext cx="2111188" cy="2111188"/>
          </a:xfrm>
          <a:prstGeom prst="rect">
            <a:avLst/>
          </a:prstGeom>
        </p:spPr>
      </p:pic>
      <p:grpSp>
        <p:nvGrpSpPr>
          <p:cNvPr id="29" name="Group 28">
            <a:extLst>
              <a:ext uri="{FF2B5EF4-FFF2-40B4-BE49-F238E27FC236}">
                <a16:creationId xmlns:a16="http://schemas.microsoft.com/office/drawing/2014/main" id="{63485553-093B-67FF-7C29-2B3FBDB5949C}"/>
              </a:ext>
            </a:extLst>
          </p:cNvPr>
          <p:cNvGrpSpPr/>
          <p:nvPr/>
        </p:nvGrpSpPr>
        <p:grpSpPr>
          <a:xfrm>
            <a:off x="289112" y="1337642"/>
            <a:ext cx="12043522" cy="5520358"/>
            <a:chOff x="289112" y="1337642"/>
            <a:chExt cx="12043522" cy="5520358"/>
          </a:xfrm>
        </p:grpSpPr>
        <p:sp>
          <p:nvSpPr>
            <p:cNvPr id="12" name="Arrow: Right 11">
              <a:extLst>
                <a:ext uri="{FF2B5EF4-FFF2-40B4-BE49-F238E27FC236}">
                  <a16:creationId xmlns:a16="http://schemas.microsoft.com/office/drawing/2014/main" id="{EA3E3CD9-47FD-6C87-519C-B12DEA35C213}"/>
                </a:ext>
              </a:extLst>
            </p:cNvPr>
            <p:cNvSpPr/>
            <p:nvPr/>
          </p:nvSpPr>
          <p:spPr>
            <a:xfrm>
              <a:off x="3375211" y="2117571"/>
              <a:ext cx="1311088" cy="544606"/>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7" name="Group 26">
              <a:extLst>
                <a:ext uri="{FF2B5EF4-FFF2-40B4-BE49-F238E27FC236}">
                  <a16:creationId xmlns:a16="http://schemas.microsoft.com/office/drawing/2014/main" id="{7819C869-DCFF-FF1D-8189-3C2E18AE854A}"/>
                </a:ext>
              </a:extLst>
            </p:cNvPr>
            <p:cNvGrpSpPr/>
            <p:nvPr/>
          </p:nvGrpSpPr>
          <p:grpSpPr>
            <a:xfrm>
              <a:off x="289112" y="1337642"/>
              <a:ext cx="12043522" cy="5520358"/>
              <a:chOff x="289112" y="1337642"/>
              <a:chExt cx="12043522" cy="5520358"/>
            </a:xfrm>
          </p:grpSpPr>
          <p:pic>
            <p:nvPicPr>
              <p:cNvPr id="5" name="Picture 4" descr="A hand holding a coin&#10;&#10;Description automatically generated">
                <a:extLst>
                  <a:ext uri="{FF2B5EF4-FFF2-40B4-BE49-F238E27FC236}">
                    <a16:creationId xmlns:a16="http://schemas.microsoft.com/office/drawing/2014/main" id="{8BDC9C89-D49E-8E66-C63C-D47A7405AF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2317" y="1337642"/>
                <a:ext cx="1849312" cy="1849312"/>
              </a:xfrm>
              <a:prstGeom prst="rect">
                <a:avLst/>
              </a:prstGeom>
            </p:spPr>
          </p:pic>
          <p:grpSp>
            <p:nvGrpSpPr>
              <p:cNvPr id="24" name="Group 23">
                <a:extLst>
                  <a:ext uri="{FF2B5EF4-FFF2-40B4-BE49-F238E27FC236}">
                    <a16:creationId xmlns:a16="http://schemas.microsoft.com/office/drawing/2014/main" id="{F3CA56CB-5ACE-CC3D-0661-591B7D46717B}"/>
                  </a:ext>
                </a:extLst>
              </p:cNvPr>
              <p:cNvGrpSpPr/>
              <p:nvPr/>
            </p:nvGrpSpPr>
            <p:grpSpPr>
              <a:xfrm>
                <a:off x="289112" y="3454415"/>
                <a:ext cx="12043522" cy="3403585"/>
                <a:chOff x="289112" y="3454415"/>
                <a:chExt cx="12043522" cy="3403585"/>
              </a:xfrm>
            </p:grpSpPr>
            <p:sp>
              <p:nvSpPr>
                <p:cNvPr id="15" name="TextBox 14">
                  <a:extLst>
                    <a:ext uri="{FF2B5EF4-FFF2-40B4-BE49-F238E27FC236}">
                      <a16:creationId xmlns:a16="http://schemas.microsoft.com/office/drawing/2014/main" id="{762FBD85-7227-28FF-8CE4-92AC5E067C5B}"/>
                    </a:ext>
                  </a:extLst>
                </p:cNvPr>
                <p:cNvSpPr txBox="1"/>
                <p:nvPr/>
              </p:nvSpPr>
              <p:spPr>
                <a:xfrm>
                  <a:off x="289112" y="3454415"/>
                  <a:ext cx="5573806" cy="1754326"/>
                </a:xfrm>
                <a:prstGeom prst="rect">
                  <a:avLst/>
                </a:prstGeom>
                <a:noFill/>
              </p:spPr>
              <p:txBody>
                <a:bodyPr wrap="square">
                  <a:spAutoFit/>
                </a:bodyPr>
                <a:lstStyle/>
                <a:p>
                  <a:pPr marL="285750" indent="-285750" algn="l">
                    <a:buFont typeface="Arial" panose="020B0604020202020204" pitchFamily="34" charset="0"/>
                    <a:buChar char="•"/>
                  </a:pPr>
                  <a:r>
                    <a:rPr lang="en-US" sz="1800" b="0" i="0" u="none" strike="noStrike" baseline="0" dirty="0">
                      <a:solidFill>
                        <a:srgbClr val="13294B"/>
                      </a:solidFill>
                    </a:rPr>
                    <a:t>~20% of NSF projects over 11 years discuss software </a:t>
                  </a:r>
                  <a:r>
                    <a:rPr lang="en-GB" sz="1800" b="0" i="0" u="none" strike="noStrike" baseline="0" dirty="0">
                      <a:solidFill>
                        <a:srgbClr val="13294B"/>
                      </a:solidFill>
                    </a:rPr>
                    <a:t>in abstracts ($10b)</a:t>
                  </a:r>
                  <a:endParaRPr lang="en-US" sz="800" b="0" i="0" u="none" strike="noStrike" baseline="0" dirty="0">
                    <a:solidFill>
                      <a:srgbClr val="13294B"/>
                    </a:solidFill>
                  </a:endParaRPr>
                </a:p>
                <a:p>
                  <a:pPr marL="285750" indent="-285750" algn="l">
                    <a:buFont typeface="Arial" panose="020B0604020202020204" pitchFamily="34" charset="0"/>
                    <a:buChar char="•"/>
                  </a:pPr>
                  <a:r>
                    <a:rPr lang="en-US" sz="1800" b="0" i="0" u="none" strike="noStrike" baseline="0" dirty="0">
                      <a:solidFill>
                        <a:srgbClr val="13294B"/>
                      </a:solidFill>
                    </a:rPr>
                    <a:t>2/3 main DOE ECP areas are research software (~$4b)</a:t>
                  </a:r>
                  <a:endParaRPr lang="en-US" sz="800" b="0" i="0" u="none" strike="noStrike" baseline="0" dirty="0">
                    <a:solidFill>
                      <a:srgbClr val="13294B"/>
                    </a:solidFill>
                  </a:endParaRPr>
                </a:p>
                <a:p>
                  <a:pPr marL="285750" indent="-285750" algn="l">
                    <a:buFont typeface="Arial" panose="020B0604020202020204" pitchFamily="34" charset="0"/>
                    <a:buChar char="•"/>
                  </a:pPr>
                  <a:r>
                    <a:rPr lang="en-US" sz="1800" b="0" i="0" u="none" strike="noStrike" baseline="0" dirty="0">
                      <a:solidFill>
                        <a:srgbClr val="13294B"/>
                      </a:solidFill>
                    </a:rPr>
                    <a:t>$300m of FY2021 NIH projects include “software development”</a:t>
                  </a:r>
                  <a:endParaRPr lang="en-US" sz="800" dirty="0">
                    <a:solidFill>
                      <a:srgbClr val="13294B"/>
                    </a:solidFill>
                  </a:endParaRPr>
                </a:p>
                <a:p>
                  <a:pPr marL="285750" indent="-285750">
                    <a:buFont typeface="Arial" panose="020B0604020202020204" pitchFamily="34" charset="0"/>
                    <a:buChar char="•"/>
                  </a:pPr>
                  <a:r>
                    <a:rPr lang="en-US" sz="1800" dirty="0">
                      <a:cs typeface="Helvetica"/>
                    </a:rPr>
                    <a:t>£840m </a:t>
                  </a:r>
                  <a:r>
                    <a:rPr lang="en-US" sz="1800" b="0" i="0" u="none" strike="noStrike" baseline="0" dirty="0">
                      <a:solidFill>
                        <a:srgbClr val="13294B"/>
                      </a:solidFill>
                    </a:rPr>
                    <a:t>UK </a:t>
                  </a:r>
                  <a:r>
                    <a:rPr lang="en-US" sz="1800" dirty="0">
                      <a:cs typeface="Helvetica Light"/>
                    </a:rPr>
                    <a:t>Investment in 2013-2014</a:t>
                  </a:r>
                  <a:endParaRPr lang="en-US" dirty="0">
                    <a:solidFill>
                      <a:srgbClr val="13294B"/>
                    </a:solidFill>
                  </a:endParaRPr>
                </a:p>
              </p:txBody>
            </p:sp>
            <p:sp>
              <p:nvSpPr>
                <p:cNvPr id="19" name="TextBox 18">
                  <a:extLst>
                    <a:ext uri="{FF2B5EF4-FFF2-40B4-BE49-F238E27FC236}">
                      <a16:creationId xmlns:a16="http://schemas.microsoft.com/office/drawing/2014/main" id="{EE9F2DEB-7DEF-43BF-B994-FC60ADDC28B8}"/>
                    </a:ext>
                  </a:extLst>
                </p:cNvPr>
                <p:cNvSpPr txBox="1"/>
                <p:nvPr/>
              </p:nvSpPr>
              <p:spPr>
                <a:xfrm>
                  <a:off x="289112" y="5934670"/>
                  <a:ext cx="12043522" cy="923330"/>
                </a:xfrm>
                <a:prstGeom prst="rect">
                  <a:avLst/>
                </a:prstGeom>
                <a:noFill/>
              </p:spPr>
              <p:txBody>
                <a:bodyPr wrap="square">
                  <a:spAutoFit/>
                </a:bodyPr>
                <a:lstStyle/>
                <a:p>
                  <a:pPr algn="l"/>
                  <a:r>
                    <a:rPr lang="en-US" sz="1800" b="0" i="0" u="none" strike="noStrike" baseline="0" dirty="0">
                      <a:solidFill>
                        <a:srgbClr val="131F33"/>
                      </a:solidFill>
                    </a:rPr>
                    <a:t>Collected from http://www.dia2.org in 2017</a:t>
                  </a:r>
                </a:p>
                <a:p>
                  <a:pPr algn="l"/>
                  <a:r>
                    <a:rPr lang="en-US" sz="1800" b="0" i="0" u="none" strike="noStrike" baseline="0" dirty="0">
                      <a:solidFill>
                        <a:srgbClr val="131F33"/>
                      </a:solidFill>
                    </a:rPr>
                    <a:t>Collected from </a:t>
                  </a:r>
                  <a:r>
                    <a:rPr lang="en-US" sz="1800" b="0" i="0" u="none" strike="noStrike" baseline="0" dirty="0">
                      <a:solidFill>
                        <a:srgbClr val="666666"/>
                      </a:solidFill>
                    </a:rPr>
                    <a:t>https://reporter.nih.gov </a:t>
                  </a:r>
                  <a:r>
                    <a:rPr lang="en-US" sz="1800" b="0" i="0" u="none" strike="noStrike" baseline="0" dirty="0">
                      <a:solidFill>
                        <a:srgbClr val="131F33"/>
                      </a:solidFill>
                    </a:rPr>
                    <a:t>in 2022</a:t>
                  </a:r>
                </a:p>
                <a:p>
                  <a:pPr algn="l"/>
                  <a:r>
                    <a:rPr lang="en-US" sz="1800" i="1" dirty="0">
                      <a:cs typeface="Helvetica Light"/>
                    </a:rPr>
                    <a:t>SSI Analysis of data from 49,650 grant titles and abstracts published on Gateway to Research covering 2010-2014</a:t>
                  </a:r>
                  <a:endParaRPr lang="en-GB" dirty="0"/>
                </a:p>
              </p:txBody>
            </p:sp>
          </p:grpSp>
          <p:sp>
            <p:nvSpPr>
              <p:cNvPr id="25" name="TextBox 24">
                <a:extLst>
                  <a:ext uri="{FF2B5EF4-FFF2-40B4-BE49-F238E27FC236}">
                    <a16:creationId xmlns:a16="http://schemas.microsoft.com/office/drawing/2014/main" id="{65D5EF89-28F8-CAF0-35E6-B39AA7647BBE}"/>
                  </a:ext>
                </a:extLst>
              </p:cNvPr>
              <p:cNvSpPr txBox="1"/>
              <p:nvPr/>
            </p:nvSpPr>
            <p:spPr>
              <a:xfrm>
                <a:off x="695959" y="1866654"/>
                <a:ext cx="1356462" cy="523220"/>
              </a:xfrm>
              <a:prstGeom prst="rect">
                <a:avLst/>
              </a:prstGeom>
              <a:noFill/>
            </p:spPr>
            <p:txBody>
              <a:bodyPr wrap="none" rtlCol="0">
                <a:spAutoFit/>
              </a:bodyPr>
              <a:lstStyle/>
              <a:p>
                <a:r>
                  <a:rPr lang="en-GB" sz="2800" dirty="0"/>
                  <a:t>Funding</a:t>
                </a:r>
              </a:p>
            </p:txBody>
          </p:sp>
        </p:grpSp>
      </p:grpSp>
      <p:grpSp>
        <p:nvGrpSpPr>
          <p:cNvPr id="30" name="Group 29">
            <a:extLst>
              <a:ext uri="{FF2B5EF4-FFF2-40B4-BE49-F238E27FC236}">
                <a16:creationId xmlns:a16="http://schemas.microsoft.com/office/drawing/2014/main" id="{7D4B1EE1-2220-05AE-6552-7055602C734B}"/>
              </a:ext>
            </a:extLst>
          </p:cNvPr>
          <p:cNvGrpSpPr/>
          <p:nvPr/>
        </p:nvGrpSpPr>
        <p:grpSpPr>
          <a:xfrm>
            <a:off x="6349533" y="1240057"/>
            <a:ext cx="5573806" cy="5541296"/>
            <a:chOff x="6349533" y="1240057"/>
            <a:chExt cx="5573806" cy="5541296"/>
          </a:xfrm>
        </p:grpSpPr>
        <p:sp>
          <p:nvSpPr>
            <p:cNvPr id="13" name="Arrow: Right 12">
              <a:extLst>
                <a:ext uri="{FF2B5EF4-FFF2-40B4-BE49-F238E27FC236}">
                  <a16:creationId xmlns:a16="http://schemas.microsoft.com/office/drawing/2014/main" id="{13F49494-FCC9-9CFE-AFA7-B6A1A2E1E20C}"/>
                </a:ext>
              </a:extLst>
            </p:cNvPr>
            <p:cNvSpPr/>
            <p:nvPr/>
          </p:nvSpPr>
          <p:spPr>
            <a:xfrm>
              <a:off x="6889376" y="2117571"/>
              <a:ext cx="1311088" cy="544606"/>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a:extLst>
                <a:ext uri="{FF2B5EF4-FFF2-40B4-BE49-F238E27FC236}">
                  <a16:creationId xmlns:a16="http://schemas.microsoft.com/office/drawing/2014/main" id="{D95B1913-59E7-FE02-9DFF-7ACADEBEF860}"/>
                </a:ext>
              </a:extLst>
            </p:cNvPr>
            <p:cNvGrpSpPr/>
            <p:nvPr/>
          </p:nvGrpSpPr>
          <p:grpSpPr>
            <a:xfrm>
              <a:off x="6349533" y="1240057"/>
              <a:ext cx="5573806" cy="5541296"/>
              <a:chOff x="6349533" y="1240057"/>
              <a:chExt cx="5573806" cy="5541296"/>
            </a:xfrm>
          </p:grpSpPr>
          <p:pic>
            <p:nvPicPr>
              <p:cNvPr id="7" name="Picture 6" descr="A megaphone and a piece of paper&#10;&#10;Description automatically generated">
                <a:extLst>
                  <a:ext uri="{FF2B5EF4-FFF2-40B4-BE49-F238E27FC236}">
                    <a16:creationId xmlns:a16="http://schemas.microsoft.com/office/drawing/2014/main" id="{6DAEB674-A56A-6D46-6FD1-1FF79D7A61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32157" y="1337642"/>
                <a:ext cx="1923270" cy="1923270"/>
              </a:xfrm>
              <a:prstGeom prst="rect">
                <a:avLst/>
              </a:prstGeom>
            </p:spPr>
          </p:pic>
          <p:grpSp>
            <p:nvGrpSpPr>
              <p:cNvPr id="23" name="Group 22">
                <a:extLst>
                  <a:ext uri="{FF2B5EF4-FFF2-40B4-BE49-F238E27FC236}">
                    <a16:creationId xmlns:a16="http://schemas.microsoft.com/office/drawing/2014/main" id="{2A81338E-971D-F175-AA5D-81A3DD3982C9}"/>
                  </a:ext>
                </a:extLst>
              </p:cNvPr>
              <p:cNvGrpSpPr/>
              <p:nvPr/>
            </p:nvGrpSpPr>
            <p:grpSpPr>
              <a:xfrm>
                <a:off x="6349533" y="3475270"/>
                <a:ext cx="5573806" cy="3306083"/>
                <a:chOff x="6349533" y="3475270"/>
                <a:chExt cx="5573806" cy="3306083"/>
              </a:xfrm>
            </p:grpSpPr>
            <p:sp>
              <p:nvSpPr>
                <p:cNvPr id="20" name="TextBox 19">
                  <a:extLst>
                    <a:ext uri="{FF2B5EF4-FFF2-40B4-BE49-F238E27FC236}">
                      <a16:creationId xmlns:a16="http://schemas.microsoft.com/office/drawing/2014/main" id="{13D27CD5-BEBD-E606-45BA-1B7F19C1CC33}"/>
                    </a:ext>
                  </a:extLst>
                </p:cNvPr>
                <p:cNvSpPr txBox="1"/>
                <p:nvPr/>
              </p:nvSpPr>
              <p:spPr>
                <a:xfrm>
                  <a:off x="6349533" y="3475270"/>
                  <a:ext cx="5573806" cy="1754326"/>
                </a:xfrm>
                <a:prstGeom prst="rect">
                  <a:avLst/>
                </a:prstGeom>
                <a:noFill/>
              </p:spPr>
              <p:txBody>
                <a:bodyPr wrap="square">
                  <a:spAutoFit/>
                </a:bodyPr>
                <a:lstStyle/>
                <a:p>
                  <a:pPr marL="285750" indent="-285750" algn="l">
                    <a:buFont typeface="Arial" panose="020B0604020202020204" pitchFamily="34" charset="0"/>
                    <a:buChar char="•"/>
                  </a:pPr>
                  <a:r>
                    <a:rPr lang="en-US" dirty="0">
                      <a:solidFill>
                        <a:srgbClr val="13294B"/>
                      </a:solidFill>
                      <a:latin typeface="Calibri" panose="020F0502020204030204" pitchFamily="34" charset="0"/>
                    </a:rPr>
                    <a:t>Software intensive projects are a majority of current publications</a:t>
                  </a:r>
                </a:p>
                <a:p>
                  <a:pPr marL="285750" indent="-285750" algn="l">
                    <a:buFont typeface="Arial" panose="020B0604020202020204" pitchFamily="34" charset="0"/>
                    <a:buChar char="•"/>
                  </a:pPr>
                  <a:r>
                    <a:rPr lang="en-US" dirty="0">
                      <a:solidFill>
                        <a:srgbClr val="13294B"/>
                      </a:solidFill>
                      <a:latin typeface="Calibri" panose="020F0502020204030204" pitchFamily="34" charset="0"/>
                    </a:rPr>
                    <a:t>Most-cited papers are methods and software</a:t>
                  </a:r>
                </a:p>
                <a:p>
                  <a:pPr marL="285750" indent="-285750" algn="l">
                    <a:buFont typeface="Arial" panose="020B0604020202020204" pitchFamily="34" charset="0"/>
                    <a:buChar char="•"/>
                  </a:pPr>
                  <a:r>
                    <a:rPr lang="en-US" dirty="0">
                      <a:solidFill>
                        <a:srgbClr val="13294B"/>
                      </a:solidFill>
                      <a:latin typeface="Calibri" panose="020F0502020204030204" pitchFamily="34" charset="0"/>
                    </a:rPr>
                    <a:t>65% of UK university preprints paper reference  software (2017)</a:t>
                  </a:r>
                </a:p>
                <a:p>
                  <a:pPr marL="285750" indent="-285750" algn="l">
                    <a:buFont typeface="Arial" panose="020B0604020202020204" pitchFamily="34" charset="0"/>
                    <a:buChar char="•"/>
                  </a:pPr>
                  <a:r>
                    <a:rPr lang="en-US" dirty="0" err="1">
                      <a:solidFill>
                        <a:srgbClr val="13294B"/>
                      </a:solidFill>
                      <a:latin typeface="Calibri" panose="020F0502020204030204" pitchFamily="34" charset="0"/>
                    </a:rPr>
                    <a:t>PLoS</a:t>
                  </a:r>
                  <a:r>
                    <a:rPr lang="en-US" dirty="0">
                      <a:solidFill>
                        <a:srgbClr val="13294B"/>
                      </a:solidFill>
                      <a:latin typeface="Calibri" panose="020F0502020204030204" pitchFamily="34" charset="0"/>
                    </a:rPr>
                    <a:t> 40-50% articles generate code</a:t>
                  </a:r>
                </a:p>
              </p:txBody>
            </p:sp>
            <p:sp>
              <p:nvSpPr>
                <p:cNvPr id="22" name="TextBox 21">
                  <a:extLst>
                    <a:ext uri="{FF2B5EF4-FFF2-40B4-BE49-F238E27FC236}">
                      <a16:creationId xmlns:a16="http://schemas.microsoft.com/office/drawing/2014/main" id="{4B8D287B-3EE2-3C7A-FDAC-8859C7466871}"/>
                    </a:ext>
                  </a:extLst>
                </p:cNvPr>
                <p:cNvSpPr txBox="1"/>
                <p:nvPr/>
              </p:nvSpPr>
              <p:spPr>
                <a:xfrm>
                  <a:off x="6349533" y="5304025"/>
                  <a:ext cx="4988242" cy="1477328"/>
                </a:xfrm>
                <a:prstGeom prst="rect">
                  <a:avLst/>
                </a:prstGeom>
                <a:noFill/>
              </p:spPr>
              <p:txBody>
                <a:bodyPr wrap="square">
                  <a:spAutoFit/>
                </a:bodyPr>
                <a:lstStyle/>
                <a:p>
                  <a:pPr algn="l"/>
                  <a:r>
                    <a:rPr lang="en-US" sz="1800" b="0" i="0" u="none" strike="noStrike" baseline="0" dirty="0" err="1">
                      <a:solidFill>
                        <a:srgbClr val="131F33"/>
                      </a:solidFill>
                      <a:latin typeface="Calibri" panose="020F0502020204030204" pitchFamily="34" charset="0"/>
                    </a:rPr>
                    <a:t>Nangia</a:t>
                  </a:r>
                  <a:r>
                    <a:rPr lang="en-US" sz="1800" b="0" i="0" u="none" strike="noStrike" baseline="0" dirty="0">
                      <a:solidFill>
                        <a:srgbClr val="131F33"/>
                      </a:solidFill>
                      <a:latin typeface="Calibri" panose="020F0502020204030204" pitchFamily="34" charset="0"/>
                    </a:rPr>
                    <a:t> and Katz; 10.1109/eScience.2017.78</a:t>
                  </a:r>
                </a:p>
                <a:p>
                  <a:pPr algn="l"/>
                  <a:r>
                    <a:rPr lang="en-US" sz="1800" b="0" i="0" u="none" strike="noStrike" baseline="0" dirty="0">
                      <a:solidFill>
                        <a:srgbClr val="131F33"/>
                      </a:solidFill>
                      <a:latin typeface="Calibri" panose="020F0502020204030204" pitchFamily="34" charset="0"/>
                    </a:rPr>
                    <a:t>“Top 100-cited papers of all time,” Nature, 2014</a:t>
                  </a:r>
                </a:p>
                <a:p>
                  <a:pPr algn="l"/>
                  <a:r>
                    <a:rPr lang="en-GB" sz="1800" b="0" i="0" u="none" strike="noStrike" baseline="0" dirty="0">
                      <a:solidFill>
                        <a:srgbClr val="131F33"/>
                      </a:solidFill>
                      <a:latin typeface="Calibri" panose="020F0502020204030204" pitchFamily="34" charset="0"/>
                    </a:rPr>
                    <a:t>10.1038/514550a, </a:t>
                  </a:r>
                  <a:r>
                    <a:rPr lang="en-GB" sz="1800" b="0" i="0" u="none" strike="noStrike" baseline="0" dirty="0" err="1">
                      <a:solidFill>
                        <a:srgbClr val="131F33"/>
                      </a:solidFill>
                      <a:latin typeface="Calibri" panose="020F0502020204030204" pitchFamily="34" charset="0"/>
                    </a:rPr>
                    <a:t>PLoS</a:t>
                  </a:r>
                  <a:r>
                    <a:rPr lang="en-GB" sz="1800" b="0" i="0" u="none" strike="noStrike" baseline="0" dirty="0">
                      <a:solidFill>
                        <a:srgbClr val="131F33"/>
                      </a:solidFill>
                      <a:latin typeface="Calibri" panose="020F0502020204030204" pitchFamily="34" charset="0"/>
                    </a:rPr>
                    <a:t>: https://doi.org/10.6084/m9.figshare.21687686.v3</a:t>
                  </a:r>
                </a:p>
                <a:p>
                  <a:pPr algn="l"/>
                  <a:endParaRPr lang="en-GB" dirty="0"/>
                </a:p>
              </p:txBody>
            </p:sp>
          </p:grpSp>
          <p:sp>
            <p:nvSpPr>
              <p:cNvPr id="26" name="TextBox 25">
                <a:extLst>
                  <a:ext uri="{FF2B5EF4-FFF2-40B4-BE49-F238E27FC236}">
                    <a16:creationId xmlns:a16="http://schemas.microsoft.com/office/drawing/2014/main" id="{9B966786-CCEB-478A-DCC2-99C158CC6877}"/>
                  </a:ext>
                </a:extLst>
              </p:cNvPr>
              <p:cNvSpPr txBox="1"/>
              <p:nvPr/>
            </p:nvSpPr>
            <p:spPr>
              <a:xfrm>
                <a:off x="9998685" y="1240057"/>
                <a:ext cx="1681871" cy="523220"/>
              </a:xfrm>
              <a:prstGeom prst="rect">
                <a:avLst/>
              </a:prstGeom>
              <a:noFill/>
            </p:spPr>
            <p:txBody>
              <a:bodyPr wrap="none" rtlCol="0">
                <a:spAutoFit/>
              </a:bodyPr>
              <a:lstStyle/>
              <a:p>
                <a:r>
                  <a:rPr lang="en-GB" sz="2800" dirty="0"/>
                  <a:t>Publishing</a:t>
                </a:r>
              </a:p>
            </p:txBody>
          </p:sp>
        </p:grpSp>
      </p:grpSp>
    </p:spTree>
    <p:extLst>
      <p:ext uri="{BB962C8B-B14F-4D97-AF65-F5344CB8AC3E}">
        <p14:creationId xmlns:p14="http://schemas.microsoft.com/office/powerpoint/2010/main" val="98005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3EDCD-28C4-8831-9FFF-273856F58070}"/>
              </a:ext>
            </a:extLst>
          </p:cNvPr>
          <p:cNvSpPr>
            <a:spLocks noGrp="1"/>
          </p:cNvSpPr>
          <p:nvPr>
            <p:ph type="title"/>
          </p:nvPr>
        </p:nvSpPr>
        <p:spPr>
          <a:xfrm>
            <a:off x="891988" y="558053"/>
            <a:ext cx="10515600" cy="1325563"/>
          </a:xfrm>
        </p:spPr>
        <p:txBody>
          <a:bodyPr>
            <a:normAutofit fontScale="90000"/>
          </a:bodyPr>
          <a:lstStyle/>
          <a:p>
            <a:pPr algn="l"/>
            <a:r>
              <a:rPr lang="en-GB" dirty="0"/>
              <a:t>What is Research Software? </a:t>
            </a:r>
            <a:r>
              <a:rPr lang="en-GB" b="1" dirty="0"/>
              <a:t>An intent perspective</a:t>
            </a:r>
            <a:br>
              <a:rPr lang="en-GB" dirty="0"/>
            </a:br>
            <a:r>
              <a:rPr lang="en-GB" sz="2200" b="0" i="0" u="none" strike="noStrike" baseline="0" dirty="0">
                <a:solidFill>
                  <a:srgbClr val="13294B"/>
                </a:solidFill>
              </a:rPr>
              <a:t>Gruenpeter et al., “Defining Research Software: a controversial discussion,” 2021</a:t>
            </a:r>
            <a:br>
              <a:rPr lang="en-GB" sz="2200" b="0" i="0" u="none" strike="noStrike" baseline="0" dirty="0">
                <a:solidFill>
                  <a:srgbClr val="13294B"/>
                </a:solidFill>
              </a:rPr>
            </a:br>
            <a:r>
              <a:rPr lang="en-GB" sz="2200" b="0" i="0" u="none" strike="noStrike" baseline="0" dirty="0">
                <a:solidFill>
                  <a:srgbClr val="666666"/>
                </a:solidFill>
              </a:rPr>
              <a:t>https://doi.org/10.5281/zenodo.5504016</a:t>
            </a:r>
            <a:endParaRPr lang="en-GB" dirty="0"/>
          </a:p>
        </p:txBody>
      </p:sp>
      <p:sp>
        <p:nvSpPr>
          <p:cNvPr id="3" name="Content Placeholder 2">
            <a:extLst>
              <a:ext uri="{FF2B5EF4-FFF2-40B4-BE49-F238E27FC236}">
                <a16:creationId xmlns:a16="http://schemas.microsoft.com/office/drawing/2014/main" id="{997C1E08-4EC2-D023-81F4-D8FA4CB56595}"/>
              </a:ext>
            </a:extLst>
          </p:cNvPr>
          <p:cNvSpPr>
            <a:spLocks noGrp="1"/>
          </p:cNvSpPr>
          <p:nvPr>
            <p:ph idx="1"/>
          </p:nvPr>
        </p:nvSpPr>
        <p:spPr>
          <a:xfrm>
            <a:off x="838199" y="1986327"/>
            <a:ext cx="5152465" cy="3816077"/>
          </a:xfrm>
        </p:spPr>
        <p:txBody>
          <a:bodyPr>
            <a:normAutofit/>
          </a:bodyPr>
          <a:lstStyle/>
          <a:p>
            <a:pPr marL="0" indent="0">
              <a:buNone/>
            </a:pPr>
            <a:r>
              <a:rPr lang="en-GB" sz="3200" b="1" dirty="0">
                <a:solidFill>
                  <a:schemeClr val="accent1"/>
                </a:solidFill>
              </a:rPr>
              <a:t>Research Software</a:t>
            </a:r>
          </a:p>
          <a:p>
            <a:pPr marL="0" indent="0">
              <a:buNone/>
            </a:pPr>
            <a:r>
              <a:rPr lang="en-US" sz="2800" i="0" u="none" strike="noStrike" baseline="0" dirty="0">
                <a:solidFill>
                  <a:srgbClr val="13294B"/>
                </a:solidFill>
                <a:latin typeface="Calibri-Bold"/>
              </a:rPr>
              <a:t>created during the research process or for a research purpose</a:t>
            </a:r>
          </a:p>
          <a:p>
            <a:pPr marL="0" indent="0">
              <a:buNone/>
            </a:pPr>
            <a:endParaRPr lang="en-US" dirty="0">
              <a:solidFill>
                <a:srgbClr val="13294B"/>
              </a:solidFill>
              <a:latin typeface="Calibri-Bold"/>
            </a:endParaRPr>
          </a:p>
          <a:p>
            <a:pPr marL="0" indent="0">
              <a:buNone/>
            </a:pPr>
            <a:r>
              <a:rPr lang="en-US" sz="2400" b="0" i="1" u="none" strike="noStrike" baseline="0" dirty="0">
                <a:solidFill>
                  <a:srgbClr val="13294B"/>
                </a:solidFill>
              </a:rPr>
              <a:t>source code files, algorithms, scripts, computational workflows and executables, applications, tools, packages, modules </a:t>
            </a:r>
            <a:r>
              <a:rPr lang="en-GB" sz="2400" i="1" dirty="0"/>
              <a:t> etc.</a:t>
            </a:r>
          </a:p>
        </p:txBody>
      </p:sp>
      <p:sp>
        <p:nvSpPr>
          <p:cNvPr id="5" name="TextBox 4">
            <a:extLst>
              <a:ext uri="{FF2B5EF4-FFF2-40B4-BE49-F238E27FC236}">
                <a16:creationId xmlns:a16="http://schemas.microsoft.com/office/drawing/2014/main" id="{DA286F7A-565E-5B0C-6649-9E9CC112EB00}"/>
              </a:ext>
            </a:extLst>
          </p:cNvPr>
          <p:cNvSpPr txBox="1"/>
          <p:nvPr/>
        </p:nvSpPr>
        <p:spPr>
          <a:xfrm>
            <a:off x="831478" y="5914281"/>
            <a:ext cx="9758082" cy="523220"/>
          </a:xfrm>
          <a:prstGeom prst="rect">
            <a:avLst/>
          </a:prstGeom>
          <a:noFill/>
        </p:spPr>
        <p:txBody>
          <a:bodyPr wrap="square">
            <a:spAutoFit/>
          </a:bodyPr>
          <a:lstStyle/>
          <a:p>
            <a:pPr algn="l"/>
            <a:r>
              <a:rPr lang="en-US" sz="2800" dirty="0">
                <a:solidFill>
                  <a:srgbClr val="C00000"/>
                </a:solidFill>
                <a:latin typeface="Calibri" panose="020F0502020204030204" pitchFamily="34" charset="0"/>
              </a:rPr>
              <a:t>Warning: D</a:t>
            </a:r>
            <a:r>
              <a:rPr lang="en-US" sz="2800" b="0" i="0" u="none" strike="noStrike" baseline="0" dirty="0">
                <a:solidFill>
                  <a:srgbClr val="C00000"/>
                </a:solidFill>
                <a:latin typeface="Calibri" panose="020F0502020204030204" pitchFamily="34" charset="0"/>
              </a:rPr>
              <a:t>ifferentiation may vary between disciplines</a:t>
            </a:r>
          </a:p>
        </p:txBody>
      </p:sp>
      <p:sp>
        <p:nvSpPr>
          <p:cNvPr id="6" name="Content Placeholder 2">
            <a:extLst>
              <a:ext uri="{FF2B5EF4-FFF2-40B4-BE49-F238E27FC236}">
                <a16:creationId xmlns:a16="http://schemas.microsoft.com/office/drawing/2014/main" id="{05688BA8-0109-449E-9462-F9932CD58ADD}"/>
              </a:ext>
            </a:extLst>
          </p:cNvPr>
          <p:cNvSpPr txBox="1">
            <a:spLocks/>
          </p:cNvSpPr>
          <p:nvPr/>
        </p:nvSpPr>
        <p:spPr>
          <a:xfrm>
            <a:off x="6481482" y="1986327"/>
            <a:ext cx="5096436" cy="39572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200" b="1" dirty="0">
                <a:solidFill>
                  <a:schemeClr val="accent1"/>
                </a:solidFill>
              </a:rPr>
              <a:t>Software in Research</a:t>
            </a:r>
          </a:p>
          <a:p>
            <a:pPr marL="0" indent="0">
              <a:buFont typeface="Arial" panose="020B0604020202020204" pitchFamily="34" charset="0"/>
              <a:buNone/>
            </a:pPr>
            <a:r>
              <a:rPr lang="en-US" dirty="0">
                <a:solidFill>
                  <a:srgbClr val="13294B"/>
                </a:solidFill>
                <a:latin typeface="Calibri-Bold"/>
              </a:rPr>
              <a:t>used for research </a:t>
            </a:r>
            <a:r>
              <a:rPr lang="en-GB" dirty="0">
                <a:solidFill>
                  <a:srgbClr val="13294B"/>
                </a:solidFill>
                <a:latin typeface="Calibri-Bold"/>
              </a:rPr>
              <a:t>but not created during or with research intent</a:t>
            </a:r>
          </a:p>
          <a:p>
            <a:pPr marL="0" indent="0">
              <a:buFont typeface="Arial" panose="020B0604020202020204" pitchFamily="34" charset="0"/>
              <a:buNone/>
            </a:pPr>
            <a:endParaRPr lang="en-GB" dirty="0">
              <a:solidFill>
                <a:srgbClr val="13294B"/>
              </a:solidFill>
              <a:latin typeface="Calibri-Bold"/>
            </a:endParaRPr>
          </a:p>
          <a:p>
            <a:pPr marL="0" indent="0">
              <a:buFont typeface="Arial" panose="020B0604020202020204" pitchFamily="34" charset="0"/>
              <a:buNone/>
            </a:pPr>
            <a:r>
              <a:rPr lang="en-GB" sz="2400" i="1" dirty="0"/>
              <a:t>software components including operating systems, libraries, utilities, dependencies, packages, scripts, frameworks etc. </a:t>
            </a:r>
          </a:p>
        </p:txBody>
      </p:sp>
      <p:sp>
        <p:nvSpPr>
          <p:cNvPr id="7" name="Rectangle: Rounded Corners 6">
            <a:extLst>
              <a:ext uri="{FF2B5EF4-FFF2-40B4-BE49-F238E27FC236}">
                <a16:creationId xmlns:a16="http://schemas.microsoft.com/office/drawing/2014/main" id="{C40B2B54-FDE5-E44E-32A5-0CD6048B4B64}"/>
              </a:ext>
            </a:extLst>
          </p:cNvPr>
          <p:cNvSpPr/>
          <p:nvPr/>
        </p:nvSpPr>
        <p:spPr>
          <a:xfrm>
            <a:off x="838199" y="1883616"/>
            <a:ext cx="5096436" cy="160589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04CBCA9D-CE8B-2129-E6B9-A29AC4A6B589}"/>
              </a:ext>
            </a:extLst>
          </p:cNvPr>
          <p:cNvSpPr/>
          <p:nvPr/>
        </p:nvSpPr>
        <p:spPr>
          <a:xfrm>
            <a:off x="6425453" y="1883616"/>
            <a:ext cx="5096436" cy="160589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16872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A7A72-9D68-C6C0-B170-10426158049E}"/>
              </a:ext>
            </a:extLst>
          </p:cNvPr>
          <p:cNvSpPr>
            <a:spLocks noGrp="1"/>
          </p:cNvSpPr>
          <p:nvPr>
            <p:ph type="title"/>
          </p:nvPr>
        </p:nvSpPr>
        <p:spPr>
          <a:xfrm>
            <a:off x="849406" y="547525"/>
            <a:ext cx="10515600" cy="1325563"/>
          </a:xfrm>
        </p:spPr>
        <p:txBody>
          <a:bodyPr>
            <a:normAutofit/>
          </a:bodyPr>
          <a:lstStyle/>
          <a:p>
            <a:r>
              <a:rPr lang="en-GB" dirty="0"/>
              <a:t>What is Research Software? </a:t>
            </a:r>
            <a:r>
              <a:rPr lang="en-GB" b="1" dirty="0"/>
              <a:t>A role perspective</a:t>
            </a:r>
            <a:br>
              <a:rPr lang="en-GB" dirty="0"/>
            </a:br>
            <a:r>
              <a:rPr lang="en-US" sz="2200" b="0" i="0" u="none" strike="noStrike" baseline="0" dirty="0"/>
              <a:t>Rob</a:t>
            </a:r>
            <a:r>
              <a:rPr lang="en-US" sz="2200" dirty="0"/>
              <a:t> </a:t>
            </a:r>
            <a:r>
              <a:rPr lang="en-US" sz="2200" b="0" i="0" u="none" strike="noStrike" baseline="0" dirty="0"/>
              <a:t>van Nieuwpoort and Dan Katz, “</a:t>
            </a:r>
            <a:r>
              <a:rPr lang="en-US" sz="2200" b="1" i="0" u="none" strike="noStrike" baseline="0" dirty="0"/>
              <a:t>Defining the roles of research software</a:t>
            </a:r>
            <a:r>
              <a:rPr lang="en-US" sz="2200" b="0" i="0" u="none" strike="noStrike" baseline="0" dirty="0"/>
              <a:t>,” </a:t>
            </a:r>
            <a:br>
              <a:rPr lang="en-US" sz="2200" b="0" i="0" u="none" strike="noStrike" baseline="0" dirty="0"/>
            </a:br>
            <a:r>
              <a:rPr lang="en-US" sz="2200" b="0" i="0" u="none" strike="noStrike" baseline="0" dirty="0">
                <a:hlinkClick r:id="rId3"/>
              </a:rPr>
              <a:t>https://doi.org/10.54900/9akm9y5-5ject5y</a:t>
            </a:r>
            <a:r>
              <a:rPr lang="en-US" sz="2200" b="0" i="0" u="none" strike="noStrike" baseline="0" dirty="0"/>
              <a:t> from 1st Funders Workshop, 2022</a:t>
            </a:r>
            <a:endParaRPr lang="en-GB" sz="2700" dirty="0"/>
          </a:p>
        </p:txBody>
      </p:sp>
      <p:grpSp>
        <p:nvGrpSpPr>
          <p:cNvPr id="55" name="Group 54">
            <a:extLst>
              <a:ext uri="{FF2B5EF4-FFF2-40B4-BE49-F238E27FC236}">
                <a16:creationId xmlns:a16="http://schemas.microsoft.com/office/drawing/2014/main" id="{F585E6A3-ACA3-B000-3E47-CFF114D171F9}"/>
              </a:ext>
            </a:extLst>
          </p:cNvPr>
          <p:cNvGrpSpPr/>
          <p:nvPr/>
        </p:nvGrpSpPr>
        <p:grpSpPr>
          <a:xfrm>
            <a:off x="796739" y="4349041"/>
            <a:ext cx="3761897" cy="2233294"/>
            <a:chOff x="796739" y="4349041"/>
            <a:chExt cx="3761897" cy="2233294"/>
          </a:xfrm>
        </p:grpSpPr>
        <p:sp>
          <p:nvSpPr>
            <p:cNvPr id="11" name="TextBox 10">
              <a:extLst>
                <a:ext uri="{FF2B5EF4-FFF2-40B4-BE49-F238E27FC236}">
                  <a16:creationId xmlns:a16="http://schemas.microsoft.com/office/drawing/2014/main" id="{BC512036-6DA9-07B5-3EC5-DCF33D9B196D}"/>
                </a:ext>
              </a:extLst>
            </p:cNvPr>
            <p:cNvSpPr txBox="1"/>
            <p:nvPr/>
          </p:nvSpPr>
          <p:spPr>
            <a:xfrm>
              <a:off x="796739" y="4487292"/>
              <a:ext cx="2853018" cy="1938992"/>
            </a:xfrm>
            <a:prstGeom prst="rect">
              <a:avLst/>
            </a:prstGeom>
            <a:noFill/>
          </p:spPr>
          <p:txBody>
            <a:bodyPr wrap="square">
              <a:spAutoFit/>
            </a:bodyPr>
            <a:lstStyle/>
            <a:p>
              <a:pPr algn="l"/>
              <a:r>
                <a:rPr lang="en-US" sz="2000" b="1" i="0" u="none" strike="noStrike" baseline="0" dirty="0">
                  <a:solidFill>
                    <a:srgbClr val="13294B"/>
                  </a:solidFill>
                  <a:latin typeface="Calibri" panose="020F0502020204030204" pitchFamily="34" charset="0"/>
                </a:rPr>
                <a:t>assembles or integrates existing components into a working whole</a:t>
              </a:r>
            </a:p>
            <a:p>
              <a:pPr algn="l"/>
              <a:endParaRPr lang="en-US" sz="2000" b="0" i="0" u="none" strike="noStrike" baseline="0" dirty="0">
                <a:solidFill>
                  <a:srgbClr val="13294B"/>
                </a:solidFill>
                <a:latin typeface="Calibri" panose="020F0502020204030204" pitchFamily="34" charset="0"/>
              </a:endParaRPr>
            </a:p>
            <a:p>
              <a:pPr algn="l"/>
              <a:r>
                <a:rPr lang="en-US" sz="2000" b="1" i="0" u="none" strike="noStrike" baseline="0" dirty="0">
                  <a:solidFill>
                    <a:srgbClr val="13294B"/>
                  </a:solidFill>
                  <a:latin typeface="Calibri" panose="020F0502020204030204" pitchFamily="34" charset="0"/>
                </a:rPr>
                <a:t>infrastructure or an underlying tool</a:t>
              </a:r>
            </a:p>
          </p:txBody>
        </p:sp>
        <p:pic>
          <p:nvPicPr>
            <p:cNvPr id="21" name="Picture 20" descr="A black and white icon with a gear and check mark&#10;&#10;Description automatically generated">
              <a:extLst>
                <a:ext uri="{FF2B5EF4-FFF2-40B4-BE49-F238E27FC236}">
                  <a16:creationId xmlns:a16="http://schemas.microsoft.com/office/drawing/2014/main" id="{3412CD3F-38A9-7EA5-947E-53AA17E83B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9108" y="4701044"/>
              <a:ext cx="793857" cy="793857"/>
            </a:xfrm>
            <a:prstGeom prst="rect">
              <a:avLst/>
            </a:prstGeom>
          </p:spPr>
        </p:pic>
        <p:pic>
          <p:nvPicPr>
            <p:cNvPr id="39" name="Picture 38" descr="A black background with a black square&#10;&#10;Description automatically generated with medium confidence">
              <a:extLst>
                <a:ext uri="{FF2B5EF4-FFF2-40B4-BE49-F238E27FC236}">
                  <a16:creationId xmlns:a16="http://schemas.microsoft.com/office/drawing/2014/main" id="{96B448D9-CD43-601B-2FF6-3DC3346C16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46258" y="5601010"/>
              <a:ext cx="800087" cy="800087"/>
            </a:xfrm>
            <a:prstGeom prst="rect">
              <a:avLst/>
            </a:prstGeom>
          </p:spPr>
        </p:pic>
        <p:sp>
          <p:nvSpPr>
            <p:cNvPr id="43" name="Rectangle: Rounded Corners 42">
              <a:extLst>
                <a:ext uri="{FF2B5EF4-FFF2-40B4-BE49-F238E27FC236}">
                  <a16:creationId xmlns:a16="http://schemas.microsoft.com/office/drawing/2014/main" id="{45EAA2B4-DA50-0C8C-71F0-B8178EEDBDFC}"/>
                </a:ext>
              </a:extLst>
            </p:cNvPr>
            <p:cNvSpPr/>
            <p:nvPr/>
          </p:nvSpPr>
          <p:spPr>
            <a:xfrm>
              <a:off x="803546" y="4349041"/>
              <a:ext cx="3755090" cy="2233294"/>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2" name="Group 51">
            <a:extLst>
              <a:ext uri="{FF2B5EF4-FFF2-40B4-BE49-F238E27FC236}">
                <a16:creationId xmlns:a16="http://schemas.microsoft.com/office/drawing/2014/main" id="{2FFFECE8-2EA9-3E28-98F6-FDC544529248}"/>
              </a:ext>
            </a:extLst>
          </p:cNvPr>
          <p:cNvGrpSpPr/>
          <p:nvPr/>
        </p:nvGrpSpPr>
        <p:grpSpPr>
          <a:xfrm>
            <a:off x="796740" y="1873088"/>
            <a:ext cx="4239184" cy="2233294"/>
            <a:chOff x="796740" y="1873088"/>
            <a:chExt cx="4239184" cy="2233294"/>
          </a:xfrm>
        </p:grpSpPr>
        <p:sp>
          <p:nvSpPr>
            <p:cNvPr id="7" name="TextBox 6">
              <a:extLst>
                <a:ext uri="{FF2B5EF4-FFF2-40B4-BE49-F238E27FC236}">
                  <a16:creationId xmlns:a16="http://schemas.microsoft.com/office/drawing/2014/main" id="{C0FEDFA4-DE14-958A-4AEB-20B5313E52BE}"/>
                </a:ext>
              </a:extLst>
            </p:cNvPr>
            <p:cNvSpPr txBox="1"/>
            <p:nvPr/>
          </p:nvSpPr>
          <p:spPr>
            <a:xfrm>
              <a:off x="838200" y="2109518"/>
              <a:ext cx="4197724" cy="1631216"/>
            </a:xfrm>
            <a:prstGeom prst="rect">
              <a:avLst/>
            </a:prstGeom>
            <a:noFill/>
          </p:spPr>
          <p:txBody>
            <a:bodyPr wrap="square">
              <a:spAutoFit/>
            </a:bodyPr>
            <a:lstStyle/>
            <a:p>
              <a:pPr marL="0" indent="0" algn="l">
                <a:buNone/>
              </a:pPr>
              <a:r>
                <a:rPr lang="en-US" sz="2000" b="1" i="0" u="none" strike="noStrike" baseline="0" dirty="0">
                  <a:solidFill>
                    <a:srgbClr val="13294B"/>
                  </a:solidFill>
                  <a:latin typeface="Calibri" panose="020F0502020204030204" pitchFamily="34" charset="0"/>
                </a:rPr>
                <a:t>a component of instruments</a:t>
              </a:r>
            </a:p>
            <a:p>
              <a:pPr marL="0" indent="0" algn="l">
                <a:buNone/>
              </a:pPr>
              <a:r>
                <a:rPr lang="en-US" sz="2000" i="1" dirty="0">
                  <a:solidFill>
                    <a:srgbClr val="13294B"/>
                  </a:solidFill>
                  <a:latin typeface="Calibri" panose="020F0502020204030204" pitchFamily="34" charset="0"/>
                </a:rPr>
                <a:t>including pipelines</a:t>
              </a:r>
              <a:r>
                <a:rPr lang="en-US" sz="2000" i="1" u="none" strike="noStrike" baseline="0" dirty="0">
                  <a:solidFill>
                    <a:srgbClr val="13294B"/>
                  </a:solidFill>
                  <a:latin typeface="Calibri" panose="020F0502020204030204" pitchFamily="34" charset="0"/>
                </a:rPr>
                <a:t>  </a:t>
              </a:r>
              <a:endParaRPr lang="en-US" sz="2000" b="0" i="0" u="none" strike="noStrike" baseline="0" dirty="0">
                <a:solidFill>
                  <a:srgbClr val="13294B"/>
                </a:solidFill>
                <a:latin typeface="Calibri" panose="020F0502020204030204" pitchFamily="34" charset="0"/>
              </a:endParaRPr>
            </a:p>
            <a:p>
              <a:pPr marL="0" indent="0" algn="l">
                <a:buNone/>
              </a:pPr>
              <a:endParaRPr lang="en-US" sz="2000" b="1" i="1" dirty="0">
                <a:solidFill>
                  <a:srgbClr val="13294B"/>
                </a:solidFill>
                <a:latin typeface="Calibri" panose="020F0502020204030204" pitchFamily="34" charset="0"/>
              </a:endParaRPr>
            </a:p>
            <a:p>
              <a:pPr marL="0" indent="0" algn="l">
                <a:buNone/>
              </a:pPr>
              <a:r>
                <a:rPr lang="en-US" sz="2000" b="1" i="1" dirty="0">
                  <a:solidFill>
                    <a:srgbClr val="13294B"/>
                  </a:solidFill>
                  <a:latin typeface="Calibri" panose="020F0502020204030204" pitchFamily="34" charset="0"/>
                </a:rPr>
                <a:t>is</a:t>
              </a:r>
              <a:r>
                <a:rPr lang="en-US" sz="2000" b="1" dirty="0">
                  <a:solidFill>
                    <a:srgbClr val="13294B"/>
                  </a:solidFill>
                  <a:latin typeface="Calibri" panose="020F0502020204030204" pitchFamily="34" charset="0"/>
                </a:rPr>
                <a:t> </a:t>
              </a:r>
              <a:r>
                <a:rPr lang="en-US" sz="2000" b="1" i="0" u="none" strike="noStrike" baseline="0" dirty="0">
                  <a:solidFill>
                    <a:srgbClr val="13294B"/>
                  </a:solidFill>
                  <a:latin typeface="Calibri" panose="020F0502020204030204" pitchFamily="34" charset="0"/>
                </a:rPr>
                <a:t>the instrument</a:t>
              </a:r>
            </a:p>
            <a:p>
              <a:pPr marL="0" indent="0" algn="l">
                <a:buNone/>
              </a:pPr>
              <a:r>
                <a:rPr lang="en-US" sz="2000" i="1" dirty="0">
                  <a:solidFill>
                    <a:srgbClr val="13294B"/>
                  </a:solidFill>
                  <a:latin typeface="Calibri" panose="020F0502020204030204" pitchFamily="34" charset="0"/>
                </a:rPr>
                <a:t>including curation</a:t>
              </a:r>
              <a:endParaRPr lang="en-US" sz="2000" i="1" u="none" strike="noStrike" baseline="0" dirty="0">
                <a:solidFill>
                  <a:srgbClr val="13294B"/>
                </a:solidFill>
                <a:latin typeface="Calibri" panose="020F0502020204030204" pitchFamily="34" charset="0"/>
              </a:endParaRPr>
            </a:p>
          </p:txBody>
        </p:sp>
        <p:pic>
          <p:nvPicPr>
            <p:cNvPr id="13" name="Picture 12" descr="A black background with a black square&#10;&#10;Description automatically generated with medium confidence">
              <a:extLst>
                <a:ext uri="{FF2B5EF4-FFF2-40B4-BE49-F238E27FC236}">
                  <a16:creationId xmlns:a16="http://schemas.microsoft.com/office/drawing/2014/main" id="{A50C0505-3AD3-4277-6E67-0BB708C8CB3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90757" y="2098179"/>
              <a:ext cx="613154" cy="657978"/>
            </a:xfrm>
            <a:prstGeom prst="rect">
              <a:avLst/>
            </a:prstGeom>
          </p:spPr>
        </p:pic>
        <p:pic>
          <p:nvPicPr>
            <p:cNvPr id="15" name="Picture 14" descr="A black background with a black square&#10;&#10;Description automatically generated with medium confidence">
              <a:extLst>
                <a:ext uri="{FF2B5EF4-FFF2-40B4-BE49-F238E27FC236}">
                  <a16:creationId xmlns:a16="http://schemas.microsoft.com/office/drawing/2014/main" id="{552B9B2B-D873-C3EE-7689-FFEE86A5D65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76935" y="3050008"/>
              <a:ext cx="613155" cy="613155"/>
            </a:xfrm>
            <a:prstGeom prst="rect">
              <a:avLst/>
            </a:prstGeom>
          </p:spPr>
        </p:pic>
        <p:pic>
          <p:nvPicPr>
            <p:cNvPr id="19" name="Picture 18" descr="A black background with a black square&#10;&#10;Description automatically generated with medium confidence">
              <a:extLst>
                <a:ext uri="{FF2B5EF4-FFF2-40B4-BE49-F238E27FC236}">
                  <a16:creationId xmlns:a16="http://schemas.microsoft.com/office/drawing/2014/main" id="{772166BF-F6A7-345B-73F9-EBD205DFE31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456711" y="3408390"/>
              <a:ext cx="545272" cy="545272"/>
            </a:xfrm>
            <a:prstGeom prst="rect">
              <a:avLst/>
            </a:prstGeom>
          </p:spPr>
        </p:pic>
        <p:sp>
          <p:nvSpPr>
            <p:cNvPr id="44" name="Rectangle: Rounded Corners 43">
              <a:extLst>
                <a:ext uri="{FF2B5EF4-FFF2-40B4-BE49-F238E27FC236}">
                  <a16:creationId xmlns:a16="http://schemas.microsoft.com/office/drawing/2014/main" id="{14CE6FB8-CFF4-8B58-B4D7-79B7750991E8}"/>
                </a:ext>
              </a:extLst>
            </p:cNvPr>
            <p:cNvSpPr/>
            <p:nvPr/>
          </p:nvSpPr>
          <p:spPr>
            <a:xfrm>
              <a:off x="796740" y="1873088"/>
              <a:ext cx="3755090" cy="2233294"/>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descr="A hand pointing at a checklist&#10;&#10;Description automatically generated">
              <a:extLst>
                <a:ext uri="{FF2B5EF4-FFF2-40B4-BE49-F238E27FC236}">
                  <a16:creationId xmlns:a16="http://schemas.microsoft.com/office/drawing/2014/main" id="{488E1BC1-C28E-FE0B-3EC7-FF3A8B93E46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42268" y="3252036"/>
              <a:ext cx="297273" cy="500037"/>
            </a:xfrm>
            <a:prstGeom prst="rect">
              <a:avLst/>
            </a:prstGeom>
          </p:spPr>
        </p:pic>
      </p:grpSp>
      <p:grpSp>
        <p:nvGrpSpPr>
          <p:cNvPr id="54" name="Group 53">
            <a:extLst>
              <a:ext uri="{FF2B5EF4-FFF2-40B4-BE49-F238E27FC236}">
                <a16:creationId xmlns:a16="http://schemas.microsoft.com/office/drawing/2014/main" id="{A711A29F-7D04-23BD-46DB-7F672BC0285C}"/>
              </a:ext>
            </a:extLst>
          </p:cNvPr>
          <p:cNvGrpSpPr/>
          <p:nvPr/>
        </p:nvGrpSpPr>
        <p:grpSpPr>
          <a:xfrm>
            <a:off x="7694006" y="4431647"/>
            <a:ext cx="3755090" cy="2233294"/>
            <a:chOff x="7694006" y="4431647"/>
            <a:chExt cx="3755090" cy="2233294"/>
          </a:xfrm>
        </p:grpSpPr>
        <p:sp>
          <p:nvSpPr>
            <p:cNvPr id="10" name="TextBox 9">
              <a:extLst>
                <a:ext uri="{FF2B5EF4-FFF2-40B4-BE49-F238E27FC236}">
                  <a16:creationId xmlns:a16="http://schemas.microsoft.com/office/drawing/2014/main" id="{79C48CE8-326F-55D4-3C11-330408CDE292}"/>
                </a:ext>
              </a:extLst>
            </p:cNvPr>
            <p:cNvSpPr txBox="1"/>
            <p:nvPr/>
          </p:nvSpPr>
          <p:spPr>
            <a:xfrm>
              <a:off x="7736542" y="4701044"/>
              <a:ext cx="2853018" cy="1631216"/>
            </a:xfrm>
            <a:prstGeom prst="rect">
              <a:avLst/>
            </a:prstGeom>
            <a:noFill/>
          </p:spPr>
          <p:txBody>
            <a:bodyPr wrap="square">
              <a:spAutoFit/>
            </a:bodyPr>
            <a:lstStyle/>
            <a:p>
              <a:pPr algn="l"/>
              <a:r>
                <a:rPr lang="en-US" sz="2000" b="1" i="0" u="none" strike="noStrike" baseline="0" dirty="0">
                  <a:solidFill>
                    <a:srgbClr val="13294B"/>
                  </a:solidFill>
                  <a:latin typeface="Calibri" panose="020F0502020204030204" pitchFamily="34" charset="0"/>
                </a:rPr>
                <a:t>facilitates distinctively research-oriented </a:t>
              </a:r>
              <a:r>
                <a:rPr lang="en-GB" sz="2000" b="1" i="0" u="none" strike="noStrike" baseline="0" dirty="0">
                  <a:solidFill>
                    <a:srgbClr val="13294B"/>
                  </a:solidFill>
                  <a:latin typeface="Calibri" panose="020F0502020204030204" pitchFamily="34" charset="0"/>
                </a:rPr>
                <a:t>collaboration</a:t>
              </a:r>
            </a:p>
            <a:p>
              <a:pPr algn="l"/>
              <a:r>
                <a:rPr lang="en-GB" sz="2000" i="1" dirty="0">
                  <a:solidFill>
                    <a:srgbClr val="13294B"/>
                  </a:solidFill>
                  <a:latin typeface="Calibri" panose="020F0502020204030204" pitchFamily="34" charset="0"/>
                </a:rPr>
                <a:t>including knowledge resources</a:t>
              </a:r>
              <a:endParaRPr lang="en-US" sz="2000" i="1" u="none" strike="noStrike" baseline="0" dirty="0">
                <a:solidFill>
                  <a:srgbClr val="13294B"/>
                </a:solidFill>
                <a:latin typeface="Calibri" panose="020F0502020204030204" pitchFamily="34" charset="0"/>
              </a:endParaRPr>
            </a:p>
          </p:txBody>
        </p:sp>
        <p:pic>
          <p:nvPicPr>
            <p:cNvPr id="33" name="Picture 32" descr="A black background with a black square&#10;&#10;Description automatically generated with medium confidence">
              <a:extLst>
                <a:ext uri="{FF2B5EF4-FFF2-40B4-BE49-F238E27FC236}">
                  <a16:creationId xmlns:a16="http://schemas.microsoft.com/office/drawing/2014/main" id="{2B052AB9-71AD-3C20-174A-281EF2439CC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300931" y="4794575"/>
              <a:ext cx="922132" cy="922132"/>
            </a:xfrm>
            <a:prstGeom prst="rect">
              <a:avLst/>
            </a:prstGeom>
          </p:spPr>
        </p:pic>
        <p:pic>
          <p:nvPicPr>
            <p:cNvPr id="35" name="Picture 34" descr="A black and white logo&#10;&#10;Description automatically generated">
              <a:extLst>
                <a:ext uri="{FF2B5EF4-FFF2-40B4-BE49-F238E27FC236}">
                  <a16:creationId xmlns:a16="http://schemas.microsoft.com/office/drawing/2014/main" id="{62ED5F6D-E642-F45E-09A3-34461756E26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807560" y="5730632"/>
              <a:ext cx="587701" cy="587701"/>
            </a:xfrm>
            <a:prstGeom prst="rect">
              <a:avLst/>
            </a:prstGeom>
          </p:spPr>
        </p:pic>
        <p:pic>
          <p:nvPicPr>
            <p:cNvPr id="36" name="Picture 35" descr="A black background with a black square&#10;&#10;Description automatically generated with medium confidence">
              <a:extLst>
                <a:ext uri="{FF2B5EF4-FFF2-40B4-BE49-F238E27FC236}">
                  <a16:creationId xmlns:a16="http://schemas.microsoft.com/office/drawing/2014/main" id="{D50A5393-FF12-FFC8-5BEA-3BCEAF7441A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286139" y="5881012"/>
              <a:ext cx="545272" cy="545272"/>
            </a:xfrm>
            <a:prstGeom prst="rect">
              <a:avLst/>
            </a:prstGeom>
          </p:spPr>
        </p:pic>
        <p:sp>
          <p:nvSpPr>
            <p:cNvPr id="48" name="Rectangle: Rounded Corners 47">
              <a:extLst>
                <a:ext uri="{FF2B5EF4-FFF2-40B4-BE49-F238E27FC236}">
                  <a16:creationId xmlns:a16="http://schemas.microsoft.com/office/drawing/2014/main" id="{2C6122A8-0BD9-5F7D-E1C0-BE18F6240BCE}"/>
                </a:ext>
              </a:extLst>
            </p:cNvPr>
            <p:cNvSpPr/>
            <p:nvPr/>
          </p:nvSpPr>
          <p:spPr>
            <a:xfrm>
              <a:off x="7694006" y="4431647"/>
              <a:ext cx="3755090" cy="2233294"/>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3" name="Group 52">
            <a:extLst>
              <a:ext uri="{FF2B5EF4-FFF2-40B4-BE49-F238E27FC236}">
                <a16:creationId xmlns:a16="http://schemas.microsoft.com/office/drawing/2014/main" id="{AF255942-EE04-D4E9-B166-7FDEF8C7E0F4}"/>
              </a:ext>
            </a:extLst>
          </p:cNvPr>
          <p:cNvGrpSpPr/>
          <p:nvPr/>
        </p:nvGrpSpPr>
        <p:grpSpPr>
          <a:xfrm>
            <a:off x="7736541" y="1956005"/>
            <a:ext cx="3768427" cy="2233294"/>
            <a:chOff x="7736541" y="1956005"/>
            <a:chExt cx="3768427" cy="2233294"/>
          </a:xfrm>
        </p:grpSpPr>
        <p:sp>
          <p:nvSpPr>
            <p:cNvPr id="8" name="TextBox 7">
              <a:extLst>
                <a:ext uri="{FF2B5EF4-FFF2-40B4-BE49-F238E27FC236}">
                  <a16:creationId xmlns:a16="http://schemas.microsoft.com/office/drawing/2014/main" id="{4E410ECE-7632-9222-359E-3878565DA03F}"/>
                </a:ext>
              </a:extLst>
            </p:cNvPr>
            <p:cNvSpPr txBox="1"/>
            <p:nvPr/>
          </p:nvSpPr>
          <p:spPr>
            <a:xfrm>
              <a:off x="7736541" y="2098179"/>
              <a:ext cx="3617259" cy="1323439"/>
            </a:xfrm>
            <a:prstGeom prst="rect">
              <a:avLst/>
            </a:prstGeom>
            <a:noFill/>
          </p:spPr>
          <p:txBody>
            <a:bodyPr wrap="square">
              <a:spAutoFit/>
            </a:bodyPr>
            <a:lstStyle/>
            <a:p>
              <a:pPr algn="l"/>
              <a:r>
                <a:rPr lang="en-US" sz="2000" b="1" i="0" u="none" strike="noStrike" baseline="0" dirty="0">
                  <a:solidFill>
                    <a:srgbClr val="13294B"/>
                  </a:solidFill>
                  <a:latin typeface="Calibri" panose="020F0502020204030204" pitchFamily="34" charset="0"/>
                </a:rPr>
                <a:t>analyses research data</a:t>
              </a:r>
            </a:p>
            <a:p>
              <a:pPr algn="l"/>
              <a:endParaRPr lang="en-US" sz="2000" b="0" i="0" u="none" strike="noStrike" baseline="0" dirty="0">
                <a:solidFill>
                  <a:srgbClr val="13294B"/>
                </a:solidFill>
                <a:latin typeface="Calibri" panose="020F0502020204030204" pitchFamily="34" charset="0"/>
              </a:endParaRPr>
            </a:p>
            <a:p>
              <a:pPr algn="l"/>
              <a:endParaRPr lang="en-US" sz="2000" b="0" i="0" u="none" strike="noStrike" baseline="0" dirty="0">
                <a:solidFill>
                  <a:srgbClr val="13294B"/>
                </a:solidFill>
                <a:latin typeface="Calibri" panose="020F0502020204030204" pitchFamily="34" charset="0"/>
              </a:endParaRPr>
            </a:p>
            <a:p>
              <a:pPr algn="l"/>
              <a:r>
                <a:rPr lang="en-US" sz="2000" b="1" i="0" u="none" strike="noStrike" baseline="0" dirty="0">
                  <a:solidFill>
                    <a:srgbClr val="13294B"/>
                  </a:solidFill>
                  <a:latin typeface="Calibri" panose="020F0502020204030204" pitchFamily="34" charset="0"/>
                </a:rPr>
                <a:t>presents research results</a:t>
              </a:r>
            </a:p>
          </p:txBody>
        </p:sp>
        <p:pic>
          <p:nvPicPr>
            <p:cNvPr id="23" name="Picture 22" descr="A black background with a black square&#10;&#10;Description automatically generated with medium confidence">
              <a:extLst>
                <a:ext uri="{FF2B5EF4-FFF2-40B4-BE49-F238E27FC236}">
                  <a16:creationId xmlns:a16="http://schemas.microsoft.com/office/drawing/2014/main" id="{EE866CB3-48DB-A3B9-383D-BAD46F9A7BA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16523" y="3306817"/>
              <a:ext cx="728537" cy="728537"/>
            </a:xfrm>
            <a:prstGeom prst="rect">
              <a:avLst/>
            </a:prstGeom>
          </p:spPr>
        </p:pic>
        <p:pic>
          <p:nvPicPr>
            <p:cNvPr id="25" name="Picture 24" descr="A black background with a black square&#10;&#10;Description automatically generated with medium confidence">
              <a:extLst>
                <a:ext uri="{FF2B5EF4-FFF2-40B4-BE49-F238E27FC236}">
                  <a16:creationId xmlns:a16="http://schemas.microsoft.com/office/drawing/2014/main" id="{E9173B36-2780-549D-6011-0313328A8DA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480792" y="2065733"/>
              <a:ext cx="601007" cy="601007"/>
            </a:xfrm>
            <a:prstGeom prst="rect">
              <a:avLst/>
            </a:prstGeom>
          </p:spPr>
        </p:pic>
        <p:pic>
          <p:nvPicPr>
            <p:cNvPr id="27" name="Picture 26" descr="A black background with a black square&#10;&#10;Description automatically generated with medium confidence">
              <a:extLst>
                <a:ext uri="{FF2B5EF4-FFF2-40B4-BE49-F238E27FC236}">
                  <a16:creationId xmlns:a16="http://schemas.microsoft.com/office/drawing/2014/main" id="{72BA2FDC-CE64-18E8-FBD5-F553BCF808D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092056" y="2442599"/>
              <a:ext cx="497503" cy="497503"/>
            </a:xfrm>
            <a:prstGeom prst="rect">
              <a:avLst/>
            </a:prstGeom>
          </p:spPr>
        </p:pic>
        <p:sp>
          <p:nvSpPr>
            <p:cNvPr id="47" name="Rectangle: Rounded Corners 46">
              <a:extLst>
                <a:ext uri="{FF2B5EF4-FFF2-40B4-BE49-F238E27FC236}">
                  <a16:creationId xmlns:a16="http://schemas.microsoft.com/office/drawing/2014/main" id="{20EF8C87-6D50-3B52-2BD0-AFCB6B4A8C66}"/>
                </a:ext>
              </a:extLst>
            </p:cNvPr>
            <p:cNvSpPr/>
            <p:nvPr/>
          </p:nvSpPr>
          <p:spPr>
            <a:xfrm>
              <a:off x="7749878" y="1956005"/>
              <a:ext cx="3755090" cy="2233294"/>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1" name="Picture 50" descr="A black background with a black square&#10;&#10;Description automatically generated with medium confidence">
              <a:extLst>
                <a:ext uri="{FF2B5EF4-FFF2-40B4-BE49-F238E27FC236}">
                  <a16:creationId xmlns:a16="http://schemas.microsoft.com/office/drawing/2014/main" id="{2FD54BBC-ADE5-213F-1409-2365F2F1689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589559" y="2771773"/>
              <a:ext cx="719479" cy="719479"/>
            </a:xfrm>
            <a:prstGeom prst="rect">
              <a:avLst/>
            </a:prstGeom>
          </p:spPr>
        </p:pic>
      </p:grpSp>
      <p:grpSp>
        <p:nvGrpSpPr>
          <p:cNvPr id="83" name="Group 82">
            <a:extLst>
              <a:ext uri="{FF2B5EF4-FFF2-40B4-BE49-F238E27FC236}">
                <a16:creationId xmlns:a16="http://schemas.microsoft.com/office/drawing/2014/main" id="{13B8EAB5-8CB8-54F1-449E-F467AD7F8C90}"/>
              </a:ext>
            </a:extLst>
          </p:cNvPr>
          <p:cNvGrpSpPr/>
          <p:nvPr/>
        </p:nvGrpSpPr>
        <p:grpSpPr>
          <a:xfrm>
            <a:off x="2174025" y="2350219"/>
            <a:ext cx="7397526" cy="3047812"/>
            <a:chOff x="2174025" y="2350219"/>
            <a:chExt cx="7397526" cy="3047812"/>
          </a:xfrm>
        </p:grpSpPr>
        <p:cxnSp>
          <p:nvCxnSpPr>
            <p:cNvPr id="73" name="Straight Arrow Connector 72">
              <a:extLst>
                <a:ext uri="{FF2B5EF4-FFF2-40B4-BE49-F238E27FC236}">
                  <a16:creationId xmlns:a16="http://schemas.microsoft.com/office/drawing/2014/main" id="{50E389A5-61C2-A571-C4F5-5DFD3C090F10}"/>
                </a:ext>
              </a:extLst>
            </p:cNvPr>
            <p:cNvCxnSpPr>
              <a:cxnSpLocks/>
            </p:cNvCxnSpPr>
            <p:nvPr/>
          </p:nvCxnSpPr>
          <p:spPr>
            <a:xfrm flipH="1" flipV="1">
              <a:off x="4544037" y="3060345"/>
              <a:ext cx="3170112" cy="162743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0A0D3499-5233-E6E7-CA76-11350E6368E1}"/>
                </a:ext>
              </a:extLst>
            </p:cNvPr>
            <p:cNvCxnSpPr>
              <a:cxnSpLocks/>
            </p:cNvCxnSpPr>
            <p:nvPr/>
          </p:nvCxnSpPr>
          <p:spPr>
            <a:xfrm>
              <a:off x="4593156" y="3271830"/>
              <a:ext cx="3107177" cy="15724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B4A89DFD-149E-0183-03DF-8AE8E4FF4263}"/>
                </a:ext>
              </a:extLst>
            </p:cNvPr>
            <p:cNvCxnSpPr>
              <a:cxnSpLocks/>
            </p:cNvCxnSpPr>
            <p:nvPr/>
          </p:nvCxnSpPr>
          <p:spPr>
            <a:xfrm flipV="1">
              <a:off x="4544516" y="2984654"/>
              <a:ext cx="3170112" cy="162743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6226BD7E-40B7-B482-34AE-C07A0481D5BB}"/>
                </a:ext>
              </a:extLst>
            </p:cNvPr>
            <p:cNvCxnSpPr>
              <a:cxnSpLocks/>
            </p:cNvCxnSpPr>
            <p:nvPr/>
          </p:nvCxnSpPr>
          <p:spPr>
            <a:xfrm flipH="1">
              <a:off x="4593635" y="3196139"/>
              <a:ext cx="3107177" cy="15724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457B3AC8-7198-4A49-4F13-D909C91759D4}"/>
                </a:ext>
              </a:extLst>
            </p:cNvPr>
            <p:cNvCxnSpPr>
              <a:cxnSpLocks/>
            </p:cNvCxnSpPr>
            <p:nvPr/>
          </p:nvCxnSpPr>
          <p:spPr>
            <a:xfrm flipV="1">
              <a:off x="4551830" y="5243971"/>
              <a:ext cx="3135370" cy="89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E270ABF-6F9F-FD37-AE62-FBDEF8847723}"/>
                </a:ext>
              </a:extLst>
            </p:cNvPr>
            <p:cNvCxnSpPr>
              <a:cxnSpLocks/>
            </p:cNvCxnSpPr>
            <p:nvPr/>
          </p:nvCxnSpPr>
          <p:spPr>
            <a:xfrm flipH="1">
              <a:off x="4551830" y="5395481"/>
              <a:ext cx="3142176" cy="25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BD3FFC7F-28AB-653F-7F77-BEB63497DEB0}"/>
                </a:ext>
              </a:extLst>
            </p:cNvPr>
            <p:cNvCxnSpPr>
              <a:cxnSpLocks/>
            </p:cNvCxnSpPr>
            <p:nvPr/>
          </p:nvCxnSpPr>
          <p:spPr>
            <a:xfrm flipV="1">
              <a:off x="4558636" y="2350219"/>
              <a:ext cx="3135370" cy="89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1AB1AAE7-6BFD-2BC4-B807-3E774CBDADDA}"/>
                </a:ext>
              </a:extLst>
            </p:cNvPr>
            <p:cNvCxnSpPr>
              <a:cxnSpLocks/>
            </p:cNvCxnSpPr>
            <p:nvPr/>
          </p:nvCxnSpPr>
          <p:spPr>
            <a:xfrm flipH="1">
              <a:off x="4558636" y="2501729"/>
              <a:ext cx="3142176" cy="25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36E2B736-D0DF-6B19-9D7D-14BD616767A8}"/>
                </a:ext>
              </a:extLst>
            </p:cNvPr>
            <p:cNvCxnSpPr>
              <a:cxnSpLocks/>
            </p:cNvCxnSpPr>
            <p:nvPr/>
          </p:nvCxnSpPr>
          <p:spPr>
            <a:xfrm>
              <a:off x="2174025" y="3817678"/>
              <a:ext cx="0" cy="6676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56B748FC-9739-93AF-7B37-D17A6E6EE74B}"/>
                </a:ext>
              </a:extLst>
            </p:cNvPr>
            <p:cNvCxnSpPr>
              <a:cxnSpLocks/>
            </p:cNvCxnSpPr>
            <p:nvPr/>
          </p:nvCxnSpPr>
          <p:spPr>
            <a:xfrm flipV="1">
              <a:off x="2373489" y="3831116"/>
              <a:ext cx="0" cy="6541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5215B334-B35A-6A4F-9FAC-36B18F174802}"/>
                </a:ext>
              </a:extLst>
            </p:cNvPr>
            <p:cNvCxnSpPr>
              <a:cxnSpLocks/>
            </p:cNvCxnSpPr>
            <p:nvPr/>
          </p:nvCxnSpPr>
          <p:spPr>
            <a:xfrm>
              <a:off x="9372087" y="3889936"/>
              <a:ext cx="0" cy="6676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56B42C63-31D8-41C1-AE05-53D2EB007511}"/>
                </a:ext>
              </a:extLst>
            </p:cNvPr>
            <p:cNvCxnSpPr>
              <a:cxnSpLocks/>
            </p:cNvCxnSpPr>
            <p:nvPr/>
          </p:nvCxnSpPr>
          <p:spPr>
            <a:xfrm flipV="1">
              <a:off x="9571551" y="3903374"/>
              <a:ext cx="0" cy="6541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A262BFD3-60C9-0D63-E214-80B26C3F6B0F}"/>
              </a:ext>
            </a:extLst>
          </p:cNvPr>
          <p:cNvGrpSpPr/>
          <p:nvPr/>
        </p:nvGrpSpPr>
        <p:grpSpPr>
          <a:xfrm>
            <a:off x="5045384" y="2848182"/>
            <a:ext cx="2024249" cy="1938992"/>
            <a:chOff x="5045384" y="2848182"/>
            <a:chExt cx="2024249" cy="1938992"/>
          </a:xfrm>
        </p:grpSpPr>
        <p:sp>
          <p:nvSpPr>
            <p:cNvPr id="37" name="Oval 36">
              <a:extLst>
                <a:ext uri="{FF2B5EF4-FFF2-40B4-BE49-F238E27FC236}">
                  <a16:creationId xmlns:a16="http://schemas.microsoft.com/office/drawing/2014/main" id="{4F9EF64D-8006-AF70-2D0D-2B49C6C3A83B}"/>
                </a:ext>
              </a:extLst>
            </p:cNvPr>
            <p:cNvSpPr/>
            <p:nvPr/>
          </p:nvSpPr>
          <p:spPr>
            <a:xfrm>
              <a:off x="5045384" y="2848182"/>
              <a:ext cx="2024249" cy="1938992"/>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BF4056C0-6810-A952-9EEC-A6E74E0502F7}"/>
                </a:ext>
              </a:extLst>
            </p:cNvPr>
            <p:cNvSpPr txBox="1"/>
            <p:nvPr/>
          </p:nvSpPr>
          <p:spPr>
            <a:xfrm>
              <a:off x="5178238" y="3125181"/>
              <a:ext cx="1835523" cy="1384995"/>
            </a:xfrm>
            <a:prstGeom prst="rect">
              <a:avLst/>
            </a:prstGeom>
            <a:noFill/>
          </p:spPr>
          <p:txBody>
            <a:bodyPr wrap="square">
              <a:spAutoFit/>
            </a:bodyPr>
            <a:lstStyle/>
            <a:p>
              <a:pPr algn="ctr"/>
              <a:r>
                <a:rPr lang="en-US" sz="2800" b="1" i="0" u="none" strike="noStrike" baseline="0" dirty="0">
                  <a:solidFill>
                    <a:srgbClr val="13294B"/>
                  </a:solidFill>
                  <a:latin typeface="Calibri" panose="020F0502020204030204" pitchFamily="34" charset="0"/>
                </a:rPr>
                <a:t>Roles of research software</a:t>
              </a:r>
            </a:p>
          </p:txBody>
        </p:sp>
      </p:grpSp>
    </p:spTree>
    <p:extLst>
      <p:ext uri="{BB962C8B-B14F-4D97-AF65-F5344CB8AC3E}">
        <p14:creationId xmlns:p14="http://schemas.microsoft.com/office/powerpoint/2010/main" val="2266610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111" name="Google Shape;111;p18"/>
          <p:cNvSpPr txBox="1"/>
          <p:nvPr/>
        </p:nvSpPr>
        <p:spPr>
          <a:xfrm>
            <a:off x="-792640" y="6463901"/>
            <a:ext cx="7752800" cy="465200"/>
          </a:xfrm>
          <a:prstGeom prst="rect">
            <a:avLst/>
          </a:prstGeom>
          <a:noFill/>
          <a:ln>
            <a:noFill/>
          </a:ln>
        </p:spPr>
        <p:txBody>
          <a:bodyPr spcFirstLastPara="1" wrap="square" lIns="121900" tIns="121900" rIns="121900" bIns="121900" anchor="t" anchorCtr="0">
            <a:noAutofit/>
          </a:bodyPr>
          <a:lstStyle/>
          <a:p>
            <a:pPr algn="ctr"/>
            <a:r>
              <a:rPr lang="en-GB" sz="1400" u="sng" dirty="0">
                <a:solidFill>
                  <a:schemeClr val="hlink"/>
                </a:solidFill>
                <a:ea typeface="Libre Baskerville"/>
                <a:cs typeface="Libre Baskerville"/>
                <a:sym typeface="Libre Baskerville"/>
                <a:hlinkClick r:id="rId3"/>
              </a:rPr>
              <a:t>https://danielskatzblog.wordpress.com/2021/05/14/software-development-curve/</a:t>
            </a:r>
            <a:endParaRPr sz="1400" dirty="0">
              <a:ea typeface="Libre Baskerville"/>
              <a:cs typeface="Libre Baskerville"/>
              <a:sym typeface="Libre Baskerville"/>
            </a:endParaRPr>
          </a:p>
        </p:txBody>
      </p:sp>
      <p:sp>
        <p:nvSpPr>
          <p:cNvPr id="4" name="Title 1">
            <a:extLst>
              <a:ext uri="{FF2B5EF4-FFF2-40B4-BE49-F238E27FC236}">
                <a16:creationId xmlns:a16="http://schemas.microsoft.com/office/drawing/2014/main" id="{0878B55B-9A19-FE66-E7C4-297C44E9C9E7}"/>
              </a:ext>
            </a:extLst>
          </p:cNvPr>
          <p:cNvSpPr>
            <a:spLocks noGrp="1"/>
          </p:cNvSpPr>
          <p:nvPr>
            <p:ph type="title"/>
          </p:nvPr>
        </p:nvSpPr>
        <p:spPr>
          <a:xfrm>
            <a:off x="717176" y="215742"/>
            <a:ext cx="11257429" cy="1325563"/>
          </a:xfrm>
        </p:spPr>
        <p:txBody>
          <a:bodyPr>
            <a:normAutofit fontScale="90000"/>
          </a:bodyPr>
          <a:lstStyle/>
          <a:p>
            <a:r>
              <a:rPr lang="en-GB" dirty="0"/>
              <a:t>What is Research Software? </a:t>
            </a:r>
            <a:r>
              <a:rPr lang="en-GB" b="1" dirty="0"/>
              <a:t>An owner perspective </a:t>
            </a:r>
            <a:br>
              <a:rPr lang="en-GB" dirty="0"/>
            </a:br>
            <a:r>
              <a:rPr lang="en-GB" sz="3200" dirty="0"/>
              <a:t>Warrick Ball</a:t>
            </a:r>
            <a:r>
              <a:rPr lang="en-US" sz="3100" b="0" i="0" u="none" strike="noStrike" baseline="0" dirty="0"/>
              <a:t>, </a:t>
            </a:r>
            <a:r>
              <a:rPr lang="en-GB" sz="3200" dirty="0"/>
              <a:t>University of Birmingham. Astronomers </a:t>
            </a:r>
            <a:r>
              <a:rPr lang="en-US" sz="3200" dirty="0"/>
              <a:t>re-invent small programs instead of collaborate to sustain and improve big ones</a:t>
            </a:r>
            <a:br>
              <a:rPr lang="en-GB" sz="3200" dirty="0"/>
            </a:br>
            <a:br>
              <a:rPr lang="en-GB" dirty="0"/>
            </a:br>
            <a:endParaRPr lang="en-GB" dirty="0"/>
          </a:p>
        </p:txBody>
      </p:sp>
      <p:pic>
        <p:nvPicPr>
          <p:cNvPr id="9" name="Picture 8" descr="A graph of quick start and slow start&#10;&#10;Description automatically generated">
            <a:extLst>
              <a:ext uri="{FF2B5EF4-FFF2-40B4-BE49-F238E27FC236}">
                <a16:creationId xmlns:a16="http://schemas.microsoft.com/office/drawing/2014/main" id="{0EFFD2FB-C7A9-DC3F-EFE4-3C5AC49708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6823" y="1964820"/>
            <a:ext cx="6700992" cy="3906289"/>
          </a:xfrm>
          <a:prstGeom prst="rect">
            <a:avLst/>
          </a:prstGeom>
        </p:spPr>
      </p:pic>
      <p:pic>
        <p:nvPicPr>
          <p:cNvPr id="12" name="Picture 11">
            <a:extLst>
              <a:ext uri="{FF2B5EF4-FFF2-40B4-BE49-F238E27FC236}">
                <a16:creationId xmlns:a16="http://schemas.microsoft.com/office/drawing/2014/main" id="{F4991BDD-E697-8373-A884-FCD34F1FD543}"/>
              </a:ext>
            </a:extLst>
          </p:cNvPr>
          <p:cNvPicPr>
            <a:picLocks noChangeAspect="1"/>
          </p:cNvPicPr>
          <p:nvPr/>
        </p:nvPicPr>
        <p:blipFill rotWithShape="1">
          <a:blip r:embed="rId5"/>
          <a:srcRect l="27327" r="26615"/>
          <a:stretch/>
        </p:blipFill>
        <p:spPr>
          <a:xfrm>
            <a:off x="7879968" y="4567568"/>
            <a:ext cx="1640541" cy="1588908"/>
          </a:xfrm>
          <a:prstGeom prst="rect">
            <a:avLst/>
          </a:prstGeom>
        </p:spPr>
      </p:pic>
      <p:pic>
        <p:nvPicPr>
          <p:cNvPr id="13" name="Picture 12">
            <a:extLst>
              <a:ext uri="{FF2B5EF4-FFF2-40B4-BE49-F238E27FC236}">
                <a16:creationId xmlns:a16="http://schemas.microsoft.com/office/drawing/2014/main" id="{6CB97B58-C668-6B09-1CBE-6E239B565F13}"/>
              </a:ext>
            </a:extLst>
          </p:cNvPr>
          <p:cNvPicPr>
            <a:picLocks noChangeAspect="1"/>
          </p:cNvPicPr>
          <p:nvPr/>
        </p:nvPicPr>
        <p:blipFill rotWithShape="1">
          <a:blip r:embed="rId6"/>
          <a:srcRect b="22365"/>
          <a:stretch/>
        </p:blipFill>
        <p:spPr>
          <a:xfrm>
            <a:off x="322721" y="2240616"/>
            <a:ext cx="1969950" cy="1479176"/>
          </a:xfrm>
          <a:prstGeom prst="rect">
            <a:avLst/>
          </a:prstGeom>
        </p:spPr>
      </p:pic>
      <p:cxnSp>
        <p:nvCxnSpPr>
          <p:cNvPr id="15" name="Straight Arrow Connector 14">
            <a:extLst>
              <a:ext uri="{FF2B5EF4-FFF2-40B4-BE49-F238E27FC236}">
                <a16:creationId xmlns:a16="http://schemas.microsoft.com/office/drawing/2014/main" id="{E38D0128-EC93-1F1B-1F9A-FD1B3D0E70B2}"/>
              </a:ext>
            </a:extLst>
          </p:cNvPr>
          <p:cNvCxnSpPr/>
          <p:nvPr/>
        </p:nvCxnSpPr>
        <p:spPr>
          <a:xfrm flipH="1">
            <a:off x="1916197" y="2644027"/>
            <a:ext cx="67907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3F2E18A-7157-8060-816D-F0E54F4863F1}"/>
              </a:ext>
            </a:extLst>
          </p:cNvPr>
          <p:cNvCxnSpPr>
            <a:cxnSpLocks/>
          </p:cNvCxnSpPr>
          <p:nvPr/>
        </p:nvCxnSpPr>
        <p:spPr>
          <a:xfrm>
            <a:off x="7785839" y="4961404"/>
            <a:ext cx="515470" cy="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4DDFAB2-A578-F59C-CAA0-B8C988A229EA}"/>
              </a:ext>
            </a:extLst>
          </p:cNvPr>
          <p:cNvSpPr txBox="1"/>
          <p:nvPr/>
        </p:nvSpPr>
        <p:spPr>
          <a:xfrm>
            <a:off x="8946223" y="2103041"/>
            <a:ext cx="2815478" cy="1754326"/>
          </a:xfrm>
          <a:prstGeom prst="rect">
            <a:avLst/>
          </a:prstGeom>
          <a:noFill/>
        </p:spPr>
        <p:txBody>
          <a:bodyPr wrap="square">
            <a:spAutoFit/>
          </a:bodyPr>
          <a:lstStyle/>
          <a:p>
            <a:pPr marL="0" lvl="0" indent="0" algn="ctr" rtl="0">
              <a:spcBef>
                <a:spcPts val="0"/>
              </a:spcBef>
              <a:spcAft>
                <a:spcPts val="0"/>
              </a:spcAft>
              <a:buNone/>
            </a:pPr>
            <a:r>
              <a:rPr lang="en-US" sz="1800" dirty="0">
                <a:latin typeface="Libre Baskerville"/>
                <a:ea typeface="Libre Baskerville"/>
                <a:cs typeface="Libre Baskerville"/>
                <a:sym typeface="Libre Baskerville"/>
              </a:rPr>
              <a:t>it is </a:t>
            </a:r>
            <a:r>
              <a:rPr lang="en-US" sz="1800" b="1" dirty="0">
                <a:latin typeface="Libre Baskerville"/>
                <a:ea typeface="Libre Baskerville"/>
                <a:cs typeface="Libre Baskerville"/>
                <a:sym typeface="Libre Baskerville"/>
              </a:rPr>
              <a:t>easier</a:t>
            </a:r>
            <a:r>
              <a:rPr lang="en-US" sz="1800" dirty="0">
                <a:latin typeface="Libre Baskerville"/>
                <a:ea typeface="Libre Baskerville"/>
                <a:cs typeface="Libre Baskerville"/>
                <a:sym typeface="Libre Baskerville"/>
              </a:rPr>
              <a:t> and </a:t>
            </a:r>
            <a:r>
              <a:rPr lang="en-US" sz="1800" b="1" dirty="0">
                <a:latin typeface="Libre Baskerville"/>
                <a:ea typeface="Libre Baskerville"/>
                <a:cs typeface="Libre Baskerville"/>
                <a:sym typeface="Libre Baskerville"/>
              </a:rPr>
              <a:t>more rewarding</a:t>
            </a:r>
          </a:p>
          <a:p>
            <a:pPr marL="0" lvl="0" indent="0" algn="ctr" rtl="0">
              <a:spcBef>
                <a:spcPts val="0"/>
              </a:spcBef>
              <a:spcAft>
                <a:spcPts val="0"/>
              </a:spcAft>
              <a:buNone/>
            </a:pPr>
            <a:r>
              <a:rPr lang="en-US" sz="1800" dirty="0">
                <a:latin typeface="Libre Baskerville"/>
                <a:ea typeface="Libre Baskerville"/>
                <a:cs typeface="Libre Baskerville"/>
                <a:sym typeface="Libre Baskerville"/>
              </a:rPr>
              <a:t>to </a:t>
            </a:r>
            <a:r>
              <a:rPr lang="en-US" sz="1800" b="1" dirty="0">
                <a:latin typeface="Libre Baskerville"/>
                <a:ea typeface="Libre Baskerville"/>
                <a:cs typeface="Libre Baskerville"/>
                <a:sym typeface="Libre Baskerville"/>
              </a:rPr>
              <a:t>create</a:t>
            </a:r>
            <a:r>
              <a:rPr lang="en-US" sz="1800" dirty="0">
                <a:latin typeface="Libre Baskerville"/>
                <a:ea typeface="Libre Baskerville"/>
                <a:cs typeface="Libre Baskerville"/>
                <a:sym typeface="Libre Baskerville"/>
              </a:rPr>
              <a:t> one’s own </a:t>
            </a:r>
            <a:r>
              <a:rPr lang="en-US" sz="1800" b="1" dirty="0">
                <a:latin typeface="Libre Baskerville"/>
                <a:ea typeface="Libre Baskerville"/>
                <a:cs typeface="Libre Baskerville"/>
                <a:sym typeface="Libre Baskerville"/>
              </a:rPr>
              <a:t>new</a:t>
            </a:r>
            <a:r>
              <a:rPr lang="en-US" sz="1800" dirty="0">
                <a:latin typeface="Libre Baskerville"/>
                <a:ea typeface="Libre Baskerville"/>
                <a:cs typeface="Libre Baskerville"/>
                <a:sym typeface="Libre Baskerville"/>
              </a:rPr>
              <a:t> software</a:t>
            </a:r>
          </a:p>
          <a:p>
            <a:pPr marL="0" lvl="0" indent="0" algn="ctr" rtl="0">
              <a:spcBef>
                <a:spcPts val="0"/>
              </a:spcBef>
              <a:spcAft>
                <a:spcPts val="0"/>
              </a:spcAft>
              <a:buNone/>
            </a:pPr>
            <a:r>
              <a:rPr lang="en-US" sz="1800" dirty="0">
                <a:latin typeface="Libre Baskerville"/>
                <a:ea typeface="Libre Baskerville"/>
                <a:cs typeface="Libre Baskerville"/>
                <a:sym typeface="Libre Baskerville"/>
              </a:rPr>
              <a:t>than to </a:t>
            </a:r>
            <a:r>
              <a:rPr lang="en-US" sz="1800" b="1" dirty="0">
                <a:latin typeface="Libre Baskerville"/>
                <a:ea typeface="Libre Baskerville"/>
                <a:cs typeface="Libre Baskerville"/>
                <a:sym typeface="Libre Baskerville"/>
              </a:rPr>
              <a:t>extend</a:t>
            </a:r>
            <a:r>
              <a:rPr lang="en-US" sz="1800" dirty="0">
                <a:latin typeface="Libre Baskerville"/>
                <a:ea typeface="Libre Baskerville"/>
                <a:cs typeface="Libre Baskerville"/>
                <a:sym typeface="Libre Baskerville"/>
              </a:rPr>
              <a:t> existing software</a:t>
            </a:r>
            <a:endParaRPr lang="en-US" dirty="0"/>
          </a:p>
        </p:txBody>
      </p:sp>
      <p:sp>
        <p:nvSpPr>
          <p:cNvPr id="21" name="TextBox 20">
            <a:extLst>
              <a:ext uri="{FF2B5EF4-FFF2-40B4-BE49-F238E27FC236}">
                <a16:creationId xmlns:a16="http://schemas.microsoft.com/office/drawing/2014/main" id="{63E91CB1-4846-01EA-A092-937E7655B39A}"/>
              </a:ext>
            </a:extLst>
          </p:cNvPr>
          <p:cNvSpPr txBox="1"/>
          <p:nvPr/>
        </p:nvSpPr>
        <p:spPr>
          <a:xfrm>
            <a:off x="0" y="6294624"/>
            <a:ext cx="12026719" cy="338554"/>
          </a:xfrm>
          <a:prstGeom prst="rect">
            <a:avLst/>
          </a:prstGeom>
          <a:noFill/>
        </p:spPr>
        <p:txBody>
          <a:bodyPr wrap="square">
            <a:spAutoFit/>
          </a:bodyPr>
          <a:lstStyle/>
          <a:p>
            <a:r>
              <a:rPr lang="en-GB" sz="1600" dirty="0" err="1"/>
              <a:t>RSECon</a:t>
            </a:r>
            <a:r>
              <a:rPr lang="en-GB" sz="1600" dirty="0"/>
              <a:t> 2023 https://docs.google.com/presentation/d/1TkuHc08arvO9aTXH8waI6cL6PIrVSsmg8N_qbj0v9g/edit#slide=id.g276814a6923_0_10</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23906</TotalTime>
  <Words>1624</Words>
  <Application>Microsoft Office PowerPoint</Application>
  <PresentationFormat>Widescreen</PresentationFormat>
  <Paragraphs>224</Paragraphs>
  <Slides>15</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Arial</vt:lpstr>
      <vt:lpstr>ArialMT</vt:lpstr>
      <vt:lpstr>Assistant</vt:lpstr>
      <vt:lpstr>Calibri</vt:lpstr>
      <vt:lpstr>Calibri Light</vt:lpstr>
      <vt:lpstr>Calibri-Bold</vt:lpstr>
      <vt:lpstr>Corbel</vt:lpstr>
      <vt:lpstr>Helvetica Light</vt:lpstr>
      <vt:lpstr>Libre Baskerville</vt:lpstr>
      <vt:lpstr>Office Theme</vt:lpstr>
      <vt:lpstr>What is Research Software? </vt:lpstr>
      <vt:lpstr>Acknowledgement: Dan Katz</vt:lpstr>
      <vt:lpstr>PowerPoint Presentation</vt:lpstr>
      <vt:lpstr>PowerPoint Presentation</vt:lpstr>
      <vt:lpstr>The research community relies on software</vt:lpstr>
      <vt:lpstr>Software is crucial to the Research Endeavour</vt:lpstr>
      <vt:lpstr>What is Research Software? An intent perspective Gruenpeter et al., “Defining Research Software: a controversial discussion,” 2021 https://doi.org/10.5281/zenodo.5504016</vt:lpstr>
      <vt:lpstr>What is Research Software? A role perspective Rob van Nieuwpoort and Dan Katz, “Defining the roles of research software,”  https://doi.org/10.54900/9akm9y5-5ject5y from 1st Funders Workshop, 2022</vt:lpstr>
      <vt:lpstr>What is Research Software? An owner perspective  Warrick Ball, University of Birmingham. Astronomers re-invent small programs instead of collaborate to sustain and improve big ones  </vt:lpstr>
      <vt:lpstr>What is Research Software? A maturity perspective  Tom Honeyman, ARDC </vt:lpstr>
      <vt:lpstr>What is Research Software? A stack perspective Dependencies, Roles, Visibility </vt:lpstr>
      <vt:lpstr>What is Research Software? A stack perspective Dependencies, Roles, Visibility </vt:lpstr>
      <vt:lpstr>Software needs active nurturing to be sustained like machines/puppies, software will break/die if not maintained</vt:lpstr>
      <vt:lpstr>People make, use and resource software They are at the heart of software sustainability</vt:lpstr>
      <vt:lpstr>Summary – Research Software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takes a Village</dc:title>
  <dc:creator>Carole Goble</dc:creator>
  <cp:lastModifiedBy>Carole Goble</cp:lastModifiedBy>
  <cp:revision>617</cp:revision>
  <cp:lastPrinted>2023-09-19T09:35:29Z</cp:lastPrinted>
  <dcterms:created xsi:type="dcterms:W3CDTF">2022-09-29T12:55:42Z</dcterms:created>
  <dcterms:modified xsi:type="dcterms:W3CDTF">2023-09-24T16:00:00Z</dcterms:modified>
</cp:coreProperties>
</file>