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9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5143500" cx="9144000"/>
  <p:notesSz cx="6805600" cy="9944100"/>
  <p:embeddedFontLst>
    <p:embeddedFont>
      <p:font typeface="Caveat"/>
      <p:regular r:id="rId52"/>
      <p:bold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4" roundtripDataSignature="AMtx7mjnfT5351nD8z9uDNUPECvjRviW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Caveat-bold.fntdata"/><Relationship Id="rId52" Type="http://schemas.openxmlformats.org/officeDocument/2006/relationships/font" Target="fonts/Caveat-regular.fntdata"/><Relationship Id="rId11" Type="http://schemas.openxmlformats.org/officeDocument/2006/relationships/slide" Target="slides/slide6.xml"/><Relationship Id="rId10" Type="http://schemas.openxmlformats.org/officeDocument/2006/relationships/slide" Target="slides/slide5.xml"/><Relationship Id="rId54"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54450" y="0"/>
            <a:ext cx="2949575" cy="4968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9445625"/>
            <a:ext cx="2949575" cy="496888"/>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sidehighered.com/news/2022/07/05/professors-are-leaving-academe-during-great-resignation" TargetMode="External"/><Relationship Id="rId3" Type="http://schemas.openxmlformats.org/officeDocument/2006/relationships/hyperlink" Target="https://www.youtube.com/watch?v=KClAPipnKqw"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lacso.org/wp-content/uploads/2020/05/FOLEC-DIAGNOSTICO-INGLES.pdf"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62: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8" name="Google Shape;708;p62: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Emma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Welcome to the session on hidden roles. </a:t>
            </a:r>
            <a:endParaRPr/>
          </a:p>
        </p:txBody>
      </p:sp>
      <p:sp>
        <p:nvSpPr>
          <p:cNvPr id="709" name="Google Shape;709;p62: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5421ab1b0d_0_59: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But there are many other specialist roles out there. You can see here many different roles such as Data wranglers, community managers, librarians and more. They are all experts in essential services and skills to enable research and contribute to the overall success of research projects.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u="sng">
                <a:solidFill>
                  <a:schemeClr val="hlink"/>
                </a:solidFill>
                <a:hlinkClick r:id="rId2"/>
              </a:rPr>
              <a:t>https://www.insidehighered.com/news/2022/07/05/professors-are-leaving-academe-during-great-resignation</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sz="1300">
                <a:solidFill>
                  <a:schemeClr val="dk1"/>
                </a:solidFill>
                <a:highlight>
                  <a:srgbClr val="E7E6E6"/>
                </a:highlight>
              </a:rPr>
              <a:t>Recommendation: LeadDev. (2019, May 10). Technical leadership and glue work - Tanya Reilly | </a:t>
            </a:r>
            <a:r>
              <a:rPr lang="en-GB" sz="1300" u="sng">
                <a:solidFill>
                  <a:srgbClr val="0563C1"/>
                </a:solidFill>
                <a:highlight>
                  <a:srgbClr val="E7E6E6"/>
                </a:highlight>
                <a:hlinkClick r:id="rId3">
                  <a:extLst>
                    <a:ext uri="{A12FA001-AC4F-418D-AE19-62706E023703}">
                      <ahyp:hlinkClr val="tx"/>
                    </a:ext>
                  </a:extLst>
                </a:hlinkClick>
              </a:rPr>
              <a:t>https://www.youtube.com/watch?v=KClAPipnKqw</a:t>
            </a:r>
            <a:r>
              <a:rPr lang="en-GB" sz="1300">
                <a:solidFill>
                  <a:schemeClr val="dk1"/>
                </a:solidFill>
                <a:highlight>
                  <a:srgbClr val="E7E6E6"/>
                </a:highlight>
              </a:rPr>
              <a:t> </a:t>
            </a:r>
            <a:endParaRPr sz="1300">
              <a:solidFill>
                <a:schemeClr val="dk1"/>
              </a:solidFill>
              <a:highlight>
                <a:srgbClr val="E7E6E6"/>
              </a:highlight>
            </a:endParaRPr>
          </a:p>
          <a:p>
            <a:pPr indent="0" lvl="0" marL="0" rtl="0" algn="l">
              <a:lnSpc>
                <a:spcPct val="100000"/>
              </a:lnSpc>
              <a:spcBef>
                <a:spcPts val="360"/>
              </a:spcBef>
              <a:spcAft>
                <a:spcPts val="0"/>
              </a:spcAft>
              <a:buSzPts val="1400"/>
              <a:buNone/>
            </a:pPr>
            <a:r>
              <a:rPr lang="en-GB"/>
              <a:t> </a:t>
            </a:r>
            <a:endParaRPr/>
          </a:p>
        </p:txBody>
      </p:sp>
      <p:sp>
        <p:nvSpPr>
          <p:cNvPr id="795" name="Google Shape;795;g25421ab1b0d_0_59:notes"/>
          <p:cNvSpPr/>
          <p:nvPr>
            <p:ph idx="2" type="sldImg"/>
          </p:nvPr>
        </p:nvSpPr>
        <p:spPr>
          <a:xfrm>
            <a:off x="1134490" y="745808"/>
            <a:ext cx="4537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2559bed05ab_1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7" name="Google Shape;817;g2559bed05ab_1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800"/>
              <a:buNone/>
            </a:pPr>
            <a:r>
              <a:rPr lang="en-GB" sz="1500"/>
              <a:t>Just to highlight one of these roles - the role that Cass and I do -  I am going to introduce research community managers.</a:t>
            </a:r>
            <a:endParaRPr sz="1500"/>
          </a:p>
          <a:p>
            <a:pPr indent="0" lvl="0" marL="0" rtl="0" algn="l">
              <a:lnSpc>
                <a:spcPct val="115000"/>
              </a:lnSpc>
              <a:spcBef>
                <a:spcPts val="0"/>
              </a:spcBef>
              <a:spcAft>
                <a:spcPts val="0"/>
              </a:spcAft>
              <a:buSzPts val="1800"/>
              <a:buNone/>
            </a:pPr>
            <a:r>
              <a:t/>
            </a:r>
            <a:endParaRPr sz="1500"/>
          </a:p>
          <a:p>
            <a:pPr indent="0" lvl="0" marL="0" rtl="0" algn="l">
              <a:lnSpc>
                <a:spcPct val="115000"/>
              </a:lnSpc>
              <a:spcBef>
                <a:spcPts val="0"/>
              </a:spcBef>
              <a:spcAft>
                <a:spcPts val="0"/>
              </a:spcAft>
              <a:buClr>
                <a:schemeClr val="dk1"/>
              </a:buClr>
              <a:buSzPts val="1800"/>
              <a:buFont typeface="Arial"/>
              <a:buNone/>
            </a:pPr>
            <a:r>
              <a:rPr lang="en-GB" sz="1500"/>
              <a:t>Successful research projects require specialised skills to ensure collaboration among contributors and users so they create and use data and tools that are useful for them.</a:t>
            </a:r>
            <a:endParaRPr i="1" sz="1500"/>
          </a:p>
          <a:p>
            <a:pPr indent="0" lvl="0" marL="0" rtl="0" algn="l">
              <a:lnSpc>
                <a:spcPct val="100000"/>
              </a:lnSpc>
              <a:spcBef>
                <a:spcPts val="360"/>
              </a:spcBef>
              <a:spcAft>
                <a:spcPts val="0"/>
              </a:spcAft>
              <a:buSzPts val="1400"/>
              <a:buNone/>
            </a:pPr>
            <a:r>
              <a:t/>
            </a:r>
            <a:endParaRPr sz="900">
              <a:latin typeface="Calibri"/>
              <a:ea typeface="Calibri"/>
              <a:cs typeface="Calibri"/>
              <a:sym typeface="Calibri"/>
            </a:endParaRPr>
          </a:p>
          <a:p>
            <a:pPr indent="0" lvl="0" marL="0" rtl="0" algn="l">
              <a:lnSpc>
                <a:spcPct val="100000"/>
              </a:lnSpc>
              <a:spcBef>
                <a:spcPts val="360"/>
              </a:spcBef>
              <a:spcAft>
                <a:spcPts val="0"/>
              </a:spcAft>
              <a:buSzPts val="1400"/>
              <a:buNone/>
            </a:pPr>
            <a:r>
              <a:rPr lang="en-GB" sz="1600">
                <a:latin typeface="Calibri"/>
                <a:ea typeface="Calibri"/>
                <a:cs typeface="Calibri"/>
                <a:sym typeface="Calibri"/>
              </a:rPr>
              <a:t>Research community managers work with contributors and other stakeholders to co-create, maintain and sustain research process and outputs so they can be beneficial for the research community and beyond.  </a:t>
            </a:r>
            <a:endParaRPr sz="1600">
              <a:latin typeface="Calibri"/>
              <a:ea typeface="Calibri"/>
              <a:cs typeface="Calibri"/>
              <a:sym typeface="Calibri"/>
            </a:endParaRPr>
          </a:p>
        </p:txBody>
      </p:sp>
      <p:sp>
        <p:nvSpPr>
          <p:cNvPr id="818" name="Google Shape;818;g2559bed05ab_1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2559bed05ab_1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g2559bed05ab_1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rPr lang="en-GB" sz="1400">
                <a:latin typeface="Calibri"/>
                <a:ea typeface="Calibri"/>
                <a:cs typeface="Calibri"/>
                <a:sym typeface="Calibri"/>
              </a:rPr>
              <a:t>In research projects and their associated communities, we use open, inclusive and reproducible practices to build a shared understanding of the </a:t>
            </a:r>
            <a:r>
              <a:rPr lang="en-GB" sz="1400">
                <a:latin typeface="Calibri"/>
                <a:ea typeface="Calibri"/>
                <a:cs typeface="Calibri"/>
                <a:sym typeface="Calibri"/>
              </a:rPr>
              <a:t>research</a:t>
            </a:r>
            <a:r>
              <a:rPr lang="en-GB" sz="1400">
                <a:latin typeface="Calibri"/>
                <a:ea typeface="Calibri"/>
                <a:cs typeface="Calibri"/>
                <a:sym typeface="Calibri"/>
              </a:rPr>
              <a:t> goals, roadmaps and processes.</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rPr lang="en-GB" sz="1400">
                <a:latin typeface="Calibri"/>
                <a:ea typeface="Calibri"/>
                <a:cs typeface="Calibri"/>
                <a:sym typeface="Calibri"/>
              </a:rPr>
              <a:t>We use a range of skills including scientific communication, stakeholder engagement and domain expertise to work with our research communities. </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rPr lang="en-GB" sz="1400">
                <a:latin typeface="Calibri"/>
                <a:ea typeface="Calibri"/>
                <a:cs typeface="Calibri"/>
                <a:sym typeface="Calibri"/>
              </a:rPr>
              <a:t>And we facilitate </a:t>
            </a:r>
            <a:r>
              <a:rPr lang="en-GB" sz="1400">
                <a:latin typeface="Calibri"/>
                <a:ea typeface="Calibri"/>
                <a:cs typeface="Calibri"/>
                <a:sym typeface="Calibri"/>
              </a:rPr>
              <a:t>and champion our communities processes and outcomes for wider recognition and impact.</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400">
              <a:latin typeface="Calibri"/>
              <a:ea typeface="Calibri"/>
              <a:cs typeface="Calibri"/>
              <a:sym typeface="Calibri"/>
            </a:endParaRPr>
          </a:p>
          <a:p>
            <a:pPr indent="0" lvl="0" marL="0" rtl="0" algn="l">
              <a:lnSpc>
                <a:spcPct val="100000"/>
              </a:lnSpc>
              <a:spcBef>
                <a:spcPts val="360"/>
              </a:spcBef>
              <a:spcAft>
                <a:spcPts val="0"/>
              </a:spcAft>
              <a:buSzPts val="1400"/>
              <a:buNone/>
            </a:pPr>
            <a:r>
              <a:rPr lang="en-GB" sz="1400">
                <a:latin typeface="Calibri"/>
                <a:ea typeface="Calibri"/>
                <a:cs typeface="Calibri"/>
                <a:sym typeface="Calibri"/>
              </a:rPr>
              <a:t>Now that I have introduced Hidden roles and research infrastructure roles - I am going to hand over to Cass now to start our breakout discussion. </a:t>
            </a:r>
            <a:endParaRPr sz="1400">
              <a:latin typeface="Calibri"/>
              <a:ea typeface="Calibri"/>
              <a:cs typeface="Calibri"/>
              <a:sym typeface="Calibri"/>
            </a:endParaRPr>
          </a:p>
        </p:txBody>
      </p:sp>
      <p:sp>
        <p:nvSpPr>
          <p:cNvPr id="857" name="Google Shape;857;g2559bed05ab_1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2559bed05ab_1_7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6" name="Google Shape;866;g2559bed05ab_1_7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Cass</a:t>
            </a:r>
            <a:endParaRPr/>
          </a:p>
        </p:txBody>
      </p:sp>
      <p:sp>
        <p:nvSpPr>
          <p:cNvPr id="867" name="Google Shape;867;g2559bed05ab_1_7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2559bed05ab_1_8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5" name="Google Shape;875;g2559bed05ab_1_8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Cass</a:t>
            </a:r>
            <a:endParaRPr/>
          </a:p>
        </p:txBody>
      </p:sp>
      <p:sp>
        <p:nvSpPr>
          <p:cNvPr id="876" name="Google Shape;876;g2559bed05ab_1_8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7f990ebeac_0_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7f990ebeac_0_3: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Emma</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For our next discussion, I want to highlight the Hidden Ref 2021 competition and where Hidden roles fits in.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The 2021 competition had 1 category for Hidden Role. There was no limit to the type of research role that could be entered and the suggested list, which you can see on the slide, is very broad.</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886" name="Google Shape;886;g27f990ebeac_0_3: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27f990ebeac_0_38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27f990ebeac_0_387: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There were 40 entries into this category.</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Most were technicians but there was also entries from good range of roles such as data stewards, community managers and research software engineers. </a:t>
            </a:r>
            <a:endParaRPr/>
          </a:p>
        </p:txBody>
      </p:sp>
      <p:sp>
        <p:nvSpPr>
          <p:cNvPr id="898" name="Google Shape;898;g27f990ebeac_0_387: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27f990ebeac_0_37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27f990ebeac_0_379: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So the next thing we would like you to discuss is - how can these hidden roles be celebrated as categories in the hidden ref 2024?</a:t>
            </a:r>
            <a:endParaRPr/>
          </a:p>
        </p:txBody>
      </p:sp>
      <p:sp>
        <p:nvSpPr>
          <p:cNvPr id="908" name="Google Shape;908;g27f990ebeac_0_379: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p64: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6" name="Google Shape;916;p64: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So as part of The Turing Way project we are working to professionalise research infrastructure roles.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The Turing Way is an open source guide to reproducible, ethical, collaborative and inclusive data science.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Its an online resource put together by researchers and expert. For us- its 4 things at once- its a book, a community where people come together to collaboratively write chapters, build and maintain resources, share their skills and ideas around best practices in data science and research. Somewhere where open source principles are applied in the development and maintenance of this project and a collaboration- the process of this is the backbone of our project.</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The aim is to make collaborative, reusable and transparent research too easy not to do.</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917" name="Google Shape;917;p64: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5421ab1b0d_0_397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5421ab1b0d_0_397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400"/>
              </a:spcBef>
              <a:spcAft>
                <a:spcPts val="0"/>
              </a:spcAft>
              <a:buClr>
                <a:schemeClr val="dk1"/>
              </a:buClr>
              <a:buSzPts val="1100"/>
              <a:buFont typeface="Arial"/>
              <a:buNone/>
            </a:pPr>
            <a:r>
              <a:rPr lang="en-GB" sz="1500">
                <a:latin typeface="Calibri"/>
                <a:ea typeface="Calibri"/>
                <a:cs typeface="Calibri"/>
                <a:sym typeface="Calibri"/>
              </a:rPr>
              <a:t>The Turing way started as a book on reproducibility by Kirstie Whitaker. The project is no co-lead by malvika sharan and a community manager, who is Anne and a project manager Alex. </a:t>
            </a:r>
            <a:endParaRPr sz="1500"/>
          </a:p>
          <a:p>
            <a:pPr indent="0" lvl="0" marL="0" rtl="0" algn="l">
              <a:lnSpc>
                <a:spcPct val="115000"/>
              </a:lnSpc>
              <a:spcBef>
                <a:spcPts val="400"/>
              </a:spcBef>
              <a:spcAft>
                <a:spcPts val="0"/>
              </a:spcAft>
              <a:buClr>
                <a:schemeClr val="dk1"/>
              </a:buClr>
              <a:buSzPts val="1100"/>
              <a:buFont typeface="Arial"/>
              <a:buNone/>
            </a:pPr>
            <a:r>
              <a:rPr lang="en-GB" sz="1500">
                <a:latin typeface="Calibri"/>
                <a:ea typeface="Calibri"/>
                <a:cs typeface="Calibri"/>
                <a:sym typeface="Calibri"/>
              </a:rPr>
              <a:t>The Turing Way project started with contributors who documented best practices, guidance and recommendations in chapters, describing various concepts and tools that can ensure the reproducibility aspects of data research.</a:t>
            </a:r>
            <a:endParaRPr sz="1500"/>
          </a:p>
          <a:p>
            <a:pPr indent="0" lvl="0" marL="0" rtl="0" algn="l">
              <a:lnSpc>
                <a:spcPct val="115000"/>
              </a:lnSpc>
              <a:spcBef>
                <a:spcPts val="400"/>
              </a:spcBef>
              <a:spcAft>
                <a:spcPts val="0"/>
              </a:spcAft>
              <a:buClr>
                <a:schemeClr val="dk1"/>
              </a:buClr>
              <a:buSzPts val="1100"/>
              <a:buFont typeface="Arial"/>
              <a:buNone/>
            </a:pPr>
            <a:r>
              <a:rPr lang="en-GB" sz="1500">
                <a:latin typeface="Calibri"/>
                <a:ea typeface="Calibri"/>
                <a:cs typeface="Calibri"/>
                <a:sym typeface="Calibri"/>
              </a:rPr>
              <a:t>These chapters include topics such as open research, version control, licensing, data management, code testing and reviewing, continuous integration and so on.</a:t>
            </a:r>
            <a:endParaRPr sz="1500"/>
          </a:p>
          <a:p>
            <a:pPr indent="0" lvl="0" marL="0" rtl="0" algn="l">
              <a:lnSpc>
                <a:spcPct val="115000"/>
              </a:lnSpc>
              <a:spcBef>
                <a:spcPts val="400"/>
              </a:spcBef>
              <a:spcAft>
                <a:spcPts val="0"/>
              </a:spcAft>
              <a:buClr>
                <a:schemeClr val="dk1"/>
              </a:buClr>
              <a:buSzPts val="1100"/>
              <a:buFont typeface="Arial"/>
              <a:buNone/>
            </a:pPr>
            <a:r>
              <a:rPr lang="en-GB" sz="1500">
                <a:latin typeface="Calibri"/>
                <a:ea typeface="Calibri"/>
                <a:cs typeface="Calibri"/>
                <a:sym typeface="Calibri"/>
              </a:rPr>
              <a:t>However, these data practices were not enough, as research also includes the way we communicate our work with others, how we design our project, and how efficiently we collaborate with each other. </a:t>
            </a:r>
            <a:endParaRPr sz="1500"/>
          </a:p>
          <a:p>
            <a:pPr indent="0" lvl="0" marL="0" rtl="0" algn="l">
              <a:lnSpc>
                <a:spcPct val="115000"/>
              </a:lnSpc>
              <a:spcBef>
                <a:spcPts val="400"/>
              </a:spcBef>
              <a:spcAft>
                <a:spcPts val="0"/>
              </a:spcAft>
              <a:buClr>
                <a:schemeClr val="dk1"/>
              </a:buClr>
              <a:buSzPts val="1100"/>
              <a:buFont typeface="Arial"/>
              <a:buNone/>
            </a:pPr>
            <a:r>
              <a:rPr lang="en-GB" sz="1500">
                <a:latin typeface="Calibri"/>
                <a:ea typeface="Calibri"/>
                <a:cs typeface="Calibri"/>
                <a:sym typeface="Calibri"/>
              </a:rPr>
              <a:t>All these while ensuring the highest ethical standards and research integrity in our research.</a:t>
            </a:r>
            <a:endParaRPr sz="1500"/>
          </a:p>
          <a:p>
            <a:pPr indent="0" lvl="0" marL="0" rtl="0" algn="l">
              <a:lnSpc>
                <a:spcPct val="100000"/>
              </a:lnSpc>
              <a:spcBef>
                <a:spcPts val="400"/>
              </a:spcBef>
              <a:spcAft>
                <a:spcPts val="0"/>
              </a:spcAft>
              <a:buSzPts val="1400"/>
              <a:buNone/>
            </a:pPr>
            <a:r>
              <a:t/>
            </a:r>
            <a:endParaRPr/>
          </a:p>
        </p:txBody>
      </p:sp>
      <p:sp>
        <p:nvSpPr>
          <p:cNvPr id="933" name="Google Shape;933;g25421ab1b0d_0_397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3b700586b5_0_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8" name="Google Shape;718;g23b700586b5_0_6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sz="1300"/>
              <a:t>Emma</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rPr lang="en-GB" sz="1300"/>
              <a:t>So before we introduce hidden roles and some examples of research infrastructure roles, we would like to get you all warmed up a bit by doing an ice breaker question.</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rPr lang="en-GB" sz="1300"/>
              <a:t>Our icebreaker is: What research roles exist that are overlooked and or/Hidden?</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t/>
            </a:r>
            <a:endParaRPr sz="1300"/>
          </a:p>
        </p:txBody>
      </p:sp>
      <p:sp>
        <p:nvSpPr>
          <p:cNvPr id="719" name="Google Shape;719;g23b700586b5_0_6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p8: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3" name="Google Shape;953;p8: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sz="1400">
                <a:solidFill>
                  <a:schemeClr val="dk1"/>
                </a:solidFill>
                <a:latin typeface="Arial"/>
                <a:ea typeface="Arial"/>
                <a:cs typeface="Arial"/>
                <a:sym typeface="Arial"/>
              </a:rPr>
              <a:t>In order to accommodate all these requirements in research and data science, the project expanded to include four more guides: in addition to the guide for reproducible research, we have guides for project design, communication, collaboration and ethical research. </a:t>
            </a:r>
            <a:endParaRPr sz="1400"/>
          </a:p>
          <a:p>
            <a:pPr indent="0" lvl="0" marL="0" rtl="0" algn="l">
              <a:lnSpc>
                <a:spcPct val="100000"/>
              </a:lnSpc>
              <a:spcBef>
                <a:spcPts val="360"/>
              </a:spcBef>
              <a:spcAft>
                <a:spcPts val="0"/>
              </a:spcAft>
              <a:buSzPts val="1400"/>
              <a:buNone/>
            </a:pPr>
            <a:r>
              <a:rPr lang="en-GB" sz="1400">
                <a:solidFill>
                  <a:schemeClr val="dk1"/>
                </a:solidFill>
                <a:latin typeface="Arial"/>
                <a:ea typeface="Arial"/>
                <a:cs typeface="Arial"/>
                <a:sym typeface="Arial"/>
              </a:rPr>
              <a:t>We also record all the community practices that we are developing and practising within the Turing Way in our community handbook so that it can be adopted by other open source communities.</a:t>
            </a:r>
            <a:endParaRPr sz="1400"/>
          </a:p>
        </p:txBody>
      </p:sp>
      <p:sp>
        <p:nvSpPr>
          <p:cNvPr id="954" name="Google Shape;954;p8: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25421ab1b0d_0_35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3" name="Google Shape;973;g25421ab1b0d_0_356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sz="1600"/>
              <a:t>In the guide for collaboration, </a:t>
            </a:r>
            <a:r>
              <a:rPr lang="en-GB" sz="1600">
                <a:latin typeface="Calibri"/>
                <a:ea typeface="Calibri"/>
                <a:cs typeface="Calibri"/>
                <a:sym typeface="Calibri"/>
              </a:rPr>
              <a:t>we cover topics related to effective and inclusive collaboration. Lot of topics about using GitHub for collaboration, maintenance and open reviewing. </a:t>
            </a:r>
            <a:endParaRPr sz="1600">
              <a:latin typeface="Calibri"/>
              <a:ea typeface="Calibri"/>
              <a:cs typeface="Calibri"/>
              <a:sym typeface="Calibri"/>
            </a:endParaRPr>
          </a:p>
          <a:p>
            <a:pPr indent="0" lvl="0" marL="0" rtl="0" algn="l">
              <a:lnSpc>
                <a:spcPct val="100000"/>
              </a:lnSpc>
              <a:spcBef>
                <a:spcPts val="360"/>
              </a:spcBef>
              <a:spcAft>
                <a:spcPts val="0"/>
              </a:spcAft>
              <a:buClr>
                <a:schemeClr val="dk1"/>
              </a:buClr>
              <a:buSzPts val="1400"/>
              <a:buFont typeface="Arial"/>
              <a:buNone/>
            </a:pPr>
            <a:r>
              <a:rPr lang="en-GB" sz="1600">
                <a:latin typeface="Calibri"/>
                <a:ea typeface="Calibri"/>
                <a:cs typeface="Calibri"/>
                <a:sym typeface="Calibri"/>
              </a:rPr>
              <a:t>We also describe how to start a new community and how you can build best practices into this, what leadership in data science includes, building shared ownership in open source.</a:t>
            </a:r>
            <a:endParaRPr sz="1600">
              <a:latin typeface="Calibri"/>
              <a:ea typeface="Calibri"/>
              <a:cs typeface="Calibri"/>
              <a:sym typeface="Calibri"/>
            </a:endParaRPr>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100"/>
              <a:buFont typeface="Arial"/>
              <a:buNone/>
            </a:pPr>
            <a:r>
              <a:rPr lang="en-GB" sz="1600"/>
              <a:t>Also have a section on remote and hybrid collaboration which you can imagine has expanded during the pandemic and become more popular!</a:t>
            </a:r>
            <a:endParaRPr sz="1600"/>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400"/>
              <a:buFont typeface="Arial"/>
              <a:buNone/>
            </a:pPr>
            <a:r>
              <a:rPr lang="en-GB" sz="1600"/>
              <a:t>And finally we are currently developing a chapter on research infrastructure roles which has a number of different roles documented and some case studies about those roles. </a:t>
            </a:r>
            <a:endParaRPr sz="1600"/>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100"/>
              <a:buFont typeface="Arial"/>
              <a:buNone/>
            </a:pPr>
            <a:r>
              <a:rPr lang="en-GB" sz="1600"/>
              <a:t>So please do check it out and come and speak to us if you would like to contribute a new sub-chapter into this chapter on research infrastructure roles.</a:t>
            </a:r>
            <a:endParaRPr sz="1600"/>
          </a:p>
          <a:p>
            <a:pPr indent="0" lvl="0" marL="0" marR="0" rtl="0" algn="l">
              <a:lnSpc>
                <a:spcPct val="100000"/>
              </a:lnSpc>
              <a:spcBef>
                <a:spcPts val="360"/>
              </a:spcBef>
              <a:spcAft>
                <a:spcPts val="0"/>
              </a:spcAft>
              <a:buClr>
                <a:schemeClr val="dk1"/>
              </a:buClr>
              <a:buSzPts val="1200"/>
              <a:buFont typeface="Calibri"/>
              <a:buNone/>
            </a:pPr>
            <a:r>
              <a:t/>
            </a:r>
            <a:endParaRPr/>
          </a:p>
        </p:txBody>
      </p:sp>
      <p:sp>
        <p:nvSpPr>
          <p:cNvPr id="974" name="Google Shape;974;g25421ab1b0d_0_356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5421ab1b0d_0_393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4" name="Google Shape;984;g25421ab1b0d_0_393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latin typeface="Calibri"/>
                <a:ea typeface="Calibri"/>
                <a:cs typeface="Calibri"/>
                <a:sym typeface="Calibri"/>
              </a:rPr>
              <a:t>We have a number of projects going around Research </a:t>
            </a:r>
            <a:r>
              <a:rPr lang="en-GB">
                <a:latin typeface="Calibri"/>
                <a:ea typeface="Calibri"/>
                <a:cs typeface="Calibri"/>
                <a:sym typeface="Calibri"/>
              </a:rPr>
              <a:t>infrastructure</a:t>
            </a:r>
            <a:r>
              <a:rPr lang="en-GB">
                <a:latin typeface="Calibri"/>
                <a:ea typeface="Calibri"/>
                <a:cs typeface="Calibri"/>
                <a:sym typeface="Calibri"/>
              </a:rPr>
              <a:t> roles including our </a:t>
            </a:r>
            <a:r>
              <a:rPr lang="en-GB">
                <a:latin typeface="Calibri"/>
                <a:ea typeface="Calibri"/>
                <a:cs typeface="Calibri"/>
                <a:sym typeface="Calibri"/>
              </a:rPr>
              <a:t>practitioners</a:t>
            </a:r>
            <a:r>
              <a:rPr lang="en-GB">
                <a:latin typeface="Calibri"/>
                <a:ea typeface="Calibri"/>
                <a:cs typeface="Calibri"/>
                <a:sym typeface="Calibri"/>
              </a:rPr>
              <a:t> hub that brings a diverse group of research into our project from collaboration with government, industry and public sector organisations so that they can learn about our way of working and upskill in different areas.</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GB">
                <a:latin typeface="Calibri"/>
                <a:ea typeface="Calibri"/>
                <a:cs typeface="Calibri"/>
                <a:sym typeface="Calibri"/>
              </a:rPr>
              <a:t>Emma is leading a project on professionalising data science roles in which she is working with UK data science organisation to make skills frameworks for specialist research roles. </a:t>
            </a:r>
            <a:endParaRPr>
              <a:latin typeface="Calibri"/>
              <a:ea typeface="Calibri"/>
              <a:cs typeface="Calibri"/>
              <a:sym typeface="Calibri"/>
            </a:endParaRPr>
          </a:p>
        </p:txBody>
      </p:sp>
      <p:sp>
        <p:nvSpPr>
          <p:cNvPr id="985" name="Google Shape;985;g25421ab1b0d_0_393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5421ab1b0d_0_394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3" name="Google Shape;993;g25421ab1b0d_0_3946: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Latin America: </a:t>
            </a:r>
            <a:r>
              <a:rPr lang="en-GB" u="sng">
                <a:solidFill>
                  <a:schemeClr val="hlink"/>
                </a:solidFill>
                <a:hlinkClick r:id="rId2"/>
              </a:rPr>
              <a:t>https://www.clacso.org/wp-content/uploads/2020/05/FOLEC-DIAGNOSTICO-INGLES.pdf</a:t>
            </a:r>
            <a:r>
              <a:rPr lang="en-GB"/>
              <a:t>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25421ab1b0d_0_395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2" name="Google Shape;1002;g25421ab1b0d_0_395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400"/>
              </a:spcBef>
              <a:spcAft>
                <a:spcPts val="0"/>
              </a:spcAft>
              <a:buSzPts val="1400"/>
              <a:buNone/>
            </a:pPr>
            <a:r>
              <a:rPr b="0" i="0" lang="en-GB" sz="1200" u="none" strike="noStrike">
                <a:solidFill>
                  <a:schemeClr val="dk1"/>
                </a:solidFill>
                <a:latin typeface="Calibri"/>
                <a:ea typeface="Calibri"/>
                <a:cs typeface="Calibri"/>
                <a:sym typeface="Calibri"/>
              </a:rPr>
              <a:t>None of this work would be possible without our community of collaborators.</a:t>
            </a:r>
            <a:endParaRPr/>
          </a:p>
          <a:p>
            <a:pPr indent="0" lvl="0" marL="0" rtl="0" algn="l">
              <a:lnSpc>
                <a:spcPct val="100000"/>
              </a:lnSpc>
              <a:spcBef>
                <a:spcPts val="400"/>
              </a:spcBef>
              <a:spcAft>
                <a:spcPts val="0"/>
              </a:spcAft>
              <a:buSzPts val="1400"/>
              <a:buNone/>
            </a:pPr>
            <a:r>
              <a:rPr b="0" i="0" lang="en-GB" sz="1200" u="none" strike="noStrike">
                <a:solidFill>
                  <a:schemeClr val="dk1"/>
                </a:solidFill>
                <a:latin typeface="Calibri"/>
                <a:ea typeface="Calibri"/>
                <a:cs typeface="Calibri"/>
                <a:sym typeface="Calibri"/>
              </a:rPr>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rtl="0" algn="l">
              <a:lnSpc>
                <a:spcPct val="100000"/>
              </a:lnSpc>
              <a:spcBef>
                <a:spcPts val="400"/>
              </a:spcBef>
              <a:spcAft>
                <a:spcPts val="0"/>
              </a:spcAft>
              <a:buSzPts val="1400"/>
              <a:buNone/>
            </a:pPr>
            <a:r>
              <a:rPr b="0" i="0" lang="en-GB" sz="1200" u="none" strike="noStrike">
                <a:solidFill>
                  <a:schemeClr val="dk1"/>
                </a:solidFill>
                <a:latin typeface="Calibri"/>
                <a:ea typeface="Calibri"/>
                <a:cs typeface="Calibri"/>
                <a:sym typeface="Calibri"/>
              </a:rPr>
              <a:t>Case studies, and lived experiences, are welcome too. You don't need to have coding experience to contribute! You just need an idea and a willingness to learn.</a:t>
            </a:r>
            <a:endParaRPr/>
          </a:p>
          <a:p>
            <a:pPr indent="0" lvl="0" marL="0" rtl="0" algn="l">
              <a:lnSpc>
                <a:spcPct val="100000"/>
              </a:lnSpc>
              <a:spcBef>
                <a:spcPts val="400"/>
              </a:spcBef>
              <a:spcAft>
                <a:spcPts val="0"/>
              </a:spcAft>
              <a:buSzPts val="1400"/>
              <a:buNone/>
            </a:pPr>
            <a:br>
              <a:rPr lang="en-GB"/>
            </a:br>
            <a:endParaRPr/>
          </a:p>
        </p:txBody>
      </p:sp>
      <p:sp>
        <p:nvSpPr>
          <p:cNvPr id="1003" name="Google Shape;1003;g25421ab1b0d_0_395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g23d1ae35912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4" name="Google Shape;1024;g23d1ae35912_0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We have multiple community events and you are invited to join us.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We host collaboration cafes and fireside chats </a:t>
            </a:r>
            <a:r>
              <a:rPr lang="en-GB"/>
              <a:t>every month</a:t>
            </a:r>
            <a:r>
              <a:rPr lang="en-GB"/>
              <a:t>.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You can find details in the shared notes - bit.ly/turingway.</a:t>
            </a:r>
            <a:endParaRPr/>
          </a:p>
        </p:txBody>
      </p:sp>
      <p:sp>
        <p:nvSpPr>
          <p:cNvPr id="1025" name="Google Shape;1025;g23d1ae35912_0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p18: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4" name="Google Shape;1034;p18: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sz="1200">
                <a:solidFill>
                  <a:schemeClr val="dk1"/>
                </a:solidFill>
                <a:latin typeface="Arial"/>
                <a:ea typeface="Arial"/>
                <a:cs typeface="Arial"/>
                <a:sym typeface="Arial"/>
              </a:rPr>
              <a:t>Thanks to Kirstie Whitaker for starting this project and the re</a:t>
            </a:r>
            <a:r>
              <a:rPr lang="en-GB"/>
              <a:t>st fo the core team</a:t>
            </a:r>
            <a:r>
              <a:rPr lang="en-GB" sz="1200">
                <a:solidFill>
                  <a:schemeClr val="dk1"/>
                </a:solidFill>
                <a:latin typeface="Arial"/>
                <a:ea typeface="Arial"/>
                <a:cs typeface="Arial"/>
                <a:sym typeface="Arial"/>
              </a:rPr>
              <a:t>.  All our resources including this presentation are available online.</a:t>
            </a:r>
            <a:endParaRPr sz="1200">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a:p>
          <a:p>
            <a:pPr indent="0" lvl="0" marL="0" marR="0" rtl="0" algn="l">
              <a:lnSpc>
                <a:spcPct val="100000"/>
              </a:lnSpc>
              <a:spcBef>
                <a:spcPts val="0"/>
              </a:spcBef>
              <a:spcAft>
                <a:spcPts val="0"/>
              </a:spcAft>
              <a:buClr>
                <a:schemeClr val="dk1"/>
              </a:buClr>
              <a:buSzPts val="1200"/>
              <a:buFont typeface="Arial"/>
              <a:buNone/>
            </a:pPr>
            <a:r>
              <a:rPr lang="en-GB"/>
              <a:t>And if </a:t>
            </a:r>
            <a:r>
              <a:rPr lang="en-GB"/>
              <a:t>you</a:t>
            </a:r>
            <a:r>
              <a:rPr lang="en-GB"/>
              <a:t> are interested in contributing, then please do get in touch with us. Thank you. </a:t>
            </a:r>
            <a:endParaRPr/>
          </a:p>
        </p:txBody>
      </p:sp>
      <p:sp>
        <p:nvSpPr>
          <p:cNvPr id="1035" name="Google Shape;1035;p18: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23d1ae35912_0_1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4" name="Google Shape;1044;g23d1ae35912_0_1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Not to be spoken about but referred to so attendees can look over them </a:t>
            </a:r>
            <a:endParaRPr/>
          </a:p>
        </p:txBody>
      </p:sp>
      <p:sp>
        <p:nvSpPr>
          <p:cNvPr id="1045" name="Google Shape;1045;g23d1ae35912_0_1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5421ab1b0d_0_45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2" name="Google Shape;1052;g25421ab1b0d_0_45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53" name="Google Shape;1053;g25421ab1b0d_0_45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g25421ab1b0d_0_48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0" name="Google Shape;1080;g25421ab1b0d_0_48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81" name="Google Shape;1081;g25421ab1b0d_0_48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25543a8b85a_0_9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7" name="Google Shape;727;g25543a8b85a_0_93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Emma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Please use this cover slide if you are an </a:t>
            </a:r>
            <a:r>
              <a:rPr b="1" lang="en-GB"/>
              <a:t>employee of the Alan Turing Institute</a:t>
            </a:r>
            <a:endParaRPr/>
          </a:p>
          <a:p>
            <a:pPr indent="0" lvl="0" marL="0" rtl="0" algn="l">
              <a:lnSpc>
                <a:spcPct val="100000"/>
              </a:lnSpc>
              <a:spcBef>
                <a:spcPts val="0"/>
              </a:spcBef>
              <a:spcAft>
                <a:spcPts val="0"/>
              </a:spcAft>
              <a:buSzPts val="1400"/>
              <a:buNone/>
            </a:pPr>
            <a:r>
              <a:rPr lang="en-GB"/>
              <a:t>- Update the title for your talk, or feel free to use this one</a:t>
            </a:r>
            <a:endParaRPr/>
          </a:p>
          <a:p>
            <a:pPr indent="0" lvl="0" marL="0" rtl="0" algn="l">
              <a:lnSpc>
                <a:spcPct val="100000"/>
              </a:lnSpc>
              <a:spcBef>
                <a:spcPts val="0"/>
              </a:spcBef>
              <a:spcAft>
                <a:spcPts val="0"/>
              </a:spcAft>
              <a:buSzPts val="1400"/>
              <a:buNone/>
            </a:pPr>
            <a:r>
              <a:rPr lang="en-GB"/>
              <a:t>- Add the date of the presentation and your name and pronouns</a:t>
            </a:r>
            <a:endParaRPr/>
          </a:p>
        </p:txBody>
      </p:sp>
      <p:sp>
        <p:nvSpPr>
          <p:cNvPr id="728" name="Google Shape;728;g25543a8b85a_0_93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g25421ab1b0d_0_49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0" name="Google Shape;1090;g25421ab1b0d_0_49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91" name="Google Shape;1091;g25421ab1b0d_0_49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8" name="Shape 1098"/>
        <p:cNvGrpSpPr/>
        <p:nvPr/>
      </p:nvGrpSpPr>
      <p:grpSpPr>
        <a:xfrm>
          <a:off x="0" y="0"/>
          <a:ext cx="0" cy="0"/>
          <a:chOff x="0" y="0"/>
          <a:chExt cx="0" cy="0"/>
        </a:xfrm>
      </p:grpSpPr>
      <p:sp>
        <p:nvSpPr>
          <p:cNvPr id="1099" name="Google Shape;1099;g25421ab1b0d_0_205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0" name="Google Shape;1100;g25421ab1b0d_0_205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01" name="Google Shape;1101;g25421ab1b0d_0_205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25421ab1b0d_0_281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1" name="Google Shape;1131;g25421ab1b0d_0_281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32" name="Google Shape;1132;g25421ab1b0d_0_281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2559bed05ab_1_4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g2559bed05ab_1_4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p:txBody>
      </p:sp>
      <p:sp>
        <p:nvSpPr>
          <p:cNvPr id="1142" name="Google Shape;1142;g2559bed05ab_1_4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559bed05ab_1_6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9" name="Google Shape;1169;g2559bed05ab_1_6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p:txBody>
      </p:sp>
      <p:sp>
        <p:nvSpPr>
          <p:cNvPr id="1170" name="Google Shape;1170;g2559bed05ab_1_6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5543a8b85a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9" name="Google Shape;1179;g25543a8b85a_0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80" name="Google Shape;1180;g25543a8b85a_0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0" name="Shape 1210"/>
        <p:cNvGrpSpPr/>
        <p:nvPr/>
      </p:nvGrpSpPr>
      <p:grpSpPr>
        <a:xfrm>
          <a:off x="0" y="0"/>
          <a:ext cx="0" cy="0"/>
          <a:chOff x="0" y="0"/>
          <a:chExt cx="0" cy="0"/>
        </a:xfrm>
      </p:grpSpPr>
      <p:sp>
        <p:nvSpPr>
          <p:cNvPr id="1211" name="Google Shape;1211;g25543a8b85a_0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2" name="Google Shape;1212;g25543a8b85a_0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13" name="Google Shape;1213;g25543a8b85a_0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25543a8b85a_0_4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2" name="Google Shape;1222;g25543a8b85a_0_4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23" name="Google Shape;1223;g25543a8b85a_0_4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3" name="Shape 1253"/>
        <p:cNvGrpSpPr/>
        <p:nvPr/>
      </p:nvGrpSpPr>
      <p:grpSpPr>
        <a:xfrm>
          <a:off x="0" y="0"/>
          <a:ext cx="0" cy="0"/>
          <a:chOff x="0" y="0"/>
          <a:chExt cx="0" cy="0"/>
        </a:xfrm>
      </p:grpSpPr>
      <p:sp>
        <p:nvSpPr>
          <p:cNvPr id="1254" name="Google Shape;1254;g25543a8b85a_0_7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5" name="Google Shape;1255;g25543a8b85a_0_7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56" name="Google Shape;1256;g25543a8b85a_0_7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25543a8b85a_0_8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5" name="Google Shape;1265;g25543a8b85a_0_8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66" name="Google Shape;1266;g25543a8b85a_0_8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25543a8b85a_0_88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7" name="Google Shape;737;g25543a8b85a_0_88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738" name="Google Shape;738;g25543a8b85a_0_88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6" name="Shape 1296"/>
        <p:cNvGrpSpPr/>
        <p:nvPr/>
      </p:nvGrpSpPr>
      <p:grpSpPr>
        <a:xfrm>
          <a:off x="0" y="0"/>
          <a:ext cx="0" cy="0"/>
          <a:chOff x="0" y="0"/>
          <a:chExt cx="0" cy="0"/>
        </a:xfrm>
      </p:grpSpPr>
      <p:sp>
        <p:nvSpPr>
          <p:cNvPr id="1297" name="Google Shape;1297;g25543a8b85a_0_11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8" name="Google Shape;1298;g25543a8b85a_0_11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99" name="Google Shape;1299;g25543a8b85a_0_11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5" name="Shape 1305"/>
        <p:cNvGrpSpPr/>
        <p:nvPr/>
      </p:nvGrpSpPr>
      <p:grpSpPr>
        <a:xfrm>
          <a:off x="0" y="0"/>
          <a:ext cx="0" cy="0"/>
          <a:chOff x="0" y="0"/>
          <a:chExt cx="0" cy="0"/>
        </a:xfrm>
      </p:grpSpPr>
      <p:sp>
        <p:nvSpPr>
          <p:cNvPr id="1306" name="Google Shape;1306;g25543a8b85a_0_12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7" name="Google Shape;1307;g25543a8b85a_0_12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rgbClr val="000000"/>
              </a:buClr>
              <a:buSzPts val="1400"/>
              <a:buFont typeface="Arial"/>
              <a:buNone/>
            </a:pPr>
            <a:r>
              <a:t/>
            </a:r>
            <a:endParaRPr sz="1200">
              <a:solidFill>
                <a:schemeClr val="dk1"/>
              </a:solidFill>
              <a:latin typeface="Calibri"/>
              <a:ea typeface="Calibri"/>
              <a:cs typeface="Calibri"/>
              <a:sym typeface="Calibri"/>
            </a:endParaRPr>
          </a:p>
        </p:txBody>
      </p:sp>
      <p:sp>
        <p:nvSpPr>
          <p:cNvPr id="1308" name="Google Shape;1308;g25543a8b85a_0_12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g25421ab1b0d_0_165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5" name="Google Shape;1315;g25421ab1b0d_0_165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316" name="Google Shape;1316;g25421ab1b0d_0_165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6" name="Shape 1346"/>
        <p:cNvGrpSpPr/>
        <p:nvPr/>
      </p:nvGrpSpPr>
      <p:grpSpPr>
        <a:xfrm>
          <a:off x="0" y="0"/>
          <a:ext cx="0" cy="0"/>
          <a:chOff x="0" y="0"/>
          <a:chExt cx="0" cy="0"/>
        </a:xfrm>
      </p:grpSpPr>
      <p:sp>
        <p:nvSpPr>
          <p:cNvPr id="1347" name="Google Shape;1347;g25421ab1b0d_0_168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8" name="Google Shape;1348;g25421ab1b0d_0_168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rPr>
              <a:t>Some of my responsibilities include: </a:t>
            </a:r>
            <a:br>
              <a:rPr lang="en-GB" sz="1200">
                <a:solidFill>
                  <a:schemeClr val="dk1"/>
                </a:solidFill>
              </a:rPr>
            </a:br>
            <a:r>
              <a:rPr lang="en-GB" sz="1200">
                <a:solidFill>
                  <a:schemeClr val="dk1"/>
                </a:solidFill>
              </a:rPr>
              <a:t>1. Coordinate meetings with partners, team members and be a source of information, making sure that all different stakeholders are updated on the research status. Follow on the delivery of each partner’s tasks and support them with issues that come ahead. </a:t>
            </a:r>
            <a:endParaRPr sz="1200">
              <a:solidFill>
                <a:schemeClr val="dk1"/>
              </a:solidFill>
            </a:endParaRPr>
          </a:p>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rPr>
              <a:t>2. Together with the PI, agree on the governance of the project, the reports being produced, communication channels and ways of encourage harmony within work members. </a:t>
            </a:r>
            <a:endParaRPr sz="1200">
              <a:solidFill>
                <a:schemeClr val="dk1"/>
              </a:solidFill>
            </a:endParaRPr>
          </a:p>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rPr>
              <a:t>3. Support the researchers with their research ethics forms and data protection plans, update them when necessary and identify risks and escalate them accordingly.</a:t>
            </a:r>
            <a:endParaRPr sz="1200">
              <a:solidFill>
                <a:schemeClr val="dk1"/>
              </a:solidFill>
            </a:endParaRPr>
          </a:p>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rPr>
              <a:t>4. Control the budget: Quote, hire and follow on the delivery of suppliers, illustrators, science writers, catering, etc and comply within The Turing policies. </a:t>
            </a:r>
            <a:endParaRPr sz="1200">
              <a:solidFill>
                <a:schemeClr val="dk1"/>
              </a:solidFill>
            </a:endParaRPr>
          </a:p>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rPr>
              <a:t>5. Issue or follow on the Contract agreements with partners, suppliers and different stakeholders</a:t>
            </a:r>
            <a:endParaRPr sz="1200">
              <a:solidFill>
                <a:schemeClr val="dk1"/>
              </a:solidFill>
              <a:latin typeface="Calibri"/>
              <a:ea typeface="Calibri"/>
              <a:cs typeface="Calibri"/>
              <a:sym typeface="Calibri"/>
            </a:endParaRPr>
          </a:p>
        </p:txBody>
      </p:sp>
      <p:sp>
        <p:nvSpPr>
          <p:cNvPr id="1349" name="Google Shape;1349;g25421ab1b0d_0_168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g25543a8b85a_0_49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7" name="Google Shape;1357;g25543a8b85a_0_49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358" name="Google Shape;1358;g25543a8b85a_0_49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8" name="Shape 1388"/>
        <p:cNvGrpSpPr/>
        <p:nvPr/>
      </p:nvGrpSpPr>
      <p:grpSpPr>
        <a:xfrm>
          <a:off x="0" y="0"/>
          <a:ext cx="0" cy="0"/>
          <a:chOff x="0" y="0"/>
          <a:chExt cx="0" cy="0"/>
        </a:xfrm>
      </p:grpSpPr>
      <p:sp>
        <p:nvSpPr>
          <p:cNvPr id="1389" name="Google Shape;1389;g25543a8b85a_0_52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0" name="Google Shape;1390;g25543a8b85a_0_52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391" name="Google Shape;1391;g25543a8b85a_0_52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7" name="Shape 1397"/>
        <p:cNvGrpSpPr/>
        <p:nvPr/>
      </p:nvGrpSpPr>
      <p:grpSpPr>
        <a:xfrm>
          <a:off x="0" y="0"/>
          <a:ext cx="0" cy="0"/>
          <a:chOff x="0" y="0"/>
          <a:chExt cx="0" cy="0"/>
        </a:xfrm>
      </p:grpSpPr>
      <p:sp>
        <p:nvSpPr>
          <p:cNvPr id="1398" name="Google Shape;1398;g2559bed05ab_1_10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9" name="Google Shape;1399;g2559bed05ab_1_10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Not to be spoken about but referred to so attendees can look over them </a:t>
            </a:r>
            <a:endParaRPr/>
          </a:p>
        </p:txBody>
      </p:sp>
      <p:sp>
        <p:nvSpPr>
          <p:cNvPr id="1400" name="Google Shape;1400;g2559bed05ab_1_10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g25421ab1b0d_0_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0" name="Google Shape;750;g25421ab1b0d_0_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Emma</a:t>
            </a:r>
            <a:endParaRPr/>
          </a:p>
        </p:txBody>
      </p:sp>
      <p:sp>
        <p:nvSpPr>
          <p:cNvPr id="751" name="Google Shape;751;g25421ab1b0d_0_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25421ab1b0d_0_205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0" name="Google Shape;760;g25421ab1b0d_0_205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Emma</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This is a slide taken from a recent talk called ‘Stop breeding Unicorns’ by The Turing Way project Co-lead Kirstie Whitaker - she pointed out that this person does not really exist as no one can be expected to do all of these task to the highest level. We therefore need to build teams of experts to do research to the highest quality and impact. Many of these specialist roles have existed for quite a while but they are often hidden roles and therefore need greater recognition to the importance of them for high </a:t>
            </a:r>
            <a:r>
              <a:rPr lang="en-GB"/>
              <a:t>quality</a:t>
            </a:r>
            <a:r>
              <a:rPr lang="en-GB"/>
              <a:t> research. We refer to these roles as research infrastructure role.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KW talk -</a:t>
            </a:r>
            <a:r>
              <a:rPr lang="en-GB" sz="1500"/>
              <a:t> </a:t>
            </a:r>
            <a:r>
              <a:rPr lang="en-GB" sz="1300"/>
              <a:t>https://doi.org/10.5281/zenodo.7749651</a:t>
            </a:r>
            <a:endParaRPr sz="1300"/>
          </a:p>
          <a:p>
            <a:pPr indent="0" lvl="0" marL="0" rtl="0" algn="l">
              <a:lnSpc>
                <a:spcPct val="100000"/>
              </a:lnSpc>
              <a:spcBef>
                <a:spcPts val="360"/>
              </a:spcBef>
              <a:spcAft>
                <a:spcPts val="0"/>
              </a:spcAft>
              <a:buSzPts val="1400"/>
              <a:buNone/>
            </a:pPr>
            <a:r>
              <a:t/>
            </a:r>
            <a:endParaRPr/>
          </a:p>
        </p:txBody>
      </p:sp>
      <p:sp>
        <p:nvSpPr>
          <p:cNvPr id="761" name="Google Shape;761;g25421ab1b0d_0_205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g27f990ebeac_0_3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67" name="Google Shape;767;g27f990ebeac_0_35: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Hidden roles have been around for many years but recently we are seeing an emergence of more research infrastructure roles.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We are currently existing in an evolving research and data landscape where AI, data science and Open research are now being integrated into all sectors and domains. This gives us different focuses and requires us to think differently about how we do research.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landscape is causing greater interdisciplinarity and we need to approach this type of research differently. It is creating the need for bigger teams that have many different experts with diverse knowledge and skill sets so it becomes more important to have people and roles that specialise in translation of research between domains and work as the glue to hold together research teams.</a:t>
            </a:r>
            <a:endParaRPr/>
          </a:p>
          <a:p>
            <a:pPr indent="0" lvl="0" marL="0" rtl="0" algn="l">
              <a:spcBef>
                <a:spcPts val="360"/>
              </a:spcBef>
              <a:spcAft>
                <a:spcPts val="0"/>
              </a:spcAft>
              <a:buNone/>
            </a:pPr>
            <a:r>
              <a:rPr lang="en-GB"/>
              <a:t> </a:t>
            </a:r>
            <a:endParaRPr/>
          </a:p>
          <a:p>
            <a:pPr indent="0" lvl="0" marL="0" rtl="0" algn="l">
              <a:spcBef>
                <a:spcPts val="360"/>
              </a:spcBef>
              <a:spcAft>
                <a:spcPts val="0"/>
              </a:spcAft>
              <a:buNone/>
            </a:pPr>
            <a:r>
              <a:rPr lang="en-GB"/>
              <a:t>We are also implementing open research practices, which requires people </a:t>
            </a:r>
            <a:r>
              <a:rPr lang="en-GB"/>
              <a:t>with specialised knowledge and skills of these practices to work on specific aspects such as reproducibility, data stewardship and upskilling researchers with these practices.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There is now a very much needed greater commitment to equity, diversity, inclusion and accessibility - this has many facets and so how do we do this? Again it requires people with specialist knowledge in for example making resources accessible to all.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And we are moving towards a </a:t>
            </a:r>
            <a:r>
              <a:rPr lang="en-GB"/>
              <a:t>more</a:t>
            </a:r>
            <a:r>
              <a:rPr lang="en-GB"/>
              <a:t> inclusive research culture where we value people and their skills and hopefully moving away from narrowly focused research assessment criteria - both of which broaden the expertise needed within research teams. </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768" name="Google Shape;768;g27f990ebeac_0_35: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25421ab1b0d_0_23: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6" name="Google Shape;776;g25421ab1b0d_0_23: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Many of the Hidden roles in research are what could be called research infrastructure roles although research infrastructure is often thought of as just physical or digital infrastructure but it also includes the expert workforce and specialised services - so people that work in research infrastructure roles.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25421ab1b0d_0_44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4" name="Google Shape;784;g25421ab1b0d_0_44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GB"/>
              <a:t>One of these research infrastructure roles is research software engineers and people in this role have worked incredibly hard over the past 10 years to build recognition for their community. Much of that work done through the Software sustainability institute - big shout out to Neil and Simon for their leadership in this area. </a:t>
            </a:r>
            <a:endParaRPr sz="1400"/>
          </a:p>
          <a:p>
            <a:pPr indent="0" lvl="0" marL="0" rtl="0" algn="l">
              <a:lnSpc>
                <a:spcPct val="115000"/>
              </a:lnSpc>
              <a:spcBef>
                <a:spcPts val="0"/>
              </a:spcBef>
              <a:spcAft>
                <a:spcPts val="0"/>
              </a:spcAft>
              <a:buClr>
                <a:schemeClr val="dk1"/>
              </a:buClr>
              <a:buSzPts val="1100"/>
              <a:buFont typeface="Arial"/>
              <a:buNone/>
            </a:pPr>
            <a:r>
              <a:t/>
            </a:r>
            <a:endParaRPr sz="1400"/>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00000"/>
              </a:lnSpc>
              <a:spcBef>
                <a:spcPts val="360"/>
              </a:spcBef>
              <a:spcAft>
                <a:spcPts val="0"/>
              </a:spcAft>
              <a:buSzPts val="1400"/>
              <a:buNone/>
            </a:pPr>
            <a:r>
              <a:t/>
            </a:r>
            <a:endParaRPr/>
          </a:p>
        </p:txBody>
      </p:sp>
      <p:sp>
        <p:nvSpPr>
          <p:cNvPr id="785" name="Google Shape;785;g25421ab1b0d_0_44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12" name="Shape 12"/>
        <p:cNvGrpSpPr/>
        <p:nvPr/>
      </p:nvGrpSpPr>
      <p:grpSpPr>
        <a:xfrm>
          <a:off x="0" y="0"/>
          <a:ext cx="0" cy="0"/>
          <a:chOff x="0" y="0"/>
          <a:chExt cx="0" cy="0"/>
        </a:xfrm>
      </p:grpSpPr>
      <p:sp>
        <p:nvSpPr>
          <p:cNvPr id="13" name="Google Shape;13;p21"/>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 name="Google Shape;14;p21"/>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15" name="Google Shape;15;p21"/>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6" name="Google Shape;16;p21"/>
          <p:cNvSpPr txBox="1"/>
          <p:nvPr>
            <p:ph idx="1" type="body"/>
          </p:nvPr>
        </p:nvSpPr>
        <p:spPr>
          <a:xfrm>
            <a:off x="431800" y="3720363"/>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 name="Google Shape;17;p21"/>
          <p:cNvSpPr/>
          <p:nvPr>
            <p:ph idx="2" type="pic"/>
          </p:nvPr>
        </p:nvSpPr>
        <p:spPr>
          <a:xfrm>
            <a:off x="5651872" y="0"/>
            <a:ext cx="3493714" cy="4573587"/>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56" name="Shape 56"/>
        <p:cNvGrpSpPr/>
        <p:nvPr/>
      </p:nvGrpSpPr>
      <p:grpSpPr>
        <a:xfrm>
          <a:off x="0" y="0"/>
          <a:ext cx="0" cy="0"/>
          <a:chOff x="0" y="0"/>
          <a:chExt cx="0" cy="0"/>
        </a:xfrm>
      </p:grpSpPr>
      <p:cxnSp>
        <p:nvCxnSpPr>
          <p:cNvPr id="57" name="Google Shape;57;p25"/>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58" name="Google Shape;58;p25"/>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9" name="Google Shape;59;p25"/>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0" name="Google Shape;60;p2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3" showMasterSp="0">
  <p:cSld name="1_Heading, bullets, image (Light)_3">
    <p:bg>
      <p:bgPr>
        <a:solidFill>
          <a:schemeClr val="dk2"/>
        </a:solidFill>
      </p:bgPr>
    </p:bg>
    <p:spTree>
      <p:nvGrpSpPr>
        <p:cNvPr id="61" name="Shape 61"/>
        <p:cNvGrpSpPr/>
        <p:nvPr/>
      </p:nvGrpSpPr>
      <p:grpSpPr>
        <a:xfrm>
          <a:off x="0" y="0"/>
          <a:ext cx="0" cy="0"/>
          <a:chOff x="0" y="0"/>
          <a:chExt cx="0" cy="0"/>
        </a:xfrm>
      </p:grpSpPr>
      <p:cxnSp>
        <p:nvCxnSpPr>
          <p:cNvPr id="62" name="Google Shape;62;g23cee58bc55_0_611"/>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63" name="Google Shape;63;g23cee58bc55_0_611"/>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
        <p:nvSpPr>
          <p:cNvPr id="64" name="Google Shape;64;g23cee58bc55_0_611"/>
          <p:cNvSpPr/>
          <p:nvPr>
            <p:ph idx="2" type="pic"/>
          </p:nvPr>
        </p:nvSpPr>
        <p:spPr>
          <a:xfrm>
            <a:off x="5251450" y="702659"/>
            <a:ext cx="3892500" cy="3640800"/>
          </a:xfrm>
          <a:prstGeom prst="rect">
            <a:avLst/>
          </a:prstGeom>
          <a:noFill/>
          <a:ln>
            <a:noFill/>
          </a:ln>
        </p:spPr>
      </p:sp>
      <p:sp>
        <p:nvSpPr>
          <p:cNvPr id="65" name="Google Shape;65;g23cee58bc55_0_611"/>
          <p:cNvSpPr txBox="1"/>
          <p:nvPr>
            <p:ph idx="3" type="body"/>
          </p:nvPr>
        </p:nvSpPr>
        <p:spPr>
          <a:xfrm>
            <a:off x="431801" y="1325887"/>
            <a:ext cx="3921000" cy="30174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400"/>
              <a:buNone/>
              <a:defRPr/>
            </a:lvl2pPr>
            <a:lvl3pPr indent="-317500" lvl="2" marL="1371600" algn="l">
              <a:lnSpc>
                <a:spcPct val="100000"/>
              </a:lnSpc>
              <a:spcBef>
                <a:spcPts val="0"/>
              </a:spcBef>
              <a:spcAft>
                <a:spcPts val="0"/>
              </a:spcAft>
              <a:buClr>
                <a:schemeClr val="dk1"/>
              </a:buClr>
              <a:buSzPts val="1400"/>
              <a:buChar char="–"/>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66" name="Shape 66"/>
        <p:cNvGrpSpPr/>
        <p:nvPr/>
      </p:nvGrpSpPr>
      <p:grpSpPr>
        <a:xfrm>
          <a:off x="0" y="0"/>
          <a:ext cx="0" cy="0"/>
          <a:chOff x="0" y="0"/>
          <a:chExt cx="0" cy="0"/>
        </a:xfrm>
      </p:grpSpPr>
      <p:sp>
        <p:nvSpPr>
          <p:cNvPr id="67" name="Google Shape;67;p26"/>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8" name="Google Shape;68;p26"/>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69" name="Google Shape;69;p26"/>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70" name="Google Shape;70;p26"/>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6"/>
          <p:cNvSpPr/>
          <p:nvPr>
            <p:ph idx="2" type="pic"/>
          </p:nvPr>
        </p:nvSpPr>
        <p:spPr>
          <a:xfrm>
            <a:off x="5651872" y="0"/>
            <a:ext cx="3493714" cy="4573587"/>
          </a:xfrm>
          <a:prstGeom prst="rect">
            <a:avLst/>
          </a:prstGeom>
          <a:noFill/>
          <a:ln>
            <a:noFill/>
          </a:ln>
        </p:spPr>
      </p:sp>
      <p:sp>
        <p:nvSpPr>
          <p:cNvPr id="72" name="Google Shape;72;p2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73" name="Shape 73"/>
        <p:cNvGrpSpPr/>
        <p:nvPr/>
      </p:nvGrpSpPr>
      <p:grpSpPr>
        <a:xfrm>
          <a:off x="0" y="0"/>
          <a:ext cx="0" cy="0"/>
          <a:chOff x="0" y="0"/>
          <a:chExt cx="0" cy="0"/>
        </a:xfrm>
      </p:grpSpPr>
      <p:sp>
        <p:nvSpPr>
          <p:cNvPr id="74" name="Google Shape;74;p28"/>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5" name="Google Shape;75;p28"/>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76" name="Google Shape;76;p28"/>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77" name="Shape 77"/>
        <p:cNvGrpSpPr/>
        <p:nvPr/>
      </p:nvGrpSpPr>
      <p:grpSpPr>
        <a:xfrm>
          <a:off x="0" y="0"/>
          <a:ext cx="0" cy="0"/>
          <a:chOff x="0" y="0"/>
          <a:chExt cx="0" cy="0"/>
        </a:xfrm>
      </p:grpSpPr>
      <p:sp>
        <p:nvSpPr>
          <p:cNvPr id="78" name="Google Shape;78;p29"/>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9" name="Google Shape;79;p29"/>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80" name="Google Shape;80;p29"/>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81" name="Shape 81"/>
        <p:cNvGrpSpPr/>
        <p:nvPr/>
      </p:nvGrpSpPr>
      <p:grpSpPr>
        <a:xfrm>
          <a:off x="0" y="0"/>
          <a:ext cx="0" cy="0"/>
          <a:chOff x="0" y="0"/>
          <a:chExt cx="0" cy="0"/>
        </a:xfrm>
      </p:grpSpPr>
      <p:sp>
        <p:nvSpPr>
          <p:cNvPr id="82" name="Google Shape;82;p31"/>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3" name="Google Shape;83;p31"/>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84" name="Google Shape;84;p31"/>
          <p:cNvSpPr/>
          <p:nvPr>
            <p:ph idx="2" type="pic"/>
          </p:nvPr>
        </p:nvSpPr>
        <p:spPr>
          <a:xfrm>
            <a:off x="5651872" y="0"/>
            <a:ext cx="3493714" cy="4573587"/>
          </a:xfrm>
          <a:prstGeom prst="rect">
            <a:avLst/>
          </a:prstGeom>
          <a:noFill/>
          <a:ln>
            <a:noFill/>
          </a:ln>
        </p:spPr>
      </p:sp>
      <p:sp>
        <p:nvSpPr>
          <p:cNvPr id="85" name="Google Shape;85;p3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86" name="Shape 86"/>
        <p:cNvGrpSpPr/>
        <p:nvPr/>
      </p:nvGrpSpPr>
      <p:grpSpPr>
        <a:xfrm>
          <a:off x="0" y="0"/>
          <a:ext cx="0" cy="0"/>
          <a:chOff x="0" y="0"/>
          <a:chExt cx="0" cy="0"/>
        </a:xfrm>
      </p:grpSpPr>
      <p:cxnSp>
        <p:nvCxnSpPr>
          <p:cNvPr id="87" name="Google Shape;87;p32"/>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88" name="Google Shape;88;p32"/>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9" name="Google Shape;89;p32"/>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0" name="Google Shape;90;p32"/>
          <p:cNvSpPr/>
          <p:nvPr>
            <p:ph idx="3" type="pic"/>
          </p:nvPr>
        </p:nvSpPr>
        <p:spPr>
          <a:xfrm>
            <a:off x="5251450" y="702659"/>
            <a:ext cx="3892550" cy="3451890"/>
          </a:xfrm>
          <a:prstGeom prst="rect">
            <a:avLst/>
          </a:prstGeom>
          <a:noFill/>
          <a:ln>
            <a:noFill/>
          </a:ln>
        </p:spPr>
      </p:sp>
      <p:sp>
        <p:nvSpPr>
          <p:cNvPr id="91" name="Google Shape;91;p32"/>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92" name="Shape 92"/>
        <p:cNvGrpSpPr/>
        <p:nvPr/>
      </p:nvGrpSpPr>
      <p:grpSpPr>
        <a:xfrm>
          <a:off x="0" y="0"/>
          <a:ext cx="0" cy="0"/>
          <a:chOff x="0" y="0"/>
          <a:chExt cx="0" cy="0"/>
        </a:xfrm>
      </p:grpSpPr>
      <p:sp>
        <p:nvSpPr>
          <p:cNvPr id="93" name="Google Shape;93;p33"/>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4" name="Google Shape;94;p33"/>
          <p:cNvSpPr/>
          <p:nvPr>
            <p:ph idx="2" type="pic"/>
          </p:nvPr>
        </p:nvSpPr>
        <p:spPr>
          <a:xfrm>
            <a:off x="5251450" y="702659"/>
            <a:ext cx="3892550" cy="3471618"/>
          </a:xfrm>
          <a:prstGeom prst="rect">
            <a:avLst/>
          </a:prstGeom>
          <a:noFill/>
          <a:ln>
            <a:noFill/>
          </a:ln>
        </p:spPr>
      </p:sp>
      <p:sp>
        <p:nvSpPr>
          <p:cNvPr id="95" name="Google Shape;95;p3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96" name="Shape 96"/>
        <p:cNvGrpSpPr/>
        <p:nvPr/>
      </p:nvGrpSpPr>
      <p:grpSpPr>
        <a:xfrm>
          <a:off x="0" y="0"/>
          <a:ext cx="0" cy="0"/>
          <a:chOff x="0" y="0"/>
          <a:chExt cx="0" cy="0"/>
        </a:xfrm>
      </p:grpSpPr>
      <p:cxnSp>
        <p:nvCxnSpPr>
          <p:cNvPr id="97" name="Google Shape;97;p34"/>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98" name="Google Shape;98;p34"/>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9" name="Google Shape;99;p34"/>
          <p:cNvSpPr/>
          <p:nvPr>
            <p:ph idx="2" type="pic"/>
          </p:nvPr>
        </p:nvSpPr>
        <p:spPr>
          <a:xfrm>
            <a:off x="0" y="702659"/>
            <a:ext cx="3892550" cy="3451899"/>
          </a:xfrm>
          <a:prstGeom prst="rect">
            <a:avLst/>
          </a:prstGeom>
          <a:noFill/>
          <a:ln>
            <a:noFill/>
          </a:ln>
        </p:spPr>
      </p:sp>
      <p:sp>
        <p:nvSpPr>
          <p:cNvPr id="100" name="Google Shape;100;p34"/>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1" name="Google Shape;101;p3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02" name="Shape 102"/>
        <p:cNvGrpSpPr/>
        <p:nvPr/>
      </p:nvGrpSpPr>
      <p:grpSpPr>
        <a:xfrm>
          <a:off x="0" y="0"/>
          <a:ext cx="0" cy="0"/>
          <a:chOff x="0" y="0"/>
          <a:chExt cx="0" cy="0"/>
        </a:xfrm>
      </p:grpSpPr>
      <p:cxnSp>
        <p:nvCxnSpPr>
          <p:cNvPr id="103" name="Google Shape;103;p35"/>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104" name="Google Shape;104;p35"/>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5" name="Google Shape;105;p35"/>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6" name="Google Shape;106;p35"/>
          <p:cNvSpPr/>
          <p:nvPr>
            <p:ph idx="3" type="pic"/>
          </p:nvPr>
        </p:nvSpPr>
        <p:spPr>
          <a:xfrm>
            <a:off x="0" y="702659"/>
            <a:ext cx="3892550" cy="3451899"/>
          </a:xfrm>
          <a:prstGeom prst="rect">
            <a:avLst/>
          </a:prstGeom>
          <a:noFill/>
          <a:ln>
            <a:noFill/>
          </a:ln>
        </p:spPr>
      </p:sp>
      <p:sp>
        <p:nvSpPr>
          <p:cNvPr id="107" name="Google Shape;107;p3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18" name="Shape 18"/>
        <p:cNvGrpSpPr/>
        <p:nvPr/>
      </p:nvGrpSpPr>
      <p:grpSpPr>
        <a:xfrm>
          <a:off x="0" y="0"/>
          <a:ext cx="0" cy="0"/>
          <a:chOff x="0" y="0"/>
          <a:chExt cx="0" cy="0"/>
        </a:xfrm>
      </p:grpSpPr>
      <p:sp>
        <p:nvSpPr>
          <p:cNvPr id="19" name="Google Shape;19;p54"/>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0" name="Google Shape;20;p54"/>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 name="Google Shape;21;p54"/>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08" name="Shape 108"/>
        <p:cNvGrpSpPr/>
        <p:nvPr/>
      </p:nvGrpSpPr>
      <p:grpSpPr>
        <a:xfrm>
          <a:off x="0" y="0"/>
          <a:ext cx="0" cy="0"/>
          <a:chOff x="0" y="0"/>
          <a:chExt cx="0" cy="0"/>
        </a:xfrm>
      </p:grpSpPr>
      <p:sp>
        <p:nvSpPr>
          <p:cNvPr id="109" name="Google Shape;109;p36"/>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0" name="Google Shape;110;p36"/>
          <p:cNvSpPr/>
          <p:nvPr>
            <p:ph idx="2" type="pic"/>
          </p:nvPr>
        </p:nvSpPr>
        <p:spPr>
          <a:xfrm>
            <a:off x="0" y="702659"/>
            <a:ext cx="3892550" cy="3451899"/>
          </a:xfrm>
          <a:prstGeom prst="rect">
            <a:avLst/>
          </a:prstGeom>
          <a:noFill/>
          <a:ln>
            <a:noFill/>
          </a:ln>
        </p:spPr>
      </p:sp>
      <p:sp>
        <p:nvSpPr>
          <p:cNvPr id="111" name="Google Shape;111;p3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12" name="Shape 112"/>
        <p:cNvGrpSpPr/>
        <p:nvPr/>
      </p:nvGrpSpPr>
      <p:grpSpPr>
        <a:xfrm>
          <a:off x="0" y="0"/>
          <a:ext cx="0" cy="0"/>
          <a:chOff x="0" y="0"/>
          <a:chExt cx="0" cy="0"/>
        </a:xfrm>
      </p:grpSpPr>
      <p:sp>
        <p:nvSpPr>
          <p:cNvPr id="113" name="Google Shape;113;p37"/>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4" name="Google Shape;114;p37"/>
          <p:cNvSpPr/>
          <p:nvPr>
            <p:ph idx="2" type="pic"/>
          </p:nvPr>
        </p:nvSpPr>
        <p:spPr>
          <a:xfrm>
            <a:off x="0" y="702659"/>
            <a:ext cx="3892550" cy="3451899"/>
          </a:xfrm>
          <a:prstGeom prst="rect">
            <a:avLst/>
          </a:prstGeom>
          <a:noFill/>
          <a:ln>
            <a:noFill/>
          </a:ln>
        </p:spPr>
      </p:sp>
      <p:sp>
        <p:nvSpPr>
          <p:cNvPr id="115" name="Google Shape;115;p3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16" name="Shape 116"/>
        <p:cNvGrpSpPr/>
        <p:nvPr/>
      </p:nvGrpSpPr>
      <p:grpSpPr>
        <a:xfrm>
          <a:off x="0" y="0"/>
          <a:ext cx="0" cy="0"/>
          <a:chOff x="0" y="0"/>
          <a:chExt cx="0" cy="0"/>
        </a:xfrm>
      </p:grpSpPr>
      <p:sp>
        <p:nvSpPr>
          <p:cNvPr id="117" name="Google Shape;117;p38"/>
          <p:cNvSpPr/>
          <p:nvPr>
            <p:ph idx="2" type="pic"/>
          </p:nvPr>
        </p:nvSpPr>
        <p:spPr>
          <a:xfrm>
            <a:off x="1079500" y="755968"/>
            <a:ext cx="3060700" cy="1923283"/>
          </a:xfrm>
          <a:prstGeom prst="rect">
            <a:avLst/>
          </a:prstGeom>
          <a:noFill/>
          <a:ln>
            <a:noFill/>
          </a:ln>
        </p:spPr>
      </p:sp>
      <p:sp>
        <p:nvSpPr>
          <p:cNvPr id="118" name="Google Shape;118;p38"/>
          <p:cNvSpPr/>
          <p:nvPr>
            <p:ph idx="3" type="pic"/>
          </p:nvPr>
        </p:nvSpPr>
        <p:spPr>
          <a:xfrm>
            <a:off x="5003801" y="755968"/>
            <a:ext cx="3060699" cy="1923283"/>
          </a:xfrm>
          <a:prstGeom prst="rect">
            <a:avLst/>
          </a:prstGeom>
          <a:noFill/>
          <a:ln>
            <a:noFill/>
          </a:ln>
        </p:spPr>
      </p:sp>
      <p:sp>
        <p:nvSpPr>
          <p:cNvPr id="119" name="Google Shape;119;p38"/>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0" name="Google Shape;120;p38"/>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1" name="Google Shape;121;p38"/>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22" name="Shape 122"/>
        <p:cNvGrpSpPr/>
        <p:nvPr/>
      </p:nvGrpSpPr>
      <p:grpSpPr>
        <a:xfrm>
          <a:off x="0" y="0"/>
          <a:ext cx="0" cy="0"/>
          <a:chOff x="0" y="0"/>
          <a:chExt cx="0" cy="0"/>
        </a:xfrm>
      </p:grpSpPr>
      <p:cxnSp>
        <p:nvCxnSpPr>
          <p:cNvPr id="123" name="Google Shape;123;p39"/>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24" name="Google Shape;124;p39"/>
          <p:cNvSpPr/>
          <p:nvPr>
            <p:ph idx="2" type="pic"/>
          </p:nvPr>
        </p:nvSpPr>
        <p:spPr>
          <a:xfrm>
            <a:off x="1079500" y="755968"/>
            <a:ext cx="3060700" cy="1923283"/>
          </a:xfrm>
          <a:prstGeom prst="rect">
            <a:avLst/>
          </a:prstGeom>
          <a:noFill/>
          <a:ln>
            <a:noFill/>
          </a:ln>
        </p:spPr>
      </p:sp>
      <p:sp>
        <p:nvSpPr>
          <p:cNvPr id="125" name="Google Shape;125;p39"/>
          <p:cNvSpPr/>
          <p:nvPr>
            <p:ph idx="3" type="pic"/>
          </p:nvPr>
        </p:nvSpPr>
        <p:spPr>
          <a:xfrm>
            <a:off x="5003801" y="755968"/>
            <a:ext cx="3060699" cy="1923283"/>
          </a:xfrm>
          <a:prstGeom prst="rect">
            <a:avLst/>
          </a:prstGeom>
          <a:noFill/>
          <a:ln>
            <a:noFill/>
          </a:ln>
        </p:spPr>
      </p:sp>
      <p:cxnSp>
        <p:nvCxnSpPr>
          <p:cNvPr id="126" name="Google Shape;126;p39"/>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27" name="Google Shape;127;p39"/>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8" name="Google Shape;128;p39"/>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9" name="Google Shape;129;p39"/>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30" name="Shape 130"/>
        <p:cNvGrpSpPr/>
        <p:nvPr/>
      </p:nvGrpSpPr>
      <p:grpSpPr>
        <a:xfrm>
          <a:off x="0" y="0"/>
          <a:ext cx="0" cy="0"/>
          <a:chOff x="0" y="0"/>
          <a:chExt cx="0" cy="0"/>
        </a:xfrm>
      </p:grpSpPr>
      <p:sp>
        <p:nvSpPr>
          <p:cNvPr id="131" name="Google Shape;131;p40"/>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2" name="Google Shape;132;p40"/>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33" name="Google Shape;133;p40"/>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34" name="Google Shape;134;p40"/>
          <p:cNvSpPr/>
          <p:nvPr>
            <p:ph idx="3" type="pic"/>
          </p:nvPr>
        </p:nvSpPr>
        <p:spPr>
          <a:xfrm>
            <a:off x="431800" y="1254440"/>
            <a:ext cx="2519363" cy="1692000"/>
          </a:xfrm>
          <a:prstGeom prst="rect">
            <a:avLst/>
          </a:prstGeom>
          <a:noFill/>
          <a:ln>
            <a:noFill/>
          </a:ln>
        </p:spPr>
      </p:sp>
      <p:sp>
        <p:nvSpPr>
          <p:cNvPr id="135" name="Google Shape;135;p40"/>
          <p:cNvSpPr/>
          <p:nvPr>
            <p:ph idx="4" type="pic"/>
          </p:nvPr>
        </p:nvSpPr>
        <p:spPr>
          <a:xfrm>
            <a:off x="3312000" y="1254440"/>
            <a:ext cx="2520000" cy="1692000"/>
          </a:xfrm>
          <a:prstGeom prst="rect">
            <a:avLst/>
          </a:prstGeom>
          <a:noFill/>
          <a:ln>
            <a:noFill/>
          </a:ln>
        </p:spPr>
      </p:sp>
      <p:sp>
        <p:nvSpPr>
          <p:cNvPr id="136" name="Google Shape;136;p40"/>
          <p:cNvSpPr/>
          <p:nvPr>
            <p:ph idx="5" type="pic"/>
          </p:nvPr>
        </p:nvSpPr>
        <p:spPr>
          <a:xfrm>
            <a:off x="6192200" y="1254442"/>
            <a:ext cx="2520000" cy="1692000"/>
          </a:xfrm>
          <a:prstGeom prst="rect">
            <a:avLst/>
          </a:prstGeom>
          <a:noFill/>
          <a:ln>
            <a:noFill/>
          </a:ln>
        </p:spPr>
      </p:sp>
      <p:cxnSp>
        <p:nvCxnSpPr>
          <p:cNvPr id="137" name="Google Shape;137;p40"/>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38" name="Google Shape;138;p40"/>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39" name="Google Shape;139;p40"/>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0" name="Google Shape;140;p40"/>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1" name="Shape 141"/>
        <p:cNvGrpSpPr/>
        <p:nvPr/>
      </p:nvGrpSpPr>
      <p:grpSpPr>
        <a:xfrm>
          <a:off x="0" y="0"/>
          <a:ext cx="0" cy="0"/>
          <a:chOff x="0" y="0"/>
          <a:chExt cx="0" cy="0"/>
        </a:xfrm>
      </p:grpSpPr>
      <p:sp>
        <p:nvSpPr>
          <p:cNvPr id="142" name="Google Shape;142;p41"/>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3" name="Google Shape;143;p41"/>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4" name="Google Shape;144;p41"/>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5" name="Google Shape;145;p41"/>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46" name="Google Shape;146;p41"/>
          <p:cNvSpPr/>
          <p:nvPr>
            <p:ph idx="3" type="pic"/>
          </p:nvPr>
        </p:nvSpPr>
        <p:spPr>
          <a:xfrm>
            <a:off x="431800" y="1254440"/>
            <a:ext cx="2520000" cy="1692000"/>
          </a:xfrm>
          <a:prstGeom prst="rect">
            <a:avLst/>
          </a:prstGeom>
          <a:noFill/>
          <a:ln>
            <a:noFill/>
          </a:ln>
        </p:spPr>
      </p:sp>
      <p:sp>
        <p:nvSpPr>
          <p:cNvPr id="147" name="Google Shape;147;p41"/>
          <p:cNvSpPr/>
          <p:nvPr>
            <p:ph idx="4" type="pic"/>
          </p:nvPr>
        </p:nvSpPr>
        <p:spPr>
          <a:xfrm>
            <a:off x="3312000" y="1254440"/>
            <a:ext cx="2520000" cy="1692000"/>
          </a:xfrm>
          <a:prstGeom prst="rect">
            <a:avLst/>
          </a:prstGeom>
          <a:noFill/>
          <a:ln>
            <a:noFill/>
          </a:ln>
        </p:spPr>
      </p:sp>
      <p:sp>
        <p:nvSpPr>
          <p:cNvPr id="148" name="Google Shape;148;p41"/>
          <p:cNvSpPr/>
          <p:nvPr>
            <p:ph idx="5" type="pic"/>
          </p:nvPr>
        </p:nvSpPr>
        <p:spPr>
          <a:xfrm>
            <a:off x="6192200" y="1254442"/>
            <a:ext cx="2520000" cy="1692000"/>
          </a:xfrm>
          <a:prstGeom prst="rect">
            <a:avLst/>
          </a:prstGeom>
          <a:noFill/>
          <a:ln>
            <a:noFill/>
          </a:ln>
        </p:spPr>
      </p:sp>
      <p:cxnSp>
        <p:nvCxnSpPr>
          <p:cNvPr id="149" name="Google Shape;149;p41"/>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50" name="Google Shape;150;p41"/>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51" name="Google Shape;151;p41"/>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52" name="Shape 152"/>
        <p:cNvGrpSpPr/>
        <p:nvPr/>
      </p:nvGrpSpPr>
      <p:grpSpPr>
        <a:xfrm>
          <a:off x="0" y="0"/>
          <a:ext cx="0" cy="0"/>
          <a:chOff x="0" y="0"/>
          <a:chExt cx="0" cy="0"/>
        </a:xfrm>
      </p:grpSpPr>
      <p:cxnSp>
        <p:nvCxnSpPr>
          <p:cNvPr id="153" name="Google Shape;153;p42"/>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54" name="Google Shape;154;p42"/>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55" name="Google Shape;155;p42"/>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6" name="Google Shape;156;p42"/>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7" name="Google Shape;157;p4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58" name="Shape 158"/>
        <p:cNvGrpSpPr/>
        <p:nvPr/>
      </p:nvGrpSpPr>
      <p:grpSpPr>
        <a:xfrm>
          <a:off x="0" y="0"/>
          <a:ext cx="0" cy="0"/>
          <a:chOff x="0" y="0"/>
          <a:chExt cx="0" cy="0"/>
        </a:xfrm>
      </p:grpSpPr>
      <p:cxnSp>
        <p:nvCxnSpPr>
          <p:cNvPr id="159" name="Google Shape;159;p43"/>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60" name="Google Shape;160;p43"/>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61" name="Google Shape;161;p43"/>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2" name="Google Shape;162;p43"/>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3" name="Google Shape;163;p43"/>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64" name="Shape 164"/>
        <p:cNvGrpSpPr/>
        <p:nvPr/>
      </p:nvGrpSpPr>
      <p:grpSpPr>
        <a:xfrm>
          <a:off x="0" y="0"/>
          <a:ext cx="0" cy="0"/>
          <a:chOff x="0" y="0"/>
          <a:chExt cx="0" cy="0"/>
        </a:xfrm>
      </p:grpSpPr>
      <p:sp>
        <p:nvSpPr>
          <p:cNvPr id="165" name="Google Shape;165;p44"/>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6" name="Google Shape;166;p44"/>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67" name="Google Shape;167;p44"/>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68" name="Google Shape;168;p44"/>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69" name="Google Shape;169;p44"/>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70" name="Google Shape;170;p44"/>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1" name="Google Shape;171;p4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72" name="Shape 172"/>
        <p:cNvGrpSpPr/>
        <p:nvPr/>
      </p:nvGrpSpPr>
      <p:grpSpPr>
        <a:xfrm>
          <a:off x="0" y="0"/>
          <a:ext cx="0" cy="0"/>
          <a:chOff x="0" y="0"/>
          <a:chExt cx="0" cy="0"/>
        </a:xfrm>
      </p:grpSpPr>
      <p:sp>
        <p:nvSpPr>
          <p:cNvPr id="173" name="Google Shape;173;p45"/>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4" name="Google Shape;174;p45"/>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75" name="Google Shape;175;p45"/>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76" name="Google Shape;176;p45"/>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77" name="Google Shape;177;p45"/>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78" name="Google Shape;178;p45"/>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9" name="Google Shape;179;p4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_1">
    <p:bg>
      <p:bgPr>
        <a:solidFill>
          <a:schemeClr val="dk2"/>
        </a:solidFill>
      </p:bgPr>
    </p:bg>
    <p:spTree>
      <p:nvGrpSpPr>
        <p:cNvPr id="22" name="Shape 22"/>
        <p:cNvGrpSpPr/>
        <p:nvPr/>
      </p:nvGrpSpPr>
      <p:grpSpPr>
        <a:xfrm>
          <a:off x="0" y="0"/>
          <a:ext cx="0" cy="0"/>
          <a:chOff x="0" y="0"/>
          <a:chExt cx="0" cy="0"/>
        </a:xfrm>
      </p:grpSpPr>
      <p:cxnSp>
        <p:nvCxnSpPr>
          <p:cNvPr id="23" name="Google Shape;23;g2050f54e57a_0_34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24" name="Google Shape;24;g2050f54e57a_0_34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 name="Google Shape;25;g2050f54e57a_0_345"/>
          <p:cNvSpPr/>
          <p:nvPr>
            <p:ph idx="2" type="pic"/>
          </p:nvPr>
        </p:nvSpPr>
        <p:spPr>
          <a:xfrm>
            <a:off x="5251450" y="702659"/>
            <a:ext cx="3892500" cy="3451800"/>
          </a:xfrm>
          <a:prstGeom prst="rect">
            <a:avLst/>
          </a:prstGeom>
          <a:noFill/>
          <a:ln>
            <a:noFill/>
          </a:ln>
        </p:spPr>
      </p:sp>
      <p:sp>
        <p:nvSpPr>
          <p:cNvPr id="26" name="Google Shape;26;g2050f54e57a_0_34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 name="Google Shape;27;g2050f54e57a_0_34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80" name="Shape 180"/>
        <p:cNvGrpSpPr/>
        <p:nvPr/>
      </p:nvGrpSpPr>
      <p:grpSpPr>
        <a:xfrm>
          <a:off x="0" y="0"/>
          <a:ext cx="0" cy="0"/>
          <a:chOff x="0" y="0"/>
          <a:chExt cx="0" cy="0"/>
        </a:xfrm>
      </p:grpSpPr>
      <p:sp>
        <p:nvSpPr>
          <p:cNvPr id="181" name="Google Shape;181;p46"/>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2" name="Google Shape;182;p46"/>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3" name="Google Shape;183;p46"/>
          <p:cNvSpPr/>
          <p:nvPr>
            <p:ph idx="2" type="pic"/>
          </p:nvPr>
        </p:nvSpPr>
        <p:spPr>
          <a:xfrm>
            <a:off x="1834712" y="411163"/>
            <a:ext cx="2299138" cy="1485084"/>
          </a:xfrm>
          <a:prstGeom prst="rect">
            <a:avLst/>
          </a:prstGeom>
          <a:noFill/>
          <a:ln>
            <a:noFill/>
          </a:ln>
        </p:spPr>
      </p:sp>
      <p:cxnSp>
        <p:nvCxnSpPr>
          <p:cNvPr id="184" name="Google Shape;184;p46"/>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5" name="Google Shape;185;p46"/>
          <p:cNvSpPr/>
          <p:nvPr>
            <p:ph idx="3" type="pic"/>
          </p:nvPr>
        </p:nvSpPr>
        <p:spPr>
          <a:xfrm>
            <a:off x="1834710" y="2585440"/>
            <a:ext cx="2299138" cy="1485084"/>
          </a:xfrm>
          <a:prstGeom prst="rect">
            <a:avLst/>
          </a:prstGeom>
          <a:noFill/>
          <a:ln>
            <a:noFill/>
          </a:ln>
        </p:spPr>
      </p:sp>
      <p:cxnSp>
        <p:nvCxnSpPr>
          <p:cNvPr id="186" name="Google Shape;186;p46"/>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7" name="Google Shape;187;p46"/>
          <p:cNvSpPr/>
          <p:nvPr>
            <p:ph idx="4" type="pic"/>
          </p:nvPr>
        </p:nvSpPr>
        <p:spPr>
          <a:xfrm>
            <a:off x="5010150" y="411163"/>
            <a:ext cx="2299138" cy="1485084"/>
          </a:xfrm>
          <a:prstGeom prst="rect">
            <a:avLst/>
          </a:prstGeom>
          <a:noFill/>
          <a:ln>
            <a:noFill/>
          </a:ln>
        </p:spPr>
      </p:sp>
      <p:cxnSp>
        <p:nvCxnSpPr>
          <p:cNvPr id="188" name="Google Shape;188;p46"/>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9" name="Google Shape;189;p46"/>
          <p:cNvSpPr/>
          <p:nvPr>
            <p:ph idx="5" type="pic"/>
          </p:nvPr>
        </p:nvSpPr>
        <p:spPr>
          <a:xfrm>
            <a:off x="5010148" y="2585440"/>
            <a:ext cx="2299138" cy="1485084"/>
          </a:xfrm>
          <a:prstGeom prst="rect">
            <a:avLst/>
          </a:prstGeom>
          <a:noFill/>
          <a:ln>
            <a:noFill/>
          </a:ln>
        </p:spPr>
      </p:sp>
      <p:sp>
        <p:nvSpPr>
          <p:cNvPr id="190" name="Google Shape;190;p46"/>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1" name="Google Shape;191;p46"/>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2" name="Google Shape;192;p46"/>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3" name="Google Shape;193;p46"/>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94" name="Shape 194"/>
        <p:cNvGrpSpPr/>
        <p:nvPr/>
      </p:nvGrpSpPr>
      <p:grpSpPr>
        <a:xfrm>
          <a:off x="0" y="0"/>
          <a:ext cx="0" cy="0"/>
          <a:chOff x="0" y="0"/>
          <a:chExt cx="0" cy="0"/>
        </a:xfrm>
      </p:grpSpPr>
      <p:sp>
        <p:nvSpPr>
          <p:cNvPr id="195" name="Google Shape;195;p47"/>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96" name="Google Shape;196;p47"/>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97" name="Google Shape;197;p47"/>
          <p:cNvSpPr/>
          <p:nvPr>
            <p:ph idx="2" type="pic"/>
          </p:nvPr>
        </p:nvSpPr>
        <p:spPr>
          <a:xfrm>
            <a:off x="1834712" y="411163"/>
            <a:ext cx="2299138" cy="1485084"/>
          </a:xfrm>
          <a:prstGeom prst="rect">
            <a:avLst/>
          </a:prstGeom>
          <a:noFill/>
          <a:ln>
            <a:noFill/>
          </a:ln>
        </p:spPr>
      </p:sp>
      <p:cxnSp>
        <p:nvCxnSpPr>
          <p:cNvPr id="198" name="Google Shape;198;p47"/>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99" name="Google Shape;199;p47"/>
          <p:cNvSpPr/>
          <p:nvPr>
            <p:ph idx="3" type="pic"/>
          </p:nvPr>
        </p:nvSpPr>
        <p:spPr>
          <a:xfrm>
            <a:off x="1841062" y="2576334"/>
            <a:ext cx="2299138" cy="1485084"/>
          </a:xfrm>
          <a:prstGeom prst="rect">
            <a:avLst/>
          </a:prstGeom>
          <a:noFill/>
          <a:ln>
            <a:noFill/>
          </a:ln>
        </p:spPr>
      </p:sp>
      <p:cxnSp>
        <p:nvCxnSpPr>
          <p:cNvPr id="200" name="Google Shape;200;p47"/>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01" name="Google Shape;201;p47"/>
          <p:cNvSpPr/>
          <p:nvPr>
            <p:ph idx="4" type="pic"/>
          </p:nvPr>
        </p:nvSpPr>
        <p:spPr>
          <a:xfrm>
            <a:off x="5010150" y="411163"/>
            <a:ext cx="2299138" cy="1485084"/>
          </a:xfrm>
          <a:prstGeom prst="rect">
            <a:avLst/>
          </a:prstGeom>
          <a:noFill/>
          <a:ln>
            <a:noFill/>
          </a:ln>
        </p:spPr>
      </p:sp>
      <p:cxnSp>
        <p:nvCxnSpPr>
          <p:cNvPr id="202" name="Google Shape;202;p47"/>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03" name="Google Shape;203;p47"/>
          <p:cNvSpPr/>
          <p:nvPr>
            <p:ph idx="5" type="pic"/>
          </p:nvPr>
        </p:nvSpPr>
        <p:spPr>
          <a:xfrm>
            <a:off x="5010150" y="2576334"/>
            <a:ext cx="2299138" cy="1485084"/>
          </a:xfrm>
          <a:prstGeom prst="rect">
            <a:avLst/>
          </a:prstGeom>
          <a:noFill/>
          <a:ln>
            <a:noFill/>
          </a:ln>
        </p:spPr>
      </p:sp>
      <p:sp>
        <p:nvSpPr>
          <p:cNvPr id="204" name="Google Shape;204;p47"/>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5" name="Google Shape;205;p47"/>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6" name="Google Shape;206;p47"/>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7" name="Google Shape;207;p47"/>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208" name="Shape 208"/>
        <p:cNvGrpSpPr/>
        <p:nvPr/>
      </p:nvGrpSpPr>
      <p:grpSpPr>
        <a:xfrm>
          <a:off x="0" y="0"/>
          <a:ext cx="0" cy="0"/>
          <a:chOff x="0" y="0"/>
          <a:chExt cx="0" cy="0"/>
        </a:xfrm>
      </p:grpSpPr>
      <p:sp>
        <p:nvSpPr>
          <p:cNvPr id="209" name="Google Shape;209;p48"/>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0" name="Google Shape;210;p48"/>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1" name="Google Shape;211;p48"/>
          <p:cNvSpPr/>
          <p:nvPr>
            <p:ph idx="2" type="pic"/>
          </p:nvPr>
        </p:nvSpPr>
        <p:spPr>
          <a:xfrm>
            <a:off x="1834712" y="411163"/>
            <a:ext cx="2299138" cy="1485084"/>
          </a:xfrm>
          <a:prstGeom prst="rect">
            <a:avLst/>
          </a:prstGeom>
          <a:noFill/>
          <a:ln>
            <a:noFill/>
          </a:ln>
        </p:spPr>
      </p:sp>
      <p:cxnSp>
        <p:nvCxnSpPr>
          <p:cNvPr id="212" name="Google Shape;212;p48"/>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13" name="Google Shape;213;p48"/>
          <p:cNvSpPr/>
          <p:nvPr>
            <p:ph idx="3" type="pic"/>
          </p:nvPr>
        </p:nvSpPr>
        <p:spPr>
          <a:xfrm>
            <a:off x="1834710" y="2585440"/>
            <a:ext cx="2299138" cy="1485084"/>
          </a:xfrm>
          <a:prstGeom prst="rect">
            <a:avLst/>
          </a:prstGeom>
          <a:noFill/>
          <a:ln>
            <a:noFill/>
          </a:ln>
        </p:spPr>
      </p:sp>
      <p:cxnSp>
        <p:nvCxnSpPr>
          <p:cNvPr id="214" name="Google Shape;214;p48"/>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5" name="Google Shape;215;p48"/>
          <p:cNvSpPr/>
          <p:nvPr>
            <p:ph idx="4" type="pic"/>
          </p:nvPr>
        </p:nvSpPr>
        <p:spPr>
          <a:xfrm>
            <a:off x="5010150" y="411163"/>
            <a:ext cx="2299138" cy="1485084"/>
          </a:xfrm>
          <a:prstGeom prst="rect">
            <a:avLst/>
          </a:prstGeom>
          <a:noFill/>
          <a:ln>
            <a:noFill/>
          </a:ln>
        </p:spPr>
      </p:sp>
      <p:sp>
        <p:nvSpPr>
          <p:cNvPr id="216" name="Google Shape;216;p48"/>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7" name="Google Shape;217;p48"/>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8" name="Google Shape;218;p48"/>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19" name="Shape 219"/>
        <p:cNvGrpSpPr/>
        <p:nvPr/>
      </p:nvGrpSpPr>
      <p:grpSpPr>
        <a:xfrm>
          <a:off x="0" y="0"/>
          <a:ext cx="0" cy="0"/>
          <a:chOff x="0" y="0"/>
          <a:chExt cx="0" cy="0"/>
        </a:xfrm>
      </p:grpSpPr>
      <p:sp>
        <p:nvSpPr>
          <p:cNvPr id="220" name="Google Shape;220;p49"/>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1" name="Google Shape;221;p49"/>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2" name="Google Shape;222;p49"/>
          <p:cNvSpPr/>
          <p:nvPr>
            <p:ph idx="2" type="pic"/>
          </p:nvPr>
        </p:nvSpPr>
        <p:spPr>
          <a:xfrm>
            <a:off x="1834712" y="411163"/>
            <a:ext cx="2299138" cy="1485084"/>
          </a:xfrm>
          <a:prstGeom prst="rect">
            <a:avLst/>
          </a:prstGeom>
          <a:noFill/>
          <a:ln>
            <a:noFill/>
          </a:ln>
        </p:spPr>
      </p:sp>
      <p:cxnSp>
        <p:nvCxnSpPr>
          <p:cNvPr id="223" name="Google Shape;223;p49"/>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24" name="Google Shape;224;p49"/>
          <p:cNvSpPr/>
          <p:nvPr>
            <p:ph idx="3" type="pic"/>
          </p:nvPr>
        </p:nvSpPr>
        <p:spPr>
          <a:xfrm>
            <a:off x="1841062" y="2576334"/>
            <a:ext cx="2299138" cy="1485084"/>
          </a:xfrm>
          <a:prstGeom prst="rect">
            <a:avLst/>
          </a:prstGeom>
          <a:noFill/>
          <a:ln>
            <a:noFill/>
          </a:ln>
        </p:spPr>
      </p:sp>
      <p:cxnSp>
        <p:nvCxnSpPr>
          <p:cNvPr id="225" name="Google Shape;225;p49"/>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6" name="Google Shape;226;p49"/>
          <p:cNvSpPr/>
          <p:nvPr>
            <p:ph idx="4" type="pic"/>
          </p:nvPr>
        </p:nvSpPr>
        <p:spPr>
          <a:xfrm>
            <a:off x="5010150" y="411163"/>
            <a:ext cx="2299138" cy="1485084"/>
          </a:xfrm>
          <a:prstGeom prst="rect">
            <a:avLst/>
          </a:prstGeom>
          <a:noFill/>
          <a:ln>
            <a:noFill/>
          </a:ln>
        </p:spPr>
      </p:sp>
      <p:sp>
        <p:nvSpPr>
          <p:cNvPr id="227" name="Google Shape;227;p49"/>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8" name="Google Shape;228;p49"/>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9" name="Google Shape;229;p49"/>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30" name="Shape 230"/>
        <p:cNvGrpSpPr/>
        <p:nvPr/>
      </p:nvGrpSpPr>
      <p:grpSpPr>
        <a:xfrm>
          <a:off x="0" y="0"/>
          <a:ext cx="0" cy="0"/>
          <a:chOff x="0" y="0"/>
          <a:chExt cx="0" cy="0"/>
        </a:xfrm>
      </p:grpSpPr>
      <p:sp>
        <p:nvSpPr>
          <p:cNvPr id="231" name="Google Shape;231;p50"/>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2" name="Google Shape;232;p50"/>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3" name="Google Shape;233;p50"/>
          <p:cNvSpPr/>
          <p:nvPr>
            <p:ph idx="2" type="pic"/>
          </p:nvPr>
        </p:nvSpPr>
        <p:spPr>
          <a:xfrm>
            <a:off x="431802" y="411163"/>
            <a:ext cx="2299138" cy="1485084"/>
          </a:xfrm>
          <a:prstGeom prst="rect">
            <a:avLst/>
          </a:prstGeom>
          <a:noFill/>
          <a:ln>
            <a:noFill/>
          </a:ln>
        </p:spPr>
      </p:sp>
      <p:cxnSp>
        <p:nvCxnSpPr>
          <p:cNvPr id="234" name="Google Shape;234;p50"/>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35" name="Google Shape;235;p50"/>
          <p:cNvSpPr/>
          <p:nvPr>
            <p:ph idx="3" type="pic"/>
          </p:nvPr>
        </p:nvSpPr>
        <p:spPr>
          <a:xfrm>
            <a:off x="436125" y="2571750"/>
            <a:ext cx="2299138" cy="1485084"/>
          </a:xfrm>
          <a:prstGeom prst="rect">
            <a:avLst/>
          </a:prstGeom>
          <a:noFill/>
          <a:ln>
            <a:noFill/>
          </a:ln>
        </p:spPr>
      </p:sp>
      <p:cxnSp>
        <p:nvCxnSpPr>
          <p:cNvPr id="236" name="Google Shape;236;p50"/>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7" name="Google Shape;237;p50"/>
          <p:cNvSpPr/>
          <p:nvPr>
            <p:ph idx="4" type="pic"/>
          </p:nvPr>
        </p:nvSpPr>
        <p:spPr>
          <a:xfrm>
            <a:off x="6413065" y="411163"/>
            <a:ext cx="2299138" cy="1485084"/>
          </a:xfrm>
          <a:prstGeom prst="rect">
            <a:avLst/>
          </a:prstGeom>
          <a:noFill/>
          <a:ln>
            <a:noFill/>
          </a:ln>
        </p:spPr>
      </p:sp>
      <p:sp>
        <p:nvSpPr>
          <p:cNvPr id="238" name="Google Shape;238;p50"/>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9" name="Google Shape;239;p50"/>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40" name="Google Shape;240;p50"/>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1" name="Google Shape;241;p50"/>
          <p:cNvSpPr/>
          <p:nvPr>
            <p:ph idx="6" type="pic"/>
          </p:nvPr>
        </p:nvSpPr>
        <p:spPr>
          <a:xfrm>
            <a:off x="3422429" y="411163"/>
            <a:ext cx="2299138" cy="1485084"/>
          </a:xfrm>
          <a:prstGeom prst="rect">
            <a:avLst/>
          </a:prstGeom>
          <a:noFill/>
          <a:ln>
            <a:noFill/>
          </a:ln>
        </p:spPr>
      </p:sp>
      <p:cxnSp>
        <p:nvCxnSpPr>
          <p:cNvPr id="242" name="Google Shape;242;p50"/>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43" name="Google Shape;243;p50"/>
          <p:cNvSpPr/>
          <p:nvPr>
            <p:ph idx="7" type="pic"/>
          </p:nvPr>
        </p:nvSpPr>
        <p:spPr>
          <a:xfrm>
            <a:off x="3429712" y="2571750"/>
            <a:ext cx="2299138" cy="1485084"/>
          </a:xfrm>
          <a:prstGeom prst="rect">
            <a:avLst/>
          </a:prstGeom>
          <a:noFill/>
          <a:ln>
            <a:noFill/>
          </a:ln>
        </p:spPr>
      </p:sp>
      <p:sp>
        <p:nvSpPr>
          <p:cNvPr id="244" name="Google Shape;244;p50"/>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5" name="Google Shape;245;p50"/>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6" name="Google Shape;246;p50"/>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47" name="Shape 247"/>
        <p:cNvGrpSpPr/>
        <p:nvPr/>
      </p:nvGrpSpPr>
      <p:grpSpPr>
        <a:xfrm>
          <a:off x="0" y="0"/>
          <a:ext cx="0" cy="0"/>
          <a:chOff x="0" y="0"/>
          <a:chExt cx="0" cy="0"/>
        </a:xfrm>
      </p:grpSpPr>
      <p:sp>
        <p:nvSpPr>
          <p:cNvPr id="248" name="Google Shape;248;p51"/>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49" name="Google Shape;249;p51"/>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0" name="Google Shape;250;p51"/>
          <p:cNvSpPr/>
          <p:nvPr>
            <p:ph idx="2" type="pic"/>
          </p:nvPr>
        </p:nvSpPr>
        <p:spPr>
          <a:xfrm>
            <a:off x="431802" y="411163"/>
            <a:ext cx="2299138" cy="1485084"/>
          </a:xfrm>
          <a:prstGeom prst="rect">
            <a:avLst/>
          </a:prstGeom>
          <a:noFill/>
          <a:ln>
            <a:noFill/>
          </a:ln>
        </p:spPr>
      </p:sp>
      <p:cxnSp>
        <p:nvCxnSpPr>
          <p:cNvPr id="251" name="Google Shape;251;p51"/>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52" name="Google Shape;252;p51"/>
          <p:cNvSpPr/>
          <p:nvPr>
            <p:ph idx="3" type="pic"/>
          </p:nvPr>
        </p:nvSpPr>
        <p:spPr>
          <a:xfrm>
            <a:off x="431800" y="2584284"/>
            <a:ext cx="2299138" cy="1485084"/>
          </a:xfrm>
          <a:prstGeom prst="rect">
            <a:avLst/>
          </a:prstGeom>
          <a:noFill/>
          <a:ln>
            <a:noFill/>
          </a:ln>
        </p:spPr>
      </p:sp>
      <p:cxnSp>
        <p:nvCxnSpPr>
          <p:cNvPr id="253" name="Google Shape;253;p51"/>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4" name="Google Shape;254;p51"/>
          <p:cNvSpPr/>
          <p:nvPr>
            <p:ph idx="4" type="pic"/>
          </p:nvPr>
        </p:nvSpPr>
        <p:spPr>
          <a:xfrm>
            <a:off x="6413065" y="411163"/>
            <a:ext cx="2299138" cy="1485084"/>
          </a:xfrm>
          <a:prstGeom prst="rect">
            <a:avLst/>
          </a:prstGeom>
          <a:noFill/>
          <a:ln>
            <a:noFill/>
          </a:ln>
        </p:spPr>
      </p:sp>
      <p:sp>
        <p:nvSpPr>
          <p:cNvPr id="255" name="Google Shape;255;p51"/>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6" name="Google Shape;256;p51"/>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57" name="Google Shape;257;p51"/>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8" name="Google Shape;258;p51"/>
          <p:cNvSpPr/>
          <p:nvPr>
            <p:ph idx="6" type="pic"/>
          </p:nvPr>
        </p:nvSpPr>
        <p:spPr>
          <a:xfrm>
            <a:off x="3422429" y="411163"/>
            <a:ext cx="2299138" cy="1485084"/>
          </a:xfrm>
          <a:prstGeom prst="rect">
            <a:avLst/>
          </a:prstGeom>
          <a:noFill/>
          <a:ln>
            <a:noFill/>
          </a:ln>
        </p:spPr>
      </p:sp>
      <p:cxnSp>
        <p:nvCxnSpPr>
          <p:cNvPr id="259" name="Google Shape;259;p51"/>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60" name="Google Shape;260;p51"/>
          <p:cNvSpPr/>
          <p:nvPr>
            <p:ph idx="7" type="pic"/>
          </p:nvPr>
        </p:nvSpPr>
        <p:spPr>
          <a:xfrm>
            <a:off x="3425387" y="2584284"/>
            <a:ext cx="2299138" cy="1485084"/>
          </a:xfrm>
          <a:prstGeom prst="rect">
            <a:avLst/>
          </a:prstGeom>
          <a:noFill/>
          <a:ln>
            <a:noFill/>
          </a:ln>
        </p:spPr>
      </p:sp>
      <p:sp>
        <p:nvSpPr>
          <p:cNvPr id="261" name="Google Shape;261;p51"/>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2" name="Google Shape;262;p51"/>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3" name="Google Shape;263;p51"/>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64" name="Shape 264"/>
        <p:cNvGrpSpPr/>
        <p:nvPr/>
      </p:nvGrpSpPr>
      <p:grpSpPr>
        <a:xfrm>
          <a:off x="0" y="0"/>
          <a:ext cx="0" cy="0"/>
          <a:chOff x="0" y="0"/>
          <a:chExt cx="0" cy="0"/>
        </a:xfrm>
      </p:grpSpPr>
      <p:sp>
        <p:nvSpPr>
          <p:cNvPr id="265" name="Google Shape;265;p52"/>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66" name="Google Shape;266;p52"/>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7" name="Google Shape;267;p52"/>
          <p:cNvSpPr/>
          <p:nvPr>
            <p:ph idx="2" type="pic"/>
          </p:nvPr>
        </p:nvSpPr>
        <p:spPr>
          <a:xfrm>
            <a:off x="431802" y="411163"/>
            <a:ext cx="2299138" cy="1485084"/>
          </a:xfrm>
          <a:prstGeom prst="rect">
            <a:avLst/>
          </a:prstGeom>
          <a:noFill/>
          <a:ln>
            <a:noFill/>
          </a:ln>
        </p:spPr>
      </p:sp>
      <p:cxnSp>
        <p:nvCxnSpPr>
          <p:cNvPr id="268" name="Google Shape;268;p52"/>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9" name="Google Shape;269;p52"/>
          <p:cNvSpPr/>
          <p:nvPr>
            <p:ph idx="3" type="pic"/>
          </p:nvPr>
        </p:nvSpPr>
        <p:spPr>
          <a:xfrm>
            <a:off x="431798" y="2571750"/>
            <a:ext cx="2299138" cy="1485084"/>
          </a:xfrm>
          <a:prstGeom prst="rect">
            <a:avLst/>
          </a:prstGeom>
          <a:noFill/>
          <a:ln>
            <a:noFill/>
          </a:ln>
        </p:spPr>
      </p:sp>
      <p:cxnSp>
        <p:nvCxnSpPr>
          <p:cNvPr id="270" name="Google Shape;270;p52"/>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1" name="Google Shape;271;p52"/>
          <p:cNvSpPr/>
          <p:nvPr>
            <p:ph idx="4" type="pic"/>
          </p:nvPr>
        </p:nvSpPr>
        <p:spPr>
          <a:xfrm>
            <a:off x="6413065" y="411163"/>
            <a:ext cx="2299138" cy="1485084"/>
          </a:xfrm>
          <a:prstGeom prst="rect">
            <a:avLst/>
          </a:prstGeom>
          <a:noFill/>
          <a:ln>
            <a:noFill/>
          </a:ln>
        </p:spPr>
      </p:sp>
      <p:cxnSp>
        <p:nvCxnSpPr>
          <p:cNvPr id="272" name="Google Shape;272;p52"/>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3" name="Google Shape;273;p52"/>
          <p:cNvSpPr/>
          <p:nvPr>
            <p:ph idx="5" type="pic"/>
          </p:nvPr>
        </p:nvSpPr>
        <p:spPr>
          <a:xfrm>
            <a:off x="6413062" y="2571750"/>
            <a:ext cx="2299138" cy="1485084"/>
          </a:xfrm>
          <a:prstGeom prst="rect">
            <a:avLst/>
          </a:prstGeom>
          <a:noFill/>
          <a:ln>
            <a:noFill/>
          </a:ln>
        </p:spPr>
      </p:sp>
      <p:sp>
        <p:nvSpPr>
          <p:cNvPr id="274" name="Google Shape;274;p52"/>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5" name="Google Shape;275;p52"/>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6" name="Google Shape;276;p52"/>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77" name="Google Shape;277;p52"/>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8" name="Google Shape;278;p52"/>
          <p:cNvSpPr/>
          <p:nvPr>
            <p:ph idx="8" type="pic"/>
          </p:nvPr>
        </p:nvSpPr>
        <p:spPr>
          <a:xfrm>
            <a:off x="3422429" y="411163"/>
            <a:ext cx="2299138" cy="1485084"/>
          </a:xfrm>
          <a:prstGeom prst="rect">
            <a:avLst/>
          </a:prstGeom>
          <a:noFill/>
          <a:ln>
            <a:noFill/>
          </a:ln>
        </p:spPr>
      </p:sp>
      <p:cxnSp>
        <p:nvCxnSpPr>
          <p:cNvPr id="279" name="Google Shape;279;p52"/>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80" name="Google Shape;280;p52"/>
          <p:cNvSpPr/>
          <p:nvPr>
            <p:ph idx="9" type="pic"/>
          </p:nvPr>
        </p:nvSpPr>
        <p:spPr>
          <a:xfrm>
            <a:off x="3422426" y="2571750"/>
            <a:ext cx="2299138" cy="1485084"/>
          </a:xfrm>
          <a:prstGeom prst="rect">
            <a:avLst/>
          </a:prstGeom>
          <a:noFill/>
          <a:ln>
            <a:noFill/>
          </a:ln>
        </p:spPr>
      </p:sp>
      <p:sp>
        <p:nvSpPr>
          <p:cNvPr id="281" name="Google Shape;281;p52"/>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2" name="Google Shape;282;p52"/>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3" name="Google Shape;283;p52"/>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84" name="Shape 284"/>
        <p:cNvGrpSpPr/>
        <p:nvPr/>
      </p:nvGrpSpPr>
      <p:grpSpPr>
        <a:xfrm>
          <a:off x="0" y="0"/>
          <a:ext cx="0" cy="0"/>
          <a:chOff x="0" y="0"/>
          <a:chExt cx="0" cy="0"/>
        </a:xfrm>
      </p:grpSpPr>
      <p:sp>
        <p:nvSpPr>
          <p:cNvPr id="285" name="Google Shape;285;p53"/>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86" name="Google Shape;286;p53"/>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7" name="Google Shape;287;p53"/>
          <p:cNvSpPr/>
          <p:nvPr>
            <p:ph idx="2" type="pic"/>
          </p:nvPr>
        </p:nvSpPr>
        <p:spPr>
          <a:xfrm>
            <a:off x="431802" y="411163"/>
            <a:ext cx="2299138" cy="1485084"/>
          </a:xfrm>
          <a:prstGeom prst="rect">
            <a:avLst/>
          </a:prstGeom>
          <a:noFill/>
          <a:ln>
            <a:noFill/>
          </a:ln>
        </p:spPr>
      </p:sp>
      <p:cxnSp>
        <p:nvCxnSpPr>
          <p:cNvPr id="288" name="Google Shape;288;p53"/>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9" name="Google Shape;289;p53"/>
          <p:cNvSpPr/>
          <p:nvPr>
            <p:ph idx="3" type="pic"/>
          </p:nvPr>
        </p:nvSpPr>
        <p:spPr>
          <a:xfrm>
            <a:off x="436125" y="2585440"/>
            <a:ext cx="2299138" cy="1485084"/>
          </a:xfrm>
          <a:prstGeom prst="rect">
            <a:avLst/>
          </a:prstGeom>
          <a:noFill/>
          <a:ln>
            <a:noFill/>
          </a:ln>
        </p:spPr>
      </p:sp>
      <p:cxnSp>
        <p:nvCxnSpPr>
          <p:cNvPr id="290" name="Google Shape;290;p53"/>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1" name="Google Shape;291;p53"/>
          <p:cNvSpPr/>
          <p:nvPr>
            <p:ph idx="4" type="pic"/>
          </p:nvPr>
        </p:nvSpPr>
        <p:spPr>
          <a:xfrm>
            <a:off x="6413065" y="411163"/>
            <a:ext cx="2299138" cy="1485084"/>
          </a:xfrm>
          <a:prstGeom prst="rect">
            <a:avLst/>
          </a:prstGeom>
          <a:noFill/>
          <a:ln>
            <a:noFill/>
          </a:ln>
        </p:spPr>
      </p:sp>
      <p:cxnSp>
        <p:nvCxnSpPr>
          <p:cNvPr id="292" name="Google Shape;292;p53"/>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3" name="Google Shape;293;p53"/>
          <p:cNvSpPr/>
          <p:nvPr>
            <p:ph idx="5" type="pic"/>
          </p:nvPr>
        </p:nvSpPr>
        <p:spPr>
          <a:xfrm>
            <a:off x="6417389" y="2585440"/>
            <a:ext cx="2299138" cy="1485084"/>
          </a:xfrm>
          <a:prstGeom prst="rect">
            <a:avLst/>
          </a:prstGeom>
          <a:noFill/>
          <a:ln>
            <a:noFill/>
          </a:ln>
        </p:spPr>
      </p:sp>
      <p:sp>
        <p:nvSpPr>
          <p:cNvPr id="294" name="Google Shape;294;p53"/>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5" name="Google Shape;295;p53"/>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6" name="Google Shape;296;p53"/>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97" name="Google Shape;297;p53"/>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8" name="Google Shape;298;p53"/>
          <p:cNvSpPr/>
          <p:nvPr>
            <p:ph idx="8" type="pic"/>
          </p:nvPr>
        </p:nvSpPr>
        <p:spPr>
          <a:xfrm>
            <a:off x="3422429" y="411163"/>
            <a:ext cx="2299138" cy="1485084"/>
          </a:xfrm>
          <a:prstGeom prst="rect">
            <a:avLst/>
          </a:prstGeom>
          <a:noFill/>
          <a:ln>
            <a:noFill/>
          </a:ln>
        </p:spPr>
      </p:sp>
      <p:cxnSp>
        <p:nvCxnSpPr>
          <p:cNvPr id="299" name="Google Shape;299;p53"/>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300" name="Google Shape;300;p53"/>
          <p:cNvSpPr/>
          <p:nvPr>
            <p:ph idx="9" type="pic"/>
          </p:nvPr>
        </p:nvSpPr>
        <p:spPr>
          <a:xfrm>
            <a:off x="3426753" y="2585440"/>
            <a:ext cx="2299138" cy="1485084"/>
          </a:xfrm>
          <a:prstGeom prst="rect">
            <a:avLst/>
          </a:prstGeom>
          <a:noFill/>
          <a:ln>
            <a:noFill/>
          </a:ln>
        </p:spPr>
      </p:sp>
      <p:sp>
        <p:nvSpPr>
          <p:cNvPr id="301" name="Google Shape;301;p53"/>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2" name="Google Shape;302;p53"/>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3" name="Google Shape;303;p53"/>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304" name="Shape 304"/>
        <p:cNvGrpSpPr/>
        <p:nvPr/>
      </p:nvGrpSpPr>
      <p:grpSpPr>
        <a:xfrm>
          <a:off x="0" y="0"/>
          <a:ext cx="0" cy="0"/>
          <a:chOff x="0" y="0"/>
          <a:chExt cx="0" cy="0"/>
        </a:xfrm>
      </p:grpSpPr>
      <p:sp>
        <p:nvSpPr>
          <p:cNvPr id="305" name="Google Shape;305;p55"/>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06" name="Google Shape;306;p55"/>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7" name="Google Shape;307;p55"/>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308" name="Shape 308"/>
        <p:cNvGrpSpPr/>
        <p:nvPr/>
      </p:nvGrpSpPr>
      <p:grpSpPr>
        <a:xfrm>
          <a:off x="0" y="0"/>
          <a:ext cx="0" cy="0"/>
          <a:chOff x="0" y="0"/>
          <a:chExt cx="0" cy="0"/>
        </a:xfrm>
      </p:grpSpPr>
      <p:sp>
        <p:nvSpPr>
          <p:cNvPr id="309" name="Google Shape;309;p56"/>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0" name="Google Shape;310;p56"/>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11" name="Google Shape;311;p56"/>
          <p:cNvSpPr/>
          <p:nvPr>
            <p:ph idx="2" type="pic"/>
          </p:nvPr>
        </p:nvSpPr>
        <p:spPr>
          <a:xfrm>
            <a:off x="431800" y="1565550"/>
            <a:ext cx="1692000" cy="1692000"/>
          </a:xfrm>
          <a:prstGeom prst="ellipse">
            <a:avLst/>
          </a:prstGeom>
          <a:noFill/>
          <a:ln>
            <a:noFill/>
          </a:ln>
        </p:spPr>
      </p:sp>
      <p:sp>
        <p:nvSpPr>
          <p:cNvPr id="312" name="Google Shape;312;p56"/>
          <p:cNvSpPr/>
          <p:nvPr>
            <p:ph idx="3" type="pic"/>
          </p:nvPr>
        </p:nvSpPr>
        <p:spPr>
          <a:xfrm>
            <a:off x="2627933" y="1565550"/>
            <a:ext cx="1692000" cy="1692000"/>
          </a:xfrm>
          <a:prstGeom prst="ellipse">
            <a:avLst/>
          </a:prstGeom>
          <a:noFill/>
          <a:ln>
            <a:noFill/>
          </a:ln>
        </p:spPr>
      </p:sp>
      <p:sp>
        <p:nvSpPr>
          <p:cNvPr id="313" name="Google Shape;313;p56"/>
          <p:cNvSpPr/>
          <p:nvPr>
            <p:ph idx="4" type="pic"/>
          </p:nvPr>
        </p:nvSpPr>
        <p:spPr>
          <a:xfrm>
            <a:off x="4824066" y="1565550"/>
            <a:ext cx="1692000" cy="1692000"/>
          </a:xfrm>
          <a:prstGeom prst="ellipse">
            <a:avLst/>
          </a:prstGeom>
          <a:noFill/>
          <a:ln>
            <a:noFill/>
          </a:ln>
        </p:spPr>
      </p:sp>
      <p:sp>
        <p:nvSpPr>
          <p:cNvPr id="314" name="Google Shape;314;p56"/>
          <p:cNvSpPr/>
          <p:nvPr>
            <p:ph idx="5" type="pic"/>
          </p:nvPr>
        </p:nvSpPr>
        <p:spPr>
          <a:xfrm>
            <a:off x="7020200" y="1565550"/>
            <a:ext cx="1692000" cy="1692000"/>
          </a:xfrm>
          <a:prstGeom prst="ellipse">
            <a:avLst/>
          </a:prstGeom>
          <a:noFill/>
          <a:ln>
            <a:noFill/>
          </a:ln>
        </p:spPr>
      </p:sp>
      <p:sp>
        <p:nvSpPr>
          <p:cNvPr id="315" name="Google Shape;315;p56"/>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6" name="Google Shape;316;p56"/>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17" name="Google Shape;317;p56"/>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18" name="Google Shape;318;p56"/>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9" name="Google Shape;319;p56"/>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28" name="Shape 28"/>
        <p:cNvGrpSpPr/>
        <p:nvPr/>
      </p:nvGrpSpPr>
      <p:grpSpPr>
        <a:xfrm>
          <a:off x="0" y="0"/>
          <a:ext cx="0" cy="0"/>
          <a:chOff x="0" y="0"/>
          <a:chExt cx="0" cy="0"/>
        </a:xfrm>
      </p:grpSpPr>
      <p:cxnSp>
        <p:nvCxnSpPr>
          <p:cNvPr id="29" name="Google Shape;29;p23"/>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30" name="Google Shape;30;p23"/>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 name="Google Shape;31;p23"/>
          <p:cNvSpPr/>
          <p:nvPr>
            <p:ph idx="2" type="pic"/>
          </p:nvPr>
        </p:nvSpPr>
        <p:spPr>
          <a:xfrm>
            <a:off x="5251450" y="702659"/>
            <a:ext cx="3892550" cy="3451894"/>
          </a:xfrm>
          <a:prstGeom prst="rect">
            <a:avLst/>
          </a:prstGeom>
          <a:noFill/>
          <a:ln>
            <a:noFill/>
          </a:ln>
        </p:spPr>
      </p:sp>
      <p:sp>
        <p:nvSpPr>
          <p:cNvPr id="32" name="Google Shape;32;p23"/>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 name="Google Shape;33;p23"/>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20" name="Shape 320"/>
        <p:cNvGrpSpPr/>
        <p:nvPr/>
      </p:nvGrpSpPr>
      <p:grpSpPr>
        <a:xfrm>
          <a:off x="0" y="0"/>
          <a:ext cx="0" cy="0"/>
          <a:chOff x="0" y="0"/>
          <a:chExt cx="0" cy="0"/>
        </a:xfrm>
      </p:grpSpPr>
      <p:sp>
        <p:nvSpPr>
          <p:cNvPr id="321" name="Google Shape;321;p57"/>
          <p:cNvSpPr/>
          <p:nvPr>
            <p:ph idx="2" type="pic"/>
          </p:nvPr>
        </p:nvSpPr>
        <p:spPr>
          <a:xfrm>
            <a:off x="431800" y="1565550"/>
            <a:ext cx="1692000" cy="1692000"/>
          </a:xfrm>
          <a:prstGeom prst="ellipse">
            <a:avLst/>
          </a:prstGeom>
          <a:noFill/>
          <a:ln>
            <a:noFill/>
          </a:ln>
        </p:spPr>
      </p:sp>
      <p:sp>
        <p:nvSpPr>
          <p:cNvPr id="322" name="Google Shape;322;p57"/>
          <p:cNvSpPr/>
          <p:nvPr>
            <p:ph idx="3" type="pic"/>
          </p:nvPr>
        </p:nvSpPr>
        <p:spPr>
          <a:xfrm>
            <a:off x="2627933" y="1565550"/>
            <a:ext cx="1692000" cy="1692000"/>
          </a:xfrm>
          <a:prstGeom prst="ellipse">
            <a:avLst/>
          </a:prstGeom>
          <a:noFill/>
          <a:ln>
            <a:noFill/>
          </a:ln>
        </p:spPr>
      </p:sp>
      <p:sp>
        <p:nvSpPr>
          <p:cNvPr id="323" name="Google Shape;323;p57"/>
          <p:cNvSpPr/>
          <p:nvPr>
            <p:ph idx="4" type="pic"/>
          </p:nvPr>
        </p:nvSpPr>
        <p:spPr>
          <a:xfrm>
            <a:off x="4824066" y="1565550"/>
            <a:ext cx="1692000" cy="1692000"/>
          </a:xfrm>
          <a:prstGeom prst="ellipse">
            <a:avLst/>
          </a:prstGeom>
          <a:noFill/>
          <a:ln>
            <a:noFill/>
          </a:ln>
        </p:spPr>
      </p:sp>
      <p:sp>
        <p:nvSpPr>
          <p:cNvPr id="324" name="Google Shape;324;p57"/>
          <p:cNvSpPr/>
          <p:nvPr>
            <p:ph idx="5" type="pic"/>
          </p:nvPr>
        </p:nvSpPr>
        <p:spPr>
          <a:xfrm>
            <a:off x="7020200" y="1565550"/>
            <a:ext cx="1692000" cy="1692000"/>
          </a:xfrm>
          <a:prstGeom prst="ellipse">
            <a:avLst/>
          </a:prstGeom>
          <a:noFill/>
          <a:ln>
            <a:noFill/>
          </a:ln>
        </p:spPr>
      </p:sp>
      <p:cxnSp>
        <p:nvCxnSpPr>
          <p:cNvPr id="325" name="Google Shape;325;p57"/>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26" name="Google Shape;326;p57"/>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7" name="Google Shape;327;p57"/>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8" name="Google Shape;328;p57"/>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29" name="Google Shape;329;p57"/>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0" name="Google Shape;330;p57"/>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1" name="Google Shape;331;p57"/>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32" name="Shape 332"/>
        <p:cNvGrpSpPr/>
        <p:nvPr/>
      </p:nvGrpSpPr>
      <p:grpSpPr>
        <a:xfrm>
          <a:off x="0" y="0"/>
          <a:ext cx="0" cy="0"/>
          <a:chOff x="0" y="0"/>
          <a:chExt cx="0" cy="0"/>
        </a:xfrm>
      </p:grpSpPr>
      <p:cxnSp>
        <p:nvCxnSpPr>
          <p:cNvPr id="333" name="Google Shape;333;p58"/>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34" name="Google Shape;334;p58"/>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5" name="Google Shape;335;p58"/>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6" name="Google Shape;336;p58"/>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37" name="Shape 337"/>
        <p:cNvGrpSpPr/>
        <p:nvPr/>
      </p:nvGrpSpPr>
      <p:grpSpPr>
        <a:xfrm>
          <a:off x="0" y="0"/>
          <a:ext cx="0" cy="0"/>
          <a:chOff x="0" y="0"/>
          <a:chExt cx="0" cy="0"/>
        </a:xfrm>
      </p:grpSpPr>
      <p:sp>
        <p:nvSpPr>
          <p:cNvPr id="338" name="Google Shape;338;p60"/>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9" name="Google Shape;339;p60"/>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40" name="Shape 340"/>
        <p:cNvGrpSpPr/>
        <p:nvPr/>
      </p:nvGrpSpPr>
      <p:grpSpPr>
        <a:xfrm>
          <a:off x="0" y="0"/>
          <a:ext cx="0" cy="0"/>
          <a:chOff x="0" y="0"/>
          <a:chExt cx="0" cy="0"/>
        </a:xfrm>
      </p:grpSpPr>
      <p:sp>
        <p:nvSpPr>
          <p:cNvPr id="341" name="Google Shape;341;p61"/>
          <p:cNvSpPr/>
          <p:nvPr>
            <p:ph idx="2" type="pic"/>
          </p:nvPr>
        </p:nvSpPr>
        <p:spPr>
          <a:xfrm>
            <a:off x="431802" y="411162"/>
            <a:ext cx="8280398" cy="4321175"/>
          </a:xfrm>
          <a:prstGeom prst="rect">
            <a:avLst/>
          </a:prstGeom>
          <a:noFill/>
          <a:ln>
            <a:noFill/>
          </a:ln>
        </p:spPr>
      </p:sp>
      <p:sp>
        <p:nvSpPr>
          <p:cNvPr id="342" name="Google Shape;342;p6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2" showMasterSp="0">
  <p:cSld name="1_Heading, bullets, image (Light)_2">
    <p:bg>
      <p:bgPr>
        <a:solidFill>
          <a:schemeClr val="dk2"/>
        </a:solidFill>
      </p:bgPr>
    </p:bg>
    <p:spTree>
      <p:nvGrpSpPr>
        <p:cNvPr id="343" name="Shape 343"/>
        <p:cNvGrpSpPr/>
        <p:nvPr/>
      </p:nvGrpSpPr>
      <p:grpSpPr>
        <a:xfrm>
          <a:off x="0" y="0"/>
          <a:ext cx="0" cy="0"/>
          <a:chOff x="0" y="0"/>
          <a:chExt cx="0" cy="0"/>
        </a:xfrm>
      </p:grpSpPr>
      <p:cxnSp>
        <p:nvCxnSpPr>
          <p:cNvPr id="344" name="Google Shape;344;g23cee58bc55_0_312"/>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45" name="Google Shape;345;g23cee58bc55_0_312"/>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
        <p:nvSpPr>
          <p:cNvPr id="346" name="Google Shape;346;g23cee58bc55_0_312"/>
          <p:cNvSpPr/>
          <p:nvPr>
            <p:ph idx="2" type="pic"/>
          </p:nvPr>
        </p:nvSpPr>
        <p:spPr>
          <a:xfrm>
            <a:off x="5251450" y="702659"/>
            <a:ext cx="3892500" cy="3640800"/>
          </a:xfrm>
          <a:prstGeom prst="rect">
            <a:avLst/>
          </a:prstGeom>
          <a:noFill/>
          <a:ln>
            <a:noFill/>
          </a:ln>
        </p:spPr>
      </p:sp>
      <p:sp>
        <p:nvSpPr>
          <p:cNvPr id="347" name="Google Shape;347;g23cee58bc55_0_312"/>
          <p:cNvSpPr txBox="1"/>
          <p:nvPr>
            <p:ph idx="3" type="body"/>
          </p:nvPr>
        </p:nvSpPr>
        <p:spPr>
          <a:xfrm>
            <a:off x="431801" y="1325887"/>
            <a:ext cx="3921000" cy="30174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400"/>
              <a:buNone/>
              <a:defRPr/>
            </a:lvl2pPr>
            <a:lvl3pPr indent="-317500" lvl="2" marL="1371600" algn="l">
              <a:lnSpc>
                <a:spcPct val="100000"/>
              </a:lnSpc>
              <a:spcBef>
                <a:spcPts val="0"/>
              </a:spcBef>
              <a:spcAft>
                <a:spcPts val="0"/>
              </a:spcAft>
              <a:buClr>
                <a:schemeClr val="dk1"/>
              </a:buClr>
              <a:buSzPts val="1400"/>
              <a:buChar char="–"/>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351" name="Shape 351"/>
        <p:cNvGrpSpPr/>
        <p:nvPr/>
      </p:nvGrpSpPr>
      <p:grpSpPr>
        <a:xfrm>
          <a:off x="0" y="0"/>
          <a:ext cx="0" cy="0"/>
          <a:chOff x="0" y="0"/>
          <a:chExt cx="0" cy="0"/>
        </a:xfrm>
      </p:grpSpPr>
      <p:cxnSp>
        <p:nvCxnSpPr>
          <p:cNvPr id="352" name="Google Shape;352;g25421ab1b0d_0_361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53" name="Google Shape;353;g25421ab1b0d_0_361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4" name="Google Shape;354;g25421ab1b0d_0_3615"/>
          <p:cNvSpPr/>
          <p:nvPr>
            <p:ph idx="2" type="pic"/>
          </p:nvPr>
        </p:nvSpPr>
        <p:spPr>
          <a:xfrm>
            <a:off x="5251450" y="702659"/>
            <a:ext cx="3892500" cy="3451800"/>
          </a:xfrm>
          <a:prstGeom prst="rect">
            <a:avLst/>
          </a:prstGeom>
          <a:noFill/>
          <a:ln>
            <a:noFill/>
          </a:ln>
        </p:spPr>
      </p:sp>
      <p:sp>
        <p:nvSpPr>
          <p:cNvPr id="355" name="Google Shape;355;g25421ab1b0d_0_361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6" name="Google Shape;356;g25421ab1b0d_0_361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357" name="Shape 357"/>
        <p:cNvGrpSpPr/>
        <p:nvPr/>
      </p:nvGrpSpPr>
      <p:grpSpPr>
        <a:xfrm>
          <a:off x="0" y="0"/>
          <a:ext cx="0" cy="0"/>
          <a:chOff x="0" y="0"/>
          <a:chExt cx="0" cy="0"/>
        </a:xfrm>
      </p:grpSpPr>
      <p:sp>
        <p:nvSpPr>
          <p:cNvPr id="358" name="Google Shape;358;g25421ab1b0d_0_3602"/>
          <p:cNvSpPr/>
          <p:nvPr>
            <p:ph idx="2" type="pic"/>
          </p:nvPr>
        </p:nvSpPr>
        <p:spPr>
          <a:xfrm>
            <a:off x="431802" y="411162"/>
            <a:ext cx="8280300" cy="4321200"/>
          </a:xfrm>
          <a:prstGeom prst="rect">
            <a:avLst/>
          </a:prstGeom>
          <a:noFill/>
          <a:ln>
            <a:noFill/>
          </a:ln>
        </p:spPr>
      </p:sp>
      <p:sp>
        <p:nvSpPr>
          <p:cNvPr id="359" name="Google Shape;359;g25421ab1b0d_0_3602"/>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60" name="Shape 360"/>
        <p:cNvGrpSpPr/>
        <p:nvPr/>
      </p:nvGrpSpPr>
      <p:grpSpPr>
        <a:xfrm>
          <a:off x="0" y="0"/>
          <a:ext cx="0" cy="0"/>
          <a:chOff x="0" y="0"/>
          <a:chExt cx="0" cy="0"/>
        </a:xfrm>
      </p:grpSpPr>
      <p:sp>
        <p:nvSpPr>
          <p:cNvPr id="361" name="Google Shape;361;g25421ab1b0d_0_3598"/>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2" name="Google Shape;362;g25421ab1b0d_0_3598"/>
          <p:cNvSpPr/>
          <p:nvPr>
            <p:ph idx="2" type="pic"/>
          </p:nvPr>
        </p:nvSpPr>
        <p:spPr>
          <a:xfrm>
            <a:off x="5251450" y="702659"/>
            <a:ext cx="3892500" cy="3471600"/>
          </a:xfrm>
          <a:prstGeom prst="rect">
            <a:avLst/>
          </a:prstGeom>
          <a:noFill/>
          <a:ln>
            <a:noFill/>
          </a:ln>
        </p:spPr>
      </p:sp>
      <p:sp>
        <p:nvSpPr>
          <p:cNvPr id="363" name="Google Shape;363;g25421ab1b0d_0_359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364" name="Shape 364"/>
        <p:cNvGrpSpPr/>
        <p:nvPr/>
      </p:nvGrpSpPr>
      <p:grpSpPr>
        <a:xfrm>
          <a:off x="0" y="0"/>
          <a:ext cx="0" cy="0"/>
          <a:chOff x="0" y="0"/>
          <a:chExt cx="0" cy="0"/>
        </a:xfrm>
      </p:grpSpPr>
      <p:cxnSp>
        <p:nvCxnSpPr>
          <p:cNvPr id="365" name="Google Shape;365;g25421ab1b0d_0_3586"/>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66" name="Google Shape;366;g25421ab1b0d_0_3586"/>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7" name="Google Shape;367;g25421ab1b0d_0_3586"/>
          <p:cNvSpPr/>
          <p:nvPr>
            <p:ph idx="2" type="pic"/>
          </p:nvPr>
        </p:nvSpPr>
        <p:spPr>
          <a:xfrm>
            <a:off x="5251450" y="702659"/>
            <a:ext cx="3892500" cy="3451800"/>
          </a:xfrm>
          <a:prstGeom prst="rect">
            <a:avLst/>
          </a:prstGeom>
          <a:noFill/>
          <a:ln>
            <a:noFill/>
          </a:ln>
        </p:spPr>
      </p:sp>
      <p:sp>
        <p:nvSpPr>
          <p:cNvPr id="368" name="Google Shape;368;g25421ab1b0d_0_3586"/>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9" name="Google Shape;369;g25421ab1b0d_0_3586"/>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70" name="Shape 370"/>
        <p:cNvGrpSpPr/>
        <p:nvPr/>
      </p:nvGrpSpPr>
      <p:grpSpPr>
        <a:xfrm>
          <a:off x="0" y="0"/>
          <a:ext cx="0" cy="0"/>
          <a:chOff x="0" y="0"/>
          <a:chExt cx="0" cy="0"/>
        </a:xfrm>
      </p:grpSpPr>
      <p:sp>
        <p:nvSpPr>
          <p:cNvPr id="371" name="Google Shape;371;g25421ab1b0d_0_391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72" name="Google Shape;372;g25421ab1b0d_0_391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228600" lvl="1" marL="914400" algn="l">
              <a:lnSpc>
                <a:spcPct val="90000"/>
              </a:lnSpc>
              <a:spcBef>
                <a:spcPts val="800"/>
              </a:spcBef>
              <a:spcAft>
                <a:spcPts val="0"/>
              </a:spcAft>
              <a:buClr>
                <a:schemeClr val="dk1"/>
              </a:buClr>
              <a:buSzPts val="1400"/>
              <a:buNone/>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3" name="Google Shape;373;g25421ab1b0d_0_39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74" name="Google Shape;374;g25421ab1b0d_0_39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75" name="Google Shape;375;g25421ab1b0d_0_39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4" name="Shape 34"/>
        <p:cNvGrpSpPr/>
        <p:nvPr/>
      </p:nvGrpSpPr>
      <p:grpSpPr>
        <a:xfrm>
          <a:off x="0" y="0"/>
          <a:ext cx="0" cy="0"/>
          <a:chOff x="0" y="0"/>
          <a:chExt cx="0" cy="0"/>
        </a:xfrm>
      </p:grpSpPr>
      <p:sp>
        <p:nvSpPr>
          <p:cNvPr id="35" name="Google Shape;35;p59"/>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 name="Google Shape;36;p59"/>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376" name="Shape 376"/>
        <p:cNvGrpSpPr/>
        <p:nvPr/>
      </p:nvGrpSpPr>
      <p:grpSpPr>
        <a:xfrm>
          <a:off x="0" y="0"/>
          <a:ext cx="0" cy="0"/>
          <a:chOff x="0" y="0"/>
          <a:chExt cx="0" cy="0"/>
        </a:xfrm>
      </p:grpSpPr>
      <p:sp>
        <p:nvSpPr>
          <p:cNvPr id="377" name="Google Shape;377;g25421ab1b0d_0_3574"/>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378" name="Google Shape;378;g25421ab1b0d_0_3574"/>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379" name="Google Shape;379;g25421ab1b0d_0_3574"/>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80" name="Google Shape;380;g25421ab1b0d_0_3574"/>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81" name="Google Shape;381;g25421ab1b0d_0_3574"/>
          <p:cNvSpPr/>
          <p:nvPr>
            <p:ph idx="2" type="pic"/>
          </p:nvPr>
        </p:nvSpPr>
        <p:spPr>
          <a:xfrm>
            <a:off x="5651872" y="0"/>
            <a:ext cx="3493800" cy="4573500"/>
          </a:xfrm>
          <a:prstGeom prst="rect">
            <a:avLst/>
          </a:prstGeom>
          <a:noFill/>
          <a:ln>
            <a:noFill/>
          </a:ln>
        </p:spPr>
      </p:sp>
      <p:sp>
        <p:nvSpPr>
          <p:cNvPr id="382" name="Google Shape;382;g25421ab1b0d_0_3574"/>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383" name="Shape 383"/>
        <p:cNvGrpSpPr/>
        <p:nvPr/>
      </p:nvGrpSpPr>
      <p:grpSpPr>
        <a:xfrm>
          <a:off x="0" y="0"/>
          <a:ext cx="0" cy="0"/>
          <a:chOff x="0" y="0"/>
          <a:chExt cx="0" cy="0"/>
        </a:xfrm>
      </p:grpSpPr>
      <p:cxnSp>
        <p:nvCxnSpPr>
          <p:cNvPr id="384" name="Google Shape;384;g25421ab1b0d_0_358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85" name="Google Shape;385;g25421ab1b0d_0_358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86" name="Google Shape;386;g25421ab1b0d_0_3581"/>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87" name="Google Shape;387;g25421ab1b0d_0_358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388" name="Shape 388"/>
        <p:cNvGrpSpPr/>
        <p:nvPr/>
      </p:nvGrpSpPr>
      <p:grpSpPr>
        <a:xfrm>
          <a:off x="0" y="0"/>
          <a:ext cx="0" cy="0"/>
          <a:chOff x="0" y="0"/>
          <a:chExt cx="0" cy="0"/>
        </a:xfrm>
      </p:grpSpPr>
      <p:sp>
        <p:nvSpPr>
          <p:cNvPr id="389" name="Google Shape;389;g25421ab1b0d_0_3592"/>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390" name="Google Shape;390;g25421ab1b0d_0_3592"/>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391" name="Google Shape;391;g25421ab1b0d_0_3592"/>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92" name="Google Shape;392;g25421ab1b0d_0_3592"/>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93" name="Google Shape;393;g25421ab1b0d_0_3592"/>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 1">
    <p:bg>
      <p:bgPr>
        <a:solidFill>
          <a:schemeClr val="dk2"/>
        </a:solidFill>
      </p:bgPr>
    </p:bg>
    <p:spTree>
      <p:nvGrpSpPr>
        <p:cNvPr id="394" name="Shape 394"/>
        <p:cNvGrpSpPr/>
        <p:nvPr/>
      </p:nvGrpSpPr>
      <p:grpSpPr>
        <a:xfrm>
          <a:off x="0" y="0"/>
          <a:ext cx="0" cy="0"/>
          <a:chOff x="0" y="0"/>
          <a:chExt cx="0" cy="0"/>
        </a:xfrm>
      </p:grpSpPr>
      <p:cxnSp>
        <p:nvCxnSpPr>
          <p:cNvPr id="395" name="Google Shape;395;g25421ab1b0d_0_360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96" name="Google Shape;396;g25421ab1b0d_0_360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342900" lvl="1" marL="914400" algn="l">
              <a:lnSpc>
                <a:spcPct val="100000"/>
              </a:lnSpc>
              <a:spcBef>
                <a:spcPts val="800"/>
              </a:spcBef>
              <a:spcAft>
                <a:spcPts val="0"/>
              </a:spcAft>
              <a:buClr>
                <a:schemeClr val="dk1"/>
              </a:buClr>
              <a:buSzPts val="1800"/>
              <a:buChar char="○"/>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
        <p:nvSpPr>
          <p:cNvPr id="397" name="Google Shape;397;g25421ab1b0d_0_3605"/>
          <p:cNvSpPr/>
          <p:nvPr>
            <p:ph idx="2" type="pic"/>
          </p:nvPr>
        </p:nvSpPr>
        <p:spPr>
          <a:xfrm>
            <a:off x="5251450" y="702659"/>
            <a:ext cx="3892500" cy="3451800"/>
          </a:xfrm>
          <a:prstGeom prst="rect">
            <a:avLst/>
          </a:prstGeom>
          <a:noFill/>
          <a:ln>
            <a:noFill/>
          </a:ln>
        </p:spPr>
      </p:sp>
      <p:sp>
        <p:nvSpPr>
          <p:cNvPr id="398" name="Google Shape;398;g25421ab1b0d_0_360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algn="l">
              <a:lnSpc>
                <a:spcPct val="100000"/>
              </a:lnSpc>
              <a:spcBef>
                <a:spcPts val="800"/>
              </a:spcBef>
              <a:spcAft>
                <a:spcPts val="0"/>
              </a:spcAft>
              <a:buClr>
                <a:schemeClr val="dk1"/>
              </a:buClr>
              <a:buSzPts val="1800"/>
              <a:buChar char="○"/>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
        <p:nvSpPr>
          <p:cNvPr id="399" name="Google Shape;399;g25421ab1b0d_0_360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304800" lvl="1" marL="914400" algn="l">
              <a:lnSpc>
                <a:spcPct val="100000"/>
              </a:lnSpc>
              <a:spcBef>
                <a:spcPts val="0"/>
              </a:spcBef>
              <a:spcAft>
                <a:spcPts val="0"/>
              </a:spcAft>
              <a:buClr>
                <a:schemeClr val="dk1"/>
              </a:buClr>
              <a:buSzPts val="1200"/>
              <a:buChar char="○"/>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400" name="Shape 400"/>
        <p:cNvGrpSpPr/>
        <p:nvPr/>
      </p:nvGrpSpPr>
      <p:grpSpPr>
        <a:xfrm>
          <a:off x="0" y="0"/>
          <a:ext cx="0" cy="0"/>
          <a:chOff x="0" y="0"/>
          <a:chExt cx="0" cy="0"/>
        </a:xfrm>
      </p:grpSpPr>
      <p:cxnSp>
        <p:nvCxnSpPr>
          <p:cNvPr id="401" name="Google Shape;401;g25421ab1b0d_0_361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402" name="Google Shape;402;g25421ab1b0d_0_361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03" name="Google Shape;403;g25421ab1b0d_0_3611"/>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404" name="Shape 404"/>
        <p:cNvGrpSpPr/>
        <p:nvPr/>
      </p:nvGrpSpPr>
      <p:grpSpPr>
        <a:xfrm>
          <a:off x="0" y="0"/>
          <a:ext cx="0" cy="0"/>
          <a:chOff x="0" y="0"/>
          <a:chExt cx="0" cy="0"/>
        </a:xfrm>
      </p:grpSpPr>
      <p:sp>
        <p:nvSpPr>
          <p:cNvPr id="405" name="Google Shape;405;g25421ab1b0d_0_3621"/>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06" name="Google Shape;406;g25421ab1b0d_0_3621"/>
          <p:cNvSpPr/>
          <p:nvPr>
            <p:ph idx="2" type="pic"/>
          </p:nvPr>
        </p:nvSpPr>
        <p:spPr>
          <a:xfrm>
            <a:off x="0" y="702659"/>
            <a:ext cx="3892500" cy="3451800"/>
          </a:xfrm>
          <a:prstGeom prst="rect">
            <a:avLst/>
          </a:prstGeom>
          <a:noFill/>
          <a:ln>
            <a:noFill/>
          </a:ln>
        </p:spPr>
      </p:sp>
      <p:sp>
        <p:nvSpPr>
          <p:cNvPr id="407" name="Google Shape;407;g25421ab1b0d_0_362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08" name="Shape 408"/>
        <p:cNvGrpSpPr/>
        <p:nvPr/>
      </p:nvGrpSpPr>
      <p:grpSpPr>
        <a:xfrm>
          <a:off x="0" y="0"/>
          <a:ext cx="0" cy="0"/>
          <a:chOff x="0" y="0"/>
          <a:chExt cx="0" cy="0"/>
        </a:xfrm>
      </p:grpSpPr>
      <p:sp>
        <p:nvSpPr>
          <p:cNvPr id="409" name="Google Shape;409;g25421ab1b0d_0_36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85000"/>
              </a:lnSpc>
              <a:spcBef>
                <a:spcPts val="0"/>
              </a:spcBef>
              <a:spcAft>
                <a:spcPts val="0"/>
              </a:spcAft>
              <a:buClr>
                <a:schemeClr val="dk1"/>
              </a:buClr>
              <a:buSzPts val="2800"/>
              <a:buNone/>
              <a:defRPr/>
            </a:lvl1pPr>
            <a:lvl2pPr lvl="1" algn="l">
              <a:lnSpc>
                <a:spcPct val="85000"/>
              </a:lnSpc>
              <a:spcBef>
                <a:spcPts val="0"/>
              </a:spcBef>
              <a:spcAft>
                <a:spcPts val="0"/>
              </a:spcAft>
              <a:buClr>
                <a:schemeClr val="dk1"/>
              </a:buClr>
              <a:buSzPts val="2800"/>
              <a:buFont typeface="Arial"/>
              <a:buNone/>
              <a:defRPr/>
            </a:lvl2pPr>
            <a:lvl3pPr lvl="2" algn="l">
              <a:lnSpc>
                <a:spcPct val="85000"/>
              </a:lnSpc>
              <a:spcBef>
                <a:spcPts val="0"/>
              </a:spcBef>
              <a:spcAft>
                <a:spcPts val="0"/>
              </a:spcAft>
              <a:buClr>
                <a:schemeClr val="dk1"/>
              </a:buClr>
              <a:buSzPts val="2800"/>
              <a:buFont typeface="Arial"/>
              <a:buNone/>
              <a:defRPr/>
            </a:lvl3pPr>
            <a:lvl4pPr lvl="3" algn="l">
              <a:lnSpc>
                <a:spcPct val="85000"/>
              </a:lnSpc>
              <a:spcBef>
                <a:spcPts val="0"/>
              </a:spcBef>
              <a:spcAft>
                <a:spcPts val="0"/>
              </a:spcAft>
              <a:buClr>
                <a:schemeClr val="dk1"/>
              </a:buClr>
              <a:buSzPts val="2800"/>
              <a:buFont typeface="Arial"/>
              <a:buNone/>
              <a:defRPr/>
            </a:lvl4pPr>
            <a:lvl5pPr lvl="4" algn="l">
              <a:lnSpc>
                <a:spcPct val="85000"/>
              </a:lnSpc>
              <a:spcBef>
                <a:spcPts val="0"/>
              </a:spcBef>
              <a:spcAft>
                <a:spcPts val="0"/>
              </a:spcAft>
              <a:buClr>
                <a:schemeClr val="dk1"/>
              </a:buClr>
              <a:buSzPts val="2800"/>
              <a:buFont typeface="Arial"/>
              <a:buNone/>
              <a:defRPr/>
            </a:lvl5pPr>
            <a:lvl6pPr lvl="5" algn="l">
              <a:lnSpc>
                <a:spcPct val="85000"/>
              </a:lnSpc>
              <a:spcBef>
                <a:spcPts val="0"/>
              </a:spcBef>
              <a:spcAft>
                <a:spcPts val="0"/>
              </a:spcAft>
              <a:buClr>
                <a:schemeClr val="dk1"/>
              </a:buClr>
              <a:buSzPts val="2800"/>
              <a:buFont typeface="Arial"/>
              <a:buNone/>
              <a:defRPr/>
            </a:lvl6pPr>
            <a:lvl7pPr lvl="6" algn="l">
              <a:lnSpc>
                <a:spcPct val="85000"/>
              </a:lnSpc>
              <a:spcBef>
                <a:spcPts val="0"/>
              </a:spcBef>
              <a:spcAft>
                <a:spcPts val="0"/>
              </a:spcAft>
              <a:buClr>
                <a:schemeClr val="dk1"/>
              </a:buClr>
              <a:buSzPts val="2800"/>
              <a:buFont typeface="Arial"/>
              <a:buNone/>
              <a:defRPr/>
            </a:lvl7pPr>
            <a:lvl8pPr lvl="7" algn="l">
              <a:lnSpc>
                <a:spcPct val="85000"/>
              </a:lnSpc>
              <a:spcBef>
                <a:spcPts val="0"/>
              </a:spcBef>
              <a:spcAft>
                <a:spcPts val="0"/>
              </a:spcAft>
              <a:buClr>
                <a:schemeClr val="dk1"/>
              </a:buClr>
              <a:buSzPts val="2800"/>
              <a:buFont typeface="Arial"/>
              <a:buNone/>
              <a:defRPr/>
            </a:lvl8pPr>
            <a:lvl9pPr lvl="8" algn="l">
              <a:lnSpc>
                <a:spcPct val="85000"/>
              </a:lnSpc>
              <a:spcBef>
                <a:spcPts val="0"/>
              </a:spcBef>
              <a:spcAft>
                <a:spcPts val="0"/>
              </a:spcAft>
              <a:buClr>
                <a:schemeClr val="dk1"/>
              </a:buClr>
              <a:buSzPts val="2800"/>
              <a:buFont typeface="Arial"/>
              <a:buNone/>
              <a:defRPr/>
            </a:lvl9pPr>
          </a:lstStyle>
          <a:p/>
        </p:txBody>
      </p:sp>
      <p:sp>
        <p:nvSpPr>
          <p:cNvPr id="410" name="Google Shape;410;g25421ab1b0d_0_36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00000"/>
              </a:lnSpc>
              <a:spcBef>
                <a:spcPts val="0"/>
              </a:spcBef>
              <a:spcAft>
                <a:spcPts val="0"/>
              </a:spcAft>
              <a:buClr>
                <a:schemeClr val="dk1"/>
              </a:buClr>
              <a:buSzPts val="1800"/>
              <a:buChar char="●"/>
              <a:defRPr/>
            </a:lvl1pPr>
            <a:lvl2pPr indent="-317500" lvl="1" marL="914400" algn="l">
              <a:lnSpc>
                <a:spcPct val="100000"/>
              </a:lnSpc>
              <a:spcBef>
                <a:spcPts val="0"/>
              </a:spcBef>
              <a:spcAft>
                <a:spcPts val="0"/>
              </a:spcAft>
              <a:buClr>
                <a:schemeClr val="dk1"/>
              </a:buClr>
              <a:buSzPts val="1400"/>
              <a:buChar char="○"/>
              <a:defRPr/>
            </a:lvl2pPr>
            <a:lvl3pPr indent="-317500" lvl="2" marL="1371600" algn="l">
              <a:lnSpc>
                <a:spcPct val="100000"/>
              </a:lnSpc>
              <a:spcBef>
                <a:spcPts val="0"/>
              </a:spcBef>
              <a:spcAft>
                <a:spcPts val="0"/>
              </a:spcAft>
              <a:buClr>
                <a:schemeClr val="dk1"/>
              </a:buClr>
              <a:buSzPts val="1400"/>
              <a:buChar char="■"/>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0"/>
              </a:spcBef>
              <a:spcAft>
                <a:spcPts val="0"/>
              </a:spcAft>
              <a:buClr>
                <a:schemeClr val="dk1"/>
              </a:buClr>
              <a:buSzPts val="1400"/>
              <a:buChar char="○"/>
              <a:defRPr/>
            </a:lvl8pPr>
            <a:lvl9pPr indent="-317500" lvl="8" marL="4114800" algn="l">
              <a:lnSpc>
                <a:spcPct val="100000"/>
              </a:lnSpc>
              <a:spcBef>
                <a:spcPts val="0"/>
              </a:spcBef>
              <a:spcAft>
                <a:spcPts val="0"/>
              </a:spcAft>
              <a:buClr>
                <a:schemeClr val="dk1"/>
              </a:buClr>
              <a:buSzPts val="1400"/>
              <a:buChar char="■"/>
              <a:defRPr/>
            </a:lvl9pPr>
          </a:lstStyle>
          <a:p/>
        </p:txBody>
      </p:sp>
      <p:sp>
        <p:nvSpPr>
          <p:cNvPr id="411" name="Google Shape;411;g25421ab1b0d_0_36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1946"/>
              <a:buFont typeface="Arial"/>
              <a:buNone/>
              <a:defRPr b="0" i="0" sz="1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412" name="Shape 412"/>
        <p:cNvGrpSpPr/>
        <p:nvPr/>
      </p:nvGrpSpPr>
      <p:grpSpPr>
        <a:xfrm>
          <a:off x="0" y="0"/>
          <a:ext cx="0" cy="0"/>
          <a:chOff x="0" y="0"/>
          <a:chExt cx="0" cy="0"/>
        </a:xfrm>
      </p:grpSpPr>
      <p:sp>
        <p:nvSpPr>
          <p:cNvPr id="413" name="Google Shape;413;g25421ab1b0d_0_3629"/>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414" name="Google Shape;414;g25421ab1b0d_0_3629"/>
          <p:cNvSpPr/>
          <p:nvPr>
            <p:ph idx="2" type="pic"/>
          </p:nvPr>
        </p:nvSpPr>
        <p:spPr>
          <a:xfrm>
            <a:off x="5651872" y="0"/>
            <a:ext cx="3493800" cy="4573500"/>
          </a:xfrm>
          <a:prstGeom prst="rect">
            <a:avLst/>
          </a:prstGeom>
          <a:noFill/>
          <a:ln>
            <a:noFill/>
          </a:ln>
        </p:spPr>
      </p:sp>
      <p:cxnSp>
        <p:nvCxnSpPr>
          <p:cNvPr id="415" name="Google Shape;415;g25421ab1b0d_0_3629"/>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416" name="Google Shape;416;g25421ab1b0d_0_3629"/>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417" name="Google Shape;417;g25421ab1b0d_0_3629"/>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18" name="Google Shape;418;g25421ab1b0d_0_362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419" name="Shape 419"/>
        <p:cNvGrpSpPr/>
        <p:nvPr/>
      </p:nvGrpSpPr>
      <p:grpSpPr>
        <a:xfrm>
          <a:off x="0" y="0"/>
          <a:ext cx="0" cy="0"/>
          <a:chOff x="0" y="0"/>
          <a:chExt cx="0" cy="0"/>
        </a:xfrm>
      </p:grpSpPr>
      <p:sp>
        <p:nvSpPr>
          <p:cNvPr id="420" name="Google Shape;420;g25421ab1b0d_0_3636"/>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21" name="Google Shape;421;g25421ab1b0d_0_3636"/>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422" name="Google Shape;422;g25421ab1b0d_0_363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423" name="Shape 423"/>
        <p:cNvGrpSpPr/>
        <p:nvPr/>
      </p:nvGrpSpPr>
      <p:grpSpPr>
        <a:xfrm>
          <a:off x="0" y="0"/>
          <a:ext cx="0" cy="0"/>
          <a:chOff x="0" y="0"/>
          <a:chExt cx="0" cy="0"/>
        </a:xfrm>
      </p:grpSpPr>
      <p:sp>
        <p:nvSpPr>
          <p:cNvPr id="424" name="Google Shape;424;g25421ab1b0d_0_3640"/>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25" name="Google Shape;425;g25421ab1b0d_0_3640"/>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426" name="Google Shape;426;g25421ab1b0d_0_364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37" name="Shape 37"/>
        <p:cNvGrpSpPr/>
        <p:nvPr/>
      </p:nvGrpSpPr>
      <p:grpSpPr>
        <a:xfrm>
          <a:off x="0" y="0"/>
          <a:ext cx="0" cy="0"/>
          <a:chOff x="0" y="0"/>
          <a:chExt cx="0" cy="0"/>
        </a:xfrm>
      </p:grpSpPr>
      <p:cxnSp>
        <p:nvCxnSpPr>
          <p:cNvPr id="38" name="Google Shape;38;p20"/>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39" name="Google Shape;39;p20"/>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0" name="Google Shape;40;p20"/>
          <p:cNvSpPr/>
          <p:nvPr>
            <p:ph idx="2" type="pic"/>
          </p:nvPr>
        </p:nvSpPr>
        <p:spPr>
          <a:xfrm>
            <a:off x="5251450" y="702659"/>
            <a:ext cx="3892550" cy="3451894"/>
          </a:xfrm>
          <a:prstGeom prst="rect">
            <a:avLst/>
          </a:prstGeom>
          <a:noFill/>
          <a:ln>
            <a:noFill/>
          </a:ln>
        </p:spPr>
      </p:sp>
      <p:sp>
        <p:nvSpPr>
          <p:cNvPr id="41" name="Google Shape;41;p20"/>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2" name="Google Shape;42;p2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427" name="Shape 427"/>
        <p:cNvGrpSpPr/>
        <p:nvPr/>
      </p:nvGrpSpPr>
      <p:grpSpPr>
        <a:xfrm>
          <a:off x="0" y="0"/>
          <a:ext cx="0" cy="0"/>
          <a:chOff x="0" y="0"/>
          <a:chExt cx="0" cy="0"/>
        </a:xfrm>
      </p:grpSpPr>
      <p:sp>
        <p:nvSpPr>
          <p:cNvPr id="428" name="Google Shape;428;g25421ab1b0d_0_3644"/>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29" name="Google Shape;429;g25421ab1b0d_0_3644"/>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430" name="Google Shape;430;g25421ab1b0d_0_3644"/>
          <p:cNvSpPr/>
          <p:nvPr>
            <p:ph idx="2" type="pic"/>
          </p:nvPr>
        </p:nvSpPr>
        <p:spPr>
          <a:xfrm>
            <a:off x="5651872" y="0"/>
            <a:ext cx="3493800" cy="4573500"/>
          </a:xfrm>
          <a:prstGeom prst="rect">
            <a:avLst/>
          </a:prstGeom>
          <a:noFill/>
          <a:ln>
            <a:noFill/>
          </a:ln>
        </p:spPr>
      </p:sp>
      <p:sp>
        <p:nvSpPr>
          <p:cNvPr id="431" name="Google Shape;431;g25421ab1b0d_0_364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432" name="Shape 432"/>
        <p:cNvGrpSpPr/>
        <p:nvPr/>
      </p:nvGrpSpPr>
      <p:grpSpPr>
        <a:xfrm>
          <a:off x="0" y="0"/>
          <a:ext cx="0" cy="0"/>
          <a:chOff x="0" y="0"/>
          <a:chExt cx="0" cy="0"/>
        </a:xfrm>
      </p:grpSpPr>
      <p:sp>
        <p:nvSpPr>
          <p:cNvPr id="433" name="Google Shape;433;g25421ab1b0d_0_3649"/>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34" name="Google Shape;434;g25421ab1b0d_0_3649"/>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435" name="Google Shape;435;g25421ab1b0d_0_3649"/>
          <p:cNvSpPr/>
          <p:nvPr>
            <p:ph idx="2" type="pic"/>
          </p:nvPr>
        </p:nvSpPr>
        <p:spPr>
          <a:xfrm>
            <a:off x="5651872" y="0"/>
            <a:ext cx="3493800" cy="4573500"/>
          </a:xfrm>
          <a:prstGeom prst="rect">
            <a:avLst/>
          </a:prstGeom>
          <a:noFill/>
          <a:ln>
            <a:noFill/>
          </a:ln>
        </p:spPr>
      </p:sp>
      <p:sp>
        <p:nvSpPr>
          <p:cNvPr id="436" name="Google Shape;436;g25421ab1b0d_0_364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437" name="Shape 437"/>
        <p:cNvGrpSpPr/>
        <p:nvPr/>
      </p:nvGrpSpPr>
      <p:grpSpPr>
        <a:xfrm>
          <a:off x="0" y="0"/>
          <a:ext cx="0" cy="0"/>
          <a:chOff x="0" y="0"/>
          <a:chExt cx="0" cy="0"/>
        </a:xfrm>
      </p:grpSpPr>
      <p:cxnSp>
        <p:nvCxnSpPr>
          <p:cNvPr id="438" name="Google Shape;438;g25421ab1b0d_0_3654"/>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439" name="Google Shape;439;g25421ab1b0d_0_365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40" name="Google Shape;440;g25421ab1b0d_0_3654"/>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41" name="Google Shape;441;g25421ab1b0d_0_3654"/>
          <p:cNvSpPr/>
          <p:nvPr>
            <p:ph idx="3" type="pic"/>
          </p:nvPr>
        </p:nvSpPr>
        <p:spPr>
          <a:xfrm>
            <a:off x="5251450" y="702659"/>
            <a:ext cx="3892500" cy="3451800"/>
          </a:xfrm>
          <a:prstGeom prst="rect">
            <a:avLst/>
          </a:prstGeom>
          <a:noFill/>
          <a:ln>
            <a:noFill/>
          </a:ln>
        </p:spPr>
      </p:sp>
      <p:sp>
        <p:nvSpPr>
          <p:cNvPr id="442" name="Google Shape;442;g25421ab1b0d_0_3654"/>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443" name="Shape 443"/>
        <p:cNvGrpSpPr/>
        <p:nvPr/>
      </p:nvGrpSpPr>
      <p:grpSpPr>
        <a:xfrm>
          <a:off x="0" y="0"/>
          <a:ext cx="0" cy="0"/>
          <a:chOff x="0" y="0"/>
          <a:chExt cx="0" cy="0"/>
        </a:xfrm>
      </p:grpSpPr>
      <p:sp>
        <p:nvSpPr>
          <p:cNvPr id="444" name="Google Shape;444;g25421ab1b0d_0_3660"/>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45" name="Google Shape;445;g25421ab1b0d_0_3660"/>
          <p:cNvSpPr/>
          <p:nvPr>
            <p:ph idx="2" type="pic"/>
          </p:nvPr>
        </p:nvSpPr>
        <p:spPr>
          <a:xfrm>
            <a:off x="5251450" y="702659"/>
            <a:ext cx="3892500" cy="3471600"/>
          </a:xfrm>
          <a:prstGeom prst="rect">
            <a:avLst/>
          </a:prstGeom>
          <a:noFill/>
          <a:ln>
            <a:noFill/>
          </a:ln>
        </p:spPr>
      </p:sp>
      <p:sp>
        <p:nvSpPr>
          <p:cNvPr id="446" name="Google Shape;446;g25421ab1b0d_0_366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447" name="Shape 447"/>
        <p:cNvGrpSpPr/>
        <p:nvPr/>
      </p:nvGrpSpPr>
      <p:grpSpPr>
        <a:xfrm>
          <a:off x="0" y="0"/>
          <a:ext cx="0" cy="0"/>
          <a:chOff x="0" y="0"/>
          <a:chExt cx="0" cy="0"/>
        </a:xfrm>
      </p:grpSpPr>
      <p:cxnSp>
        <p:nvCxnSpPr>
          <p:cNvPr id="448" name="Google Shape;448;g25421ab1b0d_0_3664"/>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449" name="Google Shape;449;g25421ab1b0d_0_3664"/>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0" name="Google Shape;450;g25421ab1b0d_0_3664"/>
          <p:cNvSpPr/>
          <p:nvPr>
            <p:ph idx="2" type="pic"/>
          </p:nvPr>
        </p:nvSpPr>
        <p:spPr>
          <a:xfrm>
            <a:off x="0" y="702659"/>
            <a:ext cx="3892500" cy="3451800"/>
          </a:xfrm>
          <a:prstGeom prst="rect">
            <a:avLst/>
          </a:prstGeom>
          <a:noFill/>
          <a:ln>
            <a:noFill/>
          </a:ln>
        </p:spPr>
      </p:sp>
      <p:sp>
        <p:nvSpPr>
          <p:cNvPr id="451" name="Google Shape;451;g25421ab1b0d_0_3664"/>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2" name="Google Shape;452;g25421ab1b0d_0_366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453" name="Shape 453"/>
        <p:cNvGrpSpPr/>
        <p:nvPr/>
      </p:nvGrpSpPr>
      <p:grpSpPr>
        <a:xfrm>
          <a:off x="0" y="0"/>
          <a:ext cx="0" cy="0"/>
          <a:chOff x="0" y="0"/>
          <a:chExt cx="0" cy="0"/>
        </a:xfrm>
      </p:grpSpPr>
      <p:cxnSp>
        <p:nvCxnSpPr>
          <p:cNvPr id="454" name="Google Shape;454;g25421ab1b0d_0_3670"/>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455" name="Google Shape;455;g25421ab1b0d_0_3670"/>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6" name="Google Shape;456;g25421ab1b0d_0_3670"/>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7" name="Google Shape;457;g25421ab1b0d_0_3670"/>
          <p:cNvSpPr/>
          <p:nvPr>
            <p:ph idx="3" type="pic"/>
          </p:nvPr>
        </p:nvSpPr>
        <p:spPr>
          <a:xfrm>
            <a:off x="0" y="702659"/>
            <a:ext cx="3892500" cy="3451800"/>
          </a:xfrm>
          <a:prstGeom prst="rect">
            <a:avLst/>
          </a:prstGeom>
          <a:noFill/>
          <a:ln>
            <a:noFill/>
          </a:ln>
        </p:spPr>
      </p:sp>
      <p:sp>
        <p:nvSpPr>
          <p:cNvPr id="458" name="Google Shape;458;g25421ab1b0d_0_3670"/>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459" name="Shape 459"/>
        <p:cNvGrpSpPr/>
        <p:nvPr/>
      </p:nvGrpSpPr>
      <p:grpSpPr>
        <a:xfrm>
          <a:off x="0" y="0"/>
          <a:ext cx="0" cy="0"/>
          <a:chOff x="0" y="0"/>
          <a:chExt cx="0" cy="0"/>
        </a:xfrm>
      </p:grpSpPr>
      <p:sp>
        <p:nvSpPr>
          <p:cNvPr id="460" name="Google Shape;460;g25421ab1b0d_0_3676"/>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61" name="Google Shape;461;g25421ab1b0d_0_3676"/>
          <p:cNvSpPr/>
          <p:nvPr>
            <p:ph idx="2" type="pic"/>
          </p:nvPr>
        </p:nvSpPr>
        <p:spPr>
          <a:xfrm>
            <a:off x="0" y="702659"/>
            <a:ext cx="3892500" cy="3451800"/>
          </a:xfrm>
          <a:prstGeom prst="rect">
            <a:avLst/>
          </a:prstGeom>
          <a:noFill/>
          <a:ln>
            <a:noFill/>
          </a:ln>
        </p:spPr>
      </p:sp>
      <p:sp>
        <p:nvSpPr>
          <p:cNvPr id="462" name="Google Shape;462;g25421ab1b0d_0_367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463" name="Shape 463"/>
        <p:cNvGrpSpPr/>
        <p:nvPr/>
      </p:nvGrpSpPr>
      <p:grpSpPr>
        <a:xfrm>
          <a:off x="0" y="0"/>
          <a:ext cx="0" cy="0"/>
          <a:chOff x="0" y="0"/>
          <a:chExt cx="0" cy="0"/>
        </a:xfrm>
      </p:grpSpPr>
      <p:sp>
        <p:nvSpPr>
          <p:cNvPr id="464" name="Google Shape;464;g25421ab1b0d_0_3680"/>
          <p:cNvSpPr/>
          <p:nvPr>
            <p:ph idx="2" type="pic"/>
          </p:nvPr>
        </p:nvSpPr>
        <p:spPr>
          <a:xfrm>
            <a:off x="1079500" y="755968"/>
            <a:ext cx="3060600" cy="1923300"/>
          </a:xfrm>
          <a:prstGeom prst="rect">
            <a:avLst/>
          </a:prstGeom>
          <a:noFill/>
          <a:ln>
            <a:noFill/>
          </a:ln>
        </p:spPr>
      </p:sp>
      <p:sp>
        <p:nvSpPr>
          <p:cNvPr id="465" name="Google Shape;465;g25421ab1b0d_0_3680"/>
          <p:cNvSpPr/>
          <p:nvPr>
            <p:ph idx="3" type="pic"/>
          </p:nvPr>
        </p:nvSpPr>
        <p:spPr>
          <a:xfrm>
            <a:off x="5003801" y="755968"/>
            <a:ext cx="3060600" cy="1923300"/>
          </a:xfrm>
          <a:prstGeom prst="rect">
            <a:avLst/>
          </a:prstGeom>
          <a:noFill/>
          <a:ln>
            <a:noFill/>
          </a:ln>
        </p:spPr>
      </p:sp>
      <p:sp>
        <p:nvSpPr>
          <p:cNvPr id="466" name="Google Shape;466;g25421ab1b0d_0_3680"/>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67" name="Google Shape;467;g25421ab1b0d_0_3680"/>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68" name="Google Shape;468;g25421ab1b0d_0_3680"/>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469" name="Shape 469"/>
        <p:cNvGrpSpPr/>
        <p:nvPr/>
      </p:nvGrpSpPr>
      <p:grpSpPr>
        <a:xfrm>
          <a:off x="0" y="0"/>
          <a:ext cx="0" cy="0"/>
          <a:chOff x="0" y="0"/>
          <a:chExt cx="0" cy="0"/>
        </a:xfrm>
      </p:grpSpPr>
      <p:cxnSp>
        <p:nvCxnSpPr>
          <p:cNvPr id="470" name="Google Shape;470;g25421ab1b0d_0_3686"/>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471" name="Google Shape;471;g25421ab1b0d_0_3686"/>
          <p:cNvSpPr/>
          <p:nvPr>
            <p:ph idx="2" type="pic"/>
          </p:nvPr>
        </p:nvSpPr>
        <p:spPr>
          <a:xfrm>
            <a:off x="1079500" y="755968"/>
            <a:ext cx="3060600" cy="1923300"/>
          </a:xfrm>
          <a:prstGeom prst="rect">
            <a:avLst/>
          </a:prstGeom>
          <a:noFill/>
          <a:ln>
            <a:noFill/>
          </a:ln>
        </p:spPr>
      </p:sp>
      <p:sp>
        <p:nvSpPr>
          <p:cNvPr id="472" name="Google Shape;472;g25421ab1b0d_0_3686"/>
          <p:cNvSpPr/>
          <p:nvPr>
            <p:ph idx="3" type="pic"/>
          </p:nvPr>
        </p:nvSpPr>
        <p:spPr>
          <a:xfrm>
            <a:off x="5003801" y="755968"/>
            <a:ext cx="3060600" cy="1923300"/>
          </a:xfrm>
          <a:prstGeom prst="rect">
            <a:avLst/>
          </a:prstGeom>
          <a:noFill/>
          <a:ln>
            <a:noFill/>
          </a:ln>
        </p:spPr>
      </p:sp>
      <p:cxnSp>
        <p:nvCxnSpPr>
          <p:cNvPr id="473" name="Google Shape;473;g25421ab1b0d_0_3686"/>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474" name="Google Shape;474;g25421ab1b0d_0_3686"/>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75" name="Google Shape;475;g25421ab1b0d_0_3686"/>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76" name="Google Shape;476;g25421ab1b0d_0_3686"/>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477" name="Shape 477"/>
        <p:cNvGrpSpPr/>
        <p:nvPr/>
      </p:nvGrpSpPr>
      <p:grpSpPr>
        <a:xfrm>
          <a:off x="0" y="0"/>
          <a:ext cx="0" cy="0"/>
          <a:chOff x="0" y="0"/>
          <a:chExt cx="0" cy="0"/>
        </a:xfrm>
      </p:grpSpPr>
      <p:sp>
        <p:nvSpPr>
          <p:cNvPr id="478" name="Google Shape;478;g25421ab1b0d_0_3694"/>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79" name="Google Shape;479;g25421ab1b0d_0_3694"/>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480" name="Google Shape;480;g25421ab1b0d_0_3694"/>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481" name="Google Shape;481;g25421ab1b0d_0_3694"/>
          <p:cNvSpPr/>
          <p:nvPr>
            <p:ph idx="3" type="pic"/>
          </p:nvPr>
        </p:nvSpPr>
        <p:spPr>
          <a:xfrm>
            <a:off x="431800" y="1254440"/>
            <a:ext cx="2519400" cy="1692000"/>
          </a:xfrm>
          <a:prstGeom prst="rect">
            <a:avLst/>
          </a:prstGeom>
          <a:noFill/>
          <a:ln>
            <a:noFill/>
          </a:ln>
        </p:spPr>
      </p:sp>
      <p:sp>
        <p:nvSpPr>
          <p:cNvPr id="482" name="Google Shape;482;g25421ab1b0d_0_3694"/>
          <p:cNvSpPr/>
          <p:nvPr>
            <p:ph idx="4" type="pic"/>
          </p:nvPr>
        </p:nvSpPr>
        <p:spPr>
          <a:xfrm>
            <a:off x="3312000" y="1254440"/>
            <a:ext cx="2520000" cy="1692000"/>
          </a:xfrm>
          <a:prstGeom prst="rect">
            <a:avLst/>
          </a:prstGeom>
          <a:noFill/>
          <a:ln>
            <a:noFill/>
          </a:ln>
        </p:spPr>
      </p:sp>
      <p:sp>
        <p:nvSpPr>
          <p:cNvPr id="483" name="Google Shape;483;g25421ab1b0d_0_3694"/>
          <p:cNvSpPr/>
          <p:nvPr>
            <p:ph idx="5" type="pic"/>
          </p:nvPr>
        </p:nvSpPr>
        <p:spPr>
          <a:xfrm>
            <a:off x="6192200" y="1254442"/>
            <a:ext cx="2520000" cy="1692000"/>
          </a:xfrm>
          <a:prstGeom prst="rect">
            <a:avLst/>
          </a:prstGeom>
          <a:noFill/>
          <a:ln>
            <a:noFill/>
          </a:ln>
        </p:spPr>
      </p:sp>
      <p:cxnSp>
        <p:nvCxnSpPr>
          <p:cNvPr id="484" name="Google Shape;484;g25421ab1b0d_0_3694"/>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485" name="Google Shape;485;g25421ab1b0d_0_3694"/>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486" name="Google Shape;486;g25421ab1b0d_0_3694"/>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87" name="Google Shape;487;g25421ab1b0d_0_3694"/>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3" name="Shape 43"/>
        <p:cNvGrpSpPr/>
        <p:nvPr/>
      </p:nvGrpSpPr>
      <p:grpSpPr>
        <a:xfrm>
          <a:off x="0" y="0"/>
          <a:ext cx="0" cy="0"/>
          <a:chOff x="0" y="0"/>
          <a:chExt cx="0" cy="0"/>
        </a:xfrm>
      </p:grpSpPr>
      <p:sp>
        <p:nvSpPr>
          <p:cNvPr id="44" name="Google Shape;44;g25421ab1b0d_0_43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45" name="Google Shape;45;g25421ab1b0d_0_43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228600" lvl="1" marL="914400" algn="l">
              <a:lnSpc>
                <a:spcPct val="90000"/>
              </a:lnSpc>
              <a:spcBef>
                <a:spcPts val="400"/>
              </a:spcBef>
              <a:spcAft>
                <a:spcPts val="0"/>
              </a:spcAft>
              <a:buClr>
                <a:schemeClr val="dk1"/>
              </a:buClr>
              <a:buSzPts val="1400"/>
              <a:buNone/>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6" name="Google Shape;46;g25421ab1b0d_0_4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7" name="Google Shape;47;g25421ab1b0d_0_4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8" name="Google Shape;48;g25421ab1b0d_0_4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488" name="Shape 488"/>
        <p:cNvGrpSpPr/>
        <p:nvPr/>
      </p:nvGrpSpPr>
      <p:grpSpPr>
        <a:xfrm>
          <a:off x="0" y="0"/>
          <a:ext cx="0" cy="0"/>
          <a:chOff x="0" y="0"/>
          <a:chExt cx="0" cy="0"/>
        </a:xfrm>
      </p:grpSpPr>
      <p:sp>
        <p:nvSpPr>
          <p:cNvPr id="489" name="Google Shape;489;g25421ab1b0d_0_3705"/>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90" name="Google Shape;490;g25421ab1b0d_0_3705"/>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91" name="Google Shape;491;g25421ab1b0d_0_3705"/>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92" name="Google Shape;492;g25421ab1b0d_0_3705"/>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493" name="Google Shape;493;g25421ab1b0d_0_3705"/>
          <p:cNvSpPr/>
          <p:nvPr>
            <p:ph idx="3" type="pic"/>
          </p:nvPr>
        </p:nvSpPr>
        <p:spPr>
          <a:xfrm>
            <a:off x="431800" y="1254440"/>
            <a:ext cx="2520000" cy="1692000"/>
          </a:xfrm>
          <a:prstGeom prst="rect">
            <a:avLst/>
          </a:prstGeom>
          <a:noFill/>
          <a:ln>
            <a:noFill/>
          </a:ln>
        </p:spPr>
      </p:sp>
      <p:sp>
        <p:nvSpPr>
          <p:cNvPr id="494" name="Google Shape;494;g25421ab1b0d_0_3705"/>
          <p:cNvSpPr/>
          <p:nvPr>
            <p:ph idx="4" type="pic"/>
          </p:nvPr>
        </p:nvSpPr>
        <p:spPr>
          <a:xfrm>
            <a:off x="3312000" y="1254440"/>
            <a:ext cx="2520000" cy="1692000"/>
          </a:xfrm>
          <a:prstGeom prst="rect">
            <a:avLst/>
          </a:prstGeom>
          <a:noFill/>
          <a:ln>
            <a:noFill/>
          </a:ln>
        </p:spPr>
      </p:sp>
      <p:sp>
        <p:nvSpPr>
          <p:cNvPr id="495" name="Google Shape;495;g25421ab1b0d_0_3705"/>
          <p:cNvSpPr/>
          <p:nvPr>
            <p:ph idx="5" type="pic"/>
          </p:nvPr>
        </p:nvSpPr>
        <p:spPr>
          <a:xfrm>
            <a:off x="6192200" y="1254442"/>
            <a:ext cx="2520000" cy="1692000"/>
          </a:xfrm>
          <a:prstGeom prst="rect">
            <a:avLst/>
          </a:prstGeom>
          <a:noFill/>
          <a:ln>
            <a:noFill/>
          </a:ln>
        </p:spPr>
      </p:sp>
      <p:cxnSp>
        <p:nvCxnSpPr>
          <p:cNvPr id="496" name="Google Shape;496;g25421ab1b0d_0_3705"/>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497" name="Google Shape;497;g25421ab1b0d_0_3705"/>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498" name="Google Shape;498;g25421ab1b0d_0_3705"/>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499" name="Shape 499"/>
        <p:cNvGrpSpPr/>
        <p:nvPr/>
      </p:nvGrpSpPr>
      <p:grpSpPr>
        <a:xfrm>
          <a:off x="0" y="0"/>
          <a:ext cx="0" cy="0"/>
          <a:chOff x="0" y="0"/>
          <a:chExt cx="0" cy="0"/>
        </a:xfrm>
      </p:grpSpPr>
      <p:cxnSp>
        <p:nvCxnSpPr>
          <p:cNvPr id="500" name="Google Shape;500;g25421ab1b0d_0_3716"/>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501" name="Google Shape;501;g25421ab1b0d_0_3716"/>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502" name="Google Shape;502;g25421ab1b0d_0_3716"/>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03" name="Google Shape;503;g25421ab1b0d_0_3716"/>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04" name="Google Shape;504;g25421ab1b0d_0_371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505" name="Shape 505"/>
        <p:cNvGrpSpPr/>
        <p:nvPr/>
      </p:nvGrpSpPr>
      <p:grpSpPr>
        <a:xfrm>
          <a:off x="0" y="0"/>
          <a:ext cx="0" cy="0"/>
          <a:chOff x="0" y="0"/>
          <a:chExt cx="0" cy="0"/>
        </a:xfrm>
      </p:grpSpPr>
      <p:cxnSp>
        <p:nvCxnSpPr>
          <p:cNvPr id="506" name="Google Shape;506;g25421ab1b0d_0_3722"/>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507" name="Google Shape;507;g25421ab1b0d_0_3722"/>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508" name="Google Shape;508;g25421ab1b0d_0_3722"/>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09" name="Google Shape;509;g25421ab1b0d_0_3722"/>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10" name="Google Shape;510;g25421ab1b0d_0_372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511" name="Shape 511"/>
        <p:cNvGrpSpPr/>
        <p:nvPr/>
      </p:nvGrpSpPr>
      <p:grpSpPr>
        <a:xfrm>
          <a:off x="0" y="0"/>
          <a:ext cx="0" cy="0"/>
          <a:chOff x="0" y="0"/>
          <a:chExt cx="0" cy="0"/>
        </a:xfrm>
      </p:grpSpPr>
      <p:sp>
        <p:nvSpPr>
          <p:cNvPr id="512" name="Google Shape;512;g25421ab1b0d_0_3728"/>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13" name="Google Shape;513;g25421ab1b0d_0_3728"/>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514" name="Google Shape;514;g25421ab1b0d_0_3728"/>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515" name="Google Shape;515;g25421ab1b0d_0_3728"/>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516" name="Google Shape;516;g25421ab1b0d_0_3728"/>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517" name="Google Shape;517;g25421ab1b0d_0_3728"/>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18" name="Google Shape;518;g25421ab1b0d_0_372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519" name="Shape 519"/>
        <p:cNvGrpSpPr/>
        <p:nvPr/>
      </p:nvGrpSpPr>
      <p:grpSpPr>
        <a:xfrm>
          <a:off x="0" y="0"/>
          <a:ext cx="0" cy="0"/>
          <a:chOff x="0" y="0"/>
          <a:chExt cx="0" cy="0"/>
        </a:xfrm>
      </p:grpSpPr>
      <p:sp>
        <p:nvSpPr>
          <p:cNvPr id="520" name="Google Shape;520;g25421ab1b0d_0_3736"/>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21" name="Google Shape;521;g25421ab1b0d_0_3736"/>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522" name="Google Shape;522;g25421ab1b0d_0_3736"/>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523" name="Google Shape;523;g25421ab1b0d_0_3736"/>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524" name="Google Shape;524;g25421ab1b0d_0_3736"/>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525" name="Google Shape;525;g25421ab1b0d_0_3736"/>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26" name="Google Shape;526;g25421ab1b0d_0_3736"/>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527" name="Shape 527"/>
        <p:cNvGrpSpPr/>
        <p:nvPr/>
      </p:nvGrpSpPr>
      <p:grpSpPr>
        <a:xfrm>
          <a:off x="0" y="0"/>
          <a:ext cx="0" cy="0"/>
          <a:chOff x="0" y="0"/>
          <a:chExt cx="0" cy="0"/>
        </a:xfrm>
      </p:grpSpPr>
      <p:sp>
        <p:nvSpPr>
          <p:cNvPr id="528" name="Google Shape;528;g25421ab1b0d_0_3744"/>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29" name="Google Shape;529;g25421ab1b0d_0_3744"/>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30" name="Google Shape;530;g25421ab1b0d_0_3744"/>
          <p:cNvSpPr/>
          <p:nvPr>
            <p:ph idx="2" type="pic"/>
          </p:nvPr>
        </p:nvSpPr>
        <p:spPr>
          <a:xfrm>
            <a:off x="1834712" y="411163"/>
            <a:ext cx="2299200" cy="1485000"/>
          </a:xfrm>
          <a:prstGeom prst="rect">
            <a:avLst/>
          </a:prstGeom>
          <a:noFill/>
          <a:ln>
            <a:noFill/>
          </a:ln>
        </p:spPr>
      </p:sp>
      <p:cxnSp>
        <p:nvCxnSpPr>
          <p:cNvPr id="531" name="Google Shape;531;g25421ab1b0d_0_3744"/>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32" name="Google Shape;532;g25421ab1b0d_0_3744"/>
          <p:cNvSpPr/>
          <p:nvPr>
            <p:ph idx="3" type="pic"/>
          </p:nvPr>
        </p:nvSpPr>
        <p:spPr>
          <a:xfrm>
            <a:off x="1834710" y="2585440"/>
            <a:ext cx="2299200" cy="1485000"/>
          </a:xfrm>
          <a:prstGeom prst="rect">
            <a:avLst/>
          </a:prstGeom>
          <a:noFill/>
          <a:ln>
            <a:noFill/>
          </a:ln>
        </p:spPr>
      </p:sp>
      <p:cxnSp>
        <p:nvCxnSpPr>
          <p:cNvPr id="533" name="Google Shape;533;g25421ab1b0d_0_3744"/>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34" name="Google Shape;534;g25421ab1b0d_0_3744"/>
          <p:cNvSpPr/>
          <p:nvPr>
            <p:ph idx="4" type="pic"/>
          </p:nvPr>
        </p:nvSpPr>
        <p:spPr>
          <a:xfrm>
            <a:off x="5010150" y="411163"/>
            <a:ext cx="2299200" cy="1485000"/>
          </a:xfrm>
          <a:prstGeom prst="rect">
            <a:avLst/>
          </a:prstGeom>
          <a:noFill/>
          <a:ln>
            <a:noFill/>
          </a:ln>
        </p:spPr>
      </p:sp>
      <p:cxnSp>
        <p:nvCxnSpPr>
          <p:cNvPr id="535" name="Google Shape;535;g25421ab1b0d_0_3744"/>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36" name="Google Shape;536;g25421ab1b0d_0_3744"/>
          <p:cNvSpPr/>
          <p:nvPr>
            <p:ph idx="5" type="pic"/>
          </p:nvPr>
        </p:nvSpPr>
        <p:spPr>
          <a:xfrm>
            <a:off x="5010148" y="2585440"/>
            <a:ext cx="2299200" cy="1485000"/>
          </a:xfrm>
          <a:prstGeom prst="rect">
            <a:avLst/>
          </a:prstGeom>
          <a:noFill/>
          <a:ln>
            <a:noFill/>
          </a:ln>
        </p:spPr>
      </p:sp>
      <p:sp>
        <p:nvSpPr>
          <p:cNvPr id="537" name="Google Shape;537;g25421ab1b0d_0_3744"/>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38" name="Google Shape;538;g25421ab1b0d_0_3744"/>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39" name="Google Shape;539;g25421ab1b0d_0_3744"/>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40" name="Google Shape;540;g25421ab1b0d_0_3744"/>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541" name="Shape 541"/>
        <p:cNvGrpSpPr/>
        <p:nvPr/>
      </p:nvGrpSpPr>
      <p:grpSpPr>
        <a:xfrm>
          <a:off x="0" y="0"/>
          <a:ext cx="0" cy="0"/>
          <a:chOff x="0" y="0"/>
          <a:chExt cx="0" cy="0"/>
        </a:xfrm>
      </p:grpSpPr>
      <p:sp>
        <p:nvSpPr>
          <p:cNvPr id="542" name="Google Shape;542;g25421ab1b0d_0_3758"/>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43" name="Google Shape;543;g25421ab1b0d_0_3758"/>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44" name="Google Shape;544;g25421ab1b0d_0_3758"/>
          <p:cNvSpPr/>
          <p:nvPr>
            <p:ph idx="2" type="pic"/>
          </p:nvPr>
        </p:nvSpPr>
        <p:spPr>
          <a:xfrm>
            <a:off x="1834712" y="411163"/>
            <a:ext cx="2299200" cy="1485000"/>
          </a:xfrm>
          <a:prstGeom prst="rect">
            <a:avLst/>
          </a:prstGeom>
          <a:noFill/>
          <a:ln>
            <a:noFill/>
          </a:ln>
        </p:spPr>
      </p:sp>
      <p:cxnSp>
        <p:nvCxnSpPr>
          <p:cNvPr id="545" name="Google Shape;545;g25421ab1b0d_0_3758"/>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46" name="Google Shape;546;g25421ab1b0d_0_3758"/>
          <p:cNvSpPr/>
          <p:nvPr>
            <p:ph idx="3" type="pic"/>
          </p:nvPr>
        </p:nvSpPr>
        <p:spPr>
          <a:xfrm>
            <a:off x="1841062" y="2576334"/>
            <a:ext cx="2299200" cy="1485000"/>
          </a:xfrm>
          <a:prstGeom prst="rect">
            <a:avLst/>
          </a:prstGeom>
          <a:noFill/>
          <a:ln>
            <a:noFill/>
          </a:ln>
        </p:spPr>
      </p:sp>
      <p:cxnSp>
        <p:nvCxnSpPr>
          <p:cNvPr id="547" name="Google Shape;547;g25421ab1b0d_0_3758"/>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48" name="Google Shape;548;g25421ab1b0d_0_3758"/>
          <p:cNvSpPr/>
          <p:nvPr>
            <p:ph idx="4" type="pic"/>
          </p:nvPr>
        </p:nvSpPr>
        <p:spPr>
          <a:xfrm>
            <a:off x="5010150" y="411163"/>
            <a:ext cx="2299200" cy="1485000"/>
          </a:xfrm>
          <a:prstGeom prst="rect">
            <a:avLst/>
          </a:prstGeom>
          <a:noFill/>
          <a:ln>
            <a:noFill/>
          </a:ln>
        </p:spPr>
      </p:sp>
      <p:cxnSp>
        <p:nvCxnSpPr>
          <p:cNvPr id="549" name="Google Shape;549;g25421ab1b0d_0_3758"/>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50" name="Google Shape;550;g25421ab1b0d_0_3758"/>
          <p:cNvSpPr/>
          <p:nvPr>
            <p:ph idx="5" type="pic"/>
          </p:nvPr>
        </p:nvSpPr>
        <p:spPr>
          <a:xfrm>
            <a:off x="5010150" y="2576334"/>
            <a:ext cx="2299200" cy="1485000"/>
          </a:xfrm>
          <a:prstGeom prst="rect">
            <a:avLst/>
          </a:prstGeom>
          <a:noFill/>
          <a:ln>
            <a:noFill/>
          </a:ln>
        </p:spPr>
      </p:sp>
      <p:sp>
        <p:nvSpPr>
          <p:cNvPr id="551" name="Google Shape;551;g25421ab1b0d_0_3758"/>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52" name="Google Shape;552;g25421ab1b0d_0_3758"/>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53" name="Google Shape;553;g25421ab1b0d_0_3758"/>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54" name="Google Shape;554;g25421ab1b0d_0_3758"/>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555" name="Shape 555"/>
        <p:cNvGrpSpPr/>
        <p:nvPr/>
      </p:nvGrpSpPr>
      <p:grpSpPr>
        <a:xfrm>
          <a:off x="0" y="0"/>
          <a:ext cx="0" cy="0"/>
          <a:chOff x="0" y="0"/>
          <a:chExt cx="0" cy="0"/>
        </a:xfrm>
      </p:grpSpPr>
      <p:sp>
        <p:nvSpPr>
          <p:cNvPr id="556" name="Google Shape;556;g25421ab1b0d_0_3772"/>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57" name="Google Shape;557;g25421ab1b0d_0_3772"/>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58" name="Google Shape;558;g25421ab1b0d_0_3772"/>
          <p:cNvSpPr/>
          <p:nvPr>
            <p:ph idx="2" type="pic"/>
          </p:nvPr>
        </p:nvSpPr>
        <p:spPr>
          <a:xfrm>
            <a:off x="1834712" y="411163"/>
            <a:ext cx="2299200" cy="1485000"/>
          </a:xfrm>
          <a:prstGeom prst="rect">
            <a:avLst/>
          </a:prstGeom>
          <a:noFill/>
          <a:ln>
            <a:noFill/>
          </a:ln>
        </p:spPr>
      </p:sp>
      <p:cxnSp>
        <p:nvCxnSpPr>
          <p:cNvPr id="559" name="Google Shape;559;g25421ab1b0d_0_3772"/>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60" name="Google Shape;560;g25421ab1b0d_0_3772"/>
          <p:cNvSpPr/>
          <p:nvPr>
            <p:ph idx="3" type="pic"/>
          </p:nvPr>
        </p:nvSpPr>
        <p:spPr>
          <a:xfrm>
            <a:off x="1834710" y="2585440"/>
            <a:ext cx="2299200" cy="1485000"/>
          </a:xfrm>
          <a:prstGeom prst="rect">
            <a:avLst/>
          </a:prstGeom>
          <a:noFill/>
          <a:ln>
            <a:noFill/>
          </a:ln>
        </p:spPr>
      </p:sp>
      <p:cxnSp>
        <p:nvCxnSpPr>
          <p:cNvPr id="561" name="Google Shape;561;g25421ab1b0d_0_3772"/>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62" name="Google Shape;562;g25421ab1b0d_0_3772"/>
          <p:cNvSpPr/>
          <p:nvPr>
            <p:ph idx="4" type="pic"/>
          </p:nvPr>
        </p:nvSpPr>
        <p:spPr>
          <a:xfrm>
            <a:off x="5010150" y="411163"/>
            <a:ext cx="2299200" cy="1485000"/>
          </a:xfrm>
          <a:prstGeom prst="rect">
            <a:avLst/>
          </a:prstGeom>
          <a:noFill/>
          <a:ln>
            <a:noFill/>
          </a:ln>
        </p:spPr>
      </p:sp>
      <p:sp>
        <p:nvSpPr>
          <p:cNvPr id="563" name="Google Shape;563;g25421ab1b0d_0_3772"/>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64" name="Google Shape;564;g25421ab1b0d_0_3772"/>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65" name="Google Shape;565;g25421ab1b0d_0_3772"/>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566" name="Shape 566"/>
        <p:cNvGrpSpPr/>
        <p:nvPr/>
      </p:nvGrpSpPr>
      <p:grpSpPr>
        <a:xfrm>
          <a:off x="0" y="0"/>
          <a:ext cx="0" cy="0"/>
          <a:chOff x="0" y="0"/>
          <a:chExt cx="0" cy="0"/>
        </a:xfrm>
      </p:grpSpPr>
      <p:sp>
        <p:nvSpPr>
          <p:cNvPr id="567" name="Google Shape;567;g25421ab1b0d_0_3783"/>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68" name="Google Shape;568;g25421ab1b0d_0_3783"/>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69" name="Google Shape;569;g25421ab1b0d_0_3783"/>
          <p:cNvSpPr/>
          <p:nvPr>
            <p:ph idx="2" type="pic"/>
          </p:nvPr>
        </p:nvSpPr>
        <p:spPr>
          <a:xfrm>
            <a:off x="1834712" y="411163"/>
            <a:ext cx="2299200" cy="1485000"/>
          </a:xfrm>
          <a:prstGeom prst="rect">
            <a:avLst/>
          </a:prstGeom>
          <a:noFill/>
          <a:ln>
            <a:noFill/>
          </a:ln>
        </p:spPr>
      </p:sp>
      <p:cxnSp>
        <p:nvCxnSpPr>
          <p:cNvPr id="570" name="Google Shape;570;g25421ab1b0d_0_3783"/>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71" name="Google Shape;571;g25421ab1b0d_0_3783"/>
          <p:cNvSpPr/>
          <p:nvPr>
            <p:ph idx="3" type="pic"/>
          </p:nvPr>
        </p:nvSpPr>
        <p:spPr>
          <a:xfrm>
            <a:off x="1841062" y="2576334"/>
            <a:ext cx="2299200" cy="1485000"/>
          </a:xfrm>
          <a:prstGeom prst="rect">
            <a:avLst/>
          </a:prstGeom>
          <a:noFill/>
          <a:ln>
            <a:noFill/>
          </a:ln>
        </p:spPr>
      </p:sp>
      <p:cxnSp>
        <p:nvCxnSpPr>
          <p:cNvPr id="572" name="Google Shape;572;g25421ab1b0d_0_3783"/>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73" name="Google Shape;573;g25421ab1b0d_0_3783"/>
          <p:cNvSpPr/>
          <p:nvPr>
            <p:ph idx="4" type="pic"/>
          </p:nvPr>
        </p:nvSpPr>
        <p:spPr>
          <a:xfrm>
            <a:off x="5010150" y="411163"/>
            <a:ext cx="2299200" cy="1485000"/>
          </a:xfrm>
          <a:prstGeom prst="rect">
            <a:avLst/>
          </a:prstGeom>
          <a:noFill/>
          <a:ln>
            <a:noFill/>
          </a:ln>
        </p:spPr>
      </p:sp>
      <p:sp>
        <p:nvSpPr>
          <p:cNvPr id="574" name="Google Shape;574;g25421ab1b0d_0_3783"/>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75" name="Google Shape;575;g25421ab1b0d_0_3783"/>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76" name="Google Shape;576;g25421ab1b0d_0_3783"/>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577" name="Shape 577"/>
        <p:cNvGrpSpPr/>
        <p:nvPr/>
      </p:nvGrpSpPr>
      <p:grpSpPr>
        <a:xfrm>
          <a:off x="0" y="0"/>
          <a:ext cx="0" cy="0"/>
          <a:chOff x="0" y="0"/>
          <a:chExt cx="0" cy="0"/>
        </a:xfrm>
      </p:grpSpPr>
      <p:sp>
        <p:nvSpPr>
          <p:cNvPr id="578" name="Google Shape;578;g25421ab1b0d_0_3794"/>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79" name="Google Shape;579;g25421ab1b0d_0_3794"/>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80" name="Google Shape;580;g25421ab1b0d_0_3794"/>
          <p:cNvSpPr/>
          <p:nvPr>
            <p:ph idx="2" type="pic"/>
          </p:nvPr>
        </p:nvSpPr>
        <p:spPr>
          <a:xfrm>
            <a:off x="431802" y="411163"/>
            <a:ext cx="2299200" cy="1485000"/>
          </a:xfrm>
          <a:prstGeom prst="rect">
            <a:avLst/>
          </a:prstGeom>
          <a:noFill/>
          <a:ln>
            <a:noFill/>
          </a:ln>
        </p:spPr>
      </p:sp>
      <p:cxnSp>
        <p:nvCxnSpPr>
          <p:cNvPr id="581" name="Google Shape;581;g25421ab1b0d_0_3794"/>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582" name="Google Shape;582;g25421ab1b0d_0_3794"/>
          <p:cNvSpPr/>
          <p:nvPr>
            <p:ph idx="3" type="pic"/>
          </p:nvPr>
        </p:nvSpPr>
        <p:spPr>
          <a:xfrm>
            <a:off x="436125" y="2571750"/>
            <a:ext cx="2299200" cy="1485000"/>
          </a:xfrm>
          <a:prstGeom prst="rect">
            <a:avLst/>
          </a:prstGeom>
          <a:noFill/>
          <a:ln>
            <a:noFill/>
          </a:ln>
        </p:spPr>
      </p:sp>
      <p:cxnSp>
        <p:nvCxnSpPr>
          <p:cNvPr id="583" name="Google Shape;583;g25421ab1b0d_0_3794"/>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84" name="Google Shape;584;g25421ab1b0d_0_3794"/>
          <p:cNvSpPr/>
          <p:nvPr>
            <p:ph idx="4" type="pic"/>
          </p:nvPr>
        </p:nvSpPr>
        <p:spPr>
          <a:xfrm>
            <a:off x="6413065" y="411163"/>
            <a:ext cx="2299200" cy="1485000"/>
          </a:xfrm>
          <a:prstGeom prst="rect">
            <a:avLst/>
          </a:prstGeom>
          <a:noFill/>
          <a:ln>
            <a:noFill/>
          </a:ln>
        </p:spPr>
      </p:sp>
      <p:sp>
        <p:nvSpPr>
          <p:cNvPr id="585" name="Google Shape;585;g25421ab1b0d_0_3794"/>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86" name="Google Shape;586;g25421ab1b0d_0_3794"/>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587" name="Google Shape;587;g25421ab1b0d_0_3794"/>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88" name="Google Shape;588;g25421ab1b0d_0_3794"/>
          <p:cNvSpPr/>
          <p:nvPr>
            <p:ph idx="6" type="pic"/>
          </p:nvPr>
        </p:nvSpPr>
        <p:spPr>
          <a:xfrm>
            <a:off x="3422429" y="411163"/>
            <a:ext cx="2299200" cy="1485000"/>
          </a:xfrm>
          <a:prstGeom prst="rect">
            <a:avLst/>
          </a:prstGeom>
          <a:noFill/>
          <a:ln>
            <a:noFill/>
          </a:ln>
        </p:spPr>
      </p:sp>
      <p:cxnSp>
        <p:nvCxnSpPr>
          <p:cNvPr id="589" name="Google Shape;589;g25421ab1b0d_0_3794"/>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590" name="Google Shape;590;g25421ab1b0d_0_3794"/>
          <p:cNvSpPr/>
          <p:nvPr>
            <p:ph idx="7" type="pic"/>
          </p:nvPr>
        </p:nvSpPr>
        <p:spPr>
          <a:xfrm>
            <a:off x="3429712" y="2571750"/>
            <a:ext cx="2299200" cy="1485000"/>
          </a:xfrm>
          <a:prstGeom prst="rect">
            <a:avLst/>
          </a:prstGeom>
          <a:noFill/>
          <a:ln>
            <a:noFill/>
          </a:ln>
        </p:spPr>
      </p:sp>
      <p:sp>
        <p:nvSpPr>
          <p:cNvPr id="591" name="Google Shape;591;g25421ab1b0d_0_3794"/>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92" name="Google Shape;592;g25421ab1b0d_0_3794"/>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93" name="Google Shape;593;g25421ab1b0d_0_3794"/>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49" name="Shape 49"/>
        <p:cNvGrpSpPr/>
        <p:nvPr/>
      </p:nvGrpSpPr>
      <p:grpSpPr>
        <a:xfrm>
          <a:off x="0" y="0"/>
          <a:ext cx="0" cy="0"/>
          <a:chOff x="0" y="0"/>
          <a:chExt cx="0" cy="0"/>
        </a:xfrm>
      </p:grpSpPr>
      <p:sp>
        <p:nvSpPr>
          <p:cNvPr id="50" name="Google Shape;50;p22"/>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1" name="Google Shape;51;p22"/>
          <p:cNvSpPr/>
          <p:nvPr>
            <p:ph idx="2" type="pic"/>
          </p:nvPr>
        </p:nvSpPr>
        <p:spPr>
          <a:xfrm>
            <a:off x="5251450" y="702659"/>
            <a:ext cx="3892550" cy="3471620"/>
          </a:xfrm>
          <a:prstGeom prst="rect">
            <a:avLst/>
          </a:prstGeom>
          <a:noFill/>
          <a:ln>
            <a:noFill/>
          </a:ln>
        </p:spPr>
      </p:sp>
      <p:sp>
        <p:nvSpPr>
          <p:cNvPr id="52" name="Google Shape;52;p2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594" name="Shape 594"/>
        <p:cNvGrpSpPr/>
        <p:nvPr/>
      </p:nvGrpSpPr>
      <p:grpSpPr>
        <a:xfrm>
          <a:off x="0" y="0"/>
          <a:ext cx="0" cy="0"/>
          <a:chOff x="0" y="0"/>
          <a:chExt cx="0" cy="0"/>
        </a:xfrm>
      </p:grpSpPr>
      <p:sp>
        <p:nvSpPr>
          <p:cNvPr id="595" name="Google Shape;595;g25421ab1b0d_0_3811"/>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96" name="Google Shape;596;g25421ab1b0d_0_3811"/>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97" name="Google Shape;597;g25421ab1b0d_0_3811"/>
          <p:cNvSpPr/>
          <p:nvPr>
            <p:ph idx="2" type="pic"/>
          </p:nvPr>
        </p:nvSpPr>
        <p:spPr>
          <a:xfrm>
            <a:off x="431802" y="411163"/>
            <a:ext cx="2299200" cy="1485000"/>
          </a:xfrm>
          <a:prstGeom prst="rect">
            <a:avLst/>
          </a:prstGeom>
          <a:noFill/>
          <a:ln>
            <a:noFill/>
          </a:ln>
        </p:spPr>
      </p:sp>
      <p:cxnSp>
        <p:nvCxnSpPr>
          <p:cNvPr id="598" name="Google Shape;598;g25421ab1b0d_0_3811"/>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599" name="Google Shape;599;g25421ab1b0d_0_3811"/>
          <p:cNvSpPr/>
          <p:nvPr>
            <p:ph idx="3" type="pic"/>
          </p:nvPr>
        </p:nvSpPr>
        <p:spPr>
          <a:xfrm>
            <a:off x="431800" y="2584284"/>
            <a:ext cx="2299200" cy="1485000"/>
          </a:xfrm>
          <a:prstGeom prst="rect">
            <a:avLst/>
          </a:prstGeom>
          <a:noFill/>
          <a:ln>
            <a:noFill/>
          </a:ln>
        </p:spPr>
      </p:sp>
      <p:cxnSp>
        <p:nvCxnSpPr>
          <p:cNvPr id="600" name="Google Shape;600;g25421ab1b0d_0_3811"/>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01" name="Google Shape;601;g25421ab1b0d_0_3811"/>
          <p:cNvSpPr/>
          <p:nvPr>
            <p:ph idx="4" type="pic"/>
          </p:nvPr>
        </p:nvSpPr>
        <p:spPr>
          <a:xfrm>
            <a:off x="6413065" y="411163"/>
            <a:ext cx="2299200" cy="1485000"/>
          </a:xfrm>
          <a:prstGeom prst="rect">
            <a:avLst/>
          </a:prstGeom>
          <a:noFill/>
          <a:ln>
            <a:noFill/>
          </a:ln>
        </p:spPr>
      </p:sp>
      <p:sp>
        <p:nvSpPr>
          <p:cNvPr id="602" name="Google Shape;602;g25421ab1b0d_0_3811"/>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03" name="Google Shape;603;g25421ab1b0d_0_3811"/>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604" name="Google Shape;604;g25421ab1b0d_0_3811"/>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05" name="Google Shape;605;g25421ab1b0d_0_3811"/>
          <p:cNvSpPr/>
          <p:nvPr>
            <p:ph idx="6" type="pic"/>
          </p:nvPr>
        </p:nvSpPr>
        <p:spPr>
          <a:xfrm>
            <a:off x="3422429" y="411163"/>
            <a:ext cx="2299200" cy="1485000"/>
          </a:xfrm>
          <a:prstGeom prst="rect">
            <a:avLst/>
          </a:prstGeom>
          <a:noFill/>
          <a:ln>
            <a:noFill/>
          </a:ln>
        </p:spPr>
      </p:sp>
      <p:cxnSp>
        <p:nvCxnSpPr>
          <p:cNvPr id="606" name="Google Shape;606;g25421ab1b0d_0_3811"/>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607" name="Google Shape;607;g25421ab1b0d_0_3811"/>
          <p:cNvSpPr/>
          <p:nvPr>
            <p:ph idx="7" type="pic"/>
          </p:nvPr>
        </p:nvSpPr>
        <p:spPr>
          <a:xfrm>
            <a:off x="3425387" y="2584284"/>
            <a:ext cx="2299200" cy="1485000"/>
          </a:xfrm>
          <a:prstGeom prst="rect">
            <a:avLst/>
          </a:prstGeom>
          <a:noFill/>
          <a:ln>
            <a:noFill/>
          </a:ln>
        </p:spPr>
      </p:sp>
      <p:sp>
        <p:nvSpPr>
          <p:cNvPr id="608" name="Google Shape;608;g25421ab1b0d_0_3811"/>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09" name="Google Shape;609;g25421ab1b0d_0_3811"/>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10" name="Google Shape;610;g25421ab1b0d_0_3811"/>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611" name="Shape 611"/>
        <p:cNvGrpSpPr/>
        <p:nvPr/>
      </p:nvGrpSpPr>
      <p:grpSpPr>
        <a:xfrm>
          <a:off x="0" y="0"/>
          <a:ext cx="0" cy="0"/>
          <a:chOff x="0" y="0"/>
          <a:chExt cx="0" cy="0"/>
        </a:xfrm>
      </p:grpSpPr>
      <p:sp>
        <p:nvSpPr>
          <p:cNvPr id="612" name="Google Shape;612;g25421ab1b0d_0_382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13" name="Google Shape;613;g25421ab1b0d_0_3828"/>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14" name="Google Shape;614;g25421ab1b0d_0_3828"/>
          <p:cNvSpPr/>
          <p:nvPr>
            <p:ph idx="2" type="pic"/>
          </p:nvPr>
        </p:nvSpPr>
        <p:spPr>
          <a:xfrm>
            <a:off x="431802" y="411163"/>
            <a:ext cx="2299200" cy="1485000"/>
          </a:xfrm>
          <a:prstGeom prst="rect">
            <a:avLst/>
          </a:prstGeom>
          <a:noFill/>
          <a:ln>
            <a:noFill/>
          </a:ln>
        </p:spPr>
      </p:sp>
      <p:cxnSp>
        <p:nvCxnSpPr>
          <p:cNvPr id="615" name="Google Shape;615;g25421ab1b0d_0_3828"/>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16" name="Google Shape;616;g25421ab1b0d_0_3828"/>
          <p:cNvSpPr/>
          <p:nvPr>
            <p:ph idx="3" type="pic"/>
          </p:nvPr>
        </p:nvSpPr>
        <p:spPr>
          <a:xfrm>
            <a:off x="431798" y="2571750"/>
            <a:ext cx="2299200" cy="1485000"/>
          </a:xfrm>
          <a:prstGeom prst="rect">
            <a:avLst/>
          </a:prstGeom>
          <a:noFill/>
          <a:ln>
            <a:noFill/>
          </a:ln>
        </p:spPr>
      </p:sp>
      <p:cxnSp>
        <p:nvCxnSpPr>
          <p:cNvPr id="617" name="Google Shape;617;g25421ab1b0d_0_3828"/>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18" name="Google Shape;618;g25421ab1b0d_0_3828"/>
          <p:cNvSpPr/>
          <p:nvPr>
            <p:ph idx="4" type="pic"/>
          </p:nvPr>
        </p:nvSpPr>
        <p:spPr>
          <a:xfrm>
            <a:off x="6413065" y="411163"/>
            <a:ext cx="2299200" cy="1485000"/>
          </a:xfrm>
          <a:prstGeom prst="rect">
            <a:avLst/>
          </a:prstGeom>
          <a:noFill/>
          <a:ln>
            <a:noFill/>
          </a:ln>
        </p:spPr>
      </p:sp>
      <p:cxnSp>
        <p:nvCxnSpPr>
          <p:cNvPr id="619" name="Google Shape;619;g25421ab1b0d_0_3828"/>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20" name="Google Shape;620;g25421ab1b0d_0_3828"/>
          <p:cNvSpPr/>
          <p:nvPr>
            <p:ph idx="5" type="pic"/>
          </p:nvPr>
        </p:nvSpPr>
        <p:spPr>
          <a:xfrm>
            <a:off x="6413062" y="2571750"/>
            <a:ext cx="2299200" cy="1485000"/>
          </a:xfrm>
          <a:prstGeom prst="rect">
            <a:avLst/>
          </a:prstGeom>
          <a:noFill/>
          <a:ln>
            <a:noFill/>
          </a:ln>
        </p:spPr>
      </p:sp>
      <p:sp>
        <p:nvSpPr>
          <p:cNvPr id="621" name="Google Shape;621;g25421ab1b0d_0_382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22" name="Google Shape;622;g25421ab1b0d_0_3828"/>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23" name="Google Shape;623;g25421ab1b0d_0_3828"/>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624" name="Google Shape;624;g25421ab1b0d_0_3828"/>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25" name="Google Shape;625;g25421ab1b0d_0_3828"/>
          <p:cNvSpPr/>
          <p:nvPr>
            <p:ph idx="8" type="pic"/>
          </p:nvPr>
        </p:nvSpPr>
        <p:spPr>
          <a:xfrm>
            <a:off x="3422429" y="411163"/>
            <a:ext cx="2299200" cy="1485000"/>
          </a:xfrm>
          <a:prstGeom prst="rect">
            <a:avLst/>
          </a:prstGeom>
          <a:noFill/>
          <a:ln>
            <a:noFill/>
          </a:ln>
        </p:spPr>
      </p:sp>
      <p:cxnSp>
        <p:nvCxnSpPr>
          <p:cNvPr id="626" name="Google Shape;626;g25421ab1b0d_0_3828"/>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27" name="Google Shape;627;g25421ab1b0d_0_3828"/>
          <p:cNvSpPr/>
          <p:nvPr>
            <p:ph idx="9" type="pic"/>
          </p:nvPr>
        </p:nvSpPr>
        <p:spPr>
          <a:xfrm>
            <a:off x="3422426" y="2571750"/>
            <a:ext cx="2299200" cy="1485000"/>
          </a:xfrm>
          <a:prstGeom prst="rect">
            <a:avLst/>
          </a:prstGeom>
          <a:noFill/>
          <a:ln>
            <a:noFill/>
          </a:ln>
        </p:spPr>
      </p:sp>
      <p:sp>
        <p:nvSpPr>
          <p:cNvPr id="628" name="Google Shape;628;g25421ab1b0d_0_3828"/>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29" name="Google Shape;629;g25421ab1b0d_0_3828"/>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30" name="Google Shape;630;g25421ab1b0d_0_3828"/>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631" name="Shape 631"/>
        <p:cNvGrpSpPr/>
        <p:nvPr/>
      </p:nvGrpSpPr>
      <p:grpSpPr>
        <a:xfrm>
          <a:off x="0" y="0"/>
          <a:ext cx="0" cy="0"/>
          <a:chOff x="0" y="0"/>
          <a:chExt cx="0" cy="0"/>
        </a:xfrm>
      </p:grpSpPr>
      <p:sp>
        <p:nvSpPr>
          <p:cNvPr id="632" name="Google Shape;632;g25421ab1b0d_0_384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33" name="Google Shape;633;g25421ab1b0d_0_3848"/>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4" name="Google Shape;634;g25421ab1b0d_0_3848"/>
          <p:cNvSpPr/>
          <p:nvPr>
            <p:ph idx="2" type="pic"/>
          </p:nvPr>
        </p:nvSpPr>
        <p:spPr>
          <a:xfrm>
            <a:off x="431802" y="411163"/>
            <a:ext cx="2299200" cy="1485000"/>
          </a:xfrm>
          <a:prstGeom prst="rect">
            <a:avLst/>
          </a:prstGeom>
          <a:noFill/>
          <a:ln>
            <a:noFill/>
          </a:ln>
        </p:spPr>
      </p:sp>
      <p:cxnSp>
        <p:nvCxnSpPr>
          <p:cNvPr id="635" name="Google Shape;635;g25421ab1b0d_0_3848"/>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36" name="Google Shape;636;g25421ab1b0d_0_3848"/>
          <p:cNvSpPr/>
          <p:nvPr>
            <p:ph idx="3" type="pic"/>
          </p:nvPr>
        </p:nvSpPr>
        <p:spPr>
          <a:xfrm>
            <a:off x="436125" y="2585440"/>
            <a:ext cx="2299200" cy="1485000"/>
          </a:xfrm>
          <a:prstGeom prst="rect">
            <a:avLst/>
          </a:prstGeom>
          <a:noFill/>
          <a:ln>
            <a:noFill/>
          </a:ln>
        </p:spPr>
      </p:sp>
      <p:cxnSp>
        <p:nvCxnSpPr>
          <p:cNvPr id="637" name="Google Shape;637;g25421ab1b0d_0_3848"/>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8" name="Google Shape;638;g25421ab1b0d_0_3848"/>
          <p:cNvSpPr/>
          <p:nvPr>
            <p:ph idx="4" type="pic"/>
          </p:nvPr>
        </p:nvSpPr>
        <p:spPr>
          <a:xfrm>
            <a:off x="6413065" y="411163"/>
            <a:ext cx="2299200" cy="1485000"/>
          </a:xfrm>
          <a:prstGeom prst="rect">
            <a:avLst/>
          </a:prstGeom>
          <a:noFill/>
          <a:ln>
            <a:noFill/>
          </a:ln>
        </p:spPr>
      </p:sp>
      <p:cxnSp>
        <p:nvCxnSpPr>
          <p:cNvPr id="639" name="Google Shape;639;g25421ab1b0d_0_3848"/>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40" name="Google Shape;640;g25421ab1b0d_0_3848"/>
          <p:cNvSpPr/>
          <p:nvPr>
            <p:ph idx="5" type="pic"/>
          </p:nvPr>
        </p:nvSpPr>
        <p:spPr>
          <a:xfrm>
            <a:off x="6417389" y="2585440"/>
            <a:ext cx="2299200" cy="1485000"/>
          </a:xfrm>
          <a:prstGeom prst="rect">
            <a:avLst/>
          </a:prstGeom>
          <a:noFill/>
          <a:ln>
            <a:noFill/>
          </a:ln>
        </p:spPr>
      </p:sp>
      <p:sp>
        <p:nvSpPr>
          <p:cNvPr id="641" name="Google Shape;641;g25421ab1b0d_0_384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42" name="Google Shape;642;g25421ab1b0d_0_3848"/>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43" name="Google Shape;643;g25421ab1b0d_0_3848"/>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644" name="Google Shape;644;g25421ab1b0d_0_3848"/>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45" name="Google Shape;645;g25421ab1b0d_0_3848"/>
          <p:cNvSpPr/>
          <p:nvPr>
            <p:ph idx="8" type="pic"/>
          </p:nvPr>
        </p:nvSpPr>
        <p:spPr>
          <a:xfrm>
            <a:off x="3422429" y="411163"/>
            <a:ext cx="2299200" cy="1485000"/>
          </a:xfrm>
          <a:prstGeom prst="rect">
            <a:avLst/>
          </a:prstGeom>
          <a:noFill/>
          <a:ln>
            <a:noFill/>
          </a:ln>
        </p:spPr>
      </p:sp>
      <p:cxnSp>
        <p:nvCxnSpPr>
          <p:cNvPr id="646" name="Google Shape;646;g25421ab1b0d_0_3848"/>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47" name="Google Shape;647;g25421ab1b0d_0_3848"/>
          <p:cNvSpPr/>
          <p:nvPr>
            <p:ph idx="9" type="pic"/>
          </p:nvPr>
        </p:nvSpPr>
        <p:spPr>
          <a:xfrm>
            <a:off x="3426753" y="2585440"/>
            <a:ext cx="2299200" cy="1485000"/>
          </a:xfrm>
          <a:prstGeom prst="rect">
            <a:avLst/>
          </a:prstGeom>
          <a:noFill/>
          <a:ln>
            <a:noFill/>
          </a:ln>
        </p:spPr>
      </p:sp>
      <p:sp>
        <p:nvSpPr>
          <p:cNvPr id="648" name="Google Shape;648;g25421ab1b0d_0_3848"/>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49" name="Google Shape;649;g25421ab1b0d_0_3848"/>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50" name="Google Shape;650;g25421ab1b0d_0_3848"/>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651" name="Shape 651"/>
        <p:cNvGrpSpPr/>
        <p:nvPr/>
      </p:nvGrpSpPr>
      <p:grpSpPr>
        <a:xfrm>
          <a:off x="0" y="0"/>
          <a:ext cx="0" cy="0"/>
          <a:chOff x="0" y="0"/>
          <a:chExt cx="0" cy="0"/>
        </a:xfrm>
      </p:grpSpPr>
      <p:sp>
        <p:nvSpPr>
          <p:cNvPr id="652" name="Google Shape;652;g25421ab1b0d_0_3868"/>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653" name="Google Shape;653;g25421ab1b0d_0_3868"/>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54" name="Google Shape;654;g25421ab1b0d_0_386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655" name="Shape 655"/>
        <p:cNvGrpSpPr/>
        <p:nvPr/>
      </p:nvGrpSpPr>
      <p:grpSpPr>
        <a:xfrm>
          <a:off x="0" y="0"/>
          <a:ext cx="0" cy="0"/>
          <a:chOff x="0" y="0"/>
          <a:chExt cx="0" cy="0"/>
        </a:xfrm>
      </p:grpSpPr>
      <p:sp>
        <p:nvSpPr>
          <p:cNvPr id="656" name="Google Shape;656;g25421ab1b0d_0_3872"/>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657" name="Google Shape;657;g25421ab1b0d_0_3872"/>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58" name="Google Shape;658;g25421ab1b0d_0_387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659" name="Shape 659"/>
        <p:cNvGrpSpPr/>
        <p:nvPr/>
      </p:nvGrpSpPr>
      <p:grpSpPr>
        <a:xfrm>
          <a:off x="0" y="0"/>
          <a:ext cx="0" cy="0"/>
          <a:chOff x="0" y="0"/>
          <a:chExt cx="0" cy="0"/>
        </a:xfrm>
      </p:grpSpPr>
      <p:sp>
        <p:nvSpPr>
          <p:cNvPr id="660" name="Google Shape;660;g25421ab1b0d_0_3876"/>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61" name="Google Shape;661;g25421ab1b0d_0_3876"/>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662" name="Google Shape;662;g25421ab1b0d_0_3876"/>
          <p:cNvSpPr/>
          <p:nvPr>
            <p:ph idx="2" type="pic"/>
          </p:nvPr>
        </p:nvSpPr>
        <p:spPr>
          <a:xfrm>
            <a:off x="431800" y="1565550"/>
            <a:ext cx="1692000" cy="1692000"/>
          </a:xfrm>
          <a:prstGeom prst="ellipse">
            <a:avLst/>
          </a:prstGeom>
          <a:noFill/>
          <a:ln>
            <a:noFill/>
          </a:ln>
        </p:spPr>
      </p:sp>
      <p:sp>
        <p:nvSpPr>
          <p:cNvPr id="663" name="Google Shape;663;g25421ab1b0d_0_3876"/>
          <p:cNvSpPr/>
          <p:nvPr>
            <p:ph idx="3" type="pic"/>
          </p:nvPr>
        </p:nvSpPr>
        <p:spPr>
          <a:xfrm>
            <a:off x="2627933" y="1565550"/>
            <a:ext cx="1692000" cy="1692000"/>
          </a:xfrm>
          <a:prstGeom prst="ellipse">
            <a:avLst/>
          </a:prstGeom>
          <a:noFill/>
          <a:ln>
            <a:noFill/>
          </a:ln>
        </p:spPr>
      </p:sp>
      <p:sp>
        <p:nvSpPr>
          <p:cNvPr id="664" name="Google Shape;664;g25421ab1b0d_0_3876"/>
          <p:cNvSpPr/>
          <p:nvPr>
            <p:ph idx="4" type="pic"/>
          </p:nvPr>
        </p:nvSpPr>
        <p:spPr>
          <a:xfrm>
            <a:off x="4824066" y="1565550"/>
            <a:ext cx="1692000" cy="1692000"/>
          </a:xfrm>
          <a:prstGeom prst="ellipse">
            <a:avLst/>
          </a:prstGeom>
          <a:noFill/>
          <a:ln>
            <a:noFill/>
          </a:ln>
        </p:spPr>
      </p:sp>
      <p:sp>
        <p:nvSpPr>
          <p:cNvPr id="665" name="Google Shape;665;g25421ab1b0d_0_3876"/>
          <p:cNvSpPr/>
          <p:nvPr>
            <p:ph idx="5" type="pic"/>
          </p:nvPr>
        </p:nvSpPr>
        <p:spPr>
          <a:xfrm>
            <a:off x="7020200" y="1565550"/>
            <a:ext cx="1692000" cy="1692000"/>
          </a:xfrm>
          <a:prstGeom prst="ellipse">
            <a:avLst/>
          </a:prstGeom>
          <a:noFill/>
          <a:ln>
            <a:noFill/>
          </a:ln>
        </p:spPr>
      </p:sp>
      <p:sp>
        <p:nvSpPr>
          <p:cNvPr id="666" name="Google Shape;666;g25421ab1b0d_0_3876"/>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67" name="Google Shape;667;g25421ab1b0d_0_3876"/>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668" name="Google Shape;668;g25421ab1b0d_0_3876"/>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669" name="Google Shape;669;g25421ab1b0d_0_3876"/>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70" name="Google Shape;670;g25421ab1b0d_0_3876"/>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671" name="Shape 671"/>
        <p:cNvGrpSpPr/>
        <p:nvPr/>
      </p:nvGrpSpPr>
      <p:grpSpPr>
        <a:xfrm>
          <a:off x="0" y="0"/>
          <a:ext cx="0" cy="0"/>
          <a:chOff x="0" y="0"/>
          <a:chExt cx="0" cy="0"/>
        </a:xfrm>
      </p:grpSpPr>
      <p:sp>
        <p:nvSpPr>
          <p:cNvPr id="672" name="Google Shape;672;g25421ab1b0d_0_3888"/>
          <p:cNvSpPr/>
          <p:nvPr>
            <p:ph idx="2" type="pic"/>
          </p:nvPr>
        </p:nvSpPr>
        <p:spPr>
          <a:xfrm>
            <a:off x="431800" y="1565550"/>
            <a:ext cx="1692000" cy="1692000"/>
          </a:xfrm>
          <a:prstGeom prst="ellipse">
            <a:avLst/>
          </a:prstGeom>
          <a:noFill/>
          <a:ln>
            <a:noFill/>
          </a:ln>
        </p:spPr>
      </p:sp>
      <p:sp>
        <p:nvSpPr>
          <p:cNvPr id="673" name="Google Shape;673;g25421ab1b0d_0_3888"/>
          <p:cNvSpPr/>
          <p:nvPr>
            <p:ph idx="3" type="pic"/>
          </p:nvPr>
        </p:nvSpPr>
        <p:spPr>
          <a:xfrm>
            <a:off x="2627933" y="1565550"/>
            <a:ext cx="1692000" cy="1692000"/>
          </a:xfrm>
          <a:prstGeom prst="ellipse">
            <a:avLst/>
          </a:prstGeom>
          <a:noFill/>
          <a:ln>
            <a:noFill/>
          </a:ln>
        </p:spPr>
      </p:sp>
      <p:sp>
        <p:nvSpPr>
          <p:cNvPr id="674" name="Google Shape;674;g25421ab1b0d_0_3888"/>
          <p:cNvSpPr/>
          <p:nvPr>
            <p:ph idx="4" type="pic"/>
          </p:nvPr>
        </p:nvSpPr>
        <p:spPr>
          <a:xfrm>
            <a:off x="4824066" y="1565550"/>
            <a:ext cx="1692000" cy="1692000"/>
          </a:xfrm>
          <a:prstGeom prst="ellipse">
            <a:avLst/>
          </a:prstGeom>
          <a:noFill/>
          <a:ln>
            <a:noFill/>
          </a:ln>
        </p:spPr>
      </p:sp>
      <p:sp>
        <p:nvSpPr>
          <p:cNvPr id="675" name="Google Shape;675;g25421ab1b0d_0_3888"/>
          <p:cNvSpPr/>
          <p:nvPr>
            <p:ph idx="5" type="pic"/>
          </p:nvPr>
        </p:nvSpPr>
        <p:spPr>
          <a:xfrm>
            <a:off x="7020200" y="1565550"/>
            <a:ext cx="1692000" cy="1692000"/>
          </a:xfrm>
          <a:prstGeom prst="ellipse">
            <a:avLst/>
          </a:prstGeom>
          <a:noFill/>
          <a:ln>
            <a:noFill/>
          </a:ln>
        </p:spPr>
      </p:sp>
      <p:cxnSp>
        <p:nvCxnSpPr>
          <p:cNvPr id="676" name="Google Shape;676;g25421ab1b0d_0_3888"/>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677" name="Google Shape;677;g25421ab1b0d_0_3888"/>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78" name="Google Shape;678;g25421ab1b0d_0_3888"/>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79" name="Google Shape;679;g25421ab1b0d_0_3888"/>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680" name="Google Shape;680;g25421ab1b0d_0_3888"/>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81" name="Google Shape;681;g25421ab1b0d_0_3888"/>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82" name="Google Shape;682;g25421ab1b0d_0_3888"/>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683" name="Shape 683"/>
        <p:cNvGrpSpPr/>
        <p:nvPr/>
      </p:nvGrpSpPr>
      <p:grpSpPr>
        <a:xfrm>
          <a:off x="0" y="0"/>
          <a:ext cx="0" cy="0"/>
          <a:chOff x="0" y="0"/>
          <a:chExt cx="0" cy="0"/>
        </a:xfrm>
      </p:grpSpPr>
      <p:cxnSp>
        <p:nvCxnSpPr>
          <p:cNvPr id="684" name="Google Shape;684;g25421ab1b0d_0_3900"/>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685" name="Google Shape;685;g25421ab1b0d_0_390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86" name="Google Shape;686;g25421ab1b0d_0_3900"/>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87" name="Google Shape;687;g25421ab1b0d_0_390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688" name="Shape 688"/>
        <p:cNvGrpSpPr/>
        <p:nvPr/>
      </p:nvGrpSpPr>
      <p:grpSpPr>
        <a:xfrm>
          <a:off x="0" y="0"/>
          <a:ext cx="0" cy="0"/>
          <a:chOff x="0" y="0"/>
          <a:chExt cx="0" cy="0"/>
        </a:xfrm>
      </p:grpSpPr>
      <p:sp>
        <p:nvSpPr>
          <p:cNvPr id="689" name="Google Shape;689;g25421ab1b0d_0_3905"/>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90" name="Google Shape;690;g25421ab1b0d_0_3905"/>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691" name="Shape 691"/>
        <p:cNvGrpSpPr/>
        <p:nvPr/>
      </p:nvGrpSpPr>
      <p:grpSpPr>
        <a:xfrm>
          <a:off x="0" y="0"/>
          <a:ext cx="0" cy="0"/>
          <a:chOff x="0" y="0"/>
          <a:chExt cx="0" cy="0"/>
        </a:xfrm>
      </p:grpSpPr>
      <p:sp>
        <p:nvSpPr>
          <p:cNvPr id="692" name="Google Shape;692;g25421ab1b0d_0_3908"/>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93" name="Google Shape;693;g25421ab1b0d_0_3908"/>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53" name="Shape 53"/>
        <p:cNvGrpSpPr/>
        <p:nvPr/>
      </p:nvGrpSpPr>
      <p:grpSpPr>
        <a:xfrm>
          <a:off x="0" y="0"/>
          <a:ext cx="0" cy="0"/>
          <a:chOff x="0" y="0"/>
          <a:chExt cx="0" cy="0"/>
        </a:xfrm>
      </p:grpSpPr>
      <p:sp>
        <p:nvSpPr>
          <p:cNvPr id="54" name="Google Shape;54;p24"/>
          <p:cNvSpPr/>
          <p:nvPr>
            <p:ph idx="2" type="pic"/>
          </p:nvPr>
        </p:nvSpPr>
        <p:spPr>
          <a:xfrm>
            <a:off x="431802" y="411162"/>
            <a:ext cx="8280398" cy="4321175"/>
          </a:xfrm>
          <a:prstGeom prst="rect">
            <a:avLst/>
          </a:prstGeom>
          <a:noFill/>
          <a:ln>
            <a:noFill/>
          </a:ln>
        </p:spPr>
      </p:sp>
      <p:sp>
        <p:nvSpPr>
          <p:cNvPr id="55" name="Google Shape;55;p24"/>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694" name="Shape 694"/>
        <p:cNvGrpSpPr/>
        <p:nvPr/>
      </p:nvGrpSpPr>
      <p:grpSpPr>
        <a:xfrm>
          <a:off x="0" y="0"/>
          <a:ext cx="0" cy="0"/>
          <a:chOff x="0" y="0"/>
          <a:chExt cx="0" cy="0"/>
        </a:xfrm>
      </p:grpSpPr>
      <p:sp>
        <p:nvSpPr>
          <p:cNvPr id="695" name="Google Shape;695;g25421ab1b0d_0_3911"/>
          <p:cNvSpPr/>
          <p:nvPr>
            <p:ph idx="2" type="pic"/>
          </p:nvPr>
        </p:nvSpPr>
        <p:spPr>
          <a:xfrm>
            <a:off x="431802" y="411162"/>
            <a:ext cx="8280300" cy="4321200"/>
          </a:xfrm>
          <a:prstGeom prst="rect">
            <a:avLst/>
          </a:prstGeom>
          <a:noFill/>
          <a:ln>
            <a:noFill/>
          </a:ln>
        </p:spPr>
      </p:sp>
      <p:sp>
        <p:nvSpPr>
          <p:cNvPr id="696" name="Google Shape;696;g25421ab1b0d_0_391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1" showMasterSp="0">
  <p:cSld name="1_Full image (Dark)">
    <p:bg>
      <p:bgPr>
        <a:solidFill>
          <a:schemeClr val="dk2"/>
        </a:solidFill>
      </p:bgPr>
    </p:bg>
    <p:spTree>
      <p:nvGrpSpPr>
        <p:cNvPr id="697" name="Shape 697"/>
        <p:cNvGrpSpPr/>
        <p:nvPr/>
      </p:nvGrpSpPr>
      <p:grpSpPr>
        <a:xfrm>
          <a:off x="0" y="0"/>
          <a:ext cx="0" cy="0"/>
          <a:chOff x="0" y="0"/>
          <a:chExt cx="0" cy="0"/>
        </a:xfrm>
      </p:grpSpPr>
      <p:sp>
        <p:nvSpPr>
          <p:cNvPr id="698" name="Google Shape;698;g25421ab1b0d_0_3914"/>
          <p:cNvSpPr/>
          <p:nvPr>
            <p:ph idx="2" type="pic"/>
          </p:nvPr>
        </p:nvSpPr>
        <p:spPr>
          <a:xfrm>
            <a:off x="431802" y="411162"/>
            <a:ext cx="8280300" cy="4321200"/>
          </a:xfrm>
          <a:prstGeom prst="rect">
            <a:avLst/>
          </a:prstGeom>
          <a:noFill/>
          <a:ln>
            <a:noFill/>
          </a:ln>
        </p:spPr>
      </p:sp>
      <p:sp>
        <p:nvSpPr>
          <p:cNvPr id="699" name="Google Shape;699;g25421ab1b0d_0_391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1 1 2" showMasterSp="0">
  <p:cSld name="2_Heading, bullets, image (Light)_1_2">
    <p:bg>
      <p:bgPr>
        <a:solidFill>
          <a:schemeClr val="dk2"/>
        </a:solidFill>
      </p:bgPr>
    </p:bg>
    <p:spTree>
      <p:nvGrpSpPr>
        <p:cNvPr id="700" name="Shape 700"/>
        <p:cNvGrpSpPr/>
        <p:nvPr/>
      </p:nvGrpSpPr>
      <p:grpSpPr>
        <a:xfrm>
          <a:off x="0" y="0"/>
          <a:ext cx="0" cy="0"/>
          <a:chOff x="0" y="0"/>
          <a:chExt cx="0" cy="0"/>
        </a:xfrm>
      </p:grpSpPr>
      <p:cxnSp>
        <p:nvCxnSpPr>
          <p:cNvPr id="701" name="Google Shape;701;g25421ab1b0d_0_392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702" name="Google Shape;702;g25421ab1b0d_0_392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03" name="Google Shape;703;g25421ab1b0d_0_3923"/>
          <p:cNvSpPr/>
          <p:nvPr>
            <p:ph idx="2" type="pic"/>
          </p:nvPr>
        </p:nvSpPr>
        <p:spPr>
          <a:xfrm>
            <a:off x="5251450" y="702659"/>
            <a:ext cx="3892500" cy="3451800"/>
          </a:xfrm>
          <a:prstGeom prst="rect">
            <a:avLst/>
          </a:prstGeom>
          <a:noFill/>
          <a:ln>
            <a:noFill/>
          </a:ln>
        </p:spPr>
      </p:sp>
      <p:sp>
        <p:nvSpPr>
          <p:cNvPr id="704" name="Google Shape;704;g25421ab1b0d_0_392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05" name="Google Shape;705;g25421ab1b0d_0_392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45" Type="http://schemas.openxmlformats.org/officeDocument/2006/relationships/theme" Target="../theme/theme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84.xml"/><Relationship Id="rId42" Type="http://schemas.openxmlformats.org/officeDocument/2006/relationships/slideLayout" Target="../slideLayouts/slideLayout86.xml"/><Relationship Id="rId41" Type="http://schemas.openxmlformats.org/officeDocument/2006/relationships/slideLayout" Target="../slideLayouts/slideLayout85.xml"/><Relationship Id="rId44" Type="http://schemas.openxmlformats.org/officeDocument/2006/relationships/slideLayout" Target="../slideLayouts/slideLayout88.xml"/><Relationship Id="rId43" Type="http://schemas.openxmlformats.org/officeDocument/2006/relationships/slideLayout" Target="../slideLayouts/slideLayout87.xml"/><Relationship Id="rId46" Type="http://schemas.openxmlformats.org/officeDocument/2006/relationships/slideLayout" Target="../slideLayouts/slideLayout90.xml"/><Relationship Id="rId45" Type="http://schemas.openxmlformats.org/officeDocument/2006/relationships/slideLayout" Target="../slideLayouts/slideLayout89.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9" Type="http://schemas.openxmlformats.org/officeDocument/2006/relationships/slideLayout" Target="../slideLayouts/slideLayout53.xml"/><Relationship Id="rId48" Type="http://schemas.openxmlformats.org/officeDocument/2006/relationships/slideLayout" Target="../slideLayouts/slideLayout92.xml"/><Relationship Id="rId47" Type="http://schemas.openxmlformats.org/officeDocument/2006/relationships/slideLayout" Target="../slideLayouts/slideLayout91.xml"/><Relationship Id="rId49" Type="http://schemas.openxmlformats.org/officeDocument/2006/relationships/theme" Target="../theme/theme1.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31" Type="http://schemas.openxmlformats.org/officeDocument/2006/relationships/slideLayout" Target="../slideLayouts/slideLayout75.xml"/><Relationship Id="rId30" Type="http://schemas.openxmlformats.org/officeDocument/2006/relationships/slideLayout" Target="../slideLayouts/slideLayout74.xml"/><Relationship Id="rId33" Type="http://schemas.openxmlformats.org/officeDocument/2006/relationships/slideLayout" Target="../slideLayouts/slideLayout77.xml"/><Relationship Id="rId32" Type="http://schemas.openxmlformats.org/officeDocument/2006/relationships/slideLayout" Target="../slideLayouts/slideLayout76.xml"/><Relationship Id="rId35" Type="http://schemas.openxmlformats.org/officeDocument/2006/relationships/slideLayout" Target="../slideLayouts/slideLayout79.xml"/><Relationship Id="rId34" Type="http://schemas.openxmlformats.org/officeDocument/2006/relationships/slideLayout" Target="../slideLayouts/slideLayout78.xml"/><Relationship Id="rId37" Type="http://schemas.openxmlformats.org/officeDocument/2006/relationships/slideLayout" Target="../slideLayouts/slideLayout81.xml"/><Relationship Id="rId36" Type="http://schemas.openxmlformats.org/officeDocument/2006/relationships/slideLayout" Target="../slideLayouts/slideLayout80.xml"/><Relationship Id="rId39" Type="http://schemas.openxmlformats.org/officeDocument/2006/relationships/slideLayout" Target="../slideLayouts/slideLayout83.xml"/><Relationship Id="rId38" Type="http://schemas.openxmlformats.org/officeDocument/2006/relationships/slideLayout" Target="../slideLayouts/slideLayout82.xml"/><Relationship Id="rId20" Type="http://schemas.openxmlformats.org/officeDocument/2006/relationships/slideLayout" Target="../slideLayouts/slideLayout64.xml"/><Relationship Id="rId22" Type="http://schemas.openxmlformats.org/officeDocument/2006/relationships/slideLayout" Target="../slideLayouts/slideLayout66.xml"/><Relationship Id="rId21" Type="http://schemas.openxmlformats.org/officeDocument/2006/relationships/slideLayout" Target="../slideLayouts/slideLayout65.xml"/><Relationship Id="rId24" Type="http://schemas.openxmlformats.org/officeDocument/2006/relationships/slideLayout" Target="../slideLayouts/slideLayout68.xml"/><Relationship Id="rId23" Type="http://schemas.openxmlformats.org/officeDocument/2006/relationships/slideLayout" Target="../slideLayouts/slideLayout67.xml"/><Relationship Id="rId26" Type="http://schemas.openxmlformats.org/officeDocument/2006/relationships/slideLayout" Target="../slideLayouts/slideLayout70.xml"/><Relationship Id="rId25" Type="http://schemas.openxmlformats.org/officeDocument/2006/relationships/slideLayout" Target="../slideLayouts/slideLayout69.xml"/><Relationship Id="rId28" Type="http://schemas.openxmlformats.org/officeDocument/2006/relationships/slideLayout" Target="../slideLayouts/slideLayout72.xml"/><Relationship Id="rId27" Type="http://schemas.openxmlformats.org/officeDocument/2006/relationships/slideLayout" Target="../slideLayouts/slideLayout71.xml"/><Relationship Id="rId29" Type="http://schemas.openxmlformats.org/officeDocument/2006/relationships/slideLayout" Target="../slideLayouts/slideLayout73.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3" Type="http://schemas.openxmlformats.org/officeDocument/2006/relationships/slideLayout" Target="../slideLayouts/slideLayout57.xml"/><Relationship Id="rId12" Type="http://schemas.openxmlformats.org/officeDocument/2006/relationships/slideLayout" Target="../slideLayouts/slideLayout56.xml"/><Relationship Id="rId15" Type="http://schemas.openxmlformats.org/officeDocument/2006/relationships/slideLayout" Target="../slideLayouts/slideLayout59.xml"/><Relationship Id="rId14" Type="http://schemas.openxmlformats.org/officeDocument/2006/relationships/slideLayout" Target="../slideLayouts/slideLayout58.xml"/><Relationship Id="rId17" Type="http://schemas.openxmlformats.org/officeDocument/2006/relationships/slideLayout" Target="../slideLayouts/slideLayout61.xml"/><Relationship Id="rId16" Type="http://schemas.openxmlformats.org/officeDocument/2006/relationships/slideLayout" Target="../slideLayouts/slideLayout60.xml"/><Relationship Id="rId19" Type="http://schemas.openxmlformats.org/officeDocument/2006/relationships/slideLayout" Target="../slideLayouts/slideLayout63.xml"/><Relationship Id="rId18"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11" name="Google Shape;11;p19"/>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8" name="Shape 348"/>
        <p:cNvGrpSpPr/>
        <p:nvPr/>
      </p:nvGrpSpPr>
      <p:grpSpPr>
        <a:xfrm>
          <a:off x="0" y="0"/>
          <a:ext cx="0" cy="0"/>
          <a:chOff x="0" y="0"/>
          <a:chExt cx="0" cy="0"/>
        </a:xfrm>
      </p:grpSpPr>
      <p:sp>
        <p:nvSpPr>
          <p:cNvPr id="349" name="Google Shape;349;g25421ab1b0d_0_3571"/>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350" name="Google Shape;350;g25421ab1b0d_0_3571"/>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 id="2147483735" r:id="rId42"/>
    <p:sldLayoutId id="2147483736" r:id="rId43"/>
    <p:sldLayoutId id="2147483737" r:id="rId44"/>
    <p:sldLayoutId id="2147483738" r:id="rId45"/>
    <p:sldLayoutId id="2147483739" r:id="rId46"/>
    <p:sldLayoutId id="2147483740" r:id="rId47"/>
    <p:sldLayoutId id="2147483741" r:id="rId4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2.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hyperlink" Target="https://doi.org/10.5281/zenodo.3332807" TargetMode="External"/><Relationship Id="rId7" Type="http://schemas.openxmlformats.org/officeDocument/2006/relationships/hyperlink" Target="https://doi.org/10.5281/zenodo.8356324" TargetMode="External"/><Relationship Id="rId8" Type="http://schemas.openxmlformats.org/officeDocument/2006/relationships/hyperlink" Target="https://doi.org/10.5281/zenodo.835632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image" Target="../media/image14.png"/><Relationship Id="rId9" Type="http://schemas.openxmlformats.org/officeDocument/2006/relationships/image" Target="../media/image23.png"/><Relationship Id="rId5" Type="http://schemas.openxmlformats.org/officeDocument/2006/relationships/image" Target="../media/image13.png"/><Relationship Id="rId6" Type="http://schemas.openxmlformats.org/officeDocument/2006/relationships/image" Target="../media/image17.png"/><Relationship Id="rId7" Type="http://schemas.openxmlformats.org/officeDocument/2006/relationships/image" Target="../media/image20.png"/><Relationship Id="rId8" Type="http://schemas.openxmlformats.org/officeDocument/2006/relationships/image" Target="../media/image21.png"/><Relationship Id="rId11" Type="http://schemas.openxmlformats.org/officeDocument/2006/relationships/hyperlink" Target="https://doi.org/10.5281/zenodo.8356324" TargetMode="External"/><Relationship Id="rId10" Type="http://schemas.openxmlformats.org/officeDocument/2006/relationships/hyperlink" Target="https://doi.org/10.5281/zenodo.8356324"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www.turing.ac.uk/research/research-programmes/tools-practices-and-systems/community-management-and-open-research" TargetMode="External"/><Relationship Id="rId4" Type="http://schemas.openxmlformats.org/officeDocument/2006/relationships/image" Target="../media/image26.jpg"/><Relationship Id="rId5" Type="http://schemas.openxmlformats.org/officeDocument/2006/relationships/hyperlink" Target="https://www.turing.ac.uk/research/research-programmes/tools-practices-and-systems/community-management-and-open-research"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hyperlink" Target="https://doi.org/10.5281/zenodo.8356324" TargetMode="External"/><Relationship Id="rId4" Type="http://schemas.openxmlformats.org/officeDocument/2006/relationships/hyperlink" Target="https://doi.org/10.5281/zenodo.8356324"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doi.org/10.5281/zenodo.8356324" TargetMode="External"/><Relationship Id="rId4" Type="http://schemas.openxmlformats.org/officeDocument/2006/relationships/hyperlink" Target="https://doi.org/10.5281/zenodo.835632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31.pn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47.pn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hyperlink" Target="https://doi.org/10.5281/zenodo.8356324" TargetMode="External"/><Relationship Id="rId4" Type="http://schemas.openxmlformats.org/officeDocument/2006/relationships/hyperlink" Target="https://doi.org/10.5281/zenodo.8356324"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37.png"/><Relationship Id="rId4" Type="http://schemas.openxmlformats.org/officeDocument/2006/relationships/image" Target="../media/image4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hyperlink" Target="https://doi.org/10.5281/zenodo.8356324" TargetMode="External"/><Relationship Id="rId8" Type="http://schemas.openxmlformats.org/officeDocument/2006/relationships/hyperlink" Target="https://doi.org/10.5281/zenodo.835632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9.xml"/><Relationship Id="rId3" Type="http://schemas.openxmlformats.org/officeDocument/2006/relationships/image" Target="../media/image32.jpg"/><Relationship Id="rId4" Type="http://schemas.openxmlformats.org/officeDocument/2006/relationships/image" Target="../media/image30.jpg"/><Relationship Id="rId5" Type="http://schemas.openxmlformats.org/officeDocument/2006/relationships/image" Target="../media/image41.jpg"/><Relationship Id="rId6" Type="http://schemas.openxmlformats.org/officeDocument/2006/relationships/image" Target="../media/image38.png"/><Relationship Id="rId7"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3.gif"/><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46.png"/><Relationship Id="rId4" Type="http://schemas.openxmlformats.org/officeDocument/2006/relationships/image" Target="../media/image45.png"/><Relationship Id="rId5" Type="http://schemas.openxmlformats.org/officeDocument/2006/relationships/image" Target="../media/image64.png"/><Relationship Id="rId6" Type="http://schemas.openxmlformats.org/officeDocument/2006/relationships/image" Target="../media/image42.png"/><Relationship Id="rId7" Type="http://schemas.openxmlformats.org/officeDocument/2006/relationships/image" Target="../media/image36.jpg"/><Relationship Id="rId8" Type="http://schemas.openxmlformats.org/officeDocument/2006/relationships/image" Target="../media/image4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1.xml"/><Relationship Id="rId3" Type="http://schemas.openxmlformats.org/officeDocument/2006/relationships/image" Target="../media/image39.png"/><Relationship Id="rId4" Type="http://schemas.openxmlformats.org/officeDocument/2006/relationships/hyperlink" Target="https://the-turing-way.netlify.app/collaboration/research-infrastructure-roles.html" TargetMode="External"/><Relationship Id="rId5" Type="http://schemas.openxmlformats.org/officeDocument/2006/relationships/hyperlink" Target="https://the-turing-way.netlify.app/collaboration/research-infrastructure-roles.html" TargetMode="External"/><Relationship Id="rId6" Type="http://schemas.openxmlformats.org/officeDocument/2006/relationships/image" Target="../media/image4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2.xml"/><Relationship Id="rId3" Type="http://schemas.openxmlformats.org/officeDocument/2006/relationships/hyperlink" Target="https://doi.org/10.5281/zenodo.3332807" TargetMode="External"/><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3.xml"/><Relationship Id="rId3" Type="http://schemas.openxmlformats.org/officeDocument/2006/relationships/image" Target="../media/image59.jpg"/><Relationship Id="rId4" Type="http://schemas.openxmlformats.org/officeDocument/2006/relationships/hyperlink" Target="https://www.anff.org.au/news/towards-better-recognition-for-research-infrastructure-specialists" TargetMode="External"/><Relationship Id="rId5"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4.xml"/><Relationship Id="rId3" Type="http://schemas.openxmlformats.org/officeDocument/2006/relationships/image" Target="../media/image49.png"/><Relationship Id="rId4" Type="http://schemas.openxmlformats.org/officeDocument/2006/relationships/image" Target="../media/image52.png"/><Relationship Id="rId9"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3.png"/><Relationship Id="rId7" Type="http://schemas.openxmlformats.org/officeDocument/2006/relationships/image" Target="../media/image51.png"/><Relationship Id="rId8" Type="http://schemas.openxmlformats.org/officeDocument/2006/relationships/image" Target="../media/image56.png"/><Relationship Id="rId11" Type="http://schemas.openxmlformats.org/officeDocument/2006/relationships/image" Target="../media/image58.png"/><Relationship Id="rId10" Type="http://schemas.openxmlformats.org/officeDocument/2006/relationships/image" Target="../media/image57.png"/><Relationship Id="rId13" Type="http://schemas.openxmlformats.org/officeDocument/2006/relationships/image" Target="../media/image61.png"/><Relationship Id="rId12" Type="http://schemas.openxmlformats.org/officeDocument/2006/relationships/image" Target="../media/image60.png"/><Relationship Id="rId15" Type="http://schemas.openxmlformats.org/officeDocument/2006/relationships/image" Target="../media/image65.png"/><Relationship Id="rId14" Type="http://schemas.openxmlformats.org/officeDocument/2006/relationships/image" Target="../media/image6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71.jp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 Id="rId3" Type="http://schemas.openxmlformats.org/officeDocument/2006/relationships/hyperlink" Target="https://twitter.com/turingway" TargetMode="External"/><Relationship Id="rId4" Type="http://schemas.openxmlformats.org/officeDocument/2006/relationships/hyperlink" Target="https://tinyurl.com/jointuringwayslack" TargetMode="External"/><Relationship Id="rId9" Type="http://schemas.openxmlformats.org/officeDocument/2006/relationships/hyperlink" Target="https://doi.org/10.5281/zenodo.8356324" TargetMode="External"/><Relationship Id="rId5" Type="http://schemas.openxmlformats.org/officeDocument/2006/relationships/hyperlink" Target="https://doi.org/10.5281/zenodo.3332807" TargetMode="External"/><Relationship Id="rId6" Type="http://schemas.openxmlformats.org/officeDocument/2006/relationships/image" Target="../media/image66.png"/><Relationship Id="rId7" Type="http://schemas.openxmlformats.org/officeDocument/2006/relationships/image" Target="../media/image10.png"/><Relationship Id="rId8" Type="http://schemas.openxmlformats.org/officeDocument/2006/relationships/hyperlink" Target="https://doi.org/10.5281/zenodo.8356324"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77.jp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5.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hyperlink" Target="https://alan-turing-institute.github.io/rds-course/modules/m1/1.1-WhatIsDataScience.html" TargetMode="External"/><Relationship Id="rId4" Type="http://schemas.openxmlformats.org/officeDocument/2006/relationships/image" Target="../media/image8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68.jpg"/><Relationship Id="rId4" Type="http://schemas.openxmlformats.org/officeDocument/2006/relationships/hyperlink" Target="https://society-rse.org/" TargetMode="External"/><Relationship Id="rId5" Type="http://schemas.openxmlformats.org/officeDocument/2006/relationships/hyperlink" Target="https://the-turing-way.netlify.app/collaboration/research-infrastructure-roles/rse.html" TargetMode="External"/><Relationship Id="rId6" Type="http://schemas.openxmlformats.org/officeDocument/2006/relationships/hyperlink" Target="https://the-turing-way.netlify.app/collaboration/research-infrastructure-roles/rse.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14.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3.png"/><Relationship Id="rId8" Type="http://schemas.openxmlformats.org/officeDocument/2006/relationships/image" Target="../media/image7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2.xml"/><Relationship Id="rId3" Type="http://schemas.openxmlformats.org/officeDocument/2006/relationships/image" Target="../media/image8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hyperlink" Target="https://the-turing-way.netlify.app/collaboration/research-infrastructure-roles/data-steward.html" TargetMode="External"/><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 Id="rId10" Type="http://schemas.openxmlformats.org/officeDocument/2006/relationships/image" Target="../media/image8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hyperlink" Target="https://openworking.wordpress.com/2022/04/22/a-data-steward-journey/" TargetMode="External"/><Relationship Id="rId4" Type="http://schemas.openxmlformats.org/officeDocument/2006/relationships/hyperlink" Target="https://doi.org/10.53962/knm3-bnvx" TargetMode="External"/><Relationship Id="rId5" Type="http://schemas.openxmlformats.org/officeDocument/2006/relationships/image" Target="../media/image6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5.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0.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6.xml"/><Relationship Id="rId3" Type="http://schemas.openxmlformats.org/officeDocument/2006/relationships/image" Target="../media/image8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7.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9.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8.xml"/><Relationship Id="rId3" Type="http://schemas.openxmlformats.org/officeDocument/2006/relationships/image" Target="../media/image80.jpg"/><Relationship Id="rId4" Type="http://schemas.openxmlformats.org/officeDocument/2006/relationships/hyperlink" Target="https://royalsocietypublishing.org/doi/10.1098/rsos.202108" TargetMode="External"/><Relationship Id="rId5" Type="http://schemas.openxmlformats.org/officeDocument/2006/relationships/hyperlink" Target="https://zenodo.org/record/3758555"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9.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6.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0.xml"/><Relationship Id="rId3" Type="http://schemas.openxmlformats.org/officeDocument/2006/relationships/image" Target="../media/image74.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2.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7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3.jp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hyperlink" Target="https://www.turing.ac.uk/data-science-and-ai-educators-programme" TargetMode="External"/><Relationship Id="rId4" Type="http://schemas.openxmlformats.org/officeDocument/2006/relationships/image" Target="../media/image8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 Id="rId3" Type="http://schemas.openxmlformats.org/officeDocument/2006/relationships/image" Target="../media/image77.jp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hyperlink" Target="https://doi.org/10.5281/zenodo.8356324" TargetMode="External"/><Relationship Id="rId5" Type="http://schemas.openxmlformats.org/officeDocument/2006/relationships/hyperlink" Target="https://doi.org/10.5281/zenodo.835632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s://scienceeurope.org/our-priorities/research-infrastructures/" TargetMode="External"/><Relationship Id="rId4" Type="http://schemas.openxmlformats.org/officeDocument/2006/relationships/hyperlink" Target="https://scienceeurope.org/our-priorities/research-infrastructures/" TargetMode="External"/><Relationship Id="rId5" Type="http://schemas.openxmlformats.org/officeDocument/2006/relationships/hyperlink" Target="https://www.nihr.ac.uk/explore-nihr/support/research-infrastructure.htm" TargetMode="External"/><Relationship Id="rId6" Type="http://schemas.openxmlformats.org/officeDocument/2006/relationships/hyperlink" Target="https://www.nihr.ac.uk/explore-nihr/support/research-infrastructure.htm" TargetMode="External"/><Relationship Id="rId7"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image" Target="../media/image12.png"/><Relationship Id="rId5" Type="http://schemas.openxmlformats.org/officeDocument/2006/relationships/hyperlink" Target="https://doi.org/10.5281/zenodo.3332807" TargetMode="External"/><Relationship Id="rId6" Type="http://schemas.openxmlformats.org/officeDocument/2006/relationships/hyperlink" Target="https://doi.org/10.5281/zenodo.8356324" TargetMode="External"/><Relationship Id="rId7" Type="http://schemas.openxmlformats.org/officeDocument/2006/relationships/hyperlink" Target="https://doi.org/10.5281/zenodo.8356324"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62"/>
          <p:cNvSpPr txBox="1"/>
          <p:nvPr>
            <p:ph type="title"/>
          </p:nvPr>
        </p:nvSpPr>
        <p:spPr>
          <a:xfrm>
            <a:off x="431800" y="2309750"/>
            <a:ext cx="4922100" cy="994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400"/>
              <a:buNone/>
            </a:pPr>
            <a:r>
              <a:rPr lang="en-GB" sz="2400"/>
              <a:t>Hidden </a:t>
            </a:r>
            <a:r>
              <a:rPr lang="en-GB" sz="2400"/>
              <a:t>roles: </a:t>
            </a:r>
            <a:r>
              <a:rPr i="1" lang="en-GB" sz="2100"/>
              <a:t>perspectives, paths and lived experiences </a:t>
            </a:r>
            <a:endParaRPr i="1" sz="2100"/>
          </a:p>
        </p:txBody>
      </p:sp>
      <p:sp>
        <p:nvSpPr>
          <p:cNvPr id="712" name="Google Shape;712;p62"/>
          <p:cNvSpPr txBox="1"/>
          <p:nvPr>
            <p:ph idx="1" type="body"/>
          </p:nvPr>
        </p:nvSpPr>
        <p:spPr>
          <a:xfrm>
            <a:off x="431800" y="3569075"/>
            <a:ext cx="5315400" cy="435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400"/>
              <a:buNone/>
            </a:pPr>
            <a:r>
              <a:rPr b="1" lang="en-GB" sz="2000">
                <a:solidFill>
                  <a:srgbClr val="FFC000"/>
                </a:solidFill>
              </a:rPr>
              <a:t>Festival of Hidden REF</a:t>
            </a:r>
            <a:r>
              <a:rPr b="1" lang="en-GB" sz="2000">
                <a:solidFill>
                  <a:srgbClr val="FFC000"/>
                </a:solidFill>
              </a:rPr>
              <a:t>: 21 September 2023</a:t>
            </a:r>
            <a:endParaRPr b="1" sz="2000">
              <a:solidFill>
                <a:srgbClr val="FFC000"/>
              </a:solidFill>
            </a:endParaRPr>
          </a:p>
        </p:txBody>
      </p:sp>
      <p:pic>
        <p:nvPicPr>
          <p:cNvPr id="713" name="Google Shape;713;p62"/>
          <p:cNvPicPr preferRelativeResize="0"/>
          <p:nvPr/>
        </p:nvPicPr>
        <p:blipFill rotWithShape="1">
          <a:blip r:embed="rId3">
            <a:alphaModFix/>
          </a:blip>
          <a:srcRect b="0" l="0" r="0" t="0"/>
          <a:stretch/>
        </p:blipFill>
        <p:spPr>
          <a:xfrm>
            <a:off x="5353900" y="106009"/>
            <a:ext cx="3528885" cy="4116832"/>
          </a:xfrm>
          <a:prstGeom prst="rect">
            <a:avLst/>
          </a:prstGeom>
          <a:noFill/>
          <a:ln>
            <a:noFill/>
          </a:ln>
        </p:spPr>
      </p:pic>
      <p:sp>
        <p:nvSpPr>
          <p:cNvPr id="714" name="Google Shape;714;p62"/>
          <p:cNvSpPr txBox="1"/>
          <p:nvPr/>
        </p:nvSpPr>
        <p:spPr>
          <a:xfrm>
            <a:off x="2087217" y="4835723"/>
            <a:ext cx="7056783"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a:solidFill>
                  <a:schemeClr val="lt1"/>
                </a:solidFill>
              </a:rPr>
              <a:t>https://doi.org/</a:t>
            </a:r>
            <a:r>
              <a:rPr lang="en-GB">
                <a:solidFill>
                  <a:schemeClr val="lt1"/>
                </a:solidFill>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
        <p:nvSpPr>
          <p:cNvPr id="715" name="Google Shape;715;p62"/>
          <p:cNvSpPr txBox="1"/>
          <p:nvPr/>
        </p:nvSpPr>
        <p:spPr>
          <a:xfrm>
            <a:off x="297600" y="4065900"/>
            <a:ext cx="50562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GB" sz="1700" u="none" cap="none" strike="noStrike">
                <a:solidFill>
                  <a:schemeClr val="lt1"/>
                </a:solidFill>
                <a:latin typeface="Arial"/>
                <a:ea typeface="Arial"/>
                <a:cs typeface="Arial"/>
                <a:sym typeface="Arial"/>
              </a:rPr>
              <a:t>Emma Karoune, </a:t>
            </a:r>
            <a:r>
              <a:rPr lang="en-GB" sz="1700">
                <a:solidFill>
                  <a:schemeClr val="lt1"/>
                </a:solidFill>
              </a:rPr>
              <a:t>Cassandra Gould Van Praag</a:t>
            </a:r>
            <a:r>
              <a:rPr b="0" i="0" lang="en-GB" sz="1700" u="none" cap="none" strike="noStrike">
                <a:solidFill>
                  <a:schemeClr val="lt1"/>
                </a:solidFill>
                <a:latin typeface="Arial"/>
                <a:ea typeface="Arial"/>
                <a:cs typeface="Arial"/>
                <a:sym typeface="Arial"/>
              </a:rPr>
              <a:t>, Malvika Sharan</a:t>
            </a:r>
            <a:endParaRPr b="0" i="0" sz="17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g25421ab1b0d_0_59"/>
          <p:cNvSpPr txBox="1"/>
          <p:nvPr/>
        </p:nvSpPr>
        <p:spPr>
          <a:xfrm>
            <a:off x="1084488" y="0"/>
            <a:ext cx="69750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GB" sz="2200" u="none" cap="none" strike="noStrike">
                <a:solidFill>
                  <a:schemeClr val="dk1"/>
                </a:solidFill>
                <a:latin typeface="Arial"/>
                <a:ea typeface="Arial"/>
                <a:cs typeface="Arial"/>
                <a:sym typeface="Arial"/>
              </a:rPr>
              <a:t>Diversifying Research Roles</a:t>
            </a:r>
            <a:endParaRPr b="1" i="0" sz="2200" u="none" cap="none" strike="noStrike">
              <a:solidFill>
                <a:schemeClr val="dk1"/>
              </a:solidFill>
              <a:latin typeface="Arial"/>
              <a:ea typeface="Arial"/>
              <a:cs typeface="Arial"/>
              <a:sym typeface="Arial"/>
            </a:endParaRPr>
          </a:p>
        </p:txBody>
      </p:sp>
      <p:pic>
        <p:nvPicPr>
          <p:cNvPr id="798" name="Google Shape;798;g25421ab1b0d_0_59"/>
          <p:cNvPicPr preferRelativeResize="0"/>
          <p:nvPr/>
        </p:nvPicPr>
        <p:blipFill rotWithShape="1">
          <a:blip r:embed="rId3">
            <a:alphaModFix/>
          </a:blip>
          <a:srcRect b="8000" l="3287" r="4367" t="8734"/>
          <a:stretch/>
        </p:blipFill>
        <p:spPr>
          <a:xfrm>
            <a:off x="6088050" y="1286525"/>
            <a:ext cx="2755226" cy="2017213"/>
          </a:xfrm>
          <a:prstGeom prst="rect">
            <a:avLst/>
          </a:prstGeom>
          <a:noFill/>
          <a:ln>
            <a:noFill/>
          </a:ln>
        </p:spPr>
      </p:pic>
      <p:pic>
        <p:nvPicPr>
          <p:cNvPr id="799" name="Google Shape;799;g25421ab1b0d_0_59"/>
          <p:cNvPicPr preferRelativeResize="0"/>
          <p:nvPr/>
        </p:nvPicPr>
        <p:blipFill rotWithShape="1">
          <a:blip r:embed="rId4">
            <a:alphaModFix/>
          </a:blip>
          <a:srcRect b="9143" l="5137" r="4730" t="8476"/>
          <a:stretch/>
        </p:blipFill>
        <p:spPr>
          <a:xfrm>
            <a:off x="447250" y="2180100"/>
            <a:ext cx="2907203" cy="2157299"/>
          </a:xfrm>
          <a:prstGeom prst="rect">
            <a:avLst/>
          </a:prstGeom>
          <a:noFill/>
          <a:ln>
            <a:noFill/>
          </a:ln>
        </p:spPr>
      </p:pic>
      <p:pic>
        <p:nvPicPr>
          <p:cNvPr id="800" name="Google Shape;800;g25421ab1b0d_0_59"/>
          <p:cNvPicPr preferRelativeResize="0"/>
          <p:nvPr/>
        </p:nvPicPr>
        <p:blipFill rotWithShape="1">
          <a:blip r:embed="rId5">
            <a:alphaModFix/>
          </a:blip>
          <a:srcRect b="0" l="18627" r="21398" t="0"/>
          <a:stretch/>
        </p:blipFill>
        <p:spPr>
          <a:xfrm>
            <a:off x="3194375" y="734538"/>
            <a:ext cx="2755226" cy="3674423"/>
          </a:xfrm>
          <a:prstGeom prst="rect">
            <a:avLst/>
          </a:prstGeom>
          <a:noFill/>
          <a:ln>
            <a:noFill/>
          </a:ln>
        </p:spPr>
      </p:pic>
      <p:sp>
        <p:nvSpPr>
          <p:cNvPr id="801" name="Google Shape;801;g25421ab1b0d_0_59"/>
          <p:cNvSpPr txBox="1"/>
          <p:nvPr/>
        </p:nvSpPr>
        <p:spPr>
          <a:xfrm rot="-2471238">
            <a:off x="2827487" y="855448"/>
            <a:ext cx="1180370" cy="615711"/>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veat"/>
              <a:ea typeface="Caveat"/>
              <a:cs typeface="Caveat"/>
              <a:sym typeface="Caveat"/>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veat"/>
              <a:ea typeface="Caveat"/>
              <a:cs typeface="Caveat"/>
              <a:sym typeface="Caveat"/>
            </a:endParaRPr>
          </a:p>
        </p:txBody>
      </p:sp>
      <p:sp>
        <p:nvSpPr>
          <p:cNvPr id="802" name="Google Shape;802;g25421ab1b0d_0_59"/>
          <p:cNvSpPr txBox="1"/>
          <p:nvPr/>
        </p:nvSpPr>
        <p:spPr>
          <a:xfrm rot="2393932">
            <a:off x="5279156" y="1022104"/>
            <a:ext cx="1462503" cy="615692"/>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veat"/>
              <a:ea typeface="Caveat"/>
              <a:cs typeface="Caveat"/>
              <a:sym typeface="Caveat"/>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veat"/>
              <a:ea typeface="Caveat"/>
              <a:cs typeface="Caveat"/>
              <a:sym typeface="Caveat"/>
            </a:endParaRPr>
          </a:p>
        </p:txBody>
      </p:sp>
      <p:sp>
        <p:nvSpPr>
          <p:cNvPr id="803" name="Google Shape;803;g25421ab1b0d_0_59"/>
          <p:cNvSpPr txBox="1"/>
          <p:nvPr/>
        </p:nvSpPr>
        <p:spPr>
          <a:xfrm>
            <a:off x="2708450" y="1132250"/>
            <a:ext cx="16683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Research Community Managers</a:t>
            </a:r>
            <a:endParaRPr b="1" i="0" sz="1600" u="none" cap="none" strike="noStrike">
              <a:solidFill>
                <a:schemeClr val="dk1"/>
              </a:solidFill>
              <a:latin typeface="Calibri"/>
              <a:ea typeface="Calibri"/>
              <a:cs typeface="Calibri"/>
              <a:sym typeface="Calibri"/>
            </a:endParaRPr>
          </a:p>
        </p:txBody>
      </p:sp>
      <p:sp>
        <p:nvSpPr>
          <p:cNvPr id="804" name="Google Shape;804;g25421ab1b0d_0_59"/>
          <p:cNvSpPr txBox="1"/>
          <p:nvPr/>
        </p:nvSpPr>
        <p:spPr>
          <a:xfrm>
            <a:off x="7441213" y="947750"/>
            <a:ext cx="12936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Librarians</a:t>
            </a:r>
            <a:endParaRPr b="1" i="0" sz="1600" u="none" cap="none" strike="noStrike">
              <a:solidFill>
                <a:schemeClr val="dk1"/>
              </a:solidFill>
              <a:latin typeface="Calibri"/>
              <a:ea typeface="Calibri"/>
              <a:cs typeface="Calibri"/>
              <a:sym typeface="Calibri"/>
            </a:endParaRPr>
          </a:p>
        </p:txBody>
      </p:sp>
      <p:sp>
        <p:nvSpPr>
          <p:cNvPr id="805" name="Google Shape;805;g25421ab1b0d_0_59"/>
          <p:cNvSpPr txBox="1"/>
          <p:nvPr/>
        </p:nvSpPr>
        <p:spPr>
          <a:xfrm>
            <a:off x="1987625" y="3721800"/>
            <a:ext cx="12936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Trainers,</a:t>
            </a:r>
            <a:endParaRPr b="1" i="0" sz="1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Mentors</a:t>
            </a:r>
            <a:endParaRPr b="1" i="0" sz="1600" u="none" cap="none" strike="noStrike">
              <a:solidFill>
                <a:schemeClr val="dk1"/>
              </a:solidFill>
              <a:latin typeface="Calibri"/>
              <a:ea typeface="Calibri"/>
              <a:cs typeface="Calibri"/>
              <a:sym typeface="Calibri"/>
            </a:endParaRPr>
          </a:p>
        </p:txBody>
      </p:sp>
      <p:sp>
        <p:nvSpPr>
          <p:cNvPr id="806" name="Google Shape;806;g25421ab1b0d_0_59"/>
          <p:cNvSpPr txBox="1"/>
          <p:nvPr/>
        </p:nvSpPr>
        <p:spPr>
          <a:xfrm>
            <a:off x="7686450" y="3252325"/>
            <a:ext cx="12936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Policymakers</a:t>
            </a:r>
            <a:endParaRPr b="1" i="0" sz="1600" u="none" cap="none" strike="noStrike">
              <a:solidFill>
                <a:schemeClr val="dk1"/>
              </a:solidFill>
              <a:latin typeface="Calibri"/>
              <a:ea typeface="Calibri"/>
              <a:cs typeface="Calibri"/>
              <a:sym typeface="Calibri"/>
            </a:endParaRPr>
          </a:p>
        </p:txBody>
      </p:sp>
      <p:sp>
        <p:nvSpPr>
          <p:cNvPr id="807" name="Google Shape;807;g25421ab1b0d_0_59"/>
          <p:cNvSpPr txBox="1"/>
          <p:nvPr/>
        </p:nvSpPr>
        <p:spPr>
          <a:xfrm>
            <a:off x="6088038" y="3252325"/>
            <a:ext cx="12936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Designers</a:t>
            </a:r>
            <a:endParaRPr b="1" i="0" sz="1600" u="none" cap="none" strike="noStrike">
              <a:solidFill>
                <a:schemeClr val="dk1"/>
              </a:solidFill>
              <a:latin typeface="Calibri"/>
              <a:ea typeface="Calibri"/>
              <a:cs typeface="Calibri"/>
              <a:sym typeface="Calibri"/>
            </a:endParaRPr>
          </a:p>
        </p:txBody>
      </p:sp>
      <p:sp>
        <p:nvSpPr>
          <p:cNvPr id="808" name="Google Shape;808;g25421ab1b0d_0_59"/>
          <p:cNvSpPr txBox="1"/>
          <p:nvPr/>
        </p:nvSpPr>
        <p:spPr>
          <a:xfrm>
            <a:off x="2708450" y="2132625"/>
            <a:ext cx="9459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Ethicists</a:t>
            </a:r>
            <a:endParaRPr b="1" i="0" sz="1600" u="none" cap="none" strike="noStrike">
              <a:solidFill>
                <a:schemeClr val="dk1"/>
              </a:solidFill>
              <a:latin typeface="Calibri"/>
              <a:ea typeface="Calibri"/>
              <a:cs typeface="Calibri"/>
              <a:sym typeface="Calibri"/>
            </a:endParaRPr>
          </a:p>
        </p:txBody>
      </p:sp>
      <p:sp>
        <p:nvSpPr>
          <p:cNvPr id="809" name="Google Shape;809;g25421ab1b0d_0_59"/>
          <p:cNvSpPr txBox="1"/>
          <p:nvPr/>
        </p:nvSpPr>
        <p:spPr>
          <a:xfrm>
            <a:off x="1528725" y="1648475"/>
            <a:ext cx="12936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Data Wranglers/ Stewards</a:t>
            </a:r>
            <a:endParaRPr b="1" i="0" sz="1600" u="none" cap="none" strike="noStrike">
              <a:solidFill>
                <a:schemeClr val="dk1"/>
              </a:solidFill>
              <a:latin typeface="Calibri"/>
              <a:ea typeface="Calibri"/>
              <a:cs typeface="Calibri"/>
              <a:sym typeface="Calibri"/>
            </a:endParaRPr>
          </a:p>
        </p:txBody>
      </p:sp>
      <p:sp>
        <p:nvSpPr>
          <p:cNvPr id="810" name="Google Shape;810;g25421ab1b0d_0_59"/>
          <p:cNvSpPr txBox="1"/>
          <p:nvPr/>
        </p:nvSpPr>
        <p:spPr>
          <a:xfrm>
            <a:off x="4978274" y="3959975"/>
            <a:ext cx="19329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highlight>
                  <a:schemeClr val="lt1"/>
                </a:highlight>
                <a:latin typeface="Calibri"/>
                <a:ea typeface="Calibri"/>
                <a:cs typeface="Calibri"/>
                <a:sym typeface="Calibri"/>
              </a:rPr>
              <a:t>Research Software Engineers</a:t>
            </a:r>
            <a:endParaRPr b="1" i="0" sz="1600" u="none" cap="none" strike="noStrike">
              <a:solidFill>
                <a:schemeClr val="dk1"/>
              </a:solidFill>
              <a:highlight>
                <a:schemeClr val="lt1"/>
              </a:highlight>
              <a:latin typeface="Calibri"/>
              <a:ea typeface="Calibri"/>
              <a:cs typeface="Calibri"/>
              <a:sym typeface="Calibri"/>
            </a:endParaRPr>
          </a:p>
        </p:txBody>
      </p:sp>
      <p:sp>
        <p:nvSpPr>
          <p:cNvPr id="811" name="Google Shape;811;g25421ab1b0d_0_59"/>
          <p:cNvSpPr txBox="1"/>
          <p:nvPr/>
        </p:nvSpPr>
        <p:spPr>
          <a:xfrm>
            <a:off x="5475350" y="1132250"/>
            <a:ext cx="12936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Research Applications</a:t>
            </a:r>
            <a:endParaRPr b="1" i="0" sz="1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Managers</a:t>
            </a:r>
            <a:endParaRPr b="1" i="0" sz="1600" u="none" cap="none" strike="noStrike">
              <a:solidFill>
                <a:schemeClr val="dk1"/>
              </a:solidFill>
              <a:latin typeface="Calibri"/>
              <a:ea typeface="Calibri"/>
              <a:cs typeface="Calibri"/>
              <a:sym typeface="Calibri"/>
            </a:endParaRPr>
          </a:p>
        </p:txBody>
      </p:sp>
      <p:sp>
        <p:nvSpPr>
          <p:cNvPr id="812" name="Google Shape;812;g25421ab1b0d_0_59"/>
          <p:cNvSpPr txBox="1"/>
          <p:nvPr/>
        </p:nvSpPr>
        <p:spPr>
          <a:xfrm>
            <a:off x="97350" y="3721800"/>
            <a:ext cx="12936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Public</a:t>
            </a:r>
            <a:endParaRPr b="1" i="0" sz="1600" u="none" cap="none" strike="noStrike">
              <a:solidFill>
                <a:schemeClr val="dk1"/>
              </a:solidFill>
              <a:latin typeface="Calibri"/>
              <a:ea typeface="Calibri"/>
              <a:cs typeface="Calibri"/>
              <a:sym typeface="Calibri"/>
            </a:endParaRPr>
          </a:p>
        </p:txBody>
      </p:sp>
      <p:sp>
        <p:nvSpPr>
          <p:cNvPr id="813" name="Google Shape;813;g25421ab1b0d_0_59"/>
          <p:cNvSpPr txBox="1"/>
          <p:nvPr>
            <p:ph idx="4294967295" type="body"/>
          </p:nvPr>
        </p:nvSpPr>
        <p:spPr>
          <a:xfrm>
            <a:off x="1016250" y="4679900"/>
            <a:ext cx="8128200" cy="4635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000">
                <a:solidFill>
                  <a:schemeClr val="dk2"/>
                </a:solidFill>
                <a:latin typeface="Arial"/>
                <a:ea typeface="Arial"/>
                <a:cs typeface="Arial"/>
                <a:sym typeface="Arial"/>
              </a:rPr>
              <a:t>@turingway, CC-BY 4.0, </a:t>
            </a:r>
            <a:r>
              <a:rPr lang="en-GB" sz="1000">
                <a:solidFill>
                  <a:schemeClr val="dk2"/>
                </a:solidFill>
              </a:rPr>
              <a:t>CC-BY image by </a:t>
            </a:r>
            <a:r>
              <a:rPr i="1" lang="en-GB" sz="1000">
                <a:solidFill>
                  <a:schemeClr val="dk2"/>
                </a:solidFill>
              </a:rPr>
              <a:t>The Turing Way </a:t>
            </a:r>
            <a:r>
              <a:rPr lang="en-GB" sz="1000">
                <a:solidFill>
                  <a:schemeClr val="dk2"/>
                </a:solidFill>
              </a:rPr>
              <a:t>and Scriberia, Zenodo: </a:t>
            </a:r>
            <a:r>
              <a:rPr lang="en-GB" sz="1000" u="sng">
                <a:solidFill>
                  <a:schemeClr val="dk2"/>
                </a:solidFill>
                <a:hlinkClick r:id="rId6">
                  <a:extLst>
                    <a:ext uri="{A12FA001-AC4F-418D-AE19-62706E023703}">
                      <ahyp:hlinkClr val="tx"/>
                    </a:ext>
                  </a:extLst>
                </a:hlinkClick>
              </a:rPr>
              <a:t>https://doi.org/10.5281/zenodo.3332807</a:t>
            </a:r>
            <a:r>
              <a:rPr lang="en-GB" sz="1000">
                <a:solidFill>
                  <a:schemeClr val="dk2"/>
                </a:solidFill>
              </a:rPr>
              <a:t>.</a:t>
            </a:r>
            <a:endParaRPr sz="1000">
              <a:solidFill>
                <a:schemeClr val="dk2"/>
              </a:solidFill>
            </a:endParaRPr>
          </a:p>
          <a:p>
            <a:pPr indent="0" lvl="0" marL="0" rtl="0" algn="r">
              <a:lnSpc>
                <a:spcPct val="114000"/>
              </a:lnSpc>
              <a:spcBef>
                <a:spcPts val="0"/>
              </a:spcBef>
              <a:spcAft>
                <a:spcPts val="0"/>
              </a:spcAft>
              <a:buClr>
                <a:schemeClr val="lt1"/>
              </a:buClr>
              <a:buSzPts val="1200"/>
              <a:buNone/>
            </a:pPr>
            <a:r>
              <a:rPr lang="en-GB" sz="1000">
                <a:solidFill>
                  <a:schemeClr val="dk2"/>
                </a:solidFill>
              </a:rPr>
              <a:t> Presentation </a:t>
            </a:r>
            <a:r>
              <a:rPr lang="en-GB" sz="1000">
                <a:solidFill>
                  <a:schemeClr val="dk2"/>
                </a:solidFill>
                <a:latin typeface="Arial"/>
                <a:ea typeface="Arial"/>
                <a:cs typeface="Arial"/>
                <a:sym typeface="Arial"/>
              </a:rPr>
              <a:t>DOI: </a:t>
            </a:r>
            <a:r>
              <a:rPr b="1" lang="en-GB" sz="1000" u="sng">
                <a:solidFill>
                  <a:schemeClr val="dk2"/>
                </a:solidFill>
                <a:hlinkClick r:id="rId7">
                  <a:extLst>
                    <a:ext uri="{A12FA001-AC4F-418D-AE19-62706E023703}">
                      <ahyp:hlinkClr val="tx"/>
                    </a:ext>
                  </a:extLst>
                </a:hlinkClick>
              </a:rPr>
              <a:t>https://doi.org/</a:t>
            </a:r>
            <a:r>
              <a:rPr lang="en-GB" sz="1000" u="sng">
                <a:solidFill>
                  <a:schemeClr val="dk2"/>
                </a:solidFill>
                <a:hlinkClick r:id="rId8">
                  <a:extLst>
                    <a:ext uri="{A12FA001-AC4F-418D-AE19-62706E023703}">
                      <ahyp:hlinkClr val="tx"/>
                    </a:ext>
                  </a:extLst>
                </a:hlinkClick>
              </a:rPr>
              <a:t>10.5281/zenodo.8356324</a:t>
            </a:r>
            <a:endParaRPr sz="1000">
              <a:solidFill>
                <a:schemeClr val="dk2"/>
              </a:solidFill>
            </a:endParaRPr>
          </a:p>
        </p:txBody>
      </p:sp>
      <p:sp>
        <p:nvSpPr>
          <p:cNvPr id="814" name="Google Shape;814;g25421ab1b0d_0_59"/>
          <p:cNvSpPr txBox="1"/>
          <p:nvPr/>
        </p:nvSpPr>
        <p:spPr>
          <a:xfrm>
            <a:off x="2705975" y="4279700"/>
            <a:ext cx="16200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Calibri"/>
                <a:ea typeface="Calibri"/>
                <a:cs typeface="Calibri"/>
                <a:sym typeface="Calibri"/>
              </a:rPr>
              <a:t>Social Scientists</a:t>
            </a:r>
            <a:endParaRPr b="1" i="0" sz="16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19" name="Shape 819"/>
        <p:cNvGrpSpPr/>
        <p:nvPr/>
      </p:nvGrpSpPr>
      <p:grpSpPr>
        <a:xfrm>
          <a:off x="0" y="0"/>
          <a:ext cx="0" cy="0"/>
          <a:chOff x="0" y="0"/>
          <a:chExt cx="0" cy="0"/>
        </a:xfrm>
      </p:grpSpPr>
      <p:sp>
        <p:nvSpPr>
          <p:cNvPr id="820" name="Google Shape;820;g2559bed05ab_1_0"/>
          <p:cNvSpPr txBox="1"/>
          <p:nvPr>
            <p:ph idx="1" type="body"/>
          </p:nvPr>
        </p:nvSpPr>
        <p:spPr>
          <a:xfrm>
            <a:off x="4854650" y="3034200"/>
            <a:ext cx="4089900" cy="545100"/>
          </a:xfrm>
          <a:prstGeom prst="rect">
            <a:avLst/>
          </a:prstGeom>
          <a:noFill/>
          <a:ln>
            <a:noFill/>
          </a:ln>
        </p:spPr>
        <p:txBody>
          <a:bodyPr anchorCtr="0" anchor="t" bIns="0" lIns="0" spcFirstLastPara="1" rIns="0" wrap="square" tIns="0">
            <a:noAutofit/>
          </a:bodyPr>
          <a:lstStyle/>
          <a:p>
            <a:pPr indent="0" lvl="0" marL="0" marR="0" rtl="0" algn="l">
              <a:lnSpc>
                <a:spcPct val="114000"/>
              </a:lnSpc>
              <a:spcBef>
                <a:spcPts val="0"/>
              </a:spcBef>
              <a:spcAft>
                <a:spcPts val="0"/>
              </a:spcAft>
              <a:buSzPts val="2800"/>
              <a:buNone/>
            </a:pPr>
            <a:r>
              <a:rPr i="1" lang="en-GB" sz="2000"/>
              <a:t>Research Community Managers empower </a:t>
            </a:r>
            <a:r>
              <a:rPr i="1" lang="en-GB" sz="2000">
                <a:solidFill>
                  <a:srgbClr val="F9C100"/>
                </a:solidFill>
              </a:rPr>
              <a:t>diverse stakeholders </a:t>
            </a:r>
            <a:r>
              <a:rPr i="1" lang="en-GB" sz="2000"/>
              <a:t>to </a:t>
            </a:r>
            <a:r>
              <a:rPr i="1" lang="en-GB" sz="2000">
                <a:solidFill>
                  <a:srgbClr val="FFC000"/>
                </a:solidFill>
              </a:rPr>
              <a:t>co-</a:t>
            </a:r>
            <a:r>
              <a:rPr i="1" lang="en-GB" sz="2000"/>
              <a:t>create</a:t>
            </a:r>
            <a:r>
              <a:rPr i="1" lang="en-GB" sz="2000">
                <a:solidFill>
                  <a:srgbClr val="FFC000"/>
                </a:solidFill>
              </a:rPr>
              <a:t>, maintain and sustain </a:t>
            </a:r>
            <a:r>
              <a:rPr i="1" lang="en-GB" sz="2000"/>
              <a:t>research processes and outputs that they can equitably benefit from.</a:t>
            </a:r>
            <a:endParaRPr i="1" sz="2000"/>
          </a:p>
        </p:txBody>
      </p:sp>
      <p:cxnSp>
        <p:nvCxnSpPr>
          <p:cNvPr id="821" name="Google Shape;821;g2559bed05ab_1_0"/>
          <p:cNvCxnSpPr>
            <a:stCxn id="822" idx="1"/>
            <a:endCxn id="823" idx="0"/>
          </p:cNvCxnSpPr>
          <p:nvPr/>
        </p:nvCxnSpPr>
        <p:spPr>
          <a:xfrm flipH="1">
            <a:off x="3360388" y="1836801"/>
            <a:ext cx="2039700" cy="1110900"/>
          </a:xfrm>
          <a:prstGeom prst="straightConnector1">
            <a:avLst/>
          </a:prstGeom>
          <a:noFill/>
          <a:ln cap="flat" cmpd="sng" w="19050">
            <a:solidFill>
              <a:srgbClr val="838787"/>
            </a:solidFill>
            <a:prstDash val="dashDot"/>
            <a:round/>
            <a:headEnd len="sm" w="sm" type="none"/>
            <a:tailEnd len="med" w="med" type="triangle"/>
          </a:ln>
        </p:spPr>
      </p:cxnSp>
      <p:pic>
        <p:nvPicPr>
          <p:cNvPr id="822" name="Google Shape;822;g2559bed05ab_1_0"/>
          <p:cNvPicPr preferRelativeResize="0"/>
          <p:nvPr/>
        </p:nvPicPr>
        <p:blipFill rotWithShape="1">
          <a:blip r:embed="rId3">
            <a:alphaModFix/>
          </a:blip>
          <a:srcRect b="15286" l="5294" r="8889" t="5140"/>
          <a:stretch/>
        </p:blipFill>
        <p:spPr>
          <a:xfrm>
            <a:off x="5400088" y="749163"/>
            <a:ext cx="2933069" cy="2175276"/>
          </a:xfrm>
          <a:prstGeom prst="rect">
            <a:avLst/>
          </a:prstGeom>
          <a:noFill/>
          <a:ln>
            <a:noFill/>
          </a:ln>
        </p:spPr>
      </p:pic>
      <p:pic>
        <p:nvPicPr>
          <p:cNvPr id="824" name="Google Shape;824;g2559bed05ab_1_0"/>
          <p:cNvPicPr preferRelativeResize="0"/>
          <p:nvPr/>
        </p:nvPicPr>
        <p:blipFill rotWithShape="1">
          <a:blip r:embed="rId4">
            <a:alphaModFix/>
          </a:blip>
          <a:srcRect b="0" l="0" r="0" t="0"/>
          <a:stretch/>
        </p:blipFill>
        <p:spPr>
          <a:xfrm>
            <a:off x="3554660" y="2947825"/>
            <a:ext cx="388726" cy="163675"/>
          </a:xfrm>
          <a:prstGeom prst="rect">
            <a:avLst/>
          </a:prstGeom>
          <a:noFill/>
          <a:ln>
            <a:noFill/>
          </a:ln>
        </p:spPr>
      </p:pic>
      <p:pic>
        <p:nvPicPr>
          <p:cNvPr id="825" name="Google Shape;825;g2559bed05ab_1_0"/>
          <p:cNvPicPr preferRelativeResize="0"/>
          <p:nvPr/>
        </p:nvPicPr>
        <p:blipFill rotWithShape="1">
          <a:blip r:embed="rId4">
            <a:alphaModFix/>
          </a:blip>
          <a:srcRect b="0" l="0" r="0" t="0"/>
          <a:stretch/>
        </p:blipFill>
        <p:spPr>
          <a:xfrm>
            <a:off x="2032448" y="2947825"/>
            <a:ext cx="388726" cy="163675"/>
          </a:xfrm>
          <a:prstGeom prst="rect">
            <a:avLst/>
          </a:prstGeom>
          <a:noFill/>
          <a:ln>
            <a:noFill/>
          </a:ln>
        </p:spPr>
      </p:pic>
      <p:pic>
        <p:nvPicPr>
          <p:cNvPr id="826" name="Google Shape;826;g2559bed05ab_1_0"/>
          <p:cNvPicPr preferRelativeResize="0"/>
          <p:nvPr/>
        </p:nvPicPr>
        <p:blipFill rotWithShape="1">
          <a:blip r:embed="rId4">
            <a:alphaModFix/>
          </a:blip>
          <a:srcRect b="0" l="0" r="0" t="0"/>
          <a:stretch/>
        </p:blipFill>
        <p:spPr>
          <a:xfrm>
            <a:off x="1254998" y="2947825"/>
            <a:ext cx="388726" cy="163675"/>
          </a:xfrm>
          <a:prstGeom prst="rect">
            <a:avLst/>
          </a:prstGeom>
          <a:noFill/>
          <a:ln>
            <a:noFill/>
          </a:ln>
        </p:spPr>
      </p:pic>
      <p:grpSp>
        <p:nvGrpSpPr>
          <p:cNvPr id="827" name="Google Shape;827;g2559bed05ab_1_0"/>
          <p:cNvGrpSpPr/>
          <p:nvPr/>
        </p:nvGrpSpPr>
        <p:grpSpPr>
          <a:xfrm>
            <a:off x="594365" y="1737028"/>
            <a:ext cx="3768242" cy="2524209"/>
            <a:chOff x="594365" y="2194228"/>
            <a:chExt cx="3768242" cy="2524209"/>
          </a:xfrm>
        </p:grpSpPr>
        <p:sp>
          <p:nvSpPr>
            <p:cNvPr id="828" name="Google Shape;828;g2559bed05ab_1_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29" name="Google Shape;829;g2559bed05ab_1_0"/>
            <p:cNvGrpSpPr/>
            <p:nvPr/>
          </p:nvGrpSpPr>
          <p:grpSpPr>
            <a:xfrm>
              <a:off x="2138322" y="2194228"/>
              <a:ext cx="680328" cy="616119"/>
              <a:chOff x="6248398" y="971305"/>
              <a:chExt cx="1288500" cy="1231500"/>
            </a:xfrm>
          </p:grpSpPr>
          <p:sp>
            <p:nvSpPr>
              <p:cNvPr id="830" name="Google Shape;830;g2559bed05ab_1_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831" name="Google Shape;831;g2559bed05ab_1_0"/>
              <p:cNvPicPr preferRelativeResize="0"/>
              <p:nvPr/>
            </p:nvPicPr>
            <p:blipFill rotWithShape="1">
              <a:blip r:embed="rId5">
                <a:alphaModFix/>
              </a:blip>
              <a:srcRect b="0" l="0" r="0" t="0"/>
              <a:stretch/>
            </p:blipFill>
            <p:spPr>
              <a:xfrm>
                <a:off x="6410031" y="1060045"/>
                <a:ext cx="974438" cy="974438"/>
              </a:xfrm>
              <a:prstGeom prst="rect">
                <a:avLst/>
              </a:prstGeom>
              <a:noFill/>
              <a:ln>
                <a:noFill/>
              </a:ln>
            </p:spPr>
          </p:pic>
        </p:grpSp>
        <p:grpSp>
          <p:nvGrpSpPr>
            <p:cNvPr id="832" name="Google Shape;832;g2559bed05ab_1_0"/>
            <p:cNvGrpSpPr/>
            <p:nvPr/>
          </p:nvGrpSpPr>
          <p:grpSpPr>
            <a:xfrm>
              <a:off x="3682279" y="3193949"/>
              <a:ext cx="680328" cy="616119"/>
              <a:chOff x="7536875" y="2275610"/>
              <a:chExt cx="1288500" cy="1231500"/>
            </a:xfrm>
          </p:grpSpPr>
          <p:sp>
            <p:nvSpPr>
              <p:cNvPr id="833" name="Google Shape;833;g2559bed05ab_1_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834" name="Google Shape;834;g2559bed05ab_1_0"/>
              <p:cNvPicPr preferRelativeResize="0"/>
              <p:nvPr/>
            </p:nvPicPr>
            <p:blipFill rotWithShape="1">
              <a:blip r:embed="rId6">
                <a:alphaModFix/>
              </a:blip>
              <a:srcRect b="0" l="0" r="0" t="0"/>
              <a:stretch/>
            </p:blipFill>
            <p:spPr>
              <a:xfrm>
                <a:off x="7749212" y="2445638"/>
                <a:ext cx="863802" cy="863802"/>
              </a:xfrm>
              <a:prstGeom prst="rect">
                <a:avLst/>
              </a:prstGeom>
              <a:noFill/>
              <a:ln>
                <a:noFill/>
              </a:ln>
            </p:spPr>
          </p:pic>
        </p:grpSp>
        <p:grpSp>
          <p:nvGrpSpPr>
            <p:cNvPr id="835" name="Google Shape;835;g2559bed05ab_1_0"/>
            <p:cNvGrpSpPr/>
            <p:nvPr/>
          </p:nvGrpSpPr>
          <p:grpSpPr>
            <a:xfrm>
              <a:off x="594365" y="3193949"/>
              <a:ext cx="680328" cy="616119"/>
              <a:chOff x="4963389" y="2289356"/>
              <a:chExt cx="1288500" cy="1231500"/>
            </a:xfrm>
          </p:grpSpPr>
          <p:sp>
            <p:nvSpPr>
              <p:cNvPr id="836" name="Google Shape;836;g2559bed05ab_1_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837" name="Google Shape;837;g2559bed05ab_1_0"/>
              <p:cNvPicPr preferRelativeResize="0"/>
              <p:nvPr/>
            </p:nvPicPr>
            <p:blipFill rotWithShape="1">
              <a:blip r:embed="rId7">
                <a:alphaModFix/>
              </a:blip>
              <a:srcRect b="0" l="0" r="0" t="0"/>
              <a:stretch/>
            </p:blipFill>
            <p:spPr>
              <a:xfrm>
                <a:off x="5152168" y="2399861"/>
                <a:ext cx="976558" cy="976558"/>
              </a:xfrm>
              <a:prstGeom prst="rect">
                <a:avLst/>
              </a:prstGeom>
              <a:noFill/>
              <a:ln>
                <a:noFill/>
              </a:ln>
            </p:spPr>
          </p:pic>
        </p:grpSp>
        <p:grpSp>
          <p:nvGrpSpPr>
            <p:cNvPr id="838" name="Google Shape;838;g2559bed05ab_1_0"/>
            <p:cNvGrpSpPr/>
            <p:nvPr/>
          </p:nvGrpSpPr>
          <p:grpSpPr>
            <a:xfrm>
              <a:off x="2138321" y="3193937"/>
              <a:ext cx="680328" cy="616119"/>
              <a:chOff x="4695362" y="2265214"/>
              <a:chExt cx="1288500" cy="1231500"/>
            </a:xfrm>
          </p:grpSpPr>
          <p:sp>
            <p:nvSpPr>
              <p:cNvPr id="839" name="Google Shape;839;g2559bed05ab_1_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840" name="Google Shape;840;g2559bed05ab_1_0"/>
              <p:cNvPicPr preferRelativeResize="0"/>
              <p:nvPr/>
            </p:nvPicPr>
            <p:blipFill rotWithShape="1">
              <a:blip r:embed="rId8">
                <a:alphaModFix/>
              </a:blip>
              <a:srcRect b="0" l="0" r="0" t="0"/>
              <a:stretch/>
            </p:blipFill>
            <p:spPr>
              <a:xfrm>
                <a:off x="4894101" y="2462995"/>
                <a:ext cx="864755" cy="864755"/>
              </a:xfrm>
              <a:prstGeom prst="rect">
                <a:avLst/>
              </a:prstGeom>
              <a:noFill/>
              <a:ln>
                <a:noFill/>
              </a:ln>
            </p:spPr>
          </p:pic>
        </p:grpSp>
        <p:grpSp>
          <p:nvGrpSpPr>
            <p:cNvPr id="841" name="Google Shape;841;g2559bed05ab_1_0"/>
            <p:cNvGrpSpPr/>
            <p:nvPr/>
          </p:nvGrpSpPr>
          <p:grpSpPr>
            <a:xfrm>
              <a:off x="2138296" y="4102237"/>
              <a:ext cx="680400" cy="616200"/>
              <a:chOff x="2138333" y="3729537"/>
              <a:chExt cx="680400" cy="616200"/>
            </a:xfrm>
          </p:grpSpPr>
          <p:sp>
            <p:nvSpPr>
              <p:cNvPr id="842" name="Google Shape;842;g2559bed05ab_1_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843" name="Google Shape;843;g2559bed05ab_1_0"/>
              <p:cNvPicPr preferRelativeResize="0"/>
              <p:nvPr/>
            </p:nvPicPr>
            <p:blipFill rotWithShape="1">
              <a:blip r:embed="rId9">
                <a:alphaModFix/>
              </a:blip>
              <a:srcRect b="0" l="0" r="0" t="0"/>
              <a:stretch/>
            </p:blipFill>
            <p:spPr>
              <a:xfrm>
                <a:off x="2233416" y="3792525"/>
                <a:ext cx="490125" cy="490125"/>
              </a:xfrm>
              <a:prstGeom prst="rect">
                <a:avLst/>
              </a:prstGeom>
              <a:noFill/>
              <a:ln>
                <a:noFill/>
              </a:ln>
            </p:spPr>
          </p:pic>
        </p:grpSp>
      </p:grpSp>
      <p:pic>
        <p:nvPicPr>
          <p:cNvPr id="844" name="Google Shape;844;g2559bed05ab_1_0"/>
          <p:cNvPicPr preferRelativeResize="0"/>
          <p:nvPr/>
        </p:nvPicPr>
        <p:blipFill rotWithShape="1">
          <a:blip r:embed="rId4">
            <a:alphaModFix/>
          </a:blip>
          <a:srcRect b="0" l="0" r="0" t="0"/>
          <a:stretch/>
        </p:blipFill>
        <p:spPr>
          <a:xfrm>
            <a:off x="1643723" y="2947825"/>
            <a:ext cx="388726" cy="163675"/>
          </a:xfrm>
          <a:prstGeom prst="rect">
            <a:avLst/>
          </a:prstGeom>
          <a:noFill/>
          <a:ln>
            <a:noFill/>
          </a:ln>
        </p:spPr>
      </p:pic>
      <p:pic>
        <p:nvPicPr>
          <p:cNvPr id="845" name="Google Shape;845;g2559bed05ab_1_0"/>
          <p:cNvPicPr preferRelativeResize="0"/>
          <p:nvPr/>
        </p:nvPicPr>
        <p:blipFill rotWithShape="1">
          <a:blip r:embed="rId4">
            <a:alphaModFix/>
          </a:blip>
          <a:srcRect b="0" l="0" r="0" t="0"/>
          <a:stretch/>
        </p:blipFill>
        <p:spPr>
          <a:xfrm>
            <a:off x="2809898" y="2947825"/>
            <a:ext cx="388726" cy="163675"/>
          </a:xfrm>
          <a:prstGeom prst="rect">
            <a:avLst/>
          </a:prstGeom>
          <a:noFill/>
          <a:ln>
            <a:noFill/>
          </a:ln>
        </p:spPr>
      </p:pic>
      <p:pic>
        <p:nvPicPr>
          <p:cNvPr id="823" name="Google Shape;823;g2559bed05ab_1_0"/>
          <p:cNvPicPr preferRelativeResize="0"/>
          <p:nvPr/>
        </p:nvPicPr>
        <p:blipFill rotWithShape="1">
          <a:blip r:embed="rId4">
            <a:alphaModFix/>
          </a:blip>
          <a:srcRect b="0" l="0" r="0" t="0"/>
          <a:stretch/>
        </p:blipFill>
        <p:spPr>
          <a:xfrm>
            <a:off x="3165923" y="2947825"/>
            <a:ext cx="388726" cy="163675"/>
          </a:xfrm>
          <a:prstGeom prst="rect">
            <a:avLst/>
          </a:prstGeom>
          <a:noFill/>
          <a:ln>
            <a:noFill/>
          </a:ln>
        </p:spPr>
      </p:pic>
      <p:sp>
        <p:nvSpPr>
          <p:cNvPr id="846" name="Google Shape;846;g2559bed05ab_1_0"/>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Community Management</a:t>
            </a:r>
            <a:endParaRPr b="1" i="0" sz="2200" u="none" cap="none" strike="noStrike">
              <a:solidFill>
                <a:schemeClr val="lt1"/>
              </a:solidFill>
              <a:latin typeface="Arial"/>
              <a:ea typeface="Arial"/>
              <a:cs typeface="Arial"/>
              <a:sym typeface="Arial"/>
            </a:endParaRPr>
          </a:p>
        </p:txBody>
      </p:sp>
      <p:grpSp>
        <p:nvGrpSpPr>
          <p:cNvPr id="847" name="Google Shape;847;g2559bed05ab_1_0"/>
          <p:cNvGrpSpPr/>
          <p:nvPr/>
        </p:nvGrpSpPr>
        <p:grpSpPr>
          <a:xfrm>
            <a:off x="52000" y="1464900"/>
            <a:ext cx="5216901" cy="3085525"/>
            <a:chOff x="128200" y="1845900"/>
            <a:chExt cx="5216901" cy="3085525"/>
          </a:xfrm>
        </p:grpSpPr>
        <p:sp>
          <p:nvSpPr>
            <p:cNvPr id="848" name="Google Shape;848;g2559bed05ab_1_0"/>
            <p:cNvSpPr txBox="1"/>
            <p:nvPr/>
          </p:nvSpPr>
          <p:spPr>
            <a:xfrm>
              <a:off x="128200" y="2845125"/>
              <a:ext cx="759600" cy="2130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FF9300"/>
                </a:buClr>
                <a:buSzPts val="2000"/>
                <a:buFont typeface="Arial"/>
                <a:buNone/>
              </a:pPr>
              <a:r>
                <a:rPr b="1" i="0" lang="en-GB" sz="2000" u="none" cap="none" strike="noStrike">
                  <a:solidFill>
                    <a:schemeClr val="lt1"/>
                  </a:solidFill>
                  <a:latin typeface="Arial"/>
                  <a:ea typeface="Arial"/>
                  <a:cs typeface="Arial"/>
                  <a:sym typeface="Arial"/>
                </a:rPr>
                <a:t>Users</a:t>
              </a:r>
              <a:endParaRPr b="0" i="0" sz="2000" u="none" cap="none" strike="noStrike">
                <a:solidFill>
                  <a:schemeClr val="lt1"/>
                </a:solidFill>
                <a:latin typeface="Arial"/>
                <a:ea typeface="Arial"/>
                <a:cs typeface="Arial"/>
                <a:sym typeface="Arial"/>
              </a:endParaRPr>
            </a:p>
          </p:txBody>
        </p:sp>
        <p:sp>
          <p:nvSpPr>
            <p:cNvPr id="849" name="Google Shape;849;g2559bed05ab_1_0"/>
            <p:cNvSpPr txBox="1"/>
            <p:nvPr/>
          </p:nvSpPr>
          <p:spPr>
            <a:xfrm>
              <a:off x="3951301" y="2810350"/>
              <a:ext cx="1393800" cy="213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9300"/>
                </a:buClr>
                <a:buSzPts val="2000"/>
                <a:buFont typeface="Arial"/>
                <a:buNone/>
              </a:pPr>
              <a:r>
                <a:rPr b="1" i="0" lang="en-GB" sz="1800" u="none" cap="none" strike="noStrike">
                  <a:solidFill>
                    <a:schemeClr val="lt1"/>
                  </a:solidFill>
                  <a:latin typeface="Arial"/>
                  <a:ea typeface="Arial"/>
                  <a:cs typeface="Arial"/>
                  <a:sym typeface="Arial"/>
                </a:rPr>
                <a:t>Contributors</a:t>
              </a:r>
              <a:endParaRPr b="0" i="0" sz="1800" u="none" cap="none" strike="noStrike">
                <a:solidFill>
                  <a:schemeClr val="lt1"/>
                </a:solidFill>
                <a:latin typeface="Arial"/>
                <a:ea typeface="Arial"/>
                <a:cs typeface="Arial"/>
                <a:sym typeface="Arial"/>
              </a:endParaRPr>
            </a:p>
          </p:txBody>
        </p:sp>
        <p:sp>
          <p:nvSpPr>
            <p:cNvPr id="850" name="Google Shape;850;g2559bed05ab_1_0"/>
            <p:cNvSpPr txBox="1"/>
            <p:nvPr/>
          </p:nvSpPr>
          <p:spPr>
            <a:xfrm>
              <a:off x="1762566" y="1845900"/>
              <a:ext cx="16221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2000" u="none" cap="none" strike="noStrike">
                  <a:solidFill>
                    <a:schemeClr val="lt1"/>
                  </a:solidFill>
                  <a:latin typeface="Arial"/>
                  <a:ea typeface="Arial"/>
                  <a:cs typeface="Arial"/>
                  <a:sym typeface="Arial"/>
                </a:rPr>
                <a:t>Research</a:t>
              </a:r>
              <a:endParaRPr b="0" i="0" sz="2000" u="none" cap="none" strike="noStrike">
                <a:solidFill>
                  <a:schemeClr val="lt1"/>
                </a:solidFill>
                <a:latin typeface="Arial"/>
                <a:ea typeface="Arial"/>
                <a:cs typeface="Arial"/>
                <a:sym typeface="Arial"/>
              </a:endParaRPr>
            </a:p>
          </p:txBody>
        </p:sp>
        <p:sp>
          <p:nvSpPr>
            <p:cNvPr id="851" name="Google Shape;851;g2559bed05ab_1_0"/>
            <p:cNvSpPr txBox="1"/>
            <p:nvPr/>
          </p:nvSpPr>
          <p:spPr>
            <a:xfrm>
              <a:off x="2060297" y="4718425"/>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2000" u="none" cap="none" strike="noStrike">
                  <a:solidFill>
                    <a:schemeClr val="lt1"/>
                  </a:solidFill>
                  <a:latin typeface="Arial"/>
                  <a:ea typeface="Arial"/>
                  <a:cs typeface="Arial"/>
                  <a:sym typeface="Arial"/>
                </a:rPr>
                <a:t>Data</a:t>
              </a:r>
              <a:endParaRPr b="0" i="0" sz="2000" u="none" cap="none" strike="noStrike">
                <a:solidFill>
                  <a:schemeClr val="lt1"/>
                </a:solidFill>
                <a:latin typeface="Arial"/>
                <a:ea typeface="Arial"/>
                <a:cs typeface="Arial"/>
                <a:sym typeface="Arial"/>
              </a:endParaRPr>
            </a:p>
          </p:txBody>
        </p:sp>
        <p:sp>
          <p:nvSpPr>
            <p:cNvPr id="852" name="Google Shape;852;g2559bed05ab_1_0"/>
            <p:cNvSpPr txBox="1"/>
            <p:nvPr/>
          </p:nvSpPr>
          <p:spPr>
            <a:xfrm>
              <a:off x="2243485" y="2845113"/>
              <a:ext cx="836400" cy="213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9300"/>
                </a:buClr>
                <a:buSzPts val="2000"/>
                <a:buFont typeface="Arial"/>
                <a:buNone/>
              </a:pPr>
              <a:r>
                <a:rPr b="1" i="0" lang="en-GB" sz="2000" u="none" cap="none" strike="noStrike">
                  <a:solidFill>
                    <a:schemeClr val="lt1"/>
                  </a:solidFill>
                  <a:latin typeface="Arial"/>
                  <a:ea typeface="Arial"/>
                  <a:cs typeface="Arial"/>
                  <a:sym typeface="Arial"/>
                </a:rPr>
                <a:t>Tools</a:t>
              </a:r>
              <a:endParaRPr b="0" i="0" sz="2000" u="none" cap="none" strike="noStrike">
                <a:solidFill>
                  <a:schemeClr val="lt1"/>
                </a:solidFill>
                <a:latin typeface="Arial"/>
                <a:ea typeface="Arial"/>
                <a:cs typeface="Arial"/>
                <a:sym typeface="Arial"/>
              </a:endParaRPr>
            </a:p>
          </p:txBody>
        </p:sp>
      </p:grpSp>
      <p:sp>
        <p:nvSpPr>
          <p:cNvPr id="853" name="Google Shape;853;g2559bed05ab_1_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10">
                  <a:extLst>
                    <a:ext uri="{A12FA001-AC4F-418D-AE19-62706E023703}">
                      <ahyp:hlinkClr val="tx"/>
                    </a:ext>
                  </a:extLst>
                </a:hlinkClick>
              </a:rPr>
              <a:t>https://doi.org/</a:t>
            </a:r>
            <a:r>
              <a:rPr lang="en-GB" u="sng">
                <a:solidFill>
                  <a:schemeClr val="lt1"/>
                </a:solidFill>
                <a:hlinkClick r:id="rId11">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58" name="Shape 858"/>
        <p:cNvGrpSpPr/>
        <p:nvPr/>
      </p:nvGrpSpPr>
      <p:grpSpPr>
        <a:xfrm>
          <a:off x="0" y="0"/>
          <a:ext cx="0" cy="0"/>
          <a:chOff x="0" y="0"/>
          <a:chExt cx="0" cy="0"/>
        </a:xfrm>
      </p:grpSpPr>
      <p:sp>
        <p:nvSpPr>
          <p:cNvPr id="859" name="Google Shape;859;g2559bed05ab_1_32"/>
          <p:cNvSpPr txBox="1"/>
          <p:nvPr>
            <p:ph idx="4" type="body"/>
          </p:nvPr>
        </p:nvSpPr>
        <p:spPr>
          <a:xfrm>
            <a:off x="32350" y="4783850"/>
            <a:ext cx="9111900" cy="3594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u="sng">
                <a:solidFill>
                  <a:schemeClr val="hlink"/>
                </a:solidFill>
                <a:hlinkClick r:id="rId3"/>
              </a:rPr>
              <a:t>Open Research Community Management webpage</a:t>
            </a:r>
            <a:endParaRPr/>
          </a:p>
        </p:txBody>
      </p:sp>
      <p:sp>
        <p:nvSpPr>
          <p:cNvPr id="860" name="Google Shape;860;g2559bed05ab_1_32"/>
          <p:cNvSpPr txBox="1"/>
          <p:nvPr>
            <p:ph idx="1" type="body"/>
          </p:nvPr>
        </p:nvSpPr>
        <p:spPr>
          <a:xfrm>
            <a:off x="6226050" y="3564425"/>
            <a:ext cx="2799000" cy="9813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Emma Karoune</a:t>
            </a:r>
            <a:endParaRPr sz="2300"/>
          </a:p>
          <a:p>
            <a:pPr indent="0" lvl="0" marL="0" rtl="0" algn="l">
              <a:lnSpc>
                <a:spcPct val="100000"/>
              </a:lnSpc>
              <a:spcBef>
                <a:spcPts val="0"/>
              </a:spcBef>
              <a:spcAft>
                <a:spcPts val="0"/>
              </a:spcAft>
              <a:buSzPts val="2800"/>
              <a:buNone/>
            </a:pPr>
            <a:r>
              <a:t/>
            </a:r>
            <a:endParaRPr sz="1800"/>
          </a:p>
        </p:txBody>
      </p:sp>
      <p:pic>
        <p:nvPicPr>
          <p:cNvPr id="861" name="Google Shape;861;g2559bed05ab_1_32"/>
          <p:cNvPicPr preferRelativeResize="0"/>
          <p:nvPr/>
        </p:nvPicPr>
        <p:blipFill rotWithShape="1">
          <a:blip r:embed="rId4">
            <a:alphaModFix/>
          </a:blip>
          <a:srcRect b="5642" l="0" r="0" t="0"/>
          <a:stretch/>
        </p:blipFill>
        <p:spPr>
          <a:xfrm>
            <a:off x="6367563" y="802575"/>
            <a:ext cx="2515975" cy="2761850"/>
          </a:xfrm>
          <a:prstGeom prst="rect">
            <a:avLst/>
          </a:prstGeom>
          <a:noFill/>
          <a:ln>
            <a:noFill/>
          </a:ln>
        </p:spPr>
      </p:pic>
      <p:sp>
        <p:nvSpPr>
          <p:cNvPr id="862" name="Google Shape;862;g2559bed05ab_1_32">
            <a:hlinkClick r:id="rId5"/>
          </p:cNvPr>
          <p:cNvSpPr txBox="1"/>
          <p:nvPr/>
        </p:nvSpPr>
        <p:spPr>
          <a:xfrm>
            <a:off x="431800" y="1197350"/>
            <a:ext cx="5104800" cy="3267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1" lang="en-GB" sz="1800" u="none" cap="none" strike="noStrike">
                <a:solidFill>
                  <a:schemeClr val="lt1"/>
                </a:solidFill>
                <a:latin typeface="Arial"/>
                <a:ea typeface="Arial"/>
                <a:cs typeface="Arial"/>
                <a:sym typeface="Arial"/>
              </a:rPr>
              <a:t>Through </a:t>
            </a:r>
            <a:r>
              <a:rPr b="0" i="1" lang="en-GB" sz="1800" u="none" cap="none" strike="noStrike">
                <a:solidFill>
                  <a:srgbClr val="FFC000"/>
                </a:solidFill>
                <a:latin typeface="Arial"/>
                <a:ea typeface="Arial"/>
                <a:cs typeface="Arial"/>
                <a:sym typeface="Arial"/>
              </a:rPr>
              <a:t>open, inclusive and reproducible</a:t>
            </a:r>
            <a:r>
              <a:rPr b="0" i="1" lang="en-GB" sz="1800" u="none" cap="none" strike="noStrike">
                <a:solidFill>
                  <a:schemeClr val="lt1"/>
                </a:solidFill>
                <a:latin typeface="Arial"/>
                <a:ea typeface="Arial"/>
                <a:cs typeface="Arial"/>
                <a:sym typeface="Arial"/>
              </a:rPr>
              <a:t> practices, RCMs build a </a:t>
            </a:r>
            <a:r>
              <a:rPr b="0" i="1" lang="en-GB" sz="1800" u="none" cap="none" strike="noStrike">
                <a:solidFill>
                  <a:srgbClr val="FFC000"/>
                </a:solidFill>
                <a:latin typeface="Arial"/>
                <a:ea typeface="Arial"/>
                <a:cs typeface="Arial"/>
                <a:sym typeface="Arial"/>
              </a:rPr>
              <a:t>shared understanding </a:t>
            </a:r>
            <a:r>
              <a:rPr b="0" i="1" lang="en-GB" sz="1800" u="none" cap="none" strike="noStrike">
                <a:solidFill>
                  <a:schemeClr val="lt1"/>
                </a:solidFill>
                <a:latin typeface="Arial"/>
                <a:ea typeface="Arial"/>
                <a:cs typeface="Arial"/>
                <a:sym typeface="Arial"/>
              </a:rPr>
              <a:t>of research goals, roadmap and processes.</a:t>
            </a:r>
            <a:endParaRPr b="0" i="1" sz="18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800"/>
              <a:buFont typeface="Arial"/>
              <a:buNone/>
            </a:pPr>
            <a:r>
              <a:rPr b="0" i="1" lang="en-GB" sz="1800" u="none" cap="none" strike="noStrike">
                <a:solidFill>
                  <a:schemeClr val="lt1"/>
                </a:solidFill>
                <a:latin typeface="Arial"/>
                <a:ea typeface="Arial"/>
                <a:cs typeface="Arial"/>
                <a:sym typeface="Arial"/>
              </a:rPr>
              <a:t>We combine a range of </a:t>
            </a:r>
            <a:r>
              <a:rPr b="0" i="1" lang="en-GB" sz="1800" u="none" cap="none" strike="noStrike">
                <a:solidFill>
                  <a:srgbClr val="FFC000"/>
                </a:solidFill>
                <a:latin typeface="Arial"/>
                <a:ea typeface="Arial"/>
                <a:cs typeface="Arial"/>
                <a:sym typeface="Arial"/>
              </a:rPr>
              <a:t>socio-technical skills </a:t>
            </a:r>
            <a:r>
              <a:rPr b="0" i="1" lang="en-GB" sz="1800" u="none" cap="none" strike="noStrike">
                <a:solidFill>
                  <a:schemeClr val="lt1"/>
                </a:solidFill>
                <a:latin typeface="Arial"/>
                <a:ea typeface="Arial"/>
                <a:cs typeface="Arial"/>
                <a:sym typeface="Arial"/>
              </a:rPr>
              <a:t>including scientific communications, stakeholder engagement and domain expertise. </a:t>
            </a:r>
            <a:endParaRPr b="0" i="1" sz="18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1000"/>
              </a:spcAft>
              <a:buClr>
                <a:srgbClr val="000000"/>
              </a:buClr>
              <a:buSzPts val="1800"/>
              <a:buFont typeface="Arial"/>
              <a:buNone/>
            </a:pPr>
            <a:r>
              <a:rPr b="0" i="1" lang="en-GB" sz="1800" u="none" cap="none" strike="noStrike">
                <a:solidFill>
                  <a:schemeClr val="lt1"/>
                </a:solidFill>
                <a:latin typeface="Arial"/>
                <a:ea typeface="Arial"/>
                <a:cs typeface="Arial"/>
                <a:sym typeface="Arial"/>
              </a:rPr>
              <a:t>We </a:t>
            </a:r>
            <a:r>
              <a:rPr b="0" i="1" lang="en-GB" sz="1800" u="none" cap="none" strike="noStrike">
                <a:solidFill>
                  <a:srgbClr val="FFC000"/>
                </a:solidFill>
                <a:latin typeface="Arial"/>
                <a:ea typeface="Arial"/>
                <a:cs typeface="Arial"/>
                <a:sym typeface="Arial"/>
              </a:rPr>
              <a:t>facilitate, amplify and champion </a:t>
            </a:r>
            <a:r>
              <a:rPr b="0" i="1" lang="en-GB" sz="1800" u="none" cap="none" strike="noStrike">
                <a:solidFill>
                  <a:schemeClr val="lt1"/>
                </a:solidFill>
                <a:latin typeface="Arial"/>
                <a:ea typeface="Arial"/>
                <a:cs typeface="Arial"/>
                <a:sym typeface="Arial"/>
              </a:rPr>
              <a:t>collaborative, community-based research processes and outcomes.</a:t>
            </a:r>
            <a:endParaRPr b="0" i="1" sz="1800" u="none" cap="none" strike="noStrike">
              <a:solidFill>
                <a:srgbClr val="000000"/>
              </a:solidFill>
              <a:latin typeface="Arial"/>
              <a:ea typeface="Arial"/>
              <a:cs typeface="Arial"/>
              <a:sym typeface="Arial"/>
            </a:endParaRPr>
          </a:p>
        </p:txBody>
      </p:sp>
      <p:sp>
        <p:nvSpPr>
          <p:cNvPr id="863" name="Google Shape;863;g2559bed05ab_1_3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Community Manager (RCM)</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g2559bed05ab_1_77"/>
          <p:cNvSpPr txBox="1"/>
          <p:nvPr/>
        </p:nvSpPr>
        <p:spPr>
          <a:xfrm>
            <a:off x="278750" y="1091575"/>
            <a:ext cx="8577900" cy="2738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1" i="0" lang="en-GB" sz="2100" u="none" cap="none" strike="noStrike">
                <a:solidFill>
                  <a:srgbClr val="F9C100"/>
                </a:solidFill>
                <a:latin typeface="Arial"/>
                <a:ea typeface="Arial"/>
                <a:cs typeface="Arial"/>
                <a:sym typeface="Arial"/>
              </a:rPr>
              <a:t>In groups (about four people), you will discuss questions about your experience of research infrastructure roles</a:t>
            </a:r>
            <a:endParaRPr b="1" i="0" sz="2100" u="none" cap="none" strike="noStrike">
              <a:solidFill>
                <a:srgbClr val="F9C100"/>
              </a:solidFill>
              <a:latin typeface="Arial"/>
              <a:ea typeface="Arial"/>
              <a:cs typeface="Arial"/>
              <a:sym typeface="Arial"/>
            </a:endParaRPr>
          </a:p>
          <a:p>
            <a:pPr indent="-361950" lvl="0" marL="457200" marR="0" rtl="0" algn="l">
              <a:lnSpc>
                <a:spcPct val="115000"/>
              </a:lnSpc>
              <a:spcBef>
                <a:spcPts val="0"/>
              </a:spcBef>
              <a:spcAft>
                <a:spcPts val="0"/>
              </a:spcAft>
              <a:buClr>
                <a:schemeClr val="lt1"/>
              </a:buClr>
              <a:buSzPts val="2100"/>
              <a:buFont typeface="Arial"/>
              <a:buChar char="●"/>
            </a:pPr>
            <a:r>
              <a:rPr b="0" i="0" lang="en-GB" sz="2100" u="none" cap="none" strike="noStrike">
                <a:solidFill>
                  <a:schemeClr val="lt1"/>
                </a:solidFill>
                <a:latin typeface="Arial"/>
                <a:ea typeface="Arial"/>
                <a:cs typeface="Arial"/>
                <a:sym typeface="Arial"/>
              </a:rPr>
              <a:t>Begin with intros!</a:t>
            </a:r>
            <a:endParaRPr b="0" i="0" sz="2100" u="none" cap="none" strike="noStrike">
              <a:solidFill>
                <a:schemeClr val="lt1"/>
              </a:solidFill>
              <a:latin typeface="Arial"/>
              <a:ea typeface="Arial"/>
              <a:cs typeface="Arial"/>
              <a:sym typeface="Arial"/>
            </a:endParaRPr>
          </a:p>
          <a:p>
            <a:pPr indent="-361950" lvl="1" marL="914400" marR="0" rtl="0" algn="l">
              <a:lnSpc>
                <a:spcPct val="115000"/>
              </a:lnSpc>
              <a:spcBef>
                <a:spcPts val="0"/>
              </a:spcBef>
              <a:spcAft>
                <a:spcPts val="0"/>
              </a:spcAft>
              <a:buClr>
                <a:schemeClr val="lt1"/>
              </a:buClr>
              <a:buSzPts val="2100"/>
              <a:buFont typeface="Arial"/>
              <a:buChar char="○"/>
            </a:pPr>
            <a:r>
              <a:rPr b="0" i="0" lang="en-GB" sz="2100" u="none" cap="none" strike="noStrike">
                <a:solidFill>
                  <a:schemeClr val="lt1"/>
                </a:solidFill>
                <a:latin typeface="Arial"/>
                <a:ea typeface="Arial"/>
                <a:cs typeface="Arial"/>
                <a:sym typeface="Arial"/>
              </a:rPr>
              <a:t>What </a:t>
            </a:r>
            <a:r>
              <a:rPr lang="en-GB" sz="2100">
                <a:solidFill>
                  <a:schemeClr val="lt1"/>
                </a:solidFill>
              </a:rPr>
              <a:t>is your current role?</a:t>
            </a:r>
            <a:endParaRPr b="0" i="0" sz="2100" u="none" cap="none" strike="noStrike">
              <a:solidFill>
                <a:schemeClr val="lt1"/>
              </a:solidFill>
              <a:latin typeface="Arial"/>
              <a:ea typeface="Arial"/>
              <a:cs typeface="Arial"/>
              <a:sym typeface="Arial"/>
            </a:endParaRPr>
          </a:p>
          <a:p>
            <a:pPr indent="-361950" lvl="0" marL="457200" marR="0" rtl="0" algn="l">
              <a:lnSpc>
                <a:spcPct val="115000"/>
              </a:lnSpc>
              <a:spcBef>
                <a:spcPts val="0"/>
              </a:spcBef>
              <a:spcAft>
                <a:spcPts val="0"/>
              </a:spcAft>
              <a:buClr>
                <a:schemeClr val="lt1"/>
              </a:buClr>
              <a:buSzPts val="2100"/>
              <a:buFont typeface="Arial"/>
              <a:buChar char="●"/>
            </a:pPr>
            <a:r>
              <a:rPr b="0" i="0" lang="en-GB" sz="2100" u="none" cap="none" strike="noStrike">
                <a:solidFill>
                  <a:schemeClr val="lt1"/>
                </a:solidFill>
                <a:latin typeface="Arial"/>
                <a:ea typeface="Arial"/>
                <a:cs typeface="Arial"/>
                <a:sym typeface="Arial"/>
              </a:rPr>
              <a:t>Assign a </a:t>
            </a:r>
            <a:r>
              <a:rPr b="1" i="0" lang="en-GB" sz="2100" u="none" cap="none" strike="noStrike">
                <a:solidFill>
                  <a:schemeClr val="lt1"/>
                </a:solidFill>
                <a:latin typeface="Arial"/>
                <a:ea typeface="Arial"/>
                <a:cs typeface="Arial"/>
                <a:sym typeface="Arial"/>
              </a:rPr>
              <a:t>chair/facilitator</a:t>
            </a:r>
            <a:r>
              <a:rPr b="0" i="0" lang="en-GB" sz="2100" u="none" cap="none" strike="noStrike">
                <a:solidFill>
                  <a:schemeClr val="lt1"/>
                </a:solidFill>
                <a:latin typeface="Arial"/>
                <a:ea typeface="Arial"/>
                <a:cs typeface="Arial"/>
                <a:sym typeface="Arial"/>
              </a:rPr>
              <a:t> and a </a:t>
            </a:r>
            <a:r>
              <a:rPr b="1" i="0" lang="en-GB" sz="2100" u="none" cap="none" strike="noStrike">
                <a:solidFill>
                  <a:schemeClr val="accent3"/>
                </a:solidFill>
                <a:latin typeface="Arial"/>
                <a:ea typeface="Arial"/>
                <a:cs typeface="Arial"/>
                <a:sym typeface="Arial"/>
              </a:rPr>
              <a:t>note taker that documents the discussion</a:t>
            </a:r>
            <a:endParaRPr b="1" i="0" sz="2100" u="none" cap="none" strike="noStrike">
              <a:solidFill>
                <a:schemeClr val="accent3"/>
              </a:solidFill>
              <a:latin typeface="Arial"/>
              <a:ea typeface="Arial"/>
              <a:cs typeface="Arial"/>
              <a:sym typeface="Arial"/>
            </a:endParaRPr>
          </a:p>
          <a:p>
            <a:pPr indent="-361950" lvl="0" marL="457200" marR="0" rtl="0" algn="l">
              <a:lnSpc>
                <a:spcPct val="115000"/>
              </a:lnSpc>
              <a:spcBef>
                <a:spcPts val="0"/>
              </a:spcBef>
              <a:spcAft>
                <a:spcPts val="0"/>
              </a:spcAft>
              <a:buClr>
                <a:schemeClr val="lt1"/>
              </a:buClr>
              <a:buSzPts val="2100"/>
              <a:buChar char="●"/>
            </a:pPr>
            <a:r>
              <a:rPr b="1" lang="en-GB" sz="2100">
                <a:solidFill>
                  <a:schemeClr val="lt1"/>
                </a:solidFill>
              </a:rPr>
              <a:t>Discuss questions 1 and 2</a:t>
            </a:r>
            <a:endParaRPr b="1" sz="2100">
              <a:solidFill>
                <a:schemeClr val="lt1"/>
              </a:solidFill>
            </a:endParaRPr>
          </a:p>
        </p:txBody>
      </p:sp>
      <p:sp>
        <p:nvSpPr>
          <p:cNvPr id="870" name="Google Shape;870;g2559bed05ab_1_77"/>
          <p:cNvSpPr txBox="1"/>
          <p:nvPr/>
        </p:nvSpPr>
        <p:spPr>
          <a:xfrm>
            <a:off x="278750" y="79275"/>
            <a:ext cx="85779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hlink"/>
              </a:buClr>
              <a:buSzPts val="2800"/>
              <a:buFont typeface="Arial"/>
              <a:buNone/>
            </a:pPr>
            <a:r>
              <a:rPr b="1" i="0" lang="en-GB" sz="2500" u="none" cap="none" strike="noStrike">
                <a:solidFill>
                  <a:schemeClr val="lt1"/>
                </a:solidFill>
                <a:latin typeface="Arial"/>
                <a:ea typeface="Arial"/>
                <a:cs typeface="Arial"/>
                <a:sym typeface="Arial"/>
              </a:rPr>
              <a:t>Now we’d like to learn about your experience!</a:t>
            </a:r>
            <a:endParaRPr b="1" i="0" sz="25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hlink"/>
              </a:buClr>
              <a:buSzPts val="2800"/>
              <a:buFont typeface="Arial"/>
              <a:buNone/>
            </a:pPr>
            <a:r>
              <a:rPr b="1" i="0" lang="en-GB" sz="2500" u="none" cap="none" strike="noStrike">
                <a:solidFill>
                  <a:schemeClr val="lt1"/>
                </a:solidFill>
                <a:latin typeface="Arial"/>
                <a:ea typeface="Arial"/>
                <a:cs typeface="Arial"/>
                <a:sym typeface="Arial"/>
              </a:rPr>
              <a:t>20 min breakout discussion</a:t>
            </a:r>
            <a:endParaRPr b="1" i="0" sz="2500" u="none" cap="none" strike="noStrike">
              <a:solidFill>
                <a:schemeClr val="lt1"/>
              </a:solidFill>
              <a:latin typeface="Arial"/>
              <a:ea typeface="Arial"/>
              <a:cs typeface="Arial"/>
              <a:sym typeface="Arial"/>
            </a:endParaRPr>
          </a:p>
        </p:txBody>
      </p:sp>
      <p:sp>
        <p:nvSpPr>
          <p:cNvPr id="871" name="Google Shape;871;g2559bed05ab_1_77"/>
          <p:cNvSpPr txBox="1"/>
          <p:nvPr/>
        </p:nvSpPr>
        <p:spPr>
          <a:xfrm>
            <a:off x="278750" y="3779813"/>
            <a:ext cx="7551300" cy="507900"/>
          </a:xfrm>
          <a:prstGeom prst="rect">
            <a:avLst/>
          </a:prstGeom>
          <a:noFill/>
          <a:ln>
            <a:noFill/>
          </a:ln>
        </p:spPr>
        <p:txBody>
          <a:bodyPr anchorCtr="0" anchor="t" bIns="91425" lIns="91425" spcFirstLastPara="1" rIns="91425" wrap="square" tIns="91425">
            <a:spAutoFit/>
          </a:bodyPr>
          <a:lstStyle/>
          <a:p>
            <a:pPr indent="-361950" lvl="0" marL="457200" rtl="0" algn="l">
              <a:lnSpc>
                <a:spcPct val="115000"/>
              </a:lnSpc>
              <a:spcBef>
                <a:spcPts val="0"/>
              </a:spcBef>
              <a:spcAft>
                <a:spcPts val="0"/>
              </a:spcAft>
              <a:buClr>
                <a:schemeClr val="lt1"/>
              </a:buClr>
              <a:buSzPts val="2100"/>
              <a:buChar char="●"/>
            </a:pPr>
            <a:r>
              <a:rPr lang="en-GB" sz="2100">
                <a:solidFill>
                  <a:schemeClr val="lt1"/>
                </a:solidFill>
              </a:rPr>
              <a:t>Afterwards: Report out</a:t>
            </a:r>
            <a:endParaRPr sz="2100">
              <a:solidFill>
                <a:schemeClr val="lt1"/>
              </a:solidFill>
            </a:endParaRPr>
          </a:p>
        </p:txBody>
      </p:sp>
      <p:sp>
        <p:nvSpPr>
          <p:cNvPr id="872" name="Google Shape;872;g2559bed05ab_1_77"/>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3">
                  <a:extLst>
                    <a:ext uri="{A12FA001-AC4F-418D-AE19-62706E023703}">
                      <ahyp:hlinkClr val="tx"/>
                    </a:ext>
                  </a:extLst>
                </a:hlinkClick>
              </a:rPr>
              <a:t>https://doi.org/</a:t>
            </a:r>
            <a:r>
              <a:rPr lang="en-GB" u="sng">
                <a:solidFill>
                  <a:schemeClr val="lt1"/>
                </a:solidFill>
                <a:hlinkClick r:id="rId4">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g2559bed05ab_1_85"/>
          <p:cNvSpPr txBox="1"/>
          <p:nvPr>
            <p:ph idx="1" type="body"/>
          </p:nvPr>
        </p:nvSpPr>
        <p:spPr>
          <a:xfrm>
            <a:off x="313600" y="862000"/>
            <a:ext cx="8712300" cy="1744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2800"/>
              <a:buNone/>
            </a:pPr>
            <a:r>
              <a:rPr b="1" lang="en-GB" sz="2400">
                <a:solidFill>
                  <a:schemeClr val="accent3"/>
                </a:solidFill>
              </a:rPr>
              <a:t>Question 1: Journey to research infrastructure/Hidden role</a:t>
            </a:r>
            <a:r>
              <a:rPr lang="en-GB" sz="2400">
                <a:solidFill>
                  <a:schemeClr val="accent3"/>
                </a:solidFill>
              </a:rPr>
              <a:t> </a:t>
            </a:r>
            <a:endParaRPr sz="2400">
              <a:solidFill>
                <a:schemeClr val="accent3"/>
              </a:solidFill>
            </a:endParaRPr>
          </a:p>
          <a:p>
            <a:pPr indent="0" lvl="0" marL="0" rtl="0" algn="l">
              <a:lnSpc>
                <a:spcPct val="115000"/>
              </a:lnSpc>
              <a:spcBef>
                <a:spcPts val="0"/>
              </a:spcBef>
              <a:spcAft>
                <a:spcPts val="0"/>
              </a:spcAft>
              <a:buSzPts val="2800"/>
              <a:buNone/>
            </a:pPr>
            <a:r>
              <a:rPr lang="en-GB" sz="2400"/>
              <a:t>How have these roles been formalised - examples? </a:t>
            </a:r>
            <a:endParaRPr sz="2400"/>
          </a:p>
          <a:p>
            <a:pPr indent="0" lvl="0" marL="0" rtl="0" algn="l">
              <a:lnSpc>
                <a:spcPct val="115000"/>
              </a:lnSpc>
              <a:spcBef>
                <a:spcPts val="0"/>
              </a:spcBef>
              <a:spcAft>
                <a:spcPts val="0"/>
              </a:spcAft>
              <a:buSzPts val="2800"/>
              <a:buNone/>
            </a:pPr>
            <a:r>
              <a:rPr lang="en-GB" sz="2400"/>
              <a:t>Or, if not yet formalised, how do you hope for these roles to be formalised? </a:t>
            </a:r>
            <a:endParaRPr sz="2400"/>
          </a:p>
        </p:txBody>
      </p:sp>
      <p:sp>
        <p:nvSpPr>
          <p:cNvPr id="879" name="Google Shape;879;g2559bed05ab_1_85"/>
          <p:cNvSpPr txBox="1"/>
          <p:nvPr/>
        </p:nvSpPr>
        <p:spPr>
          <a:xfrm>
            <a:off x="6298325" y="80275"/>
            <a:ext cx="2845800" cy="661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100"/>
              <a:buFont typeface="Arial"/>
              <a:buNone/>
            </a:pPr>
            <a:r>
              <a:rPr b="1" i="0" lang="en-GB" sz="3100" u="none" cap="none" strike="noStrike">
                <a:solidFill>
                  <a:schemeClr val="lt1"/>
                </a:solidFill>
                <a:latin typeface="Arial"/>
                <a:ea typeface="Arial"/>
                <a:cs typeface="Arial"/>
                <a:sym typeface="Arial"/>
              </a:rPr>
              <a:t>⏲️ 20 mins</a:t>
            </a:r>
            <a:endParaRPr b="1" i="0" sz="3100" u="none" cap="none" strike="noStrike">
              <a:solidFill>
                <a:schemeClr val="lt1"/>
              </a:solidFill>
              <a:latin typeface="Arial"/>
              <a:ea typeface="Arial"/>
              <a:cs typeface="Arial"/>
              <a:sym typeface="Arial"/>
            </a:endParaRPr>
          </a:p>
        </p:txBody>
      </p:sp>
      <p:sp>
        <p:nvSpPr>
          <p:cNvPr id="880" name="Google Shape;880;g2559bed05ab_1_85"/>
          <p:cNvSpPr txBox="1"/>
          <p:nvPr/>
        </p:nvSpPr>
        <p:spPr>
          <a:xfrm>
            <a:off x="313600" y="149575"/>
            <a:ext cx="50445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Breakout Discussion 1</a:t>
            </a:r>
            <a:endParaRPr b="1" i="0" sz="2200" u="none" cap="none" strike="noStrike">
              <a:solidFill>
                <a:schemeClr val="lt1"/>
              </a:solidFill>
              <a:latin typeface="Arial"/>
              <a:ea typeface="Arial"/>
              <a:cs typeface="Arial"/>
              <a:sym typeface="Arial"/>
            </a:endParaRPr>
          </a:p>
        </p:txBody>
      </p:sp>
      <p:sp>
        <p:nvSpPr>
          <p:cNvPr id="881" name="Google Shape;881;g2559bed05ab_1_85"/>
          <p:cNvSpPr txBox="1"/>
          <p:nvPr/>
        </p:nvSpPr>
        <p:spPr>
          <a:xfrm>
            <a:off x="313600" y="2606825"/>
            <a:ext cx="8311500" cy="1550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2200"/>
              <a:buFont typeface="Arial"/>
              <a:buNone/>
            </a:pPr>
            <a:r>
              <a:rPr b="1" i="0" lang="en-GB" sz="2400" u="none" cap="none" strike="noStrike">
                <a:solidFill>
                  <a:schemeClr val="accent1"/>
                </a:solidFill>
                <a:latin typeface="Arial"/>
                <a:ea typeface="Arial"/>
                <a:cs typeface="Arial"/>
                <a:sym typeface="Arial"/>
              </a:rPr>
              <a:t>Question </a:t>
            </a:r>
            <a:r>
              <a:rPr b="1" lang="en-GB" sz="2400">
                <a:solidFill>
                  <a:schemeClr val="accent1"/>
                </a:solidFill>
              </a:rPr>
              <a:t>2</a:t>
            </a:r>
            <a:r>
              <a:rPr b="1" i="0" lang="en-GB" sz="2400" u="none" cap="none" strike="noStrike">
                <a:solidFill>
                  <a:schemeClr val="accent1"/>
                </a:solidFill>
                <a:latin typeface="Arial"/>
                <a:ea typeface="Arial"/>
                <a:cs typeface="Arial"/>
                <a:sym typeface="Arial"/>
              </a:rPr>
              <a:t>: Career progression</a:t>
            </a:r>
            <a:endParaRPr b="1" i="0" sz="2400" u="none" cap="none" strike="noStrike">
              <a:solidFill>
                <a:schemeClr val="accen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200"/>
              <a:buFont typeface="Arial"/>
              <a:buNone/>
            </a:pPr>
            <a:r>
              <a:rPr b="0" i="0" lang="en-GB" sz="2400" u="none" cap="none" strike="noStrike">
                <a:solidFill>
                  <a:schemeClr val="lt1"/>
                </a:solidFill>
                <a:latin typeface="Arial"/>
                <a:ea typeface="Arial"/>
                <a:cs typeface="Arial"/>
                <a:sym typeface="Arial"/>
              </a:rPr>
              <a:t>What career pathways for progress look like for </a:t>
            </a:r>
            <a:r>
              <a:rPr lang="en-GB" sz="2400">
                <a:solidFill>
                  <a:schemeClr val="lt1"/>
                </a:solidFill>
              </a:rPr>
              <a:t>Hidden</a:t>
            </a:r>
            <a:r>
              <a:rPr b="0" i="0" lang="en-GB" sz="2400" u="none" cap="none" strike="noStrike">
                <a:solidFill>
                  <a:schemeClr val="lt1"/>
                </a:solidFill>
                <a:latin typeface="Arial"/>
                <a:ea typeface="Arial"/>
                <a:cs typeface="Arial"/>
                <a:sym typeface="Arial"/>
              </a:rPr>
              <a:t> roles in your organisation? </a:t>
            </a:r>
            <a:endParaRPr b="1" i="0" sz="2100" u="none" cap="none" strike="noStrike">
              <a:solidFill>
                <a:srgbClr val="FFE599"/>
              </a:solidFill>
              <a:latin typeface="Arial"/>
              <a:ea typeface="Arial"/>
              <a:cs typeface="Arial"/>
              <a:sym typeface="Arial"/>
            </a:endParaRPr>
          </a:p>
        </p:txBody>
      </p:sp>
      <p:sp>
        <p:nvSpPr>
          <p:cNvPr id="882" name="Google Shape;882;g2559bed05ab_1_85"/>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3">
                  <a:extLst>
                    <a:ext uri="{A12FA001-AC4F-418D-AE19-62706E023703}">
                      <ahyp:hlinkClr val="tx"/>
                    </a:ext>
                  </a:extLst>
                </a:hlinkClick>
              </a:rPr>
              <a:t>https://doi.org/</a:t>
            </a:r>
            <a:r>
              <a:rPr lang="en-GB" u="sng">
                <a:solidFill>
                  <a:schemeClr val="lt1"/>
                </a:solidFill>
                <a:hlinkClick r:id="rId4">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g27f990ebeac_0_3"/>
          <p:cNvSpPr txBox="1"/>
          <p:nvPr>
            <p:ph idx="1" type="body"/>
          </p:nvPr>
        </p:nvSpPr>
        <p:spPr>
          <a:xfrm>
            <a:off x="435099" y="138634"/>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2900"/>
              <a:t>Hidden REF 2021</a:t>
            </a:r>
            <a:endParaRPr b="1" sz="2900"/>
          </a:p>
        </p:txBody>
      </p:sp>
      <p:sp>
        <p:nvSpPr>
          <p:cNvPr id="889" name="Google Shape;889;g27f990ebeac_0_3"/>
          <p:cNvSpPr txBox="1"/>
          <p:nvPr>
            <p:ph idx="3" type="body"/>
          </p:nvPr>
        </p:nvSpPr>
        <p:spPr>
          <a:xfrm>
            <a:off x="431425" y="1788918"/>
            <a:ext cx="3781800" cy="1169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GB">
                <a:solidFill>
                  <a:srgbClr val="F9C100"/>
                </a:solidFill>
              </a:rPr>
              <a:t>1 category for Hidden Role in 2024</a:t>
            </a:r>
            <a:endParaRPr b="1">
              <a:solidFill>
                <a:srgbClr val="F9C100"/>
              </a:solidFill>
            </a:endParaRPr>
          </a:p>
          <a:p>
            <a:pPr indent="0" lvl="0" marL="0" rtl="0" algn="ctr">
              <a:spcBef>
                <a:spcPts val="0"/>
              </a:spcBef>
              <a:spcAft>
                <a:spcPts val="0"/>
              </a:spcAft>
              <a:buNone/>
            </a:pPr>
            <a:r>
              <a:t/>
            </a:r>
            <a:endParaRPr sz="1600"/>
          </a:p>
          <a:p>
            <a:pPr indent="0" lvl="0" marL="0" rtl="0" algn="l">
              <a:spcBef>
                <a:spcPts val="0"/>
              </a:spcBef>
              <a:spcAft>
                <a:spcPts val="0"/>
              </a:spcAft>
              <a:buNone/>
            </a:pPr>
            <a:r>
              <a:t/>
            </a:r>
            <a:endParaRPr/>
          </a:p>
        </p:txBody>
      </p:sp>
      <p:sp>
        <p:nvSpPr>
          <p:cNvPr id="890" name="Google Shape;890;g27f990ebeac_0_3"/>
          <p:cNvSpPr txBox="1"/>
          <p:nvPr/>
        </p:nvSpPr>
        <p:spPr>
          <a:xfrm>
            <a:off x="4606300" y="411175"/>
            <a:ext cx="4537800" cy="3924900"/>
          </a:xfrm>
          <a:prstGeom prst="rect">
            <a:avLst/>
          </a:prstGeom>
          <a:noFill/>
          <a:ln>
            <a:noFill/>
          </a:ln>
        </p:spPr>
        <p:txBody>
          <a:bodyPr anchorCtr="0" anchor="t" bIns="91425" lIns="91425" spcFirstLastPara="1" rIns="91425" wrap="square" tIns="91425">
            <a:spAutoFit/>
          </a:bodyPr>
          <a:lstStyle/>
          <a:p>
            <a:pPr indent="-387350" lvl="0" marL="457200" rtl="0" algn="l">
              <a:spcBef>
                <a:spcPts val="800"/>
              </a:spcBef>
              <a:spcAft>
                <a:spcPts val="0"/>
              </a:spcAft>
              <a:buClr>
                <a:schemeClr val="lt1"/>
              </a:buClr>
              <a:buSzPts val="2500"/>
              <a:buChar char="●"/>
            </a:pPr>
            <a:r>
              <a:rPr lang="en-GB" sz="1800">
                <a:solidFill>
                  <a:schemeClr val="lt1"/>
                </a:solidFill>
              </a:rPr>
              <a:t>Data stewards and managers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Librarians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Technicians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Live experience contributors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Research software engineers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PRISMs - investment &amp; strategy managers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Public engagement professionals</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Professional services personnel</a:t>
            </a:r>
            <a:endParaRPr sz="1800">
              <a:solidFill>
                <a:schemeClr val="lt1"/>
              </a:solidFill>
            </a:endParaRPr>
          </a:p>
          <a:p>
            <a:pPr indent="-387350" lvl="0" marL="457200" rtl="0" algn="l">
              <a:spcBef>
                <a:spcPts val="0"/>
              </a:spcBef>
              <a:spcAft>
                <a:spcPts val="0"/>
              </a:spcAft>
              <a:buClr>
                <a:schemeClr val="lt1"/>
              </a:buClr>
              <a:buSzPts val="2500"/>
              <a:buChar char="●"/>
            </a:pPr>
            <a:r>
              <a:rPr lang="en-GB" sz="1800">
                <a:solidFill>
                  <a:schemeClr val="lt1"/>
                </a:solidFill>
              </a:rPr>
              <a:t>Research managers and admins</a:t>
            </a:r>
            <a:endParaRPr sz="1800">
              <a:solidFill>
                <a:schemeClr val="lt1"/>
              </a:solidFill>
            </a:endParaRPr>
          </a:p>
        </p:txBody>
      </p:sp>
      <p:sp>
        <p:nvSpPr>
          <p:cNvPr id="891" name="Google Shape;891;g27f990ebeac_0_3"/>
          <p:cNvSpPr txBox="1"/>
          <p:nvPr/>
        </p:nvSpPr>
        <p:spPr>
          <a:xfrm>
            <a:off x="431425" y="2807825"/>
            <a:ext cx="4294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800">
                <a:solidFill>
                  <a:schemeClr val="lt1"/>
                </a:solidFill>
              </a:rPr>
              <a:t>No limit to type of role</a:t>
            </a:r>
            <a:endParaRPr/>
          </a:p>
        </p:txBody>
      </p:sp>
      <p:pic>
        <p:nvPicPr>
          <p:cNvPr id="892" name="Google Shape;892;g27f990ebeac_0_3"/>
          <p:cNvPicPr preferRelativeResize="0"/>
          <p:nvPr/>
        </p:nvPicPr>
        <p:blipFill>
          <a:blip r:embed="rId3">
            <a:alphaModFix/>
          </a:blip>
          <a:stretch>
            <a:fillRect/>
          </a:stretch>
        </p:blipFill>
        <p:spPr>
          <a:xfrm>
            <a:off x="174925" y="0"/>
            <a:ext cx="4294799" cy="1234598"/>
          </a:xfrm>
          <a:prstGeom prst="rect">
            <a:avLst/>
          </a:prstGeom>
          <a:noFill/>
          <a:ln>
            <a:noFill/>
          </a:ln>
        </p:spPr>
      </p:pic>
      <p:sp>
        <p:nvSpPr>
          <p:cNvPr id="893" name="Google Shape;893;g27f990ebeac_0_3"/>
          <p:cNvSpPr txBox="1"/>
          <p:nvPr/>
        </p:nvSpPr>
        <p:spPr>
          <a:xfrm>
            <a:off x="1853650" y="1280013"/>
            <a:ext cx="1083900" cy="46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3000">
                <a:solidFill>
                  <a:schemeClr val="lt1"/>
                </a:solidFill>
              </a:rPr>
              <a:t>2021</a:t>
            </a:r>
            <a:endParaRPr b="1" sz="3000">
              <a:solidFill>
                <a:schemeClr val="lt1"/>
              </a:solidFill>
            </a:endParaRPr>
          </a:p>
        </p:txBody>
      </p:sp>
      <p:sp>
        <p:nvSpPr>
          <p:cNvPr id="894" name="Google Shape;894;g27f990ebeac_0_3"/>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g27f990ebeac_0_387"/>
          <p:cNvSpPr txBox="1"/>
          <p:nvPr>
            <p:ph idx="1" type="body"/>
          </p:nvPr>
        </p:nvSpPr>
        <p:spPr>
          <a:xfrm>
            <a:off x="431801" y="138625"/>
            <a:ext cx="63378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000"/>
              <a:t>Who entered Hidden REF 2021?</a:t>
            </a:r>
            <a:endParaRPr b="1" sz="3000"/>
          </a:p>
        </p:txBody>
      </p:sp>
      <p:sp>
        <p:nvSpPr>
          <p:cNvPr id="901" name="Google Shape;901;g27f990ebeac_0_387"/>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t/>
            </a:r>
            <a:endParaRPr/>
          </a:p>
        </p:txBody>
      </p:sp>
      <p:sp>
        <p:nvSpPr>
          <p:cNvPr id="902" name="Google Shape;902;g27f990ebeac_0_387"/>
          <p:cNvSpPr txBox="1"/>
          <p:nvPr/>
        </p:nvSpPr>
        <p:spPr>
          <a:xfrm>
            <a:off x="6724975" y="1579450"/>
            <a:ext cx="2382900" cy="116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800">
                <a:solidFill>
                  <a:srgbClr val="F9C100"/>
                </a:solidFill>
              </a:rPr>
              <a:t>40 entries for this category</a:t>
            </a:r>
            <a:endParaRPr sz="2800">
              <a:solidFill>
                <a:srgbClr val="F9C100"/>
              </a:solidFill>
            </a:endParaRPr>
          </a:p>
        </p:txBody>
      </p:sp>
      <p:pic>
        <p:nvPicPr>
          <p:cNvPr id="903" name="Google Shape;903;g27f990ebeac_0_387" title="Chart"/>
          <p:cNvPicPr preferRelativeResize="0"/>
          <p:nvPr/>
        </p:nvPicPr>
        <p:blipFill>
          <a:blip r:embed="rId3">
            <a:alphaModFix/>
          </a:blip>
          <a:stretch>
            <a:fillRect/>
          </a:stretch>
        </p:blipFill>
        <p:spPr>
          <a:xfrm>
            <a:off x="352350" y="824825"/>
            <a:ext cx="6337800" cy="3853635"/>
          </a:xfrm>
          <a:prstGeom prst="rect">
            <a:avLst/>
          </a:prstGeom>
          <a:noFill/>
          <a:ln>
            <a:noFill/>
          </a:ln>
        </p:spPr>
      </p:pic>
      <p:sp>
        <p:nvSpPr>
          <p:cNvPr id="904" name="Google Shape;904;g27f990ebeac_0_387"/>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g27f990ebeac_0_379"/>
          <p:cNvSpPr txBox="1"/>
          <p:nvPr>
            <p:ph idx="1" type="body"/>
          </p:nvPr>
        </p:nvSpPr>
        <p:spPr>
          <a:xfrm>
            <a:off x="431799" y="138634"/>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Breakout discussion 2</a:t>
            </a:r>
            <a:endParaRPr/>
          </a:p>
        </p:txBody>
      </p:sp>
      <p:sp>
        <p:nvSpPr>
          <p:cNvPr id="911" name="Google Shape;911;g27f990ebeac_0_379"/>
          <p:cNvSpPr txBox="1"/>
          <p:nvPr>
            <p:ph idx="3" type="body"/>
          </p:nvPr>
        </p:nvSpPr>
        <p:spPr>
          <a:xfrm>
            <a:off x="431800" y="1100800"/>
            <a:ext cx="7034700" cy="15048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Clr>
                <a:schemeClr val="hlink"/>
              </a:buClr>
              <a:buSzPts val="2200"/>
              <a:buFont typeface="Arial"/>
              <a:buNone/>
            </a:pPr>
            <a:r>
              <a:rPr b="1" lang="en-GB" sz="2500">
                <a:solidFill>
                  <a:srgbClr val="F9C100"/>
                </a:solidFill>
              </a:rPr>
              <a:t>Question 3: Recognition in Hidden REF 2024</a:t>
            </a:r>
            <a:endParaRPr b="1" sz="2500">
              <a:solidFill>
                <a:srgbClr val="F9C100"/>
              </a:solidFill>
            </a:endParaRPr>
          </a:p>
          <a:p>
            <a:pPr indent="0" lvl="0" marL="0" rtl="0" algn="l">
              <a:lnSpc>
                <a:spcPct val="115000"/>
              </a:lnSpc>
              <a:spcBef>
                <a:spcPts val="0"/>
              </a:spcBef>
              <a:spcAft>
                <a:spcPts val="0"/>
              </a:spcAft>
              <a:buClr>
                <a:schemeClr val="hlink"/>
              </a:buClr>
              <a:buSzPts val="2200"/>
              <a:buFont typeface="Arial"/>
              <a:buNone/>
            </a:pPr>
            <a:r>
              <a:rPr lang="en-GB" sz="2500"/>
              <a:t>How can these Hidden Roles be celebrated as categories in Hidden REF 2024?</a:t>
            </a:r>
            <a:endParaRPr b="1" sz="2200">
              <a:solidFill>
                <a:srgbClr val="FFE599"/>
              </a:solidFill>
            </a:endParaRPr>
          </a:p>
          <a:p>
            <a:pPr indent="0" lvl="0" marL="0" rtl="0" algn="l">
              <a:spcBef>
                <a:spcPts val="0"/>
              </a:spcBef>
              <a:spcAft>
                <a:spcPts val="0"/>
              </a:spcAft>
              <a:buNone/>
            </a:pPr>
            <a:r>
              <a:t/>
            </a:r>
            <a:endParaRPr sz="3300"/>
          </a:p>
        </p:txBody>
      </p:sp>
      <p:sp>
        <p:nvSpPr>
          <p:cNvPr id="912" name="Google Shape;912;g27f990ebeac_0_379"/>
          <p:cNvSpPr txBox="1"/>
          <p:nvPr/>
        </p:nvSpPr>
        <p:spPr>
          <a:xfrm>
            <a:off x="5183225" y="80275"/>
            <a:ext cx="30000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3100">
                <a:solidFill>
                  <a:schemeClr val="lt1"/>
                </a:solidFill>
              </a:rPr>
              <a:t>⏲️ 10 mins</a:t>
            </a:r>
            <a:endParaRPr/>
          </a:p>
        </p:txBody>
      </p:sp>
      <p:sp>
        <p:nvSpPr>
          <p:cNvPr id="913" name="Google Shape;913;g27f990ebeac_0_379"/>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3">
                  <a:extLst>
                    <a:ext uri="{A12FA001-AC4F-418D-AE19-62706E023703}">
                      <ahyp:hlinkClr val="tx"/>
                    </a:ext>
                  </a:extLst>
                </a:hlinkClick>
              </a:rPr>
              <a:t>https://doi.org/</a:t>
            </a:r>
            <a:r>
              <a:rPr lang="en-GB" u="sng">
                <a:solidFill>
                  <a:schemeClr val="lt1"/>
                </a:solidFill>
                <a:hlinkClick r:id="rId4">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64"/>
          <p:cNvSpPr txBox="1"/>
          <p:nvPr>
            <p:ph idx="4" type="body"/>
          </p:nvPr>
        </p:nvSpPr>
        <p:spPr>
          <a:xfrm>
            <a:off x="2316100" y="4041550"/>
            <a:ext cx="2093400" cy="2625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3200"/>
              <a:buNone/>
            </a:pPr>
            <a:r>
              <a:rPr lang="en-GB"/>
              <a:t>A global community</a:t>
            </a:r>
            <a:endParaRPr/>
          </a:p>
          <a:p>
            <a:pPr indent="0" lvl="0" marL="0" rtl="0" algn="l">
              <a:lnSpc>
                <a:spcPct val="100000"/>
              </a:lnSpc>
              <a:spcBef>
                <a:spcPts val="800"/>
              </a:spcBef>
              <a:spcAft>
                <a:spcPts val="0"/>
              </a:spcAft>
              <a:buClr>
                <a:schemeClr val="lt1"/>
              </a:buClr>
              <a:buSzPts val="3200"/>
              <a:buNone/>
            </a:pPr>
            <a:r>
              <a:t/>
            </a:r>
            <a:endParaRPr/>
          </a:p>
        </p:txBody>
      </p:sp>
      <p:pic>
        <p:nvPicPr>
          <p:cNvPr id="920" name="Google Shape;920;p64"/>
          <p:cNvPicPr preferRelativeResize="0"/>
          <p:nvPr/>
        </p:nvPicPr>
        <p:blipFill rotWithShape="1">
          <a:blip r:embed="rId3">
            <a:alphaModFix/>
          </a:blip>
          <a:srcRect b="0" l="0" r="0" t="0"/>
          <a:stretch/>
        </p:blipFill>
        <p:spPr>
          <a:xfrm>
            <a:off x="95075" y="2579138"/>
            <a:ext cx="2093525" cy="1398876"/>
          </a:xfrm>
          <a:prstGeom prst="rect">
            <a:avLst/>
          </a:prstGeom>
          <a:noFill/>
          <a:ln>
            <a:noFill/>
          </a:ln>
          <a:effectLst>
            <a:outerShdw blurRad="50800" rotWithShape="0" algn="t" dir="5400000" dist="38100">
              <a:srgbClr val="000000">
                <a:alpha val="40000"/>
              </a:srgbClr>
            </a:outerShdw>
          </a:effectLst>
        </p:spPr>
      </p:pic>
      <p:sp>
        <p:nvSpPr>
          <p:cNvPr id="921" name="Google Shape;921;p64"/>
          <p:cNvSpPr txBox="1"/>
          <p:nvPr/>
        </p:nvSpPr>
        <p:spPr>
          <a:xfrm>
            <a:off x="431800" y="920250"/>
            <a:ext cx="8175900" cy="1142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800"/>
              </a:spcBef>
              <a:spcAft>
                <a:spcPts val="0"/>
              </a:spcAft>
              <a:buClr>
                <a:srgbClr val="000000"/>
              </a:buClr>
              <a:buSzPts val="2100"/>
              <a:buFont typeface="Arial"/>
              <a:buNone/>
            </a:pPr>
            <a:r>
              <a:rPr b="1" i="0" lang="en-GB" sz="2100" u="none" cap="none" strike="noStrike">
                <a:solidFill>
                  <a:srgbClr val="F9C100"/>
                </a:solidFill>
                <a:latin typeface="Arial"/>
                <a:ea typeface="Arial"/>
                <a:cs typeface="Arial"/>
                <a:sym typeface="Arial"/>
              </a:rPr>
              <a:t>An Open Source guide on Data Science</a:t>
            </a:r>
            <a:endParaRPr b="1" i="0" sz="2100" u="none" cap="none" strike="noStrike">
              <a:solidFill>
                <a:srgbClr val="F9C100"/>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100"/>
              <a:buFont typeface="Arial"/>
              <a:buNone/>
            </a:pPr>
            <a:r>
              <a:rPr b="0" i="0" lang="en-GB" sz="2100" u="none" cap="none" strike="noStrike">
                <a:solidFill>
                  <a:schemeClr val="lt1"/>
                </a:solidFill>
                <a:latin typeface="Arial"/>
                <a:ea typeface="Arial"/>
                <a:cs typeface="Arial"/>
                <a:sym typeface="Arial"/>
              </a:rPr>
              <a:t>We involve and support a diverse community to make data science reproducible, ethical, collaborative and inclusive for everyone</a:t>
            </a:r>
            <a:endParaRPr b="0" i="0" sz="2100" u="none" cap="none" strike="noStrike">
              <a:solidFill>
                <a:schemeClr val="lt1"/>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300"/>
              <a:buFont typeface="Arial"/>
              <a:buNone/>
            </a:pPr>
            <a:r>
              <a:t/>
            </a:r>
            <a:endParaRPr b="0" i="0" sz="2300" u="none" cap="none" strike="noStrike">
              <a:solidFill>
                <a:schemeClr val="lt1"/>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2400"/>
              <a:buFont typeface="Arial"/>
              <a:buNone/>
            </a:pPr>
            <a:r>
              <a:t/>
            </a:r>
            <a:endParaRPr b="0" i="0" sz="1400" u="none" cap="none" strike="noStrike">
              <a:solidFill>
                <a:schemeClr val="lt1"/>
              </a:solidFill>
              <a:latin typeface="Arial"/>
              <a:ea typeface="Arial"/>
              <a:cs typeface="Arial"/>
              <a:sym typeface="Arial"/>
            </a:endParaRPr>
          </a:p>
        </p:txBody>
      </p:sp>
      <p:pic>
        <p:nvPicPr>
          <p:cNvPr descr="A close up of a logo&#10;&#10;Description automatically generated" id="922" name="Google Shape;922;p64"/>
          <p:cNvPicPr preferRelativeResize="0"/>
          <p:nvPr/>
        </p:nvPicPr>
        <p:blipFill rotWithShape="1">
          <a:blip r:embed="rId4">
            <a:alphaModFix/>
          </a:blip>
          <a:srcRect b="0" l="0" r="0" t="0"/>
          <a:stretch/>
        </p:blipFill>
        <p:spPr>
          <a:xfrm>
            <a:off x="2315975" y="2579138"/>
            <a:ext cx="2093525" cy="1398874"/>
          </a:xfrm>
          <a:prstGeom prst="rect">
            <a:avLst/>
          </a:prstGeom>
          <a:noFill/>
          <a:ln>
            <a:noFill/>
          </a:ln>
          <a:effectLst>
            <a:outerShdw blurRad="50800" rotWithShape="0" algn="t" dir="5400000" dist="38100">
              <a:srgbClr val="000000">
                <a:alpha val="40000"/>
              </a:srgbClr>
            </a:outerShdw>
          </a:effectLst>
        </p:spPr>
      </p:pic>
      <p:pic>
        <p:nvPicPr>
          <p:cNvPr id="923" name="Google Shape;923;p64"/>
          <p:cNvPicPr preferRelativeResize="0"/>
          <p:nvPr/>
        </p:nvPicPr>
        <p:blipFill rotWithShape="1">
          <a:blip r:embed="rId5">
            <a:alphaModFix/>
          </a:blip>
          <a:srcRect b="0" l="0" r="0" t="0"/>
          <a:stretch/>
        </p:blipFill>
        <p:spPr>
          <a:xfrm>
            <a:off x="4580600" y="2579138"/>
            <a:ext cx="2093525" cy="1398873"/>
          </a:xfrm>
          <a:prstGeom prst="rect">
            <a:avLst/>
          </a:prstGeom>
          <a:noFill/>
          <a:ln>
            <a:noFill/>
          </a:ln>
          <a:effectLst>
            <a:outerShdw blurRad="50800" rotWithShape="0" algn="t" dir="5400000" dist="38100">
              <a:srgbClr val="000000">
                <a:alpha val="40000"/>
              </a:srgbClr>
            </a:outerShdw>
          </a:effectLst>
        </p:spPr>
      </p:pic>
      <p:pic>
        <p:nvPicPr>
          <p:cNvPr id="924" name="Google Shape;924;p64"/>
          <p:cNvPicPr preferRelativeResize="0"/>
          <p:nvPr/>
        </p:nvPicPr>
        <p:blipFill rotWithShape="1">
          <a:blip r:embed="rId6">
            <a:alphaModFix/>
          </a:blip>
          <a:srcRect b="0" l="0" r="0" t="0"/>
          <a:stretch/>
        </p:blipFill>
        <p:spPr>
          <a:xfrm>
            <a:off x="6845225" y="2579138"/>
            <a:ext cx="2093525" cy="1398873"/>
          </a:xfrm>
          <a:prstGeom prst="rect">
            <a:avLst/>
          </a:prstGeom>
          <a:noFill/>
          <a:ln>
            <a:noFill/>
          </a:ln>
          <a:effectLst>
            <a:outerShdw blurRad="50800" rotWithShape="0" algn="t" dir="5400000" dist="38100">
              <a:srgbClr val="000000">
                <a:alpha val="40000"/>
              </a:srgbClr>
            </a:outerShdw>
          </a:effectLst>
        </p:spPr>
      </p:pic>
      <p:sp>
        <p:nvSpPr>
          <p:cNvPr id="925" name="Google Shape;925;p64"/>
          <p:cNvSpPr txBox="1"/>
          <p:nvPr/>
        </p:nvSpPr>
        <p:spPr>
          <a:xfrm>
            <a:off x="263437" y="4041560"/>
            <a:ext cx="1756800"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 book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926" name="Google Shape;926;p64"/>
          <p:cNvSpPr txBox="1"/>
          <p:nvPr/>
        </p:nvSpPr>
        <p:spPr>
          <a:xfrm>
            <a:off x="4580599" y="4041560"/>
            <a:ext cx="2093525"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An open-source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927" name="Google Shape;927;p64"/>
          <p:cNvSpPr txBox="1"/>
          <p:nvPr/>
        </p:nvSpPr>
        <p:spPr>
          <a:xfrm>
            <a:off x="6845225" y="4041560"/>
            <a:ext cx="2093525"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 culture of collaboration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928" name="Google Shape;928;p64"/>
          <p:cNvSpPr txBox="1"/>
          <p:nvPr/>
        </p:nvSpPr>
        <p:spPr>
          <a:xfrm>
            <a:off x="335450" y="79275"/>
            <a:ext cx="85212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1" lang="en-GB" sz="2200" u="none" cap="none" strike="noStrike">
                <a:solidFill>
                  <a:schemeClr val="lt1"/>
                </a:solidFill>
                <a:latin typeface="Arial"/>
                <a:ea typeface="Arial"/>
                <a:cs typeface="Arial"/>
                <a:sym typeface="Arial"/>
              </a:rPr>
              <a:t>The Turing Way</a:t>
            </a:r>
            <a:endParaRPr b="1" i="1" sz="2200" u="none" cap="none" strike="noStrike">
              <a:solidFill>
                <a:schemeClr val="lt1"/>
              </a:solidFill>
              <a:latin typeface="Arial"/>
              <a:ea typeface="Arial"/>
              <a:cs typeface="Arial"/>
              <a:sym typeface="Arial"/>
            </a:endParaRPr>
          </a:p>
        </p:txBody>
      </p:sp>
      <p:sp>
        <p:nvSpPr>
          <p:cNvPr id="929" name="Google Shape;929;p64"/>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7">
                  <a:extLst>
                    <a:ext uri="{A12FA001-AC4F-418D-AE19-62706E023703}">
                      <ahyp:hlinkClr val="tx"/>
                    </a:ext>
                  </a:extLst>
                </a:hlinkClick>
              </a:rPr>
              <a:t>https://doi.org/</a:t>
            </a:r>
            <a:r>
              <a:rPr lang="en-GB" u="sng">
                <a:solidFill>
                  <a:schemeClr val="lt1"/>
                </a:solidFill>
                <a:hlinkClick r:id="rId8">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g25421ab1b0d_0_3975"/>
          <p:cNvSpPr txBox="1"/>
          <p:nvPr/>
        </p:nvSpPr>
        <p:spPr>
          <a:xfrm>
            <a:off x="93570" y="2191241"/>
            <a:ext cx="1699200" cy="7863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chemeClr val="lt1"/>
              </a:buClr>
              <a:buSzPts val="1200"/>
              <a:buFont typeface="Arial"/>
              <a:buNone/>
            </a:pPr>
            <a:r>
              <a:rPr b="0" i="0" lang="en-GB" sz="1200" u="none" cap="none" strike="noStrike">
                <a:solidFill>
                  <a:schemeClr val="lt1"/>
                </a:solidFill>
                <a:latin typeface="Arial"/>
                <a:ea typeface="Arial"/>
                <a:cs typeface="Arial"/>
                <a:sym typeface="Arial"/>
              </a:rPr>
              <a:t>Director: Tools, Practices &amp; Systems Programme (TPS)</a:t>
            </a:r>
            <a:endParaRPr b="0" i="0" sz="1200" u="none" cap="none" strike="noStrike">
              <a:solidFill>
                <a:schemeClr val="lt1"/>
              </a:solidFill>
              <a:latin typeface="Arial"/>
              <a:ea typeface="Arial"/>
              <a:cs typeface="Arial"/>
              <a:sym typeface="Arial"/>
            </a:endParaRPr>
          </a:p>
        </p:txBody>
      </p:sp>
      <p:pic>
        <p:nvPicPr>
          <p:cNvPr descr="Image result for kirstie whitaker" id="936" name="Google Shape;936;g25421ab1b0d_0_3975"/>
          <p:cNvPicPr preferRelativeResize="0"/>
          <p:nvPr/>
        </p:nvPicPr>
        <p:blipFill rotWithShape="1">
          <a:blip r:embed="rId3">
            <a:alphaModFix/>
          </a:blip>
          <a:srcRect b="0" l="0" r="0" t="0"/>
          <a:stretch/>
        </p:blipFill>
        <p:spPr>
          <a:xfrm>
            <a:off x="220549" y="701342"/>
            <a:ext cx="1250438" cy="1385997"/>
          </a:xfrm>
          <a:prstGeom prst="rect">
            <a:avLst/>
          </a:prstGeom>
          <a:noFill/>
          <a:ln>
            <a:noFill/>
          </a:ln>
        </p:spPr>
      </p:pic>
      <p:sp>
        <p:nvSpPr>
          <p:cNvPr id="937" name="Google Shape;937;g25421ab1b0d_0_3975"/>
          <p:cNvSpPr/>
          <p:nvPr/>
        </p:nvSpPr>
        <p:spPr>
          <a:xfrm>
            <a:off x="96321" y="1857007"/>
            <a:ext cx="16209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chemeClr val="lt1"/>
                </a:solidFill>
                <a:highlight>
                  <a:srgbClr val="808080"/>
                </a:highlight>
                <a:latin typeface="Arial"/>
                <a:ea typeface="Arial"/>
                <a:cs typeface="Arial"/>
                <a:sym typeface="Arial"/>
              </a:rPr>
              <a:t>Kirstie Whitaker</a:t>
            </a:r>
            <a:endParaRPr b="0" i="0" sz="1400" u="none" cap="none" strike="noStrike">
              <a:solidFill>
                <a:srgbClr val="000000"/>
              </a:solidFill>
              <a:latin typeface="Arial"/>
              <a:ea typeface="Arial"/>
              <a:cs typeface="Arial"/>
              <a:sym typeface="Arial"/>
            </a:endParaRPr>
          </a:p>
        </p:txBody>
      </p:sp>
      <p:pic>
        <p:nvPicPr>
          <p:cNvPr descr="A picture containing wall, person, indoor, young&#10;&#10;Description automatically generated" id="938" name="Google Shape;938;g25421ab1b0d_0_3975"/>
          <p:cNvPicPr preferRelativeResize="0"/>
          <p:nvPr/>
        </p:nvPicPr>
        <p:blipFill rotWithShape="1">
          <a:blip r:embed="rId4">
            <a:alphaModFix/>
          </a:blip>
          <a:srcRect b="0" l="0" r="0" t="0"/>
          <a:stretch/>
        </p:blipFill>
        <p:spPr>
          <a:xfrm>
            <a:off x="2099593" y="701342"/>
            <a:ext cx="1250438" cy="1385744"/>
          </a:xfrm>
          <a:prstGeom prst="rect">
            <a:avLst/>
          </a:prstGeom>
          <a:noFill/>
          <a:ln>
            <a:noFill/>
          </a:ln>
        </p:spPr>
      </p:pic>
      <p:sp>
        <p:nvSpPr>
          <p:cNvPr id="939" name="Google Shape;939;g25421ab1b0d_0_3975"/>
          <p:cNvSpPr txBox="1"/>
          <p:nvPr/>
        </p:nvSpPr>
        <p:spPr>
          <a:xfrm>
            <a:off x="1942654" y="2286552"/>
            <a:ext cx="1749600" cy="523200"/>
          </a:xfrm>
          <a:prstGeom prst="rect">
            <a:avLst/>
          </a:prstGeom>
          <a:noFill/>
          <a:ln>
            <a:noFill/>
          </a:ln>
        </p:spPr>
        <p:txBody>
          <a:bodyPr anchorCtr="0" anchor="b" bIns="72000" lIns="0" spcFirstLastPara="1" rIns="108000" wrap="square" tIns="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FFFFFF"/>
                </a:solidFill>
                <a:latin typeface="Arial"/>
                <a:ea typeface="Arial"/>
                <a:cs typeface="Arial"/>
                <a:sym typeface="Arial"/>
              </a:rPr>
              <a:t>TPS Senior Researcher: Open Research &amp; Community</a:t>
            </a:r>
            <a:endParaRPr b="0" i="0" sz="1400" u="none" cap="none" strike="noStrike">
              <a:solidFill>
                <a:srgbClr val="000000"/>
              </a:solidFill>
              <a:latin typeface="Arial"/>
              <a:ea typeface="Arial"/>
              <a:cs typeface="Arial"/>
              <a:sym typeface="Arial"/>
            </a:endParaRPr>
          </a:p>
        </p:txBody>
      </p:sp>
      <p:sp>
        <p:nvSpPr>
          <p:cNvPr id="940" name="Google Shape;940;g25421ab1b0d_0_3975"/>
          <p:cNvSpPr/>
          <p:nvPr/>
        </p:nvSpPr>
        <p:spPr>
          <a:xfrm>
            <a:off x="1942654" y="1857007"/>
            <a:ext cx="15969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chemeClr val="lt1"/>
                </a:solidFill>
                <a:highlight>
                  <a:srgbClr val="808080"/>
                </a:highlight>
                <a:latin typeface="Arial"/>
                <a:ea typeface="Arial"/>
                <a:cs typeface="Arial"/>
                <a:sym typeface="Arial"/>
              </a:rPr>
              <a:t>Malvika Sharan</a:t>
            </a:r>
            <a:endParaRPr b="0" i="0" sz="1200" u="none" cap="none" strike="noStrike">
              <a:solidFill>
                <a:schemeClr val="dk1"/>
              </a:solidFill>
              <a:latin typeface="Arial"/>
              <a:ea typeface="Arial"/>
              <a:cs typeface="Arial"/>
              <a:sym typeface="Arial"/>
            </a:endParaRPr>
          </a:p>
        </p:txBody>
      </p:sp>
      <p:pic>
        <p:nvPicPr>
          <p:cNvPr descr="Anne Lee Steele | The Alan Turing Institute" id="941" name="Google Shape;941;g25421ab1b0d_0_3975"/>
          <p:cNvPicPr preferRelativeResize="0"/>
          <p:nvPr/>
        </p:nvPicPr>
        <p:blipFill rotWithShape="1">
          <a:blip r:embed="rId5">
            <a:alphaModFix/>
          </a:blip>
          <a:srcRect b="0" l="0" r="0" t="0"/>
          <a:stretch/>
        </p:blipFill>
        <p:spPr>
          <a:xfrm>
            <a:off x="291897" y="2958737"/>
            <a:ext cx="1151077" cy="1132309"/>
          </a:xfrm>
          <a:prstGeom prst="rect">
            <a:avLst/>
          </a:prstGeom>
          <a:noFill/>
          <a:ln>
            <a:noFill/>
          </a:ln>
        </p:spPr>
      </p:pic>
      <p:sp>
        <p:nvSpPr>
          <p:cNvPr id="942" name="Google Shape;942;g25421ab1b0d_0_3975"/>
          <p:cNvSpPr/>
          <p:nvPr/>
        </p:nvSpPr>
        <p:spPr>
          <a:xfrm>
            <a:off x="593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chemeClr val="lt1"/>
                </a:solidFill>
                <a:highlight>
                  <a:srgbClr val="808080"/>
                </a:highlight>
                <a:latin typeface="Arial"/>
                <a:ea typeface="Arial"/>
                <a:cs typeface="Arial"/>
                <a:sym typeface="Arial"/>
              </a:rPr>
              <a:t>Anne Lee Steele</a:t>
            </a:r>
            <a:endParaRPr b="0" i="0" sz="1400" u="none" cap="none" strike="noStrike">
              <a:solidFill>
                <a:srgbClr val="000000"/>
              </a:solidFill>
              <a:latin typeface="Arial"/>
              <a:ea typeface="Arial"/>
              <a:cs typeface="Arial"/>
              <a:sym typeface="Arial"/>
            </a:endParaRPr>
          </a:p>
        </p:txBody>
      </p:sp>
      <p:sp>
        <p:nvSpPr>
          <p:cNvPr id="943" name="Google Shape;943;g25421ab1b0d_0_3975"/>
          <p:cNvSpPr txBox="1"/>
          <p:nvPr/>
        </p:nvSpPr>
        <p:spPr>
          <a:xfrm>
            <a:off x="35295" y="4429030"/>
            <a:ext cx="1747500" cy="411300"/>
          </a:xfrm>
          <a:prstGeom prst="rect">
            <a:avLst/>
          </a:prstGeom>
          <a:noFill/>
          <a:ln>
            <a:noFill/>
          </a:ln>
        </p:spPr>
        <p:txBody>
          <a:bodyPr anchorCtr="0" anchor="t" bIns="72000" lIns="0" spcFirstLastPara="1" rIns="108000" wrap="square" tIns="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FFFFFF"/>
                </a:solidFill>
                <a:latin typeface="Arial"/>
                <a:ea typeface="Arial"/>
                <a:cs typeface="Arial"/>
                <a:sym typeface="Arial"/>
              </a:rPr>
              <a:t>Community Manager,</a:t>
            </a:r>
            <a:br>
              <a:rPr b="0" i="0" lang="en-GB" sz="1200" u="none" cap="none" strike="noStrike">
                <a:solidFill>
                  <a:schemeClr val="dk1"/>
                </a:solidFill>
                <a:latin typeface="Arial"/>
                <a:ea typeface="Arial"/>
                <a:cs typeface="Arial"/>
                <a:sym typeface="Arial"/>
              </a:rPr>
            </a:br>
            <a:r>
              <a:rPr b="0" i="0" lang="en-GB" sz="1200" u="none" cap="none" strike="noStrike">
                <a:solidFill>
                  <a:srgbClr val="FFFFFF"/>
                </a:solidFill>
                <a:latin typeface="Arial"/>
                <a:ea typeface="Arial"/>
                <a:cs typeface="Arial"/>
                <a:sym typeface="Arial"/>
              </a:rPr>
              <a:t>The Turing Way</a:t>
            </a:r>
            <a:endParaRPr b="0" i="0" sz="1400" u="none" cap="none" strike="noStrike">
              <a:solidFill>
                <a:srgbClr val="000000"/>
              </a:solidFill>
              <a:latin typeface="Arial"/>
              <a:ea typeface="Arial"/>
              <a:cs typeface="Arial"/>
              <a:sym typeface="Arial"/>
            </a:endParaRPr>
          </a:p>
        </p:txBody>
      </p:sp>
      <p:pic>
        <p:nvPicPr>
          <p:cNvPr id="944" name="Google Shape;944;g25421ab1b0d_0_3975"/>
          <p:cNvPicPr preferRelativeResize="0"/>
          <p:nvPr/>
        </p:nvPicPr>
        <p:blipFill rotWithShape="1">
          <a:blip r:embed="rId6">
            <a:alphaModFix/>
          </a:blip>
          <a:srcRect b="0" l="0" r="0" t="0"/>
          <a:stretch/>
        </p:blipFill>
        <p:spPr>
          <a:xfrm>
            <a:off x="6214636" y="39267"/>
            <a:ext cx="2796723" cy="4847421"/>
          </a:xfrm>
          <a:prstGeom prst="rect">
            <a:avLst/>
          </a:prstGeom>
          <a:noFill/>
          <a:ln>
            <a:noFill/>
          </a:ln>
        </p:spPr>
      </p:pic>
      <p:sp>
        <p:nvSpPr>
          <p:cNvPr id="945" name="Google Shape;945;g25421ab1b0d_0_3975"/>
          <p:cNvSpPr/>
          <p:nvPr/>
        </p:nvSpPr>
        <p:spPr>
          <a:xfrm>
            <a:off x="19677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highlight>
                  <a:srgbClr val="808080"/>
                </a:highlight>
                <a:latin typeface="Arial"/>
                <a:ea typeface="Arial"/>
                <a:cs typeface="Arial"/>
                <a:sym typeface="Arial"/>
              </a:rPr>
              <a:t>Alexandra Araujo Alvarez</a:t>
            </a:r>
            <a:endParaRPr b="0" i="0" sz="1400" u="none" cap="none" strike="noStrike">
              <a:solidFill>
                <a:srgbClr val="000000"/>
              </a:solidFill>
              <a:latin typeface="Arial"/>
              <a:ea typeface="Arial"/>
              <a:cs typeface="Arial"/>
              <a:sym typeface="Arial"/>
            </a:endParaRPr>
          </a:p>
        </p:txBody>
      </p:sp>
      <p:sp>
        <p:nvSpPr>
          <p:cNvPr id="946" name="Google Shape;946;g25421ab1b0d_0_3975"/>
          <p:cNvSpPr txBox="1"/>
          <p:nvPr/>
        </p:nvSpPr>
        <p:spPr>
          <a:xfrm>
            <a:off x="1943700" y="4622153"/>
            <a:ext cx="1747500" cy="218100"/>
          </a:xfrm>
          <a:prstGeom prst="rect">
            <a:avLst/>
          </a:prstGeom>
          <a:noFill/>
          <a:ln>
            <a:noFill/>
          </a:ln>
        </p:spPr>
        <p:txBody>
          <a:bodyPr anchorCtr="0" anchor="t" bIns="72000" lIns="0" spcFirstLastPara="1" rIns="108000" wrap="square" tIns="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FFFFFF"/>
                </a:solidFill>
                <a:latin typeface="Arial"/>
                <a:ea typeface="Arial"/>
                <a:cs typeface="Arial"/>
                <a:sym typeface="Arial"/>
              </a:rPr>
              <a:t>Project Manager</a:t>
            </a:r>
            <a:endParaRPr b="0" i="0" sz="1400" u="none" cap="none" strike="noStrike">
              <a:solidFill>
                <a:srgbClr val="000000"/>
              </a:solidFill>
              <a:latin typeface="Arial"/>
              <a:ea typeface="Arial"/>
              <a:cs typeface="Arial"/>
              <a:sym typeface="Arial"/>
            </a:endParaRPr>
          </a:p>
        </p:txBody>
      </p:sp>
      <p:pic>
        <p:nvPicPr>
          <p:cNvPr id="947" name="Google Shape;947;g25421ab1b0d_0_3975"/>
          <p:cNvPicPr preferRelativeResize="0"/>
          <p:nvPr/>
        </p:nvPicPr>
        <p:blipFill rotWithShape="1">
          <a:blip r:embed="rId7">
            <a:alphaModFix/>
          </a:blip>
          <a:srcRect b="19936" l="12504" r="12565" t="12230"/>
          <a:stretch/>
        </p:blipFill>
        <p:spPr>
          <a:xfrm>
            <a:off x="2141775" y="2958725"/>
            <a:ext cx="1198651" cy="1132324"/>
          </a:xfrm>
          <a:prstGeom prst="rect">
            <a:avLst/>
          </a:prstGeom>
          <a:noFill/>
          <a:ln>
            <a:noFill/>
          </a:ln>
        </p:spPr>
      </p:pic>
      <p:sp>
        <p:nvSpPr>
          <p:cNvPr id="948" name="Google Shape;948;g25421ab1b0d_0_3975"/>
          <p:cNvSpPr txBox="1"/>
          <p:nvPr/>
        </p:nvSpPr>
        <p:spPr>
          <a:xfrm>
            <a:off x="3634638" y="1594488"/>
            <a:ext cx="2484900" cy="2134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4+ years</a:t>
            </a:r>
            <a:endParaRPr b="0" i="0" sz="22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2200"/>
              <a:buFont typeface="Arial"/>
              <a:buNone/>
            </a:pPr>
            <a:r>
              <a:rPr b="0" i="0" lang="en-GB" sz="2200" u="none" cap="none" strike="noStrike">
                <a:solidFill>
                  <a:srgbClr val="F9C100"/>
                </a:solidFill>
                <a:latin typeface="Arial"/>
                <a:ea typeface="Arial"/>
                <a:cs typeface="Arial"/>
                <a:sym typeface="Arial"/>
              </a:rPr>
              <a:t>&gt;260 Chapters</a:t>
            </a:r>
            <a:endParaRPr b="0" i="0" sz="22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Numerous training and community resources.</a:t>
            </a:r>
            <a:endParaRPr b="0" i="0" sz="1800" u="none" cap="none" strike="noStrike">
              <a:solidFill>
                <a:srgbClr val="000000"/>
              </a:solidFill>
              <a:latin typeface="Arial"/>
              <a:ea typeface="Arial"/>
              <a:cs typeface="Arial"/>
              <a:sym typeface="Arial"/>
            </a:endParaRPr>
          </a:p>
        </p:txBody>
      </p:sp>
      <p:sp>
        <p:nvSpPr>
          <p:cNvPr id="949" name="Google Shape;949;g25421ab1b0d_0_3975"/>
          <p:cNvSpPr txBox="1"/>
          <p:nvPr/>
        </p:nvSpPr>
        <p:spPr>
          <a:xfrm>
            <a:off x="0" y="4743378"/>
            <a:ext cx="9144000" cy="400200"/>
          </a:xfrm>
          <a:prstGeom prst="rect">
            <a:avLst/>
          </a:prstGeom>
          <a:noFill/>
          <a:ln>
            <a:noFill/>
          </a:ln>
        </p:spPr>
        <p:txBody>
          <a:bodyPr anchorCtr="0" anchor="b" bIns="72000" lIns="0" spcFirstLastPara="1" rIns="108000" wrap="square" tIns="0">
            <a:normAutofit/>
          </a:bodyPr>
          <a:lstStyle/>
          <a:p>
            <a:pPr indent="0" lvl="0" marL="0" marR="0" rtl="0" algn="r">
              <a:lnSpc>
                <a:spcPct val="114000"/>
              </a:lnSpc>
              <a:spcBef>
                <a:spcPts val="0"/>
              </a:spcBef>
              <a:spcAft>
                <a:spcPts val="600"/>
              </a:spcAft>
              <a:buClr>
                <a:schemeClr val="lt1"/>
              </a:buClr>
              <a:buSzPts val="1200"/>
              <a:buFont typeface="Arial"/>
              <a:buNone/>
            </a:pPr>
            <a:r>
              <a:rPr b="0" i="0" lang="en-GB" sz="1000" u="none" cap="none" strike="noStrike">
                <a:solidFill>
                  <a:schemeClr val="lt1"/>
                </a:solidFill>
                <a:latin typeface="Arial"/>
                <a:ea typeface="Arial"/>
                <a:cs typeface="Arial"/>
                <a:sym typeface="Arial"/>
              </a:rPr>
              <a:t>@turingway, CC-BY 4.0 Image by Scriberia and The Turing Way community. CC-BY 4.0 Book: https://the-turing-way.netlify.app</a:t>
            </a:r>
            <a:endParaRPr b="0" i="0" sz="1000" u="none" cap="none" strike="noStrike">
              <a:solidFill>
                <a:schemeClr val="lt1"/>
              </a:solidFill>
              <a:latin typeface="Arial"/>
              <a:ea typeface="Arial"/>
              <a:cs typeface="Arial"/>
              <a:sym typeface="Arial"/>
            </a:endParaRPr>
          </a:p>
        </p:txBody>
      </p:sp>
      <p:sp>
        <p:nvSpPr>
          <p:cNvPr id="950" name="Google Shape;950;g25421ab1b0d_0_3975"/>
          <p:cNvSpPr txBox="1"/>
          <p:nvPr/>
        </p:nvSpPr>
        <p:spPr>
          <a:xfrm>
            <a:off x="85250" y="79275"/>
            <a:ext cx="87714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1" lang="en-GB" sz="2200" u="none" cap="none" strike="noStrike">
                <a:solidFill>
                  <a:schemeClr val="lt1"/>
                </a:solidFill>
                <a:latin typeface="Arial"/>
                <a:ea typeface="Arial"/>
                <a:cs typeface="Arial"/>
                <a:sym typeface="Arial"/>
              </a:rPr>
              <a:t>The Turing Way</a:t>
            </a:r>
            <a:r>
              <a:rPr b="1" i="0" lang="en-GB" sz="2200" u="none" cap="none" strike="noStrike">
                <a:solidFill>
                  <a:schemeClr val="lt1"/>
                </a:solidFill>
                <a:latin typeface="Arial"/>
                <a:ea typeface="Arial"/>
                <a:cs typeface="Arial"/>
                <a:sym typeface="Arial"/>
              </a:rPr>
              <a:t>: Guides to Data Science </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g23b700586b5_0_61"/>
          <p:cNvSpPr txBox="1"/>
          <p:nvPr>
            <p:ph idx="1" type="body"/>
          </p:nvPr>
        </p:nvSpPr>
        <p:spPr>
          <a:xfrm>
            <a:off x="297600" y="990150"/>
            <a:ext cx="4711500" cy="3062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GB">
                <a:solidFill>
                  <a:srgbClr val="F9C100"/>
                </a:solidFill>
              </a:rPr>
              <a:t>What </a:t>
            </a:r>
            <a:r>
              <a:rPr b="1" lang="en-GB">
                <a:solidFill>
                  <a:srgbClr val="F9C100"/>
                </a:solidFill>
              </a:rPr>
              <a:t>research</a:t>
            </a:r>
            <a:r>
              <a:rPr b="1" lang="en-GB">
                <a:solidFill>
                  <a:srgbClr val="F9C100"/>
                </a:solidFill>
              </a:rPr>
              <a:t> roles exist that are overlooked and/or Hidden?</a:t>
            </a:r>
            <a:r>
              <a:rPr b="1" lang="en-GB">
                <a:solidFill>
                  <a:srgbClr val="F9C100"/>
                </a:solidFill>
              </a:rPr>
              <a:t> </a:t>
            </a:r>
            <a:endParaRPr b="1">
              <a:solidFill>
                <a:srgbClr val="F9C100"/>
              </a:solidFill>
            </a:endParaRPr>
          </a:p>
          <a:p>
            <a:pPr indent="0" lvl="0" marL="0" rtl="0" algn="ctr">
              <a:lnSpc>
                <a:spcPct val="100000"/>
              </a:lnSpc>
              <a:spcBef>
                <a:spcPts val="0"/>
              </a:spcBef>
              <a:spcAft>
                <a:spcPts val="0"/>
              </a:spcAft>
              <a:buSzPts val="2800"/>
              <a:buNone/>
            </a:pPr>
            <a:r>
              <a:t/>
            </a:r>
            <a:endParaRPr/>
          </a:p>
          <a:p>
            <a:pPr indent="0" lvl="0" marL="0" rtl="0" algn="ctr">
              <a:lnSpc>
                <a:spcPct val="100000"/>
              </a:lnSpc>
              <a:spcBef>
                <a:spcPts val="0"/>
              </a:spcBef>
              <a:spcAft>
                <a:spcPts val="0"/>
              </a:spcAft>
              <a:buClr>
                <a:schemeClr val="hlink"/>
              </a:buClr>
              <a:buSzPts val="1100"/>
              <a:buFont typeface="Arial"/>
              <a:buNone/>
            </a:pPr>
            <a:r>
              <a:rPr lang="en-GB"/>
              <a:t>Grab a sticky note and stick on the board/wall.</a:t>
            </a:r>
            <a:endParaRPr/>
          </a:p>
          <a:p>
            <a:pPr indent="0" lvl="0" marL="0" rtl="0" algn="ctr">
              <a:lnSpc>
                <a:spcPct val="100000"/>
              </a:lnSpc>
              <a:spcBef>
                <a:spcPts val="0"/>
              </a:spcBef>
              <a:spcAft>
                <a:spcPts val="0"/>
              </a:spcAft>
              <a:buSzPts val="2800"/>
              <a:buNone/>
            </a:pPr>
            <a:r>
              <a:t/>
            </a:r>
            <a:endParaRPr sz="2700"/>
          </a:p>
          <a:p>
            <a:pPr indent="0" lvl="0" marL="0" rtl="0" algn="ctr">
              <a:lnSpc>
                <a:spcPct val="100000"/>
              </a:lnSpc>
              <a:spcBef>
                <a:spcPts val="0"/>
              </a:spcBef>
              <a:spcAft>
                <a:spcPts val="0"/>
              </a:spcAft>
              <a:buSzPts val="2800"/>
              <a:buNone/>
            </a:pPr>
            <a:r>
              <a:t/>
            </a:r>
            <a:endParaRPr sz="2700"/>
          </a:p>
        </p:txBody>
      </p:sp>
      <p:sp>
        <p:nvSpPr>
          <p:cNvPr id="722" name="Google Shape;722;g23b700586b5_0_61"/>
          <p:cNvSpPr txBox="1"/>
          <p:nvPr/>
        </p:nvSpPr>
        <p:spPr>
          <a:xfrm>
            <a:off x="297600" y="106700"/>
            <a:ext cx="5779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GB" sz="3600" u="none" cap="none" strike="noStrike">
                <a:solidFill>
                  <a:schemeClr val="lt1"/>
                </a:solidFill>
                <a:latin typeface="Arial"/>
                <a:ea typeface="Arial"/>
                <a:cs typeface="Arial"/>
                <a:sym typeface="Arial"/>
              </a:rPr>
              <a:t>Icebreaker</a:t>
            </a:r>
            <a:endParaRPr b="1" i="0" sz="3600" u="none" cap="none" strike="noStrike">
              <a:solidFill>
                <a:schemeClr val="lt1"/>
              </a:solidFill>
              <a:latin typeface="Arial"/>
              <a:ea typeface="Arial"/>
              <a:cs typeface="Arial"/>
              <a:sym typeface="Arial"/>
            </a:endParaRPr>
          </a:p>
        </p:txBody>
      </p:sp>
      <p:pic>
        <p:nvPicPr>
          <p:cNvPr id="723" name="Google Shape;723;g23b700586b5_0_61"/>
          <p:cNvPicPr preferRelativeResize="0"/>
          <p:nvPr/>
        </p:nvPicPr>
        <p:blipFill rotWithShape="1">
          <a:blip r:embed="rId3">
            <a:alphaModFix/>
          </a:blip>
          <a:srcRect b="0" l="0" r="0" t="0"/>
          <a:stretch/>
        </p:blipFill>
        <p:spPr>
          <a:xfrm>
            <a:off x="5422700" y="632500"/>
            <a:ext cx="3129298" cy="3129298"/>
          </a:xfrm>
          <a:prstGeom prst="rect">
            <a:avLst/>
          </a:prstGeom>
          <a:noFill/>
          <a:ln>
            <a:noFill/>
          </a:ln>
        </p:spPr>
      </p:pic>
      <p:sp>
        <p:nvSpPr>
          <p:cNvPr id="724" name="Google Shape;724;g23b700586b5_0_61"/>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8"/>
          <p:cNvSpPr txBox="1"/>
          <p:nvPr/>
        </p:nvSpPr>
        <p:spPr>
          <a:xfrm>
            <a:off x="478378" y="2294663"/>
            <a:ext cx="2299138" cy="554173"/>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Reproducibility</a:t>
            </a:r>
            <a:endParaRPr b="0" i="0" sz="1800" u="none" cap="none" strike="noStrike">
              <a:solidFill>
                <a:schemeClr val="lt1"/>
              </a:solidFill>
              <a:latin typeface="Arial"/>
              <a:ea typeface="Arial"/>
              <a:cs typeface="Arial"/>
              <a:sym typeface="Arial"/>
            </a:endParaRPr>
          </a:p>
        </p:txBody>
      </p:sp>
      <p:pic>
        <p:nvPicPr>
          <p:cNvPr id="957" name="Google Shape;957;p8"/>
          <p:cNvPicPr preferRelativeResize="0"/>
          <p:nvPr/>
        </p:nvPicPr>
        <p:blipFill rotWithShape="1">
          <a:blip r:embed="rId3">
            <a:alphaModFix/>
          </a:blip>
          <a:srcRect b="0" l="0" r="0" t="0"/>
          <a:stretch/>
        </p:blipFill>
        <p:spPr>
          <a:xfrm>
            <a:off x="431790" y="2717479"/>
            <a:ext cx="2382957" cy="1539225"/>
          </a:xfrm>
          <a:prstGeom prst="rect">
            <a:avLst/>
          </a:prstGeom>
          <a:noFill/>
          <a:ln>
            <a:noFill/>
          </a:ln>
        </p:spPr>
      </p:pic>
      <p:sp>
        <p:nvSpPr>
          <p:cNvPr id="958" name="Google Shape;958;p8"/>
          <p:cNvSpPr txBox="1"/>
          <p:nvPr/>
        </p:nvSpPr>
        <p:spPr>
          <a:xfrm>
            <a:off x="6360560" y="2251919"/>
            <a:ext cx="2299138"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Communication</a:t>
            </a:r>
            <a:endParaRPr b="0" i="0" sz="1800" u="none" cap="none" strike="noStrike">
              <a:solidFill>
                <a:schemeClr val="lt1"/>
              </a:solidFill>
              <a:latin typeface="Arial"/>
              <a:ea typeface="Arial"/>
              <a:cs typeface="Arial"/>
              <a:sym typeface="Arial"/>
            </a:endParaRPr>
          </a:p>
        </p:txBody>
      </p:sp>
      <p:sp>
        <p:nvSpPr>
          <p:cNvPr id="959" name="Google Shape;959;p8"/>
          <p:cNvSpPr txBox="1"/>
          <p:nvPr/>
        </p:nvSpPr>
        <p:spPr>
          <a:xfrm>
            <a:off x="431790" y="4264897"/>
            <a:ext cx="2382956"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Collaboration</a:t>
            </a:r>
            <a:endParaRPr b="0" i="0" sz="1800" u="none" cap="none" strike="noStrike">
              <a:solidFill>
                <a:schemeClr val="lt1"/>
              </a:solidFill>
              <a:latin typeface="Arial"/>
              <a:ea typeface="Arial"/>
              <a:cs typeface="Arial"/>
              <a:sym typeface="Arial"/>
            </a:endParaRPr>
          </a:p>
        </p:txBody>
      </p:sp>
      <p:sp>
        <p:nvSpPr>
          <p:cNvPr id="960" name="Google Shape;960;p8"/>
          <p:cNvSpPr txBox="1"/>
          <p:nvPr/>
        </p:nvSpPr>
        <p:spPr>
          <a:xfrm>
            <a:off x="3419469" y="2251919"/>
            <a:ext cx="2299138"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Project design</a:t>
            </a:r>
            <a:endParaRPr b="0" i="0" sz="1800" u="none" cap="none" strike="noStrike">
              <a:solidFill>
                <a:schemeClr val="lt1"/>
              </a:solidFill>
              <a:latin typeface="Arial"/>
              <a:ea typeface="Arial"/>
              <a:cs typeface="Arial"/>
              <a:sym typeface="Arial"/>
            </a:endParaRPr>
          </a:p>
        </p:txBody>
      </p:sp>
      <p:sp>
        <p:nvSpPr>
          <p:cNvPr id="961" name="Google Shape;961;p8"/>
          <p:cNvSpPr txBox="1"/>
          <p:nvPr/>
        </p:nvSpPr>
        <p:spPr>
          <a:xfrm>
            <a:off x="3322741" y="4250778"/>
            <a:ext cx="2395641"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Ethical research</a:t>
            </a:r>
            <a:endParaRPr b="0" i="0" sz="1800" u="none" cap="none" strike="noStrike">
              <a:solidFill>
                <a:schemeClr val="lt1"/>
              </a:solidFill>
              <a:latin typeface="Arial"/>
              <a:ea typeface="Arial"/>
              <a:cs typeface="Arial"/>
              <a:sym typeface="Arial"/>
            </a:endParaRPr>
          </a:p>
        </p:txBody>
      </p:sp>
      <p:sp>
        <p:nvSpPr>
          <p:cNvPr id="962" name="Google Shape;962;p8"/>
          <p:cNvSpPr txBox="1"/>
          <p:nvPr/>
        </p:nvSpPr>
        <p:spPr>
          <a:xfrm>
            <a:off x="6318650" y="4285139"/>
            <a:ext cx="2382955" cy="319786"/>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Community handbook</a:t>
            </a:r>
            <a:endParaRPr b="0" i="0" sz="1800" u="none" cap="none" strike="noStrike">
              <a:solidFill>
                <a:schemeClr val="lt1"/>
              </a:solidFill>
              <a:latin typeface="Arial"/>
              <a:ea typeface="Arial"/>
              <a:cs typeface="Arial"/>
              <a:sym typeface="Arial"/>
            </a:endParaRPr>
          </a:p>
        </p:txBody>
      </p:sp>
      <p:sp>
        <p:nvSpPr>
          <p:cNvPr id="963" name="Google Shape;963;p8"/>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GB" sz="2200" u="none" cap="none" strike="noStrike">
                <a:solidFill>
                  <a:schemeClr val="lt1"/>
                </a:solidFill>
                <a:latin typeface="Arial"/>
                <a:ea typeface="Arial"/>
                <a:cs typeface="Arial"/>
                <a:sym typeface="Arial"/>
              </a:rPr>
              <a:t>The Turing Way </a:t>
            </a:r>
            <a:r>
              <a:rPr b="1" i="0" lang="en-GB" sz="2200" u="none" cap="none" strike="noStrike">
                <a:solidFill>
                  <a:schemeClr val="lt1"/>
                </a:solidFill>
                <a:latin typeface="Arial"/>
                <a:ea typeface="Arial"/>
                <a:cs typeface="Arial"/>
                <a:sym typeface="Arial"/>
              </a:rPr>
              <a:t>Guides</a:t>
            </a:r>
            <a:endParaRPr b="0" i="0" sz="2200" u="none" cap="none" strike="noStrike">
              <a:solidFill>
                <a:srgbClr val="000000"/>
              </a:solidFill>
              <a:latin typeface="Arial"/>
              <a:ea typeface="Arial"/>
              <a:cs typeface="Arial"/>
              <a:sym typeface="Arial"/>
            </a:endParaRPr>
          </a:p>
        </p:txBody>
      </p:sp>
      <p:cxnSp>
        <p:nvCxnSpPr>
          <p:cNvPr id="964" name="Google Shape;964;p8"/>
          <p:cNvCxnSpPr/>
          <p:nvPr/>
        </p:nvCxnSpPr>
        <p:spPr>
          <a:xfrm rot="10800000">
            <a:off x="431792" y="708517"/>
            <a:ext cx="8280383" cy="0"/>
          </a:xfrm>
          <a:prstGeom prst="straightConnector1">
            <a:avLst/>
          </a:prstGeom>
          <a:noFill/>
          <a:ln cap="flat" cmpd="sng" w="28575">
            <a:solidFill>
              <a:schemeClr val="lt1"/>
            </a:solidFill>
            <a:prstDash val="solid"/>
            <a:round/>
            <a:headEnd len="sm" w="sm" type="none"/>
            <a:tailEnd len="sm" w="sm" type="none"/>
          </a:ln>
        </p:spPr>
      </p:cxnSp>
      <p:pic>
        <p:nvPicPr>
          <p:cNvPr descr="A group of people collaboratively developing a project plan by writing on a giant canvas with a giant pencil to signify its importance in our work" id="965" name="Google Shape;965;p8"/>
          <p:cNvPicPr preferRelativeResize="0"/>
          <p:nvPr/>
        </p:nvPicPr>
        <p:blipFill rotWithShape="1">
          <a:blip r:embed="rId4">
            <a:alphaModFix/>
          </a:blip>
          <a:srcRect b="17593" l="885" r="-5" t="19067"/>
          <a:stretch/>
        </p:blipFill>
        <p:spPr>
          <a:xfrm>
            <a:off x="3326069" y="771752"/>
            <a:ext cx="2392313" cy="1491392"/>
          </a:xfrm>
          <a:prstGeom prst="rect">
            <a:avLst/>
          </a:prstGeom>
          <a:solidFill>
            <a:srgbClr val="FFFFFF"/>
          </a:solidFill>
          <a:ln>
            <a:noFill/>
          </a:ln>
        </p:spPr>
      </p:pic>
      <p:pic>
        <p:nvPicPr>
          <p:cNvPr descr="An illustration of a wooden judge hammer labeled with law is hitting a plank labeled with ethics with a quotation &quot;consider necessary restriction around sharing different types of data" id="966" name="Google Shape;966;p8"/>
          <p:cNvPicPr preferRelativeResize="0"/>
          <p:nvPr/>
        </p:nvPicPr>
        <p:blipFill rotWithShape="1">
          <a:blip r:embed="rId5">
            <a:alphaModFix/>
          </a:blip>
          <a:srcRect b="-3" l="1683" r="15874" t="0"/>
          <a:stretch/>
        </p:blipFill>
        <p:spPr>
          <a:xfrm>
            <a:off x="3326070" y="2717479"/>
            <a:ext cx="2395641" cy="1547418"/>
          </a:xfrm>
          <a:prstGeom prst="rect">
            <a:avLst/>
          </a:prstGeom>
          <a:solidFill>
            <a:srgbClr val="FFFFFF"/>
          </a:solidFill>
          <a:ln>
            <a:noFill/>
          </a:ln>
        </p:spPr>
      </p:pic>
      <p:pic>
        <p:nvPicPr>
          <p:cNvPr descr="A network of people exchanging and sharing different information with each other" id="967" name="Google Shape;967;p8"/>
          <p:cNvPicPr preferRelativeResize="0"/>
          <p:nvPr/>
        </p:nvPicPr>
        <p:blipFill rotWithShape="1">
          <a:blip r:embed="rId6">
            <a:alphaModFix/>
          </a:blip>
          <a:srcRect b="24071" l="0" r="-2" t="23095"/>
          <a:stretch/>
        </p:blipFill>
        <p:spPr>
          <a:xfrm>
            <a:off x="6319862" y="771752"/>
            <a:ext cx="2392313" cy="1491393"/>
          </a:xfrm>
          <a:prstGeom prst="rect">
            <a:avLst/>
          </a:prstGeom>
          <a:solidFill>
            <a:srgbClr val="FFFFFF"/>
          </a:solidFill>
          <a:ln>
            <a:noFill/>
          </a:ln>
        </p:spPr>
      </p:pic>
      <p:pic>
        <p:nvPicPr>
          <p:cNvPr descr="Diagram&#10;&#10;Description automatically generated" id="968" name="Google Shape;968;p8"/>
          <p:cNvPicPr preferRelativeResize="0"/>
          <p:nvPr/>
        </p:nvPicPr>
        <p:blipFill rotWithShape="1">
          <a:blip r:embed="rId7">
            <a:alphaModFix/>
          </a:blip>
          <a:srcRect b="0" l="0" r="0" t="0"/>
          <a:stretch/>
        </p:blipFill>
        <p:spPr>
          <a:xfrm>
            <a:off x="431791" y="776486"/>
            <a:ext cx="2392313" cy="1481927"/>
          </a:xfrm>
          <a:prstGeom prst="rect">
            <a:avLst/>
          </a:prstGeom>
          <a:noFill/>
          <a:ln>
            <a:noFill/>
          </a:ln>
        </p:spPr>
      </p:pic>
      <p:pic>
        <p:nvPicPr>
          <p:cNvPr descr="Diagram&#10;&#10;Description automatically generated" id="969" name="Google Shape;969;p8"/>
          <p:cNvPicPr preferRelativeResize="0"/>
          <p:nvPr/>
        </p:nvPicPr>
        <p:blipFill rotWithShape="1">
          <a:blip r:embed="rId8">
            <a:alphaModFix/>
          </a:blip>
          <a:srcRect b="0" l="0" r="0" t="0"/>
          <a:stretch/>
        </p:blipFill>
        <p:spPr>
          <a:xfrm>
            <a:off x="6318650" y="2717478"/>
            <a:ext cx="2382958" cy="1547417"/>
          </a:xfrm>
          <a:prstGeom prst="rect">
            <a:avLst/>
          </a:prstGeom>
          <a:noFill/>
          <a:ln>
            <a:noFill/>
          </a:ln>
        </p:spPr>
      </p:pic>
      <p:sp>
        <p:nvSpPr>
          <p:cNvPr id="970" name="Google Shape;970;p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5" name="Shape 975"/>
        <p:cNvGrpSpPr/>
        <p:nvPr/>
      </p:nvGrpSpPr>
      <p:grpSpPr>
        <a:xfrm>
          <a:off x="0" y="0"/>
          <a:ext cx="0" cy="0"/>
          <a:chOff x="0" y="0"/>
          <a:chExt cx="0" cy="0"/>
        </a:xfrm>
      </p:grpSpPr>
      <p:sp>
        <p:nvSpPr>
          <p:cNvPr id="976" name="Google Shape;976;g25421ab1b0d_0_3561"/>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GB" sz="2800" u="none" cap="none" strike="noStrike">
                <a:solidFill>
                  <a:schemeClr val="lt1"/>
                </a:solidFill>
                <a:latin typeface="Arial"/>
                <a:ea typeface="Arial"/>
                <a:cs typeface="Arial"/>
                <a:sym typeface="Arial"/>
              </a:rPr>
              <a:t>The Turing Way </a:t>
            </a:r>
            <a:r>
              <a:rPr b="1" i="0" lang="en-GB" sz="2800" u="none" cap="none" strike="noStrike">
                <a:solidFill>
                  <a:schemeClr val="lt1"/>
                </a:solidFill>
                <a:latin typeface="Arial"/>
                <a:ea typeface="Arial"/>
                <a:cs typeface="Arial"/>
                <a:sym typeface="Arial"/>
              </a:rPr>
              <a:t>Guides</a:t>
            </a:r>
            <a:endParaRPr b="0" i="0" sz="1400" u="none" cap="none" strike="noStrike">
              <a:solidFill>
                <a:srgbClr val="000000"/>
              </a:solidFill>
              <a:latin typeface="Arial"/>
              <a:ea typeface="Arial"/>
              <a:cs typeface="Arial"/>
              <a:sym typeface="Arial"/>
            </a:endParaRPr>
          </a:p>
        </p:txBody>
      </p:sp>
      <p:sp>
        <p:nvSpPr>
          <p:cNvPr id="977" name="Google Shape;977;g25421ab1b0d_0_3561"/>
          <p:cNvSpPr txBox="1"/>
          <p:nvPr/>
        </p:nvSpPr>
        <p:spPr>
          <a:xfrm>
            <a:off x="133794" y="4720667"/>
            <a:ext cx="8876400" cy="422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b="0" i="0" lang="en-GB" sz="1100" u="none" cap="none" strike="noStrike">
                <a:solidFill>
                  <a:schemeClr val="lt1"/>
                </a:solidFill>
                <a:latin typeface="Arial"/>
                <a:ea typeface="Arial"/>
                <a:cs typeface="Arial"/>
                <a:sym typeface="Arial"/>
              </a:rPr>
              <a:t>@malvikasharan @turingway, DOI: 10.5281/zenodo.7258956</a:t>
            </a:r>
            <a:endParaRPr b="0" i="0" sz="1100" u="none" cap="none" strike="noStrike">
              <a:solidFill>
                <a:srgbClr val="000000"/>
              </a:solidFill>
              <a:latin typeface="Arial"/>
              <a:ea typeface="Arial"/>
              <a:cs typeface="Arial"/>
              <a:sym typeface="Arial"/>
            </a:endParaRPr>
          </a:p>
        </p:txBody>
      </p:sp>
      <p:cxnSp>
        <p:nvCxnSpPr>
          <p:cNvPr id="978" name="Google Shape;978;g25421ab1b0d_0_3561"/>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id="979" name="Google Shape;979;g25421ab1b0d_0_3561"/>
          <p:cNvPicPr preferRelativeResize="0"/>
          <p:nvPr/>
        </p:nvPicPr>
        <p:blipFill rotWithShape="1">
          <a:blip r:embed="rId3">
            <a:alphaModFix/>
          </a:blip>
          <a:srcRect b="0" l="0" r="0" t="0"/>
          <a:stretch/>
        </p:blipFill>
        <p:spPr>
          <a:xfrm>
            <a:off x="292113" y="411177"/>
            <a:ext cx="8559775" cy="4196298"/>
          </a:xfrm>
          <a:prstGeom prst="rect">
            <a:avLst/>
          </a:prstGeom>
          <a:noFill/>
          <a:ln>
            <a:noFill/>
          </a:ln>
        </p:spPr>
      </p:pic>
      <p:sp>
        <p:nvSpPr>
          <p:cNvPr id="980" name="Google Shape;980;g25421ab1b0d_0_3561"/>
          <p:cNvSpPr txBox="1"/>
          <p:nvPr>
            <p:ph idx="4" type="body"/>
          </p:nvPr>
        </p:nvSpPr>
        <p:spPr>
          <a:xfrm>
            <a:off x="-73572" y="4279697"/>
            <a:ext cx="92175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100">
                <a:solidFill>
                  <a:schemeClr val="dk2"/>
                </a:solidFill>
                <a:latin typeface="Arial"/>
                <a:ea typeface="Arial"/>
                <a:cs typeface="Arial"/>
                <a:sym typeface="Arial"/>
              </a:rPr>
              <a:t>@turingway, </a:t>
            </a:r>
            <a:r>
              <a:rPr lang="en-GB" sz="1100" u="sng">
                <a:solidFill>
                  <a:schemeClr val="dk2"/>
                </a:solidFill>
                <a:latin typeface="Arial"/>
                <a:ea typeface="Arial"/>
                <a:cs typeface="Arial"/>
                <a:sym typeface="Arial"/>
                <a:hlinkClick r:id="rId4">
                  <a:extLst>
                    <a:ext uri="{A12FA001-AC4F-418D-AE19-62706E023703}">
                      <ahyp:hlinkClr val="tx"/>
                    </a:ext>
                  </a:extLst>
                </a:hlinkClick>
              </a:rPr>
              <a:t>https://t</a:t>
            </a:r>
            <a:r>
              <a:rPr lang="en-GB" sz="1100" u="sng">
                <a:solidFill>
                  <a:schemeClr val="dk2"/>
                </a:solidFill>
                <a:hlinkClick r:id="rId5">
                  <a:extLst>
                    <a:ext uri="{A12FA001-AC4F-418D-AE19-62706E023703}">
                      <ahyp:hlinkClr val="tx"/>
                    </a:ext>
                  </a:extLst>
                </a:hlinkClick>
              </a:rPr>
              <a:t>he-turing-way.netlify.app/collaboration/research-infrastructure-roles.html</a:t>
            </a:r>
            <a:r>
              <a:rPr lang="en-GB" sz="1100">
                <a:solidFill>
                  <a:schemeClr val="dk2"/>
                </a:solidFill>
              </a:rPr>
              <a:t>, CC-BY 4.0 image by </a:t>
            </a:r>
            <a:r>
              <a:rPr i="1" lang="en-GB" sz="1100">
                <a:solidFill>
                  <a:schemeClr val="dk2"/>
                </a:solidFill>
              </a:rPr>
              <a:t>The Turing Way </a:t>
            </a:r>
            <a:r>
              <a:rPr lang="en-GB" sz="1100">
                <a:solidFill>
                  <a:schemeClr val="dk2"/>
                </a:solidFill>
              </a:rPr>
              <a:t>and Scriberia</a:t>
            </a:r>
            <a:endParaRPr sz="1100">
              <a:solidFill>
                <a:schemeClr val="dk2"/>
              </a:solidFill>
              <a:latin typeface="Arial"/>
              <a:ea typeface="Arial"/>
              <a:cs typeface="Arial"/>
              <a:sym typeface="Arial"/>
            </a:endParaRPr>
          </a:p>
        </p:txBody>
      </p:sp>
      <p:pic>
        <p:nvPicPr>
          <p:cNvPr id="981" name="Google Shape;981;g25421ab1b0d_0_3561"/>
          <p:cNvPicPr preferRelativeResize="0"/>
          <p:nvPr/>
        </p:nvPicPr>
        <p:blipFill rotWithShape="1">
          <a:blip r:embed="rId6">
            <a:alphaModFix/>
          </a:blip>
          <a:srcRect b="7994" l="0" r="0" t="0"/>
          <a:stretch/>
        </p:blipFill>
        <p:spPr>
          <a:xfrm>
            <a:off x="5432499" y="1585686"/>
            <a:ext cx="3547100" cy="261019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86" name="Shape 986"/>
        <p:cNvGrpSpPr/>
        <p:nvPr/>
      </p:nvGrpSpPr>
      <p:grpSpPr>
        <a:xfrm>
          <a:off x="0" y="0"/>
          <a:ext cx="0" cy="0"/>
          <a:chOff x="0" y="0"/>
          <a:chExt cx="0" cy="0"/>
        </a:xfrm>
      </p:grpSpPr>
      <p:sp>
        <p:nvSpPr>
          <p:cNvPr id="987" name="Google Shape;987;g25421ab1b0d_0_3938"/>
          <p:cNvSpPr txBox="1"/>
          <p:nvPr>
            <p:ph idx="4" type="body"/>
          </p:nvPr>
        </p:nvSpPr>
        <p:spPr>
          <a:xfrm>
            <a:off x="100" y="4279700"/>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000"/>
              <a:t>CC-BY image by </a:t>
            </a:r>
            <a:r>
              <a:rPr i="1" lang="en-GB" sz="1000"/>
              <a:t>The Turing Way </a:t>
            </a:r>
            <a:r>
              <a:rPr lang="en-GB" sz="1000"/>
              <a:t>and Scriberia, Zenodo: </a:t>
            </a:r>
            <a:r>
              <a:rPr lang="en-GB" sz="1000" u="sng">
                <a:solidFill>
                  <a:schemeClr val="hlink"/>
                </a:solidFill>
                <a:hlinkClick r:id="rId3"/>
              </a:rPr>
              <a:t>https://doi.org/10.5281/zenodo.3332807</a:t>
            </a:r>
            <a:r>
              <a:rPr lang="en-GB" sz="1000"/>
              <a:t>. </a:t>
            </a:r>
            <a:endParaRPr sz="1000"/>
          </a:p>
        </p:txBody>
      </p:sp>
      <p:sp>
        <p:nvSpPr>
          <p:cNvPr id="988" name="Google Shape;988;g25421ab1b0d_0_3938"/>
          <p:cNvSpPr txBox="1"/>
          <p:nvPr>
            <p:ph idx="3" type="body"/>
          </p:nvPr>
        </p:nvSpPr>
        <p:spPr>
          <a:xfrm>
            <a:off x="292525" y="1152150"/>
            <a:ext cx="4334700" cy="3259500"/>
          </a:xfrm>
          <a:prstGeom prst="rect">
            <a:avLst/>
          </a:prstGeom>
          <a:noFill/>
          <a:ln>
            <a:noFill/>
          </a:ln>
        </p:spPr>
        <p:txBody>
          <a:bodyPr anchorCtr="0" anchor="t" bIns="0" lIns="0" spcFirstLastPara="1" rIns="0" wrap="square" tIns="0">
            <a:noAutofit/>
          </a:bodyPr>
          <a:lstStyle/>
          <a:p>
            <a:pPr indent="-361950" lvl="0" marL="457200" rtl="0" algn="l">
              <a:lnSpc>
                <a:spcPct val="110000"/>
              </a:lnSpc>
              <a:spcBef>
                <a:spcPts val="0"/>
              </a:spcBef>
              <a:spcAft>
                <a:spcPts val="0"/>
              </a:spcAft>
              <a:buSzPts val="2100"/>
              <a:buChar char="-"/>
            </a:pPr>
            <a:r>
              <a:rPr b="1" lang="en-GB" sz="2100">
                <a:solidFill>
                  <a:srgbClr val="F9C100"/>
                </a:solidFill>
              </a:rPr>
              <a:t>The Turing Way Practitioners Hub</a:t>
            </a:r>
            <a:r>
              <a:rPr lang="en-GB" sz="2100"/>
              <a:t> in close collaboration with UK orgs (government, industry, public sector)</a:t>
            </a:r>
            <a:endParaRPr sz="2100"/>
          </a:p>
          <a:p>
            <a:pPr indent="0" lvl="0" marL="0" rtl="0" algn="l">
              <a:lnSpc>
                <a:spcPct val="110000"/>
              </a:lnSpc>
              <a:spcBef>
                <a:spcPts val="0"/>
              </a:spcBef>
              <a:spcAft>
                <a:spcPts val="0"/>
              </a:spcAft>
              <a:buSzPts val="2800"/>
              <a:buNone/>
            </a:pPr>
            <a:r>
              <a:t/>
            </a:r>
            <a:endParaRPr sz="2100"/>
          </a:p>
          <a:p>
            <a:pPr indent="-361950" lvl="0" marL="457200" rtl="0" algn="l">
              <a:lnSpc>
                <a:spcPct val="110000"/>
              </a:lnSpc>
              <a:spcBef>
                <a:spcPts val="0"/>
              </a:spcBef>
              <a:spcAft>
                <a:spcPts val="0"/>
              </a:spcAft>
              <a:buSzPts val="2100"/>
              <a:buChar char="-"/>
            </a:pPr>
            <a:r>
              <a:rPr b="1" lang="en-GB" sz="2100">
                <a:solidFill>
                  <a:srgbClr val="F9C100"/>
                </a:solidFill>
              </a:rPr>
              <a:t>The Turing’s Skill Policy Award</a:t>
            </a:r>
            <a:r>
              <a:rPr lang="en-GB" sz="2100"/>
              <a:t> for engaging with policy ecosystem - led by </a:t>
            </a:r>
            <a:r>
              <a:rPr b="1" lang="en-GB" sz="2100"/>
              <a:t>Dr. Emma Karoune</a:t>
            </a:r>
            <a:endParaRPr b="1" sz="2100"/>
          </a:p>
          <a:p>
            <a:pPr indent="0" lvl="0" marL="0" rtl="0" algn="l">
              <a:lnSpc>
                <a:spcPct val="110000"/>
              </a:lnSpc>
              <a:spcBef>
                <a:spcPts val="0"/>
              </a:spcBef>
              <a:spcAft>
                <a:spcPts val="0"/>
              </a:spcAft>
              <a:buSzPts val="2800"/>
              <a:buNone/>
            </a:pPr>
            <a:r>
              <a:t/>
            </a:r>
            <a:endParaRPr sz="2100"/>
          </a:p>
        </p:txBody>
      </p:sp>
      <p:pic>
        <p:nvPicPr>
          <p:cNvPr id="989" name="Google Shape;989;g25421ab1b0d_0_3938"/>
          <p:cNvPicPr preferRelativeResize="0"/>
          <p:nvPr/>
        </p:nvPicPr>
        <p:blipFill rotWithShape="1">
          <a:blip r:embed="rId4">
            <a:alphaModFix/>
          </a:blip>
          <a:srcRect b="0" l="0" r="0" t="0"/>
          <a:stretch/>
        </p:blipFill>
        <p:spPr>
          <a:xfrm>
            <a:off x="4750081" y="1315512"/>
            <a:ext cx="4168044" cy="3096138"/>
          </a:xfrm>
          <a:prstGeom prst="rect">
            <a:avLst/>
          </a:prstGeom>
          <a:noFill/>
          <a:ln>
            <a:noFill/>
          </a:ln>
        </p:spPr>
      </p:pic>
      <p:sp>
        <p:nvSpPr>
          <p:cNvPr id="990" name="Google Shape;990;g25421ab1b0d_0_3938"/>
          <p:cNvSpPr txBox="1"/>
          <p:nvPr/>
        </p:nvSpPr>
        <p:spPr>
          <a:xfrm>
            <a:off x="431800" y="1495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Broader Recognition for Research Infrastructure Roles</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94" name="Shape 994"/>
        <p:cNvGrpSpPr/>
        <p:nvPr/>
      </p:nvGrpSpPr>
      <p:grpSpPr>
        <a:xfrm>
          <a:off x="0" y="0"/>
          <a:ext cx="0" cy="0"/>
          <a:chOff x="0" y="0"/>
          <a:chExt cx="0" cy="0"/>
        </a:xfrm>
      </p:grpSpPr>
      <p:pic>
        <p:nvPicPr>
          <p:cNvPr id="995" name="Google Shape;995;g25421ab1b0d_0_3946"/>
          <p:cNvPicPr preferRelativeResize="0"/>
          <p:nvPr/>
        </p:nvPicPr>
        <p:blipFill rotWithShape="1">
          <a:blip r:embed="rId3">
            <a:alphaModFix/>
          </a:blip>
          <a:srcRect b="0" l="0" r="0" t="0"/>
          <a:stretch/>
        </p:blipFill>
        <p:spPr>
          <a:xfrm>
            <a:off x="5044825" y="773525"/>
            <a:ext cx="3856077" cy="3084100"/>
          </a:xfrm>
          <a:prstGeom prst="rect">
            <a:avLst/>
          </a:prstGeom>
          <a:noFill/>
          <a:ln>
            <a:noFill/>
          </a:ln>
        </p:spPr>
      </p:pic>
      <p:sp>
        <p:nvSpPr>
          <p:cNvPr id="996" name="Google Shape;996;g25421ab1b0d_0_3946"/>
          <p:cNvSpPr txBox="1"/>
          <p:nvPr/>
        </p:nvSpPr>
        <p:spPr>
          <a:xfrm>
            <a:off x="178575" y="773525"/>
            <a:ext cx="4781100" cy="3754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1900"/>
              <a:buFont typeface="Arial"/>
              <a:buNone/>
            </a:pPr>
            <a:r>
              <a:rPr b="1" i="0" lang="en-GB" sz="1900" u="none" cap="none" strike="noStrike">
                <a:solidFill>
                  <a:srgbClr val="F9C100"/>
                </a:solidFill>
                <a:latin typeface="Arial"/>
                <a:ea typeface="Arial"/>
                <a:cs typeface="Arial"/>
                <a:sym typeface="Arial"/>
              </a:rPr>
              <a:t>Recognising all kinds of roles through recommendations &amp; policies.</a:t>
            </a:r>
            <a:endParaRPr b="1" i="0" sz="1900" u="none" cap="none" strike="noStrike">
              <a:solidFill>
                <a:srgbClr val="F9C100"/>
              </a:solidFill>
              <a:latin typeface="Arial"/>
              <a:ea typeface="Arial"/>
              <a:cs typeface="Arial"/>
              <a:sym typeface="Arial"/>
            </a:endParaRPr>
          </a:p>
          <a:p>
            <a:pPr indent="0" lvl="0" marL="0" marR="0" rtl="0" algn="l">
              <a:lnSpc>
                <a:spcPct val="115000"/>
              </a:lnSpc>
              <a:spcBef>
                <a:spcPts val="2400"/>
              </a:spcBef>
              <a:spcAft>
                <a:spcPts val="0"/>
              </a:spcAft>
              <a:buClr>
                <a:srgbClr val="000000"/>
              </a:buClr>
              <a:buSzPts val="1700"/>
              <a:buFont typeface="Arial"/>
              <a:buNone/>
            </a:pPr>
            <a:r>
              <a:rPr b="1" i="0" lang="en-GB" sz="1700" u="none" cap="none" strike="noStrike">
                <a:solidFill>
                  <a:schemeClr val="lt1"/>
                </a:solidFill>
                <a:latin typeface="Arial"/>
                <a:ea typeface="Arial"/>
                <a:cs typeface="Arial"/>
                <a:sym typeface="Arial"/>
              </a:rPr>
              <a:t>UK Research and Development Roadmap</a:t>
            </a:r>
            <a:br>
              <a:rPr b="0" i="1" lang="en-GB" sz="1000" u="none" cap="none" strike="noStrike">
                <a:solidFill>
                  <a:schemeClr val="lt1"/>
                </a:solidFill>
                <a:latin typeface="Arial"/>
                <a:ea typeface="Arial"/>
                <a:cs typeface="Arial"/>
                <a:sym typeface="Arial"/>
              </a:rPr>
            </a:br>
            <a:r>
              <a:rPr b="0" i="1" lang="en-GB" sz="1100" u="none" cap="none" strike="noStrike">
                <a:solidFill>
                  <a:srgbClr val="808080"/>
                </a:solidFill>
                <a:latin typeface="Arial"/>
                <a:ea typeface="Arial"/>
                <a:cs typeface="Arial"/>
                <a:sym typeface="Arial"/>
              </a:rPr>
              <a:t>Attract, retain, develop the talented, diverse people and teams. </a:t>
            </a:r>
            <a:r>
              <a:rPr b="0" i="0" lang="en-GB" sz="1100" u="none" cap="none" strike="noStrike">
                <a:solidFill>
                  <a:srgbClr val="808080"/>
                </a:solidFill>
                <a:latin typeface="Arial"/>
                <a:ea typeface="Arial"/>
                <a:cs typeface="Arial"/>
                <a:sym typeface="Arial"/>
              </a:rPr>
              <a:t>Ensure that our science, research, innovation system is responsive to our society</a:t>
            </a:r>
            <a:endParaRPr b="0" i="0" sz="1100" u="none" cap="none" strike="noStrike">
              <a:solidFill>
                <a:srgbClr val="808080"/>
              </a:solidFill>
              <a:latin typeface="Arial"/>
              <a:ea typeface="Arial"/>
              <a:cs typeface="Arial"/>
              <a:sym typeface="Arial"/>
            </a:endParaRPr>
          </a:p>
          <a:p>
            <a:pPr indent="0" lvl="0" marL="0" marR="0" rtl="0" algn="l">
              <a:lnSpc>
                <a:spcPct val="115000"/>
              </a:lnSpc>
              <a:spcBef>
                <a:spcPts val="2400"/>
              </a:spcBef>
              <a:spcAft>
                <a:spcPts val="0"/>
              </a:spcAft>
              <a:buClr>
                <a:srgbClr val="000000"/>
              </a:buClr>
              <a:buSzPts val="1600"/>
              <a:buFont typeface="Arial"/>
              <a:buNone/>
            </a:pPr>
            <a:r>
              <a:rPr b="1" i="0" lang="en-GB" sz="1600" u="none" cap="none" strike="noStrike">
                <a:solidFill>
                  <a:schemeClr val="lt1"/>
                </a:solidFill>
                <a:uFill>
                  <a:noFill/>
                </a:uFill>
                <a:latin typeface="Arial"/>
                <a:ea typeface="Arial"/>
                <a:cs typeface="Arial"/>
                <a:sym typeface="Arial"/>
                <a:hlinkClick r:id="rId4">
                  <a:extLst>
                    <a:ext uri="{A12FA001-AC4F-418D-AE19-62706E023703}">
                      <ahyp:hlinkClr val="tx"/>
                    </a:ext>
                  </a:extLst>
                </a:hlinkClick>
              </a:rPr>
              <a:t>Towards better recognition for Research Infrastructure Specialists (Australia)</a:t>
            </a:r>
            <a:endParaRPr b="0" i="0" sz="1000" u="none" cap="none" strike="noStrike">
              <a:solidFill>
                <a:schemeClr val="lt1"/>
              </a:solidFill>
              <a:latin typeface="Arial"/>
              <a:ea typeface="Arial"/>
              <a:cs typeface="Arial"/>
              <a:sym typeface="Arial"/>
            </a:endParaRPr>
          </a:p>
          <a:p>
            <a:pPr indent="0" lvl="0" marL="0" marR="0" rtl="0" algn="l">
              <a:lnSpc>
                <a:spcPct val="115000"/>
              </a:lnSpc>
              <a:spcBef>
                <a:spcPts val="600"/>
              </a:spcBef>
              <a:spcAft>
                <a:spcPts val="600"/>
              </a:spcAft>
              <a:buClr>
                <a:srgbClr val="000000"/>
              </a:buClr>
              <a:buSzPts val="1100"/>
              <a:buFont typeface="Arial"/>
              <a:buNone/>
            </a:pPr>
            <a:r>
              <a:rPr b="0" i="1" lang="en-GB" sz="1100" u="none" cap="none" strike="noStrike">
                <a:solidFill>
                  <a:srgbClr val="808080"/>
                </a:solidFill>
                <a:latin typeface="Arial"/>
                <a:ea typeface="Arial"/>
                <a:cs typeface="Arial"/>
                <a:sym typeface="Arial"/>
              </a:rPr>
              <a:t>Professional staff become more valuable with experience and need to be rewarded as such – otherwise they will go elsewhere. Australian universities need to improve how they reward and recognise this important cohort of specialists, and the NCRIS Project Directors are calling for a change in how [Research Infrastructure] specialists are classified.</a:t>
            </a:r>
            <a:endParaRPr b="0" i="1" sz="1100" u="none" cap="none" strike="noStrike">
              <a:solidFill>
                <a:srgbClr val="808080"/>
              </a:solidFill>
              <a:latin typeface="Arial"/>
              <a:ea typeface="Arial"/>
              <a:cs typeface="Arial"/>
              <a:sym typeface="Arial"/>
            </a:endParaRPr>
          </a:p>
        </p:txBody>
      </p:sp>
      <p:sp>
        <p:nvSpPr>
          <p:cNvPr id="997" name="Google Shape;997;g25421ab1b0d_0_3946"/>
          <p:cNvSpPr txBox="1"/>
          <p:nvPr>
            <p:ph idx="4294967295" type="body"/>
          </p:nvPr>
        </p:nvSpPr>
        <p:spPr>
          <a:xfrm>
            <a:off x="300" y="4490525"/>
            <a:ext cx="9144000" cy="6528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i="1" lang="en-GB" sz="1100">
                <a:solidFill>
                  <a:schemeClr val="lt1"/>
                </a:solidFill>
              </a:rPr>
              <a:t>Preprint: A manifesto for rewarding and recognising Team Infrastructure Roles</a:t>
            </a:r>
            <a:r>
              <a:rPr lang="en-GB" sz="1100">
                <a:solidFill>
                  <a:schemeClr val="lt1"/>
                </a:solidFill>
              </a:rPr>
              <a:t>, doi.org/10.53962/knm3-bnvx </a:t>
            </a:r>
            <a:r>
              <a:rPr lang="en-GB" sz="1100">
                <a:solidFill>
                  <a:srgbClr val="808080"/>
                </a:solidFill>
              </a:rPr>
              <a:t>https://www.gov.uk/government/publications/uk-research-and-development-roadmap - UK Reference, https://anff.org.au/news/towards-better-recognition-for-research-infrastructure-specialists - Australia Reference </a:t>
            </a:r>
            <a:endParaRPr sz="1100">
              <a:solidFill>
                <a:srgbClr val="808080"/>
              </a:solidFill>
            </a:endParaRPr>
          </a:p>
        </p:txBody>
      </p:sp>
      <p:pic>
        <p:nvPicPr>
          <p:cNvPr id="998" name="Google Shape;998;g25421ab1b0d_0_3946"/>
          <p:cNvPicPr preferRelativeResize="0"/>
          <p:nvPr/>
        </p:nvPicPr>
        <p:blipFill rotWithShape="1">
          <a:blip r:embed="rId5">
            <a:alphaModFix/>
          </a:blip>
          <a:srcRect b="0" l="0" r="0" t="0"/>
          <a:stretch/>
        </p:blipFill>
        <p:spPr>
          <a:xfrm>
            <a:off x="5144675" y="2981075"/>
            <a:ext cx="3888598" cy="1181675"/>
          </a:xfrm>
          <a:prstGeom prst="rect">
            <a:avLst/>
          </a:prstGeom>
          <a:noFill/>
          <a:ln>
            <a:noFill/>
          </a:ln>
        </p:spPr>
      </p:pic>
      <p:sp>
        <p:nvSpPr>
          <p:cNvPr id="999" name="Google Shape;999;g25421ab1b0d_0_3946"/>
          <p:cNvSpPr txBox="1"/>
          <p:nvPr/>
        </p:nvSpPr>
        <p:spPr>
          <a:xfrm>
            <a:off x="178575" y="79275"/>
            <a:ext cx="86781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Policies / Guidelines for Open Leadership</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04" name="Shape 1004"/>
        <p:cNvGrpSpPr/>
        <p:nvPr/>
      </p:nvGrpSpPr>
      <p:grpSpPr>
        <a:xfrm>
          <a:off x="0" y="0"/>
          <a:ext cx="0" cy="0"/>
          <a:chOff x="0" y="0"/>
          <a:chExt cx="0" cy="0"/>
        </a:xfrm>
      </p:grpSpPr>
      <p:grpSp>
        <p:nvGrpSpPr>
          <p:cNvPr id="1005" name="Google Shape;1005;g25421ab1b0d_0_3954"/>
          <p:cNvGrpSpPr/>
          <p:nvPr/>
        </p:nvGrpSpPr>
        <p:grpSpPr>
          <a:xfrm>
            <a:off x="-86" y="-21680"/>
            <a:ext cx="8795670" cy="5174117"/>
            <a:chOff x="-86" y="-30387"/>
            <a:chExt cx="8587006" cy="5071172"/>
          </a:xfrm>
        </p:grpSpPr>
        <p:grpSp>
          <p:nvGrpSpPr>
            <p:cNvPr id="1006" name="Google Shape;1006;g25421ab1b0d_0_3954"/>
            <p:cNvGrpSpPr/>
            <p:nvPr/>
          </p:nvGrpSpPr>
          <p:grpSpPr>
            <a:xfrm>
              <a:off x="-86" y="-30387"/>
              <a:ext cx="5015929" cy="2782230"/>
              <a:chOff x="0" y="-39098"/>
              <a:chExt cx="6570512" cy="3775075"/>
            </a:xfrm>
          </p:grpSpPr>
          <p:pic>
            <p:nvPicPr>
              <p:cNvPr id="1007" name="Google Shape;1007;g25421ab1b0d_0_3954"/>
              <p:cNvPicPr preferRelativeResize="0"/>
              <p:nvPr/>
            </p:nvPicPr>
            <p:blipFill rotWithShape="1">
              <a:blip r:embed="rId3">
                <a:alphaModFix/>
              </a:blip>
              <a:srcRect b="0" l="0" r="0" t="0"/>
              <a:stretch/>
            </p:blipFill>
            <p:spPr>
              <a:xfrm>
                <a:off x="3272048" y="-21315"/>
                <a:ext cx="3298464" cy="3757292"/>
              </a:xfrm>
              <a:prstGeom prst="rect">
                <a:avLst/>
              </a:prstGeom>
              <a:noFill/>
              <a:ln>
                <a:noFill/>
              </a:ln>
            </p:spPr>
          </p:pic>
          <p:pic>
            <p:nvPicPr>
              <p:cNvPr id="1008" name="Google Shape;1008;g25421ab1b0d_0_3954"/>
              <p:cNvPicPr preferRelativeResize="0"/>
              <p:nvPr/>
            </p:nvPicPr>
            <p:blipFill rotWithShape="1">
              <a:blip r:embed="rId4">
                <a:alphaModFix/>
              </a:blip>
              <a:srcRect b="0" l="0" r="0" t="0"/>
              <a:stretch/>
            </p:blipFill>
            <p:spPr>
              <a:xfrm>
                <a:off x="0" y="-39098"/>
                <a:ext cx="3295571" cy="3766366"/>
              </a:xfrm>
              <a:prstGeom prst="rect">
                <a:avLst/>
              </a:prstGeom>
              <a:noFill/>
              <a:ln>
                <a:noFill/>
              </a:ln>
            </p:spPr>
          </p:pic>
        </p:grpSp>
        <p:pic>
          <p:nvPicPr>
            <p:cNvPr id="1009" name="Google Shape;1009;g25421ab1b0d_0_3954"/>
            <p:cNvPicPr preferRelativeResize="0"/>
            <p:nvPr/>
          </p:nvPicPr>
          <p:blipFill rotWithShape="1">
            <a:blip r:embed="rId5">
              <a:alphaModFix/>
            </a:blip>
            <a:srcRect b="0" l="0" r="0" t="0"/>
            <a:stretch/>
          </p:blipFill>
          <p:spPr>
            <a:xfrm>
              <a:off x="4989136" y="-17282"/>
              <a:ext cx="2571015" cy="2741787"/>
            </a:xfrm>
            <a:prstGeom prst="rect">
              <a:avLst/>
            </a:prstGeom>
            <a:noFill/>
            <a:ln>
              <a:noFill/>
            </a:ln>
          </p:spPr>
        </p:pic>
        <p:pic>
          <p:nvPicPr>
            <p:cNvPr id="1010" name="Google Shape;1010;g25421ab1b0d_0_3954"/>
            <p:cNvPicPr preferRelativeResize="0"/>
            <p:nvPr/>
          </p:nvPicPr>
          <p:blipFill rotWithShape="1">
            <a:blip r:embed="rId6">
              <a:alphaModFix/>
            </a:blip>
            <a:srcRect b="0" l="0" r="0" t="0"/>
            <a:stretch/>
          </p:blipFill>
          <p:spPr>
            <a:xfrm>
              <a:off x="1" y="2736783"/>
              <a:ext cx="2497942" cy="2304002"/>
            </a:xfrm>
            <a:prstGeom prst="rect">
              <a:avLst/>
            </a:prstGeom>
            <a:noFill/>
            <a:ln>
              <a:noFill/>
            </a:ln>
          </p:spPr>
        </p:pic>
        <p:pic>
          <p:nvPicPr>
            <p:cNvPr id="1011" name="Google Shape;1011;g25421ab1b0d_0_3954"/>
            <p:cNvPicPr preferRelativeResize="0"/>
            <p:nvPr/>
          </p:nvPicPr>
          <p:blipFill rotWithShape="1">
            <a:blip r:embed="rId7">
              <a:alphaModFix/>
            </a:blip>
            <a:srcRect b="0" l="0" r="0" t="0"/>
            <a:stretch/>
          </p:blipFill>
          <p:spPr>
            <a:xfrm>
              <a:off x="2481064" y="2736783"/>
              <a:ext cx="2557363" cy="2304002"/>
            </a:xfrm>
            <a:prstGeom prst="rect">
              <a:avLst/>
            </a:prstGeom>
            <a:noFill/>
            <a:ln>
              <a:noFill/>
            </a:ln>
          </p:spPr>
        </p:pic>
        <p:pic>
          <p:nvPicPr>
            <p:cNvPr id="1012" name="Google Shape;1012;g25421ab1b0d_0_3954"/>
            <p:cNvPicPr preferRelativeResize="0"/>
            <p:nvPr/>
          </p:nvPicPr>
          <p:blipFill rotWithShape="1">
            <a:blip r:embed="rId8">
              <a:alphaModFix/>
            </a:blip>
            <a:srcRect b="0" l="0" r="0" t="0"/>
            <a:stretch/>
          </p:blipFill>
          <p:spPr>
            <a:xfrm>
              <a:off x="5013928" y="2719302"/>
              <a:ext cx="2546221" cy="2316280"/>
            </a:xfrm>
            <a:prstGeom prst="rect">
              <a:avLst/>
            </a:prstGeom>
            <a:noFill/>
            <a:ln>
              <a:noFill/>
            </a:ln>
          </p:spPr>
        </p:pic>
        <p:grpSp>
          <p:nvGrpSpPr>
            <p:cNvPr id="1013" name="Google Shape;1013;g25421ab1b0d_0_3954"/>
            <p:cNvGrpSpPr/>
            <p:nvPr/>
          </p:nvGrpSpPr>
          <p:grpSpPr>
            <a:xfrm>
              <a:off x="7560385" y="-30387"/>
              <a:ext cx="1026535" cy="5065937"/>
              <a:chOff x="7560149" y="-30388"/>
              <a:chExt cx="1048233" cy="5312991"/>
            </a:xfrm>
          </p:grpSpPr>
          <p:pic>
            <p:nvPicPr>
              <p:cNvPr id="1014" name="Google Shape;1014;g25421ab1b0d_0_3954"/>
              <p:cNvPicPr preferRelativeResize="0"/>
              <p:nvPr/>
            </p:nvPicPr>
            <p:blipFill rotWithShape="1">
              <a:blip r:embed="rId9">
                <a:alphaModFix/>
              </a:blip>
              <a:srcRect b="0" l="0" r="0" t="0"/>
              <a:stretch/>
            </p:blipFill>
            <p:spPr>
              <a:xfrm>
                <a:off x="7560149" y="-30388"/>
                <a:ext cx="1017793" cy="2470781"/>
              </a:xfrm>
              <a:prstGeom prst="rect">
                <a:avLst/>
              </a:prstGeom>
              <a:noFill/>
              <a:ln>
                <a:noFill/>
              </a:ln>
            </p:spPr>
          </p:pic>
          <p:pic>
            <p:nvPicPr>
              <p:cNvPr id="1015" name="Google Shape;1015;g25421ab1b0d_0_3954"/>
              <p:cNvPicPr preferRelativeResize="0"/>
              <p:nvPr/>
            </p:nvPicPr>
            <p:blipFill rotWithShape="1">
              <a:blip r:embed="rId10">
                <a:alphaModFix/>
              </a:blip>
              <a:srcRect b="0" l="0" r="0" t="0"/>
              <a:stretch/>
            </p:blipFill>
            <p:spPr>
              <a:xfrm>
                <a:off x="7582438" y="2427803"/>
                <a:ext cx="1025944" cy="2854800"/>
              </a:xfrm>
              <a:prstGeom prst="rect">
                <a:avLst/>
              </a:prstGeom>
              <a:noFill/>
              <a:ln>
                <a:noFill/>
              </a:ln>
            </p:spPr>
          </p:pic>
        </p:grpSp>
      </p:grpSp>
      <p:pic>
        <p:nvPicPr>
          <p:cNvPr id="1016" name="Google Shape;1016;g25421ab1b0d_0_3954"/>
          <p:cNvPicPr preferRelativeResize="0"/>
          <p:nvPr/>
        </p:nvPicPr>
        <p:blipFill rotWithShape="1">
          <a:blip r:embed="rId11">
            <a:alphaModFix/>
          </a:blip>
          <a:srcRect b="0" l="0" r="0" t="0"/>
          <a:stretch/>
        </p:blipFill>
        <p:spPr>
          <a:xfrm>
            <a:off x="8795659" y="-21679"/>
            <a:ext cx="318566" cy="2512330"/>
          </a:xfrm>
          <a:prstGeom prst="rect">
            <a:avLst/>
          </a:prstGeom>
          <a:noFill/>
          <a:ln>
            <a:noFill/>
          </a:ln>
        </p:spPr>
      </p:pic>
      <p:pic>
        <p:nvPicPr>
          <p:cNvPr id="1017" name="Google Shape;1017;g25421ab1b0d_0_3954"/>
          <p:cNvPicPr preferRelativeResize="0"/>
          <p:nvPr/>
        </p:nvPicPr>
        <p:blipFill rotWithShape="1">
          <a:blip r:embed="rId12">
            <a:alphaModFix/>
          </a:blip>
          <a:srcRect b="0" l="0" r="0" t="0"/>
          <a:stretch/>
        </p:blipFill>
        <p:spPr>
          <a:xfrm>
            <a:off x="8807862" y="2381945"/>
            <a:ext cx="322780" cy="1101484"/>
          </a:xfrm>
          <a:prstGeom prst="rect">
            <a:avLst/>
          </a:prstGeom>
          <a:noFill/>
          <a:ln>
            <a:noFill/>
          </a:ln>
        </p:spPr>
      </p:pic>
      <p:pic>
        <p:nvPicPr>
          <p:cNvPr id="1018" name="Google Shape;1018;g25421ab1b0d_0_3954"/>
          <p:cNvPicPr preferRelativeResize="0"/>
          <p:nvPr/>
        </p:nvPicPr>
        <p:blipFill rotWithShape="1">
          <a:blip r:embed="rId13">
            <a:alphaModFix/>
          </a:blip>
          <a:srcRect b="0" l="0" r="0" t="0"/>
          <a:stretch/>
        </p:blipFill>
        <p:spPr>
          <a:xfrm>
            <a:off x="8781714" y="3460206"/>
            <a:ext cx="346456" cy="1010194"/>
          </a:xfrm>
          <a:prstGeom prst="rect">
            <a:avLst/>
          </a:prstGeom>
          <a:noFill/>
          <a:ln>
            <a:noFill/>
          </a:ln>
        </p:spPr>
      </p:pic>
      <p:sp>
        <p:nvSpPr>
          <p:cNvPr id="1019" name="Google Shape;1019;g25421ab1b0d_0_3954"/>
          <p:cNvSpPr/>
          <p:nvPr/>
        </p:nvSpPr>
        <p:spPr>
          <a:xfrm>
            <a:off x="29775" y="1740819"/>
            <a:ext cx="9131700" cy="601200"/>
          </a:xfrm>
          <a:prstGeom prst="rect">
            <a:avLst/>
          </a:prstGeom>
          <a:solidFill>
            <a:schemeClr val="dk1">
              <a:alpha val="6470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Thanks to our community of contributors &amp; users!</a:t>
            </a:r>
            <a:endParaRPr b="1" i="0" sz="2800" u="none" cap="none" strike="noStrike">
              <a:solidFill>
                <a:schemeClr val="lt1"/>
              </a:solidFill>
              <a:latin typeface="Arial"/>
              <a:ea typeface="Arial"/>
              <a:cs typeface="Arial"/>
              <a:sym typeface="Arial"/>
            </a:endParaRPr>
          </a:p>
        </p:txBody>
      </p:sp>
      <p:pic>
        <p:nvPicPr>
          <p:cNvPr id="1020" name="Google Shape;1020;g25421ab1b0d_0_3954"/>
          <p:cNvPicPr preferRelativeResize="0"/>
          <p:nvPr/>
        </p:nvPicPr>
        <p:blipFill rotWithShape="1">
          <a:blip r:embed="rId14">
            <a:alphaModFix/>
          </a:blip>
          <a:srcRect b="0" l="0" r="0" t="0"/>
          <a:stretch/>
        </p:blipFill>
        <p:spPr>
          <a:xfrm>
            <a:off x="8795658" y="4422514"/>
            <a:ext cx="331289" cy="398670"/>
          </a:xfrm>
          <a:prstGeom prst="rect">
            <a:avLst/>
          </a:prstGeom>
          <a:noFill/>
          <a:ln>
            <a:noFill/>
          </a:ln>
        </p:spPr>
      </p:pic>
      <p:pic>
        <p:nvPicPr>
          <p:cNvPr id="1021" name="Google Shape;1021;g25421ab1b0d_0_3954"/>
          <p:cNvPicPr preferRelativeResize="0"/>
          <p:nvPr/>
        </p:nvPicPr>
        <p:blipFill rotWithShape="1">
          <a:blip r:embed="rId15">
            <a:alphaModFix/>
          </a:blip>
          <a:srcRect b="0" l="0" r="0" t="0"/>
          <a:stretch/>
        </p:blipFill>
        <p:spPr>
          <a:xfrm>
            <a:off x="8794435" y="4803985"/>
            <a:ext cx="296209" cy="29965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g23d1ae35912_0_0"/>
          <p:cNvSpPr txBox="1"/>
          <p:nvPr/>
        </p:nvSpPr>
        <p:spPr>
          <a:xfrm>
            <a:off x="263950" y="118675"/>
            <a:ext cx="82227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lang="en-GB" sz="2600">
                <a:solidFill>
                  <a:schemeClr val="lt1"/>
                </a:solidFill>
              </a:rPr>
              <a:t>Connecting with </a:t>
            </a:r>
            <a:r>
              <a:rPr b="1" i="1" lang="en-GB" sz="2600">
                <a:solidFill>
                  <a:schemeClr val="lt1"/>
                </a:solidFill>
              </a:rPr>
              <a:t>The Turing Way </a:t>
            </a:r>
            <a:r>
              <a:rPr b="1" lang="en-GB" sz="2600">
                <a:solidFill>
                  <a:schemeClr val="lt1"/>
                </a:solidFill>
              </a:rPr>
              <a:t>Project</a:t>
            </a:r>
            <a:endParaRPr b="1" i="0" sz="2600" u="none" cap="none" strike="noStrike">
              <a:solidFill>
                <a:schemeClr val="lt1"/>
              </a:solidFill>
              <a:latin typeface="Arial"/>
              <a:ea typeface="Arial"/>
              <a:cs typeface="Arial"/>
              <a:sym typeface="Arial"/>
            </a:endParaRPr>
          </a:p>
        </p:txBody>
      </p:sp>
      <p:sp>
        <p:nvSpPr>
          <p:cNvPr id="1028" name="Google Shape;1028;g23d1ae35912_0_0"/>
          <p:cNvSpPr txBox="1"/>
          <p:nvPr/>
        </p:nvSpPr>
        <p:spPr>
          <a:xfrm>
            <a:off x="207200" y="899100"/>
            <a:ext cx="4079700" cy="334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GB" sz="2500">
                <a:solidFill>
                  <a:srgbClr val="FF9300"/>
                </a:solidFill>
              </a:rPr>
              <a:t>- Collaboration Cafes </a:t>
            </a:r>
            <a:endParaRPr sz="2500">
              <a:solidFill>
                <a:srgbClr val="FF9300"/>
              </a:solidFill>
            </a:endParaRPr>
          </a:p>
          <a:p>
            <a:pPr indent="-282575" lvl="2" marL="431800" rtl="0" algn="l">
              <a:spcBef>
                <a:spcPts val="800"/>
              </a:spcBef>
              <a:spcAft>
                <a:spcPts val="0"/>
              </a:spcAft>
              <a:buClr>
                <a:schemeClr val="lt1"/>
              </a:buClr>
              <a:buSzPts val="2300"/>
              <a:buChar char="–"/>
            </a:pPr>
            <a:r>
              <a:rPr lang="en-GB" sz="2300">
                <a:solidFill>
                  <a:schemeClr val="lt1"/>
                </a:solidFill>
              </a:rPr>
              <a:t>1</a:t>
            </a:r>
            <a:r>
              <a:rPr baseline="30000" lang="en-GB" sz="2300">
                <a:solidFill>
                  <a:schemeClr val="lt1"/>
                </a:solidFill>
              </a:rPr>
              <a:t>st</a:t>
            </a:r>
            <a:r>
              <a:rPr lang="en-GB" sz="2300">
                <a:solidFill>
                  <a:schemeClr val="lt1"/>
                </a:solidFill>
              </a:rPr>
              <a:t> &amp; 3</a:t>
            </a:r>
            <a:r>
              <a:rPr baseline="30000" lang="en-GB" sz="2300">
                <a:solidFill>
                  <a:schemeClr val="lt1"/>
                </a:solidFill>
              </a:rPr>
              <a:t>rd</a:t>
            </a:r>
            <a:r>
              <a:rPr lang="en-GB" sz="2300">
                <a:solidFill>
                  <a:schemeClr val="lt1"/>
                </a:solidFill>
              </a:rPr>
              <a:t> Wednesdays (15:00 UTC+1)</a:t>
            </a:r>
            <a:endParaRPr sz="1900">
              <a:solidFill>
                <a:schemeClr val="hlink"/>
              </a:solidFill>
            </a:endParaRPr>
          </a:p>
          <a:p>
            <a:pPr indent="0" lvl="0" marL="0" rtl="0" algn="l">
              <a:spcBef>
                <a:spcPts val="0"/>
              </a:spcBef>
              <a:spcAft>
                <a:spcPts val="0"/>
              </a:spcAft>
              <a:buNone/>
            </a:pPr>
            <a:r>
              <a:rPr i="1" lang="en-GB" sz="2500">
                <a:solidFill>
                  <a:srgbClr val="FF9300"/>
                </a:solidFill>
              </a:rPr>
              <a:t>- Fireside Chats</a:t>
            </a:r>
            <a:endParaRPr sz="2500">
              <a:solidFill>
                <a:srgbClr val="FF9300"/>
              </a:solidFill>
            </a:endParaRPr>
          </a:p>
          <a:p>
            <a:pPr indent="-282575" lvl="2" marL="431800" rtl="0" algn="l">
              <a:spcBef>
                <a:spcPts val="800"/>
              </a:spcBef>
              <a:spcAft>
                <a:spcPts val="0"/>
              </a:spcAft>
              <a:buClr>
                <a:schemeClr val="lt1"/>
              </a:buClr>
              <a:buSzPts val="2300"/>
              <a:buChar char="–"/>
            </a:pPr>
            <a:r>
              <a:rPr lang="en-GB" sz="2300">
                <a:solidFill>
                  <a:schemeClr val="lt1"/>
                </a:solidFill>
              </a:rPr>
              <a:t>Monthly</a:t>
            </a:r>
            <a:endParaRPr sz="2600">
              <a:solidFill>
                <a:schemeClr val="dk1"/>
              </a:solidFill>
            </a:endParaRPr>
          </a:p>
          <a:p>
            <a:pPr indent="0" lvl="0" marL="0" rtl="0" algn="l">
              <a:spcBef>
                <a:spcPts val="0"/>
              </a:spcBef>
              <a:spcAft>
                <a:spcPts val="0"/>
              </a:spcAft>
              <a:buNone/>
            </a:pPr>
            <a:r>
              <a:rPr i="1" lang="en-GB" sz="2500">
                <a:solidFill>
                  <a:srgbClr val="FF9300"/>
                </a:solidFill>
              </a:rPr>
              <a:t>- More ways to connect</a:t>
            </a:r>
            <a:endParaRPr i="1" sz="2500">
              <a:solidFill>
                <a:srgbClr val="FF9300"/>
              </a:solidFill>
            </a:endParaRPr>
          </a:p>
          <a:p>
            <a:pPr indent="0" lvl="0" marL="0" rtl="0" algn="l">
              <a:spcBef>
                <a:spcPts val="0"/>
              </a:spcBef>
              <a:spcAft>
                <a:spcPts val="0"/>
              </a:spcAft>
              <a:buNone/>
            </a:pPr>
            <a:r>
              <a:rPr i="1" lang="en-GB" sz="2500">
                <a:solidFill>
                  <a:schemeClr val="lt1"/>
                </a:solidFill>
              </a:rPr>
              <a:t> </a:t>
            </a:r>
            <a:r>
              <a:rPr i="1" lang="en-GB" sz="2500">
                <a:solidFill>
                  <a:schemeClr val="lt1"/>
                </a:solidFill>
              </a:rPr>
              <a:t>- </a:t>
            </a:r>
            <a:r>
              <a:rPr i="1" lang="en-GB" sz="2300">
                <a:solidFill>
                  <a:schemeClr val="lt1"/>
                </a:solidFill>
              </a:rPr>
              <a:t>Join our slack channel </a:t>
            </a:r>
            <a:endParaRPr i="1" sz="2300">
              <a:solidFill>
                <a:schemeClr val="lt1"/>
              </a:solidFill>
            </a:endParaRPr>
          </a:p>
          <a:p>
            <a:pPr indent="0" lvl="0" marL="0" rtl="0" algn="l">
              <a:spcBef>
                <a:spcPts val="0"/>
              </a:spcBef>
              <a:spcAft>
                <a:spcPts val="0"/>
              </a:spcAft>
              <a:buNone/>
            </a:pPr>
            <a:r>
              <a:rPr i="1" lang="en-GB" sz="2300">
                <a:solidFill>
                  <a:schemeClr val="lt1"/>
                </a:solidFill>
              </a:rPr>
              <a:t> - Sign up to our newsletter</a:t>
            </a:r>
            <a:endParaRPr i="1" sz="2300">
              <a:solidFill>
                <a:schemeClr val="lt1"/>
              </a:solidFill>
            </a:endParaRPr>
          </a:p>
        </p:txBody>
      </p:sp>
      <p:sp>
        <p:nvSpPr>
          <p:cNvPr id="1029" name="Google Shape;1029;g23d1ae35912_0_0"/>
          <p:cNvSpPr txBox="1"/>
          <p:nvPr/>
        </p:nvSpPr>
        <p:spPr>
          <a:xfrm>
            <a:off x="263950" y="4244400"/>
            <a:ext cx="3538800" cy="646500"/>
          </a:xfrm>
          <a:prstGeom prst="rect">
            <a:avLst/>
          </a:prstGeom>
          <a:noFill/>
          <a:ln>
            <a:noFill/>
          </a:ln>
        </p:spPr>
        <p:txBody>
          <a:bodyPr anchorCtr="0" anchor="t" bIns="91425" lIns="91425" spcFirstLastPara="1" rIns="91425" wrap="square" tIns="91425">
            <a:spAutoFit/>
          </a:bodyPr>
          <a:lstStyle/>
          <a:p>
            <a:pPr indent="0" lvl="2" marL="180975" rtl="0" algn="l">
              <a:spcBef>
                <a:spcPts val="0"/>
              </a:spcBef>
              <a:spcAft>
                <a:spcPts val="0"/>
              </a:spcAft>
              <a:buNone/>
            </a:pPr>
            <a:r>
              <a:rPr b="1" lang="en-GB" sz="3000">
                <a:solidFill>
                  <a:schemeClr val="accent1"/>
                </a:solidFill>
              </a:rPr>
              <a:t>bit.ly/turingway</a:t>
            </a:r>
            <a:endParaRPr b="1" sz="1600">
              <a:solidFill>
                <a:schemeClr val="accent1"/>
              </a:solidFill>
            </a:endParaRPr>
          </a:p>
        </p:txBody>
      </p:sp>
      <p:pic>
        <p:nvPicPr>
          <p:cNvPr id="1030" name="Google Shape;1030;g23d1ae35912_0_0"/>
          <p:cNvPicPr preferRelativeResize="0"/>
          <p:nvPr/>
        </p:nvPicPr>
        <p:blipFill rotWithShape="1">
          <a:blip r:embed="rId3">
            <a:alphaModFix/>
          </a:blip>
          <a:srcRect b="4574" l="3134" r="3284" t="3758"/>
          <a:stretch/>
        </p:blipFill>
        <p:spPr>
          <a:xfrm>
            <a:off x="3972452" y="904325"/>
            <a:ext cx="5059672" cy="3345300"/>
          </a:xfrm>
          <a:prstGeom prst="rect">
            <a:avLst/>
          </a:prstGeom>
          <a:noFill/>
          <a:ln>
            <a:noFill/>
          </a:ln>
        </p:spPr>
      </p:pic>
      <p:sp>
        <p:nvSpPr>
          <p:cNvPr id="1031" name="Google Shape;1031;g23d1ae35912_0_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04040"/>
        </a:solidFill>
      </p:bgPr>
    </p:bg>
    <p:spTree>
      <p:nvGrpSpPr>
        <p:cNvPr id="1036" name="Shape 1036"/>
        <p:cNvGrpSpPr/>
        <p:nvPr/>
      </p:nvGrpSpPr>
      <p:grpSpPr>
        <a:xfrm>
          <a:off x="0" y="0"/>
          <a:ext cx="0" cy="0"/>
          <a:chOff x="0" y="0"/>
          <a:chExt cx="0" cy="0"/>
        </a:xfrm>
      </p:grpSpPr>
      <p:sp>
        <p:nvSpPr>
          <p:cNvPr id="1037" name="Google Shape;1037;p18"/>
          <p:cNvSpPr txBox="1"/>
          <p:nvPr>
            <p:ph idx="2" type="body"/>
          </p:nvPr>
        </p:nvSpPr>
        <p:spPr>
          <a:xfrm>
            <a:off x="421450" y="1231225"/>
            <a:ext cx="7795200" cy="3782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90CAC4"/>
              </a:buClr>
              <a:buSzPts val="1600"/>
              <a:buNone/>
            </a:pPr>
            <a:r>
              <a:rPr b="1" lang="en-GB" sz="1600">
                <a:solidFill>
                  <a:srgbClr val="90CAC4"/>
                </a:solidFill>
              </a:rPr>
              <a:t>Acknowledgements: </a:t>
            </a:r>
            <a:endParaRPr/>
          </a:p>
          <a:p>
            <a:pPr indent="-288000" lvl="0" marL="288000" rtl="0" algn="l">
              <a:lnSpc>
                <a:spcPct val="100000"/>
              </a:lnSpc>
              <a:spcBef>
                <a:spcPts val="800"/>
              </a:spcBef>
              <a:spcAft>
                <a:spcPts val="0"/>
              </a:spcAft>
              <a:buClr>
                <a:schemeClr val="lt1"/>
              </a:buClr>
              <a:buSzPts val="1600"/>
              <a:buFont typeface="Arial"/>
              <a:buChar char="–"/>
            </a:pPr>
            <a:r>
              <a:rPr lang="en-GB" sz="1600"/>
              <a:t>The Turing Way team, Kirstie Whitaker, Malvika Sharan, Anne Lee Steele, Alexandra Araujo Alvarez</a:t>
            </a:r>
            <a:endParaRPr/>
          </a:p>
          <a:p>
            <a:pPr indent="-288000" lvl="0" marL="288000" rtl="0" algn="l">
              <a:lnSpc>
                <a:spcPct val="100000"/>
              </a:lnSpc>
              <a:spcBef>
                <a:spcPts val="800"/>
              </a:spcBef>
              <a:spcAft>
                <a:spcPts val="0"/>
              </a:spcAft>
              <a:buClr>
                <a:schemeClr val="lt1"/>
              </a:buClr>
              <a:buSzPts val="1600"/>
              <a:buFont typeface="Arial"/>
              <a:buChar char="–"/>
            </a:pPr>
            <a:r>
              <a:rPr i="1" lang="en-GB" sz="1600"/>
              <a:t>The Turing Way </a:t>
            </a:r>
            <a:r>
              <a:rPr lang="en-GB" sz="1600"/>
              <a:t>community, contributors &amp; collaborators</a:t>
            </a:r>
            <a:endParaRPr sz="1600" u="sng"/>
          </a:p>
          <a:p>
            <a:pPr indent="-186400" lvl="0" marL="288000" rtl="0" algn="l">
              <a:lnSpc>
                <a:spcPct val="100000"/>
              </a:lnSpc>
              <a:spcBef>
                <a:spcPts val="800"/>
              </a:spcBef>
              <a:spcAft>
                <a:spcPts val="0"/>
              </a:spcAft>
              <a:buClr>
                <a:schemeClr val="lt1"/>
              </a:buClr>
              <a:buSzPts val="1600"/>
              <a:buFont typeface="Arial"/>
              <a:buNone/>
            </a:pPr>
            <a:r>
              <a:t/>
            </a:r>
            <a:endParaRPr sz="500"/>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Book: </a:t>
            </a:r>
            <a:r>
              <a:rPr lang="en-GB" sz="1600" u="sng"/>
              <a:t>the-turing-way.netlify.com</a:t>
            </a:r>
            <a:endParaRPr sz="1600" u="sng"/>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Twitter: </a:t>
            </a:r>
            <a:r>
              <a:rPr lang="en-GB" sz="1600" u="sng">
                <a:solidFill>
                  <a:schemeClr val="lt1"/>
                </a:solidFill>
                <a:hlinkClick r:id="rId3">
                  <a:extLst>
                    <a:ext uri="{A12FA001-AC4F-418D-AE19-62706E023703}">
                      <ahyp:hlinkClr val="tx"/>
                    </a:ext>
                  </a:extLst>
                </a:hlinkClick>
              </a:rPr>
              <a:t>twitter.com/turingway</a:t>
            </a:r>
            <a:r>
              <a:rPr lang="en-GB" sz="1600">
                <a:solidFill>
                  <a:schemeClr val="lt1"/>
                </a:solidFill>
              </a:rPr>
              <a:t> </a:t>
            </a:r>
            <a:r>
              <a:rPr lang="en-GB" sz="1600">
                <a:solidFill>
                  <a:srgbClr val="90CAC4"/>
                </a:solidFill>
              </a:rPr>
              <a:t>/ Mastodon: </a:t>
            </a:r>
            <a:r>
              <a:rPr lang="en-GB" sz="1600" u="sng"/>
              <a:t>https://fosstodon.org/@turingway</a:t>
            </a:r>
            <a:endParaRPr sz="1600" u="sng">
              <a:solidFill>
                <a:schemeClr val="lt1"/>
              </a:solidFill>
            </a:endParaRPr>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Newsletter: </a:t>
            </a:r>
            <a:r>
              <a:rPr lang="en-GB" sz="1600" u="sng"/>
              <a:t>tinyletter.com/TuringWay</a:t>
            </a:r>
            <a:endParaRPr sz="1600"/>
          </a:p>
          <a:p>
            <a:pPr indent="-288000" lvl="0" marL="288000" rtl="0" algn="l">
              <a:lnSpc>
                <a:spcPct val="100000"/>
              </a:lnSpc>
              <a:spcBef>
                <a:spcPts val="800"/>
              </a:spcBef>
              <a:spcAft>
                <a:spcPts val="0"/>
              </a:spcAft>
              <a:buClr>
                <a:srgbClr val="90CAC4"/>
              </a:buClr>
              <a:buSzPts val="1600"/>
              <a:buChar char="–"/>
            </a:pPr>
            <a:r>
              <a:rPr lang="en-GB" sz="1600">
                <a:solidFill>
                  <a:srgbClr val="90CAC4"/>
                </a:solidFill>
              </a:rPr>
              <a:t>Slack: </a:t>
            </a:r>
            <a:r>
              <a:rPr lang="en-GB" sz="1600" u="sng">
                <a:solidFill>
                  <a:schemeClr val="lt1"/>
                </a:solidFill>
                <a:hlinkClick r:id="rId4">
                  <a:extLst>
                    <a:ext uri="{A12FA001-AC4F-418D-AE19-62706E023703}">
                      <ahyp:hlinkClr val="tx"/>
                    </a:ext>
                  </a:extLst>
                </a:hlinkClick>
              </a:rPr>
              <a:t>tinyurl.com/jointuringwayslack</a:t>
            </a:r>
            <a:endParaRPr sz="1600" u="sng">
              <a:solidFill>
                <a:schemeClr val="lt1"/>
              </a:solidFill>
            </a:endParaRPr>
          </a:p>
          <a:p>
            <a:pPr indent="-288000" lvl="0" marL="288000" rtl="0" algn="l">
              <a:lnSpc>
                <a:spcPct val="100000"/>
              </a:lnSpc>
              <a:spcBef>
                <a:spcPts val="800"/>
              </a:spcBef>
              <a:spcAft>
                <a:spcPts val="0"/>
              </a:spcAft>
              <a:buClr>
                <a:srgbClr val="90CAC4"/>
              </a:buClr>
              <a:buSzPts val="1600"/>
              <a:buChar char="–"/>
            </a:pPr>
            <a:r>
              <a:rPr lang="en-GB" sz="1600">
                <a:solidFill>
                  <a:srgbClr val="90CAC4"/>
                </a:solidFill>
              </a:rPr>
              <a:t>GitHub: </a:t>
            </a:r>
            <a:r>
              <a:rPr lang="en-GB" sz="1600" u="sng"/>
              <a:t>github.com/alan-turing-institute/the-turing-way</a:t>
            </a:r>
            <a:endParaRPr/>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Original artwork by Scriberia: </a:t>
            </a:r>
            <a:r>
              <a:rPr lang="en-GB" sz="1600" u="sng">
                <a:solidFill>
                  <a:schemeClr val="lt1"/>
                </a:solidFill>
                <a:hlinkClick r:id="rId5">
                  <a:extLst>
                    <a:ext uri="{A12FA001-AC4F-418D-AE19-62706E023703}">
                      <ahyp:hlinkClr val="tx"/>
                    </a:ext>
                  </a:extLst>
                </a:hlinkClick>
              </a:rPr>
              <a:t>https://doi.org/10.5281/zenodo.3332807</a:t>
            </a:r>
            <a:r>
              <a:rPr lang="en-GB" sz="1600">
                <a:solidFill>
                  <a:schemeClr val="lt1"/>
                </a:solidFill>
              </a:rPr>
              <a:t> </a:t>
            </a:r>
            <a:endParaRPr sz="1600" u="sng">
              <a:solidFill>
                <a:schemeClr val="lt1"/>
              </a:solidFill>
            </a:endParaRPr>
          </a:p>
          <a:p>
            <a:pPr indent="0" lvl="0" marL="0" rtl="0" algn="l">
              <a:lnSpc>
                <a:spcPct val="100000"/>
              </a:lnSpc>
              <a:spcBef>
                <a:spcPts val="800"/>
              </a:spcBef>
              <a:spcAft>
                <a:spcPts val="0"/>
              </a:spcAft>
              <a:buClr>
                <a:schemeClr val="lt1"/>
              </a:buClr>
              <a:buSzPts val="600"/>
              <a:buNone/>
            </a:pPr>
            <a:r>
              <a:t/>
            </a:r>
            <a:endParaRPr sz="600" u="sng"/>
          </a:p>
        </p:txBody>
      </p:sp>
      <p:pic>
        <p:nvPicPr>
          <p:cNvPr descr="ATI_logo_white.ai" id="1038" name="Google Shape;1038;p18"/>
          <p:cNvPicPr preferRelativeResize="0"/>
          <p:nvPr/>
        </p:nvPicPr>
        <p:blipFill rotWithShape="1">
          <a:blip r:embed="rId6">
            <a:alphaModFix/>
          </a:blip>
          <a:srcRect b="0" l="0" r="0" t="0"/>
          <a:stretch/>
        </p:blipFill>
        <p:spPr>
          <a:xfrm>
            <a:off x="421459" y="552092"/>
            <a:ext cx="1381299" cy="576000"/>
          </a:xfrm>
          <a:prstGeom prst="rect">
            <a:avLst/>
          </a:prstGeom>
          <a:noFill/>
          <a:ln>
            <a:noFill/>
          </a:ln>
        </p:spPr>
      </p:pic>
      <p:pic>
        <p:nvPicPr>
          <p:cNvPr id="1039" name="Google Shape;1039;p18"/>
          <p:cNvPicPr preferRelativeResize="0"/>
          <p:nvPr/>
        </p:nvPicPr>
        <p:blipFill rotWithShape="1">
          <a:blip r:embed="rId7">
            <a:alphaModFix/>
          </a:blip>
          <a:srcRect b="0" l="0" r="0" t="0"/>
          <a:stretch/>
        </p:blipFill>
        <p:spPr>
          <a:xfrm>
            <a:off x="7525489" y="552102"/>
            <a:ext cx="1480933" cy="1727670"/>
          </a:xfrm>
          <a:prstGeom prst="rect">
            <a:avLst/>
          </a:prstGeom>
          <a:noFill/>
          <a:ln>
            <a:noFill/>
          </a:ln>
        </p:spPr>
      </p:pic>
      <p:sp>
        <p:nvSpPr>
          <p:cNvPr id="1040" name="Google Shape;1040;p18"/>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1041" name="Google Shape;1041;p1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8">
                  <a:extLst>
                    <a:ext uri="{A12FA001-AC4F-418D-AE19-62706E023703}">
                      <ahyp:hlinkClr val="tx"/>
                    </a:ext>
                  </a:extLst>
                </a:hlinkClick>
              </a:rPr>
              <a:t>https://doi.org/</a:t>
            </a:r>
            <a:r>
              <a:rPr lang="en-GB" u="sng">
                <a:solidFill>
                  <a:schemeClr val="lt1"/>
                </a:solidFill>
                <a:hlinkClick r:id="rId9">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6" name="Shape 1046"/>
        <p:cNvGrpSpPr/>
        <p:nvPr/>
      </p:nvGrpSpPr>
      <p:grpSpPr>
        <a:xfrm>
          <a:off x="0" y="0"/>
          <a:ext cx="0" cy="0"/>
          <a:chOff x="0" y="0"/>
          <a:chExt cx="0" cy="0"/>
        </a:xfrm>
      </p:grpSpPr>
      <p:sp>
        <p:nvSpPr>
          <p:cNvPr id="1047" name="Google Shape;1047;g23d1ae35912_0_11"/>
          <p:cNvSpPr txBox="1"/>
          <p:nvPr>
            <p:ph idx="1" type="body"/>
          </p:nvPr>
        </p:nvSpPr>
        <p:spPr>
          <a:xfrm>
            <a:off x="205525" y="961450"/>
            <a:ext cx="3553500" cy="2289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500">
                <a:solidFill>
                  <a:srgbClr val="F9C100"/>
                </a:solidFill>
              </a:rPr>
              <a:t>More examples of research infrastructure roles for your reference</a:t>
            </a:r>
            <a:endParaRPr sz="2500">
              <a:solidFill>
                <a:srgbClr val="F9C100"/>
              </a:solidFill>
            </a:endParaRPr>
          </a:p>
        </p:txBody>
      </p:sp>
      <p:pic>
        <p:nvPicPr>
          <p:cNvPr id="1048" name="Google Shape;1048;g23d1ae35912_0_11"/>
          <p:cNvPicPr preferRelativeResize="0"/>
          <p:nvPr/>
        </p:nvPicPr>
        <p:blipFill rotWithShape="1">
          <a:blip r:embed="rId3">
            <a:alphaModFix/>
          </a:blip>
          <a:srcRect b="0" l="0" r="0" t="0"/>
          <a:stretch/>
        </p:blipFill>
        <p:spPr>
          <a:xfrm>
            <a:off x="3863475" y="275526"/>
            <a:ext cx="5136998" cy="4108599"/>
          </a:xfrm>
          <a:prstGeom prst="rect">
            <a:avLst/>
          </a:prstGeom>
          <a:noFill/>
          <a:ln>
            <a:noFill/>
          </a:ln>
        </p:spPr>
      </p:pic>
      <p:sp>
        <p:nvSpPr>
          <p:cNvPr id="1049" name="Google Shape;1049;g23d1ae35912_0_11"/>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54" name="Shape 1054"/>
        <p:cNvGrpSpPr/>
        <p:nvPr/>
      </p:nvGrpSpPr>
      <p:grpSpPr>
        <a:xfrm>
          <a:off x="0" y="0"/>
          <a:ext cx="0" cy="0"/>
          <a:chOff x="0" y="0"/>
          <a:chExt cx="0" cy="0"/>
        </a:xfrm>
      </p:grpSpPr>
      <p:pic>
        <p:nvPicPr>
          <p:cNvPr id="1055" name="Google Shape;1055;g25421ab1b0d_0_455"/>
          <p:cNvPicPr preferRelativeResize="0"/>
          <p:nvPr/>
        </p:nvPicPr>
        <p:blipFill rotWithShape="1">
          <a:blip r:embed="rId3">
            <a:alphaModFix/>
          </a:blip>
          <a:srcRect b="0" l="0" r="0" t="0"/>
          <a:stretch/>
        </p:blipFill>
        <p:spPr>
          <a:xfrm rot="5400000">
            <a:off x="2322212" y="3454913"/>
            <a:ext cx="306926" cy="129250"/>
          </a:xfrm>
          <a:prstGeom prst="rect">
            <a:avLst/>
          </a:prstGeom>
          <a:noFill/>
          <a:ln>
            <a:noFill/>
          </a:ln>
        </p:spPr>
      </p:pic>
      <p:sp>
        <p:nvSpPr>
          <p:cNvPr id="1056" name="Google Shape;1056;g25421ab1b0d_0_455"/>
          <p:cNvSpPr txBox="1"/>
          <p:nvPr>
            <p:ph idx="1" type="body"/>
          </p:nvPr>
        </p:nvSpPr>
        <p:spPr>
          <a:xfrm>
            <a:off x="4309800" y="2892850"/>
            <a:ext cx="4670100" cy="545100"/>
          </a:xfrm>
          <a:prstGeom prst="rect">
            <a:avLst/>
          </a:prstGeom>
          <a:noFill/>
          <a:ln>
            <a:noFill/>
          </a:ln>
        </p:spPr>
        <p:txBody>
          <a:bodyPr anchorCtr="0" anchor="t" bIns="0" lIns="0" spcFirstLastPara="1" rIns="0" wrap="square" tIns="0">
            <a:noAutofit/>
          </a:bodyPr>
          <a:lstStyle/>
          <a:p>
            <a:pPr indent="0" lvl="0" marL="0" marR="0" rtl="0" algn="l">
              <a:lnSpc>
                <a:spcPct val="114000"/>
              </a:lnSpc>
              <a:spcBef>
                <a:spcPts val="0"/>
              </a:spcBef>
              <a:spcAft>
                <a:spcPts val="0"/>
              </a:spcAft>
              <a:buSzPts val="2800"/>
              <a:buNone/>
            </a:pPr>
            <a:r>
              <a:rPr i="1" lang="en-GB" sz="2000"/>
              <a:t>The Research Engineering is a professional field that includes Research Data Scientists and Research Software Engineers. They are </a:t>
            </a:r>
            <a:r>
              <a:rPr i="1" lang="en-GB" sz="2000">
                <a:solidFill>
                  <a:srgbClr val="FFC000"/>
                </a:solidFill>
              </a:rPr>
              <a:t>expert collaborators</a:t>
            </a:r>
            <a:r>
              <a:rPr i="1" lang="en-GB" sz="2000"/>
              <a:t> who bring their </a:t>
            </a:r>
            <a:r>
              <a:rPr i="1" lang="en-GB" sz="2000">
                <a:solidFill>
                  <a:srgbClr val="FFC000"/>
                </a:solidFill>
              </a:rPr>
              <a:t>technical knowledge and data skills </a:t>
            </a:r>
            <a:r>
              <a:rPr i="1" lang="en-GB" sz="2000"/>
              <a:t>to research projects.</a:t>
            </a:r>
            <a:endParaRPr i="1" sz="2000"/>
          </a:p>
        </p:txBody>
      </p:sp>
      <p:cxnSp>
        <p:nvCxnSpPr>
          <p:cNvPr id="1057" name="Google Shape;1057;g25421ab1b0d_0_455"/>
          <p:cNvCxnSpPr>
            <a:endCxn id="1058" idx="6"/>
          </p:cNvCxnSpPr>
          <p:nvPr/>
        </p:nvCxnSpPr>
        <p:spPr>
          <a:xfrm flipH="1">
            <a:off x="2437649" y="1278697"/>
            <a:ext cx="3540600" cy="1766100"/>
          </a:xfrm>
          <a:prstGeom prst="straightConnector1">
            <a:avLst/>
          </a:prstGeom>
          <a:noFill/>
          <a:ln cap="flat" cmpd="sng" w="19050">
            <a:solidFill>
              <a:srgbClr val="838787"/>
            </a:solidFill>
            <a:prstDash val="dashDot"/>
            <a:round/>
            <a:headEnd len="sm" w="sm" type="none"/>
            <a:tailEnd len="med" w="med" type="triangle"/>
          </a:ln>
        </p:spPr>
      </p:cxnSp>
      <p:grpSp>
        <p:nvGrpSpPr>
          <p:cNvPr id="1059" name="Google Shape;1059;g25421ab1b0d_0_455"/>
          <p:cNvGrpSpPr/>
          <p:nvPr/>
        </p:nvGrpSpPr>
        <p:grpSpPr>
          <a:xfrm>
            <a:off x="213365" y="1482800"/>
            <a:ext cx="3768242" cy="2778437"/>
            <a:chOff x="594365" y="1940000"/>
            <a:chExt cx="3768242" cy="2778437"/>
          </a:xfrm>
        </p:grpSpPr>
        <p:sp>
          <p:nvSpPr>
            <p:cNvPr id="1060" name="Google Shape;1060;g25421ab1b0d_0_455"/>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GB" sz="1800" u="none" cap="none" strike="noStrike">
                  <a:solidFill>
                    <a:srgbClr val="FFFFFF"/>
                  </a:solidFill>
                  <a:latin typeface="Arial"/>
                  <a:ea typeface="Arial"/>
                  <a:cs typeface="Arial"/>
                  <a:sym typeface="Arial"/>
                </a:rPr>
                <a:t>		</a:t>
              </a:r>
              <a:endParaRPr b="0" i="0" sz="1800" u="none" cap="none" strike="noStrike">
                <a:solidFill>
                  <a:srgbClr val="FFFFFF"/>
                </a:solidFill>
                <a:latin typeface="Arial"/>
                <a:ea typeface="Arial"/>
                <a:cs typeface="Arial"/>
                <a:sym typeface="Arial"/>
              </a:endParaRPr>
            </a:p>
          </p:txBody>
        </p:sp>
        <p:grpSp>
          <p:nvGrpSpPr>
            <p:cNvPr id="1061" name="Google Shape;1061;g25421ab1b0d_0_455"/>
            <p:cNvGrpSpPr/>
            <p:nvPr/>
          </p:nvGrpSpPr>
          <p:grpSpPr>
            <a:xfrm>
              <a:off x="2138322" y="2194228"/>
              <a:ext cx="680328" cy="616119"/>
              <a:chOff x="6248398" y="971305"/>
              <a:chExt cx="1288500" cy="1231500"/>
            </a:xfrm>
          </p:grpSpPr>
          <p:sp>
            <p:nvSpPr>
              <p:cNvPr id="1062" name="Google Shape;1062;g25421ab1b0d_0_455"/>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063" name="Google Shape;1063;g25421ab1b0d_0_455"/>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064" name="Google Shape;1064;g25421ab1b0d_0_455"/>
            <p:cNvGrpSpPr/>
            <p:nvPr/>
          </p:nvGrpSpPr>
          <p:grpSpPr>
            <a:xfrm>
              <a:off x="3682279" y="3193949"/>
              <a:ext cx="680328" cy="616119"/>
              <a:chOff x="7536875" y="2275610"/>
              <a:chExt cx="1288500" cy="1231500"/>
            </a:xfrm>
          </p:grpSpPr>
          <p:sp>
            <p:nvSpPr>
              <p:cNvPr id="1065" name="Google Shape;1065;g25421ab1b0d_0_455"/>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066" name="Google Shape;1066;g25421ab1b0d_0_455"/>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067" name="Google Shape;1067;g25421ab1b0d_0_455"/>
            <p:cNvGrpSpPr/>
            <p:nvPr/>
          </p:nvGrpSpPr>
          <p:grpSpPr>
            <a:xfrm>
              <a:off x="594365" y="3193949"/>
              <a:ext cx="680328" cy="616119"/>
              <a:chOff x="4963389" y="2289356"/>
              <a:chExt cx="1288500" cy="1231500"/>
            </a:xfrm>
          </p:grpSpPr>
          <p:sp>
            <p:nvSpPr>
              <p:cNvPr id="1068" name="Google Shape;1068;g25421ab1b0d_0_455"/>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069" name="Google Shape;1069;g25421ab1b0d_0_455"/>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070" name="Google Shape;1070;g25421ab1b0d_0_455"/>
            <p:cNvGrpSpPr/>
            <p:nvPr/>
          </p:nvGrpSpPr>
          <p:grpSpPr>
            <a:xfrm>
              <a:off x="2138321" y="3193937"/>
              <a:ext cx="680328" cy="616119"/>
              <a:chOff x="4695362" y="2265214"/>
              <a:chExt cx="1288500" cy="1231500"/>
            </a:xfrm>
          </p:grpSpPr>
          <p:sp>
            <p:nvSpPr>
              <p:cNvPr id="1058" name="Google Shape;1058;g25421ab1b0d_0_455"/>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071" name="Google Shape;1071;g25421ab1b0d_0_455"/>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072" name="Google Shape;1072;g25421ab1b0d_0_455"/>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073" name="Google Shape;1073;g25421ab1b0d_0_455"/>
            <p:cNvGrpSpPr/>
            <p:nvPr/>
          </p:nvGrpSpPr>
          <p:grpSpPr>
            <a:xfrm>
              <a:off x="2138296" y="4102237"/>
              <a:ext cx="680400" cy="616200"/>
              <a:chOff x="2138333" y="3729537"/>
              <a:chExt cx="680400" cy="616200"/>
            </a:xfrm>
          </p:grpSpPr>
          <p:sp>
            <p:nvSpPr>
              <p:cNvPr id="1074" name="Google Shape;1074;g25421ab1b0d_0_455"/>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075" name="Google Shape;1075;g25421ab1b0d_0_455"/>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076" name="Google Shape;1076;g25421ab1b0d_0_455"/>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Data &amp; Engineering Roles</a:t>
            </a:r>
            <a:endParaRPr b="1" i="0" sz="2200" u="none" cap="none" strike="noStrike">
              <a:solidFill>
                <a:schemeClr val="lt1"/>
              </a:solidFill>
              <a:latin typeface="Arial"/>
              <a:ea typeface="Arial"/>
              <a:cs typeface="Arial"/>
              <a:sym typeface="Arial"/>
            </a:endParaRPr>
          </a:p>
        </p:txBody>
      </p:sp>
      <p:pic>
        <p:nvPicPr>
          <p:cNvPr id="1077" name="Google Shape;1077;g25421ab1b0d_0_455"/>
          <p:cNvPicPr preferRelativeResize="0"/>
          <p:nvPr/>
        </p:nvPicPr>
        <p:blipFill rotWithShape="1">
          <a:blip r:embed="rId9">
            <a:alphaModFix/>
          </a:blip>
          <a:srcRect b="0" l="0" r="0" t="0"/>
          <a:stretch/>
        </p:blipFill>
        <p:spPr>
          <a:xfrm>
            <a:off x="5044203" y="692862"/>
            <a:ext cx="2845446" cy="21605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82" name="Shape 1082"/>
        <p:cNvGrpSpPr/>
        <p:nvPr/>
      </p:nvGrpSpPr>
      <p:grpSpPr>
        <a:xfrm>
          <a:off x="0" y="0"/>
          <a:ext cx="0" cy="0"/>
          <a:chOff x="0" y="0"/>
          <a:chExt cx="0" cy="0"/>
        </a:xfrm>
      </p:grpSpPr>
      <p:sp>
        <p:nvSpPr>
          <p:cNvPr id="1083" name="Google Shape;1083;g25421ab1b0d_0_482"/>
          <p:cNvSpPr txBox="1"/>
          <p:nvPr>
            <p:ph idx="3" type="body"/>
          </p:nvPr>
        </p:nvSpPr>
        <p:spPr>
          <a:xfrm>
            <a:off x="431800" y="1324200"/>
            <a:ext cx="4911300" cy="3595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2000"/>
              <a:t>We are </a:t>
            </a:r>
            <a:r>
              <a:rPr i="1" lang="en-GB" sz="2000">
                <a:solidFill>
                  <a:srgbClr val="FFC000"/>
                </a:solidFill>
              </a:rPr>
              <a:t>generalists with broad skills </a:t>
            </a:r>
            <a:r>
              <a:rPr i="1" lang="en-GB" sz="2000"/>
              <a:t>working with data and specialist researchers across domains. </a:t>
            </a:r>
            <a:endParaRPr i="1" sz="2000"/>
          </a:p>
          <a:p>
            <a:pPr indent="0" lvl="0" marL="0" rtl="0" algn="l">
              <a:lnSpc>
                <a:spcPct val="100000"/>
              </a:lnSpc>
              <a:spcBef>
                <a:spcPts val="0"/>
              </a:spcBef>
              <a:spcAft>
                <a:spcPts val="0"/>
              </a:spcAft>
              <a:buSzPts val="2800"/>
              <a:buNone/>
            </a:pPr>
            <a:r>
              <a:t/>
            </a:r>
            <a:endParaRPr i="1" sz="2000"/>
          </a:p>
          <a:p>
            <a:pPr indent="0" lvl="0" marL="0" rtl="0" algn="l">
              <a:lnSpc>
                <a:spcPct val="100000"/>
              </a:lnSpc>
              <a:spcBef>
                <a:spcPts val="0"/>
              </a:spcBef>
              <a:spcAft>
                <a:spcPts val="0"/>
              </a:spcAft>
              <a:buSzPts val="2800"/>
              <a:buNone/>
            </a:pPr>
            <a:r>
              <a:rPr i="1" lang="en-GB" sz="2000"/>
              <a:t>RDS creates </a:t>
            </a:r>
            <a:r>
              <a:rPr i="1" lang="en-GB" sz="2000">
                <a:solidFill>
                  <a:srgbClr val="FFC000"/>
                </a:solidFill>
              </a:rPr>
              <a:t>open and reusable tools</a:t>
            </a:r>
            <a:r>
              <a:rPr i="1" lang="en-GB" sz="2000"/>
              <a:t> to ask questions and draw insights from data. </a:t>
            </a:r>
            <a:endParaRPr i="1" sz="2000"/>
          </a:p>
          <a:p>
            <a:pPr indent="0" lvl="0" marL="0" rtl="0" algn="l">
              <a:lnSpc>
                <a:spcPct val="100000"/>
              </a:lnSpc>
              <a:spcBef>
                <a:spcPts val="0"/>
              </a:spcBef>
              <a:spcAft>
                <a:spcPts val="0"/>
              </a:spcAft>
              <a:buClr>
                <a:schemeClr val="hlink"/>
              </a:buClr>
              <a:buSzPts val="1100"/>
              <a:buFont typeface="Arial"/>
              <a:buNone/>
            </a:pPr>
            <a:r>
              <a:t/>
            </a:r>
            <a:endParaRPr i="1" sz="2000"/>
          </a:p>
          <a:p>
            <a:pPr indent="0" lvl="0" marL="0" rtl="0" algn="l">
              <a:lnSpc>
                <a:spcPct val="100000"/>
              </a:lnSpc>
              <a:spcBef>
                <a:spcPts val="0"/>
              </a:spcBef>
              <a:spcAft>
                <a:spcPts val="0"/>
              </a:spcAft>
              <a:buSzPts val="2800"/>
              <a:buNone/>
            </a:pPr>
            <a:r>
              <a:rPr i="1" lang="en-GB" sz="2000"/>
              <a:t>As expert collaborators, we apply </a:t>
            </a:r>
            <a:r>
              <a:rPr i="1" lang="en-GB" sz="2000">
                <a:solidFill>
                  <a:srgbClr val="FFC000"/>
                </a:solidFill>
              </a:rPr>
              <a:t>reproducible research best practices </a:t>
            </a:r>
            <a:r>
              <a:rPr i="1" lang="en-GB" sz="2000"/>
              <a:t>to research directly through collaboration. </a:t>
            </a:r>
            <a:endParaRPr i="1" sz="2000"/>
          </a:p>
          <a:p>
            <a:pPr indent="0" lvl="0" marL="0" rtl="0" algn="l">
              <a:lnSpc>
                <a:spcPct val="100000"/>
              </a:lnSpc>
              <a:spcBef>
                <a:spcPts val="0"/>
              </a:spcBef>
              <a:spcAft>
                <a:spcPts val="0"/>
              </a:spcAft>
              <a:buSzPts val="2800"/>
              <a:buNone/>
            </a:pPr>
            <a:r>
              <a:t/>
            </a:r>
            <a:endParaRPr i="1" sz="2000"/>
          </a:p>
        </p:txBody>
      </p:sp>
      <p:sp>
        <p:nvSpPr>
          <p:cNvPr id="1084" name="Google Shape;1084;g25421ab1b0d_0_48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u="sng">
                <a:solidFill>
                  <a:srgbClr val="F9C100"/>
                </a:solidFill>
                <a:hlinkClick r:id="rId3">
                  <a:extLst>
                    <a:ext uri="{A12FA001-AC4F-418D-AE19-62706E023703}">
                      <ahyp:hlinkClr val="tx"/>
                    </a:ext>
                  </a:extLst>
                </a:hlinkClick>
              </a:rPr>
              <a:t>Research Data Science</a:t>
            </a:r>
            <a:endParaRPr>
              <a:solidFill>
                <a:srgbClr val="F9C100"/>
              </a:solidFill>
            </a:endParaRPr>
          </a:p>
        </p:txBody>
      </p:sp>
      <p:sp>
        <p:nvSpPr>
          <p:cNvPr id="1085" name="Google Shape;1085;g25421ab1b0d_0_482"/>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Lydia France</a:t>
            </a:r>
            <a:endParaRPr sz="2300"/>
          </a:p>
        </p:txBody>
      </p:sp>
      <p:pic>
        <p:nvPicPr>
          <p:cNvPr id="1086" name="Google Shape;1086;g25421ab1b0d_0_482"/>
          <p:cNvPicPr preferRelativeResize="0"/>
          <p:nvPr/>
        </p:nvPicPr>
        <p:blipFill rotWithShape="1">
          <a:blip r:embed="rId4">
            <a:alphaModFix/>
          </a:blip>
          <a:srcRect b="5285" l="0" r="0" t="0"/>
          <a:stretch/>
        </p:blipFill>
        <p:spPr>
          <a:xfrm>
            <a:off x="5847375" y="566275"/>
            <a:ext cx="2830125" cy="3216626"/>
          </a:xfrm>
          <a:prstGeom prst="rect">
            <a:avLst/>
          </a:prstGeom>
          <a:noFill/>
          <a:ln>
            <a:noFill/>
          </a:ln>
        </p:spPr>
      </p:pic>
      <p:sp>
        <p:nvSpPr>
          <p:cNvPr id="1087" name="Google Shape;1087;g25421ab1b0d_0_48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Data Scientist (RDS)</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g25543a8b85a_0_936"/>
          <p:cNvSpPr txBox="1"/>
          <p:nvPr>
            <p:ph type="title"/>
          </p:nvPr>
        </p:nvSpPr>
        <p:spPr>
          <a:xfrm>
            <a:off x="431800" y="2309750"/>
            <a:ext cx="4922100" cy="994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400"/>
              <a:buNone/>
            </a:pPr>
            <a:r>
              <a:rPr lang="en-GB" sz="2400"/>
              <a:t>Hidden</a:t>
            </a:r>
            <a:r>
              <a:rPr lang="en-GB" sz="2400"/>
              <a:t> roles: </a:t>
            </a:r>
            <a:r>
              <a:rPr i="1" lang="en-GB" sz="2100"/>
              <a:t>perspectives, paths and lived experiences </a:t>
            </a:r>
            <a:endParaRPr i="1" sz="2100"/>
          </a:p>
        </p:txBody>
      </p:sp>
      <p:sp>
        <p:nvSpPr>
          <p:cNvPr id="731" name="Google Shape;731;g25543a8b85a_0_936"/>
          <p:cNvSpPr txBox="1"/>
          <p:nvPr>
            <p:ph idx="1" type="body"/>
          </p:nvPr>
        </p:nvSpPr>
        <p:spPr>
          <a:xfrm>
            <a:off x="431800" y="3569075"/>
            <a:ext cx="5274900" cy="435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400"/>
              <a:buNone/>
            </a:pPr>
            <a:r>
              <a:rPr b="1" lang="en-GB" sz="2000">
                <a:solidFill>
                  <a:srgbClr val="FFC000"/>
                </a:solidFill>
              </a:rPr>
              <a:t>Festival of Hidden REF</a:t>
            </a:r>
            <a:r>
              <a:rPr b="1" lang="en-GB" sz="2000">
                <a:solidFill>
                  <a:srgbClr val="FFC000"/>
                </a:solidFill>
              </a:rPr>
              <a:t>: 21 September 2023</a:t>
            </a:r>
            <a:endParaRPr b="1" sz="2000">
              <a:solidFill>
                <a:srgbClr val="FFC000"/>
              </a:solidFill>
            </a:endParaRPr>
          </a:p>
        </p:txBody>
      </p:sp>
      <p:pic>
        <p:nvPicPr>
          <p:cNvPr id="732" name="Google Shape;732;g25543a8b85a_0_936"/>
          <p:cNvPicPr preferRelativeResize="0"/>
          <p:nvPr/>
        </p:nvPicPr>
        <p:blipFill rotWithShape="1">
          <a:blip r:embed="rId3">
            <a:alphaModFix/>
          </a:blip>
          <a:srcRect b="0" l="0" r="0" t="0"/>
          <a:stretch/>
        </p:blipFill>
        <p:spPr>
          <a:xfrm>
            <a:off x="5353900" y="106009"/>
            <a:ext cx="3528885" cy="4116832"/>
          </a:xfrm>
          <a:prstGeom prst="rect">
            <a:avLst/>
          </a:prstGeom>
          <a:noFill/>
          <a:ln>
            <a:noFill/>
          </a:ln>
        </p:spPr>
      </p:pic>
      <p:sp>
        <p:nvSpPr>
          <p:cNvPr id="733" name="Google Shape;733;g25543a8b85a_0_936"/>
          <p:cNvSpPr txBox="1"/>
          <p:nvPr/>
        </p:nvSpPr>
        <p:spPr>
          <a:xfrm>
            <a:off x="297600" y="4065900"/>
            <a:ext cx="54090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GB" sz="1700" u="none" cap="none" strike="noStrike">
                <a:solidFill>
                  <a:schemeClr val="lt1"/>
                </a:solidFill>
                <a:latin typeface="Arial"/>
                <a:ea typeface="Arial"/>
                <a:cs typeface="Arial"/>
                <a:sym typeface="Arial"/>
              </a:rPr>
              <a:t>Emma Karoune, </a:t>
            </a:r>
            <a:r>
              <a:rPr lang="en-GB" sz="1700">
                <a:solidFill>
                  <a:schemeClr val="lt1"/>
                </a:solidFill>
              </a:rPr>
              <a:t>Cassandra Gould Van Praag,</a:t>
            </a:r>
            <a:endParaRPr sz="1700">
              <a:solidFill>
                <a:schemeClr val="lt1"/>
              </a:solidFill>
            </a:endParaRPr>
          </a:p>
          <a:p>
            <a:pPr indent="0" lvl="0" marL="0" marR="0" rtl="0" algn="l">
              <a:lnSpc>
                <a:spcPct val="100000"/>
              </a:lnSpc>
              <a:spcBef>
                <a:spcPts val="0"/>
              </a:spcBef>
              <a:spcAft>
                <a:spcPts val="0"/>
              </a:spcAft>
              <a:buClr>
                <a:srgbClr val="000000"/>
              </a:buClr>
              <a:buSzPts val="1700"/>
              <a:buFont typeface="Arial"/>
              <a:buNone/>
            </a:pPr>
            <a:r>
              <a:rPr b="0" i="0" lang="en-GB" sz="1700" u="none" cap="none" strike="noStrike">
                <a:solidFill>
                  <a:schemeClr val="lt1"/>
                </a:solidFill>
                <a:latin typeface="Arial"/>
                <a:ea typeface="Arial"/>
                <a:cs typeface="Arial"/>
                <a:sym typeface="Arial"/>
              </a:rPr>
              <a:t>Malvika Sharan</a:t>
            </a:r>
            <a:endParaRPr b="0" i="0" sz="1700" u="none" cap="none" strike="noStrike">
              <a:solidFill>
                <a:schemeClr val="lt1"/>
              </a:solidFill>
              <a:latin typeface="Arial"/>
              <a:ea typeface="Arial"/>
              <a:cs typeface="Arial"/>
              <a:sym typeface="Arial"/>
            </a:endParaRPr>
          </a:p>
        </p:txBody>
      </p:sp>
      <p:sp>
        <p:nvSpPr>
          <p:cNvPr id="734" name="Google Shape;734;g25543a8b85a_0_936"/>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a:solidFill>
                  <a:schemeClr val="lt1"/>
                </a:solidFill>
              </a:rPr>
              <a:t>https://doi.org/</a:t>
            </a:r>
            <a:r>
              <a:rPr lang="en-GB">
                <a:solidFill>
                  <a:schemeClr val="lt1"/>
                </a:solidFill>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92" name="Shape 1092"/>
        <p:cNvGrpSpPr/>
        <p:nvPr/>
      </p:nvGrpSpPr>
      <p:grpSpPr>
        <a:xfrm>
          <a:off x="0" y="0"/>
          <a:ext cx="0" cy="0"/>
          <a:chOff x="0" y="0"/>
          <a:chExt cx="0" cy="0"/>
        </a:xfrm>
      </p:grpSpPr>
      <p:sp>
        <p:nvSpPr>
          <p:cNvPr id="1093" name="Google Shape;1093;g25421ab1b0d_0_491"/>
          <p:cNvSpPr txBox="1"/>
          <p:nvPr>
            <p:ph idx="3" type="body"/>
          </p:nvPr>
        </p:nvSpPr>
        <p:spPr>
          <a:xfrm>
            <a:off x="222775" y="1465800"/>
            <a:ext cx="4881600" cy="249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hlink"/>
              </a:buClr>
              <a:buSzPts val="1100"/>
              <a:buFont typeface="Arial"/>
              <a:buNone/>
            </a:pPr>
            <a:r>
              <a:rPr i="1" lang="en-GB" sz="2000"/>
              <a:t>RSEs promote </a:t>
            </a:r>
            <a:r>
              <a:rPr i="1" lang="en-GB" sz="2000">
                <a:solidFill>
                  <a:srgbClr val="FFC000"/>
                </a:solidFill>
              </a:rPr>
              <a:t>software-development best practices </a:t>
            </a:r>
            <a:r>
              <a:rPr i="1" lang="en-GB" sz="2000"/>
              <a:t>in research software through practices such as version control, testing, documentation and reusability.</a:t>
            </a:r>
            <a:endParaRPr i="1" sz="2000"/>
          </a:p>
          <a:p>
            <a:pPr indent="0" lvl="0" marL="0" rtl="0" algn="l">
              <a:lnSpc>
                <a:spcPct val="100000"/>
              </a:lnSpc>
              <a:spcBef>
                <a:spcPts val="0"/>
              </a:spcBef>
              <a:spcAft>
                <a:spcPts val="0"/>
              </a:spcAft>
              <a:buClr>
                <a:schemeClr val="hlink"/>
              </a:buClr>
              <a:buSzPts val="1100"/>
              <a:buFont typeface="Arial"/>
              <a:buNone/>
            </a:pPr>
            <a:r>
              <a:t/>
            </a:r>
            <a:endParaRPr i="1" sz="2000"/>
          </a:p>
          <a:p>
            <a:pPr indent="0" lvl="0" marL="0" rtl="0" algn="l">
              <a:lnSpc>
                <a:spcPct val="100000"/>
              </a:lnSpc>
              <a:spcBef>
                <a:spcPts val="0"/>
              </a:spcBef>
              <a:spcAft>
                <a:spcPts val="0"/>
              </a:spcAft>
              <a:buClr>
                <a:schemeClr val="hlink"/>
              </a:buClr>
              <a:buSzPts val="1100"/>
              <a:buFont typeface="Arial"/>
              <a:buNone/>
            </a:pPr>
            <a:r>
              <a:rPr i="1" lang="en-GB" sz="2000"/>
              <a:t>We apply and teach </a:t>
            </a:r>
            <a:r>
              <a:rPr i="1" lang="en-GB" sz="2000">
                <a:solidFill>
                  <a:srgbClr val="FFC000"/>
                </a:solidFill>
              </a:rPr>
              <a:t>broad set of technical skills</a:t>
            </a:r>
            <a:r>
              <a:rPr i="1" lang="en-GB" sz="2000"/>
              <a:t> and expertise by being embedded on research projects.</a:t>
            </a:r>
            <a:endParaRPr i="1" sz="2000"/>
          </a:p>
          <a:p>
            <a:pPr indent="0" lvl="0" marL="0" rtl="0" algn="l">
              <a:lnSpc>
                <a:spcPct val="100000"/>
              </a:lnSpc>
              <a:spcBef>
                <a:spcPts val="0"/>
              </a:spcBef>
              <a:spcAft>
                <a:spcPts val="0"/>
              </a:spcAft>
              <a:buSzPts val="2800"/>
              <a:buNone/>
            </a:pPr>
            <a:r>
              <a:t/>
            </a:r>
            <a:endParaRPr i="1" sz="2000"/>
          </a:p>
        </p:txBody>
      </p:sp>
      <p:pic>
        <p:nvPicPr>
          <p:cNvPr id="1094" name="Google Shape;1094;g25421ab1b0d_0_491"/>
          <p:cNvPicPr preferRelativeResize="0"/>
          <p:nvPr>
            <p:ph idx="2" type="pic"/>
          </p:nvPr>
        </p:nvPicPr>
        <p:blipFill rotWithShape="1">
          <a:blip r:embed="rId3">
            <a:alphaModFix/>
          </a:blip>
          <a:srcRect b="26410" l="7108" r="6303" t="-310"/>
          <a:stretch/>
        </p:blipFill>
        <p:spPr>
          <a:xfrm>
            <a:off x="5497400" y="702650"/>
            <a:ext cx="2996450" cy="3069001"/>
          </a:xfrm>
          <a:prstGeom prst="rect">
            <a:avLst/>
          </a:prstGeom>
          <a:noFill/>
          <a:ln>
            <a:noFill/>
          </a:ln>
        </p:spPr>
      </p:pic>
      <p:sp>
        <p:nvSpPr>
          <p:cNvPr id="1095" name="Google Shape;1095;g25421ab1b0d_0_491"/>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u="sng">
                <a:solidFill>
                  <a:srgbClr val="FFC000"/>
                </a:solidFill>
                <a:hlinkClick r:id="rId4">
                  <a:extLst>
                    <a:ext uri="{A12FA001-AC4F-418D-AE19-62706E023703}">
                      <ahyp:hlinkClr val="tx"/>
                    </a:ext>
                  </a:extLst>
                </a:hlinkClick>
              </a:rPr>
              <a:t>RSE Society</a:t>
            </a:r>
            <a:r>
              <a:rPr lang="en-GB">
                <a:solidFill>
                  <a:srgbClr val="FFC000"/>
                </a:solidFill>
              </a:rPr>
              <a:t>, </a:t>
            </a:r>
            <a:r>
              <a:rPr lang="en-GB" u="sng">
                <a:solidFill>
                  <a:srgbClr val="FFC000"/>
                </a:solidFill>
                <a:hlinkClick r:id="rId5">
                  <a:extLst>
                    <a:ext uri="{A12FA001-AC4F-418D-AE19-62706E023703}">
                      <ahyp:hlinkClr val="tx"/>
                    </a:ext>
                  </a:extLst>
                </a:hlinkClick>
              </a:rPr>
              <a:t>RSE Role in </a:t>
            </a:r>
            <a:r>
              <a:rPr i="1" lang="en-GB" u="sng">
                <a:solidFill>
                  <a:srgbClr val="FFC000"/>
                </a:solidFill>
                <a:hlinkClick r:id="rId6">
                  <a:extLst>
                    <a:ext uri="{A12FA001-AC4F-418D-AE19-62706E023703}">
                      <ahyp:hlinkClr val="tx"/>
                    </a:ext>
                  </a:extLst>
                </a:hlinkClick>
              </a:rPr>
              <a:t>The Turing Way</a:t>
            </a:r>
            <a:endParaRPr i="1">
              <a:solidFill>
                <a:srgbClr val="FFC000"/>
              </a:solidFill>
            </a:endParaRPr>
          </a:p>
        </p:txBody>
      </p:sp>
      <p:sp>
        <p:nvSpPr>
          <p:cNvPr id="1096" name="Google Shape;1096;g25421ab1b0d_0_491"/>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Jim Madge</a:t>
            </a:r>
            <a:endParaRPr sz="2300"/>
          </a:p>
        </p:txBody>
      </p:sp>
      <p:sp>
        <p:nvSpPr>
          <p:cNvPr id="1097" name="Google Shape;1097;g25421ab1b0d_0_491"/>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Software Engineer (RSE)</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02" name="Shape 1102"/>
        <p:cNvGrpSpPr/>
        <p:nvPr/>
      </p:nvGrpSpPr>
      <p:grpSpPr>
        <a:xfrm>
          <a:off x="0" y="0"/>
          <a:ext cx="0" cy="0"/>
          <a:chOff x="0" y="0"/>
          <a:chExt cx="0" cy="0"/>
        </a:xfrm>
      </p:grpSpPr>
      <p:grpSp>
        <p:nvGrpSpPr>
          <p:cNvPr id="1103" name="Google Shape;1103;g25421ab1b0d_0_2057"/>
          <p:cNvGrpSpPr/>
          <p:nvPr/>
        </p:nvGrpSpPr>
        <p:grpSpPr>
          <a:xfrm>
            <a:off x="594365" y="1482800"/>
            <a:ext cx="3768242" cy="2778437"/>
            <a:chOff x="594365" y="1940000"/>
            <a:chExt cx="3768242" cy="2778437"/>
          </a:xfrm>
        </p:grpSpPr>
        <p:sp>
          <p:nvSpPr>
            <p:cNvPr id="1104" name="Google Shape;1104;g25421ab1b0d_0_2057"/>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105" name="Google Shape;1105;g25421ab1b0d_0_2057"/>
            <p:cNvGrpSpPr/>
            <p:nvPr/>
          </p:nvGrpSpPr>
          <p:grpSpPr>
            <a:xfrm>
              <a:off x="2138322" y="2194228"/>
              <a:ext cx="680328" cy="616119"/>
              <a:chOff x="6248398" y="971305"/>
              <a:chExt cx="1288500" cy="1231500"/>
            </a:xfrm>
          </p:grpSpPr>
          <p:sp>
            <p:nvSpPr>
              <p:cNvPr id="1106" name="Google Shape;1106;g25421ab1b0d_0_2057"/>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07" name="Google Shape;1107;g25421ab1b0d_0_2057"/>
              <p:cNvPicPr preferRelativeResize="0"/>
              <p:nvPr/>
            </p:nvPicPr>
            <p:blipFill rotWithShape="1">
              <a:blip r:embed="rId3">
                <a:alphaModFix/>
              </a:blip>
              <a:srcRect b="0" l="0" r="0" t="0"/>
              <a:stretch/>
            </p:blipFill>
            <p:spPr>
              <a:xfrm>
                <a:off x="6410031" y="1060045"/>
                <a:ext cx="974438" cy="974438"/>
              </a:xfrm>
              <a:prstGeom prst="rect">
                <a:avLst/>
              </a:prstGeom>
              <a:noFill/>
              <a:ln>
                <a:noFill/>
              </a:ln>
            </p:spPr>
          </p:pic>
        </p:grpSp>
        <p:grpSp>
          <p:nvGrpSpPr>
            <p:cNvPr id="1108" name="Google Shape;1108;g25421ab1b0d_0_2057"/>
            <p:cNvGrpSpPr/>
            <p:nvPr/>
          </p:nvGrpSpPr>
          <p:grpSpPr>
            <a:xfrm>
              <a:off x="3682279" y="3193949"/>
              <a:ext cx="680328" cy="616119"/>
              <a:chOff x="7536875" y="2275610"/>
              <a:chExt cx="1288500" cy="1231500"/>
            </a:xfrm>
          </p:grpSpPr>
          <p:sp>
            <p:nvSpPr>
              <p:cNvPr id="1109" name="Google Shape;1109;g25421ab1b0d_0_2057"/>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10" name="Google Shape;1110;g25421ab1b0d_0_2057"/>
              <p:cNvPicPr preferRelativeResize="0"/>
              <p:nvPr/>
            </p:nvPicPr>
            <p:blipFill rotWithShape="1">
              <a:blip r:embed="rId4">
                <a:alphaModFix/>
              </a:blip>
              <a:srcRect b="0" l="0" r="0" t="0"/>
              <a:stretch/>
            </p:blipFill>
            <p:spPr>
              <a:xfrm>
                <a:off x="7749212" y="2445638"/>
                <a:ext cx="863802" cy="863802"/>
              </a:xfrm>
              <a:prstGeom prst="rect">
                <a:avLst/>
              </a:prstGeom>
              <a:noFill/>
              <a:ln>
                <a:noFill/>
              </a:ln>
            </p:spPr>
          </p:pic>
        </p:grpSp>
        <p:grpSp>
          <p:nvGrpSpPr>
            <p:cNvPr id="1111" name="Google Shape;1111;g25421ab1b0d_0_2057"/>
            <p:cNvGrpSpPr/>
            <p:nvPr/>
          </p:nvGrpSpPr>
          <p:grpSpPr>
            <a:xfrm>
              <a:off x="594365" y="3193949"/>
              <a:ext cx="680328" cy="616119"/>
              <a:chOff x="4963389" y="2289356"/>
              <a:chExt cx="1288500" cy="1231500"/>
            </a:xfrm>
          </p:grpSpPr>
          <p:sp>
            <p:nvSpPr>
              <p:cNvPr id="1112" name="Google Shape;1112;g25421ab1b0d_0_2057"/>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13" name="Google Shape;1113;g25421ab1b0d_0_2057"/>
              <p:cNvPicPr preferRelativeResize="0"/>
              <p:nvPr/>
            </p:nvPicPr>
            <p:blipFill rotWithShape="1">
              <a:blip r:embed="rId5">
                <a:alphaModFix/>
              </a:blip>
              <a:srcRect b="0" l="0" r="0" t="0"/>
              <a:stretch/>
            </p:blipFill>
            <p:spPr>
              <a:xfrm>
                <a:off x="5152168" y="2399861"/>
                <a:ext cx="976558" cy="976558"/>
              </a:xfrm>
              <a:prstGeom prst="rect">
                <a:avLst/>
              </a:prstGeom>
              <a:noFill/>
              <a:ln>
                <a:noFill/>
              </a:ln>
            </p:spPr>
          </p:pic>
        </p:grpSp>
        <p:grpSp>
          <p:nvGrpSpPr>
            <p:cNvPr id="1114" name="Google Shape;1114;g25421ab1b0d_0_2057"/>
            <p:cNvGrpSpPr/>
            <p:nvPr/>
          </p:nvGrpSpPr>
          <p:grpSpPr>
            <a:xfrm>
              <a:off x="2138321" y="3193937"/>
              <a:ext cx="680328" cy="616119"/>
              <a:chOff x="4695362" y="2265214"/>
              <a:chExt cx="1288500" cy="1231500"/>
            </a:xfrm>
          </p:grpSpPr>
          <p:sp>
            <p:nvSpPr>
              <p:cNvPr id="1115" name="Google Shape;1115;g25421ab1b0d_0_2057"/>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116" name="Google Shape;1116;g25421ab1b0d_0_2057"/>
              <p:cNvPicPr preferRelativeResize="0"/>
              <p:nvPr/>
            </p:nvPicPr>
            <p:blipFill rotWithShape="1">
              <a:blip r:embed="rId6">
                <a:alphaModFix/>
              </a:blip>
              <a:srcRect b="0" l="0" r="0" t="0"/>
              <a:stretch/>
            </p:blipFill>
            <p:spPr>
              <a:xfrm>
                <a:off x="4894101" y="2462995"/>
                <a:ext cx="864755" cy="864755"/>
              </a:xfrm>
              <a:prstGeom prst="rect">
                <a:avLst/>
              </a:prstGeom>
              <a:noFill/>
              <a:ln>
                <a:noFill/>
              </a:ln>
            </p:spPr>
          </p:pic>
        </p:grpSp>
        <p:sp>
          <p:nvSpPr>
            <p:cNvPr id="1117" name="Google Shape;1117;g25421ab1b0d_0_2057"/>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118" name="Google Shape;1118;g25421ab1b0d_0_2057"/>
            <p:cNvGrpSpPr/>
            <p:nvPr/>
          </p:nvGrpSpPr>
          <p:grpSpPr>
            <a:xfrm>
              <a:off x="2138296" y="4102237"/>
              <a:ext cx="680400" cy="616200"/>
              <a:chOff x="2138333" y="3729537"/>
              <a:chExt cx="680400" cy="616200"/>
            </a:xfrm>
          </p:grpSpPr>
          <p:sp>
            <p:nvSpPr>
              <p:cNvPr id="1119" name="Google Shape;1119;g25421ab1b0d_0_2057"/>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120" name="Google Shape;1120;g25421ab1b0d_0_2057"/>
              <p:cNvPicPr preferRelativeResize="0"/>
              <p:nvPr/>
            </p:nvPicPr>
            <p:blipFill rotWithShape="1">
              <a:blip r:embed="rId7">
                <a:alphaModFix/>
              </a:blip>
              <a:srcRect b="0" l="0" r="0" t="0"/>
              <a:stretch/>
            </p:blipFill>
            <p:spPr>
              <a:xfrm>
                <a:off x="2233416" y="3792525"/>
                <a:ext cx="490125" cy="490125"/>
              </a:xfrm>
              <a:prstGeom prst="rect">
                <a:avLst/>
              </a:prstGeom>
              <a:noFill/>
              <a:ln>
                <a:noFill/>
              </a:ln>
            </p:spPr>
          </p:pic>
        </p:grpSp>
      </p:grpSp>
      <p:pic>
        <p:nvPicPr>
          <p:cNvPr id="1121" name="Google Shape;1121;g25421ab1b0d_0_2057"/>
          <p:cNvPicPr preferRelativeResize="0"/>
          <p:nvPr/>
        </p:nvPicPr>
        <p:blipFill rotWithShape="1">
          <a:blip r:embed="rId8">
            <a:alphaModFix/>
          </a:blip>
          <a:srcRect b="0" l="0" r="0" t="0"/>
          <a:stretch/>
        </p:blipFill>
        <p:spPr>
          <a:xfrm>
            <a:off x="5126125" y="84525"/>
            <a:ext cx="3423851" cy="2599800"/>
          </a:xfrm>
          <a:prstGeom prst="rect">
            <a:avLst/>
          </a:prstGeom>
          <a:noFill/>
          <a:ln>
            <a:noFill/>
          </a:ln>
        </p:spPr>
      </p:pic>
      <p:cxnSp>
        <p:nvCxnSpPr>
          <p:cNvPr id="1122" name="Google Shape;1122;g25421ab1b0d_0_2057"/>
          <p:cNvCxnSpPr>
            <a:endCxn id="1123" idx="2"/>
          </p:cNvCxnSpPr>
          <p:nvPr/>
        </p:nvCxnSpPr>
        <p:spPr>
          <a:xfrm flipH="1">
            <a:off x="2560325" y="1681425"/>
            <a:ext cx="2542500" cy="1814400"/>
          </a:xfrm>
          <a:prstGeom prst="straightConnector1">
            <a:avLst/>
          </a:prstGeom>
          <a:noFill/>
          <a:ln cap="flat" cmpd="sng" w="19050">
            <a:solidFill>
              <a:srgbClr val="838787"/>
            </a:solidFill>
            <a:prstDash val="dashDot"/>
            <a:round/>
            <a:headEnd len="sm" w="sm" type="none"/>
            <a:tailEnd len="med" w="med" type="triangle"/>
          </a:ln>
        </p:spPr>
      </p:cxnSp>
      <p:sp>
        <p:nvSpPr>
          <p:cNvPr id="1124" name="Google Shape;1124;g25421ab1b0d_0_2057"/>
          <p:cNvSpPr txBox="1"/>
          <p:nvPr>
            <p:ph idx="1" type="body"/>
          </p:nvPr>
        </p:nvSpPr>
        <p:spPr>
          <a:xfrm>
            <a:off x="5102824" y="2885834"/>
            <a:ext cx="3921000" cy="5451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hlink"/>
              </a:buClr>
              <a:buSzPts val="1100"/>
              <a:buFont typeface="Arial"/>
              <a:buNone/>
            </a:pPr>
            <a:r>
              <a:rPr i="1" lang="en-GB" sz="2000"/>
              <a:t>Data Wranglers are </a:t>
            </a:r>
            <a:r>
              <a:rPr i="1" lang="en-GB" sz="2000">
                <a:solidFill>
                  <a:srgbClr val="FFC000"/>
                </a:solidFill>
              </a:rPr>
              <a:t>specialised type of data scientists, </a:t>
            </a:r>
            <a:r>
              <a:rPr i="1" lang="en-GB" sz="2000"/>
              <a:t>primarily </a:t>
            </a:r>
            <a:r>
              <a:rPr i="1" lang="en-GB" sz="2000">
                <a:solidFill>
                  <a:srgbClr val="FFFFFF"/>
                </a:solidFill>
              </a:rPr>
              <a:t>working with data in the space</a:t>
            </a:r>
            <a:r>
              <a:rPr i="1" lang="en-GB" sz="2000">
                <a:solidFill>
                  <a:srgbClr val="1C1C1C"/>
                </a:solidFill>
              </a:rPr>
              <a:t> </a:t>
            </a:r>
            <a:r>
              <a:rPr i="1" lang="en-GB" sz="2000">
                <a:solidFill>
                  <a:srgbClr val="FFC000"/>
                </a:solidFill>
              </a:rPr>
              <a:t>between data generators &amp; data analysts. </a:t>
            </a:r>
            <a:endParaRPr i="1" sz="2000"/>
          </a:p>
        </p:txBody>
      </p:sp>
      <p:pic>
        <p:nvPicPr>
          <p:cNvPr id="1125" name="Google Shape;1125;g25421ab1b0d_0_2057"/>
          <p:cNvPicPr preferRelativeResize="0"/>
          <p:nvPr/>
        </p:nvPicPr>
        <p:blipFill rotWithShape="1">
          <a:blip r:embed="rId9">
            <a:alphaModFix/>
          </a:blip>
          <a:srcRect b="0" l="0" r="0" t="0"/>
          <a:stretch/>
        </p:blipFill>
        <p:spPr>
          <a:xfrm>
            <a:off x="2822098" y="2947825"/>
            <a:ext cx="388726" cy="163675"/>
          </a:xfrm>
          <a:prstGeom prst="rect">
            <a:avLst/>
          </a:prstGeom>
          <a:noFill/>
          <a:ln>
            <a:noFill/>
          </a:ln>
        </p:spPr>
      </p:pic>
      <p:pic>
        <p:nvPicPr>
          <p:cNvPr id="1126" name="Google Shape;1126;g25421ab1b0d_0_2057"/>
          <p:cNvPicPr preferRelativeResize="0"/>
          <p:nvPr/>
        </p:nvPicPr>
        <p:blipFill rotWithShape="1">
          <a:blip r:embed="rId9">
            <a:alphaModFix/>
          </a:blip>
          <a:srcRect b="0" l="0" r="0" t="0"/>
          <a:stretch/>
        </p:blipFill>
        <p:spPr>
          <a:xfrm>
            <a:off x="3178123" y="2947825"/>
            <a:ext cx="388726" cy="163675"/>
          </a:xfrm>
          <a:prstGeom prst="rect">
            <a:avLst/>
          </a:prstGeom>
          <a:noFill/>
          <a:ln>
            <a:noFill/>
          </a:ln>
        </p:spPr>
      </p:pic>
      <p:pic>
        <p:nvPicPr>
          <p:cNvPr id="1127" name="Google Shape;1127;g25421ab1b0d_0_2057"/>
          <p:cNvPicPr preferRelativeResize="0"/>
          <p:nvPr/>
        </p:nvPicPr>
        <p:blipFill rotWithShape="1">
          <a:blip r:embed="rId9">
            <a:alphaModFix/>
          </a:blip>
          <a:srcRect b="0" l="0" r="63470" t="0"/>
          <a:stretch/>
        </p:blipFill>
        <p:spPr>
          <a:xfrm>
            <a:off x="3541250" y="2947825"/>
            <a:ext cx="141999" cy="163675"/>
          </a:xfrm>
          <a:prstGeom prst="rect">
            <a:avLst/>
          </a:prstGeom>
          <a:noFill/>
          <a:ln>
            <a:noFill/>
          </a:ln>
        </p:spPr>
      </p:pic>
      <p:pic>
        <p:nvPicPr>
          <p:cNvPr id="1123" name="Google Shape;1123;g25421ab1b0d_0_2057"/>
          <p:cNvPicPr preferRelativeResize="0"/>
          <p:nvPr/>
        </p:nvPicPr>
        <p:blipFill rotWithShape="1">
          <a:blip r:embed="rId9">
            <a:alphaModFix/>
          </a:blip>
          <a:srcRect b="10" l="0" r="25193" t="-10"/>
          <a:stretch/>
        </p:blipFill>
        <p:spPr>
          <a:xfrm rot="-5400000">
            <a:off x="2333088" y="3413988"/>
            <a:ext cx="290800" cy="163675"/>
          </a:xfrm>
          <a:prstGeom prst="rect">
            <a:avLst/>
          </a:prstGeom>
          <a:noFill/>
          <a:ln>
            <a:noFill/>
          </a:ln>
        </p:spPr>
      </p:pic>
      <p:sp>
        <p:nvSpPr>
          <p:cNvPr id="1128" name="Google Shape;1128;g25421ab1b0d_0_2057"/>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Data Wrangling</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3" name="Shape 1133"/>
        <p:cNvGrpSpPr/>
        <p:nvPr/>
      </p:nvGrpSpPr>
      <p:grpSpPr>
        <a:xfrm>
          <a:off x="0" y="0"/>
          <a:ext cx="0" cy="0"/>
          <a:chOff x="0" y="0"/>
          <a:chExt cx="0" cy="0"/>
        </a:xfrm>
      </p:grpSpPr>
      <p:sp>
        <p:nvSpPr>
          <p:cNvPr id="1134" name="Google Shape;1134;g25421ab1b0d_0_2812"/>
          <p:cNvSpPr txBox="1"/>
          <p:nvPr>
            <p:ph idx="3" type="body"/>
          </p:nvPr>
        </p:nvSpPr>
        <p:spPr>
          <a:xfrm>
            <a:off x="292475" y="1247750"/>
            <a:ext cx="4849200" cy="3298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1900"/>
              <a:t>Data Wranglers are involved in projects with many datasets, or </a:t>
            </a:r>
            <a:r>
              <a:rPr i="1" lang="en-GB" sz="1900">
                <a:solidFill>
                  <a:srgbClr val="FFC000"/>
                </a:solidFill>
              </a:rPr>
              <a:t>complex data needs</a:t>
            </a:r>
            <a:r>
              <a:rPr i="1" lang="en-GB" sz="1900"/>
              <a:t>.</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rPr i="1" lang="en-GB" sz="1900"/>
              <a:t>We understand the intended use of the data and </a:t>
            </a:r>
            <a:r>
              <a:rPr i="1" lang="en-GB" sz="1900">
                <a:solidFill>
                  <a:srgbClr val="FFC000"/>
                </a:solidFill>
              </a:rPr>
              <a:t>conduct preliminary analysis </a:t>
            </a:r>
            <a:r>
              <a:rPr i="1" lang="en-GB" sz="1900"/>
              <a:t>in the context of research questions.</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rPr i="1" lang="en-GB" sz="1900"/>
              <a:t>We collaborate with multiple specialists to </a:t>
            </a:r>
            <a:r>
              <a:rPr i="1" lang="en-GB" sz="1900">
                <a:solidFill>
                  <a:srgbClr val="FFC000"/>
                </a:solidFill>
              </a:rPr>
              <a:t>provide ‘research-ready data’</a:t>
            </a:r>
            <a:r>
              <a:rPr i="1" lang="en-GB" sz="1900"/>
              <a:t> whilst upholding domain-specific standards and data privacy regulations.</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t/>
            </a:r>
            <a:endParaRPr i="1" sz="1900"/>
          </a:p>
        </p:txBody>
      </p:sp>
      <p:sp>
        <p:nvSpPr>
          <p:cNvPr id="1135" name="Google Shape;1135;g25421ab1b0d_0_2812"/>
          <p:cNvSpPr txBox="1"/>
          <p:nvPr>
            <p:ph idx="4" type="body"/>
          </p:nvPr>
        </p:nvSpPr>
        <p:spPr>
          <a:xfrm>
            <a:off x="1605150" y="4732348"/>
            <a:ext cx="7539000" cy="411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i="1" lang="en-GB">
                <a:solidFill>
                  <a:srgbClr val="FFC000"/>
                </a:solidFill>
              </a:rPr>
              <a:t>https://the-turing-way.netlify.app/collaboration/research-infrastructure-roles/data-wrangler.html</a:t>
            </a:r>
            <a:endParaRPr i="1">
              <a:solidFill>
                <a:srgbClr val="FFC000"/>
              </a:solidFill>
            </a:endParaRPr>
          </a:p>
        </p:txBody>
      </p:sp>
      <p:sp>
        <p:nvSpPr>
          <p:cNvPr id="1136" name="Google Shape;1136;g25421ab1b0d_0_2812"/>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Mahwish Mohammad</a:t>
            </a:r>
            <a:endParaRPr sz="2300"/>
          </a:p>
        </p:txBody>
      </p:sp>
      <p:pic>
        <p:nvPicPr>
          <p:cNvPr id="1137" name="Google Shape;1137;g25421ab1b0d_0_2812"/>
          <p:cNvPicPr preferRelativeResize="0"/>
          <p:nvPr/>
        </p:nvPicPr>
        <p:blipFill rotWithShape="1">
          <a:blip r:embed="rId3">
            <a:alphaModFix/>
          </a:blip>
          <a:srcRect b="22910" l="0" r="5819" t="31941"/>
          <a:stretch/>
        </p:blipFill>
        <p:spPr>
          <a:xfrm>
            <a:off x="5423425" y="820450"/>
            <a:ext cx="3127826" cy="2896726"/>
          </a:xfrm>
          <a:prstGeom prst="rect">
            <a:avLst/>
          </a:prstGeom>
          <a:noFill/>
          <a:ln>
            <a:noFill/>
          </a:ln>
        </p:spPr>
      </p:pic>
      <p:sp>
        <p:nvSpPr>
          <p:cNvPr id="1138" name="Google Shape;1138;g25421ab1b0d_0_281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Data Wrangler</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pic>
        <p:nvPicPr>
          <p:cNvPr id="1144" name="Google Shape;1144;g2559bed05ab_1_41"/>
          <p:cNvPicPr preferRelativeResize="0"/>
          <p:nvPr/>
        </p:nvPicPr>
        <p:blipFill rotWithShape="1">
          <a:blip r:embed="rId3">
            <a:alphaModFix/>
          </a:blip>
          <a:srcRect b="0" l="0" r="0" t="0"/>
          <a:stretch/>
        </p:blipFill>
        <p:spPr>
          <a:xfrm rot="5400000">
            <a:off x="2320288" y="3426837"/>
            <a:ext cx="316400" cy="133225"/>
          </a:xfrm>
          <a:prstGeom prst="rect">
            <a:avLst/>
          </a:prstGeom>
          <a:noFill/>
          <a:ln>
            <a:noFill/>
          </a:ln>
        </p:spPr>
      </p:pic>
      <p:grpSp>
        <p:nvGrpSpPr>
          <p:cNvPr id="1145" name="Google Shape;1145;g2559bed05ab_1_41"/>
          <p:cNvGrpSpPr/>
          <p:nvPr/>
        </p:nvGrpSpPr>
        <p:grpSpPr>
          <a:xfrm>
            <a:off x="594365" y="1482800"/>
            <a:ext cx="3768242" cy="2778437"/>
            <a:chOff x="594365" y="1940000"/>
            <a:chExt cx="3768242" cy="2778437"/>
          </a:xfrm>
        </p:grpSpPr>
        <p:sp>
          <p:nvSpPr>
            <p:cNvPr id="1146" name="Google Shape;1146;g2559bed05ab_1_4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147" name="Google Shape;1147;g2559bed05ab_1_41"/>
            <p:cNvGrpSpPr/>
            <p:nvPr/>
          </p:nvGrpSpPr>
          <p:grpSpPr>
            <a:xfrm>
              <a:off x="2138322" y="2194228"/>
              <a:ext cx="680328" cy="616119"/>
              <a:chOff x="6248398" y="971305"/>
              <a:chExt cx="1288500" cy="1231500"/>
            </a:xfrm>
          </p:grpSpPr>
          <p:sp>
            <p:nvSpPr>
              <p:cNvPr id="1148" name="Google Shape;1148;g2559bed05ab_1_4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49" name="Google Shape;1149;g2559bed05ab_1_4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150" name="Google Shape;1150;g2559bed05ab_1_41"/>
            <p:cNvGrpSpPr/>
            <p:nvPr/>
          </p:nvGrpSpPr>
          <p:grpSpPr>
            <a:xfrm>
              <a:off x="3682279" y="3193949"/>
              <a:ext cx="680328" cy="616119"/>
              <a:chOff x="7536875" y="2275610"/>
              <a:chExt cx="1288500" cy="1231500"/>
            </a:xfrm>
          </p:grpSpPr>
          <p:sp>
            <p:nvSpPr>
              <p:cNvPr id="1151" name="Google Shape;1151;g2559bed05ab_1_4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52" name="Google Shape;1152;g2559bed05ab_1_4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153" name="Google Shape;1153;g2559bed05ab_1_41"/>
            <p:cNvGrpSpPr/>
            <p:nvPr/>
          </p:nvGrpSpPr>
          <p:grpSpPr>
            <a:xfrm>
              <a:off x="594365" y="3193949"/>
              <a:ext cx="680328" cy="616119"/>
              <a:chOff x="4963389" y="2289356"/>
              <a:chExt cx="1288500" cy="1231500"/>
            </a:xfrm>
          </p:grpSpPr>
          <p:sp>
            <p:nvSpPr>
              <p:cNvPr id="1154" name="Google Shape;1154;g2559bed05ab_1_4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55" name="Google Shape;1155;g2559bed05ab_1_4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156" name="Google Shape;1156;g2559bed05ab_1_41"/>
            <p:cNvGrpSpPr/>
            <p:nvPr/>
          </p:nvGrpSpPr>
          <p:grpSpPr>
            <a:xfrm>
              <a:off x="2138321" y="3193937"/>
              <a:ext cx="680328" cy="616119"/>
              <a:chOff x="4695362" y="2265214"/>
              <a:chExt cx="1288500" cy="1231500"/>
            </a:xfrm>
          </p:grpSpPr>
          <p:sp>
            <p:nvSpPr>
              <p:cNvPr id="1157" name="Google Shape;1157;g2559bed05ab_1_4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158" name="Google Shape;1158;g2559bed05ab_1_4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159" name="Google Shape;1159;g2559bed05ab_1_4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160" name="Google Shape;1160;g2559bed05ab_1_41"/>
            <p:cNvGrpSpPr/>
            <p:nvPr/>
          </p:nvGrpSpPr>
          <p:grpSpPr>
            <a:xfrm>
              <a:off x="2138296" y="4102237"/>
              <a:ext cx="680400" cy="616200"/>
              <a:chOff x="2138333" y="3729537"/>
              <a:chExt cx="680400" cy="616200"/>
            </a:xfrm>
          </p:grpSpPr>
          <p:sp>
            <p:nvSpPr>
              <p:cNvPr id="1161" name="Google Shape;1161;g2559bed05ab_1_4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162" name="Google Shape;1162;g2559bed05ab_1_41"/>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163" name="Google Shape;1163;g2559bed05ab_1_41"/>
          <p:cNvSpPr txBox="1"/>
          <p:nvPr>
            <p:ph idx="1" type="body"/>
          </p:nvPr>
        </p:nvSpPr>
        <p:spPr>
          <a:xfrm>
            <a:off x="4957049" y="3034209"/>
            <a:ext cx="3921000" cy="545100"/>
          </a:xfrm>
          <a:prstGeom prst="rect">
            <a:avLst/>
          </a:prstGeom>
          <a:noFill/>
          <a:ln>
            <a:noFill/>
          </a:ln>
        </p:spPr>
        <p:txBody>
          <a:bodyPr anchorCtr="0" anchor="t" bIns="0" lIns="0" spcFirstLastPara="1" rIns="0" wrap="square" tIns="0">
            <a:noAutofit/>
          </a:bodyPr>
          <a:lstStyle/>
          <a:p>
            <a:pPr indent="0" lvl="0" marL="0" marR="0" rtl="0" algn="l">
              <a:lnSpc>
                <a:spcPct val="114000"/>
              </a:lnSpc>
              <a:spcBef>
                <a:spcPts val="0"/>
              </a:spcBef>
              <a:spcAft>
                <a:spcPts val="0"/>
              </a:spcAft>
              <a:buSzPts val="2800"/>
              <a:buNone/>
            </a:pPr>
            <a:r>
              <a:rPr i="1" lang="en-GB" sz="2000"/>
              <a:t>‘</a:t>
            </a:r>
            <a:r>
              <a:rPr i="1" lang="en-GB" sz="2000">
                <a:solidFill>
                  <a:schemeClr val="hlink"/>
                </a:solidFill>
                <a:uFill>
                  <a:noFill/>
                </a:uFill>
                <a:hlinkClick r:id="rId9"/>
              </a:rPr>
              <a:t>Data Steward</a:t>
            </a:r>
            <a:r>
              <a:rPr i="1" lang="en-GB" sz="2000"/>
              <a:t>’ is an umbrella term for numerous </a:t>
            </a:r>
            <a:r>
              <a:rPr i="1" lang="en-GB" sz="2000">
                <a:solidFill>
                  <a:srgbClr val="FFC000"/>
                </a:solidFill>
              </a:rPr>
              <a:t>infrastructure </a:t>
            </a:r>
            <a:r>
              <a:rPr i="1" lang="en-GB" sz="2000"/>
              <a:t>support roles</a:t>
            </a:r>
            <a:r>
              <a:rPr i="1" lang="en-GB" sz="2000">
                <a:solidFill>
                  <a:srgbClr val="FFC000"/>
                </a:solidFill>
              </a:rPr>
              <a:t> </a:t>
            </a:r>
            <a:r>
              <a:rPr i="1" lang="en-GB" sz="2000"/>
              <a:t>that involve the </a:t>
            </a:r>
            <a:r>
              <a:rPr i="1" lang="en-GB" sz="2000">
                <a:solidFill>
                  <a:srgbClr val="FFC000"/>
                </a:solidFill>
              </a:rPr>
              <a:t>creation, </a:t>
            </a:r>
            <a:r>
              <a:rPr i="1" lang="en-GB" sz="2000"/>
              <a:t>management</a:t>
            </a:r>
            <a:r>
              <a:rPr i="1" lang="en-GB" sz="2000">
                <a:solidFill>
                  <a:srgbClr val="FFC000"/>
                </a:solidFill>
              </a:rPr>
              <a:t> and usage of research data.</a:t>
            </a:r>
            <a:endParaRPr i="1" sz="2000"/>
          </a:p>
        </p:txBody>
      </p:sp>
      <p:cxnSp>
        <p:nvCxnSpPr>
          <p:cNvPr id="1164" name="Google Shape;1164;g2559bed05ab_1_41"/>
          <p:cNvCxnSpPr/>
          <p:nvPr/>
        </p:nvCxnSpPr>
        <p:spPr>
          <a:xfrm flipH="1">
            <a:off x="2705500" y="1046000"/>
            <a:ext cx="3266400" cy="2611200"/>
          </a:xfrm>
          <a:prstGeom prst="straightConnector1">
            <a:avLst/>
          </a:prstGeom>
          <a:noFill/>
          <a:ln cap="flat" cmpd="sng" w="19050">
            <a:solidFill>
              <a:srgbClr val="838787"/>
            </a:solidFill>
            <a:prstDash val="dashDot"/>
            <a:round/>
            <a:headEnd len="sm" w="sm" type="none"/>
            <a:tailEnd len="med" w="med" type="triangle"/>
          </a:ln>
        </p:spPr>
      </p:cxnSp>
      <p:pic>
        <p:nvPicPr>
          <p:cNvPr id="1165" name="Google Shape;1165;g2559bed05ab_1_41"/>
          <p:cNvPicPr preferRelativeResize="0"/>
          <p:nvPr/>
        </p:nvPicPr>
        <p:blipFill rotWithShape="1">
          <a:blip r:embed="rId10">
            <a:alphaModFix/>
          </a:blip>
          <a:srcRect b="0" l="0" r="0" t="0"/>
          <a:stretch/>
        </p:blipFill>
        <p:spPr>
          <a:xfrm>
            <a:off x="5065800" y="267550"/>
            <a:ext cx="3391299" cy="2712376"/>
          </a:xfrm>
          <a:prstGeom prst="rect">
            <a:avLst/>
          </a:prstGeom>
          <a:noFill/>
          <a:ln>
            <a:noFill/>
          </a:ln>
        </p:spPr>
      </p:pic>
      <p:sp>
        <p:nvSpPr>
          <p:cNvPr id="1166" name="Google Shape;1166;g2559bed05ab_1_41"/>
          <p:cNvSpPr txBox="1"/>
          <p:nvPr/>
        </p:nvSpPr>
        <p:spPr>
          <a:xfrm>
            <a:off x="346700" y="155475"/>
            <a:ext cx="85098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Data Stewardship</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71" name="Shape 1171"/>
        <p:cNvGrpSpPr/>
        <p:nvPr/>
      </p:nvGrpSpPr>
      <p:grpSpPr>
        <a:xfrm>
          <a:off x="0" y="0"/>
          <a:ext cx="0" cy="0"/>
          <a:chOff x="0" y="0"/>
          <a:chExt cx="0" cy="0"/>
        </a:xfrm>
      </p:grpSpPr>
      <p:sp>
        <p:nvSpPr>
          <p:cNvPr id="1172" name="Google Shape;1172;g2559bed05ab_1_68"/>
          <p:cNvSpPr txBox="1"/>
          <p:nvPr>
            <p:ph idx="3" type="body"/>
          </p:nvPr>
        </p:nvSpPr>
        <p:spPr>
          <a:xfrm>
            <a:off x="346700" y="1421750"/>
            <a:ext cx="4980900" cy="2732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1900"/>
              <a:t>We advise researchers on how to </a:t>
            </a:r>
            <a:r>
              <a:rPr i="1" lang="en-GB" sz="1900">
                <a:solidFill>
                  <a:srgbClr val="FFC000"/>
                </a:solidFill>
              </a:rPr>
              <a:t>manage data and other research objects </a:t>
            </a:r>
            <a:r>
              <a:rPr i="1" lang="en-GB" sz="1900"/>
              <a:t>including which storage locations to use and what are best practices to share them.</a:t>
            </a:r>
            <a:endParaRPr i="1" sz="1900"/>
          </a:p>
          <a:p>
            <a:pPr indent="0" lvl="0" marL="0" rtl="0" algn="l">
              <a:lnSpc>
                <a:spcPct val="100000"/>
              </a:lnSpc>
              <a:spcBef>
                <a:spcPts val="0"/>
              </a:spcBef>
              <a:spcAft>
                <a:spcPts val="0"/>
              </a:spcAft>
              <a:buSzPts val="2800"/>
              <a:buNone/>
            </a:pPr>
            <a:r>
              <a:t/>
            </a:r>
            <a:endParaRPr i="1" sz="1900"/>
          </a:p>
          <a:p>
            <a:pPr indent="0" lvl="0" marL="0" rtl="0" algn="l">
              <a:lnSpc>
                <a:spcPct val="100000"/>
              </a:lnSpc>
              <a:spcBef>
                <a:spcPts val="0"/>
              </a:spcBef>
              <a:spcAft>
                <a:spcPts val="0"/>
              </a:spcAft>
              <a:buSzPts val="2800"/>
              <a:buNone/>
            </a:pPr>
            <a:r>
              <a:rPr i="1" lang="en-GB" sz="1900"/>
              <a:t>We deliver </a:t>
            </a:r>
            <a:r>
              <a:rPr i="1" lang="en-GB" sz="1900">
                <a:solidFill>
                  <a:srgbClr val="FFC000"/>
                </a:solidFill>
              </a:rPr>
              <a:t>Research Data Management and Open Science</a:t>
            </a:r>
            <a:r>
              <a:rPr i="1" lang="en-GB" sz="1900"/>
              <a:t> courses for PhD researchers and check </a:t>
            </a:r>
            <a:r>
              <a:rPr i="1" lang="en-GB" sz="1900">
                <a:solidFill>
                  <a:srgbClr val="FFC000"/>
                </a:solidFill>
              </a:rPr>
              <a:t>Data Management Plans </a:t>
            </a:r>
            <a:r>
              <a:rPr i="1" lang="en-GB" sz="1900"/>
              <a:t>for wide range of research projects.</a:t>
            </a:r>
            <a:endParaRPr i="1" sz="1900"/>
          </a:p>
        </p:txBody>
      </p:sp>
      <p:sp>
        <p:nvSpPr>
          <p:cNvPr id="1173" name="Google Shape;1173;g2559bed05ab_1_6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u="sng">
                <a:solidFill>
                  <a:schemeClr val="hlink"/>
                </a:solidFill>
                <a:hlinkClick r:id="rId3"/>
              </a:rPr>
              <a:t>A Data Steward Journey</a:t>
            </a:r>
            <a:r>
              <a:rPr lang="en-GB"/>
              <a:t> // </a:t>
            </a:r>
            <a:r>
              <a:rPr lang="en-GB" u="sng">
                <a:solidFill>
                  <a:schemeClr val="hlink"/>
                </a:solidFill>
                <a:hlinkClick r:id="rId4"/>
              </a:rPr>
              <a:t>A manifesto for rewarding and recognising Team Infrastructure Roles</a:t>
            </a:r>
            <a:endParaRPr/>
          </a:p>
        </p:txBody>
      </p:sp>
      <p:sp>
        <p:nvSpPr>
          <p:cNvPr id="1174" name="Google Shape;1174;g2559bed05ab_1_68"/>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Esther Plomp</a:t>
            </a:r>
            <a:endParaRPr sz="2300"/>
          </a:p>
        </p:txBody>
      </p:sp>
      <p:pic>
        <p:nvPicPr>
          <p:cNvPr id="1175" name="Google Shape;1175;g2559bed05ab_1_68"/>
          <p:cNvPicPr preferRelativeResize="0"/>
          <p:nvPr/>
        </p:nvPicPr>
        <p:blipFill rotWithShape="1">
          <a:blip r:embed="rId5">
            <a:alphaModFix/>
          </a:blip>
          <a:srcRect b="2961" l="0" r="0" t="9141"/>
          <a:stretch/>
        </p:blipFill>
        <p:spPr>
          <a:xfrm>
            <a:off x="5642250" y="937075"/>
            <a:ext cx="2945975" cy="2914425"/>
          </a:xfrm>
          <a:prstGeom prst="rect">
            <a:avLst/>
          </a:prstGeom>
          <a:noFill/>
          <a:ln>
            <a:noFill/>
          </a:ln>
        </p:spPr>
      </p:pic>
      <p:sp>
        <p:nvSpPr>
          <p:cNvPr id="1176" name="Google Shape;1176;g2559bed05ab_1_68"/>
          <p:cNvSpPr txBox="1"/>
          <p:nvPr/>
        </p:nvSpPr>
        <p:spPr>
          <a:xfrm>
            <a:off x="346700" y="155475"/>
            <a:ext cx="85098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Data Steward</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81" name="Shape 1181"/>
        <p:cNvGrpSpPr/>
        <p:nvPr/>
      </p:nvGrpSpPr>
      <p:grpSpPr>
        <a:xfrm>
          <a:off x="0" y="0"/>
          <a:ext cx="0" cy="0"/>
          <a:chOff x="0" y="0"/>
          <a:chExt cx="0" cy="0"/>
        </a:xfrm>
      </p:grpSpPr>
      <p:pic>
        <p:nvPicPr>
          <p:cNvPr id="1182" name="Google Shape;1182;g25543a8b85a_0_0"/>
          <p:cNvPicPr preferRelativeResize="0"/>
          <p:nvPr/>
        </p:nvPicPr>
        <p:blipFill rotWithShape="1">
          <a:blip r:embed="rId3">
            <a:alphaModFix/>
          </a:blip>
          <a:srcRect b="0" l="0" r="0" t="0"/>
          <a:stretch/>
        </p:blipFill>
        <p:spPr>
          <a:xfrm>
            <a:off x="3554660" y="2947825"/>
            <a:ext cx="388726" cy="163675"/>
          </a:xfrm>
          <a:prstGeom prst="rect">
            <a:avLst/>
          </a:prstGeom>
          <a:noFill/>
          <a:ln>
            <a:noFill/>
          </a:ln>
        </p:spPr>
      </p:pic>
      <p:pic>
        <p:nvPicPr>
          <p:cNvPr id="1183" name="Google Shape;1183;g25543a8b85a_0_0"/>
          <p:cNvPicPr preferRelativeResize="0"/>
          <p:nvPr/>
        </p:nvPicPr>
        <p:blipFill rotWithShape="1">
          <a:blip r:embed="rId3">
            <a:alphaModFix/>
          </a:blip>
          <a:srcRect b="0" l="0" r="0" t="0"/>
          <a:stretch/>
        </p:blipFill>
        <p:spPr>
          <a:xfrm>
            <a:off x="2032448" y="2947825"/>
            <a:ext cx="388726" cy="163675"/>
          </a:xfrm>
          <a:prstGeom prst="rect">
            <a:avLst/>
          </a:prstGeom>
          <a:noFill/>
          <a:ln>
            <a:noFill/>
          </a:ln>
        </p:spPr>
      </p:pic>
      <p:pic>
        <p:nvPicPr>
          <p:cNvPr id="1184" name="Google Shape;1184;g25543a8b85a_0_0"/>
          <p:cNvPicPr preferRelativeResize="0"/>
          <p:nvPr/>
        </p:nvPicPr>
        <p:blipFill rotWithShape="1">
          <a:blip r:embed="rId3">
            <a:alphaModFix/>
          </a:blip>
          <a:srcRect b="0" l="0" r="0" t="0"/>
          <a:stretch/>
        </p:blipFill>
        <p:spPr>
          <a:xfrm>
            <a:off x="1254998" y="2947825"/>
            <a:ext cx="388726" cy="163675"/>
          </a:xfrm>
          <a:prstGeom prst="rect">
            <a:avLst/>
          </a:prstGeom>
          <a:noFill/>
          <a:ln>
            <a:noFill/>
          </a:ln>
        </p:spPr>
      </p:pic>
      <p:grpSp>
        <p:nvGrpSpPr>
          <p:cNvPr id="1185" name="Google Shape;1185;g25543a8b85a_0_0"/>
          <p:cNvGrpSpPr/>
          <p:nvPr/>
        </p:nvGrpSpPr>
        <p:grpSpPr>
          <a:xfrm>
            <a:off x="594365" y="1482800"/>
            <a:ext cx="3768242" cy="2778437"/>
            <a:chOff x="594365" y="1940000"/>
            <a:chExt cx="3768242" cy="2778437"/>
          </a:xfrm>
        </p:grpSpPr>
        <p:sp>
          <p:nvSpPr>
            <p:cNvPr id="1186" name="Google Shape;1186;g25543a8b85a_0_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187" name="Google Shape;1187;g25543a8b85a_0_0"/>
            <p:cNvGrpSpPr/>
            <p:nvPr/>
          </p:nvGrpSpPr>
          <p:grpSpPr>
            <a:xfrm>
              <a:off x="2138322" y="2194228"/>
              <a:ext cx="680328" cy="616119"/>
              <a:chOff x="6248398" y="971305"/>
              <a:chExt cx="1288500" cy="1231500"/>
            </a:xfrm>
          </p:grpSpPr>
          <p:sp>
            <p:nvSpPr>
              <p:cNvPr id="1188" name="Google Shape;1188;g25543a8b85a_0_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89" name="Google Shape;1189;g25543a8b85a_0_0"/>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190" name="Google Shape;1190;g25543a8b85a_0_0"/>
            <p:cNvGrpSpPr/>
            <p:nvPr/>
          </p:nvGrpSpPr>
          <p:grpSpPr>
            <a:xfrm>
              <a:off x="3682279" y="3193949"/>
              <a:ext cx="680328" cy="616119"/>
              <a:chOff x="7536875" y="2275610"/>
              <a:chExt cx="1288500" cy="1231500"/>
            </a:xfrm>
          </p:grpSpPr>
          <p:sp>
            <p:nvSpPr>
              <p:cNvPr id="1191" name="Google Shape;1191;g25543a8b85a_0_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92" name="Google Shape;1192;g25543a8b85a_0_0"/>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193" name="Google Shape;1193;g25543a8b85a_0_0"/>
            <p:cNvGrpSpPr/>
            <p:nvPr/>
          </p:nvGrpSpPr>
          <p:grpSpPr>
            <a:xfrm>
              <a:off x="594365" y="3193949"/>
              <a:ext cx="680328" cy="616119"/>
              <a:chOff x="4963389" y="2289356"/>
              <a:chExt cx="1288500" cy="1231500"/>
            </a:xfrm>
          </p:grpSpPr>
          <p:sp>
            <p:nvSpPr>
              <p:cNvPr id="1194" name="Google Shape;1194;g25543a8b85a_0_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95" name="Google Shape;1195;g25543a8b85a_0_0"/>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196" name="Google Shape;1196;g25543a8b85a_0_0"/>
            <p:cNvGrpSpPr/>
            <p:nvPr/>
          </p:nvGrpSpPr>
          <p:grpSpPr>
            <a:xfrm>
              <a:off x="2138321" y="3193937"/>
              <a:ext cx="680328" cy="616119"/>
              <a:chOff x="4695362" y="2265214"/>
              <a:chExt cx="1288500" cy="1231500"/>
            </a:xfrm>
          </p:grpSpPr>
          <p:sp>
            <p:nvSpPr>
              <p:cNvPr id="1197" name="Google Shape;1197;g25543a8b85a_0_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198" name="Google Shape;1198;g25543a8b85a_0_0"/>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199" name="Google Shape;1199;g25543a8b85a_0_0"/>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200" name="Google Shape;1200;g25543a8b85a_0_0"/>
            <p:cNvGrpSpPr/>
            <p:nvPr/>
          </p:nvGrpSpPr>
          <p:grpSpPr>
            <a:xfrm>
              <a:off x="2138296" y="4102237"/>
              <a:ext cx="680400" cy="616200"/>
              <a:chOff x="2138333" y="3729537"/>
              <a:chExt cx="680400" cy="616200"/>
            </a:xfrm>
          </p:grpSpPr>
          <p:sp>
            <p:nvSpPr>
              <p:cNvPr id="1201" name="Google Shape;1201;g25543a8b85a_0_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202" name="Google Shape;1202;g25543a8b85a_0_0"/>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203" name="Google Shape;1203;g25543a8b85a_0_0"/>
          <p:cNvSpPr txBox="1"/>
          <p:nvPr>
            <p:ph idx="1" type="body"/>
          </p:nvPr>
        </p:nvSpPr>
        <p:spPr>
          <a:xfrm>
            <a:off x="361025" y="246500"/>
            <a:ext cx="4962600" cy="5451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2300"/>
              <a:t>Research Applications Manager</a:t>
            </a:r>
            <a:endParaRPr sz="2300"/>
          </a:p>
        </p:txBody>
      </p:sp>
      <p:sp>
        <p:nvSpPr>
          <p:cNvPr id="1204" name="Google Shape;1204;g25543a8b85a_0_0"/>
          <p:cNvSpPr txBox="1"/>
          <p:nvPr>
            <p:ph idx="1" type="body"/>
          </p:nvPr>
        </p:nvSpPr>
        <p:spPr>
          <a:xfrm>
            <a:off x="4836775" y="3051500"/>
            <a:ext cx="4250700" cy="9096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1800"/>
              <a:t>A Research Applications Manager </a:t>
            </a:r>
            <a:r>
              <a:rPr lang="en-GB" sz="1800">
                <a:solidFill>
                  <a:srgbClr val="FFC000"/>
                </a:solidFill>
              </a:rPr>
              <a:t>engages external stakeholders</a:t>
            </a:r>
            <a:r>
              <a:rPr lang="en-GB" sz="1800"/>
              <a:t> to adapt research outputs for </a:t>
            </a:r>
            <a:r>
              <a:rPr lang="en-GB" sz="1800">
                <a:solidFill>
                  <a:srgbClr val="FFC000"/>
                </a:solidFill>
              </a:rPr>
              <a:t>real-world use.</a:t>
            </a:r>
            <a:endParaRPr sz="1800">
              <a:solidFill>
                <a:srgbClr val="FFC000"/>
              </a:solidFill>
            </a:endParaRPr>
          </a:p>
        </p:txBody>
      </p:sp>
      <p:pic>
        <p:nvPicPr>
          <p:cNvPr id="1205" name="Google Shape;1205;g25543a8b85a_0_0"/>
          <p:cNvPicPr preferRelativeResize="0"/>
          <p:nvPr/>
        </p:nvPicPr>
        <p:blipFill rotWithShape="1">
          <a:blip r:embed="rId9">
            <a:alphaModFix/>
          </a:blip>
          <a:srcRect b="0" l="6363" r="4509" t="0"/>
          <a:stretch/>
        </p:blipFill>
        <p:spPr>
          <a:xfrm>
            <a:off x="5827725" y="207175"/>
            <a:ext cx="3084024" cy="2236950"/>
          </a:xfrm>
          <a:prstGeom prst="rect">
            <a:avLst/>
          </a:prstGeom>
          <a:noFill/>
          <a:ln>
            <a:noFill/>
          </a:ln>
        </p:spPr>
      </p:pic>
      <p:pic>
        <p:nvPicPr>
          <p:cNvPr id="1206" name="Google Shape;1206;g25543a8b85a_0_0"/>
          <p:cNvPicPr preferRelativeResize="0"/>
          <p:nvPr/>
        </p:nvPicPr>
        <p:blipFill rotWithShape="1">
          <a:blip r:embed="rId3">
            <a:alphaModFix/>
          </a:blip>
          <a:srcRect b="0" l="0" r="0" t="0"/>
          <a:stretch/>
        </p:blipFill>
        <p:spPr>
          <a:xfrm>
            <a:off x="1643723" y="2947825"/>
            <a:ext cx="388726" cy="163675"/>
          </a:xfrm>
          <a:prstGeom prst="rect">
            <a:avLst/>
          </a:prstGeom>
          <a:noFill/>
          <a:ln>
            <a:noFill/>
          </a:ln>
        </p:spPr>
      </p:pic>
      <p:pic>
        <p:nvPicPr>
          <p:cNvPr id="1207" name="Google Shape;1207;g25543a8b85a_0_0"/>
          <p:cNvPicPr preferRelativeResize="0"/>
          <p:nvPr/>
        </p:nvPicPr>
        <p:blipFill rotWithShape="1">
          <a:blip r:embed="rId3">
            <a:alphaModFix/>
          </a:blip>
          <a:srcRect b="0" l="0" r="0" t="0"/>
          <a:stretch/>
        </p:blipFill>
        <p:spPr>
          <a:xfrm>
            <a:off x="2809898" y="2947825"/>
            <a:ext cx="388726" cy="163675"/>
          </a:xfrm>
          <a:prstGeom prst="rect">
            <a:avLst/>
          </a:prstGeom>
          <a:noFill/>
          <a:ln>
            <a:noFill/>
          </a:ln>
        </p:spPr>
      </p:pic>
      <p:pic>
        <p:nvPicPr>
          <p:cNvPr id="1208" name="Google Shape;1208;g25543a8b85a_0_0"/>
          <p:cNvPicPr preferRelativeResize="0"/>
          <p:nvPr/>
        </p:nvPicPr>
        <p:blipFill rotWithShape="1">
          <a:blip r:embed="rId3">
            <a:alphaModFix/>
          </a:blip>
          <a:srcRect b="0" l="0" r="0" t="0"/>
          <a:stretch/>
        </p:blipFill>
        <p:spPr>
          <a:xfrm>
            <a:off x="3165923" y="2947825"/>
            <a:ext cx="388726" cy="163675"/>
          </a:xfrm>
          <a:prstGeom prst="rect">
            <a:avLst/>
          </a:prstGeom>
          <a:noFill/>
          <a:ln>
            <a:noFill/>
          </a:ln>
        </p:spPr>
      </p:pic>
      <p:cxnSp>
        <p:nvCxnSpPr>
          <p:cNvPr id="1209" name="Google Shape;1209;g25543a8b85a_0_0"/>
          <p:cNvCxnSpPr>
            <a:endCxn id="1206" idx="0"/>
          </p:cNvCxnSpPr>
          <p:nvPr/>
        </p:nvCxnSpPr>
        <p:spPr>
          <a:xfrm flipH="1">
            <a:off x="1838086" y="1195525"/>
            <a:ext cx="3989700" cy="1752300"/>
          </a:xfrm>
          <a:prstGeom prst="straightConnector1">
            <a:avLst/>
          </a:prstGeom>
          <a:noFill/>
          <a:ln cap="flat" cmpd="sng" w="19050">
            <a:solidFill>
              <a:srgbClr val="838787"/>
            </a:solidFill>
            <a:prstDash val="dashDot"/>
            <a:round/>
            <a:headEnd len="sm" w="sm"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14" name="Shape 1214"/>
        <p:cNvGrpSpPr/>
        <p:nvPr/>
      </p:nvGrpSpPr>
      <p:grpSpPr>
        <a:xfrm>
          <a:off x="0" y="0"/>
          <a:ext cx="0" cy="0"/>
          <a:chOff x="0" y="0"/>
          <a:chExt cx="0" cy="0"/>
        </a:xfrm>
      </p:grpSpPr>
      <p:sp>
        <p:nvSpPr>
          <p:cNvPr id="1215" name="Google Shape;1215;g25543a8b85a_0_32"/>
          <p:cNvSpPr txBox="1"/>
          <p:nvPr>
            <p:ph idx="1" type="body"/>
          </p:nvPr>
        </p:nvSpPr>
        <p:spPr>
          <a:xfrm>
            <a:off x="431800" y="702650"/>
            <a:ext cx="46332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300"/>
              <a:t>Research Applications Management (RAM)</a:t>
            </a:r>
            <a:endParaRPr sz="2300"/>
          </a:p>
        </p:txBody>
      </p:sp>
      <p:sp>
        <p:nvSpPr>
          <p:cNvPr id="1216" name="Google Shape;1216;g25543a8b85a_0_32"/>
          <p:cNvSpPr txBox="1"/>
          <p:nvPr>
            <p:ph idx="3" type="body"/>
          </p:nvPr>
        </p:nvSpPr>
        <p:spPr>
          <a:xfrm>
            <a:off x="431800" y="1659450"/>
            <a:ext cx="4499400" cy="249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1800"/>
              <a:t>RAMs make research outputs to be more </a:t>
            </a:r>
            <a:r>
              <a:rPr i="1" lang="en-GB" sz="1800">
                <a:solidFill>
                  <a:srgbClr val="FFC000"/>
                </a:solidFill>
              </a:rPr>
              <a:t>usable and support their adoption </a:t>
            </a:r>
            <a:r>
              <a:rPr i="1" lang="en-GB" sz="1800"/>
              <a:t>by people outside of academia.</a:t>
            </a:r>
            <a:endParaRPr i="1" sz="1800"/>
          </a:p>
          <a:p>
            <a:pPr indent="0" lvl="0" marL="0" rtl="0" algn="l">
              <a:lnSpc>
                <a:spcPct val="100000"/>
              </a:lnSpc>
              <a:spcBef>
                <a:spcPts val="0"/>
              </a:spcBef>
              <a:spcAft>
                <a:spcPts val="0"/>
              </a:spcAft>
              <a:buSzPts val="2800"/>
              <a:buNone/>
            </a:pPr>
            <a:r>
              <a:t/>
            </a:r>
            <a:endParaRPr i="1" sz="1800"/>
          </a:p>
          <a:p>
            <a:pPr indent="0" lvl="0" marL="0" rtl="0" algn="l">
              <a:lnSpc>
                <a:spcPct val="100000"/>
              </a:lnSpc>
              <a:spcBef>
                <a:spcPts val="0"/>
              </a:spcBef>
              <a:spcAft>
                <a:spcPts val="0"/>
              </a:spcAft>
              <a:buSzPts val="2800"/>
              <a:buNone/>
            </a:pPr>
            <a:r>
              <a:rPr i="1" lang="en-GB" sz="1800"/>
              <a:t>Working with research teams, we </a:t>
            </a:r>
            <a:r>
              <a:rPr i="1" lang="en-GB" sz="1800">
                <a:solidFill>
                  <a:srgbClr val="FFC000"/>
                </a:solidFill>
              </a:rPr>
              <a:t>embed user needs </a:t>
            </a:r>
            <a:r>
              <a:rPr i="1" lang="en-GB" sz="1800"/>
              <a:t>and </a:t>
            </a:r>
            <a:r>
              <a:rPr i="1" lang="en-GB" sz="1800">
                <a:solidFill>
                  <a:srgbClr val="FFC000"/>
                </a:solidFill>
              </a:rPr>
              <a:t>real-world impact potential </a:t>
            </a:r>
            <a:r>
              <a:rPr i="1" lang="en-GB" sz="1800"/>
              <a:t>in the design of research outputs.</a:t>
            </a:r>
            <a:endParaRPr i="1" sz="1800"/>
          </a:p>
        </p:txBody>
      </p:sp>
      <p:pic>
        <p:nvPicPr>
          <p:cNvPr id="1217" name="Google Shape;1217;g25543a8b85a_0_32"/>
          <p:cNvPicPr preferRelativeResize="0"/>
          <p:nvPr>
            <p:ph idx="2" type="pic"/>
          </p:nvPr>
        </p:nvPicPr>
        <p:blipFill rotWithShape="1">
          <a:blip r:embed="rId3">
            <a:alphaModFix/>
          </a:blip>
          <a:srcRect b="5666" l="0" r="0" t="5656"/>
          <a:stretch/>
        </p:blipFill>
        <p:spPr>
          <a:xfrm>
            <a:off x="5251400" y="702644"/>
            <a:ext cx="3460801" cy="3069001"/>
          </a:xfrm>
          <a:prstGeom prst="rect">
            <a:avLst/>
          </a:prstGeom>
          <a:noFill/>
          <a:ln>
            <a:noFill/>
          </a:ln>
        </p:spPr>
      </p:pic>
      <p:sp>
        <p:nvSpPr>
          <p:cNvPr id="1218" name="Google Shape;1218;g25543a8b85a_0_3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a:t>https://the-turing-way.netlify.app/collaboration/research-infrastructure-roles/ram.html</a:t>
            </a:r>
            <a:endParaRPr/>
          </a:p>
        </p:txBody>
      </p:sp>
      <p:sp>
        <p:nvSpPr>
          <p:cNvPr id="1219" name="Google Shape;1219;g25543a8b85a_0_32"/>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Jennifer Ding</a:t>
            </a:r>
            <a:endParaRPr sz="23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24" name="Shape 1224"/>
        <p:cNvGrpSpPr/>
        <p:nvPr/>
      </p:nvGrpSpPr>
      <p:grpSpPr>
        <a:xfrm>
          <a:off x="0" y="0"/>
          <a:ext cx="0" cy="0"/>
          <a:chOff x="0" y="0"/>
          <a:chExt cx="0" cy="0"/>
        </a:xfrm>
      </p:grpSpPr>
      <p:pic>
        <p:nvPicPr>
          <p:cNvPr id="1225" name="Google Shape;1225;g25543a8b85a_0_41"/>
          <p:cNvPicPr preferRelativeResize="0"/>
          <p:nvPr/>
        </p:nvPicPr>
        <p:blipFill rotWithShape="1">
          <a:blip r:embed="rId3">
            <a:alphaModFix/>
          </a:blip>
          <a:srcRect b="0" l="0" r="0" t="0"/>
          <a:stretch/>
        </p:blipFill>
        <p:spPr>
          <a:xfrm>
            <a:off x="3554660" y="2947825"/>
            <a:ext cx="388726" cy="163675"/>
          </a:xfrm>
          <a:prstGeom prst="rect">
            <a:avLst/>
          </a:prstGeom>
          <a:noFill/>
          <a:ln>
            <a:noFill/>
          </a:ln>
        </p:spPr>
      </p:pic>
      <p:pic>
        <p:nvPicPr>
          <p:cNvPr id="1226" name="Google Shape;1226;g25543a8b85a_0_41"/>
          <p:cNvPicPr preferRelativeResize="0"/>
          <p:nvPr/>
        </p:nvPicPr>
        <p:blipFill rotWithShape="1">
          <a:blip r:embed="rId3">
            <a:alphaModFix/>
          </a:blip>
          <a:srcRect b="0" l="0" r="0" t="0"/>
          <a:stretch/>
        </p:blipFill>
        <p:spPr>
          <a:xfrm>
            <a:off x="2032448" y="2947825"/>
            <a:ext cx="388726" cy="163675"/>
          </a:xfrm>
          <a:prstGeom prst="rect">
            <a:avLst/>
          </a:prstGeom>
          <a:noFill/>
          <a:ln>
            <a:noFill/>
          </a:ln>
        </p:spPr>
      </p:pic>
      <p:pic>
        <p:nvPicPr>
          <p:cNvPr id="1227" name="Google Shape;1227;g25543a8b85a_0_41"/>
          <p:cNvPicPr preferRelativeResize="0"/>
          <p:nvPr/>
        </p:nvPicPr>
        <p:blipFill rotWithShape="1">
          <a:blip r:embed="rId3">
            <a:alphaModFix/>
          </a:blip>
          <a:srcRect b="0" l="0" r="0" t="0"/>
          <a:stretch/>
        </p:blipFill>
        <p:spPr>
          <a:xfrm>
            <a:off x="1254998" y="2947825"/>
            <a:ext cx="388726" cy="163675"/>
          </a:xfrm>
          <a:prstGeom prst="rect">
            <a:avLst/>
          </a:prstGeom>
          <a:noFill/>
          <a:ln>
            <a:noFill/>
          </a:ln>
        </p:spPr>
      </p:pic>
      <p:grpSp>
        <p:nvGrpSpPr>
          <p:cNvPr id="1228" name="Google Shape;1228;g25543a8b85a_0_41"/>
          <p:cNvGrpSpPr/>
          <p:nvPr/>
        </p:nvGrpSpPr>
        <p:grpSpPr>
          <a:xfrm>
            <a:off x="594365" y="1482800"/>
            <a:ext cx="3768242" cy="2778437"/>
            <a:chOff x="594365" y="1940000"/>
            <a:chExt cx="3768242" cy="2778437"/>
          </a:xfrm>
        </p:grpSpPr>
        <p:sp>
          <p:nvSpPr>
            <p:cNvPr id="1229" name="Google Shape;1229;g25543a8b85a_0_4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230" name="Google Shape;1230;g25543a8b85a_0_41"/>
            <p:cNvGrpSpPr/>
            <p:nvPr/>
          </p:nvGrpSpPr>
          <p:grpSpPr>
            <a:xfrm>
              <a:off x="2138322" y="2194228"/>
              <a:ext cx="680328" cy="616119"/>
              <a:chOff x="6248398" y="971305"/>
              <a:chExt cx="1288500" cy="1231500"/>
            </a:xfrm>
          </p:grpSpPr>
          <p:sp>
            <p:nvSpPr>
              <p:cNvPr id="1231" name="Google Shape;1231;g25543a8b85a_0_4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232" name="Google Shape;1232;g25543a8b85a_0_4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233" name="Google Shape;1233;g25543a8b85a_0_41"/>
            <p:cNvGrpSpPr/>
            <p:nvPr/>
          </p:nvGrpSpPr>
          <p:grpSpPr>
            <a:xfrm>
              <a:off x="3682279" y="3193949"/>
              <a:ext cx="680328" cy="616119"/>
              <a:chOff x="7536875" y="2275610"/>
              <a:chExt cx="1288500" cy="1231500"/>
            </a:xfrm>
          </p:grpSpPr>
          <p:sp>
            <p:nvSpPr>
              <p:cNvPr id="1234" name="Google Shape;1234;g25543a8b85a_0_4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235" name="Google Shape;1235;g25543a8b85a_0_4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236" name="Google Shape;1236;g25543a8b85a_0_41"/>
            <p:cNvGrpSpPr/>
            <p:nvPr/>
          </p:nvGrpSpPr>
          <p:grpSpPr>
            <a:xfrm>
              <a:off x="594365" y="3193949"/>
              <a:ext cx="680328" cy="616119"/>
              <a:chOff x="4963389" y="2289356"/>
              <a:chExt cx="1288500" cy="1231500"/>
            </a:xfrm>
          </p:grpSpPr>
          <p:sp>
            <p:nvSpPr>
              <p:cNvPr id="1237" name="Google Shape;1237;g25543a8b85a_0_4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238" name="Google Shape;1238;g25543a8b85a_0_4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239" name="Google Shape;1239;g25543a8b85a_0_41"/>
            <p:cNvGrpSpPr/>
            <p:nvPr/>
          </p:nvGrpSpPr>
          <p:grpSpPr>
            <a:xfrm>
              <a:off x="2138321" y="3193937"/>
              <a:ext cx="680328" cy="616119"/>
              <a:chOff x="4695362" y="2265214"/>
              <a:chExt cx="1288500" cy="1231500"/>
            </a:xfrm>
          </p:grpSpPr>
          <p:sp>
            <p:nvSpPr>
              <p:cNvPr id="1240" name="Google Shape;1240;g25543a8b85a_0_4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241" name="Google Shape;1241;g25543a8b85a_0_4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242" name="Google Shape;1242;g25543a8b85a_0_4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243" name="Google Shape;1243;g25543a8b85a_0_41"/>
            <p:cNvGrpSpPr/>
            <p:nvPr/>
          </p:nvGrpSpPr>
          <p:grpSpPr>
            <a:xfrm>
              <a:off x="2138296" y="4102237"/>
              <a:ext cx="680400" cy="616200"/>
              <a:chOff x="2138333" y="3729537"/>
              <a:chExt cx="680400" cy="616200"/>
            </a:xfrm>
          </p:grpSpPr>
          <p:sp>
            <p:nvSpPr>
              <p:cNvPr id="1244" name="Google Shape;1244;g25543a8b85a_0_4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245" name="Google Shape;1245;g25543a8b85a_0_41"/>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246" name="Google Shape;1246;g25543a8b85a_0_41"/>
          <p:cNvSpPr txBox="1"/>
          <p:nvPr>
            <p:ph idx="1" type="body"/>
          </p:nvPr>
        </p:nvSpPr>
        <p:spPr>
          <a:xfrm>
            <a:off x="361025" y="246500"/>
            <a:ext cx="4962600" cy="5451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Clr>
                <a:schemeClr val="hlink"/>
              </a:buClr>
              <a:buSzPts val="1100"/>
              <a:buFont typeface="Arial"/>
              <a:buNone/>
            </a:pPr>
            <a:r>
              <a:rPr lang="en-GB" sz="2300"/>
              <a:t>Participatory Citizen Science</a:t>
            </a:r>
            <a:endParaRPr sz="2300"/>
          </a:p>
        </p:txBody>
      </p:sp>
      <p:sp>
        <p:nvSpPr>
          <p:cNvPr id="1247" name="Google Shape;1247;g25543a8b85a_0_41"/>
          <p:cNvSpPr txBox="1"/>
          <p:nvPr>
            <p:ph idx="1" type="body"/>
          </p:nvPr>
        </p:nvSpPr>
        <p:spPr>
          <a:xfrm>
            <a:off x="5166325" y="2823431"/>
            <a:ext cx="3921000" cy="17523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1800"/>
              <a:t>Citizen Scientists </a:t>
            </a:r>
            <a:r>
              <a:rPr lang="en-GB" sz="1800">
                <a:solidFill>
                  <a:srgbClr val="FFC000"/>
                </a:solidFill>
              </a:rPr>
              <a:t>engage the public </a:t>
            </a:r>
            <a:r>
              <a:rPr lang="en-GB" sz="1800"/>
              <a:t>in </a:t>
            </a:r>
            <a:r>
              <a:rPr i="1" lang="en-GB" sz="1800">
                <a:solidFill>
                  <a:srgbClr val="FFC000"/>
                </a:solidFill>
              </a:rPr>
              <a:t>doing</a:t>
            </a:r>
            <a:r>
              <a:rPr lang="en-GB" sz="1800">
                <a:solidFill>
                  <a:srgbClr val="FFC000"/>
                </a:solidFill>
              </a:rPr>
              <a:t> research</a:t>
            </a:r>
            <a:r>
              <a:rPr lang="en-GB" sz="1800"/>
              <a:t>. They bring a diverse set of practices ranging from </a:t>
            </a:r>
            <a:r>
              <a:rPr lang="en-GB" sz="1800">
                <a:solidFill>
                  <a:srgbClr val="FFC000"/>
                </a:solidFill>
              </a:rPr>
              <a:t>crowdsourcing over co-creation to co-leadership</a:t>
            </a:r>
            <a:r>
              <a:rPr lang="en-GB" sz="1800"/>
              <a:t>.</a:t>
            </a:r>
            <a:endParaRPr sz="1800"/>
          </a:p>
        </p:txBody>
      </p:sp>
      <p:pic>
        <p:nvPicPr>
          <p:cNvPr id="1248" name="Google Shape;1248;g25543a8b85a_0_41"/>
          <p:cNvPicPr preferRelativeResize="0"/>
          <p:nvPr/>
        </p:nvPicPr>
        <p:blipFill rotWithShape="1">
          <a:blip r:embed="rId3">
            <a:alphaModFix/>
          </a:blip>
          <a:srcRect b="0" l="0" r="0" t="0"/>
          <a:stretch/>
        </p:blipFill>
        <p:spPr>
          <a:xfrm>
            <a:off x="1643723" y="2947825"/>
            <a:ext cx="388726" cy="163675"/>
          </a:xfrm>
          <a:prstGeom prst="rect">
            <a:avLst/>
          </a:prstGeom>
          <a:noFill/>
          <a:ln>
            <a:noFill/>
          </a:ln>
        </p:spPr>
      </p:pic>
      <p:pic>
        <p:nvPicPr>
          <p:cNvPr id="1249" name="Google Shape;1249;g25543a8b85a_0_41"/>
          <p:cNvPicPr preferRelativeResize="0"/>
          <p:nvPr/>
        </p:nvPicPr>
        <p:blipFill rotWithShape="1">
          <a:blip r:embed="rId3">
            <a:alphaModFix/>
          </a:blip>
          <a:srcRect b="0" l="0" r="0" t="0"/>
          <a:stretch/>
        </p:blipFill>
        <p:spPr>
          <a:xfrm>
            <a:off x="2809898" y="2947825"/>
            <a:ext cx="388726" cy="163675"/>
          </a:xfrm>
          <a:prstGeom prst="rect">
            <a:avLst/>
          </a:prstGeom>
          <a:noFill/>
          <a:ln>
            <a:noFill/>
          </a:ln>
        </p:spPr>
      </p:pic>
      <p:pic>
        <p:nvPicPr>
          <p:cNvPr id="1250" name="Google Shape;1250;g25543a8b85a_0_41"/>
          <p:cNvPicPr preferRelativeResize="0"/>
          <p:nvPr/>
        </p:nvPicPr>
        <p:blipFill rotWithShape="1">
          <a:blip r:embed="rId3">
            <a:alphaModFix/>
          </a:blip>
          <a:srcRect b="0" l="0" r="0" t="0"/>
          <a:stretch/>
        </p:blipFill>
        <p:spPr>
          <a:xfrm>
            <a:off x="3165923" y="2947825"/>
            <a:ext cx="388726" cy="163675"/>
          </a:xfrm>
          <a:prstGeom prst="rect">
            <a:avLst/>
          </a:prstGeom>
          <a:noFill/>
          <a:ln>
            <a:noFill/>
          </a:ln>
        </p:spPr>
      </p:pic>
      <p:cxnSp>
        <p:nvCxnSpPr>
          <p:cNvPr id="1251" name="Google Shape;1251;g25543a8b85a_0_41"/>
          <p:cNvCxnSpPr/>
          <p:nvPr/>
        </p:nvCxnSpPr>
        <p:spPr>
          <a:xfrm flipH="1">
            <a:off x="4207543" y="1195349"/>
            <a:ext cx="1620300" cy="1549500"/>
          </a:xfrm>
          <a:prstGeom prst="straightConnector1">
            <a:avLst/>
          </a:prstGeom>
          <a:noFill/>
          <a:ln cap="flat" cmpd="sng" w="19050">
            <a:solidFill>
              <a:srgbClr val="838787"/>
            </a:solidFill>
            <a:prstDash val="dashDot"/>
            <a:round/>
            <a:headEnd len="sm" w="sm" type="none"/>
            <a:tailEnd len="med" w="med" type="triangle"/>
          </a:ln>
        </p:spPr>
      </p:cxnSp>
      <p:pic>
        <p:nvPicPr>
          <p:cNvPr id="1252" name="Google Shape;1252;g25543a8b85a_0_41"/>
          <p:cNvPicPr preferRelativeResize="0"/>
          <p:nvPr/>
        </p:nvPicPr>
        <p:blipFill rotWithShape="1">
          <a:blip r:embed="rId9">
            <a:alphaModFix/>
          </a:blip>
          <a:srcRect b="19218" l="5006" r="0" t="0"/>
          <a:stretch/>
        </p:blipFill>
        <p:spPr>
          <a:xfrm>
            <a:off x="5827775" y="298850"/>
            <a:ext cx="3045202" cy="206871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57" name="Shape 1257"/>
        <p:cNvGrpSpPr/>
        <p:nvPr/>
      </p:nvGrpSpPr>
      <p:grpSpPr>
        <a:xfrm>
          <a:off x="0" y="0"/>
          <a:ext cx="0" cy="0"/>
          <a:chOff x="0" y="0"/>
          <a:chExt cx="0" cy="0"/>
        </a:xfrm>
      </p:grpSpPr>
      <p:sp>
        <p:nvSpPr>
          <p:cNvPr id="1258" name="Google Shape;1258;g25543a8b85a_0_7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300"/>
              <a:t>Citizen Science Practitioner</a:t>
            </a:r>
            <a:endParaRPr sz="2300"/>
          </a:p>
        </p:txBody>
      </p:sp>
      <p:sp>
        <p:nvSpPr>
          <p:cNvPr id="1259" name="Google Shape;1259;g25543a8b85a_0_73"/>
          <p:cNvSpPr txBox="1"/>
          <p:nvPr>
            <p:ph idx="3" type="body"/>
          </p:nvPr>
        </p:nvSpPr>
        <p:spPr>
          <a:xfrm>
            <a:off x="431800" y="1659450"/>
            <a:ext cx="4302600" cy="249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1800"/>
              <a:t>We are a community of </a:t>
            </a:r>
            <a:r>
              <a:rPr i="1" lang="en-GB" sz="1800">
                <a:solidFill>
                  <a:srgbClr val="FFC000"/>
                </a:solidFill>
              </a:rPr>
              <a:t>informal or non-professional community researchers</a:t>
            </a:r>
            <a:r>
              <a:rPr i="1" lang="en-GB" sz="1800"/>
              <a:t> who frame and operationalise research in the real-world contexts.</a:t>
            </a:r>
            <a:endParaRPr i="1" sz="1800"/>
          </a:p>
          <a:p>
            <a:pPr indent="0" lvl="0" marL="0" rtl="0" algn="l">
              <a:lnSpc>
                <a:spcPct val="100000"/>
              </a:lnSpc>
              <a:spcBef>
                <a:spcPts val="0"/>
              </a:spcBef>
              <a:spcAft>
                <a:spcPts val="0"/>
              </a:spcAft>
              <a:buSzPts val="2800"/>
              <a:buNone/>
            </a:pPr>
            <a:r>
              <a:t/>
            </a:r>
            <a:endParaRPr i="1" sz="1800"/>
          </a:p>
          <a:p>
            <a:pPr indent="0" lvl="0" marL="0" rtl="0" algn="l">
              <a:lnSpc>
                <a:spcPct val="100000"/>
              </a:lnSpc>
              <a:spcBef>
                <a:spcPts val="0"/>
              </a:spcBef>
              <a:spcAft>
                <a:spcPts val="0"/>
              </a:spcAft>
              <a:buSzPts val="2800"/>
              <a:buNone/>
            </a:pPr>
            <a:r>
              <a:rPr i="1" lang="en-GB" sz="1800"/>
              <a:t>We </a:t>
            </a:r>
            <a:r>
              <a:rPr i="1" lang="en-GB" sz="1800">
                <a:solidFill>
                  <a:srgbClr val="FFC000"/>
                </a:solidFill>
              </a:rPr>
              <a:t>connect academic and informal researchers</a:t>
            </a:r>
            <a:r>
              <a:rPr i="1" lang="en-GB" sz="1800"/>
              <a:t> to ensure research is done ethically &amp; </a:t>
            </a:r>
            <a:r>
              <a:rPr i="1" lang="en-GB" sz="1800">
                <a:solidFill>
                  <a:srgbClr val="FFC000"/>
                </a:solidFill>
              </a:rPr>
              <a:t>supports the real needs of those affected</a:t>
            </a:r>
            <a:r>
              <a:rPr i="1" lang="en-GB" sz="1800"/>
              <a:t> by the research outputs.</a:t>
            </a:r>
            <a:endParaRPr i="1" sz="1800"/>
          </a:p>
          <a:p>
            <a:pPr indent="0" lvl="0" marL="0" rtl="0" algn="l">
              <a:lnSpc>
                <a:spcPct val="100000"/>
              </a:lnSpc>
              <a:spcBef>
                <a:spcPts val="0"/>
              </a:spcBef>
              <a:spcAft>
                <a:spcPts val="0"/>
              </a:spcAft>
              <a:buSzPts val="2800"/>
              <a:buNone/>
            </a:pPr>
            <a:r>
              <a:t/>
            </a:r>
            <a:endParaRPr i="1" sz="1800"/>
          </a:p>
          <a:p>
            <a:pPr indent="0" lvl="0" marL="0" rtl="0" algn="l">
              <a:lnSpc>
                <a:spcPct val="100000"/>
              </a:lnSpc>
              <a:spcBef>
                <a:spcPts val="0"/>
              </a:spcBef>
              <a:spcAft>
                <a:spcPts val="0"/>
              </a:spcAft>
              <a:buSzPts val="2800"/>
              <a:buNone/>
            </a:pPr>
            <a:r>
              <a:t/>
            </a:r>
            <a:endParaRPr i="1" sz="1800"/>
          </a:p>
        </p:txBody>
      </p:sp>
      <p:pic>
        <p:nvPicPr>
          <p:cNvPr id="1260" name="Google Shape;1260;g25543a8b85a_0_73"/>
          <p:cNvPicPr preferRelativeResize="0"/>
          <p:nvPr>
            <p:ph idx="2" type="pic"/>
          </p:nvPr>
        </p:nvPicPr>
        <p:blipFill rotWithShape="1">
          <a:blip r:embed="rId3">
            <a:alphaModFix/>
          </a:blip>
          <a:srcRect b="5666" l="0" r="0" t="5656"/>
          <a:stretch/>
        </p:blipFill>
        <p:spPr>
          <a:xfrm>
            <a:off x="5251400" y="702644"/>
            <a:ext cx="3460802" cy="3069001"/>
          </a:xfrm>
          <a:prstGeom prst="rect">
            <a:avLst/>
          </a:prstGeom>
          <a:noFill/>
          <a:ln>
            <a:noFill/>
          </a:ln>
        </p:spPr>
      </p:pic>
      <p:sp>
        <p:nvSpPr>
          <p:cNvPr id="1261" name="Google Shape;1261;g25543a8b85a_0_7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rPr lang="en-GB" u="sng">
                <a:solidFill>
                  <a:schemeClr val="hlink"/>
                </a:solidFill>
                <a:hlinkClick r:id="rId4"/>
              </a:rPr>
              <a:t>Contours of citizen science: a vignette study</a:t>
            </a:r>
            <a:r>
              <a:rPr lang="en-GB"/>
              <a:t> | </a:t>
            </a:r>
            <a:r>
              <a:rPr lang="en-GB" u="sng">
                <a:solidFill>
                  <a:schemeClr val="hlink"/>
                </a:solidFill>
                <a:hlinkClick r:id="rId5"/>
              </a:rPr>
              <a:t>Characteristics of Citizen Science</a:t>
            </a:r>
            <a:endParaRPr/>
          </a:p>
        </p:txBody>
      </p:sp>
      <p:sp>
        <p:nvSpPr>
          <p:cNvPr id="1262" name="Google Shape;1262;g25543a8b85a_0_73"/>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200"/>
              <a:t>Bastian Greshake Tzovaras</a:t>
            </a:r>
            <a:endParaRPr sz="2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67" name="Shape 1267"/>
        <p:cNvGrpSpPr/>
        <p:nvPr/>
      </p:nvGrpSpPr>
      <p:grpSpPr>
        <a:xfrm>
          <a:off x="0" y="0"/>
          <a:ext cx="0" cy="0"/>
          <a:chOff x="0" y="0"/>
          <a:chExt cx="0" cy="0"/>
        </a:xfrm>
      </p:grpSpPr>
      <p:pic>
        <p:nvPicPr>
          <p:cNvPr id="1268" name="Google Shape;1268;g25543a8b85a_0_82"/>
          <p:cNvPicPr preferRelativeResize="0"/>
          <p:nvPr/>
        </p:nvPicPr>
        <p:blipFill rotWithShape="1">
          <a:blip r:embed="rId3">
            <a:alphaModFix/>
          </a:blip>
          <a:srcRect b="0" l="0" r="0" t="0"/>
          <a:stretch/>
        </p:blipFill>
        <p:spPr>
          <a:xfrm>
            <a:off x="3554660" y="2947825"/>
            <a:ext cx="388726" cy="163675"/>
          </a:xfrm>
          <a:prstGeom prst="rect">
            <a:avLst/>
          </a:prstGeom>
          <a:noFill/>
          <a:ln>
            <a:noFill/>
          </a:ln>
        </p:spPr>
      </p:pic>
      <p:pic>
        <p:nvPicPr>
          <p:cNvPr id="1269" name="Google Shape;1269;g25543a8b85a_0_82"/>
          <p:cNvPicPr preferRelativeResize="0"/>
          <p:nvPr/>
        </p:nvPicPr>
        <p:blipFill rotWithShape="1">
          <a:blip r:embed="rId3">
            <a:alphaModFix/>
          </a:blip>
          <a:srcRect b="0" l="0" r="0" t="0"/>
          <a:stretch/>
        </p:blipFill>
        <p:spPr>
          <a:xfrm>
            <a:off x="2032448" y="2947825"/>
            <a:ext cx="388726" cy="163675"/>
          </a:xfrm>
          <a:prstGeom prst="rect">
            <a:avLst/>
          </a:prstGeom>
          <a:noFill/>
          <a:ln>
            <a:noFill/>
          </a:ln>
        </p:spPr>
      </p:pic>
      <p:pic>
        <p:nvPicPr>
          <p:cNvPr id="1270" name="Google Shape;1270;g25543a8b85a_0_82"/>
          <p:cNvPicPr preferRelativeResize="0"/>
          <p:nvPr/>
        </p:nvPicPr>
        <p:blipFill rotWithShape="1">
          <a:blip r:embed="rId3">
            <a:alphaModFix/>
          </a:blip>
          <a:srcRect b="0" l="0" r="0" t="0"/>
          <a:stretch/>
        </p:blipFill>
        <p:spPr>
          <a:xfrm>
            <a:off x="1254998" y="2947825"/>
            <a:ext cx="388726" cy="163675"/>
          </a:xfrm>
          <a:prstGeom prst="rect">
            <a:avLst/>
          </a:prstGeom>
          <a:noFill/>
          <a:ln>
            <a:noFill/>
          </a:ln>
        </p:spPr>
      </p:pic>
      <p:grpSp>
        <p:nvGrpSpPr>
          <p:cNvPr id="1271" name="Google Shape;1271;g25543a8b85a_0_82"/>
          <p:cNvGrpSpPr/>
          <p:nvPr/>
        </p:nvGrpSpPr>
        <p:grpSpPr>
          <a:xfrm>
            <a:off x="594365" y="1482800"/>
            <a:ext cx="3768242" cy="2778437"/>
            <a:chOff x="594365" y="1940000"/>
            <a:chExt cx="3768242" cy="2778437"/>
          </a:xfrm>
        </p:grpSpPr>
        <p:sp>
          <p:nvSpPr>
            <p:cNvPr id="1272" name="Google Shape;1272;g25543a8b85a_0_82"/>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273" name="Google Shape;1273;g25543a8b85a_0_82"/>
            <p:cNvGrpSpPr/>
            <p:nvPr/>
          </p:nvGrpSpPr>
          <p:grpSpPr>
            <a:xfrm>
              <a:off x="2138322" y="2194228"/>
              <a:ext cx="680328" cy="616119"/>
              <a:chOff x="6248398" y="971305"/>
              <a:chExt cx="1288500" cy="1231500"/>
            </a:xfrm>
          </p:grpSpPr>
          <p:sp>
            <p:nvSpPr>
              <p:cNvPr id="1274" name="Google Shape;1274;g25543a8b85a_0_82"/>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275" name="Google Shape;1275;g25543a8b85a_0_82"/>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276" name="Google Shape;1276;g25543a8b85a_0_82"/>
            <p:cNvGrpSpPr/>
            <p:nvPr/>
          </p:nvGrpSpPr>
          <p:grpSpPr>
            <a:xfrm>
              <a:off x="3682279" y="3193949"/>
              <a:ext cx="680328" cy="616119"/>
              <a:chOff x="7536875" y="2275610"/>
              <a:chExt cx="1288500" cy="1231500"/>
            </a:xfrm>
          </p:grpSpPr>
          <p:sp>
            <p:nvSpPr>
              <p:cNvPr id="1277" name="Google Shape;1277;g25543a8b85a_0_82"/>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278" name="Google Shape;1278;g25543a8b85a_0_82"/>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279" name="Google Shape;1279;g25543a8b85a_0_82"/>
            <p:cNvGrpSpPr/>
            <p:nvPr/>
          </p:nvGrpSpPr>
          <p:grpSpPr>
            <a:xfrm>
              <a:off x="594365" y="3193949"/>
              <a:ext cx="680328" cy="616119"/>
              <a:chOff x="4963389" y="2289356"/>
              <a:chExt cx="1288500" cy="1231500"/>
            </a:xfrm>
          </p:grpSpPr>
          <p:sp>
            <p:nvSpPr>
              <p:cNvPr id="1280" name="Google Shape;1280;g25543a8b85a_0_82"/>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281" name="Google Shape;1281;g25543a8b85a_0_82"/>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282" name="Google Shape;1282;g25543a8b85a_0_82"/>
            <p:cNvGrpSpPr/>
            <p:nvPr/>
          </p:nvGrpSpPr>
          <p:grpSpPr>
            <a:xfrm>
              <a:off x="2138321" y="3193937"/>
              <a:ext cx="680328" cy="616119"/>
              <a:chOff x="4695362" y="2265214"/>
              <a:chExt cx="1288500" cy="1231500"/>
            </a:xfrm>
          </p:grpSpPr>
          <p:sp>
            <p:nvSpPr>
              <p:cNvPr id="1283" name="Google Shape;1283;g25543a8b85a_0_82"/>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284" name="Google Shape;1284;g25543a8b85a_0_82"/>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285" name="Google Shape;1285;g25543a8b85a_0_82"/>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286" name="Google Shape;1286;g25543a8b85a_0_82"/>
            <p:cNvGrpSpPr/>
            <p:nvPr/>
          </p:nvGrpSpPr>
          <p:grpSpPr>
            <a:xfrm>
              <a:off x="2138296" y="4102237"/>
              <a:ext cx="680400" cy="616200"/>
              <a:chOff x="2138333" y="3729537"/>
              <a:chExt cx="680400" cy="616200"/>
            </a:xfrm>
          </p:grpSpPr>
          <p:sp>
            <p:nvSpPr>
              <p:cNvPr id="1287" name="Google Shape;1287;g25543a8b85a_0_82"/>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288" name="Google Shape;1288;g25543a8b85a_0_82"/>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289" name="Google Shape;1289;g25543a8b85a_0_82"/>
          <p:cNvSpPr txBox="1"/>
          <p:nvPr>
            <p:ph idx="1" type="body"/>
          </p:nvPr>
        </p:nvSpPr>
        <p:spPr>
          <a:xfrm>
            <a:off x="361025" y="246500"/>
            <a:ext cx="4962600" cy="5451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2300"/>
              <a:t>Research Ethicist</a:t>
            </a:r>
            <a:endParaRPr sz="2300"/>
          </a:p>
        </p:txBody>
      </p:sp>
      <p:sp>
        <p:nvSpPr>
          <p:cNvPr id="1290" name="Google Shape;1290;g25543a8b85a_0_82"/>
          <p:cNvSpPr txBox="1"/>
          <p:nvPr>
            <p:ph idx="1" type="body"/>
          </p:nvPr>
        </p:nvSpPr>
        <p:spPr>
          <a:xfrm>
            <a:off x="4572000" y="3199000"/>
            <a:ext cx="4447800" cy="15633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1800"/>
              <a:t>An ethicist studies the </a:t>
            </a:r>
            <a:r>
              <a:rPr lang="en-GB" sz="1800">
                <a:solidFill>
                  <a:srgbClr val="FFC000"/>
                </a:solidFill>
              </a:rPr>
              <a:t>ethical implications</a:t>
            </a:r>
            <a:r>
              <a:rPr lang="en-GB" sz="1800"/>
              <a:t> of research and innovation projects, especially in their </a:t>
            </a:r>
            <a:r>
              <a:rPr lang="en-GB" sz="1800">
                <a:solidFill>
                  <a:srgbClr val="FFC000"/>
                </a:solidFill>
              </a:rPr>
              <a:t>applications in society</a:t>
            </a:r>
            <a:r>
              <a:rPr lang="en-GB" sz="1800"/>
              <a:t> and shares </a:t>
            </a:r>
            <a:r>
              <a:rPr lang="en-GB" sz="1800">
                <a:solidFill>
                  <a:srgbClr val="FFFFFF"/>
                </a:solidFill>
              </a:rPr>
              <a:t>practices that</a:t>
            </a:r>
            <a:r>
              <a:rPr lang="en-GB" sz="1800">
                <a:solidFill>
                  <a:srgbClr val="FFC000"/>
                </a:solidFill>
              </a:rPr>
              <a:t> make research responsible</a:t>
            </a:r>
            <a:r>
              <a:rPr lang="en-GB" sz="1800"/>
              <a:t>.</a:t>
            </a:r>
            <a:endParaRPr sz="1800"/>
          </a:p>
        </p:txBody>
      </p:sp>
      <p:pic>
        <p:nvPicPr>
          <p:cNvPr id="1291" name="Google Shape;1291;g25543a8b85a_0_82"/>
          <p:cNvPicPr preferRelativeResize="0"/>
          <p:nvPr/>
        </p:nvPicPr>
        <p:blipFill rotWithShape="1">
          <a:blip r:embed="rId3">
            <a:alphaModFix/>
          </a:blip>
          <a:srcRect b="0" l="0" r="0" t="0"/>
          <a:stretch/>
        </p:blipFill>
        <p:spPr>
          <a:xfrm>
            <a:off x="1643723" y="2947825"/>
            <a:ext cx="388726" cy="163675"/>
          </a:xfrm>
          <a:prstGeom prst="rect">
            <a:avLst/>
          </a:prstGeom>
          <a:noFill/>
          <a:ln>
            <a:noFill/>
          </a:ln>
        </p:spPr>
      </p:pic>
      <p:pic>
        <p:nvPicPr>
          <p:cNvPr id="1292" name="Google Shape;1292;g25543a8b85a_0_82"/>
          <p:cNvPicPr preferRelativeResize="0"/>
          <p:nvPr/>
        </p:nvPicPr>
        <p:blipFill rotWithShape="1">
          <a:blip r:embed="rId3">
            <a:alphaModFix/>
          </a:blip>
          <a:srcRect b="0" l="0" r="0" t="0"/>
          <a:stretch/>
        </p:blipFill>
        <p:spPr>
          <a:xfrm>
            <a:off x="2809898" y="2947825"/>
            <a:ext cx="388726" cy="163675"/>
          </a:xfrm>
          <a:prstGeom prst="rect">
            <a:avLst/>
          </a:prstGeom>
          <a:noFill/>
          <a:ln>
            <a:noFill/>
          </a:ln>
        </p:spPr>
      </p:pic>
      <p:pic>
        <p:nvPicPr>
          <p:cNvPr id="1293" name="Google Shape;1293;g25543a8b85a_0_82"/>
          <p:cNvPicPr preferRelativeResize="0"/>
          <p:nvPr/>
        </p:nvPicPr>
        <p:blipFill rotWithShape="1">
          <a:blip r:embed="rId3">
            <a:alphaModFix/>
          </a:blip>
          <a:srcRect b="0" l="0" r="0" t="0"/>
          <a:stretch/>
        </p:blipFill>
        <p:spPr>
          <a:xfrm>
            <a:off x="3165923" y="2947825"/>
            <a:ext cx="388726" cy="163675"/>
          </a:xfrm>
          <a:prstGeom prst="rect">
            <a:avLst/>
          </a:prstGeom>
          <a:noFill/>
          <a:ln>
            <a:noFill/>
          </a:ln>
        </p:spPr>
      </p:pic>
      <p:cxnSp>
        <p:nvCxnSpPr>
          <p:cNvPr id="1294" name="Google Shape;1294;g25543a8b85a_0_82"/>
          <p:cNvCxnSpPr>
            <a:endCxn id="1272" idx="7"/>
          </p:cNvCxnSpPr>
          <p:nvPr/>
        </p:nvCxnSpPr>
        <p:spPr>
          <a:xfrm flipH="1">
            <a:off x="3562151" y="1195412"/>
            <a:ext cx="2265600" cy="1190400"/>
          </a:xfrm>
          <a:prstGeom prst="straightConnector1">
            <a:avLst/>
          </a:prstGeom>
          <a:noFill/>
          <a:ln cap="flat" cmpd="sng" w="19050">
            <a:solidFill>
              <a:srgbClr val="838787"/>
            </a:solidFill>
            <a:prstDash val="dashDot"/>
            <a:round/>
            <a:headEnd len="sm" w="sm" type="none"/>
            <a:tailEnd len="med" w="med" type="triangle"/>
          </a:ln>
        </p:spPr>
      </p:cxnSp>
      <p:pic>
        <p:nvPicPr>
          <p:cNvPr id="1295" name="Google Shape;1295;g25543a8b85a_0_82"/>
          <p:cNvPicPr preferRelativeResize="0"/>
          <p:nvPr/>
        </p:nvPicPr>
        <p:blipFill rotWithShape="1">
          <a:blip r:embed="rId9">
            <a:alphaModFix/>
          </a:blip>
          <a:srcRect b="6538" l="0" r="0" t="5679"/>
          <a:stretch/>
        </p:blipFill>
        <p:spPr>
          <a:xfrm>
            <a:off x="5827850" y="338175"/>
            <a:ext cx="3081400" cy="21606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g25543a8b85a_0_888"/>
          <p:cNvSpPr txBox="1"/>
          <p:nvPr>
            <p:ph idx="1" type="body"/>
          </p:nvPr>
        </p:nvSpPr>
        <p:spPr>
          <a:xfrm>
            <a:off x="431799" y="138634"/>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GB"/>
              <a:t>Introductions</a:t>
            </a:r>
            <a:endParaRPr b="1"/>
          </a:p>
        </p:txBody>
      </p:sp>
      <p:pic>
        <p:nvPicPr>
          <p:cNvPr id="741" name="Google Shape;741;g25543a8b85a_0_888"/>
          <p:cNvPicPr preferRelativeResize="0"/>
          <p:nvPr/>
        </p:nvPicPr>
        <p:blipFill rotWithShape="1">
          <a:blip r:embed="rId3">
            <a:alphaModFix/>
          </a:blip>
          <a:srcRect b="0" l="-10" r="0" t="0"/>
          <a:stretch/>
        </p:blipFill>
        <p:spPr>
          <a:xfrm>
            <a:off x="6910977" y="1054825"/>
            <a:ext cx="1499079" cy="1499050"/>
          </a:xfrm>
          <a:prstGeom prst="rect">
            <a:avLst/>
          </a:prstGeom>
          <a:noFill/>
          <a:ln>
            <a:noFill/>
          </a:ln>
        </p:spPr>
      </p:pic>
      <p:pic>
        <p:nvPicPr>
          <p:cNvPr id="742" name="Google Shape;742;g25543a8b85a_0_888"/>
          <p:cNvPicPr preferRelativeResize="0"/>
          <p:nvPr/>
        </p:nvPicPr>
        <p:blipFill rotWithShape="1">
          <a:blip r:embed="rId4">
            <a:alphaModFix/>
          </a:blip>
          <a:srcRect b="0" l="0" r="0" t="0"/>
          <a:stretch/>
        </p:blipFill>
        <p:spPr>
          <a:xfrm>
            <a:off x="912575" y="1054825"/>
            <a:ext cx="1330150" cy="1429112"/>
          </a:xfrm>
          <a:prstGeom prst="rect">
            <a:avLst/>
          </a:prstGeom>
          <a:noFill/>
          <a:ln>
            <a:noFill/>
          </a:ln>
        </p:spPr>
      </p:pic>
      <p:sp>
        <p:nvSpPr>
          <p:cNvPr id="743" name="Google Shape;743;g25543a8b85a_0_888"/>
          <p:cNvSpPr txBox="1"/>
          <p:nvPr/>
        </p:nvSpPr>
        <p:spPr>
          <a:xfrm>
            <a:off x="112650" y="2573300"/>
            <a:ext cx="3013200" cy="908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rPr b="1" i="0" lang="en-GB" sz="1700" u="none" cap="none" strike="noStrike">
                <a:solidFill>
                  <a:srgbClr val="FFC000"/>
                </a:solidFill>
                <a:latin typeface="Arial"/>
                <a:ea typeface="Arial"/>
                <a:cs typeface="Arial"/>
                <a:sym typeface="Arial"/>
              </a:rPr>
              <a:t>Emma Karoune</a:t>
            </a:r>
            <a:endParaRPr b="1" i="0" sz="1700" u="none" cap="none" strike="noStrike">
              <a:solidFill>
                <a:srgbClr val="FFC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500"/>
              <a:buFont typeface="Arial"/>
              <a:buNone/>
            </a:pPr>
            <a:r>
              <a:rPr lang="en-GB" sz="1500">
                <a:solidFill>
                  <a:schemeClr val="lt1"/>
                </a:solidFill>
              </a:rPr>
              <a:t>Senior </a:t>
            </a:r>
            <a:r>
              <a:rPr b="0" i="0" lang="en-GB" sz="1500" u="none" cap="none" strike="noStrike">
                <a:solidFill>
                  <a:schemeClr val="lt1"/>
                </a:solidFill>
                <a:latin typeface="Arial"/>
                <a:ea typeface="Arial"/>
                <a:cs typeface="Arial"/>
                <a:sym typeface="Arial"/>
              </a:rPr>
              <a:t>Research Community Manager</a:t>
            </a:r>
            <a:r>
              <a:rPr lang="en-GB" sz="1500">
                <a:solidFill>
                  <a:schemeClr val="lt1"/>
                </a:solidFill>
              </a:rPr>
              <a:t>, Turing Health</a:t>
            </a:r>
            <a:endParaRPr b="0" i="0" sz="1500" u="none" cap="none" strike="noStrike">
              <a:solidFill>
                <a:schemeClr val="lt1"/>
              </a:solidFill>
              <a:latin typeface="Arial"/>
              <a:ea typeface="Arial"/>
              <a:cs typeface="Arial"/>
              <a:sym typeface="Arial"/>
            </a:endParaRPr>
          </a:p>
        </p:txBody>
      </p:sp>
      <p:sp>
        <p:nvSpPr>
          <p:cNvPr id="744" name="Google Shape;744;g25543a8b85a_0_888"/>
          <p:cNvSpPr txBox="1"/>
          <p:nvPr/>
        </p:nvSpPr>
        <p:spPr>
          <a:xfrm>
            <a:off x="6150825" y="2573300"/>
            <a:ext cx="2916900" cy="1169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rgbClr val="FFC000"/>
                </a:solidFill>
              </a:rPr>
              <a:t>Malvika Sharan</a:t>
            </a:r>
            <a:endParaRPr b="1" i="0" sz="1600" u="none" cap="none" strike="noStrike">
              <a:solidFill>
                <a:srgbClr val="FFC000"/>
              </a:solidFill>
            </a:endParaRPr>
          </a:p>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latin typeface="Arial"/>
                <a:ea typeface="Arial"/>
                <a:cs typeface="Arial"/>
                <a:sym typeface="Arial"/>
              </a:rPr>
              <a:t>Senior Researcher,</a:t>
            </a:r>
            <a:endParaRPr b="0" i="0" sz="1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latin typeface="Arial"/>
                <a:ea typeface="Arial"/>
                <a:cs typeface="Arial"/>
                <a:sym typeface="Arial"/>
              </a:rPr>
              <a:t>T</a:t>
            </a:r>
            <a:r>
              <a:rPr lang="en-GB" sz="1600">
                <a:solidFill>
                  <a:schemeClr val="lt1"/>
                </a:solidFill>
              </a:rPr>
              <a:t>ools, Practices and Systems Programme</a:t>
            </a:r>
            <a:endParaRPr b="0" i="0" sz="1600" u="none" cap="none" strike="noStrike">
              <a:solidFill>
                <a:schemeClr val="lt1"/>
              </a:solidFill>
              <a:latin typeface="Arial"/>
              <a:ea typeface="Arial"/>
              <a:cs typeface="Arial"/>
              <a:sym typeface="Arial"/>
            </a:endParaRPr>
          </a:p>
        </p:txBody>
      </p:sp>
      <p:pic>
        <p:nvPicPr>
          <p:cNvPr id="745" name="Google Shape;745;g25543a8b85a_0_888"/>
          <p:cNvPicPr preferRelativeResize="0"/>
          <p:nvPr/>
        </p:nvPicPr>
        <p:blipFill rotWithShape="1">
          <a:blip r:embed="rId5">
            <a:alphaModFix/>
          </a:blip>
          <a:srcRect b="0" l="0" r="0" t="0"/>
          <a:stretch/>
        </p:blipFill>
        <p:spPr>
          <a:xfrm>
            <a:off x="3769550" y="946925"/>
            <a:ext cx="1330150" cy="1499061"/>
          </a:xfrm>
          <a:prstGeom prst="rect">
            <a:avLst/>
          </a:prstGeom>
          <a:noFill/>
          <a:ln>
            <a:noFill/>
          </a:ln>
        </p:spPr>
      </p:pic>
      <p:sp>
        <p:nvSpPr>
          <p:cNvPr id="746" name="Google Shape;746;g25543a8b85a_0_888"/>
          <p:cNvSpPr txBox="1"/>
          <p:nvPr/>
        </p:nvSpPr>
        <p:spPr>
          <a:xfrm>
            <a:off x="2988050" y="2515600"/>
            <a:ext cx="3000000" cy="1169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rgbClr val="F9C100"/>
                </a:solidFill>
              </a:rPr>
              <a:t>Cassandra Gould Van Praag</a:t>
            </a:r>
            <a:endParaRPr b="1" sz="1700">
              <a:solidFill>
                <a:srgbClr val="F9C100"/>
              </a:solidFill>
            </a:endParaRPr>
          </a:p>
          <a:p>
            <a:pPr indent="0" lvl="0" marL="0" rtl="0" algn="ctr">
              <a:spcBef>
                <a:spcPts val="0"/>
              </a:spcBef>
              <a:spcAft>
                <a:spcPts val="0"/>
              </a:spcAft>
              <a:buNone/>
            </a:pPr>
            <a:r>
              <a:rPr lang="en-GB" sz="1500">
                <a:solidFill>
                  <a:schemeClr val="lt1"/>
                </a:solidFill>
              </a:rPr>
              <a:t>Senior Research Community Manager, TRIC:DT</a:t>
            </a:r>
            <a:endParaRPr sz="1300">
              <a:solidFill>
                <a:schemeClr val="lt1"/>
              </a:solidFill>
            </a:endParaRPr>
          </a:p>
        </p:txBody>
      </p:sp>
      <p:sp>
        <p:nvSpPr>
          <p:cNvPr id="747" name="Google Shape;747;g25543a8b85a_0_88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a:solidFill>
                  <a:schemeClr val="lt1"/>
                </a:solidFill>
              </a:rPr>
              <a:t>https://doi.org/</a:t>
            </a:r>
            <a:r>
              <a:rPr lang="en-GB">
                <a:solidFill>
                  <a:schemeClr val="lt1"/>
                </a:solidFill>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00" name="Shape 1300"/>
        <p:cNvGrpSpPr/>
        <p:nvPr/>
      </p:nvGrpSpPr>
      <p:grpSpPr>
        <a:xfrm>
          <a:off x="0" y="0"/>
          <a:ext cx="0" cy="0"/>
          <a:chOff x="0" y="0"/>
          <a:chExt cx="0" cy="0"/>
        </a:xfrm>
      </p:grpSpPr>
      <p:sp>
        <p:nvSpPr>
          <p:cNvPr id="1301" name="Google Shape;1301;g25543a8b85a_0_11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300"/>
              <a:t>Research Ethicist</a:t>
            </a:r>
            <a:endParaRPr sz="2300"/>
          </a:p>
        </p:txBody>
      </p:sp>
      <p:sp>
        <p:nvSpPr>
          <p:cNvPr id="1302" name="Google Shape;1302;g25543a8b85a_0_114"/>
          <p:cNvSpPr txBox="1"/>
          <p:nvPr>
            <p:ph idx="3" type="body"/>
          </p:nvPr>
        </p:nvSpPr>
        <p:spPr>
          <a:xfrm>
            <a:off x="431800" y="1321350"/>
            <a:ext cx="4493400" cy="3411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i="1" lang="en-GB" sz="1800"/>
              <a:t>Research Ethicists conduct research to </a:t>
            </a:r>
            <a:r>
              <a:rPr i="1" lang="en-GB" sz="1800">
                <a:solidFill>
                  <a:srgbClr val="FFC000"/>
                </a:solidFill>
              </a:rPr>
              <a:t>understand the ethical implications</a:t>
            </a:r>
            <a:r>
              <a:rPr i="1" lang="en-GB" sz="1800"/>
              <a:t> of the use of [AI] systems and data-driven </a:t>
            </a:r>
            <a:r>
              <a:rPr i="1" lang="en-GB" sz="1800">
                <a:solidFill>
                  <a:srgbClr val="FFC000"/>
                </a:solidFill>
              </a:rPr>
              <a:t>technologies in society</a:t>
            </a:r>
            <a:r>
              <a:rPr i="1" lang="en-GB" sz="1800"/>
              <a:t>.</a:t>
            </a:r>
            <a:endParaRPr i="1" sz="1800"/>
          </a:p>
          <a:p>
            <a:pPr indent="0" lvl="0" marL="0" rtl="0" algn="l">
              <a:lnSpc>
                <a:spcPct val="100000"/>
              </a:lnSpc>
              <a:spcBef>
                <a:spcPts val="0"/>
              </a:spcBef>
              <a:spcAft>
                <a:spcPts val="0"/>
              </a:spcAft>
              <a:buSzPts val="2800"/>
              <a:buNone/>
            </a:pPr>
            <a:r>
              <a:t/>
            </a:r>
            <a:endParaRPr i="1" sz="1800"/>
          </a:p>
          <a:p>
            <a:pPr indent="0" lvl="0" marL="0" rtl="0" algn="l">
              <a:lnSpc>
                <a:spcPct val="100000"/>
              </a:lnSpc>
              <a:spcBef>
                <a:spcPts val="0"/>
              </a:spcBef>
              <a:spcAft>
                <a:spcPts val="0"/>
              </a:spcAft>
              <a:buSzPts val="2800"/>
              <a:buNone/>
            </a:pPr>
            <a:r>
              <a:rPr i="1" lang="en-GB" sz="1800"/>
              <a:t>We explore ways to </a:t>
            </a:r>
            <a:r>
              <a:rPr i="1" lang="en-GB" sz="1800">
                <a:solidFill>
                  <a:srgbClr val="FFC000"/>
                </a:solidFill>
              </a:rPr>
              <a:t>enhance public participation</a:t>
            </a:r>
            <a:r>
              <a:rPr i="1" lang="en-GB" sz="1800"/>
              <a:t> and </a:t>
            </a:r>
            <a:r>
              <a:rPr i="1" lang="en-GB" sz="1800">
                <a:solidFill>
                  <a:srgbClr val="FFC000"/>
                </a:solidFill>
              </a:rPr>
              <a:t>deliberate ethical guidelines </a:t>
            </a:r>
            <a:r>
              <a:rPr i="1" lang="en-GB" sz="1800"/>
              <a:t>for the use of these systems.</a:t>
            </a:r>
            <a:endParaRPr i="1" sz="1800"/>
          </a:p>
          <a:p>
            <a:pPr indent="0" lvl="0" marL="0" rtl="0" algn="l">
              <a:lnSpc>
                <a:spcPct val="100000"/>
              </a:lnSpc>
              <a:spcBef>
                <a:spcPts val="0"/>
              </a:spcBef>
              <a:spcAft>
                <a:spcPts val="0"/>
              </a:spcAft>
              <a:buSzPts val="2800"/>
              <a:buNone/>
            </a:pPr>
            <a:r>
              <a:t/>
            </a:r>
            <a:endParaRPr i="1" sz="1800"/>
          </a:p>
          <a:p>
            <a:pPr indent="0" lvl="0" marL="0" rtl="0" algn="l">
              <a:lnSpc>
                <a:spcPct val="100000"/>
              </a:lnSpc>
              <a:spcBef>
                <a:spcPts val="0"/>
              </a:spcBef>
              <a:spcAft>
                <a:spcPts val="0"/>
              </a:spcAft>
              <a:buSzPts val="2800"/>
              <a:buNone/>
            </a:pPr>
            <a:r>
              <a:rPr i="1" lang="en-GB" sz="1800"/>
              <a:t>We </a:t>
            </a:r>
            <a:r>
              <a:rPr i="1" lang="en-GB" sz="1800">
                <a:solidFill>
                  <a:srgbClr val="FFC000"/>
                </a:solidFill>
              </a:rPr>
              <a:t>provide training and resources </a:t>
            </a:r>
            <a:r>
              <a:rPr i="1" lang="en-GB" sz="1800"/>
              <a:t>for ethics and responsible research and innovation.</a:t>
            </a:r>
            <a:endParaRPr i="1" sz="1800"/>
          </a:p>
        </p:txBody>
      </p:sp>
      <p:pic>
        <p:nvPicPr>
          <p:cNvPr id="1303" name="Google Shape;1303;g25543a8b85a_0_114"/>
          <p:cNvPicPr preferRelativeResize="0"/>
          <p:nvPr>
            <p:ph idx="2" type="pic"/>
          </p:nvPr>
        </p:nvPicPr>
        <p:blipFill rotWithShape="1">
          <a:blip r:embed="rId3">
            <a:alphaModFix/>
          </a:blip>
          <a:srcRect b="4619" l="0" r="0" t="4619"/>
          <a:stretch/>
        </p:blipFill>
        <p:spPr>
          <a:xfrm>
            <a:off x="5251400" y="702644"/>
            <a:ext cx="3460803" cy="3068999"/>
          </a:xfrm>
          <a:prstGeom prst="rect">
            <a:avLst/>
          </a:prstGeom>
          <a:noFill/>
          <a:ln>
            <a:noFill/>
          </a:ln>
        </p:spPr>
      </p:pic>
      <p:sp>
        <p:nvSpPr>
          <p:cNvPr id="1304" name="Google Shape;1304;g25543a8b85a_0_114"/>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Claudia Fischer</a:t>
            </a:r>
            <a:endParaRPr sz="23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09" name="Shape 1309"/>
        <p:cNvGrpSpPr/>
        <p:nvPr/>
      </p:nvGrpSpPr>
      <p:grpSpPr>
        <a:xfrm>
          <a:off x="0" y="0"/>
          <a:ext cx="0" cy="0"/>
          <a:chOff x="0" y="0"/>
          <a:chExt cx="0" cy="0"/>
        </a:xfrm>
      </p:grpSpPr>
      <p:sp>
        <p:nvSpPr>
          <p:cNvPr id="1310" name="Google Shape;1310;g25543a8b85a_0_12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300"/>
              <a:t>Research Ethics Manager</a:t>
            </a:r>
            <a:endParaRPr sz="2300"/>
          </a:p>
        </p:txBody>
      </p:sp>
      <p:sp>
        <p:nvSpPr>
          <p:cNvPr id="1311" name="Google Shape;1311;g25543a8b85a_0_123"/>
          <p:cNvSpPr txBox="1"/>
          <p:nvPr>
            <p:ph idx="3" type="body"/>
          </p:nvPr>
        </p:nvSpPr>
        <p:spPr>
          <a:xfrm>
            <a:off x="431800" y="1305525"/>
            <a:ext cx="4625100" cy="3583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0"/>
              </a:spcAft>
              <a:buClr>
                <a:schemeClr val="hlink"/>
              </a:buClr>
              <a:buSzPts val="1100"/>
              <a:buFont typeface="Arial"/>
              <a:buNone/>
            </a:pPr>
            <a:r>
              <a:rPr i="1" lang="en-GB" sz="1700"/>
              <a:t>Research Ethics Managers ensure that the </a:t>
            </a:r>
            <a:r>
              <a:rPr i="1" lang="en-GB" sz="1700">
                <a:solidFill>
                  <a:srgbClr val="FFC000"/>
                </a:solidFill>
              </a:rPr>
              <a:t>guidances on data and [AI] ethics, and open science are applied</a:t>
            </a:r>
            <a:r>
              <a:rPr i="1" lang="en-GB" sz="1700"/>
              <a:t> to the Institute’s research. </a:t>
            </a:r>
            <a:endParaRPr i="1" sz="1700"/>
          </a:p>
          <a:p>
            <a:pPr indent="0" lvl="0" marL="0" rtl="0" algn="l">
              <a:lnSpc>
                <a:spcPct val="115000"/>
              </a:lnSpc>
              <a:spcBef>
                <a:spcPts val="1200"/>
              </a:spcBef>
              <a:spcAft>
                <a:spcPts val="0"/>
              </a:spcAft>
              <a:buClr>
                <a:schemeClr val="hlink"/>
              </a:buClr>
              <a:buSzPts val="1100"/>
              <a:buFont typeface="Arial"/>
              <a:buNone/>
            </a:pPr>
            <a:r>
              <a:rPr i="1" lang="en-GB" sz="1700"/>
              <a:t>We identify </a:t>
            </a:r>
            <a:r>
              <a:rPr i="1" lang="en-GB" sz="1700">
                <a:solidFill>
                  <a:srgbClr val="FFC000"/>
                </a:solidFill>
              </a:rPr>
              <a:t>potential improvements to the system</a:t>
            </a:r>
            <a:r>
              <a:rPr i="1" lang="en-GB" sz="1700"/>
              <a:t>, develop trainings on ethics approval and </a:t>
            </a:r>
            <a:r>
              <a:rPr i="1" lang="en-GB" sz="1700">
                <a:solidFill>
                  <a:srgbClr val="FFC000"/>
                </a:solidFill>
              </a:rPr>
              <a:t>recruit diverse members on ethics review </a:t>
            </a:r>
            <a:r>
              <a:rPr i="1" lang="en-GB" sz="1700"/>
              <a:t>panel and decision-making.</a:t>
            </a:r>
            <a:endParaRPr i="1" sz="1700"/>
          </a:p>
          <a:p>
            <a:pPr indent="0" lvl="0" marL="0" rtl="0" algn="l">
              <a:lnSpc>
                <a:spcPct val="115000"/>
              </a:lnSpc>
              <a:spcBef>
                <a:spcPts val="1200"/>
              </a:spcBef>
              <a:spcAft>
                <a:spcPts val="0"/>
              </a:spcAft>
              <a:buClr>
                <a:schemeClr val="hlink"/>
              </a:buClr>
              <a:buSzPts val="1100"/>
              <a:buFont typeface="Arial"/>
              <a:buNone/>
            </a:pPr>
            <a:r>
              <a:rPr i="1" lang="en-GB" sz="1700"/>
              <a:t>We </a:t>
            </a:r>
            <a:r>
              <a:rPr i="1" lang="en-GB" sz="1700">
                <a:solidFill>
                  <a:srgbClr val="FFC000"/>
                </a:solidFill>
              </a:rPr>
              <a:t>manage each application’s journey </a:t>
            </a:r>
            <a:r>
              <a:rPr i="1" lang="en-GB" sz="1700"/>
              <a:t>from submission to review to approval decision, and provide feedback on ethics applications.</a:t>
            </a:r>
            <a:endParaRPr i="1" sz="1700"/>
          </a:p>
          <a:p>
            <a:pPr indent="0" lvl="0" marL="0" rtl="0" algn="l">
              <a:lnSpc>
                <a:spcPct val="100000"/>
              </a:lnSpc>
              <a:spcBef>
                <a:spcPts val="0"/>
              </a:spcBef>
              <a:spcAft>
                <a:spcPts val="0"/>
              </a:spcAft>
              <a:buSzPts val="2800"/>
              <a:buNone/>
            </a:pPr>
            <a:r>
              <a:t/>
            </a:r>
            <a:endParaRPr i="1" sz="1700"/>
          </a:p>
        </p:txBody>
      </p:sp>
      <p:sp>
        <p:nvSpPr>
          <p:cNvPr id="1312" name="Google Shape;1312;g25543a8b85a_0_123"/>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Victoria Kwan</a:t>
            </a:r>
            <a:endParaRPr sz="23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17" name="Shape 1317"/>
        <p:cNvGrpSpPr/>
        <p:nvPr/>
      </p:nvGrpSpPr>
      <p:grpSpPr>
        <a:xfrm>
          <a:off x="0" y="0"/>
          <a:ext cx="0" cy="0"/>
          <a:chOff x="0" y="0"/>
          <a:chExt cx="0" cy="0"/>
        </a:xfrm>
      </p:grpSpPr>
      <p:pic>
        <p:nvPicPr>
          <p:cNvPr id="1318" name="Google Shape;1318;g25421ab1b0d_0_1651"/>
          <p:cNvPicPr preferRelativeResize="0"/>
          <p:nvPr/>
        </p:nvPicPr>
        <p:blipFill rotWithShape="1">
          <a:blip r:embed="rId3">
            <a:alphaModFix/>
          </a:blip>
          <a:srcRect b="0" l="0" r="0" t="0"/>
          <a:stretch/>
        </p:blipFill>
        <p:spPr>
          <a:xfrm>
            <a:off x="3554660" y="2947825"/>
            <a:ext cx="388726" cy="163675"/>
          </a:xfrm>
          <a:prstGeom prst="rect">
            <a:avLst/>
          </a:prstGeom>
          <a:noFill/>
          <a:ln>
            <a:noFill/>
          </a:ln>
        </p:spPr>
      </p:pic>
      <p:pic>
        <p:nvPicPr>
          <p:cNvPr id="1319" name="Google Shape;1319;g25421ab1b0d_0_1651"/>
          <p:cNvPicPr preferRelativeResize="0"/>
          <p:nvPr/>
        </p:nvPicPr>
        <p:blipFill rotWithShape="1">
          <a:blip r:embed="rId3">
            <a:alphaModFix/>
          </a:blip>
          <a:srcRect b="0" l="0" r="0" t="0"/>
          <a:stretch/>
        </p:blipFill>
        <p:spPr>
          <a:xfrm>
            <a:off x="2032448" y="2947825"/>
            <a:ext cx="388726" cy="163675"/>
          </a:xfrm>
          <a:prstGeom prst="rect">
            <a:avLst/>
          </a:prstGeom>
          <a:noFill/>
          <a:ln>
            <a:noFill/>
          </a:ln>
        </p:spPr>
      </p:pic>
      <p:pic>
        <p:nvPicPr>
          <p:cNvPr id="1320" name="Google Shape;1320;g25421ab1b0d_0_1651"/>
          <p:cNvPicPr preferRelativeResize="0"/>
          <p:nvPr/>
        </p:nvPicPr>
        <p:blipFill rotWithShape="1">
          <a:blip r:embed="rId3">
            <a:alphaModFix/>
          </a:blip>
          <a:srcRect b="0" l="0" r="0" t="0"/>
          <a:stretch/>
        </p:blipFill>
        <p:spPr>
          <a:xfrm>
            <a:off x="1254998" y="2947825"/>
            <a:ext cx="388726" cy="163675"/>
          </a:xfrm>
          <a:prstGeom prst="rect">
            <a:avLst/>
          </a:prstGeom>
          <a:noFill/>
          <a:ln>
            <a:noFill/>
          </a:ln>
        </p:spPr>
      </p:pic>
      <p:grpSp>
        <p:nvGrpSpPr>
          <p:cNvPr id="1321" name="Google Shape;1321;g25421ab1b0d_0_1651"/>
          <p:cNvGrpSpPr/>
          <p:nvPr/>
        </p:nvGrpSpPr>
        <p:grpSpPr>
          <a:xfrm>
            <a:off x="594365" y="1482800"/>
            <a:ext cx="3768242" cy="2778437"/>
            <a:chOff x="594365" y="1940000"/>
            <a:chExt cx="3768242" cy="2778437"/>
          </a:xfrm>
        </p:grpSpPr>
        <p:sp>
          <p:nvSpPr>
            <p:cNvPr id="1322" name="Google Shape;1322;g25421ab1b0d_0_165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323" name="Google Shape;1323;g25421ab1b0d_0_1651"/>
            <p:cNvGrpSpPr/>
            <p:nvPr/>
          </p:nvGrpSpPr>
          <p:grpSpPr>
            <a:xfrm>
              <a:off x="2138322" y="2194228"/>
              <a:ext cx="680328" cy="616119"/>
              <a:chOff x="6248398" y="971305"/>
              <a:chExt cx="1288500" cy="1231500"/>
            </a:xfrm>
          </p:grpSpPr>
          <p:sp>
            <p:nvSpPr>
              <p:cNvPr id="1324" name="Google Shape;1324;g25421ab1b0d_0_165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325" name="Google Shape;1325;g25421ab1b0d_0_165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326" name="Google Shape;1326;g25421ab1b0d_0_1651"/>
            <p:cNvGrpSpPr/>
            <p:nvPr/>
          </p:nvGrpSpPr>
          <p:grpSpPr>
            <a:xfrm>
              <a:off x="3682279" y="3193949"/>
              <a:ext cx="680328" cy="616119"/>
              <a:chOff x="7536875" y="2275610"/>
              <a:chExt cx="1288500" cy="1231500"/>
            </a:xfrm>
          </p:grpSpPr>
          <p:sp>
            <p:nvSpPr>
              <p:cNvPr id="1327" name="Google Shape;1327;g25421ab1b0d_0_165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328" name="Google Shape;1328;g25421ab1b0d_0_165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329" name="Google Shape;1329;g25421ab1b0d_0_1651"/>
            <p:cNvGrpSpPr/>
            <p:nvPr/>
          </p:nvGrpSpPr>
          <p:grpSpPr>
            <a:xfrm>
              <a:off x="594365" y="3193949"/>
              <a:ext cx="680328" cy="616119"/>
              <a:chOff x="4963389" y="2289356"/>
              <a:chExt cx="1288500" cy="1231500"/>
            </a:xfrm>
          </p:grpSpPr>
          <p:sp>
            <p:nvSpPr>
              <p:cNvPr id="1330" name="Google Shape;1330;g25421ab1b0d_0_165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331" name="Google Shape;1331;g25421ab1b0d_0_165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332" name="Google Shape;1332;g25421ab1b0d_0_1651"/>
            <p:cNvGrpSpPr/>
            <p:nvPr/>
          </p:nvGrpSpPr>
          <p:grpSpPr>
            <a:xfrm>
              <a:off x="2138321" y="3193937"/>
              <a:ext cx="680328" cy="616119"/>
              <a:chOff x="4695362" y="2265214"/>
              <a:chExt cx="1288500" cy="1231500"/>
            </a:xfrm>
          </p:grpSpPr>
          <p:sp>
            <p:nvSpPr>
              <p:cNvPr id="1333" name="Google Shape;1333;g25421ab1b0d_0_165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334" name="Google Shape;1334;g25421ab1b0d_0_165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335" name="Google Shape;1335;g25421ab1b0d_0_165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336" name="Google Shape;1336;g25421ab1b0d_0_1651"/>
            <p:cNvGrpSpPr/>
            <p:nvPr/>
          </p:nvGrpSpPr>
          <p:grpSpPr>
            <a:xfrm>
              <a:off x="2138296" y="4102237"/>
              <a:ext cx="680400" cy="616200"/>
              <a:chOff x="2138333" y="3729537"/>
              <a:chExt cx="680400" cy="616200"/>
            </a:xfrm>
          </p:grpSpPr>
          <p:sp>
            <p:nvSpPr>
              <p:cNvPr id="1337" name="Google Shape;1337;g25421ab1b0d_0_165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338" name="Google Shape;1338;g25421ab1b0d_0_1651"/>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pic>
        <p:nvPicPr>
          <p:cNvPr id="1339" name="Google Shape;1339;g25421ab1b0d_0_1651"/>
          <p:cNvPicPr preferRelativeResize="0"/>
          <p:nvPr/>
        </p:nvPicPr>
        <p:blipFill rotWithShape="1">
          <a:blip r:embed="rId3">
            <a:alphaModFix/>
          </a:blip>
          <a:srcRect b="0" l="0" r="0" t="0"/>
          <a:stretch/>
        </p:blipFill>
        <p:spPr>
          <a:xfrm>
            <a:off x="1643723" y="2947825"/>
            <a:ext cx="388726" cy="163675"/>
          </a:xfrm>
          <a:prstGeom prst="rect">
            <a:avLst/>
          </a:prstGeom>
          <a:noFill/>
          <a:ln>
            <a:noFill/>
          </a:ln>
        </p:spPr>
      </p:pic>
      <p:pic>
        <p:nvPicPr>
          <p:cNvPr id="1340" name="Google Shape;1340;g25421ab1b0d_0_1651"/>
          <p:cNvPicPr preferRelativeResize="0"/>
          <p:nvPr/>
        </p:nvPicPr>
        <p:blipFill rotWithShape="1">
          <a:blip r:embed="rId3">
            <a:alphaModFix/>
          </a:blip>
          <a:srcRect b="0" l="0" r="0" t="0"/>
          <a:stretch/>
        </p:blipFill>
        <p:spPr>
          <a:xfrm>
            <a:off x="2809898" y="2947825"/>
            <a:ext cx="388726" cy="163675"/>
          </a:xfrm>
          <a:prstGeom prst="rect">
            <a:avLst/>
          </a:prstGeom>
          <a:noFill/>
          <a:ln>
            <a:noFill/>
          </a:ln>
        </p:spPr>
      </p:pic>
      <p:pic>
        <p:nvPicPr>
          <p:cNvPr id="1341" name="Google Shape;1341;g25421ab1b0d_0_1651"/>
          <p:cNvPicPr preferRelativeResize="0"/>
          <p:nvPr/>
        </p:nvPicPr>
        <p:blipFill rotWithShape="1">
          <a:blip r:embed="rId3">
            <a:alphaModFix/>
          </a:blip>
          <a:srcRect b="0" l="0" r="0" t="0"/>
          <a:stretch/>
        </p:blipFill>
        <p:spPr>
          <a:xfrm>
            <a:off x="3165923" y="2947825"/>
            <a:ext cx="388726" cy="163675"/>
          </a:xfrm>
          <a:prstGeom prst="rect">
            <a:avLst/>
          </a:prstGeom>
          <a:noFill/>
          <a:ln>
            <a:noFill/>
          </a:ln>
        </p:spPr>
      </p:pic>
      <p:cxnSp>
        <p:nvCxnSpPr>
          <p:cNvPr id="1342" name="Google Shape;1342;g25421ab1b0d_0_1651"/>
          <p:cNvCxnSpPr>
            <a:stCxn id="1343" idx="1"/>
            <a:endCxn id="1322" idx="7"/>
          </p:cNvCxnSpPr>
          <p:nvPr/>
        </p:nvCxnSpPr>
        <p:spPr>
          <a:xfrm>
            <a:off x="1734376" y="2253900"/>
            <a:ext cx="1827900" cy="132000"/>
          </a:xfrm>
          <a:prstGeom prst="straightConnector1">
            <a:avLst/>
          </a:prstGeom>
          <a:noFill/>
          <a:ln cap="flat" cmpd="sng" w="19050">
            <a:solidFill>
              <a:srgbClr val="838787"/>
            </a:solidFill>
            <a:prstDash val="dashDot"/>
            <a:round/>
            <a:headEnd len="sm" w="sm" type="none"/>
            <a:tailEnd len="med" w="med" type="triangle"/>
          </a:ln>
        </p:spPr>
      </p:cxnSp>
      <p:pic>
        <p:nvPicPr>
          <p:cNvPr id="1343" name="Google Shape;1343;g25421ab1b0d_0_1651"/>
          <p:cNvPicPr preferRelativeResize="0"/>
          <p:nvPr/>
        </p:nvPicPr>
        <p:blipFill rotWithShape="1">
          <a:blip r:embed="rId9">
            <a:alphaModFix/>
          </a:blip>
          <a:srcRect b="-43018" l="-81006" r="3164" t="6797"/>
          <a:stretch/>
        </p:blipFill>
        <p:spPr>
          <a:xfrm>
            <a:off x="1734376" y="353250"/>
            <a:ext cx="7122273" cy="3801300"/>
          </a:xfrm>
          <a:prstGeom prst="rect">
            <a:avLst/>
          </a:prstGeom>
          <a:noFill/>
          <a:ln>
            <a:noFill/>
          </a:ln>
        </p:spPr>
      </p:pic>
      <p:sp>
        <p:nvSpPr>
          <p:cNvPr id="1344" name="Google Shape;1344;g25421ab1b0d_0_1651"/>
          <p:cNvSpPr txBox="1"/>
          <p:nvPr/>
        </p:nvSpPr>
        <p:spPr>
          <a:xfrm>
            <a:off x="4561250" y="2947825"/>
            <a:ext cx="4295400" cy="1896300"/>
          </a:xfrm>
          <a:prstGeom prst="rect">
            <a:avLst/>
          </a:prstGeom>
          <a:noFill/>
          <a:ln>
            <a:noFill/>
          </a:ln>
        </p:spPr>
        <p:txBody>
          <a:bodyPr anchorCtr="0" anchor="t" bIns="91425" lIns="91425" spcFirstLastPara="1" rIns="91425" wrap="square" tIns="91425">
            <a:spAutoFit/>
          </a:bodyPr>
          <a:lstStyle/>
          <a:p>
            <a:pPr indent="0" lvl="0" marL="0" marR="0" rtl="0" algn="l">
              <a:lnSpc>
                <a:spcPct val="114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Research Programme/Project Managers ensure all project cycles are </a:t>
            </a:r>
            <a:r>
              <a:rPr b="0" i="1" lang="en-GB" sz="2000" u="none" cap="none" strike="noStrike">
                <a:solidFill>
                  <a:srgbClr val="F9C100"/>
                </a:solidFill>
                <a:latin typeface="Arial"/>
                <a:ea typeface="Arial"/>
                <a:cs typeface="Arial"/>
                <a:sym typeface="Arial"/>
              </a:rPr>
              <a:t>executed on time</a:t>
            </a:r>
            <a:r>
              <a:rPr b="0" i="1" lang="en-GB" sz="2000" u="none" cap="none" strike="noStrike">
                <a:solidFill>
                  <a:schemeClr val="lt1"/>
                </a:solidFill>
                <a:latin typeface="Arial"/>
                <a:ea typeface="Arial"/>
                <a:cs typeface="Arial"/>
                <a:sym typeface="Arial"/>
              </a:rPr>
              <a:t>, following the </a:t>
            </a:r>
            <a:r>
              <a:rPr b="0" i="1" lang="en-GB" sz="2000" u="none" cap="none" strike="noStrike">
                <a:solidFill>
                  <a:srgbClr val="F9C100"/>
                </a:solidFill>
                <a:latin typeface="Arial"/>
                <a:ea typeface="Arial"/>
                <a:cs typeface="Arial"/>
                <a:sym typeface="Arial"/>
              </a:rPr>
              <a:t>agreed protocols </a:t>
            </a:r>
            <a:r>
              <a:rPr b="0" i="1" lang="en-GB" sz="2000" u="none" cap="none" strike="noStrike">
                <a:solidFill>
                  <a:schemeClr val="lt1"/>
                </a:solidFill>
                <a:latin typeface="Arial"/>
                <a:ea typeface="Arial"/>
                <a:cs typeface="Arial"/>
                <a:sym typeface="Arial"/>
              </a:rPr>
              <a:t>and in line with the Institute's </a:t>
            </a:r>
            <a:r>
              <a:rPr b="0" i="1" lang="en-GB" sz="2000" u="none" cap="none" strike="noStrike">
                <a:solidFill>
                  <a:srgbClr val="F9C100"/>
                </a:solidFill>
                <a:latin typeface="Arial"/>
                <a:ea typeface="Arial"/>
                <a:cs typeface="Arial"/>
                <a:sym typeface="Arial"/>
              </a:rPr>
              <a:t>policies</a:t>
            </a:r>
            <a:r>
              <a:rPr b="0" i="1" lang="en-GB" sz="2000" u="none" cap="none" strike="noStrike">
                <a:solidFill>
                  <a:schemeClr val="lt1"/>
                </a:solidFill>
                <a:latin typeface="Arial"/>
                <a:ea typeface="Arial"/>
                <a:cs typeface="Arial"/>
                <a:sym typeface="Arial"/>
              </a:rPr>
              <a:t>. </a:t>
            </a:r>
            <a:endParaRPr b="0" i="1" sz="2000" u="none" cap="none" strike="noStrike">
              <a:solidFill>
                <a:srgbClr val="000000"/>
              </a:solidFill>
              <a:latin typeface="Arial"/>
              <a:ea typeface="Arial"/>
              <a:cs typeface="Arial"/>
              <a:sym typeface="Arial"/>
            </a:endParaRPr>
          </a:p>
        </p:txBody>
      </p:sp>
      <p:sp>
        <p:nvSpPr>
          <p:cNvPr id="1345" name="Google Shape;1345;g25421ab1b0d_0_1651"/>
          <p:cNvSpPr txBox="1"/>
          <p:nvPr/>
        </p:nvSpPr>
        <p:spPr>
          <a:xfrm>
            <a:off x="377700" y="155475"/>
            <a:ext cx="8478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Project Management</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50" name="Shape 1350"/>
        <p:cNvGrpSpPr/>
        <p:nvPr/>
      </p:nvGrpSpPr>
      <p:grpSpPr>
        <a:xfrm>
          <a:off x="0" y="0"/>
          <a:ext cx="0" cy="0"/>
          <a:chOff x="0" y="0"/>
          <a:chExt cx="0" cy="0"/>
        </a:xfrm>
      </p:grpSpPr>
      <p:pic>
        <p:nvPicPr>
          <p:cNvPr id="1351" name="Google Shape;1351;g25421ab1b0d_0_1683"/>
          <p:cNvPicPr preferRelativeResize="0"/>
          <p:nvPr>
            <p:ph idx="2" type="pic"/>
          </p:nvPr>
        </p:nvPicPr>
        <p:blipFill rotWithShape="1">
          <a:blip r:embed="rId3">
            <a:alphaModFix/>
          </a:blip>
          <a:srcRect b="10938" l="0" r="0" t="10930"/>
          <a:stretch/>
        </p:blipFill>
        <p:spPr>
          <a:xfrm>
            <a:off x="5525075" y="747900"/>
            <a:ext cx="3301275" cy="2927525"/>
          </a:xfrm>
          <a:prstGeom prst="rect">
            <a:avLst/>
          </a:prstGeom>
          <a:noFill/>
          <a:ln>
            <a:noFill/>
          </a:ln>
        </p:spPr>
      </p:pic>
      <p:sp>
        <p:nvSpPr>
          <p:cNvPr id="1352" name="Google Shape;1352;g25421ab1b0d_0_1683"/>
          <p:cNvSpPr txBox="1"/>
          <p:nvPr>
            <p:ph idx="1" type="body"/>
          </p:nvPr>
        </p:nvSpPr>
        <p:spPr>
          <a:xfrm>
            <a:off x="5251400" y="3851500"/>
            <a:ext cx="35085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Alexandra Araujo Alvarez</a:t>
            </a:r>
            <a:endParaRPr sz="2300"/>
          </a:p>
        </p:txBody>
      </p:sp>
      <p:sp>
        <p:nvSpPr>
          <p:cNvPr id="1353" name="Google Shape;1353;g25421ab1b0d_0_1683"/>
          <p:cNvSpPr txBox="1"/>
          <p:nvPr/>
        </p:nvSpPr>
        <p:spPr>
          <a:xfrm>
            <a:off x="377700" y="1180325"/>
            <a:ext cx="4671000" cy="35067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1200"/>
              </a:spcBef>
              <a:spcAft>
                <a:spcPts val="0"/>
              </a:spcAft>
              <a:buClr>
                <a:srgbClr val="000000"/>
              </a:buClr>
              <a:buSzPts val="2000"/>
              <a:buFont typeface="Arial"/>
              <a:buNone/>
            </a:pPr>
            <a:r>
              <a:rPr b="0" i="1" lang="en-GB" sz="2000" u="none" cap="none" strike="noStrike">
                <a:solidFill>
                  <a:srgbClr val="FFFFFF"/>
                </a:solidFill>
                <a:latin typeface="Arial"/>
                <a:ea typeface="Arial"/>
                <a:cs typeface="Arial"/>
                <a:sym typeface="Arial"/>
              </a:rPr>
              <a:t>Research Project Managers ensure that the </a:t>
            </a:r>
            <a:r>
              <a:rPr b="0" i="1" lang="en-GB" sz="2000" u="none" cap="none" strike="noStrike">
                <a:solidFill>
                  <a:srgbClr val="FFC000"/>
                </a:solidFill>
                <a:latin typeface="Arial"/>
                <a:ea typeface="Arial"/>
                <a:cs typeface="Arial"/>
                <a:sym typeface="Arial"/>
              </a:rPr>
              <a:t>projects are delivered on time and within budget</a:t>
            </a:r>
            <a:r>
              <a:rPr b="0" i="1" lang="en-GB" sz="2000" u="none" cap="none" strike="noStrike">
                <a:solidFill>
                  <a:srgbClr val="FFFFFF"/>
                </a:solidFill>
                <a:latin typeface="Arial"/>
                <a:ea typeface="Arial"/>
                <a:cs typeface="Arial"/>
                <a:sym typeface="Arial"/>
              </a:rPr>
              <a:t>. </a:t>
            </a:r>
            <a:endParaRPr b="0" i="1" sz="200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2000"/>
              <a:buFont typeface="Arial"/>
              <a:buNone/>
            </a:pPr>
            <a:r>
              <a:rPr b="0" i="1" lang="en-GB" sz="2000" u="none" cap="none" strike="noStrike">
                <a:solidFill>
                  <a:srgbClr val="FFFFFF"/>
                </a:solidFill>
                <a:latin typeface="Arial"/>
                <a:ea typeface="Arial"/>
                <a:cs typeface="Arial"/>
                <a:sym typeface="Arial"/>
              </a:rPr>
              <a:t>We ensure that everyone involved in the project </a:t>
            </a:r>
            <a:r>
              <a:rPr b="0" i="1" lang="en-GB" sz="2000" u="none" cap="none" strike="noStrike">
                <a:solidFill>
                  <a:srgbClr val="FFC000"/>
                </a:solidFill>
                <a:latin typeface="Arial"/>
                <a:ea typeface="Arial"/>
                <a:cs typeface="Arial"/>
                <a:sym typeface="Arial"/>
              </a:rPr>
              <a:t>comply </a:t>
            </a:r>
            <a:r>
              <a:rPr b="0" i="1" lang="en-GB" sz="2000" u="none" cap="none" strike="noStrike">
                <a:solidFill>
                  <a:srgbClr val="FFFFFF"/>
                </a:solidFill>
                <a:latin typeface="Arial"/>
                <a:ea typeface="Arial"/>
                <a:cs typeface="Arial"/>
                <a:sym typeface="Arial"/>
              </a:rPr>
              <a:t>with </a:t>
            </a:r>
            <a:r>
              <a:rPr b="0" i="1" lang="en-GB" sz="2000" u="none" cap="none" strike="noStrike">
                <a:solidFill>
                  <a:srgbClr val="FFC000"/>
                </a:solidFill>
                <a:latin typeface="Arial"/>
                <a:ea typeface="Arial"/>
                <a:cs typeface="Arial"/>
                <a:sym typeface="Arial"/>
              </a:rPr>
              <a:t>The Institute’s processes and policies</a:t>
            </a:r>
            <a:r>
              <a:rPr b="0" i="1" lang="en-GB" sz="2000" u="none" cap="none" strike="noStrike">
                <a:solidFill>
                  <a:srgbClr val="FFFFFF"/>
                </a:solidFill>
                <a:latin typeface="Arial"/>
                <a:ea typeface="Arial"/>
                <a:cs typeface="Arial"/>
                <a:sym typeface="Arial"/>
              </a:rPr>
              <a:t>.</a:t>
            </a:r>
            <a:endParaRPr b="0" i="1" sz="200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2000"/>
              <a:buFont typeface="Arial"/>
              <a:buNone/>
            </a:pPr>
            <a:r>
              <a:rPr b="0" i="1" lang="en-GB" sz="2000" u="none" cap="none" strike="noStrike">
                <a:solidFill>
                  <a:srgbClr val="FFFFFF"/>
                </a:solidFill>
                <a:latin typeface="Arial"/>
                <a:ea typeface="Arial"/>
                <a:cs typeface="Arial"/>
                <a:sym typeface="Arial"/>
              </a:rPr>
              <a:t>We manage the project </a:t>
            </a:r>
            <a:r>
              <a:rPr b="0" i="1" lang="en-GB" sz="2000" u="none" cap="none" strike="noStrike">
                <a:solidFill>
                  <a:srgbClr val="FFC000"/>
                </a:solidFill>
                <a:latin typeface="Arial"/>
                <a:ea typeface="Arial"/>
                <a:cs typeface="Arial"/>
                <a:sym typeface="Arial"/>
              </a:rPr>
              <a:t>budget</a:t>
            </a:r>
            <a:r>
              <a:rPr b="0" i="1" lang="en-GB" sz="2000" u="none" cap="none" strike="noStrike">
                <a:solidFill>
                  <a:srgbClr val="FFFFFF"/>
                </a:solidFill>
                <a:latin typeface="Arial"/>
                <a:ea typeface="Arial"/>
                <a:cs typeface="Arial"/>
                <a:sym typeface="Arial"/>
              </a:rPr>
              <a:t>, and support the </a:t>
            </a:r>
            <a:r>
              <a:rPr b="0" i="1" lang="en-GB" sz="2000" u="none" cap="none" strike="noStrike">
                <a:solidFill>
                  <a:srgbClr val="FFC000"/>
                </a:solidFill>
                <a:latin typeface="Arial"/>
                <a:ea typeface="Arial"/>
                <a:cs typeface="Arial"/>
                <a:sym typeface="Arial"/>
              </a:rPr>
              <a:t>documentation, reports and governance</a:t>
            </a:r>
            <a:r>
              <a:rPr b="0" i="1" lang="en-GB" sz="2000" u="none" cap="none" strike="noStrike">
                <a:solidFill>
                  <a:srgbClr val="FFFFFF"/>
                </a:solidFill>
                <a:latin typeface="Arial"/>
                <a:ea typeface="Arial"/>
                <a:cs typeface="Arial"/>
                <a:sym typeface="Arial"/>
              </a:rPr>
              <a:t>.</a:t>
            </a:r>
            <a:endParaRPr b="0" i="1" sz="2000" u="none" cap="none" strike="noStrike">
              <a:solidFill>
                <a:srgbClr val="FFFFFF"/>
              </a:solidFill>
              <a:latin typeface="Arial"/>
              <a:ea typeface="Arial"/>
              <a:cs typeface="Arial"/>
              <a:sym typeface="Arial"/>
            </a:endParaRPr>
          </a:p>
        </p:txBody>
      </p:sp>
      <p:sp>
        <p:nvSpPr>
          <p:cNvPr id="1354" name="Google Shape;1354;g25421ab1b0d_0_1683"/>
          <p:cNvSpPr txBox="1"/>
          <p:nvPr/>
        </p:nvSpPr>
        <p:spPr>
          <a:xfrm>
            <a:off x="377700" y="155475"/>
            <a:ext cx="8478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Project Manager</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59" name="Shape 1359"/>
        <p:cNvGrpSpPr/>
        <p:nvPr/>
      </p:nvGrpSpPr>
      <p:grpSpPr>
        <a:xfrm>
          <a:off x="0" y="0"/>
          <a:ext cx="0" cy="0"/>
          <a:chOff x="0" y="0"/>
          <a:chExt cx="0" cy="0"/>
        </a:xfrm>
      </p:grpSpPr>
      <p:pic>
        <p:nvPicPr>
          <p:cNvPr id="1360" name="Google Shape;1360;g25543a8b85a_0_490"/>
          <p:cNvPicPr preferRelativeResize="0"/>
          <p:nvPr/>
        </p:nvPicPr>
        <p:blipFill rotWithShape="1">
          <a:blip r:embed="rId3">
            <a:alphaModFix/>
          </a:blip>
          <a:srcRect b="0" l="0" r="0" t="0"/>
          <a:stretch/>
        </p:blipFill>
        <p:spPr>
          <a:xfrm>
            <a:off x="3554660" y="2947825"/>
            <a:ext cx="388726" cy="163675"/>
          </a:xfrm>
          <a:prstGeom prst="rect">
            <a:avLst/>
          </a:prstGeom>
          <a:noFill/>
          <a:ln>
            <a:noFill/>
          </a:ln>
        </p:spPr>
      </p:pic>
      <p:pic>
        <p:nvPicPr>
          <p:cNvPr id="1361" name="Google Shape;1361;g25543a8b85a_0_490"/>
          <p:cNvPicPr preferRelativeResize="0"/>
          <p:nvPr/>
        </p:nvPicPr>
        <p:blipFill rotWithShape="1">
          <a:blip r:embed="rId3">
            <a:alphaModFix/>
          </a:blip>
          <a:srcRect b="0" l="0" r="0" t="0"/>
          <a:stretch/>
        </p:blipFill>
        <p:spPr>
          <a:xfrm>
            <a:off x="2032448" y="2947825"/>
            <a:ext cx="388726" cy="163675"/>
          </a:xfrm>
          <a:prstGeom prst="rect">
            <a:avLst/>
          </a:prstGeom>
          <a:noFill/>
          <a:ln>
            <a:noFill/>
          </a:ln>
        </p:spPr>
      </p:pic>
      <p:pic>
        <p:nvPicPr>
          <p:cNvPr id="1362" name="Google Shape;1362;g25543a8b85a_0_490"/>
          <p:cNvPicPr preferRelativeResize="0"/>
          <p:nvPr/>
        </p:nvPicPr>
        <p:blipFill rotWithShape="1">
          <a:blip r:embed="rId3">
            <a:alphaModFix/>
          </a:blip>
          <a:srcRect b="0" l="0" r="0" t="0"/>
          <a:stretch/>
        </p:blipFill>
        <p:spPr>
          <a:xfrm>
            <a:off x="1254998" y="2947825"/>
            <a:ext cx="388726" cy="163675"/>
          </a:xfrm>
          <a:prstGeom prst="rect">
            <a:avLst/>
          </a:prstGeom>
          <a:noFill/>
          <a:ln>
            <a:noFill/>
          </a:ln>
        </p:spPr>
      </p:pic>
      <p:grpSp>
        <p:nvGrpSpPr>
          <p:cNvPr id="1363" name="Google Shape;1363;g25543a8b85a_0_490"/>
          <p:cNvGrpSpPr/>
          <p:nvPr/>
        </p:nvGrpSpPr>
        <p:grpSpPr>
          <a:xfrm>
            <a:off x="594365" y="1482800"/>
            <a:ext cx="3768242" cy="2778437"/>
            <a:chOff x="594365" y="1940000"/>
            <a:chExt cx="3768242" cy="2778437"/>
          </a:xfrm>
        </p:grpSpPr>
        <p:sp>
          <p:nvSpPr>
            <p:cNvPr id="1364" name="Google Shape;1364;g25543a8b85a_0_49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365" name="Google Shape;1365;g25543a8b85a_0_490"/>
            <p:cNvGrpSpPr/>
            <p:nvPr/>
          </p:nvGrpSpPr>
          <p:grpSpPr>
            <a:xfrm>
              <a:off x="2138322" y="2194228"/>
              <a:ext cx="680328" cy="616119"/>
              <a:chOff x="6248398" y="971305"/>
              <a:chExt cx="1288500" cy="1231500"/>
            </a:xfrm>
          </p:grpSpPr>
          <p:sp>
            <p:nvSpPr>
              <p:cNvPr id="1366" name="Google Shape;1366;g25543a8b85a_0_49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367" name="Google Shape;1367;g25543a8b85a_0_490"/>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368" name="Google Shape;1368;g25543a8b85a_0_490"/>
            <p:cNvGrpSpPr/>
            <p:nvPr/>
          </p:nvGrpSpPr>
          <p:grpSpPr>
            <a:xfrm>
              <a:off x="3682279" y="3193949"/>
              <a:ext cx="680328" cy="616119"/>
              <a:chOff x="7536875" y="2275610"/>
              <a:chExt cx="1288500" cy="1231500"/>
            </a:xfrm>
          </p:grpSpPr>
          <p:sp>
            <p:nvSpPr>
              <p:cNvPr id="1369" name="Google Shape;1369;g25543a8b85a_0_49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370" name="Google Shape;1370;g25543a8b85a_0_490"/>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371" name="Google Shape;1371;g25543a8b85a_0_490"/>
            <p:cNvGrpSpPr/>
            <p:nvPr/>
          </p:nvGrpSpPr>
          <p:grpSpPr>
            <a:xfrm>
              <a:off x="594365" y="3193949"/>
              <a:ext cx="680328" cy="616119"/>
              <a:chOff x="4963389" y="2289356"/>
              <a:chExt cx="1288500" cy="1231500"/>
            </a:xfrm>
          </p:grpSpPr>
          <p:sp>
            <p:nvSpPr>
              <p:cNvPr id="1372" name="Google Shape;1372;g25543a8b85a_0_49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373" name="Google Shape;1373;g25543a8b85a_0_490"/>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374" name="Google Shape;1374;g25543a8b85a_0_490"/>
            <p:cNvGrpSpPr/>
            <p:nvPr/>
          </p:nvGrpSpPr>
          <p:grpSpPr>
            <a:xfrm>
              <a:off x="2138321" y="3193937"/>
              <a:ext cx="680328" cy="616119"/>
              <a:chOff x="4695362" y="2265214"/>
              <a:chExt cx="1288500" cy="1231500"/>
            </a:xfrm>
          </p:grpSpPr>
          <p:sp>
            <p:nvSpPr>
              <p:cNvPr id="1375" name="Google Shape;1375;g25543a8b85a_0_49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376" name="Google Shape;1376;g25543a8b85a_0_490"/>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377" name="Google Shape;1377;g25543a8b85a_0_490"/>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i="0" lang="en-GB" sz="1300" u="none" cap="none" strike="noStrike">
                  <a:solidFill>
                    <a:srgbClr val="FF9300"/>
                  </a:solidFill>
                  <a:latin typeface="Arial"/>
                  <a:ea typeface="Arial"/>
                  <a:cs typeface="Arial"/>
                  <a:sym typeface="Arial"/>
                </a:rPr>
                <a:t>Research</a:t>
              </a:r>
              <a:endParaRPr b="0" i="0" sz="1300" u="none" cap="none" strike="noStrike">
                <a:solidFill>
                  <a:srgbClr val="000000"/>
                </a:solidFill>
                <a:latin typeface="Arial"/>
                <a:ea typeface="Arial"/>
                <a:cs typeface="Arial"/>
                <a:sym typeface="Arial"/>
              </a:endParaRPr>
            </a:p>
          </p:txBody>
        </p:sp>
        <p:grpSp>
          <p:nvGrpSpPr>
            <p:cNvPr id="1378" name="Google Shape;1378;g25543a8b85a_0_490"/>
            <p:cNvGrpSpPr/>
            <p:nvPr/>
          </p:nvGrpSpPr>
          <p:grpSpPr>
            <a:xfrm>
              <a:off x="2138296" y="4102237"/>
              <a:ext cx="680400" cy="616200"/>
              <a:chOff x="2138333" y="3729537"/>
              <a:chExt cx="680400" cy="616200"/>
            </a:xfrm>
          </p:grpSpPr>
          <p:sp>
            <p:nvSpPr>
              <p:cNvPr id="1379" name="Google Shape;1379;g25543a8b85a_0_49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380" name="Google Shape;1380;g25543a8b85a_0_490"/>
              <p:cNvPicPr preferRelativeResize="0"/>
              <p:nvPr/>
            </p:nvPicPr>
            <p:blipFill rotWithShape="1">
              <a:blip r:embed="rId8">
                <a:alphaModFix/>
              </a:blip>
              <a:srcRect b="0" l="0" r="0" t="0"/>
              <a:stretch/>
            </p:blipFill>
            <p:spPr>
              <a:xfrm>
                <a:off x="2233416" y="3792525"/>
                <a:ext cx="490125" cy="490125"/>
              </a:xfrm>
              <a:prstGeom prst="rect">
                <a:avLst/>
              </a:prstGeom>
              <a:noFill/>
              <a:ln>
                <a:noFill/>
              </a:ln>
            </p:spPr>
          </p:pic>
        </p:grpSp>
      </p:grpSp>
      <p:sp>
        <p:nvSpPr>
          <p:cNvPr id="1381" name="Google Shape;1381;g25543a8b85a_0_490"/>
          <p:cNvSpPr txBox="1"/>
          <p:nvPr>
            <p:ph idx="1" type="body"/>
          </p:nvPr>
        </p:nvSpPr>
        <p:spPr>
          <a:xfrm>
            <a:off x="361025" y="246500"/>
            <a:ext cx="4962600" cy="545100"/>
          </a:xfrm>
          <a:prstGeom prst="rect">
            <a:avLst/>
          </a:prstGeom>
          <a:noFill/>
          <a:ln>
            <a:noFill/>
          </a:ln>
        </p:spPr>
        <p:txBody>
          <a:bodyPr anchorCtr="0" anchor="b" bIns="72000" lIns="0" spcFirstLastPara="1" rIns="108000" wrap="square" tIns="0">
            <a:noAutofit/>
          </a:bodyPr>
          <a:lstStyle/>
          <a:p>
            <a:pPr indent="0" lvl="0" marL="0" rtl="0" algn="l">
              <a:lnSpc>
                <a:spcPct val="100000"/>
              </a:lnSpc>
              <a:spcBef>
                <a:spcPts val="0"/>
              </a:spcBef>
              <a:spcAft>
                <a:spcPts val="0"/>
              </a:spcAft>
              <a:buSzPts val="1400"/>
              <a:buNone/>
            </a:pPr>
            <a:r>
              <a:rPr lang="en-GB" sz="2300"/>
              <a:t>Skills Officer </a:t>
            </a:r>
            <a:endParaRPr sz="2100"/>
          </a:p>
        </p:txBody>
      </p:sp>
      <p:sp>
        <p:nvSpPr>
          <p:cNvPr id="1382" name="Google Shape;1382;g25543a8b85a_0_490"/>
          <p:cNvSpPr txBox="1"/>
          <p:nvPr>
            <p:ph idx="1" type="body"/>
          </p:nvPr>
        </p:nvSpPr>
        <p:spPr>
          <a:xfrm>
            <a:off x="4572000" y="2959100"/>
            <a:ext cx="4524600" cy="17460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SzPts val="1400"/>
              <a:buNone/>
            </a:pPr>
            <a:r>
              <a:rPr lang="en-GB" sz="1800"/>
              <a:t>A Skills Officer works with subject matter experts to implement </a:t>
            </a:r>
            <a:r>
              <a:rPr lang="en-GB" sz="1800">
                <a:solidFill>
                  <a:srgbClr val="FFC000"/>
                </a:solidFill>
              </a:rPr>
              <a:t>collaborative design, development and delivery</a:t>
            </a:r>
            <a:r>
              <a:rPr lang="en-GB" sz="1800"/>
              <a:t> of [data] skills opportunities and learning resources.</a:t>
            </a:r>
            <a:endParaRPr sz="1800"/>
          </a:p>
        </p:txBody>
      </p:sp>
      <p:pic>
        <p:nvPicPr>
          <p:cNvPr id="1383" name="Google Shape;1383;g25543a8b85a_0_490"/>
          <p:cNvPicPr preferRelativeResize="0"/>
          <p:nvPr/>
        </p:nvPicPr>
        <p:blipFill rotWithShape="1">
          <a:blip r:embed="rId3">
            <a:alphaModFix/>
          </a:blip>
          <a:srcRect b="0" l="0" r="0" t="0"/>
          <a:stretch/>
        </p:blipFill>
        <p:spPr>
          <a:xfrm>
            <a:off x="1643723" y="2947825"/>
            <a:ext cx="388726" cy="163675"/>
          </a:xfrm>
          <a:prstGeom prst="rect">
            <a:avLst/>
          </a:prstGeom>
          <a:noFill/>
          <a:ln>
            <a:noFill/>
          </a:ln>
        </p:spPr>
      </p:pic>
      <p:pic>
        <p:nvPicPr>
          <p:cNvPr id="1384" name="Google Shape;1384;g25543a8b85a_0_490"/>
          <p:cNvPicPr preferRelativeResize="0"/>
          <p:nvPr/>
        </p:nvPicPr>
        <p:blipFill rotWithShape="1">
          <a:blip r:embed="rId3">
            <a:alphaModFix/>
          </a:blip>
          <a:srcRect b="0" l="0" r="0" t="0"/>
          <a:stretch/>
        </p:blipFill>
        <p:spPr>
          <a:xfrm>
            <a:off x="2809898" y="2947825"/>
            <a:ext cx="388726" cy="163675"/>
          </a:xfrm>
          <a:prstGeom prst="rect">
            <a:avLst/>
          </a:prstGeom>
          <a:noFill/>
          <a:ln>
            <a:noFill/>
          </a:ln>
        </p:spPr>
      </p:pic>
      <p:pic>
        <p:nvPicPr>
          <p:cNvPr id="1385" name="Google Shape;1385;g25543a8b85a_0_490"/>
          <p:cNvPicPr preferRelativeResize="0"/>
          <p:nvPr/>
        </p:nvPicPr>
        <p:blipFill rotWithShape="1">
          <a:blip r:embed="rId3">
            <a:alphaModFix/>
          </a:blip>
          <a:srcRect b="0" l="0" r="0" t="0"/>
          <a:stretch/>
        </p:blipFill>
        <p:spPr>
          <a:xfrm>
            <a:off x="3165923" y="2947825"/>
            <a:ext cx="388726" cy="163675"/>
          </a:xfrm>
          <a:prstGeom prst="rect">
            <a:avLst/>
          </a:prstGeom>
          <a:noFill/>
          <a:ln>
            <a:noFill/>
          </a:ln>
        </p:spPr>
      </p:pic>
      <p:cxnSp>
        <p:nvCxnSpPr>
          <p:cNvPr id="1386" name="Google Shape;1386;g25543a8b85a_0_490"/>
          <p:cNvCxnSpPr>
            <a:endCxn id="1369" idx="0"/>
          </p:cNvCxnSpPr>
          <p:nvPr/>
        </p:nvCxnSpPr>
        <p:spPr>
          <a:xfrm flipH="1">
            <a:off x="4022443" y="1195349"/>
            <a:ext cx="1805400" cy="1541400"/>
          </a:xfrm>
          <a:prstGeom prst="straightConnector1">
            <a:avLst/>
          </a:prstGeom>
          <a:noFill/>
          <a:ln cap="flat" cmpd="sng" w="19050">
            <a:solidFill>
              <a:srgbClr val="838787"/>
            </a:solidFill>
            <a:prstDash val="dashDot"/>
            <a:round/>
            <a:headEnd len="sm" w="sm" type="none"/>
            <a:tailEnd len="med" w="med" type="triangle"/>
          </a:ln>
        </p:spPr>
      </p:cxnSp>
      <p:pic>
        <p:nvPicPr>
          <p:cNvPr id="1387" name="Google Shape;1387;g25543a8b85a_0_490"/>
          <p:cNvPicPr preferRelativeResize="0"/>
          <p:nvPr/>
        </p:nvPicPr>
        <p:blipFill rotWithShape="1">
          <a:blip r:embed="rId9">
            <a:alphaModFix/>
          </a:blip>
          <a:srcRect b="0" l="0" r="0" t="0"/>
          <a:stretch/>
        </p:blipFill>
        <p:spPr>
          <a:xfrm>
            <a:off x="5827850" y="246500"/>
            <a:ext cx="3169352" cy="25348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92" name="Shape 1392"/>
        <p:cNvGrpSpPr/>
        <p:nvPr/>
      </p:nvGrpSpPr>
      <p:grpSpPr>
        <a:xfrm>
          <a:off x="0" y="0"/>
          <a:ext cx="0" cy="0"/>
          <a:chOff x="0" y="0"/>
          <a:chExt cx="0" cy="0"/>
        </a:xfrm>
      </p:grpSpPr>
      <p:sp>
        <p:nvSpPr>
          <p:cNvPr id="1393" name="Google Shape;1393;g25543a8b85a_0_52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300"/>
              <a:t>Skills Officer</a:t>
            </a:r>
            <a:endParaRPr sz="2300"/>
          </a:p>
        </p:txBody>
      </p:sp>
      <p:sp>
        <p:nvSpPr>
          <p:cNvPr id="1394" name="Google Shape;1394;g25543a8b85a_0_522"/>
          <p:cNvSpPr txBox="1"/>
          <p:nvPr>
            <p:ph idx="3" type="body"/>
          </p:nvPr>
        </p:nvSpPr>
        <p:spPr>
          <a:xfrm>
            <a:off x="431800" y="1297050"/>
            <a:ext cx="5282100" cy="3435300"/>
          </a:xfrm>
          <a:prstGeom prst="rect">
            <a:avLst/>
          </a:prstGeom>
          <a:noFill/>
          <a:ln>
            <a:noFill/>
          </a:ln>
        </p:spPr>
        <p:txBody>
          <a:bodyPr anchorCtr="0" anchor="t" bIns="0" lIns="0" spcFirstLastPara="1" rIns="0" wrap="square" tIns="0">
            <a:noAutofit/>
          </a:bodyPr>
          <a:lstStyle/>
          <a:p>
            <a:pPr indent="0" lvl="0" marL="0" rtl="0" algn="l">
              <a:lnSpc>
                <a:spcPct val="114000"/>
              </a:lnSpc>
              <a:spcBef>
                <a:spcPts val="0"/>
              </a:spcBef>
              <a:spcAft>
                <a:spcPts val="0"/>
              </a:spcAft>
              <a:buSzPts val="2800"/>
              <a:buNone/>
            </a:pPr>
            <a:r>
              <a:rPr i="1" lang="en-GB" sz="1800"/>
              <a:t>Skills Officers support individuals, teams or organisations in </a:t>
            </a:r>
            <a:r>
              <a:rPr i="1" lang="en-GB" sz="1800">
                <a:solidFill>
                  <a:srgbClr val="FFC000"/>
                </a:solidFill>
              </a:rPr>
              <a:t>learning new methodologies</a:t>
            </a:r>
            <a:r>
              <a:rPr i="1" lang="en-GB" sz="1800"/>
              <a:t> and applying them in their own projects. We </a:t>
            </a:r>
            <a:r>
              <a:rPr i="1" lang="en-GB" sz="1800">
                <a:solidFill>
                  <a:srgbClr val="FFC000"/>
                </a:solidFill>
              </a:rPr>
              <a:t>provide training and resources </a:t>
            </a:r>
            <a:r>
              <a:rPr i="1" lang="en-GB" sz="1800"/>
              <a:t>for the general public.</a:t>
            </a:r>
            <a:endParaRPr i="1" sz="1800"/>
          </a:p>
          <a:p>
            <a:pPr indent="0" lvl="0" marL="0" rtl="0" algn="l">
              <a:lnSpc>
                <a:spcPct val="114000"/>
              </a:lnSpc>
              <a:spcBef>
                <a:spcPts val="0"/>
              </a:spcBef>
              <a:spcAft>
                <a:spcPts val="0"/>
              </a:spcAft>
              <a:buSzPts val="2800"/>
              <a:buNone/>
            </a:pPr>
            <a:r>
              <a:t/>
            </a:r>
            <a:endParaRPr i="1" sz="1800"/>
          </a:p>
          <a:p>
            <a:pPr indent="0" lvl="0" marL="0" rtl="0" algn="l">
              <a:lnSpc>
                <a:spcPct val="114000"/>
              </a:lnSpc>
              <a:spcBef>
                <a:spcPts val="0"/>
              </a:spcBef>
              <a:spcAft>
                <a:spcPts val="0"/>
              </a:spcAft>
              <a:buSzPts val="2800"/>
              <a:buNone/>
            </a:pPr>
            <a:r>
              <a:rPr i="1" lang="en-GB" sz="1800"/>
              <a:t>I lead the </a:t>
            </a:r>
            <a:r>
              <a:rPr i="1" lang="en-GB" sz="1800" u="sng">
                <a:solidFill>
                  <a:schemeClr val="hlink"/>
                </a:solidFill>
                <a:hlinkClick r:id="rId3"/>
              </a:rPr>
              <a:t>Data Science and AI Educators’ Programme</a:t>
            </a:r>
            <a:r>
              <a:rPr i="1" lang="en-GB" sz="1800"/>
              <a:t>, which is aimed at </a:t>
            </a:r>
            <a:r>
              <a:rPr i="1" lang="en-GB" sz="1800">
                <a:solidFill>
                  <a:srgbClr val="FFC000"/>
                </a:solidFill>
              </a:rPr>
              <a:t>upskilling</a:t>
            </a:r>
            <a:r>
              <a:rPr i="1" lang="en-GB" sz="1800"/>
              <a:t> HE educators in essential </a:t>
            </a:r>
            <a:r>
              <a:rPr i="1" lang="en-GB" sz="1800">
                <a:solidFill>
                  <a:srgbClr val="FFC000"/>
                </a:solidFill>
              </a:rPr>
              <a:t>teaching pedagogy</a:t>
            </a:r>
            <a:r>
              <a:rPr i="1" lang="en-GB" sz="1800"/>
              <a:t>, both more widely and specific to their role as Data Science and AI educators.</a:t>
            </a:r>
            <a:endParaRPr i="1" sz="1800"/>
          </a:p>
          <a:p>
            <a:pPr indent="0" lvl="0" marL="0" rtl="0" algn="l">
              <a:lnSpc>
                <a:spcPct val="114000"/>
              </a:lnSpc>
              <a:spcBef>
                <a:spcPts val="0"/>
              </a:spcBef>
              <a:spcAft>
                <a:spcPts val="0"/>
              </a:spcAft>
              <a:buSzPts val="2800"/>
              <a:buNone/>
            </a:pPr>
            <a:r>
              <a:t/>
            </a:r>
            <a:endParaRPr i="1" sz="1800"/>
          </a:p>
          <a:p>
            <a:pPr indent="0" lvl="0" marL="0" rtl="0" algn="l">
              <a:lnSpc>
                <a:spcPct val="114000"/>
              </a:lnSpc>
              <a:spcBef>
                <a:spcPts val="0"/>
              </a:spcBef>
              <a:spcAft>
                <a:spcPts val="0"/>
              </a:spcAft>
              <a:buClr>
                <a:schemeClr val="hlink"/>
              </a:buClr>
              <a:buSzPts val="1100"/>
              <a:buFont typeface="Arial"/>
              <a:buNone/>
            </a:pPr>
            <a:r>
              <a:t/>
            </a:r>
            <a:endParaRPr i="1" sz="1800"/>
          </a:p>
          <a:p>
            <a:pPr indent="0" lvl="0" marL="0" rtl="0" algn="l">
              <a:lnSpc>
                <a:spcPct val="100000"/>
              </a:lnSpc>
              <a:spcBef>
                <a:spcPts val="0"/>
              </a:spcBef>
              <a:spcAft>
                <a:spcPts val="0"/>
              </a:spcAft>
              <a:buSzPts val="2800"/>
              <a:buNone/>
            </a:pPr>
            <a:r>
              <a:t/>
            </a:r>
            <a:endParaRPr i="1" sz="1900"/>
          </a:p>
        </p:txBody>
      </p:sp>
      <p:pic>
        <p:nvPicPr>
          <p:cNvPr id="1395" name="Google Shape;1395;g25543a8b85a_0_522"/>
          <p:cNvPicPr preferRelativeResize="0"/>
          <p:nvPr>
            <p:ph idx="2" type="pic"/>
          </p:nvPr>
        </p:nvPicPr>
        <p:blipFill rotWithShape="1">
          <a:blip r:embed="rId4">
            <a:alphaModFix/>
          </a:blip>
          <a:srcRect b="10095" l="0" r="0" t="14790"/>
          <a:stretch/>
        </p:blipFill>
        <p:spPr>
          <a:xfrm>
            <a:off x="6028950" y="874725"/>
            <a:ext cx="2683249" cy="3023918"/>
          </a:xfrm>
          <a:prstGeom prst="rect">
            <a:avLst/>
          </a:prstGeom>
          <a:noFill/>
          <a:ln>
            <a:noFill/>
          </a:ln>
        </p:spPr>
      </p:pic>
      <p:sp>
        <p:nvSpPr>
          <p:cNvPr id="1396" name="Google Shape;1396;g25543a8b85a_0_522"/>
          <p:cNvSpPr txBox="1"/>
          <p:nvPr>
            <p:ph idx="1" type="body"/>
          </p:nvPr>
        </p:nvSpPr>
        <p:spPr>
          <a:xfrm>
            <a:off x="6028950" y="3927700"/>
            <a:ext cx="2730900" cy="545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300"/>
              <a:t>Ayesha Magill</a:t>
            </a:r>
            <a:endParaRPr sz="23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1" name="Shape 1401"/>
        <p:cNvGrpSpPr/>
        <p:nvPr/>
      </p:nvGrpSpPr>
      <p:grpSpPr>
        <a:xfrm>
          <a:off x="0" y="0"/>
          <a:ext cx="0" cy="0"/>
          <a:chOff x="0" y="0"/>
          <a:chExt cx="0" cy="0"/>
        </a:xfrm>
      </p:grpSpPr>
      <p:sp>
        <p:nvSpPr>
          <p:cNvPr id="1402" name="Google Shape;1402;g2559bed05ab_1_100"/>
          <p:cNvSpPr txBox="1"/>
          <p:nvPr>
            <p:ph idx="1" type="body"/>
          </p:nvPr>
        </p:nvSpPr>
        <p:spPr>
          <a:xfrm>
            <a:off x="205525" y="1383725"/>
            <a:ext cx="3553500" cy="18675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500">
                <a:solidFill>
                  <a:srgbClr val="F9C100"/>
                </a:solidFill>
              </a:rPr>
              <a:t>End of Examples</a:t>
            </a:r>
            <a:endParaRPr sz="2500">
              <a:solidFill>
                <a:srgbClr val="F9C100"/>
              </a:solidFill>
            </a:endParaRPr>
          </a:p>
        </p:txBody>
      </p:sp>
      <p:pic>
        <p:nvPicPr>
          <p:cNvPr id="1403" name="Google Shape;1403;g2559bed05ab_1_100"/>
          <p:cNvPicPr preferRelativeResize="0"/>
          <p:nvPr/>
        </p:nvPicPr>
        <p:blipFill rotWithShape="1">
          <a:blip r:embed="rId3">
            <a:alphaModFix/>
          </a:blip>
          <a:srcRect b="0" l="0" r="0" t="0"/>
          <a:stretch/>
        </p:blipFill>
        <p:spPr>
          <a:xfrm>
            <a:off x="3863475" y="275526"/>
            <a:ext cx="5136998" cy="4108599"/>
          </a:xfrm>
          <a:prstGeom prst="rect">
            <a:avLst/>
          </a:prstGeom>
          <a:noFill/>
          <a:ln>
            <a:noFill/>
          </a:ln>
        </p:spPr>
      </p:pic>
      <p:sp>
        <p:nvSpPr>
          <p:cNvPr id="1404" name="Google Shape;1404;g2559bed05ab_1_10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2" name="Shape 752"/>
        <p:cNvGrpSpPr/>
        <p:nvPr/>
      </p:nvGrpSpPr>
      <p:grpSpPr>
        <a:xfrm>
          <a:off x="0" y="0"/>
          <a:ext cx="0" cy="0"/>
          <a:chOff x="0" y="0"/>
          <a:chExt cx="0" cy="0"/>
        </a:xfrm>
      </p:grpSpPr>
      <p:sp>
        <p:nvSpPr>
          <p:cNvPr id="753" name="Google Shape;753;g25421ab1b0d_0_8"/>
          <p:cNvSpPr txBox="1"/>
          <p:nvPr/>
        </p:nvSpPr>
        <p:spPr>
          <a:xfrm>
            <a:off x="119800" y="1186175"/>
            <a:ext cx="4463400" cy="1556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1800"/>
              </a:spcBef>
              <a:spcAft>
                <a:spcPts val="600"/>
              </a:spcAft>
              <a:buClr>
                <a:srgbClr val="000000"/>
              </a:buClr>
              <a:buSzPts val="2200"/>
              <a:buFont typeface="Arial"/>
              <a:buNone/>
            </a:pPr>
            <a:r>
              <a:rPr b="1" i="0" lang="en-GB" sz="2700" u="none" cap="none" strike="noStrike">
                <a:solidFill>
                  <a:srgbClr val="F9C100"/>
                </a:solidFill>
                <a:latin typeface="Arial"/>
                <a:ea typeface="Arial"/>
                <a:cs typeface="Arial"/>
                <a:sym typeface="Arial"/>
              </a:rPr>
              <a:t>What are some tasks required to carry out a research project?</a:t>
            </a:r>
            <a:endParaRPr b="0" i="0" sz="2700" u="none" cap="none" strike="noStrike">
              <a:solidFill>
                <a:srgbClr val="F9C100"/>
              </a:solidFill>
              <a:latin typeface="Arial"/>
              <a:ea typeface="Arial"/>
              <a:cs typeface="Arial"/>
              <a:sym typeface="Arial"/>
            </a:endParaRPr>
          </a:p>
        </p:txBody>
      </p:sp>
      <p:sp>
        <p:nvSpPr>
          <p:cNvPr id="754" name="Google Shape;754;g25421ab1b0d_0_8"/>
          <p:cNvSpPr txBox="1"/>
          <p:nvPr/>
        </p:nvSpPr>
        <p:spPr>
          <a:xfrm>
            <a:off x="476375" y="3050268"/>
            <a:ext cx="38436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lang="en-GB" sz="2400">
                <a:solidFill>
                  <a:schemeClr val="lt1"/>
                </a:solidFill>
              </a:rPr>
              <a:t>Use slido to enter your answers</a:t>
            </a:r>
            <a:endParaRPr b="0" i="0" sz="2400" u="none" cap="none" strike="noStrike">
              <a:solidFill>
                <a:schemeClr val="lt1"/>
              </a:solidFill>
              <a:latin typeface="Arial"/>
              <a:ea typeface="Arial"/>
              <a:cs typeface="Arial"/>
              <a:sym typeface="Arial"/>
            </a:endParaRPr>
          </a:p>
        </p:txBody>
      </p:sp>
      <p:pic>
        <p:nvPicPr>
          <p:cNvPr id="755" name="Google Shape;755;g25421ab1b0d_0_8"/>
          <p:cNvPicPr preferRelativeResize="0"/>
          <p:nvPr/>
        </p:nvPicPr>
        <p:blipFill rotWithShape="1">
          <a:blip r:embed="rId3">
            <a:alphaModFix/>
          </a:blip>
          <a:srcRect b="0" l="0" r="0" t="0"/>
          <a:stretch/>
        </p:blipFill>
        <p:spPr>
          <a:xfrm>
            <a:off x="4895200" y="1078533"/>
            <a:ext cx="3936300" cy="2986452"/>
          </a:xfrm>
          <a:prstGeom prst="rect">
            <a:avLst/>
          </a:prstGeom>
          <a:noFill/>
          <a:ln>
            <a:noFill/>
          </a:ln>
        </p:spPr>
      </p:pic>
      <p:sp>
        <p:nvSpPr>
          <p:cNvPr id="756" name="Google Shape;756;g25421ab1b0d_0_8"/>
          <p:cNvSpPr txBox="1"/>
          <p:nvPr/>
        </p:nvSpPr>
        <p:spPr>
          <a:xfrm>
            <a:off x="431800" y="79275"/>
            <a:ext cx="66282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3000" u="none" cap="none" strike="noStrike">
                <a:solidFill>
                  <a:schemeClr val="lt1"/>
                </a:solidFill>
                <a:latin typeface="Arial"/>
                <a:ea typeface="Arial"/>
                <a:cs typeface="Arial"/>
                <a:sym typeface="Arial"/>
              </a:rPr>
              <a:t>Activity 1</a:t>
            </a:r>
            <a:endParaRPr b="1" i="0" sz="3000" u="none" cap="none" strike="noStrike">
              <a:solidFill>
                <a:schemeClr val="lt1"/>
              </a:solidFill>
              <a:latin typeface="Arial"/>
              <a:ea typeface="Arial"/>
              <a:cs typeface="Arial"/>
              <a:sym typeface="Arial"/>
            </a:endParaRPr>
          </a:p>
        </p:txBody>
      </p:sp>
      <p:sp>
        <p:nvSpPr>
          <p:cNvPr id="757" name="Google Shape;757;g25421ab1b0d_0_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62" name="Shape 762"/>
        <p:cNvGrpSpPr/>
        <p:nvPr/>
      </p:nvGrpSpPr>
      <p:grpSpPr>
        <a:xfrm>
          <a:off x="0" y="0"/>
          <a:ext cx="0" cy="0"/>
          <a:chOff x="0" y="0"/>
          <a:chExt cx="0" cy="0"/>
        </a:xfrm>
      </p:grpSpPr>
      <p:sp>
        <p:nvSpPr>
          <p:cNvPr id="763" name="Google Shape;763;g25421ab1b0d_0_2050"/>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SzPts val="1400"/>
              <a:buNone/>
            </a:pPr>
            <a:r>
              <a:t/>
            </a:r>
            <a:endParaRPr/>
          </a:p>
        </p:txBody>
      </p:sp>
      <p:pic>
        <p:nvPicPr>
          <p:cNvPr id="764" name="Google Shape;764;g25421ab1b0d_0_2050"/>
          <p:cNvPicPr preferRelativeResize="0"/>
          <p:nvPr/>
        </p:nvPicPr>
        <p:blipFill rotWithShape="1">
          <a:blip r:embed="rId3">
            <a:alphaModFix/>
          </a:blip>
          <a:srcRect b="0" l="0" r="0" t="0"/>
          <a:stretch/>
        </p:blipFill>
        <p:spPr>
          <a:xfrm>
            <a:off x="0" y="35561"/>
            <a:ext cx="9058474" cy="50723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g27f990ebeac_0_35"/>
          <p:cNvSpPr txBox="1"/>
          <p:nvPr>
            <p:ph idx="1" type="body"/>
          </p:nvPr>
        </p:nvSpPr>
        <p:spPr>
          <a:xfrm>
            <a:off x="181950" y="1137465"/>
            <a:ext cx="3921000" cy="2646900"/>
          </a:xfrm>
          <a:prstGeom prst="rect">
            <a:avLst/>
          </a:prstGeom>
        </p:spPr>
        <p:txBody>
          <a:bodyPr anchorCtr="0" anchor="t" bIns="0" lIns="0" spcFirstLastPara="1" rIns="0" wrap="square" tIns="0">
            <a:noAutofit/>
          </a:bodyPr>
          <a:lstStyle/>
          <a:p>
            <a:pPr indent="-393700" lvl="0" marL="457200" rtl="0" algn="l">
              <a:lnSpc>
                <a:spcPct val="115000"/>
              </a:lnSpc>
              <a:spcBef>
                <a:spcPts val="800"/>
              </a:spcBef>
              <a:spcAft>
                <a:spcPts val="0"/>
              </a:spcAft>
              <a:buClr>
                <a:srgbClr val="FFFFFF"/>
              </a:buClr>
              <a:buSzPts val="2600"/>
              <a:buChar char="●"/>
            </a:pPr>
            <a:r>
              <a:rPr lang="en-GB" sz="2600">
                <a:solidFill>
                  <a:srgbClr val="FFFFFF"/>
                </a:solidFill>
              </a:rPr>
              <a:t>Interdisciplinarity</a:t>
            </a:r>
            <a:endParaRPr sz="2600">
              <a:solidFill>
                <a:srgbClr val="FFFFFF"/>
              </a:solidFill>
            </a:endParaRPr>
          </a:p>
          <a:p>
            <a:pPr indent="-393700" lvl="0" marL="457200" rtl="0" algn="l">
              <a:lnSpc>
                <a:spcPct val="115000"/>
              </a:lnSpc>
              <a:spcBef>
                <a:spcPts val="0"/>
              </a:spcBef>
              <a:spcAft>
                <a:spcPts val="0"/>
              </a:spcAft>
              <a:buClr>
                <a:srgbClr val="FFFFFF"/>
              </a:buClr>
              <a:buSzPts val="2600"/>
              <a:buChar char="●"/>
            </a:pPr>
            <a:r>
              <a:rPr lang="en-GB" sz="2600">
                <a:solidFill>
                  <a:srgbClr val="FFFFFF"/>
                </a:solidFill>
              </a:rPr>
              <a:t>Movement to Open research</a:t>
            </a:r>
            <a:endParaRPr sz="2600">
              <a:solidFill>
                <a:srgbClr val="FFFFFF"/>
              </a:solidFill>
            </a:endParaRPr>
          </a:p>
          <a:p>
            <a:pPr indent="-393700" lvl="0" marL="457200" rtl="0" algn="l">
              <a:lnSpc>
                <a:spcPct val="115000"/>
              </a:lnSpc>
              <a:spcBef>
                <a:spcPts val="0"/>
              </a:spcBef>
              <a:spcAft>
                <a:spcPts val="0"/>
              </a:spcAft>
              <a:buClr>
                <a:srgbClr val="FFFFFF"/>
              </a:buClr>
              <a:buSzPts val="2600"/>
              <a:buChar char="●"/>
            </a:pPr>
            <a:r>
              <a:rPr lang="en-GB" sz="2600">
                <a:solidFill>
                  <a:srgbClr val="FFFFFF"/>
                </a:solidFill>
              </a:rPr>
              <a:t>Commitment to EDIA</a:t>
            </a:r>
            <a:endParaRPr sz="2600">
              <a:solidFill>
                <a:srgbClr val="FFFFFF"/>
              </a:solidFill>
            </a:endParaRPr>
          </a:p>
          <a:p>
            <a:pPr indent="-393700" lvl="0" marL="457200" rtl="0" algn="l">
              <a:lnSpc>
                <a:spcPct val="115000"/>
              </a:lnSpc>
              <a:spcBef>
                <a:spcPts val="0"/>
              </a:spcBef>
              <a:spcAft>
                <a:spcPts val="0"/>
              </a:spcAft>
              <a:buClr>
                <a:srgbClr val="FFFFFF"/>
              </a:buClr>
              <a:buSzPts val="2600"/>
              <a:buChar char="●"/>
            </a:pPr>
            <a:r>
              <a:rPr lang="en-GB" sz="2600">
                <a:solidFill>
                  <a:srgbClr val="FFFFFF"/>
                </a:solidFill>
              </a:rPr>
              <a:t>Inclusive research culture </a:t>
            </a:r>
            <a:endParaRPr sz="2600">
              <a:solidFill>
                <a:srgbClr val="FFFFFF"/>
              </a:solidFill>
            </a:endParaRPr>
          </a:p>
          <a:p>
            <a:pPr indent="0" lvl="0" marL="0" rtl="0" algn="l">
              <a:lnSpc>
                <a:spcPct val="115000"/>
              </a:lnSpc>
              <a:spcBef>
                <a:spcPts val="0"/>
              </a:spcBef>
              <a:spcAft>
                <a:spcPts val="0"/>
              </a:spcAft>
              <a:buNone/>
            </a:pPr>
            <a:r>
              <a:t/>
            </a:r>
            <a:endParaRPr sz="2600"/>
          </a:p>
        </p:txBody>
      </p:sp>
      <p:pic>
        <p:nvPicPr>
          <p:cNvPr id="771" name="Google Shape;771;g27f990ebeac_0_35"/>
          <p:cNvPicPr preferRelativeResize="0"/>
          <p:nvPr/>
        </p:nvPicPr>
        <p:blipFill>
          <a:blip r:embed="rId3">
            <a:alphaModFix/>
          </a:blip>
          <a:stretch>
            <a:fillRect/>
          </a:stretch>
        </p:blipFill>
        <p:spPr>
          <a:xfrm>
            <a:off x="4152650" y="880225"/>
            <a:ext cx="4884425" cy="3904850"/>
          </a:xfrm>
          <a:prstGeom prst="rect">
            <a:avLst/>
          </a:prstGeom>
          <a:noFill/>
          <a:ln>
            <a:noFill/>
          </a:ln>
        </p:spPr>
      </p:pic>
      <p:sp>
        <p:nvSpPr>
          <p:cNvPr id="772" name="Google Shape;772;g27f990ebeac_0_35"/>
          <p:cNvSpPr txBox="1"/>
          <p:nvPr/>
        </p:nvSpPr>
        <p:spPr>
          <a:xfrm>
            <a:off x="0" y="0"/>
            <a:ext cx="7272900" cy="61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b="1" lang="en-GB" sz="2800">
                <a:solidFill>
                  <a:schemeClr val="lt1"/>
                </a:solidFill>
              </a:rPr>
              <a:t>Evolving research and data landscape</a:t>
            </a:r>
            <a:endParaRPr b="1" sz="2800">
              <a:solidFill>
                <a:schemeClr val="lt1"/>
              </a:solidFill>
            </a:endParaRPr>
          </a:p>
        </p:txBody>
      </p:sp>
      <p:sp>
        <p:nvSpPr>
          <p:cNvPr id="773" name="Google Shape;773;g27f990ebeac_0_35"/>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a:t>
            </a:r>
            <a:r>
              <a:rPr b="0" i="0" lang="en-GB" u="none" cap="none" strike="noStrike">
                <a:solidFill>
                  <a:schemeClr val="lt1"/>
                </a:solidFill>
                <a:latin typeface="Arial"/>
                <a:ea typeface="Arial"/>
                <a:cs typeface="Arial"/>
                <a:sym typeface="Arial"/>
              </a:rPr>
              <a:t> </a:t>
            </a:r>
            <a:r>
              <a:rPr b="1" lang="en-GB" u="sng">
                <a:solidFill>
                  <a:schemeClr val="lt1"/>
                </a:solidFill>
                <a:hlinkClick r:id="rId4">
                  <a:extLst>
                    <a:ext uri="{A12FA001-AC4F-418D-AE19-62706E023703}">
                      <ahyp:hlinkClr val="tx"/>
                    </a:ext>
                  </a:extLst>
                </a:hlinkClick>
              </a:rPr>
              <a:t>https://doi.org/</a:t>
            </a:r>
            <a:r>
              <a:rPr lang="en-GB" u="sng">
                <a:solidFill>
                  <a:schemeClr val="lt1"/>
                </a:solidFill>
                <a:hlinkClick r:id="rId5">
                  <a:extLst>
                    <a:ext uri="{A12FA001-AC4F-418D-AE19-62706E023703}">
                      <ahyp:hlinkClr val="tx"/>
                    </a:ext>
                  </a:extLst>
                </a:hlinkClick>
              </a:rPr>
              <a:t>10.5281/zenodo.8356324</a:t>
            </a:r>
            <a:r>
              <a:rPr b="0" i="0" lang="en-GB"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77" name="Shape 777"/>
        <p:cNvGrpSpPr/>
        <p:nvPr/>
      </p:nvGrpSpPr>
      <p:grpSpPr>
        <a:xfrm>
          <a:off x="0" y="0"/>
          <a:ext cx="0" cy="0"/>
          <a:chOff x="0" y="0"/>
          <a:chExt cx="0" cy="0"/>
        </a:xfrm>
      </p:grpSpPr>
      <p:sp>
        <p:nvSpPr>
          <p:cNvPr id="778" name="Google Shape;778;g25421ab1b0d_0_23"/>
          <p:cNvSpPr txBox="1"/>
          <p:nvPr/>
        </p:nvSpPr>
        <p:spPr>
          <a:xfrm>
            <a:off x="359550" y="87925"/>
            <a:ext cx="84249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Infrastructure</a:t>
            </a:r>
            <a:endParaRPr b="1" i="0" sz="2200" u="none" cap="none" strike="noStrike">
              <a:solidFill>
                <a:schemeClr val="lt1"/>
              </a:solidFill>
              <a:latin typeface="Arial"/>
              <a:ea typeface="Arial"/>
              <a:cs typeface="Arial"/>
              <a:sym typeface="Arial"/>
            </a:endParaRPr>
          </a:p>
        </p:txBody>
      </p:sp>
      <p:sp>
        <p:nvSpPr>
          <p:cNvPr id="779" name="Google Shape;779;g25421ab1b0d_0_23"/>
          <p:cNvSpPr txBox="1"/>
          <p:nvPr/>
        </p:nvSpPr>
        <p:spPr>
          <a:xfrm>
            <a:off x="431800" y="1050376"/>
            <a:ext cx="4381500" cy="2470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Physical or digital facilities, resources, </a:t>
            </a:r>
            <a:r>
              <a:rPr b="1" i="0" lang="en-GB" sz="2200" u="none" cap="none" strike="noStrike">
                <a:solidFill>
                  <a:srgbClr val="F9C100"/>
                </a:solidFill>
              </a:rPr>
              <a:t>expert workforces and specialised services </a:t>
            </a:r>
            <a:r>
              <a:rPr b="0" i="0" lang="en-GB" sz="2200" u="none" cap="none" strike="noStrike">
                <a:solidFill>
                  <a:schemeClr val="lt1"/>
                </a:solidFill>
                <a:latin typeface="Arial"/>
                <a:ea typeface="Arial"/>
                <a:cs typeface="Arial"/>
                <a:sym typeface="Arial"/>
              </a:rPr>
              <a:t>available for research and for the use of research communities.</a:t>
            </a:r>
            <a:endParaRPr b="0" i="0" sz="2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200"/>
              <a:buFont typeface="Arial"/>
              <a:buNone/>
            </a:pPr>
            <a:r>
              <a:t/>
            </a:r>
            <a:endParaRPr b="0" i="0" sz="2200" u="none" cap="none" strike="noStrike">
              <a:solidFill>
                <a:schemeClr val="lt1"/>
              </a:solidFill>
              <a:latin typeface="Arial"/>
              <a:ea typeface="Arial"/>
              <a:cs typeface="Arial"/>
              <a:sym typeface="Arial"/>
            </a:endParaRPr>
          </a:p>
        </p:txBody>
      </p:sp>
      <p:sp>
        <p:nvSpPr>
          <p:cNvPr id="780" name="Google Shape;780;g25421ab1b0d_0_2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100">
                <a:solidFill>
                  <a:schemeClr val="lt1"/>
                </a:solidFill>
              </a:rPr>
              <a:t>@turingway, CC-BY 4.0 image by </a:t>
            </a:r>
            <a:r>
              <a:rPr i="1" lang="en-GB" sz="1100">
                <a:solidFill>
                  <a:schemeClr val="lt1"/>
                </a:solidFill>
              </a:rPr>
              <a:t>The Turing Way </a:t>
            </a:r>
            <a:r>
              <a:rPr lang="en-GB" sz="1100">
                <a:solidFill>
                  <a:schemeClr val="lt1"/>
                </a:solidFill>
              </a:rPr>
              <a:t>and Scriberia, Zenodo: https://zenodo.org/record/7849391</a:t>
            </a:r>
            <a:endParaRPr sz="1100">
              <a:solidFill>
                <a:schemeClr val="lt1"/>
              </a:solidFill>
            </a:endParaRPr>
          </a:p>
          <a:p>
            <a:pPr indent="0" lvl="0" marL="0" rtl="0" algn="r">
              <a:lnSpc>
                <a:spcPct val="114000"/>
              </a:lnSpc>
              <a:spcBef>
                <a:spcPts val="0"/>
              </a:spcBef>
              <a:spcAft>
                <a:spcPts val="0"/>
              </a:spcAft>
              <a:buClr>
                <a:schemeClr val="lt1"/>
              </a:buClr>
              <a:buSzPts val="1200"/>
              <a:buNone/>
            </a:pPr>
            <a:r>
              <a:rPr lang="en-GB" sz="1100">
                <a:solidFill>
                  <a:schemeClr val="lt1"/>
                </a:solidFill>
              </a:rPr>
              <a:t>Reference Presentation on ‘Investing in Research Infrastructure Roles for culture change’ https://zenodo.org/record/</a:t>
            </a:r>
            <a:r>
              <a:rPr lang="en-GB" sz="1100">
                <a:solidFill>
                  <a:schemeClr val="lt1"/>
                </a:solidFill>
                <a:latin typeface="Arial"/>
                <a:ea typeface="Arial"/>
                <a:cs typeface="Arial"/>
                <a:sym typeface="Arial"/>
              </a:rPr>
              <a:t>7620215</a:t>
            </a:r>
            <a:br>
              <a:rPr lang="en-GB" sz="1100">
                <a:solidFill>
                  <a:schemeClr val="lt1"/>
                </a:solidFill>
                <a:latin typeface="Arial"/>
                <a:ea typeface="Arial"/>
                <a:cs typeface="Arial"/>
                <a:sym typeface="Arial"/>
              </a:rPr>
            </a:br>
            <a:r>
              <a:rPr lang="en-GB" sz="1100">
                <a:solidFill>
                  <a:schemeClr val="lt1"/>
                </a:solidFill>
              </a:rPr>
              <a:t>References:</a:t>
            </a:r>
            <a:r>
              <a:rPr lang="en-GB" sz="1100">
                <a:solidFill>
                  <a:schemeClr val="lt1"/>
                </a:solidFill>
                <a:uFill>
                  <a:noFill/>
                </a:uFill>
                <a:hlinkClick r:id="rId3">
                  <a:extLst>
                    <a:ext uri="{A12FA001-AC4F-418D-AE19-62706E023703}">
                      <ahyp:hlinkClr val="tx"/>
                    </a:ext>
                  </a:extLst>
                </a:hlinkClick>
              </a:rPr>
              <a:t> </a:t>
            </a:r>
            <a:r>
              <a:rPr lang="en-GB" sz="1100" u="sng">
                <a:solidFill>
                  <a:schemeClr val="lt1"/>
                </a:solidFill>
                <a:hlinkClick r:id="rId4">
                  <a:extLst>
                    <a:ext uri="{A12FA001-AC4F-418D-AE19-62706E023703}">
                      <ahyp:hlinkClr val="tx"/>
                    </a:ext>
                  </a:extLst>
                </a:hlinkClick>
              </a:rPr>
              <a:t>Science Europe</a:t>
            </a:r>
            <a:r>
              <a:rPr lang="en-GB" sz="1100">
                <a:solidFill>
                  <a:schemeClr val="lt1"/>
                </a:solidFill>
              </a:rPr>
              <a:t> and</a:t>
            </a:r>
            <a:r>
              <a:rPr lang="en-GB" sz="1100">
                <a:solidFill>
                  <a:schemeClr val="lt1"/>
                </a:solidFill>
                <a:uFill>
                  <a:noFill/>
                </a:uFill>
                <a:hlinkClick r:id="rId5">
                  <a:extLst>
                    <a:ext uri="{A12FA001-AC4F-418D-AE19-62706E023703}">
                      <ahyp:hlinkClr val="tx"/>
                    </a:ext>
                  </a:extLst>
                </a:hlinkClick>
              </a:rPr>
              <a:t> </a:t>
            </a:r>
            <a:r>
              <a:rPr lang="en-GB" sz="1100" u="sng">
                <a:solidFill>
                  <a:schemeClr val="lt1"/>
                </a:solidFill>
                <a:hlinkClick r:id="rId6">
                  <a:extLst>
                    <a:ext uri="{A12FA001-AC4F-418D-AE19-62706E023703}">
                      <ahyp:hlinkClr val="tx"/>
                    </a:ext>
                  </a:extLst>
                </a:hlinkClick>
              </a:rPr>
              <a:t>National Institute of Health and Care Research</a:t>
            </a:r>
            <a:endParaRPr sz="1100">
              <a:solidFill>
                <a:schemeClr val="lt1"/>
              </a:solidFill>
            </a:endParaRPr>
          </a:p>
        </p:txBody>
      </p:sp>
      <p:pic>
        <p:nvPicPr>
          <p:cNvPr id="781" name="Google Shape;781;g25421ab1b0d_0_23"/>
          <p:cNvPicPr preferRelativeResize="0"/>
          <p:nvPr/>
        </p:nvPicPr>
        <p:blipFill rotWithShape="1">
          <a:blip r:embed="rId7">
            <a:alphaModFix/>
          </a:blip>
          <a:srcRect b="0" l="0" r="0" t="0"/>
          <a:stretch/>
        </p:blipFill>
        <p:spPr>
          <a:xfrm>
            <a:off x="4813250" y="821774"/>
            <a:ext cx="3918899" cy="313434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pic>
        <p:nvPicPr>
          <p:cNvPr id="787" name="Google Shape;787;g25421ab1b0d_0_445"/>
          <p:cNvPicPr preferRelativeResize="0"/>
          <p:nvPr/>
        </p:nvPicPr>
        <p:blipFill rotWithShape="1">
          <a:blip r:embed="rId3">
            <a:alphaModFix/>
          </a:blip>
          <a:srcRect b="0" l="0" r="0" t="0"/>
          <a:stretch/>
        </p:blipFill>
        <p:spPr>
          <a:xfrm>
            <a:off x="4537200" y="986687"/>
            <a:ext cx="4174999" cy="3170124"/>
          </a:xfrm>
          <a:prstGeom prst="rect">
            <a:avLst/>
          </a:prstGeom>
          <a:noFill/>
          <a:ln>
            <a:noFill/>
          </a:ln>
        </p:spPr>
      </p:pic>
      <p:pic>
        <p:nvPicPr>
          <p:cNvPr id="788" name="Google Shape;788;g25421ab1b0d_0_445"/>
          <p:cNvPicPr preferRelativeResize="0"/>
          <p:nvPr/>
        </p:nvPicPr>
        <p:blipFill rotWithShape="1">
          <a:blip r:embed="rId4">
            <a:alphaModFix/>
          </a:blip>
          <a:srcRect b="0" l="0" r="0" t="0"/>
          <a:stretch/>
        </p:blipFill>
        <p:spPr>
          <a:xfrm>
            <a:off x="1132775" y="1316975"/>
            <a:ext cx="2274925" cy="2475175"/>
          </a:xfrm>
          <a:prstGeom prst="rect">
            <a:avLst/>
          </a:prstGeom>
          <a:noFill/>
          <a:ln>
            <a:noFill/>
          </a:ln>
        </p:spPr>
      </p:pic>
      <p:sp>
        <p:nvSpPr>
          <p:cNvPr id="789" name="Google Shape;789;g25421ab1b0d_0_445"/>
          <p:cNvSpPr txBox="1"/>
          <p:nvPr/>
        </p:nvSpPr>
        <p:spPr>
          <a:xfrm>
            <a:off x="0" y="4423150"/>
            <a:ext cx="30201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000"/>
              <a:buFont typeface="Arial"/>
              <a:buNone/>
            </a:pPr>
            <a:r>
              <a:rPr b="0" i="0" lang="en-GB" sz="1000" u="none" cap="none" strike="noStrike">
                <a:solidFill>
                  <a:schemeClr val="lt1"/>
                </a:solidFill>
                <a:latin typeface="Arial"/>
                <a:ea typeface="Arial"/>
                <a:cs typeface="Arial"/>
                <a:sym typeface="Arial"/>
              </a:rPr>
              <a:t>Baxter, R, Chue Hong, N, Gorissen, D, Hetherington, J &amp; Todorov, I 2012, 'The Research Software Engineer', Digital Research 2012</a:t>
            </a:r>
            <a:endParaRPr b="0" i="0" sz="1000" u="none" cap="none" strike="noStrike">
              <a:solidFill>
                <a:schemeClr val="lt1"/>
              </a:solidFill>
              <a:latin typeface="Arial"/>
              <a:ea typeface="Arial"/>
              <a:cs typeface="Arial"/>
              <a:sym typeface="Arial"/>
            </a:endParaRPr>
          </a:p>
        </p:txBody>
      </p:sp>
      <p:sp>
        <p:nvSpPr>
          <p:cNvPr id="790" name="Google Shape;790;g25421ab1b0d_0_445"/>
          <p:cNvSpPr txBox="1"/>
          <p:nvPr/>
        </p:nvSpPr>
        <p:spPr>
          <a:xfrm>
            <a:off x="616800" y="3792150"/>
            <a:ext cx="31947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1" lang="en-GB" sz="1600" u="none" cap="none" strike="noStrike">
                <a:solidFill>
                  <a:schemeClr val="lt1"/>
                </a:solidFill>
                <a:latin typeface="Arial"/>
                <a:ea typeface="Arial"/>
                <a:cs typeface="Arial"/>
                <a:sym typeface="Arial"/>
              </a:rPr>
              <a:t>Learning from 10 Years of the RSE movement</a:t>
            </a:r>
            <a:endParaRPr b="0" i="1" sz="1300" u="none" cap="none" strike="noStrike">
              <a:solidFill>
                <a:schemeClr val="lt1"/>
              </a:solidFill>
              <a:latin typeface="Arial"/>
              <a:ea typeface="Arial"/>
              <a:cs typeface="Arial"/>
              <a:sym typeface="Arial"/>
            </a:endParaRPr>
          </a:p>
        </p:txBody>
      </p:sp>
      <p:sp>
        <p:nvSpPr>
          <p:cNvPr id="791" name="Google Shape;791;g25421ab1b0d_0_445"/>
          <p:cNvSpPr txBox="1"/>
          <p:nvPr>
            <p:ph idx="4" type="body"/>
          </p:nvPr>
        </p:nvSpPr>
        <p:spPr>
          <a:xfrm>
            <a:off x="3407700" y="4279700"/>
            <a:ext cx="57366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000">
                <a:latin typeface="Arial"/>
                <a:ea typeface="Arial"/>
                <a:cs typeface="Arial"/>
                <a:sym typeface="Arial"/>
              </a:rPr>
              <a:t>@turingway, CC-BY 4.0, </a:t>
            </a:r>
            <a:r>
              <a:rPr lang="en-GB" sz="1000"/>
              <a:t>CC-BY image by </a:t>
            </a:r>
            <a:r>
              <a:rPr i="1" lang="en-GB" sz="1000"/>
              <a:t>The Turing Way </a:t>
            </a:r>
            <a:r>
              <a:rPr lang="en-GB" sz="1000"/>
              <a:t>and Scriberia, Zenodo: </a:t>
            </a:r>
            <a:r>
              <a:rPr lang="en-GB" sz="1000" u="sng">
                <a:solidFill>
                  <a:schemeClr val="hlink"/>
                </a:solidFill>
                <a:hlinkClick r:id="rId5"/>
              </a:rPr>
              <a:t>https://doi.org/10.5281/zenodo.3332807</a:t>
            </a:r>
            <a:r>
              <a:rPr lang="en-GB" sz="1000"/>
              <a:t>. </a:t>
            </a:r>
            <a:endParaRPr sz="1000"/>
          </a:p>
          <a:p>
            <a:pPr indent="0" lvl="0" marL="0" rtl="0" algn="r">
              <a:lnSpc>
                <a:spcPct val="114000"/>
              </a:lnSpc>
              <a:spcBef>
                <a:spcPts val="0"/>
              </a:spcBef>
              <a:spcAft>
                <a:spcPts val="0"/>
              </a:spcAft>
              <a:buClr>
                <a:schemeClr val="lt1"/>
              </a:buClr>
              <a:buSzPts val="1200"/>
              <a:buNone/>
            </a:pPr>
            <a:r>
              <a:rPr lang="en-GB" sz="1000"/>
              <a:t>Presentation </a:t>
            </a:r>
            <a:r>
              <a:rPr lang="en-GB" sz="1000">
                <a:latin typeface="Arial"/>
                <a:ea typeface="Arial"/>
                <a:cs typeface="Arial"/>
                <a:sym typeface="Arial"/>
              </a:rPr>
              <a:t>DOI: </a:t>
            </a:r>
            <a:r>
              <a:rPr b="1" lang="en-GB" sz="1000" u="sng">
                <a:hlinkClick r:id="rId6"/>
              </a:rPr>
              <a:t>https://doi.org/</a:t>
            </a:r>
            <a:r>
              <a:rPr lang="en-GB" sz="1000" u="sng">
                <a:hlinkClick r:id="rId7"/>
              </a:rPr>
              <a:t>10.5281/zenodo.8356324</a:t>
            </a:r>
            <a:endParaRPr sz="600"/>
          </a:p>
        </p:txBody>
      </p:sp>
      <p:sp>
        <p:nvSpPr>
          <p:cNvPr id="792" name="Google Shape;792;g25421ab1b0d_0_445"/>
          <p:cNvSpPr txBox="1"/>
          <p:nvPr/>
        </p:nvSpPr>
        <p:spPr>
          <a:xfrm>
            <a:off x="313850" y="79275"/>
            <a:ext cx="87714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Research Software Engineering</a:t>
            </a:r>
            <a:endParaRPr b="1" i="0" sz="22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2021-02-10T23:05:33Z</dcterms:created>
  <dc:creator>Malvika Sharan</dc:creator>
</cp:coreProperties>
</file>