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8" r:id="rId6"/>
    <p:sldId id="269" r:id="rId7"/>
    <p:sldId id="266" r:id="rId8"/>
    <p:sldId id="271" r:id="rId9"/>
    <p:sldId id="270" r:id="rId10"/>
    <p:sldId id="273" r:id="rId11"/>
    <p:sldId id="274" r:id="rId12"/>
    <p:sldId id="272" r:id="rId13"/>
    <p:sldId id="278" r:id="rId14"/>
    <p:sldId id="277" r:id="rId15"/>
    <p:sldId id="280" r:id="rId16"/>
    <p:sldId id="279" r:id="rId17"/>
    <p:sldId id="281" r:id="rId18"/>
    <p:sldId id="282" r:id="rId19"/>
    <p:sldId id="263" r:id="rId20"/>
  </p:sldIdLst>
  <p:sldSz cx="12192000" cy="6858000"/>
  <p:notesSz cx="9144000" cy="6858000"/>
  <p:defaultTextStyle>
    <a:defPPr>
      <a:defRPr lang="en-US"/>
    </a:defPPr>
    <a:lvl1pPr marL="0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7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1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4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8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2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76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0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4C97"/>
    <a:srgbClr val="D6DCE5"/>
    <a:srgbClr val="BD1460"/>
    <a:srgbClr val="A5BE16"/>
    <a:srgbClr val="B5C715"/>
    <a:srgbClr val="D0D711"/>
    <a:srgbClr val="C3C812"/>
    <a:srgbClr val="CEDD05"/>
    <a:srgbClr val="9CE30C"/>
    <a:srgbClr val="ABF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05" autoAdjust="0"/>
    <p:restoredTop sz="91565"/>
  </p:normalViewPr>
  <p:slideViewPr>
    <p:cSldViewPr snapToGrid="0" snapToObjects="1">
      <p:cViewPr varScale="1">
        <p:scale>
          <a:sx n="109" d="100"/>
          <a:sy n="109" d="100"/>
        </p:scale>
        <p:origin x="126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29" d="100"/>
          <a:sy n="129" d="100"/>
        </p:scale>
        <p:origin x="27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80109" y="171450"/>
            <a:ext cx="3602182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solidFill>
                  <a:srgbClr val="00BB2D"/>
                </a:solidFill>
              </a:rPr>
              <a:t>SMARTER - WPXXX; 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80013" y="61706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20542-B57F-994A-A6D2-FFFE297708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6218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3CF3A-8F0F-D94E-A702-0A8287C56CE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A4336-72E7-7F4F-A217-FAB7F44B4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9622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EA4336-72E7-7F4F-A217-FAB7F44B43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7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2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C970920-1655-534F-A49C-9E45B66798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0409" y="70054"/>
            <a:ext cx="654198" cy="654198"/>
          </a:xfrm>
          <a:prstGeom prst="rect">
            <a:avLst/>
          </a:prstGeom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9D5E3976-7DE5-E743-8BC9-EC13295B8F76}"/>
              </a:ext>
            </a:extLst>
          </p:cNvPr>
          <p:cNvSpPr/>
          <p:nvPr userDrawn="1"/>
        </p:nvSpPr>
        <p:spPr>
          <a:xfrm rot="10800000" flipV="1">
            <a:off x="7" y="337519"/>
            <a:ext cx="695318" cy="45719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CEDD0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5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07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61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1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68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22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76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23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44A354E-7136-124C-9EE2-858EE121243A}"/>
              </a:ext>
            </a:extLst>
          </p:cNvPr>
          <p:cNvSpPr txBox="1">
            <a:spLocks/>
          </p:cNvSpPr>
          <p:nvPr userDrawn="1"/>
        </p:nvSpPr>
        <p:spPr>
          <a:xfrm>
            <a:off x="695325" y="6436661"/>
            <a:ext cx="751652" cy="3429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r" defTabSz="457154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54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7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61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14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68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22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76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30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7920542-B57F-994A-A6D2-FFFE297708A5}" type="slidenum">
              <a:rPr lang="en-US" sz="900" b="1" smtClean="0">
                <a:solidFill>
                  <a:schemeClr val="tx1"/>
                </a:solidFill>
                <a:latin typeface="+mn-lt"/>
              </a:rPr>
              <a:pPr algn="l"/>
              <a:t>‹#›</a:t>
            </a:fld>
            <a:endParaRPr lang="en-US" sz="9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Segnaposto titolo 1">
            <a:extLst>
              <a:ext uri="{FF2B5EF4-FFF2-40B4-BE49-F238E27FC236}">
                <a16:creationId xmlns:a16="http://schemas.microsoft.com/office/drawing/2014/main" id="{82BA41C6-436B-3B48-B1C1-4238B9DB7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231" y="159899"/>
            <a:ext cx="9966907" cy="3159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z="2000" b="1" dirty="0" err="1">
                <a:solidFill>
                  <a:srgbClr val="A5BE1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b="1" dirty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>
                <a:solidFill>
                  <a:srgbClr val="A5BE1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it-IT" sz="2000" dirty="0">
                <a:solidFill>
                  <a:srgbClr val="A5BE1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xx</a:t>
            </a:r>
            <a:r>
              <a:rPr lang="pl-PL" sz="2000" b="1" dirty="0">
                <a:solidFill>
                  <a:srgbClr val="A5BE1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Slide</a:t>
            </a: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Title</a:t>
            </a: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Generic</a:t>
            </a: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 Info </a:t>
            </a:r>
            <a:r>
              <a:rPr lang="pl-PL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about</a:t>
            </a: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pl-PL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slide</a:t>
            </a:r>
            <a:endParaRPr lang="pl-PL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633644EB-18A8-044F-B899-78AB50D964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3602038"/>
            <a:ext cx="10801349" cy="1655762"/>
          </a:xfrm>
        </p:spPr>
        <p:txBody>
          <a:bodyPr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A05107BF-2B12-2546-92CE-564005E755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9DFBB-91B0-FA47-9603-DBC4647A0333}" type="slidenum">
              <a:rPr lang="it-IT" smtClean="0"/>
              <a:pPr/>
              <a:t>‹#›</a:t>
            </a:fld>
            <a:endParaRPr lang="it-IT" sz="900" dirty="0"/>
          </a:p>
        </p:txBody>
      </p:sp>
      <p:sp>
        <p:nvSpPr>
          <p:cNvPr id="15" name="Segnaposto testo 14">
            <a:extLst>
              <a:ext uri="{FF2B5EF4-FFF2-40B4-BE49-F238E27FC236}">
                <a16:creationId xmlns:a16="http://schemas.microsoft.com/office/drawing/2014/main" id="{2AFB7DB8-FC38-EF47-9D9E-EDB91DACF3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817688"/>
            <a:ext cx="10801350" cy="1611312"/>
          </a:xfrm>
        </p:spPr>
        <p:txBody>
          <a:bodyPr anchor="b"/>
          <a:lstStyle>
            <a:lvl1pPr>
              <a:buFontTx/>
              <a:buNone/>
              <a:defRPr sz="2600" b="1"/>
            </a:lvl1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393272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6278B8-40AC-E64D-95B4-EC1BE152D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2DC7590-73E5-334A-BFBF-A784D760B6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D431D6-98EB-E840-AE6D-19098648F690}" type="datetimeFigureOut">
              <a:rPr lang="it-IT" smtClean="0"/>
              <a:t>14/09/2023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9E4B371-9CA9-C940-B8CC-9E4BD6924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FC58D0E-4DD7-9B49-94CF-B5367F73E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4943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48E7BC4-3303-6E4C-9661-D56587D221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D431D6-98EB-E840-AE6D-19098648F690}" type="datetimeFigureOut">
              <a:rPr lang="it-IT" smtClean="0"/>
              <a:t>14/09/2023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E8B06AE-ABA5-9A41-8ADD-E626F5F54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8F50E57-D554-E14C-A7A8-FC2693DE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525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CAED03-6AAA-E640-8156-7318AA804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DBEB805-B63A-E14C-913C-A638B9449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C94434F-855D-A74F-BAED-48C5D2994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11911D3-66DF-9E49-89A2-8DB59E93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D431D6-98EB-E840-AE6D-19098648F690}" type="datetimeFigureOut">
              <a:rPr lang="it-IT" smtClean="0"/>
              <a:t>14/09/2023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4BB4B2A-4FEE-9041-AA9A-DF214CA2E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B6D0A5D-5BAF-6742-A133-E170F1F4D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9127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8A0624-262B-2441-9C0C-D698E732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F730DFA-E7A0-CE4E-A819-9957BEFB3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E829CCD-F543-A84C-B033-EF4BB9BA4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3DA43D9-E0B7-5F4D-B4B4-6ADEA8C57A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D431D6-98EB-E840-AE6D-19098648F690}" type="datetimeFigureOut">
              <a:rPr lang="it-IT" smtClean="0"/>
              <a:t>14/09/2023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7A31B47-23CA-EE4D-B613-257AB8B1E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76A5115-6608-E347-8A4C-4EB80D585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5509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0386C8-EDE3-B440-B19E-A244A8A09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CA958A8-1C6E-0D40-A414-C7C1E448BC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79FCF96-AE10-9F40-9A83-704085CEC4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D431D6-98EB-E840-AE6D-19098648F690}" type="datetimeFigureOut">
              <a:rPr lang="it-IT" smtClean="0"/>
              <a:t>14/09/2023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06D04EC-1B85-B648-BA09-A40C50FDE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1C544F9-2C39-6946-A5E2-E1A794709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9921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E952EB95-F9A2-6342-8D11-BE2EFE8D5A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D38C81C-F97B-E04F-8390-94C57FC6E4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E2A00E0-8C69-EA40-9B59-9C5ADEB191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D431D6-98EB-E840-AE6D-19098648F690}" type="datetimeFigureOut">
              <a:rPr lang="it-IT" smtClean="0"/>
              <a:t>14/09/2023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AD8B543-9EE2-154E-8710-8AD2BBC18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DBA16F5-6B9C-4441-9E9A-D1FA7E378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6620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40728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 userDrawn="1"/>
        </p:nvSpPr>
        <p:spPr>
          <a:xfrm>
            <a:off x="5720181" y="6425086"/>
            <a:ext cx="751652" cy="3429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r" defTabSz="457154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54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7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61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14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68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22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76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30" algn="l" defTabSz="4571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7920542-B57F-994A-A6D2-FFFE297708A5}" type="slidenum">
              <a:rPr lang="en-US" sz="900" b="1" smtClean="0">
                <a:solidFill>
                  <a:schemeClr val="tx1"/>
                </a:solidFill>
                <a:latin typeface="+mn-lt"/>
              </a:rPr>
              <a:pPr algn="ctr"/>
              <a:t>‹#›</a:t>
            </a:fld>
            <a:endParaRPr lang="en-US" sz="9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5009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Centered withou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BEC567-A07D-9E45-BF60-6961319695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6" y="1122363"/>
            <a:ext cx="10801350" cy="2387600"/>
          </a:xfrm>
        </p:spPr>
        <p:txBody>
          <a:bodyPr anchor="b"/>
          <a:lstStyle>
            <a:lvl1pPr algn="ctr">
              <a:defRPr sz="26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E9177E9-7D95-BB4C-B449-946ADDF7E6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3602038"/>
            <a:ext cx="10801349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E5A49D-BFC6-8D4A-9E1D-B18F322327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95325" y="6425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8EA9DFBB-91B0-FA47-9603-DBC4647A0333}" type="slidenum">
              <a:rPr lang="it-IT" smtClean="0"/>
              <a:pPr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7380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Left withou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46153154-3A76-A141-ACF6-6127FA2E53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493839"/>
            <a:ext cx="10801350" cy="1935162"/>
          </a:xfrm>
        </p:spPr>
        <p:txBody>
          <a:bodyPr/>
          <a:lstStyle>
            <a:lvl1pPr>
              <a:defRPr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7C72099-D431-0944-9AAF-D7375B89B1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95325" y="64026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9DFBB-91B0-FA47-9603-DBC4647A0333}" type="slidenum">
              <a:rPr lang="it-IT" smtClean="0"/>
              <a:pPr/>
              <a:t>‹#›</a:t>
            </a:fld>
            <a:endParaRPr lang="it-IT" sz="900" dirty="0"/>
          </a:p>
        </p:txBody>
      </p:sp>
    </p:spTree>
    <p:extLst>
      <p:ext uri="{BB962C8B-B14F-4D97-AF65-F5344CB8AC3E}">
        <p14:creationId xmlns:p14="http://schemas.microsoft.com/office/powerpoint/2010/main" val="59996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graphics and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DFF1E223-053D-5C4B-A41C-CF0346A8D75E}"/>
              </a:ext>
            </a:extLst>
          </p:cNvPr>
          <p:cNvSpPr/>
          <p:nvPr userDrawn="1"/>
        </p:nvSpPr>
        <p:spPr>
          <a:xfrm>
            <a:off x="695325" y="213360"/>
            <a:ext cx="10257156" cy="6083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E0D96CFA-29F6-794E-AFA9-392C9518A3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95325" y="64026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9DFBB-91B0-FA47-9603-DBC4647A0333}" type="slidenum">
              <a:rPr lang="it-IT" smtClean="0"/>
              <a:pPr/>
              <a:t>‹#›</a:t>
            </a:fld>
            <a:endParaRPr lang="it-IT" sz="900" dirty="0"/>
          </a:p>
        </p:txBody>
      </p:sp>
    </p:spTree>
    <p:extLst>
      <p:ext uri="{BB962C8B-B14F-4D97-AF65-F5344CB8AC3E}">
        <p14:creationId xmlns:p14="http://schemas.microsoft.com/office/powerpoint/2010/main" val="3179682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(footer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DFF1E223-053D-5C4B-A41C-CF0346A8D75E}"/>
              </a:ext>
            </a:extLst>
          </p:cNvPr>
          <p:cNvSpPr/>
          <p:nvPr userDrawn="1"/>
        </p:nvSpPr>
        <p:spPr>
          <a:xfrm>
            <a:off x="0" y="0"/>
            <a:ext cx="12192000" cy="6296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068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218859-BF86-D94F-986F-363C7F4E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8602538-ACEB-A045-B18A-C2EAE9782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20DD7FC-29C6-244D-BF16-C706F1237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5325" y="6414965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864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A9BB90-4283-9D4F-A6AA-66359CA52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050BAF0-A73E-4846-A435-FD6CD95A9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CA4F62C-1D34-1A40-B291-06EA48812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5325" y="6414965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8653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42D235-3EC3-4D4B-A68C-A77425550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0C53AC1-1591-234F-A687-411E03443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A9DE96A-BBB7-0647-A89B-6C122BA356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FCB7C25-D657-E749-A3D4-7AB9C010F0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D431D6-98EB-E840-AE6D-19098648F690}" type="datetimeFigureOut">
              <a:rPr lang="it-IT" smtClean="0"/>
              <a:t>14/09/2023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358EC3B-C302-7C4E-8533-2D5228E44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2DBDBB4-CFE7-104E-B2CD-D628B6529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2395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765899-1418-334C-9FAC-A6CFF2458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E118E37-D3E1-0D40-B395-4237C96A0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5785F5-2743-3C49-883B-5FC188828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045567E-A761-B241-82B7-5F7EC42DB2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48FA408-058A-5A40-806D-A1DFFA4E51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E8727FA-C78C-DA49-9B1A-0FC250FB7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D431D6-98EB-E840-AE6D-19098648F690}" type="datetimeFigureOut">
              <a:rPr lang="it-IT" smtClean="0"/>
              <a:t>14/09/2023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ABB36B2-D244-D94B-B75D-A99CEBA71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8921BE2-D714-C949-9679-5FB03911D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4AA03-99E7-9E48-84F8-FAE90EED9230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5048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7AD848C-8131-3C45-8C91-629574E5E20A}"/>
              </a:ext>
            </a:extLst>
          </p:cNvPr>
          <p:cNvSpPr/>
          <p:nvPr userDrawn="1"/>
        </p:nvSpPr>
        <p:spPr>
          <a:xfrm rot="5400000" flipV="1">
            <a:off x="5858266" y="524263"/>
            <a:ext cx="475487" cy="1219200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/>
              </a:gs>
              <a:gs pos="76000">
                <a:srgbClr val="A5BE16"/>
              </a:gs>
              <a:gs pos="35000">
                <a:srgbClr val="A5BE16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5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07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61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1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68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22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76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23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9BA42E27-9E93-6D4B-A4DA-A639E31EFB99}"/>
              </a:ext>
            </a:extLst>
          </p:cNvPr>
          <p:cNvSpPr/>
          <p:nvPr userDrawn="1"/>
        </p:nvSpPr>
        <p:spPr>
          <a:xfrm rot="10800000" flipV="1">
            <a:off x="7" y="337520"/>
            <a:ext cx="695318" cy="79842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CEDD0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5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07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61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1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68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22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76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23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FD82916-B25D-3C4E-A4A9-25FA38D74C04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1000409" y="70054"/>
            <a:ext cx="654198" cy="654198"/>
          </a:xfrm>
          <a:prstGeom prst="rect">
            <a:avLst/>
          </a:prstGeom>
        </p:spPr>
      </p:pic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301050C-9023-844A-B9B0-C53DF7199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897558"/>
            <a:ext cx="1080135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3434BF2-81D7-C04D-938B-FCD4AD598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2358058"/>
            <a:ext cx="10801349" cy="246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D8AB517-7B5A-4099-BA07-420B329C5A8D}"/>
              </a:ext>
            </a:extLst>
          </p:cNvPr>
          <p:cNvSpPr txBox="1">
            <a:spLocks/>
          </p:cNvSpPr>
          <p:nvPr userDrawn="1"/>
        </p:nvSpPr>
        <p:spPr>
          <a:xfrm>
            <a:off x="2725832" y="6495589"/>
            <a:ext cx="6740339" cy="21269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rgbClr val="11568C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8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 project has received funding from the European Union’s Horizon 2020 research and innovation </a:t>
            </a:r>
            <a:r>
              <a:rPr lang="en-US" sz="800" b="1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</a:t>
            </a:r>
            <a:r>
              <a:rPr lang="en-US" sz="8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under grant agreement No 101000213</a:t>
            </a:r>
          </a:p>
        </p:txBody>
      </p:sp>
      <p:pic>
        <p:nvPicPr>
          <p:cNvPr id="13" name="Image 17">
            <a:extLst>
              <a:ext uri="{FF2B5EF4-FFF2-40B4-BE49-F238E27FC236}">
                <a16:creationId xmlns:a16="http://schemas.microsoft.com/office/drawing/2014/main" id="{BFF55869-C643-4433-B25E-AE723AC7CE54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462" y="6469163"/>
            <a:ext cx="404092" cy="26554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Segnaposto numero diapositiva 1">
            <a:extLst>
              <a:ext uri="{FF2B5EF4-FFF2-40B4-BE49-F238E27FC236}">
                <a16:creationId xmlns:a16="http://schemas.microsoft.com/office/drawing/2014/main" id="{05721F1C-8C48-8E4B-A750-647DC5EA59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5325" y="6425800"/>
            <a:ext cx="2743200" cy="365125"/>
          </a:xfrm>
          <a:prstGeom prst="rect">
            <a:avLst/>
          </a:prstGeom>
        </p:spPr>
        <p:txBody>
          <a:bodyPr anchor="ctr"/>
          <a:lstStyle>
            <a:lvl1pPr algn="l">
              <a:defRPr lang="it-IT" sz="900" b="1" smtClean="0"/>
            </a:lvl1pPr>
          </a:lstStyle>
          <a:p>
            <a:fld id="{8EA9DFBB-91B0-FA47-9603-DBC4647A0333}" type="slidenum">
              <a:rPr lang="it-IT" smtClean="0"/>
              <a:pPr/>
              <a:t>‹#›</a:t>
            </a:fld>
            <a:endParaRPr lang="it-IT" sz="900" dirty="0"/>
          </a:p>
        </p:txBody>
      </p:sp>
    </p:spTree>
    <p:extLst>
      <p:ext uri="{BB962C8B-B14F-4D97-AF65-F5344CB8AC3E}">
        <p14:creationId xmlns:p14="http://schemas.microsoft.com/office/powerpoint/2010/main" val="417674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679" r:id="rId2"/>
    <p:sldLayoutId id="2147483707" r:id="rId3"/>
    <p:sldLayoutId id="2147483708" r:id="rId4"/>
    <p:sldLayoutId id="2147483690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4" r:id="rId16"/>
    <p:sldLayoutId id="214748369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38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5" orient="horz" pos="2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4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95325" y="2021539"/>
            <a:ext cx="10801350" cy="533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en-IE" sz="4000" dirty="0">
                <a:solidFill>
                  <a:srgbClr val="BD1460"/>
                </a:solidFill>
              </a:rPr>
              <a:t>Upper respiratory tract microbiota of dairy calves experimentally challenged with BRSV </a:t>
            </a:r>
            <a:endParaRPr lang="en-US" sz="4000" dirty="0">
              <a:solidFill>
                <a:srgbClr val="BD14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91705" y="2720948"/>
            <a:ext cx="10801350" cy="5334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b="1" dirty="0"/>
              <a:t>Stephanie. O’Donoghue</a:t>
            </a:r>
            <a:r>
              <a:rPr lang="en-GB" sz="2000" b="1" baseline="30000" dirty="0"/>
              <a:t>1, 2</a:t>
            </a:r>
            <a:r>
              <a:rPr lang="en-GB" sz="2000" dirty="0"/>
              <a:t>, Bernadette Earley</a:t>
            </a:r>
            <a:r>
              <a:rPr lang="en-GB" sz="2000" baseline="30000" dirty="0"/>
              <a:t>1</a:t>
            </a:r>
            <a:r>
              <a:rPr lang="en-GB" sz="2000" dirty="0"/>
              <a:t>, Matthew S. McCabe</a:t>
            </a:r>
            <a:r>
              <a:rPr lang="en-GB" sz="2000" baseline="30000" dirty="0"/>
              <a:t>1</a:t>
            </a:r>
            <a:r>
              <a:rPr lang="en-GB" sz="2000" dirty="0"/>
              <a:t>, Dayle Johnston</a:t>
            </a:r>
            <a:r>
              <a:rPr lang="en-GB" sz="2000" baseline="30000" dirty="0"/>
              <a:t>1</a:t>
            </a:r>
            <a:r>
              <a:rPr lang="en-GB" sz="2000" dirty="0"/>
              <a:t>, Kerrie </a:t>
            </a:r>
            <a:r>
              <a:rPr lang="en-GB" sz="2000" dirty="0" err="1"/>
              <a:t>Ní</a:t>
            </a:r>
            <a:r>
              <a:rPr lang="en-GB" sz="2000" dirty="0"/>
              <a:t> Dhufaigh</a:t>
            </a:r>
            <a:r>
              <a:rPr lang="en-GB" sz="2000" baseline="30000" dirty="0"/>
              <a:t>1</a:t>
            </a:r>
            <a:r>
              <a:rPr lang="en-GB" sz="2000" dirty="0"/>
              <a:t>, Sarah L. Cosby</a:t>
            </a:r>
            <a:r>
              <a:rPr lang="en-GB" sz="2000" baseline="30000" dirty="0"/>
              <a:t>3</a:t>
            </a:r>
            <a:r>
              <a:rPr lang="en-GB" sz="2000" dirty="0"/>
              <a:t> , Derek W. Morris</a:t>
            </a:r>
            <a:r>
              <a:rPr lang="en-GB" sz="2000" baseline="30000" dirty="0"/>
              <a:t>2</a:t>
            </a:r>
            <a:r>
              <a:rPr lang="en-GB" sz="2000" dirty="0"/>
              <a:t> and Sinead M. Waters</a:t>
            </a:r>
            <a:r>
              <a:rPr lang="en-GB" sz="2000" baseline="30000" dirty="0"/>
              <a:t>1</a:t>
            </a:r>
            <a:endParaRPr lang="en-IE" sz="2000" dirty="0"/>
          </a:p>
          <a:p>
            <a:pPr marL="0" indent="0">
              <a:buNone/>
            </a:pPr>
            <a:r>
              <a:rPr lang="en-GB" sz="1200" baseline="30000" dirty="0"/>
              <a:t>1</a:t>
            </a:r>
            <a:r>
              <a:rPr lang="en-GB" sz="1200" dirty="0"/>
              <a:t>Teagasc Animal and Bioscience Research Department, Grange, Co. Meath, Ireland </a:t>
            </a:r>
            <a:endParaRPr lang="en-IE" sz="1200" dirty="0"/>
          </a:p>
          <a:p>
            <a:pPr marL="0" indent="0">
              <a:buNone/>
            </a:pPr>
            <a:r>
              <a:rPr lang="en-GB" sz="1200" baseline="30000" dirty="0"/>
              <a:t>2</a:t>
            </a:r>
            <a:r>
              <a:rPr lang="en-GB" sz="1200" dirty="0"/>
              <a:t>Discipline of Biochemistry, University of Galway, Galway, Ireland </a:t>
            </a:r>
            <a:endParaRPr lang="en-IE" sz="1200" dirty="0"/>
          </a:p>
          <a:p>
            <a:pPr marL="0" indent="0">
              <a:buNone/>
            </a:pPr>
            <a:r>
              <a:rPr lang="en-GB" sz="1200" baseline="30000" dirty="0"/>
              <a:t>3</a:t>
            </a:r>
            <a:r>
              <a:rPr lang="en-GB" sz="1200" dirty="0"/>
              <a:t>Veterinary Sciences Division, </a:t>
            </a:r>
            <a:r>
              <a:rPr lang="en-GB" sz="1200" dirty="0" err="1"/>
              <a:t>Agri</a:t>
            </a:r>
            <a:r>
              <a:rPr lang="en-GB" sz="1200" dirty="0"/>
              <a:t>-Food and Biosciences Institute, Stormont, Belfast, Northern Ireland</a:t>
            </a:r>
            <a:endParaRPr lang="en-IE" sz="1200" dirty="0"/>
          </a:p>
          <a:p>
            <a:pPr marL="0" indent="0" algn="ctr">
              <a:buNone/>
            </a:pPr>
            <a:endParaRPr lang="en-US" sz="2000" b="1" i="1" dirty="0">
              <a:ln>
                <a:solidFill>
                  <a:schemeClr val="accent6">
                    <a:lumMod val="50000"/>
                  </a:schemeClr>
                </a:solidFill>
              </a:ln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744420" y="5430583"/>
            <a:ext cx="10801350" cy="990423"/>
          </a:xfrm>
          <a:prstGeom prst="rect">
            <a:avLst/>
          </a:prstGeom>
        </p:spPr>
        <p:txBody>
          <a:bodyPr/>
          <a:lstStyle>
            <a:lvl1pPr algn="ctr" defTabSz="45715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EAAP Annual Meeting, Lyon</a:t>
            </a:r>
          </a:p>
          <a:p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30th  August 2023</a:t>
            </a: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1ACA3807-224D-F440-9245-C9B976AF2EB0}"/>
              </a:ext>
            </a:extLst>
          </p:cNvPr>
          <p:cNvSpPr/>
          <p:nvPr/>
        </p:nvSpPr>
        <p:spPr>
          <a:xfrm flipV="1">
            <a:off x="8307574" y="834037"/>
            <a:ext cx="3884426" cy="79572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CEDD0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5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07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61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1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68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22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76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23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C632E256-B5D3-DA40-B584-E47654B195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01" y="333979"/>
            <a:ext cx="4318000" cy="647700"/>
          </a:xfrm>
          <a:prstGeom prst="rect">
            <a:avLst/>
          </a:prstGeom>
        </p:spPr>
      </p:pic>
      <p:sp>
        <p:nvSpPr>
          <p:cNvPr id="20" name="Rectangle 7">
            <a:extLst>
              <a:ext uri="{FF2B5EF4-FFF2-40B4-BE49-F238E27FC236}">
                <a16:creationId xmlns:a16="http://schemas.microsoft.com/office/drawing/2014/main" id="{A28A28FA-1028-7842-8652-FB96F57BF9E1}"/>
              </a:ext>
            </a:extLst>
          </p:cNvPr>
          <p:cNvSpPr/>
          <p:nvPr/>
        </p:nvSpPr>
        <p:spPr>
          <a:xfrm rot="10800000" flipV="1">
            <a:off x="0" y="834037"/>
            <a:ext cx="3884430" cy="79572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CEDD0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5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07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61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14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68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22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76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230" algn="l" defTabSz="457154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9849" y="4560908"/>
            <a:ext cx="1818089" cy="6363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0572" y="4546826"/>
            <a:ext cx="2473803" cy="61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25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Bracket 3"/>
          <p:cNvSpPr/>
          <p:nvPr/>
        </p:nvSpPr>
        <p:spPr>
          <a:xfrm rot="5400000">
            <a:off x="2406960" y="2592302"/>
            <a:ext cx="148848" cy="3418221"/>
          </a:xfrm>
          <a:prstGeom prst="rightBracke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91" y="624972"/>
            <a:ext cx="11827909" cy="3560711"/>
          </a:xfrm>
          <a:prstGeom prst="rect">
            <a:avLst/>
          </a:prstGeom>
        </p:spPr>
      </p:pic>
      <p:sp>
        <p:nvSpPr>
          <p:cNvPr id="6" name="Right Bracket 5"/>
          <p:cNvSpPr/>
          <p:nvPr/>
        </p:nvSpPr>
        <p:spPr>
          <a:xfrm rot="5400000">
            <a:off x="8526682" y="974106"/>
            <a:ext cx="148846" cy="6632751"/>
          </a:xfrm>
          <a:prstGeom prst="rightBracket">
            <a:avLst>
              <a:gd name="adj" fmla="val 8332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TextBox 6"/>
          <p:cNvSpPr txBox="1"/>
          <p:nvPr/>
        </p:nvSpPr>
        <p:spPr>
          <a:xfrm>
            <a:off x="1975740" y="4365026"/>
            <a:ext cx="1011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>
                <a:solidFill>
                  <a:srgbClr val="0070C0"/>
                </a:solidFill>
              </a:rPr>
              <a:t>Controls</a:t>
            </a:r>
            <a:endParaRPr lang="en-IE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55555" y="4365026"/>
            <a:ext cx="1423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>
                <a:solidFill>
                  <a:srgbClr val="FF0000"/>
                </a:solidFill>
              </a:rPr>
              <a:t>Challenged</a:t>
            </a:r>
            <a:endParaRPr lang="en-IE" b="1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108" y="4549692"/>
            <a:ext cx="5071189" cy="978364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Results: Time-point B</a:t>
            </a:r>
            <a:endParaRPr lang="it-IT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2701417" y="5621301"/>
            <a:ext cx="5614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No significance difference in any genus between treatments at TP B (P &lt; 0.05, FDR &lt; 0.05)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45354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Results: Time-point B</a:t>
            </a:r>
            <a:endParaRPr lang="it-IT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97" y="1092372"/>
            <a:ext cx="11920903" cy="517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0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10" y="613341"/>
            <a:ext cx="11808807" cy="4106991"/>
          </a:xfrm>
          <a:prstGeom prst="rect">
            <a:avLst/>
          </a:prstGeom>
        </p:spPr>
      </p:pic>
      <p:sp>
        <p:nvSpPr>
          <p:cNvPr id="5" name="Right Bracket 4"/>
          <p:cNvSpPr/>
          <p:nvPr/>
        </p:nvSpPr>
        <p:spPr>
          <a:xfrm rot="5400000">
            <a:off x="2394849" y="3085646"/>
            <a:ext cx="148848" cy="3418221"/>
          </a:xfrm>
          <a:prstGeom prst="rightBracke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ight Bracket 5"/>
          <p:cNvSpPr/>
          <p:nvPr/>
        </p:nvSpPr>
        <p:spPr>
          <a:xfrm rot="5400000">
            <a:off x="8371756" y="1505127"/>
            <a:ext cx="148849" cy="6579261"/>
          </a:xfrm>
          <a:prstGeom prst="rightBracke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TextBox 6"/>
          <p:cNvSpPr txBox="1"/>
          <p:nvPr/>
        </p:nvSpPr>
        <p:spPr>
          <a:xfrm>
            <a:off x="1909128" y="4866122"/>
            <a:ext cx="1011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>
                <a:solidFill>
                  <a:srgbClr val="0070C0"/>
                </a:solidFill>
              </a:rPr>
              <a:t>Controls</a:t>
            </a:r>
            <a:endParaRPr lang="en-IE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13166" y="4866122"/>
            <a:ext cx="1423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>
                <a:solidFill>
                  <a:srgbClr val="FF0000"/>
                </a:solidFill>
              </a:rPr>
              <a:t>Challenged</a:t>
            </a:r>
            <a:endParaRPr lang="en-IE" b="1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904" y="4898465"/>
            <a:ext cx="4828309" cy="1055681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Results: Time-point C</a:t>
            </a:r>
            <a:endParaRPr lang="it-IT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2651236" y="5805297"/>
            <a:ext cx="5614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No significance difference in any genus between treatments at TP C (P &lt; 0.05, FDR &lt; 0.05)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2953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Results: Time-point C</a:t>
            </a:r>
            <a:endParaRPr lang="it-IT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512" y="464895"/>
            <a:ext cx="10609884" cy="522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9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558" y="933624"/>
            <a:ext cx="1154694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 smtClean="0"/>
              <a:t>Characterised the </a:t>
            </a:r>
            <a:r>
              <a:rPr lang="en-IE" sz="2000" b="1" dirty="0" smtClean="0">
                <a:solidFill>
                  <a:srgbClr val="184C97"/>
                </a:solidFill>
              </a:rPr>
              <a:t>bacterial nasal microbiome of BRSV infected calves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 smtClean="0"/>
              <a:t> Top genera identified across all animals include </a:t>
            </a:r>
            <a:r>
              <a:rPr lang="en-IE" sz="2000" b="1" i="1" dirty="0" smtClean="0">
                <a:solidFill>
                  <a:srgbClr val="184C97"/>
                </a:solidFill>
              </a:rPr>
              <a:t>Pasteurella, Moraxella </a:t>
            </a:r>
            <a:r>
              <a:rPr lang="en-IE" sz="2000" b="1" dirty="0" smtClean="0">
                <a:solidFill>
                  <a:srgbClr val="184C97"/>
                </a:solidFill>
              </a:rPr>
              <a:t>and</a:t>
            </a:r>
            <a:r>
              <a:rPr lang="en-IE" sz="2000" b="1" i="1" dirty="0" smtClean="0">
                <a:solidFill>
                  <a:srgbClr val="184C97"/>
                </a:solidFill>
              </a:rPr>
              <a:t> Mannheimia spp</a:t>
            </a:r>
            <a:r>
              <a:rPr lang="en-IE" sz="20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 smtClean="0"/>
              <a:t>BRSV infection seems to </a:t>
            </a:r>
            <a:r>
              <a:rPr lang="en-IE" sz="2000" b="1" dirty="0" smtClean="0">
                <a:solidFill>
                  <a:srgbClr val="184C97"/>
                </a:solidFill>
              </a:rPr>
              <a:t>alter the bacterial microbiome of the URT in infected calves </a:t>
            </a:r>
          </a:p>
          <a:p>
            <a:endParaRPr lang="en-I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 smtClean="0"/>
              <a:t>Potential for the use of the MinION device as an ‘pen-side’ laboratory testing tool</a:t>
            </a:r>
            <a:endParaRPr lang="en-IE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62" y="4431949"/>
            <a:ext cx="3479834" cy="17781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063" y="5992761"/>
            <a:ext cx="1774090" cy="329213"/>
          </a:xfrm>
          <a:prstGeom prst="rect">
            <a:avLst/>
          </a:prstGeom>
        </p:spPr>
      </p:pic>
      <p:sp>
        <p:nvSpPr>
          <p:cNvPr id="7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Conclusions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12640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96" y="3906964"/>
            <a:ext cx="2218595" cy="24027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450" y="688097"/>
            <a:ext cx="1707028" cy="597460"/>
          </a:xfrm>
          <a:prstGeom prst="rect">
            <a:avLst/>
          </a:prstGeom>
        </p:spPr>
      </p:pic>
      <p:pic>
        <p:nvPicPr>
          <p:cNvPr id="7" name="Picture 6" descr="Research &amp; Innovation - University of Galwa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2649" y="1569111"/>
            <a:ext cx="2138736" cy="52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223" y="1342048"/>
            <a:ext cx="1284700" cy="19394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3245" y="3281498"/>
            <a:ext cx="2111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Prof Sinéad Waters </a:t>
            </a:r>
            <a:endParaRPr lang="en-IE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4343" y="1312206"/>
            <a:ext cx="1291292" cy="19394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86244" y="3251656"/>
            <a:ext cx="2155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Dr Bernadette Earley </a:t>
            </a:r>
            <a:endParaRPr lang="en-IE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5704" y="1285557"/>
            <a:ext cx="1351098" cy="199594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284322" y="3281498"/>
            <a:ext cx="2155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Dr Matthew McCabe </a:t>
            </a:r>
            <a:endParaRPr lang="en-IE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3318" y="1301233"/>
            <a:ext cx="1377153" cy="199274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366665" y="3251656"/>
            <a:ext cx="2155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Dr Derek Morris</a:t>
            </a:r>
            <a:endParaRPr lang="en-IE" dirty="0"/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 Acknowledgements</a:t>
            </a:r>
            <a:endParaRPr lang="it-IT" sz="2000" dirty="0"/>
          </a:p>
        </p:txBody>
      </p:sp>
      <p:sp>
        <p:nvSpPr>
          <p:cNvPr id="19" name="Rectangle 18"/>
          <p:cNvSpPr/>
          <p:nvPr/>
        </p:nvSpPr>
        <p:spPr>
          <a:xfrm>
            <a:off x="8838214" y="4184883"/>
            <a:ext cx="2167119" cy="26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05719" y="4037592"/>
            <a:ext cx="2495516" cy="2272152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5191894" y="4068041"/>
            <a:ext cx="28251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b="1" dirty="0"/>
              <a:t>EU Horizons 2020 </a:t>
            </a:r>
            <a:endParaRPr lang="en-IE" b="1" dirty="0" smtClean="0"/>
          </a:p>
          <a:p>
            <a:pPr algn="ctr"/>
            <a:r>
              <a:rPr lang="en-IE" b="1" dirty="0" smtClean="0"/>
              <a:t>Grant No. </a:t>
            </a:r>
            <a:r>
              <a:rPr lang="en-IE" b="1" dirty="0"/>
              <a:t>101000213</a:t>
            </a:r>
          </a:p>
        </p:txBody>
      </p:sp>
    </p:spTree>
    <p:extLst>
      <p:ext uri="{BB962C8B-B14F-4D97-AF65-F5344CB8AC3E}">
        <p14:creationId xmlns:p14="http://schemas.microsoft.com/office/powerpoint/2010/main" val="54295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17AD4EBB-48A6-B847-B150-7DB54D961369}"/>
              </a:ext>
            </a:extLst>
          </p:cNvPr>
          <p:cNvSpPr txBox="1"/>
          <p:nvPr/>
        </p:nvSpPr>
        <p:spPr>
          <a:xfrm>
            <a:off x="1524001" y="477189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</a:t>
            </a:r>
            <a:r>
              <a:rPr lang="sv-SE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v-SE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sv-SE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sv-SE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sv-SE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attention</a:t>
            </a:r>
            <a:endParaRPr lang="en-US" sz="2400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A19089B5-9024-7A48-9C2C-9E367C7A03FC}"/>
              </a:ext>
            </a:extLst>
          </p:cNvPr>
          <p:cNvSpPr txBox="1"/>
          <p:nvPr/>
        </p:nvSpPr>
        <p:spPr>
          <a:xfrm>
            <a:off x="695325" y="5195122"/>
            <a:ext cx="10801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www.holoruminant.eu</a:t>
            </a:r>
            <a:r>
              <a:rPr lang="pl-PL" sz="36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9FB580E5-2884-1343-AC08-61EB8BD09DE2}"/>
              </a:ext>
            </a:extLst>
          </p:cNvPr>
          <p:cNvSpPr txBox="1"/>
          <p:nvPr/>
        </p:nvSpPr>
        <p:spPr>
          <a:xfrm>
            <a:off x="695325" y="137940"/>
            <a:ext cx="8037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err="1">
                <a:solidFill>
                  <a:srgbClr val="A5BE1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>
                <a:solidFill>
                  <a:srgbClr val="A5BE1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PARTNERS</a:t>
            </a:r>
            <a:endParaRPr lang="pl-PL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065D2F5-25EE-A54D-8C90-72794710A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086" y="651834"/>
            <a:ext cx="7573818" cy="400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47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04810" y="655215"/>
            <a:ext cx="66871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64" indent="-285764">
              <a:buFont typeface="Arial" panose="020B0604020202020204" pitchFamily="34" charset="0"/>
              <a:buChar char="•"/>
            </a:pPr>
            <a:r>
              <a:rPr lang="en-IE" dirty="0"/>
              <a:t>Major </a:t>
            </a:r>
            <a:r>
              <a:rPr lang="en-IE" b="1" dirty="0">
                <a:solidFill>
                  <a:srgbClr val="184C97"/>
                </a:solidFill>
              </a:rPr>
              <a:t>health and welfare issue</a:t>
            </a:r>
            <a:r>
              <a:rPr lang="en-IE" b="1" dirty="0"/>
              <a:t> </a:t>
            </a:r>
            <a:r>
              <a:rPr lang="en-IE" dirty="0"/>
              <a:t>in </a:t>
            </a:r>
            <a:r>
              <a:rPr lang="en-IE" b="1" dirty="0">
                <a:solidFill>
                  <a:srgbClr val="184C97"/>
                </a:solidFill>
              </a:rPr>
              <a:t>Irish and international </a:t>
            </a:r>
            <a:r>
              <a:rPr lang="en-IE" dirty="0"/>
              <a:t>cattle industries</a:t>
            </a:r>
            <a:r>
              <a:rPr lang="en-IE" dirty="0" smtClean="0"/>
              <a:t>.</a:t>
            </a:r>
          </a:p>
          <a:p>
            <a:pPr marL="285764" indent="-285764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Responsible for </a:t>
            </a:r>
            <a:r>
              <a:rPr lang="en-IE" b="1" dirty="0" smtClean="0">
                <a:solidFill>
                  <a:srgbClr val="184C97"/>
                </a:solidFill>
              </a:rPr>
              <a:t>33.4% mortality </a:t>
            </a:r>
            <a:r>
              <a:rPr lang="en-IE" dirty="0"/>
              <a:t>in calves (both dairy and </a:t>
            </a:r>
            <a:r>
              <a:rPr lang="en-IE" dirty="0" smtClean="0"/>
              <a:t>beef) aged </a:t>
            </a:r>
            <a:r>
              <a:rPr lang="en-IE" dirty="0"/>
              <a:t>between </a:t>
            </a:r>
            <a:r>
              <a:rPr lang="en-IE" b="1" dirty="0">
                <a:solidFill>
                  <a:srgbClr val="184C97"/>
                </a:solidFill>
              </a:rPr>
              <a:t>1 and 5 </a:t>
            </a:r>
            <a:r>
              <a:rPr lang="en-IE" b="1" dirty="0" smtClean="0">
                <a:solidFill>
                  <a:srgbClr val="184C97"/>
                </a:solidFill>
              </a:rPr>
              <a:t>months</a:t>
            </a:r>
            <a:r>
              <a:rPr lang="en-IE" b="1" dirty="0" smtClean="0"/>
              <a:t> </a:t>
            </a:r>
            <a:r>
              <a:rPr lang="en-IE" dirty="0" smtClean="0"/>
              <a:t>(DAFM, 2021)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Costs range from </a:t>
            </a:r>
            <a:r>
              <a:rPr lang="en-IE" b="1" dirty="0" smtClean="0">
                <a:solidFill>
                  <a:srgbClr val="184C97"/>
                </a:solidFill>
              </a:rPr>
              <a:t>approx. €49 – €95 per infected animal</a:t>
            </a:r>
          </a:p>
          <a:p>
            <a:pPr marL="285764" indent="-285764">
              <a:buFont typeface="Arial" panose="020B0604020202020204" pitchFamily="34" charset="0"/>
              <a:buChar char="•"/>
            </a:pPr>
            <a:endParaRPr lang="en-IE" dirty="0"/>
          </a:p>
          <a:p>
            <a:pPr marL="285764" indent="-285764">
              <a:buFont typeface="Arial" panose="020B0604020202020204" pitchFamily="34" charset="0"/>
              <a:buChar char="•"/>
            </a:pPr>
            <a:r>
              <a:rPr lang="en-IE" b="1" dirty="0" smtClean="0">
                <a:solidFill>
                  <a:srgbClr val="184C97"/>
                </a:solidFill>
              </a:rPr>
              <a:t>Multifactorial</a:t>
            </a:r>
            <a:r>
              <a:rPr lang="en-IE" dirty="0" smtClean="0"/>
              <a:t> disease </a:t>
            </a:r>
          </a:p>
          <a:p>
            <a:pPr marL="285764" indent="-285764">
              <a:buFont typeface="Arial" panose="020B0604020202020204" pitchFamily="34" charset="0"/>
              <a:buChar char="•"/>
            </a:pPr>
            <a:endParaRPr lang="en-IE" dirty="0"/>
          </a:p>
          <a:p>
            <a:pPr marL="285764" indent="-285764">
              <a:buFont typeface="Arial" panose="020B0604020202020204" pitchFamily="34" charset="0"/>
              <a:buChar char="•"/>
            </a:pPr>
            <a:r>
              <a:rPr lang="en-IE" dirty="0" smtClean="0"/>
              <a:t>Impacts </a:t>
            </a:r>
            <a:r>
              <a:rPr lang="en-IE" dirty="0"/>
              <a:t>cattle of all ages </a:t>
            </a:r>
            <a:r>
              <a:rPr lang="en-IE" dirty="0" smtClean="0">
                <a:solidFill>
                  <a:srgbClr val="184C97"/>
                </a:solidFill>
              </a:rPr>
              <a:t>– </a:t>
            </a:r>
            <a:r>
              <a:rPr lang="en-IE" b="1" dirty="0" smtClean="0">
                <a:solidFill>
                  <a:srgbClr val="184C97"/>
                </a:solidFill>
              </a:rPr>
              <a:t>younger</a:t>
            </a:r>
            <a:r>
              <a:rPr lang="en-IE" dirty="0" smtClean="0">
                <a:solidFill>
                  <a:srgbClr val="184C97"/>
                </a:solidFill>
              </a:rPr>
              <a:t> </a:t>
            </a:r>
            <a:r>
              <a:rPr lang="en-IE" dirty="0" smtClean="0"/>
              <a:t>calves </a:t>
            </a:r>
            <a:r>
              <a:rPr lang="en-IE" b="1" dirty="0" smtClean="0">
                <a:solidFill>
                  <a:srgbClr val="184C97"/>
                </a:solidFill>
              </a:rPr>
              <a:t>most vulnerable </a:t>
            </a:r>
          </a:p>
          <a:p>
            <a:endParaRPr lang="en-IE" b="1" dirty="0"/>
          </a:p>
          <a:p>
            <a:pPr marL="285764" indent="-285764">
              <a:buFont typeface="Arial" panose="020B0604020202020204" pitchFamily="34" charset="0"/>
              <a:buChar char="•"/>
            </a:pPr>
            <a:r>
              <a:rPr lang="en-IE" dirty="0" smtClean="0"/>
              <a:t>Diagnosis largely centred on </a:t>
            </a:r>
            <a:r>
              <a:rPr lang="en-IE" b="1" dirty="0" smtClean="0">
                <a:solidFill>
                  <a:srgbClr val="184C97"/>
                </a:solidFill>
              </a:rPr>
              <a:t>clinical signs </a:t>
            </a:r>
          </a:p>
          <a:p>
            <a:endParaRPr lang="en-I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35" y="1009583"/>
            <a:ext cx="5357480" cy="47552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3571" y="4234471"/>
            <a:ext cx="4139689" cy="2138840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5339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Bovine Respiratory Disease Complex  </a:t>
            </a:r>
            <a:r>
              <a:rPr lang="pl-PL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pl-PL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58065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3005" y="1112549"/>
            <a:ext cx="6266433" cy="40179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05" y="681541"/>
            <a:ext cx="593802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Both </a:t>
            </a:r>
            <a:r>
              <a:rPr lang="en-IE" b="1" dirty="0" smtClean="0">
                <a:solidFill>
                  <a:srgbClr val="184C97"/>
                </a:solidFill>
              </a:rPr>
              <a:t>viral</a:t>
            </a:r>
            <a:r>
              <a:rPr lang="en-IE" dirty="0" smtClean="0">
                <a:solidFill>
                  <a:srgbClr val="184C97"/>
                </a:solidFill>
              </a:rPr>
              <a:t> and </a:t>
            </a:r>
            <a:r>
              <a:rPr lang="en-IE" b="1" dirty="0" smtClean="0">
                <a:solidFill>
                  <a:srgbClr val="184C97"/>
                </a:solidFill>
              </a:rPr>
              <a:t>bacterial</a:t>
            </a:r>
            <a:r>
              <a:rPr lang="en-IE" dirty="0" smtClean="0">
                <a:solidFill>
                  <a:srgbClr val="184C97"/>
                </a:solidFill>
              </a:rPr>
              <a:t> </a:t>
            </a:r>
            <a:r>
              <a:rPr lang="en-IE" dirty="0" smtClean="0"/>
              <a:t>pathogens responsible for BRD onset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Initial viral infections can lead to secondary bacterial infections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 BRD bacteria can be </a:t>
            </a:r>
            <a:r>
              <a:rPr lang="en-IE" b="1" dirty="0" smtClean="0">
                <a:solidFill>
                  <a:srgbClr val="184C97"/>
                </a:solidFill>
              </a:rPr>
              <a:t>commensals in URT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b="1" dirty="0" smtClean="0">
                <a:solidFill>
                  <a:srgbClr val="184C97"/>
                </a:solidFill>
              </a:rPr>
              <a:t>Stress/illness</a:t>
            </a:r>
            <a:r>
              <a:rPr lang="en-IE" b="1" dirty="0" smtClean="0"/>
              <a:t> </a:t>
            </a:r>
            <a:r>
              <a:rPr lang="en-IE" b="1" dirty="0" smtClean="0">
                <a:solidFill>
                  <a:srgbClr val="184C97"/>
                </a:solidFill>
              </a:rPr>
              <a:t>can</a:t>
            </a:r>
            <a:r>
              <a:rPr lang="en-IE" b="1" dirty="0" smtClean="0"/>
              <a:t> </a:t>
            </a:r>
            <a:r>
              <a:rPr lang="en-IE" dirty="0" smtClean="0"/>
              <a:t>compromise immune system and cause an </a:t>
            </a:r>
            <a:r>
              <a:rPr lang="en-IE" b="1" dirty="0" smtClean="0">
                <a:solidFill>
                  <a:srgbClr val="184C97"/>
                </a:solidFill>
              </a:rPr>
              <a:t>imbalance in natural communities </a:t>
            </a:r>
            <a:r>
              <a:rPr lang="en-IE" dirty="0" smtClean="0"/>
              <a:t>present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38" y="3649554"/>
            <a:ext cx="5337978" cy="2754351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689357" y="110896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BRD pathogens and respiratory micrbiome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06176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Study rationale</a:t>
            </a:r>
            <a:endParaRPr lang="it-IT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30" y="1096523"/>
            <a:ext cx="6539071" cy="978352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29260" y="540843"/>
            <a:ext cx="5621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dirty="0" smtClean="0"/>
              <a:t>Studies to date: </a:t>
            </a:r>
            <a:endParaRPr lang="en-IE" sz="28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30" y="3516518"/>
            <a:ext cx="6827506" cy="1373173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5394346" y="781348"/>
            <a:ext cx="1405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b="1" dirty="0" smtClean="0">
                <a:solidFill>
                  <a:srgbClr val="FF0000"/>
                </a:solidFill>
              </a:rPr>
              <a:t>2016</a:t>
            </a:r>
            <a:endParaRPr lang="en-IE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138533"/>
            <a:ext cx="1405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b="1" dirty="0" smtClean="0">
                <a:solidFill>
                  <a:srgbClr val="FF0000"/>
                </a:solidFill>
              </a:rPr>
              <a:t>2019</a:t>
            </a:r>
            <a:endParaRPr lang="en-IE" sz="2000" b="1" dirty="0">
              <a:solidFill>
                <a:srgbClr val="FF000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5746" y="1857478"/>
            <a:ext cx="6642888" cy="1560178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1234385" y="1495352"/>
            <a:ext cx="1405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b="1" dirty="0" smtClean="0">
                <a:solidFill>
                  <a:srgbClr val="FF0000"/>
                </a:solidFill>
              </a:rPr>
              <a:t>2017</a:t>
            </a:r>
            <a:endParaRPr lang="en-IE" sz="2000" b="1" dirty="0">
              <a:solidFill>
                <a:srgbClr val="FF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1607" y="4700077"/>
            <a:ext cx="7151165" cy="163125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11158917" y="4299967"/>
            <a:ext cx="1405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b="1" dirty="0" smtClean="0">
                <a:solidFill>
                  <a:srgbClr val="FF0000"/>
                </a:solidFill>
              </a:rPr>
              <a:t>2022</a:t>
            </a:r>
            <a:endParaRPr lang="en-IE" sz="2000" b="1" dirty="0">
              <a:solidFill>
                <a:srgbClr val="FF0000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2881253" y="1164731"/>
            <a:ext cx="5283882" cy="4054122"/>
          </a:xfrm>
          <a:prstGeom prst="ellipse">
            <a:avLst/>
          </a:prstGeom>
          <a:solidFill>
            <a:srgbClr val="D6DCE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dirty="0" smtClean="0">
                <a:solidFill>
                  <a:schemeClr val="tx1"/>
                </a:solidFill>
              </a:rPr>
              <a:t>Bacterial microbiota over the course of a known viral infection</a:t>
            </a:r>
          </a:p>
          <a:p>
            <a:pPr algn="ctr"/>
            <a:r>
              <a:rPr lang="en-IE" sz="2800" dirty="0" smtClean="0">
                <a:solidFill>
                  <a:schemeClr val="tx1"/>
                </a:solidFill>
              </a:rPr>
              <a:t>?</a:t>
            </a:r>
            <a:endParaRPr lang="en-IE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72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45298"/>
            <a:ext cx="6675964" cy="411484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304815" marR="0" lvl="0" indent="-30481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867" b="1" i="0" u="none" strike="noStrike" kern="0" cap="none" spc="0" normalizeH="0" baseline="0" noProof="0" dirty="0" smtClean="0">
                <a:ln>
                  <a:noFill/>
                </a:ln>
                <a:solidFill>
                  <a:srgbClr val="184C97"/>
                </a:solidFill>
                <a:effectLst/>
                <a:uLnTx/>
                <a:uFillTx/>
              </a:rPr>
              <a:t>18 Holstein-Friesian bull calves </a:t>
            </a:r>
            <a:r>
              <a:rPr kumimoji="0" lang="en-IE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selected from a pool of 30 animals based on low maternally derived antibodies (MDA) and negative BRSV PCR status.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67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04815" marR="0" lvl="0" indent="-30481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Two treatment groups: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IE" sz="1867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1. </a:t>
            </a:r>
            <a:r>
              <a:rPr kumimoji="0" lang="en-IE" sz="1867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Mock challenged </a:t>
            </a:r>
            <a:r>
              <a:rPr kumimoji="0" lang="en-IE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with sterile PBS (n=6) </a:t>
            </a:r>
          </a:p>
          <a:p>
            <a:pPr marL="190510" marR="0" lvl="0" indent="-1905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67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 defTabSz="914400">
              <a:buClr>
                <a:prstClr val="black"/>
              </a:buClr>
            </a:pPr>
            <a:r>
              <a:rPr kumimoji="0" lang="en-IE" sz="1867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2.</a:t>
            </a:r>
            <a:r>
              <a:rPr kumimoji="0" lang="en-IE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IE" sz="1867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Challenged</a:t>
            </a:r>
            <a:r>
              <a:rPr kumimoji="0" lang="en-IE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(n=12) with</a:t>
            </a:r>
            <a:r>
              <a:rPr kumimoji="0" lang="en-IE" sz="1867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IE" sz="1867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BRSV</a:t>
            </a:r>
            <a:r>
              <a:rPr lang="en-IE" dirty="0" smtClean="0"/>
              <a:t>(10</a:t>
            </a:r>
            <a:r>
              <a:rPr lang="en-IE" baseline="30000" dirty="0" smtClean="0"/>
              <a:t>3.5</a:t>
            </a:r>
            <a:r>
              <a:rPr lang="en-IE" dirty="0"/>
              <a:t> TCID</a:t>
            </a:r>
            <a:r>
              <a:rPr lang="en-IE" baseline="-25000" dirty="0"/>
              <a:t>50</a:t>
            </a:r>
            <a:r>
              <a:rPr lang="en-IE" dirty="0"/>
              <a:t>/ml × 15 ml)</a:t>
            </a:r>
            <a:endParaRPr kumimoji="0" lang="en-IE" sz="1867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lang="en-IE" sz="1867" b="1" kern="0" dirty="0">
                <a:solidFill>
                  <a:prstClr val="black"/>
                </a:solidFill>
              </a:rPr>
              <a:t>	</a:t>
            </a:r>
            <a:endParaRPr kumimoji="0" lang="en-IE" sz="1867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04815" marR="0" lvl="0" indent="-30481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867" b="1" i="0" u="none" strike="noStrike" kern="0" cap="none" spc="0" normalizeH="0" baseline="0" noProof="0" dirty="0" smtClean="0">
                <a:ln>
                  <a:noFill/>
                </a:ln>
                <a:solidFill>
                  <a:srgbClr val="184C97"/>
                </a:solidFill>
                <a:effectLst/>
                <a:uLnTx/>
                <a:uFillTx/>
              </a:rPr>
              <a:t>Clinical signs </a:t>
            </a:r>
            <a:r>
              <a:rPr kumimoji="0" lang="en-IE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recorded daily (day (d) 0 to 7)</a:t>
            </a:r>
          </a:p>
          <a:p>
            <a:pPr marL="304815" marR="0" lvl="0" indent="-30481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67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04815" marR="0" lvl="0" indent="-30481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E" sz="1867" b="1" kern="0" dirty="0" smtClean="0">
                <a:solidFill>
                  <a:srgbClr val="184C97"/>
                </a:solidFill>
              </a:rPr>
              <a:t>N</a:t>
            </a:r>
            <a:r>
              <a:rPr kumimoji="0" lang="en-IE" sz="1867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84C97"/>
                </a:solidFill>
                <a:effectLst/>
                <a:uLnTx/>
                <a:uFillTx/>
              </a:rPr>
              <a:t>asal</a:t>
            </a:r>
            <a:r>
              <a:rPr kumimoji="0" lang="en-IE" sz="1867" b="1" i="0" u="none" strike="noStrike" kern="0" cap="none" spc="0" normalizeH="0" baseline="0" noProof="0" dirty="0" smtClean="0">
                <a:ln>
                  <a:noFill/>
                </a:ln>
                <a:solidFill>
                  <a:srgbClr val="184C97"/>
                </a:solidFill>
                <a:effectLst/>
                <a:uLnTx/>
                <a:uFillTx/>
              </a:rPr>
              <a:t> swabs </a:t>
            </a:r>
            <a:r>
              <a:rPr kumimoji="0" lang="en-IE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collected each day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endParaRPr kumimoji="0" lang="en-IE" sz="1867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04815" marR="0" lvl="0" indent="-30481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Euthanised on </a:t>
            </a:r>
            <a:r>
              <a:rPr kumimoji="0" lang="en-IE" sz="1867" b="1" i="0" u="none" strike="noStrike" kern="0" cap="none" spc="0" normalizeH="0" baseline="0" noProof="0" dirty="0" smtClean="0">
                <a:ln>
                  <a:noFill/>
                </a:ln>
                <a:solidFill>
                  <a:srgbClr val="184C97"/>
                </a:solidFill>
                <a:effectLst/>
                <a:uLnTx/>
                <a:uFillTx/>
              </a:rPr>
              <a:t>d 7 </a:t>
            </a:r>
            <a:r>
              <a:rPr kumimoji="0" lang="en-IE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post-challenge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964" y="666119"/>
            <a:ext cx="5310750" cy="39846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518" y="3301959"/>
            <a:ext cx="3469908" cy="3055885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Animal model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48604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Time-point selection</a:t>
            </a:r>
            <a:endParaRPr lang="it-IT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3" y="1024771"/>
            <a:ext cx="6598219" cy="5062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4463" y="655439"/>
            <a:ext cx="2921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(Johnston et al., 2019)</a:t>
            </a:r>
            <a:endParaRPr lang="en-IE" dirty="0"/>
          </a:p>
        </p:txBody>
      </p:sp>
      <p:sp>
        <p:nvSpPr>
          <p:cNvPr id="7" name="Oval 6"/>
          <p:cNvSpPr/>
          <p:nvPr/>
        </p:nvSpPr>
        <p:spPr>
          <a:xfrm>
            <a:off x="3138441" y="1584647"/>
            <a:ext cx="490506" cy="427482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Oval 8"/>
          <p:cNvSpPr/>
          <p:nvPr/>
        </p:nvSpPr>
        <p:spPr>
          <a:xfrm>
            <a:off x="400802" y="3422426"/>
            <a:ext cx="490506" cy="243704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Oval 9"/>
          <p:cNvSpPr/>
          <p:nvPr/>
        </p:nvSpPr>
        <p:spPr>
          <a:xfrm>
            <a:off x="5220620" y="1233519"/>
            <a:ext cx="490506" cy="462595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TextBox 11"/>
          <p:cNvSpPr txBox="1"/>
          <p:nvPr/>
        </p:nvSpPr>
        <p:spPr>
          <a:xfrm>
            <a:off x="6159976" y="4166929"/>
            <a:ext cx="5817793" cy="1938992"/>
          </a:xfrm>
          <a:prstGeom prst="rect">
            <a:avLst/>
          </a:prstGeom>
          <a:noFill/>
          <a:ln>
            <a:solidFill>
              <a:srgbClr val="D6DCE5"/>
            </a:solidFill>
          </a:ln>
        </p:spPr>
        <p:txBody>
          <a:bodyPr wrap="square" rtlCol="0">
            <a:spAutoFit/>
          </a:bodyPr>
          <a:lstStyle/>
          <a:p>
            <a:r>
              <a:rPr lang="en-IE" sz="2000" b="1" dirty="0" smtClean="0">
                <a:solidFill>
                  <a:srgbClr val="BD1460"/>
                </a:solidFill>
              </a:rPr>
              <a:t>Time-Point A </a:t>
            </a:r>
            <a:r>
              <a:rPr lang="en-IE" sz="2000" b="1" dirty="0" smtClean="0"/>
              <a:t>	=	d 0  </a:t>
            </a:r>
          </a:p>
          <a:p>
            <a:endParaRPr lang="en-IE" sz="2000" b="1" dirty="0"/>
          </a:p>
          <a:p>
            <a:r>
              <a:rPr lang="en-IE" sz="2000" b="1" dirty="0">
                <a:solidFill>
                  <a:srgbClr val="BD1460"/>
                </a:solidFill>
              </a:rPr>
              <a:t>Time-Point B</a:t>
            </a:r>
            <a:r>
              <a:rPr lang="en-IE" sz="2000" b="1" dirty="0" smtClean="0"/>
              <a:t> 	=	d 4 </a:t>
            </a:r>
            <a:endParaRPr lang="en-IE" sz="2000" b="1" dirty="0"/>
          </a:p>
          <a:p>
            <a:endParaRPr lang="en-IE" sz="2000" b="1" dirty="0" smtClean="0"/>
          </a:p>
          <a:p>
            <a:r>
              <a:rPr lang="en-IE" sz="2000" b="1" dirty="0">
                <a:solidFill>
                  <a:srgbClr val="BD1460"/>
                </a:solidFill>
              </a:rPr>
              <a:t>Time-Point </a:t>
            </a:r>
            <a:r>
              <a:rPr lang="en-IE" sz="2000" b="1" dirty="0" smtClean="0">
                <a:solidFill>
                  <a:srgbClr val="BD1460"/>
                </a:solidFill>
              </a:rPr>
              <a:t>C</a:t>
            </a:r>
            <a:r>
              <a:rPr lang="en-IE" sz="2000" b="1" dirty="0" smtClean="0"/>
              <a:t> 	=	d 7 </a:t>
            </a:r>
            <a:endParaRPr lang="en-IE" sz="2000" b="1" dirty="0"/>
          </a:p>
          <a:p>
            <a:endParaRPr lang="en-IE" sz="2000" b="1" dirty="0" smtClean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8364" y="2184798"/>
            <a:ext cx="6101018" cy="170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4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7177" y="714527"/>
            <a:ext cx="983747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DNA from </a:t>
            </a:r>
            <a:r>
              <a:rPr lang="en-IE" b="1" dirty="0">
                <a:solidFill>
                  <a:srgbClr val="184C97"/>
                </a:solidFill>
              </a:rPr>
              <a:t>nasal </a:t>
            </a:r>
            <a:r>
              <a:rPr lang="en-IE" b="1" dirty="0" smtClean="0">
                <a:solidFill>
                  <a:srgbClr val="184C97"/>
                </a:solidFill>
              </a:rPr>
              <a:t>swabs </a:t>
            </a:r>
            <a:r>
              <a:rPr lang="en-IE" dirty="0" smtClean="0"/>
              <a:t>extracted</a:t>
            </a:r>
            <a:r>
              <a:rPr lang="en-IE" b="1" dirty="0" smtClean="0"/>
              <a:t> </a:t>
            </a:r>
            <a:r>
              <a:rPr lang="en-IE" dirty="0"/>
              <a:t>using </a:t>
            </a:r>
            <a:r>
              <a:rPr lang="en-IE" dirty="0" smtClean="0"/>
              <a:t>DNeasy </a:t>
            </a:r>
            <a:r>
              <a:rPr lang="en-IE" dirty="0"/>
              <a:t>Powerlyzer PowerSoil kit </a:t>
            </a:r>
            <a:endParaRPr lang="en-I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Sequencing libraries prepared using the Oxford Nanopore Technologies (ONT) </a:t>
            </a:r>
            <a:r>
              <a:rPr lang="en-IE" b="1" dirty="0" smtClean="0">
                <a:solidFill>
                  <a:srgbClr val="184C97"/>
                </a:solidFill>
              </a:rPr>
              <a:t>16S Barcoding kit (SQK16S024)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Libraries quantified and quality assessed on the </a:t>
            </a:r>
            <a:r>
              <a:rPr lang="en-IE" b="1" dirty="0" smtClean="0">
                <a:solidFill>
                  <a:srgbClr val="184C97"/>
                </a:solidFill>
              </a:rPr>
              <a:t>Nanodrop Spectrophotometer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b="1" dirty="0" smtClean="0">
                <a:solidFill>
                  <a:srgbClr val="184C97"/>
                </a:solidFill>
              </a:rPr>
              <a:t>Pooled libraries</a:t>
            </a:r>
            <a:r>
              <a:rPr lang="en-IE" dirty="0" smtClean="0">
                <a:solidFill>
                  <a:srgbClr val="0070C0"/>
                </a:solidFill>
              </a:rPr>
              <a:t> </a:t>
            </a:r>
            <a:r>
              <a:rPr lang="en-IE" dirty="0" smtClean="0"/>
              <a:t>were sequenced on a ONT MinION MK1C device on a MinION </a:t>
            </a:r>
            <a:r>
              <a:rPr lang="en-IE" dirty="0"/>
              <a:t>flow cell (9.4 chemistry</a:t>
            </a:r>
            <a:r>
              <a:rPr lang="en-IE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b="1" dirty="0" smtClean="0">
                <a:solidFill>
                  <a:srgbClr val="184C97"/>
                </a:solidFill>
              </a:rPr>
              <a:t>Raw FASTQ reads </a:t>
            </a:r>
            <a:r>
              <a:rPr lang="en-IE" dirty="0" smtClean="0"/>
              <a:t>uploaded to the </a:t>
            </a:r>
            <a:r>
              <a:rPr lang="en-IE" b="1" dirty="0" smtClean="0">
                <a:solidFill>
                  <a:srgbClr val="184C97"/>
                </a:solidFill>
              </a:rPr>
              <a:t>EPI2ME platform </a:t>
            </a:r>
            <a:r>
              <a:rPr lang="en-IE" dirty="0" smtClean="0"/>
              <a:t>and analysed with the </a:t>
            </a:r>
            <a:r>
              <a:rPr lang="en-IE" b="1" dirty="0" smtClean="0">
                <a:solidFill>
                  <a:srgbClr val="184C97"/>
                </a:solidFill>
              </a:rPr>
              <a:t>Fastq </a:t>
            </a:r>
            <a:r>
              <a:rPr lang="en-IE" b="1" dirty="0">
                <a:solidFill>
                  <a:srgbClr val="184C97"/>
                </a:solidFill>
              </a:rPr>
              <a:t>16S pipeline </a:t>
            </a:r>
            <a:r>
              <a:rPr lang="en-IE" dirty="0"/>
              <a:t>(</a:t>
            </a:r>
            <a:r>
              <a:rPr lang="en-IE" dirty="0" smtClean="0"/>
              <a:t>v2022.01.07)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042" y="4081001"/>
            <a:ext cx="7910478" cy="2380376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DNA extraction and 16S sequencing 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06606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116" y="659924"/>
            <a:ext cx="10766436" cy="33490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408" y="4203995"/>
            <a:ext cx="4643543" cy="908520"/>
          </a:xfrm>
          <a:prstGeom prst="rect">
            <a:avLst/>
          </a:prstGeom>
        </p:spPr>
      </p:pic>
      <p:sp>
        <p:nvSpPr>
          <p:cNvPr id="7" name="Right Bracket 6"/>
          <p:cNvSpPr/>
          <p:nvPr/>
        </p:nvSpPr>
        <p:spPr>
          <a:xfrm rot="5400000">
            <a:off x="2560722" y="2170099"/>
            <a:ext cx="80898" cy="3418221"/>
          </a:xfrm>
          <a:prstGeom prst="rightBracke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TextBox 7"/>
          <p:cNvSpPr txBox="1"/>
          <p:nvPr/>
        </p:nvSpPr>
        <p:spPr>
          <a:xfrm>
            <a:off x="1924435" y="3919659"/>
            <a:ext cx="1011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>
                <a:solidFill>
                  <a:srgbClr val="0070C0"/>
                </a:solidFill>
              </a:rPr>
              <a:t>Controls</a:t>
            </a:r>
            <a:endParaRPr lang="en-IE" b="1" dirty="0">
              <a:solidFill>
                <a:srgbClr val="0070C0"/>
              </a:solidFill>
            </a:endParaRPr>
          </a:p>
        </p:txBody>
      </p:sp>
      <p:sp>
        <p:nvSpPr>
          <p:cNvPr id="9" name="Right Bracket 8"/>
          <p:cNvSpPr/>
          <p:nvPr/>
        </p:nvSpPr>
        <p:spPr>
          <a:xfrm rot="5400000">
            <a:off x="7997944" y="744080"/>
            <a:ext cx="92833" cy="6258321"/>
          </a:xfrm>
          <a:prstGeom prst="rightBracket">
            <a:avLst>
              <a:gd name="adj" fmla="val 8331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TextBox 9"/>
          <p:cNvSpPr txBox="1"/>
          <p:nvPr/>
        </p:nvSpPr>
        <p:spPr>
          <a:xfrm>
            <a:off x="8010976" y="3919659"/>
            <a:ext cx="1423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>
                <a:solidFill>
                  <a:srgbClr val="FF0000"/>
                </a:solidFill>
              </a:rPr>
              <a:t>Challenged</a:t>
            </a:r>
            <a:endParaRPr lang="en-IE" b="1" dirty="0">
              <a:solidFill>
                <a:srgbClr val="FF0000"/>
              </a:solidFill>
            </a:endParaRP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Results: Time-point A </a:t>
            </a:r>
            <a:endParaRPr lang="it-IT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2787872" y="5553307"/>
            <a:ext cx="5614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No significance difference in any genus between treatments at TP A  (P &lt; 0.05, FDR &lt; 0.05)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4706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BB66E66E-38E8-5041-92C8-3A64A341D84D}"/>
              </a:ext>
            </a:extLst>
          </p:cNvPr>
          <p:cNvSpPr txBox="1">
            <a:spLocks/>
          </p:cNvSpPr>
          <p:nvPr/>
        </p:nvSpPr>
        <p:spPr>
          <a:xfrm>
            <a:off x="707231" y="148983"/>
            <a:ext cx="9966907" cy="3159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Holo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Ruminant</a:t>
            </a:r>
            <a:r>
              <a:rPr lang="it-IT" sz="2000" dirty="0" smtClean="0">
                <a:solidFill>
                  <a:srgbClr val="40C8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WP</a:t>
            </a:r>
            <a:r>
              <a:rPr lang="en-IE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</a:t>
            </a:r>
            <a:r>
              <a:rPr lang="pl-PL" sz="2000" dirty="0" smtClean="0">
                <a:solidFill>
                  <a:srgbClr val="C3C81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Results: Time-point A </a:t>
            </a:r>
            <a:endParaRPr lang="it-IT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34" y="854364"/>
            <a:ext cx="11220784" cy="532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09E7D384386649AE00CE37E4566E9C" ma:contentTypeVersion="0" ma:contentTypeDescription="Create a new document." ma:contentTypeScope="" ma:versionID="fe9f268adc498478e41f2895d47d575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7b4a4f76bea50102067bc7ec8c6d4d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000D71-03DE-4F82-A54C-B614C239A2E4}">
  <ds:schemaRefs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9CAAE22-9066-4D88-8BBC-57EAE2DB48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813902C-5576-412C-B131-092FC51B8C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3045</TotalTime>
  <Words>655</Words>
  <Application>Microsoft Office PowerPoint</Application>
  <PresentationFormat>Widescreen</PresentationFormat>
  <Paragraphs>101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1_Personalizza struttura</vt:lpstr>
      <vt:lpstr>Upper respiratory tract microbiota of dairy calves experimentally challenged with BRSV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Net Studio Ercolani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Fil Fil</dc:creator>
  <cp:lastModifiedBy>Sabine Scully (Walsh Scholar)</cp:lastModifiedBy>
  <cp:revision>148</cp:revision>
  <cp:lastPrinted>2021-07-30T16:00:22Z</cp:lastPrinted>
  <dcterms:created xsi:type="dcterms:W3CDTF">2019-03-04T18:47:09Z</dcterms:created>
  <dcterms:modified xsi:type="dcterms:W3CDTF">2023-09-14T10:42:49Z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0x0101005F09E7D384386649AE00CE37E4566E9C</vt:lpwstr>
  </property>
</Properties>
</file>