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6" r:id="rId1"/>
  </p:sldMasterIdLst>
  <p:notesMasterIdLst>
    <p:notesMasterId r:id="rId28"/>
  </p:notesMasterIdLst>
  <p:handoutMasterIdLst>
    <p:handoutMasterId r:id="rId29"/>
  </p:handoutMasterIdLst>
  <p:sldIdLst>
    <p:sldId id="256" r:id="rId2"/>
    <p:sldId id="411" r:id="rId3"/>
    <p:sldId id="431" r:id="rId4"/>
    <p:sldId id="412" r:id="rId5"/>
    <p:sldId id="433" r:id="rId6"/>
    <p:sldId id="405" r:id="rId7"/>
    <p:sldId id="406" r:id="rId8"/>
    <p:sldId id="329" r:id="rId9"/>
    <p:sldId id="408" r:id="rId10"/>
    <p:sldId id="429" r:id="rId11"/>
    <p:sldId id="430" r:id="rId12"/>
    <p:sldId id="424" r:id="rId13"/>
    <p:sldId id="330" r:id="rId14"/>
    <p:sldId id="407" r:id="rId15"/>
    <p:sldId id="355" r:id="rId16"/>
    <p:sldId id="398" r:id="rId17"/>
    <p:sldId id="371" r:id="rId18"/>
    <p:sldId id="293" r:id="rId19"/>
    <p:sldId id="394" r:id="rId20"/>
    <p:sldId id="418" r:id="rId21"/>
    <p:sldId id="384" r:id="rId22"/>
    <p:sldId id="436" r:id="rId23"/>
    <p:sldId id="437" r:id="rId24"/>
    <p:sldId id="438" r:id="rId25"/>
    <p:sldId id="434" r:id="rId26"/>
    <p:sldId id="435"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702"/>
    <a:srgbClr val="02CD62"/>
    <a:srgbClr val="FFC811"/>
    <a:srgbClr val="FFA736"/>
    <a:srgbClr val="FF1C24"/>
    <a:srgbClr val="FFD812"/>
    <a:srgbClr val="49FF1D"/>
    <a:srgbClr val="04FF7B"/>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57" autoAdjust="0"/>
    <p:restoredTop sz="71884" autoAdjust="0"/>
  </p:normalViewPr>
  <p:slideViewPr>
    <p:cSldViewPr snapToGrid="0" snapToObjects="1">
      <p:cViewPr>
        <p:scale>
          <a:sx n="100" d="100"/>
          <a:sy n="100" d="100"/>
        </p:scale>
        <p:origin x="-1296" y="-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DC43AA8-5377-8C41-8529-D24511F29111}" type="datetime1">
              <a:rPr lang="en-AU" smtClean="0"/>
              <a:t>8/07/2017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1F8C8DD-7943-6A4C-A43D-C110C302A528}" type="slidenum">
              <a:rPr lang="en-US" smtClean="0"/>
              <a:t>‹#›</a:t>
            </a:fld>
            <a:endParaRPr lang="en-US"/>
          </a:p>
        </p:txBody>
      </p:sp>
    </p:spTree>
    <p:extLst>
      <p:ext uri="{BB962C8B-B14F-4D97-AF65-F5344CB8AC3E}">
        <p14:creationId xmlns:p14="http://schemas.microsoft.com/office/powerpoint/2010/main" val="40836157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BAC3F4-AA71-F142-92A9-FCA3187EA90D}" type="datetime1">
              <a:rPr lang="en-AU" smtClean="0"/>
              <a:t>8/07/2017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4431FD-E411-5A48-B96A-9329ABFF3475}" type="slidenum">
              <a:rPr lang="en-US" smtClean="0"/>
              <a:t>‹#›</a:t>
            </a:fld>
            <a:endParaRPr lang="en-US"/>
          </a:p>
        </p:txBody>
      </p:sp>
    </p:spTree>
    <p:extLst>
      <p:ext uri="{BB962C8B-B14F-4D97-AF65-F5344CB8AC3E}">
        <p14:creationId xmlns:p14="http://schemas.microsoft.com/office/powerpoint/2010/main" val="99088785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4431FD-E411-5A48-B96A-9329ABFF3475}" type="slidenum">
              <a:rPr lang="en-US" smtClean="0"/>
              <a:t>1</a:t>
            </a:fld>
            <a:endParaRPr lang="en-US"/>
          </a:p>
        </p:txBody>
      </p:sp>
    </p:spTree>
    <p:extLst>
      <p:ext uri="{BB962C8B-B14F-4D97-AF65-F5344CB8AC3E}">
        <p14:creationId xmlns:p14="http://schemas.microsoft.com/office/powerpoint/2010/main" val="3623018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Spectrum</a:t>
            </a:r>
            <a:r>
              <a:rPr lang="en-US" baseline="0" dirty="0" smtClean="0"/>
              <a:t> from the central part of the galaxies shows </a:t>
            </a:r>
            <a:r>
              <a:rPr lang="en-US" baseline="0" dirty="0" err="1" smtClean="0"/>
              <a:t>starforming</a:t>
            </a:r>
            <a:r>
              <a:rPr lang="en-US" baseline="0" dirty="0" smtClean="0"/>
              <a:t> classification</a:t>
            </a:r>
            <a:endParaRPr lang="en-US" dirty="0"/>
          </a:p>
        </p:txBody>
      </p:sp>
      <p:sp>
        <p:nvSpPr>
          <p:cNvPr id="4" name="Slide Number Placeholder 3"/>
          <p:cNvSpPr>
            <a:spLocks noGrp="1"/>
          </p:cNvSpPr>
          <p:nvPr>
            <p:ph type="sldNum" sz="quarter" idx="10"/>
          </p:nvPr>
        </p:nvSpPr>
        <p:spPr/>
        <p:txBody>
          <a:bodyPr/>
          <a:lstStyle/>
          <a:p>
            <a:fld id="{4B218756-A267-3842-891F-FB585D26711B}" type="slidenum">
              <a:rPr lang="en-US" smtClean="0"/>
              <a:t>10</a:t>
            </a:fld>
            <a:endParaRPr lang="en-US"/>
          </a:p>
        </p:txBody>
      </p:sp>
    </p:spTree>
    <p:extLst>
      <p:ext uri="{BB962C8B-B14F-4D97-AF65-F5344CB8AC3E}">
        <p14:creationId xmlns:p14="http://schemas.microsoft.com/office/powerpoint/2010/main" val="1595614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in</a:t>
            </a:r>
            <a:r>
              <a:rPr lang="en-US" baseline="0" dirty="0" smtClean="0"/>
              <a:t> the outer parts of the disk, we see very young stellar pops with no evidence for </a:t>
            </a:r>
            <a:r>
              <a:rPr lang="en-US" baseline="0" dirty="0" err="1" smtClean="0"/>
              <a:t>starformation</a:t>
            </a:r>
            <a:r>
              <a:rPr lang="en-US" baseline="0" dirty="0" smtClean="0"/>
              <a:t>.</a:t>
            </a:r>
          </a:p>
          <a:p>
            <a:endParaRPr lang="en-US" baseline="0" dirty="0" smtClean="0"/>
          </a:p>
          <a:p>
            <a:r>
              <a:rPr lang="en-US" baseline="0" dirty="0" smtClean="0"/>
              <a:t>Would have been classified as normal </a:t>
            </a:r>
            <a:r>
              <a:rPr lang="en-US" baseline="0" dirty="0" err="1" smtClean="0"/>
              <a:t>Sfing</a:t>
            </a:r>
            <a:r>
              <a:rPr lang="en-US" baseline="0" dirty="0" smtClean="0"/>
              <a:t> galaxy in single </a:t>
            </a:r>
            <a:r>
              <a:rPr lang="en-US" baseline="0" dirty="0" err="1" smtClean="0"/>
              <a:t>fibre</a:t>
            </a:r>
            <a:r>
              <a:rPr lang="en-US" baseline="0" dirty="0" smtClean="0"/>
              <a:t> survey.</a:t>
            </a:r>
            <a:endParaRPr lang="en-US" dirty="0"/>
          </a:p>
        </p:txBody>
      </p:sp>
      <p:sp>
        <p:nvSpPr>
          <p:cNvPr id="4" name="Slide Number Placeholder 3"/>
          <p:cNvSpPr>
            <a:spLocks noGrp="1"/>
          </p:cNvSpPr>
          <p:nvPr>
            <p:ph type="sldNum" sz="quarter" idx="10"/>
          </p:nvPr>
        </p:nvSpPr>
        <p:spPr/>
        <p:txBody>
          <a:bodyPr/>
          <a:lstStyle/>
          <a:p>
            <a:fld id="{4B218756-A267-3842-891F-FB585D26711B}" type="slidenum">
              <a:rPr lang="en-US" smtClean="0"/>
              <a:t>11</a:t>
            </a:fld>
            <a:endParaRPr lang="en-US"/>
          </a:p>
        </p:txBody>
      </p:sp>
    </p:spTree>
    <p:extLst>
      <p:ext uri="{BB962C8B-B14F-4D97-AF65-F5344CB8AC3E}">
        <p14:creationId xmlns:p14="http://schemas.microsoft.com/office/powerpoint/2010/main" val="1595614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used to just give galaxies</a:t>
            </a:r>
            <a:r>
              <a:rPr lang="en-US" baseline="0" dirty="0" smtClean="0"/>
              <a:t> one classification, now things are much more complicated!</a:t>
            </a:r>
            <a:endParaRPr lang="en-US" dirty="0"/>
          </a:p>
        </p:txBody>
      </p:sp>
      <p:sp>
        <p:nvSpPr>
          <p:cNvPr id="4" name="Slide Number Placeholder 3"/>
          <p:cNvSpPr>
            <a:spLocks noGrp="1"/>
          </p:cNvSpPr>
          <p:nvPr>
            <p:ph type="sldNum" sz="quarter" idx="10"/>
          </p:nvPr>
        </p:nvSpPr>
        <p:spPr/>
        <p:txBody>
          <a:bodyPr/>
          <a:lstStyle/>
          <a:p>
            <a:fld id="{DE4431FD-E411-5A48-B96A-9329ABFF3475}" type="slidenum">
              <a:rPr lang="en-US" smtClean="0"/>
              <a:t>12</a:t>
            </a:fld>
            <a:endParaRPr lang="en-US"/>
          </a:p>
        </p:txBody>
      </p:sp>
    </p:spTree>
    <p:extLst>
      <p:ext uri="{BB962C8B-B14F-4D97-AF65-F5344CB8AC3E}">
        <p14:creationId xmlns:p14="http://schemas.microsoft.com/office/powerpoint/2010/main" val="2615406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expected,</a:t>
            </a:r>
            <a:r>
              <a:rPr lang="en-US" baseline="0" dirty="0" smtClean="0"/>
              <a:t> large fraction of cluster galaxies are passive, red-sequence galaxies. Still have ~30% with some form of non-passive spectra making up their distribution. This gives a sample of ~150 galaxies to play with. </a:t>
            </a:r>
            <a:endParaRPr lang="en-US" dirty="0" smtClean="0"/>
          </a:p>
          <a:p>
            <a:endParaRPr lang="en-US" dirty="0" smtClean="0"/>
          </a:p>
          <a:p>
            <a:r>
              <a:rPr lang="en-US" dirty="0" smtClean="0"/>
              <a:t>Passive have no emission lines and weak </a:t>
            </a:r>
            <a:r>
              <a:rPr lang="en-US" dirty="0" err="1" smtClean="0"/>
              <a:t>balmer</a:t>
            </a:r>
            <a:r>
              <a:rPr lang="en-US" dirty="0" smtClean="0"/>
              <a:t> absorption</a:t>
            </a:r>
          </a:p>
          <a:p>
            <a:endParaRPr lang="en-US" dirty="0" smtClean="0"/>
          </a:p>
          <a:p>
            <a:r>
              <a:rPr lang="en-US" dirty="0" smtClean="0"/>
              <a:t>PSB/PSF</a:t>
            </a:r>
            <a:r>
              <a:rPr lang="en-US" baseline="0" dirty="0" smtClean="0"/>
              <a:t> have no emission lines and significant absorption in </a:t>
            </a:r>
            <a:r>
              <a:rPr lang="en-US" baseline="0" dirty="0" err="1" smtClean="0"/>
              <a:t>Hd</a:t>
            </a:r>
            <a:r>
              <a:rPr lang="en-US" baseline="0" dirty="0" smtClean="0"/>
              <a:t> (&gt;3A) with absorption also detected in </a:t>
            </a:r>
            <a:r>
              <a:rPr lang="en-US" baseline="0" dirty="0" err="1" smtClean="0"/>
              <a:t>Hb</a:t>
            </a:r>
            <a:r>
              <a:rPr lang="en-US" baseline="0" dirty="0" smtClean="0"/>
              <a:t> and Hg</a:t>
            </a:r>
          </a:p>
          <a:p>
            <a:endParaRPr lang="en-US" baseline="0" dirty="0" smtClean="0"/>
          </a:p>
          <a:p>
            <a:r>
              <a:rPr lang="en-US" baseline="0" dirty="0" smtClean="0"/>
              <a:t>SF and AGNs are classified based on the line ratio NII/Ha and, </a:t>
            </a:r>
            <a:r>
              <a:rPr lang="en-US" baseline="0" dirty="0" err="1" smtClean="0"/>
              <a:t>whewre</a:t>
            </a:r>
            <a:r>
              <a:rPr lang="en-US" baseline="0" dirty="0" smtClean="0"/>
              <a:t> available NII/Ha and OIIIR/</a:t>
            </a:r>
            <a:r>
              <a:rPr lang="en-US" baseline="0" dirty="0" err="1" smtClean="0"/>
              <a:t>Hb</a:t>
            </a:r>
            <a:r>
              <a:rPr lang="en-US" baseline="0" dirty="0" smtClean="0"/>
              <a:t>. Different </a:t>
            </a:r>
            <a:r>
              <a:rPr lang="en-US" baseline="0" dirty="0" err="1" smtClean="0"/>
              <a:t>ionising</a:t>
            </a:r>
            <a:r>
              <a:rPr lang="en-US" baseline="0" dirty="0" smtClean="0"/>
              <a:t> field produced by SF and AGN produce different ratios in those species.</a:t>
            </a:r>
          </a:p>
          <a:p>
            <a:endParaRPr lang="en-US" baseline="0" dirty="0" smtClean="0"/>
          </a:p>
          <a:p>
            <a:r>
              <a:rPr lang="en-US" baseline="0" dirty="0" smtClean="0"/>
              <a:t>Only compare M*&gt;10^9.5 </a:t>
            </a:r>
            <a:r>
              <a:rPr lang="en-US" baseline="0" dirty="0" err="1" smtClean="0"/>
              <a:t>Msolar</a:t>
            </a:r>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11322A7-3451-B744-B3B8-99AF75D4AE1D}" type="slidenum">
              <a:rPr lang="en-US" smtClean="0"/>
              <a:t>13</a:t>
            </a:fld>
            <a:endParaRPr lang="en-US"/>
          </a:p>
        </p:txBody>
      </p:sp>
    </p:spTree>
    <p:extLst>
      <p:ext uri="{BB962C8B-B14F-4D97-AF65-F5344CB8AC3E}">
        <p14:creationId xmlns:p14="http://schemas.microsoft.com/office/powerpoint/2010/main" val="1044002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Majority have emission at their </a:t>
            </a:r>
            <a:r>
              <a:rPr lang="en-US" baseline="0" dirty="0" err="1" smtClean="0"/>
              <a:t>centre</a:t>
            </a:r>
            <a:r>
              <a:rPr lang="en-US" baseline="0" dirty="0" smtClean="0"/>
              <a:t> which is classified as star-forming or composite in nature.</a:t>
            </a:r>
          </a:p>
          <a:p>
            <a:pPr marL="171450" indent="-171450">
              <a:buFontTx/>
              <a:buChar char="-"/>
            </a:pPr>
            <a:r>
              <a:rPr lang="en-US" baseline="0" dirty="0" smtClean="0"/>
              <a:t>The HDS </a:t>
            </a:r>
            <a:r>
              <a:rPr lang="en-US" baseline="0" dirty="0" err="1" smtClean="0"/>
              <a:t>spaxels</a:t>
            </a:r>
            <a:r>
              <a:rPr lang="en-US" baseline="0" dirty="0" smtClean="0"/>
              <a:t> are generally found in the regions just beyond the </a:t>
            </a:r>
            <a:r>
              <a:rPr lang="en-US" baseline="0" dirty="0" err="1" smtClean="0"/>
              <a:t>Sfing</a:t>
            </a:r>
            <a:r>
              <a:rPr lang="en-US" baseline="0" dirty="0" smtClean="0"/>
              <a:t> regions, as found by </a:t>
            </a:r>
            <a:r>
              <a:rPr lang="en-US" baseline="0" dirty="0" err="1" smtClean="0"/>
              <a:t>Crowl</a:t>
            </a:r>
            <a:r>
              <a:rPr lang="en-US" baseline="0" dirty="0" smtClean="0"/>
              <a:t> et al.</a:t>
            </a:r>
          </a:p>
          <a:p>
            <a:pPr marL="171450" indent="-171450">
              <a:buFontTx/>
              <a:buChar char="-"/>
            </a:pPr>
            <a:r>
              <a:rPr lang="en-US" baseline="0" dirty="0" smtClean="0"/>
              <a:t>However, only 3/10 of </a:t>
            </a:r>
            <a:r>
              <a:rPr lang="en-US" baseline="0" dirty="0" err="1" smtClean="0"/>
              <a:t>Crowl’s</a:t>
            </a:r>
            <a:r>
              <a:rPr lang="en-US" baseline="0" dirty="0" smtClean="0"/>
              <a:t> galaxies would have made it into this sample, with the others showing weaker </a:t>
            </a:r>
            <a:r>
              <a:rPr lang="en-US" baseline="0" dirty="0" err="1" smtClean="0"/>
              <a:t>Hdelta</a:t>
            </a:r>
            <a:r>
              <a:rPr lang="en-US" baseline="0" dirty="0" smtClean="0"/>
              <a:t> absorption.</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Binomial 68% CLs on percentage: 8.-14%</a:t>
            </a:r>
            <a:endParaRPr lang="en-US" dirty="0" smtClean="0"/>
          </a:p>
          <a:p>
            <a:pPr marL="171450" indent="-171450">
              <a:buFontTx/>
              <a:buChar char="-"/>
            </a:pPr>
            <a:endParaRPr lang="en-US"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12/113 z &lt; 0.06, M*&gt;10^10</a:t>
            </a:r>
            <a:endParaRPr lang="en-US" dirty="0" smtClean="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911322A7-3451-B744-B3B8-99AF75D4AE1D}" type="slidenum">
              <a:rPr lang="en-US" smtClean="0"/>
              <a:t>14</a:t>
            </a:fld>
            <a:endParaRPr lang="en-US"/>
          </a:p>
        </p:txBody>
      </p:sp>
    </p:spTree>
    <p:extLst>
      <p:ext uri="{BB962C8B-B14F-4D97-AF65-F5344CB8AC3E}">
        <p14:creationId xmlns:p14="http://schemas.microsoft.com/office/powerpoint/2010/main" val="1044002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For z&lt;0.06</a:t>
            </a:r>
            <a:r>
              <a:rPr lang="en-US" baseline="0" dirty="0" smtClean="0"/>
              <a:t> (same </a:t>
            </a:r>
            <a:r>
              <a:rPr lang="en-US" baseline="0" dirty="0" err="1" smtClean="0"/>
              <a:t>zrange</a:t>
            </a:r>
            <a:r>
              <a:rPr lang="en-US" baseline="0" dirty="0" smtClean="0"/>
              <a:t> as clusters) and M*&gt;10^10</a:t>
            </a:r>
          </a:p>
          <a:p>
            <a:pPr marL="171450" indent="-171450">
              <a:buFontTx/>
              <a:buChar char="-"/>
            </a:pPr>
            <a:r>
              <a:rPr lang="en-US" dirty="0" smtClean="0"/>
              <a:t>Majority of cases</a:t>
            </a:r>
            <a:r>
              <a:rPr lang="en-US" baseline="0" dirty="0" smtClean="0"/>
              <a:t> the HDS is found in the central parts of the galaxy, with little evidence for ongoing SF</a:t>
            </a:r>
          </a:p>
          <a:p>
            <a:pPr marL="171450" indent="-171450">
              <a:buFontTx/>
              <a:buChar char="-"/>
            </a:pPr>
            <a:r>
              <a:rPr lang="en-US" baseline="0" dirty="0" smtClean="0"/>
              <a:t>Almost all NSF_HDS; i.e., </a:t>
            </a:r>
          </a:p>
          <a:p>
            <a:pPr marL="171450" indent="-171450">
              <a:buFontTx/>
              <a:buChar char="-"/>
            </a:pPr>
            <a:r>
              <a:rPr lang="en-US" baseline="0" dirty="0" smtClean="0"/>
              <a:t>Not in massive groups: isolated or found in pairs or small groups</a:t>
            </a:r>
          </a:p>
          <a:p>
            <a:pPr marL="171450" indent="-171450">
              <a:buFontTx/>
              <a:buChar char="-"/>
            </a:pPr>
            <a:endParaRPr lang="en-US" baseline="0" dirty="0" smtClean="0"/>
          </a:p>
          <a:p>
            <a:pPr marL="171450" indent="-171450">
              <a:buFontTx/>
              <a:buChar char="-"/>
            </a:pPr>
            <a:r>
              <a:rPr lang="en-US" baseline="0" dirty="0" smtClean="0"/>
              <a:t>Binomial 68% CLs on percentage: 1.6-3.6%</a:t>
            </a:r>
          </a:p>
          <a:p>
            <a:pPr marL="171450" indent="-171450">
              <a:buFontTx/>
              <a:buChar char="-"/>
            </a:pPr>
            <a:endParaRPr lang="en-US" baseline="0" dirty="0" smtClean="0"/>
          </a:p>
          <a:p>
            <a:pPr marL="171450" indent="-171450">
              <a:buFontTx/>
              <a:buChar char="-"/>
            </a:pPr>
            <a:r>
              <a:rPr lang="en-US" baseline="0" dirty="0" smtClean="0"/>
              <a:t>5/230 z &lt; 0.06, M*&gt;10^10</a:t>
            </a:r>
            <a:endParaRPr lang="en-US" dirty="0"/>
          </a:p>
        </p:txBody>
      </p:sp>
      <p:sp>
        <p:nvSpPr>
          <p:cNvPr id="4" name="Slide Number Placeholder 3"/>
          <p:cNvSpPr>
            <a:spLocks noGrp="1"/>
          </p:cNvSpPr>
          <p:nvPr>
            <p:ph type="sldNum" sz="quarter" idx="10"/>
          </p:nvPr>
        </p:nvSpPr>
        <p:spPr/>
        <p:txBody>
          <a:bodyPr/>
          <a:lstStyle/>
          <a:p>
            <a:fld id="{DE4431FD-E411-5A48-B96A-9329ABFF3475}" type="slidenum">
              <a:rPr lang="en-US" smtClean="0"/>
              <a:t>15</a:t>
            </a:fld>
            <a:endParaRPr lang="en-US"/>
          </a:p>
        </p:txBody>
      </p:sp>
    </p:spTree>
    <p:extLst>
      <p:ext uri="{BB962C8B-B14F-4D97-AF65-F5344CB8AC3E}">
        <p14:creationId xmlns:p14="http://schemas.microsoft.com/office/powerpoint/2010/main" val="1367815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now use</a:t>
            </a:r>
            <a:r>
              <a:rPr lang="en-US" baseline="0" dirty="0" smtClean="0"/>
              <a:t> the redshift survey information to understand the environment of the SAMI cluster galaxies.</a:t>
            </a:r>
            <a:endParaRPr lang="en-US" dirty="0" smtClean="0"/>
          </a:p>
          <a:p>
            <a:endParaRPr lang="en-US" dirty="0" smtClean="0"/>
          </a:p>
          <a:p>
            <a:r>
              <a:rPr lang="en-US" dirty="0" smtClean="0"/>
              <a:t>Position</a:t>
            </a:r>
            <a:r>
              <a:rPr lang="en-US" baseline="0" dirty="0" smtClean="0"/>
              <a:t> in phase space an be used to approximate the time since </a:t>
            </a:r>
            <a:r>
              <a:rPr lang="en-US" baseline="0" dirty="0" err="1" smtClean="0"/>
              <a:t>infall</a:t>
            </a:r>
            <a:r>
              <a:rPr lang="en-US" baseline="0" dirty="0" smtClean="0"/>
              <a:t> (Oman 2013, Gill 2005). </a:t>
            </a:r>
          </a:p>
          <a:p>
            <a:endParaRPr lang="en-US" baseline="0" dirty="0" smtClean="0"/>
          </a:p>
          <a:p>
            <a:r>
              <a:rPr lang="en-US" baseline="0" dirty="0" err="1" smtClean="0"/>
              <a:t>Infall</a:t>
            </a:r>
            <a:r>
              <a:rPr lang="en-US" baseline="0" dirty="0" smtClean="0"/>
              <a:t> clock starts at 2.5rvir and the crossing time is 3-4Gyrs.</a:t>
            </a:r>
          </a:p>
          <a:p>
            <a:endParaRPr lang="en-US" baseline="0" dirty="0" smtClean="0"/>
          </a:p>
          <a:p>
            <a:r>
              <a:rPr lang="en-US" baseline="0" dirty="0" smtClean="0"/>
              <a:t>Here have full 6D information to measure </a:t>
            </a:r>
            <a:r>
              <a:rPr lang="en-US" baseline="0" dirty="0" err="1" smtClean="0"/>
              <a:t>v_rad</a:t>
            </a:r>
            <a:r>
              <a:rPr lang="en-US" baseline="0" dirty="0" smtClean="0"/>
              <a:t> and rad.</a:t>
            </a:r>
          </a:p>
          <a:p>
            <a:endParaRPr lang="en-US" baseline="0" dirty="0" smtClean="0"/>
          </a:p>
        </p:txBody>
      </p:sp>
      <p:sp>
        <p:nvSpPr>
          <p:cNvPr id="4" name="Slide Number Placeholder 3"/>
          <p:cNvSpPr>
            <a:spLocks noGrp="1"/>
          </p:cNvSpPr>
          <p:nvPr>
            <p:ph type="sldNum" sz="quarter" idx="10"/>
          </p:nvPr>
        </p:nvSpPr>
        <p:spPr/>
        <p:txBody>
          <a:bodyPr/>
          <a:lstStyle/>
          <a:p>
            <a:fld id="{4B218756-A267-3842-891F-FB585D26711B}" type="slidenum">
              <a:rPr lang="en-US" smtClean="0"/>
              <a:t>16</a:t>
            </a:fld>
            <a:endParaRPr lang="en-US"/>
          </a:p>
        </p:txBody>
      </p:sp>
    </p:spTree>
    <p:extLst>
      <p:ext uri="{BB962C8B-B14F-4D97-AF65-F5344CB8AC3E}">
        <p14:creationId xmlns:p14="http://schemas.microsoft.com/office/powerpoint/2010/main" val="2236702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All within 0.5R200 </a:t>
            </a:r>
            <a:r>
              <a:rPr lang="en-US" sz="1200" kern="1200" baseline="0" dirty="0" smtClean="0">
                <a:solidFill>
                  <a:schemeClr val="tx1"/>
                </a:solidFill>
                <a:latin typeface="+mn-lt"/>
                <a:ea typeface="+mn-ea"/>
                <a:cs typeface="+mn-cs"/>
              </a:rPr>
              <a:t>18.5(15</a:t>
            </a:r>
            <a:r>
              <a:rPr lang="en-US" sz="1200" kern="1200" dirty="0" smtClean="0">
                <a:solidFill>
                  <a:schemeClr val="tx1"/>
                </a:solidFill>
                <a:latin typeface="+mn-lt"/>
                <a:ea typeface="+mn-ea"/>
                <a:cs typeface="+mn-cs"/>
              </a:rPr>
              <a:t> – 24): 12/65</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High </a:t>
            </a:r>
            <a:r>
              <a:rPr lang="en-US" sz="1200" kern="1200" baseline="0" dirty="0" err="1" smtClean="0">
                <a:solidFill>
                  <a:schemeClr val="tx1"/>
                </a:solidFill>
                <a:latin typeface="+mn-lt"/>
                <a:ea typeface="+mn-ea"/>
                <a:cs typeface="+mn-cs"/>
              </a:rPr>
              <a:t>vel</a:t>
            </a:r>
            <a:r>
              <a:rPr lang="en-US" sz="1200" kern="1200" baseline="0" dirty="0" smtClean="0">
                <a:solidFill>
                  <a:schemeClr val="tx1"/>
                </a:solidFill>
                <a:latin typeface="+mn-lt"/>
                <a:ea typeface="+mn-ea"/>
                <a:cs typeface="+mn-cs"/>
              </a:rPr>
              <a:t>, low R galaxies likely to be </a:t>
            </a:r>
            <a:r>
              <a:rPr lang="en-US" sz="1200" kern="1200" baseline="0" dirty="0" err="1" smtClean="0">
                <a:solidFill>
                  <a:schemeClr val="tx1"/>
                </a:solidFill>
                <a:latin typeface="+mn-lt"/>
                <a:ea typeface="+mn-ea"/>
                <a:cs typeface="+mn-cs"/>
              </a:rPr>
              <a:t>intereacting</a:t>
            </a:r>
            <a:r>
              <a:rPr lang="en-US" sz="1200" kern="1200" baseline="0" dirty="0" smtClean="0">
                <a:solidFill>
                  <a:schemeClr val="tx1"/>
                </a:solidFill>
                <a:latin typeface="+mn-lt"/>
                <a:ea typeface="+mn-ea"/>
                <a:cs typeface="+mn-cs"/>
              </a:rPr>
              <a:t> with the ICM at first core passage, leading to a higher </a:t>
            </a:r>
            <a:r>
              <a:rPr lang="en-US" sz="1200" kern="1200" baseline="0" dirty="0" err="1" smtClean="0">
                <a:solidFill>
                  <a:schemeClr val="tx1"/>
                </a:solidFill>
                <a:latin typeface="+mn-lt"/>
                <a:ea typeface="+mn-ea"/>
                <a:cs typeface="+mn-cs"/>
              </a:rPr>
              <a:t>probabality</a:t>
            </a:r>
            <a:r>
              <a:rPr lang="en-US" sz="1200" kern="1200" baseline="0" dirty="0" smtClean="0">
                <a:solidFill>
                  <a:schemeClr val="tx1"/>
                </a:solidFill>
                <a:latin typeface="+mn-lt"/>
                <a:ea typeface="+mn-ea"/>
                <a:cs typeface="+mn-cs"/>
              </a:rPr>
              <a:t> of RPS -&gt; hint of larger fraction of HDS/PSB galaxies compared with low </a:t>
            </a:r>
            <a:r>
              <a:rPr lang="en-US" sz="1200" kern="1200" baseline="0" dirty="0" err="1" smtClean="0">
                <a:solidFill>
                  <a:schemeClr val="tx1"/>
                </a:solidFill>
                <a:latin typeface="+mn-lt"/>
                <a:ea typeface="+mn-ea"/>
                <a:cs typeface="+mn-cs"/>
              </a:rPr>
              <a:t>vel</a:t>
            </a:r>
            <a:r>
              <a:rPr lang="en-US" sz="1200" kern="1200" baseline="0" dirty="0" smtClean="0">
                <a:solidFill>
                  <a:schemeClr val="tx1"/>
                </a:solidFill>
                <a:latin typeface="+mn-lt"/>
                <a:ea typeface="+mn-ea"/>
                <a:cs typeface="+mn-cs"/>
              </a:rPr>
              <a:t>, low R portion.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Low </a:t>
            </a:r>
            <a:r>
              <a:rPr lang="en-US" sz="1200" kern="1200" baseline="0" dirty="0" err="1" smtClean="0">
                <a:solidFill>
                  <a:schemeClr val="tx1"/>
                </a:solidFill>
                <a:latin typeface="+mn-lt"/>
                <a:ea typeface="+mn-ea"/>
                <a:cs typeface="+mn-cs"/>
              </a:rPr>
              <a:t>vel</a:t>
            </a:r>
            <a:r>
              <a:rPr lang="en-US" sz="1200" kern="1200" baseline="0" dirty="0" smtClean="0">
                <a:solidFill>
                  <a:schemeClr val="tx1"/>
                </a:solidFill>
                <a:latin typeface="+mn-lt"/>
                <a:ea typeface="+mn-ea"/>
                <a:cs typeface="+mn-cs"/>
              </a:rPr>
              <a:t>, low R more likely has many galaxies interacting with ICM at </a:t>
            </a:r>
            <a:r>
              <a:rPr lang="en-US" sz="1200" kern="1200" baseline="0" dirty="0" err="1" smtClean="0">
                <a:solidFill>
                  <a:schemeClr val="tx1"/>
                </a:solidFill>
                <a:latin typeface="+mn-lt"/>
                <a:ea typeface="+mn-ea"/>
                <a:cs typeface="+mn-cs"/>
              </a:rPr>
              <a:t>pericentre</a:t>
            </a:r>
            <a:r>
              <a:rPr lang="en-US" sz="1200" kern="1200" baseline="0" dirty="0" smtClean="0">
                <a:solidFill>
                  <a:schemeClr val="tx1"/>
                </a:solidFill>
                <a:latin typeface="+mn-lt"/>
                <a:ea typeface="+mn-ea"/>
                <a:cs typeface="+mn-cs"/>
              </a:rPr>
              <a:t>, and have high </a:t>
            </a:r>
            <a:r>
              <a:rPr lang="en-US" sz="1200" kern="1200" baseline="0" dirty="0" err="1" smtClean="0">
                <a:solidFill>
                  <a:schemeClr val="tx1"/>
                </a:solidFill>
                <a:latin typeface="+mn-lt"/>
                <a:ea typeface="+mn-ea"/>
                <a:cs typeface="+mn-cs"/>
              </a:rPr>
              <a:t>vel</a:t>
            </a:r>
            <a:r>
              <a:rPr lang="en-US" sz="1200" kern="1200" baseline="0" dirty="0" smtClean="0">
                <a:solidFill>
                  <a:schemeClr val="tx1"/>
                </a:solidFill>
                <a:latin typeface="+mn-lt"/>
                <a:ea typeface="+mn-ea"/>
                <a:cs typeface="+mn-cs"/>
              </a:rPr>
              <a:t> perpendicular to our LOS, but also this region probably harbors quite a number of galaxies in projection which are just beginning their descent into the cluster potential. This is because the more of the volume in the low radius cone is at large physical radius where the </a:t>
            </a:r>
            <a:r>
              <a:rPr lang="en-US" sz="1200" kern="1200" baseline="0" dirty="0" err="1" smtClean="0">
                <a:solidFill>
                  <a:schemeClr val="tx1"/>
                </a:solidFill>
                <a:latin typeface="+mn-lt"/>
                <a:ea typeface="+mn-ea"/>
                <a:cs typeface="+mn-cs"/>
              </a:rPr>
              <a:t>infall</a:t>
            </a:r>
            <a:r>
              <a:rPr lang="en-US" sz="1200" kern="1200" baseline="0" dirty="0" smtClean="0">
                <a:solidFill>
                  <a:schemeClr val="tx1"/>
                </a:solidFill>
                <a:latin typeface="+mn-lt"/>
                <a:ea typeface="+mn-ea"/>
                <a:cs typeface="+mn-cs"/>
              </a:rPr>
              <a:t> velocity has not peaked.</a:t>
            </a:r>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11322A7-3451-B744-B3B8-99AF75D4AE1D}" type="slidenum">
              <a:rPr lang="en-US" smtClean="0"/>
              <a:t>17</a:t>
            </a:fld>
            <a:endParaRPr lang="en-US"/>
          </a:p>
        </p:txBody>
      </p:sp>
    </p:spTree>
    <p:extLst>
      <p:ext uri="{BB962C8B-B14F-4D97-AF65-F5344CB8AC3E}">
        <p14:creationId xmlns:p14="http://schemas.microsoft.com/office/powerpoint/2010/main" val="1044002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Redshift survey has 2850 cluster members for defining cluster properties.</a:t>
            </a:r>
          </a:p>
          <a:p>
            <a:endParaRPr lang="en-US" dirty="0"/>
          </a:p>
        </p:txBody>
      </p:sp>
      <p:sp>
        <p:nvSpPr>
          <p:cNvPr id="4" name="Slide Number Placeholder 3"/>
          <p:cNvSpPr>
            <a:spLocks noGrp="1"/>
          </p:cNvSpPr>
          <p:nvPr>
            <p:ph type="sldNum" sz="quarter" idx="10"/>
          </p:nvPr>
        </p:nvSpPr>
        <p:spPr/>
        <p:txBody>
          <a:bodyPr/>
          <a:lstStyle/>
          <a:p>
            <a:fld id="{DE4431FD-E411-5A48-B96A-9329ABFF3475}" type="slidenum">
              <a:rPr lang="en-US" smtClean="0"/>
              <a:t>18</a:t>
            </a:fld>
            <a:endParaRPr lang="en-US"/>
          </a:p>
        </p:txBody>
      </p:sp>
    </p:spTree>
    <p:extLst>
      <p:ext uri="{BB962C8B-B14F-4D97-AF65-F5344CB8AC3E}">
        <p14:creationId xmlns:p14="http://schemas.microsoft.com/office/powerpoint/2010/main" val="1001516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baseline="0" dirty="0" err="1" smtClean="0"/>
              <a:t>Colours</a:t>
            </a:r>
            <a:r>
              <a:rPr lang="en-US" baseline="0" dirty="0" smtClean="0"/>
              <a:t> show the fraction of star-formers (as identified from emission in their nuclear spectra from the SAMI-CRS data) in each spatial bin. Prediction of Oman et al. nicely separates regions dominated by star forming galaxies (</a:t>
            </a:r>
            <a:r>
              <a:rPr lang="en-US" baseline="0" dirty="0" err="1" smtClean="0"/>
              <a:t>infalling</a:t>
            </a:r>
            <a:r>
              <a:rPr lang="en-US" baseline="0" dirty="0" smtClean="0"/>
              <a:t>) from </a:t>
            </a:r>
            <a:r>
              <a:rPr lang="en-US" baseline="0" dirty="0" err="1" smtClean="0"/>
              <a:t>virialised</a:t>
            </a:r>
            <a:r>
              <a:rPr lang="en-US" baseline="0" dirty="0" smtClean="0"/>
              <a:t> passive galaxies.</a:t>
            </a:r>
          </a:p>
          <a:p>
            <a:r>
              <a:rPr lang="en-US" baseline="0" dirty="0" smtClean="0"/>
              <a:t>Therefore, the phase space diagram really is an excellent tracer of time since </a:t>
            </a:r>
            <a:r>
              <a:rPr lang="en-US" baseline="0" dirty="0" err="1" smtClean="0"/>
              <a:t>infall</a:t>
            </a:r>
            <a:r>
              <a:rPr lang="en-US" baseline="0" dirty="0" smtClean="0"/>
              <a:t>. The </a:t>
            </a:r>
            <a:r>
              <a:rPr lang="en-US" baseline="0" dirty="0" err="1" smtClean="0"/>
              <a:t>infaller</a:t>
            </a:r>
            <a:r>
              <a:rPr lang="en-US" baseline="0" dirty="0" smtClean="0"/>
              <a:t> defining line of Oman provides a remarkably good prediction of where to select recent </a:t>
            </a:r>
            <a:r>
              <a:rPr lang="en-US" baseline="0" dirty="0" err="1" smtClean="0"/>
              <a:t>infallers</a:t>
            </a:r>
            <a:r>
              <a:rPr lang="en-US" baseline="0" dirty="0" smtClean="0"/>
              <a:t>.</a:t>
            </a:r>
          </a:p>
          <a:p>
            <a:endParaRPr lang="en-US" baseline="0" dirty="0" smtClean="0"/>
          </a:p>
          <a:p>
            <a:r>
              <a:rPr lang="en-US" baseline="0" dirty="0" smtClean="0"/>
              <a:t>What this confirms is that the </a:t>
            </a:r>
            <a:r>
              <a:rPr lang="en-US" baseline="0" dirty="0" err="1" smtClean="0"/>
              <a:t>Sfing</a:t>
            </a:r>
            <a:r>
              <a:rPr lang="en-US" baseline="0" dirty="0" smtClean="0"/>
              <a:t> galaxies are consistent with being dominated by an </a:t>
            </a:r>
            <a:r>
              <a:rPr lang="en-US" baseline="0" dirty="0" err="1" smtClean="0"/>
              <a:t>infalling</a:t>
            </a:r>
            <a:r>
              <a:rPr lang="en-US" baseline="0" dirty="0" smtClean="0"/>
              <a:t> population meeting the cluster for the first time.</a:t>
            </a:r>
          </a:p>
          <a:p>
            <a:endParaRPr lang="en-US" baseline="0" dirty="0" smtClean="0"/>
          </a:p>
          <a:p>
            <a:r>
              <a:rPr lang="en-US" baseline="0" dirty="0" smtClean="0"/>
              <a:t>Simple binomial classification of a galaxy can be extended with resolved spectroscopy – can use partial classifications to look for galaxies that are affected by the environment.</a:t>
            </a:r>
            <a:endParaRPr lang="en-US" dirty="0"/>
          </a:p>
        </p:txBody>
      </p:sp>
      <p:sp>
        <p:nvSpPr>
          <p:cNvPr id="4" name="Slide Number Placeholder 3"/>
          <p:cNvSpPr>
            <a:spLocks noGrp="1"/>
          </p:cNvSpPr>
          <p:nvPr>
            <p:ph type="sldNum" sz="quarter" idx="10"/>
          </p:nvPr>
        </p:nvSpPr>
        <p:spPr/>
        <p:txBody>
          <a:bodyPr/>
          <a:lstStyle/>
          <a:p>
            <a:fld id="{4B218756-A267-3842-891F-FB585D26711B}" type="slidenum">
              <a:rPr lang="en-US" smtClean="0"/>
              <a:t>20</a:t>
            </a:fld>
            <a:endParaRPr lang="en-US"/>
          </a:p>
        </p:txBody>
      </p:sp>
    </p:spTree>
    <p:extLst>
      <p:ext uri="{BB962C8B-B14F-4D97-AF65-F5344CB8AC3E}">
        <p14:creationId xmlns:p14="http://schemas.microsoft.com/office/powerpoint/2010/main" val="2236702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US" dirty="0" smtClean="0">
                <a:ea typeface="ＭＳ Ｐゴシック" charset="0"/>
                <a:cs typeface="ＭＳ Ｐゴシック" charset="0"/>
              </a:rPr>
              <a:t>SAMI</a:t>
            </a:r>
            <a:r>
              <a:rPr lang="en-US" baseline="0" dirty="0" smtClean="0">
                <a:ea typeface="ＭＳ Ｐゴシック" charset="0"/>
                <a:cs typeface="ＭＳ Ｐゴシック" charset="0"/>
              </a:rPr>
              <a:t> instrument houses 13 </a:t>
            </a:r>
            <a:r>
              <a:rPr lang="en-US" baseline="0" dirty="0" err="1" smtClean="0">
                <a:ea typeface="ＭＳ Ｐゴシック" charset="0"/>
                <a:cs typeface="ＭＳ Ｐゴシック" charset="0"/>
              </a:rPr>
              <a:t>hexabundles</a:t>
            </a:r>
            <a:r>
              <a:rPr lang="en-US" baseline="0" dirty="0" smtClean="0">
                <a:ea typeface="ＭＳ Ｐゴシック" charset="0"/>
                <a:cs typeface="ＭＳ Ｐゴシック" charset="0"/>
              </a:rPr>
              <a:t> over a 1dge FOV. The bundles are 15” across and </a:t>
            </a:r>
            <a:r>
              <a:rPr lang="en-US" baseline="0" dirty="0" err="1" smtClean="0">
                <a:ea typeface="ＭＳ Ｐゴシック" charset="0"/>
                <a:cs typeface="ＭＳ Ｐゴシック" charset="0"/>
              </a:rPr>
              <a:t>harbour</a:t>
            </a:r>
            <a:r>
              <a:rPr lang="en-US" baseline="0" dirty="0" smtClean="0">
                <a:ea typeface="ＭＳ Ｐゴシック" charset="0"/>
                <a:cs typeface="ＭＳ Ｐゴシック" charset="0"/>
              </a:rPr>
              <a:t> 61 1.6” </a:t>
            </a:r>
            <a:r>
              <a:rPr lang="en-US" baseline="0" dirty="0" err="1" smtClean="0">
                <a:ea typeface="ＭＳ Ｐゴシック" charset="0"/>
                <a:cs typeface="ＭＳ Ｐゴシック" charset="0"/>
              </a:rPr>
              <a:t>fibres</a:t>
            </a:r>
            <a:r>
              <a:rPr lang="en-US" baseline="0" dirty="0" smtClean="0">
                <a:ea typeface="ＭＳ Ｐゴシック" charset="0"/>
                <a:cs typeface="ＭＳ Ｐゴシック" charset="0"/>
              </a:rPr>
              <a:t>. These </a:t>
            </a:r>
            <a:r>
              <a:rPr lang="en-US" baseline="0" dirty="0" err="1" smtClean="0">
                <a:ea typeface="ＭＳ Ｐゴシック" charset="0"/>
                <a:cs typeface="ＭＳ Ｐゴシック" charset="0"/>
              </a:rPr>
              <a:t>fibres</a:t>
            </a:r>
            <a:r>
              <a:rPr lang="en-US" baseline="0" dirty="0" smtClean="0">
                <a:ea typeface="ＭＳ Ｐゴシック" charset="0"/>
                <a:cs typeface="ＭＳ Ｐゴシック" charset="0"/>
              </a:rPr>
              <a:t> feed the </a:t>
            </a:r>
            <a:r>
              <a:rPr lang="en-US" baseline="0" dirty="0" err="1" smtClean="0">
                <a:ea typeface="ＭＳ Ｐゴシック" charset="0"/>
                <a:cs typeface="ＭＳ Ｐゴシック" charset="0"/>
              </a:rPr>
              <a:t>AAOmega</a:t>
            </a:r>
            <a:r>
              <a:rPr lang="en-US" baseline="0" dirty="0" smtClean="0">
                <a:ea typeface="ＭＳ Ｐゴシック" charset="0"/>
                <a:cs typeface="ＭＳ Ｐゴシック" charset="0"/>
              </a:rPr>
              <a:t> spectrograph on the AAT</a:t>
            </a:r>
            <a:endParaRPr lang="en-US" dirty="0" smtClean="0">
              <a:ea typeface="ＭＳ Ｐゴシック" charset="0"/>
              <a:cs typeface="ＭＳ Ｐゴシック" charset="0"/>
            </a:endParaRPr>
          </a:p>
          <a:p>
            <a:endParaRPr lang="en-US" dirty="0" smtClean="0">
              <a:ea typeface="ＭＳ Ｐゴシック" charset="0"/>
              <a:cs typeface="ＭＳ Ｐゴシック" charset="0"/>
            </a:endParaRPr>
          </a:p>
          <a:p>
            <a:r>
              <a:rPr lang="en-US" dirty="0" smtClean="0">
                <a:ea typeface="ＭＳ Ｐゴシック" charset="0"/>
                <a:cs typeface="ＭＳ Ｐゴシック" charset="0"/>
              </a:rPr>
              <a:t>The </a:t>
            </a:r>
            <a:r>
              <a:rPr lang="en-US" dirty="0">
                <a:ea typeface="ＭＳ Ｐゴシック" charset="0"/>
                <a:cs typeface="ＭＳ Ｐゴシック" charset="0"/>
              </a:rPr>
              <a:t>SAMI galaxy Survey makes use of the upgraded SAMI instrument which was installed on AAT in Feb 2013.</a:t>
            </a:r>
          </a:p>
          <a:p>
            <a:endParaRPr lang="en-US" dirty="0">
              <a:ea typeface="ＭＳ Ｐゴシック" charset="0"/>
              <a:cs typeface="ＭＳ Ｐゴシック" charset="0"/>
            </a:endParaRPr>
          </a:p>
          <a:p>
            <a:r>
              <a:rPr lang="en-US" dirty="0">
                <a:ea typeface="ＭＳ Ｐゴシック" charset="0"/>
                <a:cs typeface="ＭＳ Ｐゴシック" charset="0"/>
              </a:rPr>
              <a:t>The survey aims to observing 3400 galaxies over 3.5 years and targets galaxies in the GAMA regions.</a:t>
            </a:r>
          </a:p>
          <a:p>
            <a:endParaRPr lang="en-US" dirty="0" smtClean="0">
              <a:ea typeface="ＭＳ Ｐゴシック" charset="0"/>
              <a:cs typeface="ＭＳ Ｐゴシック" charset="0"/>
            </a:endParaRPr>
          </a:p>
          <a:p>
            <a:r>
              <a:rPr lang="en-US" dirty="0" smtClean="0">
                <a:ea typeface="ＭＳ Ｐゴシック" charset="0"/>
                <a:cs typeface="ＭＳ Ｐゴシック" charset="0"/>
              </a:rPr>
              <a:t>3 main points separating SAMI GS from surveys like MANGA and </a:t>
            </a:r>
            <a:r>
              <a:rPr lang="en-US" dirty="0" err="1" smtClean="0">
                <a:ea typeface="ＭＳ Ｐゴシック" charset="0"/>
                <a:cs typeface="ＭＳ Ｐゴシック" charset="0"/>
              </a:rPr>
              <a:t>Califa</a:t>
            </a:r>
            <a:r>
              <a:rPr lang="en-US" dirty="0" smtClean="0">
                <a:ea typeface="ＭＳ Ｐゴシック" charset="0"/>
                <a:cs typeface="ＭＳ Ｐゴシック" charset="0"/>
              </a:rPr>
              <a:t>:</a:t>
            </a:r>
            <a:r>
              <a:rPr lang="en-US" baseline="0" dirty="0" smtClean="0">
                <a:ea typeface="ＭＳ Ｐゴシック" charset="0"/>
                <a:cs typeface="ＭＳ Ｐゴシック" charset="0"/>
              </a:rPr>
              <a:t> Ancillary data from GAMA, high spectroscopic res at </a:t>
            </a:r>
            <a:r>
              <a:rPr lang="en-US" baseline="0" dirty="0" err="1" smtClean="0">
                <a:ea typeface="ＭＳ Ｐゴシック" charset="0"/>
                <a:cs typeface="ＭＳ Ｐゴシック" charset="0"/>
              </a:rPr>
              <a:t>Halpha</a:t>
            </a:r>
            <a:r>
              <a:rPr lang="en-US" baseline="0" dirty="0" smtClean="0">
                <a:ea typeface="ＭＳ Ｐゴシック" charset="0"/>
                <a:cs typeface="ＭＳ Ｐゴシック" charset="0"/>
              </a:rPr>
              <a:t> (disentangle kinematic components of outflows, HII regions, dwarf galaxy kinematics), 8 cluster regions to probe the densest environments.</a:t>
            </a:r>
            <a:endParaRPr lang="en-US" dirty="0" smtClean="0">
              <a:ea typeface="ＭＳ Ｐゴシック" charset="0"/>
              <a:cs typeface="ＭＳ Ｐゴシック" charset="0"/>
            </a:endParaRPr>
          </a:p>
          <a:p>
            <a:endParaRPr lang="en-US" dirty="0">
              <a:ea typeface="ＭＳ Ｐゴシック" charset="0"/>
              <a:cs typeface="ＭＳ Ｐゴシック" charset="0"/>
            </a:endParaRPr>
          </a:p>
          <a:p>
            <a:r>
              <a:rPr lang="en-US" dirty="0">
                <a:ea typeface="ＭＳ Ｐゴシック" charset="0"/>
                <a:cs typeface="ＭＳ Ｐゴシック" charset="0"/>
              </a:rPr>
              <a:t>Emphasis environments.</a:t>
            </a:r>
          </a:p>
          <a:p>
            <a:endParaRPr lang="en-US" dirty="0">
              <a:ea typeface="ＭＳ Ｐゴシック" charset="0"/>
              <a:cs typeface="ＭＳ Ｐゴシック" charset="0"/>
            </a:endParaRPr>
          </a:p>
          <a:p>
            <a:r>
              <a:rPr lang="en-US" dirty="0">
                <a:ea typeface="ＭＳ Ｐゴシック" charset="0"/>
                <a:cs typeface="ＭＳ Ｐゴシック" charset="0"/>
              </a:rPr>
              <a:t>No clusters in GAMA at z&lt;0.1, so target selected clusters for full range of environments.</a:t>
            </a:r>
          </a:p>
          <a:p>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lvl1pPr defTabSz="880528">
              <a:defRPr sz="2200">
                <a:solidFill>
                  <a:schemeClr val="tx1"/>
                </a:solidFill>
                <a:latin typeface="Times" charset="0"/>
                <a:ea typeface="ＭＳ Ｐゴシック" charset="0"/>
                <a:cs typeface="ＭＳ Ｐゴシック" charset="0"/>
              </a:defRPr>
            </a:lvl1pPr>
            <a:lvl2pPr marL="35007189" indent="-34585239" defTabSz="880528">
              <a:defRPr sz="2200">
                <a:solidFill>
                  <a:schemeClr val="tx1"/>
                </a:solidFill>
                <a:latin typeface="Times" charset="0"/>
                <a:ea typeface="ＭＳ Ｐゴシック" charset="0"/>
              </a:defRPr>
            </a:lvl2pPr>
            <a:lvl3pPr>
              <a:defRPr sz="2200">
                <a:solidFill>
                  <a:schemeClr val="tx1"/>
                </a:solidFill>
                <a:latin typeface="Times" charset="0"/>
                <a:ea typeface="ＭＳ Ｐゴシック" charset="0"/>
              </a:defRPr>
            </a:lvl3pPr>
            <a:lvl4pPr>
              <a:defRPr sz="2200">
                <a:solidFill>
                  <a:schemeClr val="tx1"/>
                </a:solidFill>
                <a:latin typeface="Times" charset="0"/>
                <a:ea typeface="ＭＳ Ｐゴシック" charset="0"/>
              </a:defRPr>
            </a:lvl4pPr>
            <a:lvl5pPr>
              <a:defRPr sz="2200">
                <a:solidFill>
                  <a:schemeClr val="tx1"/>
                </a:solidFill>
                <a:latin typeface="Times" charset="0"/>
                <a:ea typeface="ＭＳ Ｐゴシック" charset="0"/>
              </a:defRPr>
            </a:lvl5pPr>
            <a:lvl6pPr marL="421950" eaLnBrk="0" fontAlgn="base" hangingPunct="0">
              <a:spcBef>
                <a:spcPct val="50000"/>
              </a:spcBef>
              <a:spcAft>
                <a:spcPct val="0"/>
              </a:spcAft>
              <a:defRPr sz="2200">
                <a:solidFill>
                  <a:schemeClr val="tx1"/>
                </a:solidFill>
                <a:latin typeface="Times" charset="0"/>
                <a:ea typeface="ＭＳ Ｐゴシック" charset="0"/>
              </a:defRPr>
            </a:lvl6pPr>
            <a:lvl7pPr marL="843900" eaLnBrk="0" fontAlgn="base" hangingPunct="0">
              <a:spcBef>
                <a:spcPct val="50000"/>
              </a:spcBef>
              <a:spcAft>
                <a:spcPct val="0"/>
              </a:spcAft>
              <a:defRPr sz="2200">
                <a:solidFill>
                  <a:schemeClr val="tx1"/>
                </a:solidFill>
                <a:latin typeface="Times" charset="0"/>
                <a:ea typeface="ＭＳ Ｐゴシック" charset="0"/>
              </a:defRPr>
            </a:lvl7pPr>
            <a:lvl8pPr marL="1265850" eaLnBrk="0" fontAlgn="base" hangingPunct="0">
              <a:spcBef>
                <a:spcPct val="50000"/>
              </a:spcBef>
              <a:spcAft>
                <a:spcPct val="0"/>
              </a:spcAft>
              <a:defRPr sz="2200">
                <a:solidFill>
                  <a:schemeClr val="tx1"/>
                </a:solidFill>
                <a:latin typeface="Times" charset="0"/>
                <a:ea typeface="ＭＳ Ｐゴシック" charset="0"/>
              </a:defRPr>
            </a:lvl8pPr>
            <a:lvl9pPr marL="1687800" eaLnBrk="0" fontAlgn="base" hangingPunct="0">
              <a:spcBef>
                <a:spcPct val="50000"/>
              </a:spcBef>
              <a:spcAft>
                <a:spcPct val="0"/>
              </a:spcAft>
              <a:defRPr sz="2200">
                <a:solidFill>
                  <a:schemeClr val="tx1"/>
                </a:solidFill>
                <a:latin typeface="Times" charset="0"/>
                <a:ea typeface="ＭＳ Ｐゴシック" charset="0"/>
              </a:defRPr>
            </a:lvl9pPr>
          </a:lstStyle>
          <a:p>
            <a:pPr>
              <a:defRPr/>
            </a:pPr>
            <a:fld id="{F1500601-A3A9-5A4C-872B-81EE07169A6C}" type="slidenum">
              <a:rPr lang="en-AU" sz="1200">
                <a:solidFill>
                  <a:srgbClr val="FF0000"/>
                </a:solidFill>
                <a:latin typeface="Times"/>
              </a:rPr>
              <a:pPr>
                <a:defRPr/>
              </a:pPr>
              <a:t>2</a:t>
            </a:fld>
            <a:endParaRPr lang="en-AU" sz="1200" dirty="0">
              <a:solidFill>
                <a:srgbClr val="FF0000"/>
              </a:solidFill>
              <a:latin typeface="Time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Position</a:t>
            </a:r>
            <a:r>
              <a:rPr lang="en-US" baseline="0" dirty="0" smtClean="0"/>
              <a:t> in pseudo phase space an be used to approximate the time since </a:t>
            </a:r>
            <a:r>
              <a:rPr lang="en-US" baseline="0" dirty="0" err="1" smtClean="0"/>
              <a:t>infall</a:t>
            </a:r>
            <a:r>
              <a:rPr lang="en-US" baseline="0" dirty="0" smtClean="0"/>
              <a:t> (Oman 2013, Gill 2005). </a:t>
            </a:r>
          </a:p>
          <a:p>
            <a:r>
              <a:rPr lang="en-US" baseline="0" dirty="0" smtClean="0"/>
              <a:t>Show the Oman results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Line shows the </a:t>
            </a:r>
            <a:r>
              <a:rPr lang="en-US" baseline="0" dirty="0" err="1" smtClean="0"/>
              <a:t>cuttoff</a:t>
            </a:r>
            <a:r>
              <a:rPr lang="en-US" baseline="0" dirty="0" smtClean="0"/>
              <a:t> point splitting the regions dominated by </a:t>
            </a:r>
            <a:r>
              <a:rPr lang="en-US" baseline="0" dirty="0" err="1" smtClean="0"/>
              <a:t>virialised</a:t>
            </a:r>
            <a:r>
              <a:rPr lang="en-US" baseline="0" dirty="0" smtClean="0"/>
              <a:t> and </a:t>
            </a:r>
            <a:r>
              <a:rPr lang="en-US" baseline="0" dirty="0" err="1" smtClean="0"/>
              <a:t>infalling</a:t>
            </a:r>
            <a:r>
              <a:rPr lang="en-US" baseline="0" dirty="0" smtClean="0"/>
              <a:t> galaxies.</a:t>
            </a:r>
          </a:p>
          <a:p>
            <a:endParaRPr lang="en-US" baseline="0" dirty="0" smtClean="0"/>
          </a:p>
          <a:p>
            <a:r>
              <a:rPr lang="en-US" baseline="0" dirty="0" smtClean="0"/>
              <a:t>Galaxies which lie beyond the line are highly likely to be first-time </a:t>
            </a:r>
            <a:r>
              <a:rPr lang="en-US" baseline="0" dirty="0" err="1" smtClean="0"/>
              <a:t>infallers</a:t>
            </a:r>
            <a:r>
              <a:rPr lang="en-US" baseline="0" dirty="0" smtClean="0"/>
              <a:t>. The line is a by-eye fit to regions where the galaxies have </a:t>
            </a:r>
            <a:r>
              <a:rPr lang="en-US" baseline="0" dirty="0" err="1" smtClean="0"/>
              <a:t>infall</a:t>
            </a:r>
            <a:r>
              <a:rPr lang="en-US" baseline="0" dirty="0" smtClean="0"/>
              <a:t> times</a:t>
            </a:r>
            <a:endParaRPr lang="en-US" dirty="0"/>
          </a:p>
        </p:txBody>
      </p:sp>
      <p:sp>
        <p:nvSpPr>
          <p:cNvPr id="4" name="Slide Number Placeholder 3"/>
          <p:cNvSpPr>
            <a:spLocks noGrp="1"/>
          </p:cNvSpPr>
          <p:nvPr>
            <p:ph type="sldNum" sz="quarter" idx="10"/>
          </p:nvPr>
        </p:nvSpPr>
        <p:spPr/>
        <p:txBody>
          <a:bodyPr/>
          <a:lstStyle/>
          <a:p>
            <a:fld id="{4B218756-A267-3842-891F-FB585D26711B}" type="slidenum">
              <a:rPr lang="en-US" smtClean="0"/>
              <a:t>21</a:t>
            </a:fld>
            <a:endParaRPr lang="en-US"/>
          </a:p>
        </p:txBody>
      </p:sp>
    </p:spTree>
    <p:extLst>
      <p:ext uri="{BB962C8B-B14F-4D97-AF65-F5344CB8AC3E}">
        <p14:creationId xmlns:p14="http://schemas.microsoft.com/office/powerpoint/2010/main" val="22367029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defTabSz="880528">
              <a:defRPr sz="2200">
                <a:solidFill>
                  <a:schemeClr val="tx1"/>
                </a:solidFill>
                <a:latin typeface="Times" charset="0"/>
                <a:ea typeface="ＭＳ Ｐゴシック" charset="0"/>
                <a:cs typeface="ＭＳ Ｐゴシック" charset="0"/>
              </a:defRPr>
            </a:lvl1pPr>
            <a:lvl2pPr marL="35007189" indent="-34585239" defTabSz="880528">
              <a:defRPr sz="2200">
                <a:solidFill>
                  <a:schemeClr val="tx1"/>
                </a:solidFill>
                <a:latin typeface="Times" charset="0"/>
                <a:ea typeface="ＭＳ Ｐゴシック" charset="0"/>
              </a:defRPr>
            </a:lvl2pPr>
            <a:lvl3pPr>
              <a:defRPr sz="2200">
                <a:solidFill>
                  <a:schemeClr val="tx1"/>
                </a:solidFill>
                <a:latin typeface="Times" charset="0"/>
                <a:ea typeface="ＭＳ Ｐゴシック" charset="0"/>
              </a:defRPr>
            </a:lvl3pPr>
            <a:lvl4pPr>
              <a:defRPr sz="2200">
                <a:solidFill>
                  <a:schemeClr val="tx1"/>
                </a:solidFill>
                <a:latin typeface="Times" charset="0"/>
                <a:ea typeface="ＭＳ Ｐゴシック" charset="0"/>
              </a:defRPr>
            </a:lvl4pPr>
            <a:lvl5pPr>
              <a:defRPr sz="2200">
                <a:solidFill>
                  <a:schemeClr val="tx1"/>
                </a:solidFill>
                <a:latin typeface="Times" charset="0"/>
                <a:ea typeface="ＭＳ Ｐゴシック" charset="0"/>
              </a:defRPr>
            </a:lvl5pPr>
            <a:lvl6pPr marL="421950" eaLnBrk="0" fontAlgn="base" hangingPunct="0">
              <a:spcBef>
                <a:spcPct val="50000"/>
              </a:spcBef>
              <a:spcAft>
                <a:spcPct val="0"/>
              </a:spcAft>
              <a:defRPr sz="2200">
                <a:solidFill>
                  <a:schemeClr val="tx1"/>
                </a:solidFill>
                <a:latin typeface="Times" charset="0"/>
                <a:ea typeface="ＭＳ Ｐゴシック" charset="0"/>
              </a:defRPr>
            </a:lvl6pPr>
            <a:lvl7pPr marL="843900" eaLnBrk="0" fontAlgn="base" hangingPunct="0">
              <a:spcBef>
                <a:spcPct val="50000"/>
              </a:spcBef>
              <a:spcAft>
                <a:spcPct val="0"/>
              </a:spcAft>
              <a:defRPr sz="2200">
                <a:solidFill>
                  <a:schemeClr val="tx1"/>
                </a:solidFill>
                <a:latin typeface="Times" charset="0"/>
                <a:ea typeface="ＭＳ Ｐゴシック" charset="0"/>
              </a:defRPr>
            </a:lvl7pPr>
            <a:lvl8pPr marL="1265850" eaLnBrk="0" fontAlgn="base" hangingPunct="0">
              <a:spcBef>
                <a:spcPct val="50000"/>
              </a:spcBef>
              <a:spcAft>
                <a:spcPct val="0"/>
              </a:spcAft>
              <a:defRPr sz="2200">
                <a:solidFill>
                  <a:schemeClr val="tx1"/>
                </a:solidFill>
                <a:latin typeface="Times" charset="0"/>
                <a:ea typeface="ＭＳ Ｐゴシック" charset="0"/>
              </a:defRPr>
            </a:lvl8pPr>
            <a:lvl9pPr marL="1687800" eaLnBrk="0" fontAlgn="base" hangingPunct="0">
              <a:spcBef>
                <a:spcPct val="50000"/>
              </a:spcBef>
              <a:spcAft>
                <a:spcPct val="0"/>
              </a:spcAft>
              <a:defRPr sz="2200">
                <a:solidFill>
                  <a:schemeClr val="tx1"/>
                </a:solidFill>
                <a:latin typeface="Times" charset="0"/>
                <a:ea typeface="ＭＳ Ｐゴシック" charset="0"/>
              </a:defRPr>
            </a:lvl9pPr>
          </a:lstStyle>
          <a:p>
            <a:pPr>
              <a:defRPr/>
            </a:pPr>
            <a:fld id="{2CF998DE-E3D5-8F43-A325-669D9FABEA03}" type="slidenum">
              <a:rPr lang="en-AU" sz="1200">
                <a:solidFill>
                  <a:srgbClr val="FF0000"/>
                </a:solidFill>
                <a:latin typeface="Arial" charset="0"/>
              </a:rPr>
              <a:pPr>
                <a:defRPr/>
              </a:pPr>
              <a:t>22</a:t>
            </a:fld>
            <a:endParaRPr lang="en-AU" sz="1200">
              <a:solidFill>
                <a:srgbClr val="FF0000"/>
              </a:solidFill>
              <a:latin typeface="Arial" charset="0"/>
            </a:endParaRPr>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ea typeface="ＭＳ Ｐゴシック" charset="0"/>
                <a:cs typeface="ＭＳ Ｐゴシック" charset="0"/>
              </a:rPr>
              <a:t>Briefly mention the top level science drivers, as we are all very much aware of them.</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Four clusters from the 2dfgrs and four well-known clusters</a:t>
            </a:r>
            <a:r>
              <a:rPr lang="en-US" baseline="0" dirty="0" smtClean="0"/>
              <a:t> in the SDSS footprint.</a:t>
            </a:r>
            <a:endParaRPr lang="en-US" dirty="0" smtClean="0"/>
          </a:p>
          <a:p>
            <a:endParaRPr lang="en-US" dirty="0" smtClean="0"/>
          </a:p>
          <a:p>
            <a:r>
              <a:rPr lang="en-US" dirty="0" smtClean="0"/>
              <a:t>Selected</a:t>
            </a:r>
            <a:r>
              <a:rPr lang="en-US" baseline="0" dirty="0" smtClean="0"/>
              <a:t> to cover the full </a:t>
            </a:r>
            <a:r>
              <a:rPr lang="en-US" dirty="0" err="1" smtClean="0"/>
              <a:t>massrange</a:t>
            </a:r>
            <a:r>
              <a:rPr lang="en-US" dirty="0" smtClean="0"/>
              <a:t>.</a:t>
            </a:r>
          </a:p>
          <a:p>
            <a:endParaRPr lang="en-US" dirty="0" smtClean="0"/>
          </a:p>
          <a:p>
            <a:r>
              <a:rPr lang="en-US" dirty="0" smtClean="0"/>
              <a:t>High spectroscopic completeness.</a:t>
            </a:r>
            <a:r>
              <a:rPr lang="en-US" baseline="0" dirty="0" smtClean="0"/>
              <a:t> </a:t>
            </a:r>
            <a:r>
              <a:rPr lang="en-US" dirty="0" smtClean="0"/>
              <a:t>Large number of members</a:t>
            </a:r>
            <a:r>
              <a:rPr lang="en-US" baseline="0" dirty="0" smtClean="0"/>
              <a:t> per cluster allowing good description of underlying cluster kinematics and </a:t>
            </a:r>
            <a:r>
              <a:rPr lang="en-US" baseline="0" dirty="0" err="1" smtClean="0"/>
              <a:t>substructuring</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4B218756-A267-3842-891F-FB585D26711B}" type="slidenum">
              <a:rPr lang="en-US" smtClean="0"/>
              <a:t>23</a:t>
            </a:fld>
            <a:endParaRPr lang="en-US"/>
          </a:p>
        </p:txBody>
      </p:sp>
    </p:spTree>
    <p:extLst>
      <p:ext uri="{BB962C8B-B14F-4D97-AF65-F5344CB8AC3E}">
        <p14:creationId xmlns:p14="http://schemas.microsoft.com/office/powerpoint/2010/main" val="379409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a good mix </a:t>
            </a:r>
            <a:r>
              <a:rPr lang="en-US" dirty="0" err="1" smtClean="0"/>
              <a:t>notonly</a:t>
            </a:r>
            <a:r>
              <a:rPr lang="en-US" dirty="0" smtClean="0"/>
              <a:t> across the mass range, but</a:t>
            </a:r>
            <a:r>
              <a:rPr lang="en-US" baseline="0" dirty="0" smtClean="0"/>
              <a:t> also in clusters of various dynamical states. </a:t>
            </a:r>
          </a:p>
          <a:p>
            <a:endParaRPr lang="en-US" baseline="0" dirty="0" smtClean="0"/>
          </a:p>
          <a:p>
            <a:r>
              <a:rPr lang="en-US" baseline="0" dirty="0" smtClean="0"/>
              <a:t>A85, A168 and A2399 have a lot of structure whereas the others have minor structures or a re very relaxed.</a:t>
            </a:r>
            <a:endParaRPr lang="en-US" dirty="0"/>
          </a:p>
        </p:txBody>
      </p:sp>
      <p:sp>
        <p:nvSpPr>
          <p:cNvPr id="4" name="Slide Number Placeholder 3"/>
          <p:cNvSpPr>
            <a:spLocks noGrp="1"/>
          </p:cNvSpPr>
          <p:nvPr>
            <p:ph type="sldNum" sz="quarter" idx="10"/>
          </p:nvPr>
        </p:nvSpPr>
        <p:spPr/>
        <p:txBody>
          <a:bodyPr/>
          <a:lstStyle/>
          <a:p>
            <a:fld id="{DE4431FD-E411-5A48-B96A-9329ABFF3475}" type="slidenum">
              <a:rPr lang="en-US" smtClean="0"/>
              <a:t>24</a:t>
            </a:fld>
            <a:endParaRPr lang="en-US"/>
          </a:p>
        </p:txBody>
      </p:sp>
    </p:spTree>
    <p:extLst>
      <p:ext uri="{BB962C8B-B14F-4D97-AF65-F5344CB8AC3E}">
        <p14:creationId xmlns:p14="http://schemas.microsoft.com/office/powerpoint/2010/main" val="24125402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5713416B-A5DD-3046-A96F-C241C58B792C}" type="slidenum">
              <a:rPr lang="en-AU"/>
              <a:pPr/>
              <a:t>25</a:t>
            </a:fld>
            <a:endParaRPr lang="en-AU" dirty="0"/>
          </a:p>
        </p:txBody>
      </p:sp>
      <p:sp>
        <p:nvSpPr>
          <p:cNvPr id="64513" name="Text Box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4514" name="Text Box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AU" sz="1200" b="1" dirty="0" smtClean="0"/>
              <a:t>Onto the science</a:t>
            </a:r>
            <a:r>
              <a:rPr lang="en-AU" sz="1200" b="1" baseline="0" dirty="0" smtClean="0"/>
              <a:t> I am interested in for SAMI. How does the cluster environment affect the star-forming properties of </a:t>
            </a:r>
            <a:r>
              <a:rPr lang="en-AU" sz="1200" b="1" baseline="0" dirty="0" err="1" smtClean="0"/>
              <a:t>infalling</a:t>
            </a:r>
            <a:r>
              <a:rPr lang="en-AU" sz="1200" b="1" baseline="0" dirty="0" smtClean="0"/>
              <a:t> galaxies?</a:t>
            </a:r>
            <a:endParaRPr lang="en-AU" sz="1200" b="1" dirty="0" smtClean="0"/>
          </a:p>
          <a:p>
            <a:endParaRPr lang="en-AU" sz="1200" b="1" dirty="0" smtClean="0"/>
          </a:p>
          <a:p>
            <a:r>
              <a:rPr lang="en-AU" sz="1200" b="1" dirty="0" smtClean="0"/>
              <a:t>Two intriguing</a:t>
            </a:r>
            <a:r>
              <a:rPr lang="en-AU" sz="1200" b="1" baseline="0" dirty="0" smtClean="0"/>
              <a:t> correlations: morphology-density relation showing field dominated by star forming spirals, clusters by red, dead </a:t>
            </a:r>
            <a:r>
              <a:rPr lang="en-AU" sz="1200" b="1" baseline="0" dirty="0" err="1" smtClean="0"/>
              <a:t>spheroidals</a:t>
            </a:r>
            <a:r>
              <a:rPr lang="en-AU" sz="1200" b="1" baseline="0" dirty="0" smtClean="0"/>
              <a:t>.</a:t>
            </a:r>
          </a:p>
          <a:p>
            <a:r>
              <a:rPr lang="en-AU" sz="1200" b="1" baseline="0" dirty="0" smtClean="0"/>
              <a:t>Hierarchical structure formation: field galaxies fall into clusters. Some mechanism must act to stop star formation and transform morphology in order to reconcile hierarchical structure formation with these correlations.</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5713416B-A5DD-3046-A96F-C241C58B792C}" type="slidenum">
              <a:rPr lang="en-AU"/>
              <a:pPr/>
              <a:t>26</a:t>
            </a:fld>
            <a:endParaRPr lang="en-AU" dirty="0"/>
          </a:p>
        </p:txBody>
      </p:sp>
      <p:sp>
        <p:nvSpPr>
          <p:cNvPr id="64513" name="Text Box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4514" name="Text Box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indent="0" algn="l" defTabSz="457200" rtl="0" eaLnBrk="1" fontAlgn="auto" latinLnBrk="0" hangingPunct="1">
              <a:lnSpc>
                <a:spcPct val="100000"/>
              </a:lnSpc>
              <a:spcBef>
                <a:spcPts val="0"/>
              </a:spcBef>
              <a:spcAft>
                <a:spcPts val="0"/>
              </a:spcAft>
              <a:buClrTx/>
              <a:buSzTx/>
              <a:buFontTx/>
              <a:buNone/>
              <a:tabLst/>
              <a:defRPr/>
            </a:pPr>
            <a:r>
              <a:rPr lang="en-AU" sz="1200" b="1" baseline="0" dirty="0" smtClean="0"/>
              <a:t>Specific star formation rate of galaxies within the </a:t>
            </a:r>
            <a:r>
              <a:rPr lang="en-AU" sz="1200" b="1" baseline="0" dirty="0" err="1" smtClean="0"/>
              <a:t>virial</a:t>
            </a:r>
            <a:r>
              <a:rPr lang="en-AU" sz="1200" b="1" baseline="0" dirty="0" smtClean="0"/>
              <a:t> radius of clusters is lower when compared with like-galaxies in the field.</a:t>
            </a:r>
          </a:p>
          <a:p>
            <a:r>
              <a:rPr lang="en-US" dirty="0" smtClean="0"/>
              <a:t>Haines: Spitzer derived SFRs</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buFont typeface="Arial" charset="0"/>
              <a:buChar char="›"/>
            </a:pPr>
            <a:r>
              <a:rPr lang="en-US" sz="1200" dirty="0" smtClean="0">
                <a:latin typeface="Times"/>
                <a:cs typeface="Times"/>
              </a:rPr>
              <a:t>Stellar mass selected and volume limited.</a:t>
            </a:r>
          </a:p>
          <a:p>
            <a:pPr fontAlgn="base">
              <a:buFont typeface="Arial" charset="0"/>
              <a:buChar char="›"/>
            </a:pPr>
            <a:r>
              <a:rPr lang="en-US" sz="1200" dirty="0" smtClean="0">
                <a:latin typeface="Times"/>
                <a:cs typeface="Times"/>
              </a:rPr>
              <a:t>Median major axis Re=4.4</a:t>
            </a:r>
            <a:r>
              <a:rPr lang="ja-JP" altLang="en-US" sz="1200" dirty="0" smtClean="0">
                <a:latin typeface="Times"/>
                <a:cs typeface="Times"/>
              </a:rPr>
              <a:t>”</a:t>
            </a:r>
            <a:r>
              <a:rPr lang="en-US" altLang="ja-JP" sz="1200" dirty="0" smtClean="0">
                <a:latin typeface="Times"/>
                <a:cs typeface="Times"/>
              </a:rPr>
              <a:t> (10-90% range 1.8-9.4</a:t>
            </a:r>
            <a:r>
              <a:rPr lang="ja-JP" altLang="en-US" sz="1200" dirty="0" smtClean="0">
                <a:latin typeface="Times"/>
                <a:cs typeface="Times"/>
              </a:rPr>
              <a:t>”</a:t>
            </a:r>
            <a:r>
              <a:rPr lang="en-US" altLang="ja-JP" sz="1200" dirty="0" smtClean="0">
                <a:latin typeface="Times"/>
                <a:cs typeface="Times"/>
              </a:rPr>
              <a:t>)</a:t>
            </a:r>
          </a:p>
          <a:p>
            <a:pPr fontAlgn="base">
              <a:buFont typeface="Arial" charset="0"/>
              <a:buChar char="›"/>
            </a:pPr>
            <a:r>
              <a:rPr lang="en-US" sz="1200" dirty="0" smtClean="0">
                <a:latin typeface="Times"/>
                <a:cs typeface="Times"/>
              </a:rPr>
              <a:t>IFU samples to median 1.7Re.</a:t>
            </a:r>
          </a:p>
          <a:p>
            <a:pPr fontAlgn="base">
              <a:buFont typeface="Arial" charset="0"/>
              <a:buChar char="›"/>
            </a:pPr>
            <a:r>
              <a:rPr lang="en-US" sz="1200" b="1" i="1" dirty="0" smtClean="0">
                <a:solidFill>
                  <a:srgbClr val="CE1126"/>
                </a:solidFill>
                <a:latin typeface="Times"/>
                <a:cs typeface="Times"/>
              </a:rPr>
              <a:t>~2/3 of galaxies in GAMA group catalogue (</a:t>
            </a:r>
            <a:r>
              <a:rPr lang="en-US" sz="1200" b="1" i="1" dirty="0" err="1" smtClean="0">
                <a:solidFill>
                  <a:srgbClr val="CE1126"/>
                </a:solidFill>
                <a:latin typeface="Times"/>
                <a:cs typeface="Times"/>
              </a:rPr>
              <a:t>Robotham</a:t>
            </a:r>
            <a:r>
              <a:rPr lang="en-US" sz="1200" b="1" i="1" dirty="0" smtClean="0">
                <a:solidFill>
                  <a:srgbClr val="CE1126"/>
                </a:solidFill>
                <a:latin typeface="Times"/>
                <a:cs typeface="Times"/>
              </a:rPr>
              <a:t> et al. 2011).</a:t>
            </a:r>
          </a:p>
          <a:p>
            <a:pPr fontAlgn="base">
              <a:buFont typeface="Arial" charset="0"/>
              <a:buChar char="›"/>
            </a:pPr>
            <a:r>
              <a:rPr lang="en-US" sz="1200" dirty="0" smtClean="0">
                <a:latin typeface="Times"/>
                <a:cs typeface="Times"/>
              </a:rPr>
              <a:t>Median S/N=15, spaxel</a:t>
            </a:r>
            <a:r>
              <a:rPr lang="en-US" sz="1200" baseline="30000" dirty="0" smtClean="0">
                <a:latin typeface="Times"/>
                <a:cs typeface="Times"/>
              </a:rPr>
              <a:t>-1</a:t>
            </a:r>
            <a:r>
              <a:rPr lang="en-US" sz="1200" dirty="0" smtClean="0">
                <a:latin typeface="Times"/>
                <a:cs typeface="Times"/>
              </a:rPr>
              <a:t> Å</a:t>
            </a:r>
            <a:r>
              <a:rPr lang="en-US" sz="1200" baseline="30000" dirty="0" smtClean="0">
                <a:latin typeface="Times"/>
                <a:cs typeface="Times"/>
              </a:rPr>
              <a:t>-1</a:t>
            </a:r>
            <a:r>
              <a:rPr lang="en-US" sz="1200" dirty="0" smtClean="0">
                <a:latin typeface="Times"/>
                <a:cs typeface="Times"/>
              </a:rPr>
              <a:t> at 1 Re, V-band continuum S/N=15 (10-90% range 2-37).</a:t>
            </a:r>
          </a:p>
          <a:p>
            <a:pPr fontAlgn="base">
              <a:buFont typeface="Arial" charset="0"/>
              <a:buChar char="›"/>
            </a:pPr>
            <a:r>
              <a:rPr lang="en-US" sz="1200" dirty="0" smtClean="0">
                <a:latin typeface="Times"/>
                <a:cs typeface="Times"/>
              </a:rPr>
              <a:t>Flux calibration: better than 5% over full spectral range.</a:t>
            </a:r>
          </a:p>
          <a:p>
            <a:pPr fontAlgn="base">
              <a:buFont typeface="Arial" charset="0"/>
              <a:buChar char="›"/>
            </a:pPr>
            <a:endParaRPr lang="en-US" sz="1200" dirty="0" smtClean="0">
              <a:latin typeface="Arial" charset="0"/>
              <a:cs typeface="Arial" charset="0"/>
            </a:endParaRPr>
          </a:p>
          <a:p>
            <a:r>
              <a:rPr lang="en-US" dirty="0" smtClean="0">
                <a:ea typeface="ＭＳ Ｐゴシック" charset="0"/>
                <a:cs typeface="ＭＳ Ｐゴシック" charset="0"/>
              </a:rPr>
              <a:t>Sample </a:t>
            </a:r>
            <a:r>
              <a:rPr lang="en-US" dirty="0">
                <a:ea typeface="ＭＳ Ｐゴシック" charset="0"/>
                <a:cs typeface="ＭＳ Ｐゴシック" charset="0"/>
              </a:rPr>
              <a:t>is stellar mass selected and volume limited</a:t>
            </a:r>
            <a:r>
              <a:rPr lang="en-US" dirty="0" smtClean="0">
                <a:ea typeface="ＭＳ Ｐゴシック" charset="0"/>
                <a:cs typeface="ＭＳ Ｐゴシック" charset="0"/>
              </a:rPr>
              <a:t>.</a:t>
            </a:r>
          </a:p>
          <a:p>
            <a:endParaRPr lang="en-US" dirty="0" smtClean="0">
              <a:ea typeface="ＭＳ Ｐゴシック" charset="0"/>
              <a:cs typeface="ＭＳ Ｐゴシック" charset="0"/>
            </a:endParaRPr>
          </a:p>
          <a:p>
            <a:r>
              <a:rPr lang="en-US" sz="2000" dirty="0" smtClean="0">
                <a:latin typeface="Times"/>
                <a:ea typeface="Wingdings"/>
                <a:cs typeface="Times"/>
                <a:sym typeface="Wingdings"/>
              </a:rPr>
              <a:t>Target cluster galaxies within R</a:t>
            </a:r>
            <a:r>
              <a:rPr lang="en-US" sz="2000" baseline="-25000" dirty="0" smtClean="0">
                <a:latin typeface="Times"/>
                <a:ea typeface="Wingdings"/>
                <a:cs typeface="Times"/>
                <a:sym typeface="Wingdings"/>
              </a:rPr>
              <a:t>200 </a:t>
            </a:r>
            <a:r>
              <a:rPr lang="en-US" sz="2000" dirty="0" smtClean="0">
                <a:latin typeface="Times"/>
                <a:ea typeface="Wingdings"/>
                <a:cs typeface="Times"/>
                <a:sym typeface="Wingdings"/>
              </a:rPr>
              <a:t>&amp; with:</a:t>
            </a:r>
          </a:p>
          <a:p>
            <a:pPr lvl="1"/>
            <a:r>
              <a:rPr lang="en-US" sz="2000" dirty="0" smtClean="0">
                <a:latin typeface="Times"/>
                <a:ea typeface="Wingdings"/>
                <a:cs typeface="Times"/>
                <a:sym typeface="Wingdings"/>
              </a:rPr>
              <a:t>M*&gt;10</a:t>
            </a:r>
            <a:r>
              <a:rPr lang="en-US" sz="2000" baseline="30000" dirty="0" smtClean="0">
                <a:latin typeface="Times"/>
                <a:ea typeface="Wingdings"/>
                <a:cs typeface="Times"/>
                <a:sym typeface="Wingdings"/>
              </a:rPr>
              <a:t>9.5</a:t>
            </a:r>
            <a:r>
              <a:rPr lang="en-US" sz="2000" dirty="0" smtClean="0">
                <a:latin typeface="Times"/>
                <a:ea typeface="Wingdings"/>
                <a:cs typeface="Times"/>
                <a:sym typeface="Wingdings"/>
              </a:rPr>
              <a:t>M</a:t>
            </a:r>
            <a:r>
              <a:rPr lang="en-US" sz="2000" baseline="-25000" dirty="0" smtClean="0">
                <a:latin typeface="Times"/>
                <a:ea typeface="Wingdings"/>
                <a:cs typeface="Times"/>
                <a:sym typeface="Wingdings"/>
              </a:rPr>
              <a:t></a:t>
            </a:r>
            <a:r>
              <a:rPr lang="en-US" sz="2000" dirty="0" smtClean="0">
                <a:latin typeface="Times"/>
                <a:ea typeface="Wingdings"/>
                <a:cs typeface="Times"/>
                <a:sym typeface="Wingdings"/>
              </a:rPr>
              <a:t> for </a:t>
            </a:r>
            <a:r>
              <a:rPr lang="en-US" sz="2000" dirty="0" err="1" smtClean="0">
                <a:latin typeface="Times"/>
                <a:ea typeface="Wingdings"/>
                <a:cs typeface="Times"/>
                <a:sym typeface="Wingdings"/>
              </a:rPr>
              <a:t>z</a:t>
            </a:r>
            <a:r>
              <a:rPr lang="en-US" sz="2000" baseline="-25000" dirty="0" err="1" smtClean="0">
                <a:latin typeface="Times"/>
                <a:ea typeface="Wingdings"/>
                <a:cs typeface="Times"/>
                <a:sym typeface="Wingdings"/>
              </a:rPr>
              <a:t>clus</a:t>
            </a:r>
            <a:r>
              <a:rPr lang="en-US" sz="2000" dirty="0" smtClean="0">
                <a:latin typeface="Times"/>
                <a:ea typeface="Wingdings"/>
                <a:cs typeface="Times"/>
                <a:sym typeface="Wingdings"/>
              </a:rPr>
              <a:t> &lt; 0.045 </a:t>
            </a:r>
          </a:p>
          <a:p>
            <a:pPr lvl="1"/>
            <a:r>
              <a:rPr lang="en-US" sz="2000" dirty="0" smtClean="0">
                <a:latin typeface="Times"/>
                <a:ea typeface="Wingdings"/>
                <a:cs typeface="Times"/>
                <a:sym typeface="Wingdings"/>
              </a:rPr>
              <a:t>M*&gt;10</a:t>
            </a:r>
            <a:r>
              <a:rPr lang="en-US" sz="2000" baseline="30000" dirty="0" smtClean="0">
                <a:latin typeface="Times"/>
                <a:ea typeface="Wingdings"/>
                <a:cs typeface="Times"/>
                <a:sym typeface="Wingdings"/>
              </a:rPr>
              <a:t>10</a:t>
            </a:r>
            <a:r>
              <a:rPr lang="en-US" sz="2000" dirty="0" smtClean="0">
                <a:latin typeface="Times"/>
                <a:ea typeface="Wingdings"/>
                <a:cs typeface="Times"/>
                <a:sym typeface="Wingdings"/>
              </a:rPr>
              <a:t>M</a:t>
            </a:r>
            <a:r>
              <a:rPr lang="en-US" sz="2000" baseline="-25000" dirty="0" smtClean="0">
                <a:latin typeface="Times"/>
                <a:ea typeface="Wingdings"/>
                <a:cs typeface="Times"/>
                <a:sym typeface="Wingdings"/>
              </a:rPr>
              <a:t></a:t>
            </a:r>
            <a:r>
              <a:rPr lang="en-US" sz="2000" dirty="0" smtClean="0">
                <a:latin typeface="Times"/>
                <a:ea typeface="Wingdings"/>
                <a:cs typeface="Times"/>
                <a:sym typeface="Wingdings"/>
              </a:rPr>
              <a:t> for </a:t>
            </a:r>
            <a:r>
              <a:rPr lang="en-US" sz="2000" dirty="0" err="1" smtClean="0">
                <a:latin typeface="Times"/>
                <a:ea typeface="Wingdings"/>
                <a:cs typeface="Times"/>
                <a:sym typeface="Wingdings"/>
              </a:rPr>
              <a:t>z</a:t>
            </a:r>
            <a:r>
              <a:rPr lang="en-US" sz="2000" baseline="-25000" dirty="0" err="1" smtClean="0">
                <a:latin typeface="Times"/>
                <a:ea typeface="Wingdings"/>
                <a:cs typeface="Times"/>
                <a:sym typeface="Wingdings"/>
              </a:rPr>
              <a:t>clus</a:t>
            </a:r>
            <a:r>
              <a:rPr lang="en-US" sz="2000" dirty="0" smtClean="0">
                <a:latin typeface="Times"/>
                <a:ea typeface="Wingdings"/>
                <a:cs typeface="Times"/>
                <a:sym typeface="Wingdings"/>
              </a:rPr>
              <a:t> &gt; 0.045 </a:t>
            </a:r>
          </a:p>
          <a:p>
            <a:pPr lvl="1"/>
            <a:r>
              <a:rPr lang="en-US" sz="2000" dirty="0" smtClean="0">
                <a:latin typeface="Times"/>
                <a:ea typeface="Wingdings"/>
                <a:cs typeface="Times"/>
                <a:sym typeface="Wingdings"/>
              </a:rPr>
              <a:t>Blue cloud galaxies with stellar masses 0.5 </a:t>
            </a:r>
            <a:r>
              <a:rPr lang="en-US" sz="2000" dirty="0" err="1" smtClean="0">
                <a:latin typeface="Times"/>
                <a:ea typeface="Wingdings"/>
                <a:cs typeface="Times"/>
                <a:sym typeface="Wingdings"/>
              </a:rPr>
              <a:t>dex</a:t>
            </a:r>
            <a:r>
              <a:rPr lang="en-US" sz="2000" dirty="0" smtClean="0">
                <a:latin typeface="Times"/>
                <a:ea typeface="Wingdings"/>
                <a:cs typeface="Times"/>
                <a:sym typeface="Wingdings"/>
              </a:rPr>
              <a:t> below these limits included as filler targets.</a:t>
            </a:r>
          </a:p>
          <a:p>
            <a:endParaRPr lang="en-US" dirty="0">
              <a:ea typeface="ＭＳ Ｐゴシック" charset="0"/>
              <a:cs typeface="ＭＳ Ｐゴシック" charset="0"/>
            </a:endParaRPr>
          </a:p>
          <a:p>
            <a:endParaRPr lang="en-US" dirty="0">
              <a:ea typeface="ＭＳ Ｐゴシック" charset="0"/>
              <a:cs typeface="ＭＳ Ｐゴシック" charset="0"/>
            </a:endParaRPr>
          </a:p>
          <a:p>
            <a:r>
              <a:rPr lang="en-US" dirty="0">
                <a:ea typeface="ＭＳ Ｐゴシック" charset="0"/>
                <a:cs typeface="ＭＳ Ｐゴシック" charset="0"/>
              </a:rPr>
              <a:t>The leads to a typical size of 4.4</a:t>
            </a:r>
            <a:r>
              <a:rPr lang="ja-JP" altLang="en-US" dirty="0">
                <a:ea typeface="ＭＳ Ｐゴシック" charset="0"/>
                <a:cs typeface="ＭＳ Ｐゴシック" charset="0"/>
              </a:rPr>
              <a:t>”</a:t>
            </a:r>
            <a:r>
              <a:rPr lang="en-US" altLang="ja-JP" dirty="0">
                <a:ea typeface="ＭＳ Ｐゴシック" charset="0"/>
                <a:cs typeface="ＭＳ Ｐゴシック" charset="0"/>
              </a:rPr>
              <a:t> in Re, so a median of 1.7Re for IFUs.</a:t>
            </a:r>
          </a:p>
          <a:p>
            <a:endParaRPr lang="en-US" dirty="0">
              <a:ea typeface="ＭＳ Ｐゴシック" charset="0"/>
              <a:cs typeface="ＭＳ Ｐゴシック" charset="0"/>
            </a:endParaRPr>
          </a:p>
          <a:p>
            <a:r>
              <a:rPr lang="en-US" dirty="0">
                <a:ea typeface="ＭＳ Ｐゴシック" charset="0"/>
                <a:cs typeface="ＭＳ Ｐゴシック" charset="0"/>
              </a:rPr>
              <a:t>The deep group catalogue means that 2/3 of galaxies in </a:t>
            </a:r>
            <a:r>
              <a:rPr lang="ja-JP" altLang="en-US" dirty="0">
                <a:ea typeface="ＭＳ Ｐゴシック" charset="0"/>
                <a:cs typeface="ＭＳ Ｐゴシック" charset="0"/>
              </a:rPr>
              <a:t>“</a:t>
            </a:r>
            <a:r>
              <a:rPr lang="en-US" altLang="ja-JP" dirty="0">
                <a:ea typeface="ＭＳ Ｐゴシック" charset="0"/>
                <a:cs typeface="ＭＳ Ｐゴシック" charset="0"/>
              </a:rPr>
              <a:t>groups</a:t>
            </a:r>
            <a:r>
              <a:rPr lang="ja-JP" altLang="en-US" dirty="0">
                <a:ea typeface="ＭＳ Ｐゴシック" charset="0"/>
                <a:cs typeface="ＭＳ Ｐゴシック" charset="0"/>
              </a:rPr>
              <a:t>”</a:t>
            </a:r>
            <a:r>
              <a:rPr lang="en-US" altLang="ja-JP" dirty="0">
                <a:ea typeface="ＭＳ Ｐゴシック" charset="0"/>
                <a:cs typeface="ＭＳ Ｐゴシック" charset="0"/>
              </a:rPr>
              <a:t>, although some very low mass and just pairs</a:t>
            </a:r>
            <a:r>
              <a:rPr lang="en-US" altLang="ja-JP" dirty="0" smtClean="0">
                <a:ea typeface="ＭＳ Ｐゴシック" charset="0"/>
                <a:cs typeface="ＭＳ Ｐゴシック" charset="0"/>
              </a:rPr>
              <a:t>.</a:t>
            </a:r>
          </a:p>
          <a:p>
            <a:endParaRPr lang="en-US" sz="1200" dirty="0" smtClean="0">
              <a:latin typeface="+mn-lt"/>
              <a:ea typeface="ＭＳ Ｐゴシック" charset="0"/>
              <a:cs typeface="ＭＳ Ｐゴシック" charset="0"/>
              <a:sym typeface="Wingdings"/>
            </a:endParaRPr>
          </a:p>
          <a:p>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lvl1pPr defTabSz="880528">
              <a:defRPr sz="2200">
                <a:solidFill>
                  <a:schemeClr val="tx1"/>
                </a:solidFill>
                <a:latin typeface="Times" charset="0"/>
                <a:ea typeface="ＭＳ Ｐゴシック" charset="0"/>
                <a:cs typeface="ＭＳ Ｐゴシック" charset="0"/>
              </a:defRPr>
            </a:lvl1pPr>
            <a:lvl2pPr marL="35007189" indent="-34585239" defTabSz="880528">
              <a:defRPr sz="2200">
                <a:solidFill>
                  <a:schemeClr val="tx1"/>
                </a:solidFill>
                <a:latin typeface="Times" charset="0"/>
                <a:ea typeface="ＭＳ Ｐゴシック" charset="0"/>
              </a:defRPr>
            </a:lvl2pPr>
            <a:lvl3pPr>
              <a:defRPr sz="2200">
                <a:solidFill>
                  <a:schemeClr val="tx1"/>
                </a:solidFill>
                <a:latin typeface="Times" charset="0"/>
                <a:ea typeface="ＭＳ Ｐゴシック" charset="0"/>
              </a:defRPr>
            </a:lvl3pPr>
            <a:lvl4pPr>
              <a:defRPr sz="2200">
                <a:solidFill>
                  <a:schemeClr val="tx1"/>
                </a:solidFill>
                <a:latin typeface="Times" charset="0"/>
                <a:ea typeface="ＭＳ Ｐゴシック" charset="0"/>
              </a:defRPr>
            </a:lvl4pPr>
            <a:lvl5pPr>
              <a:defRPr sz="2200">
                <a:solidFill>
                  <a:schemeClr val="tx1"/>
                </a:solidFill>
                <a:latin typeface="Times" charset="0"/>
                <a:ea typeface="ＭＳ Ｐゴシック" charset="0"/>
              </a:defRPr>
            </a:lvl5pPr>
            <a:lvl6pPr marL="421950" eaLnBrk="0" fontAlgn="base" hangingPunct="0">
              <a:spcBef>
                <a:spcPct val="50000"/>
              </a:spcBef>
              <a:spcAft>
                <a:spcPct val="0"/>
              </a:spcAft>
              <a:defRPr sz="2200">
                <a:solidFill>
                  <a:schemeClr val="tx1"/>
                </a:solidFill>
                <a:latin typeface="Times" charset="0"/>
                <a:ea typeface="ＭＳ Ｐゴシック" charset="0"/>
              </a:defRPr>
            </a:lvl6pPr>
            <a:lvl7pPr marL="843900" eaLnBrk="0" fontAlgn="base" hangingPunct="0">
              <a:spcBef>
                <a:spcPct val="50000"/>
              </a:spcBef>
              <a:spcAft>
                <a:spcPct val="0"/>
              </a:spcAft>
              <a:defRPr sz="2200">
                <a:solidFill>
                  <a:schemeClr val="tx1"/>
                </a:solidFill>
                <a:latin typeface="Times" charset="0"/>
                <a:ea typeface="ＭＳ Ｐゴシック" charset="0"/>
              </a:defRPr>
            </a:lvl7pPr>
            <a:lvl8pPr marL="1265850" eaLnBrk="0" fontAlgn="base" hangingPunct="0">
              <a:spcBef>
                <a:spcPct val="50000"/>
              </a:spcBef>
              <a:spcAft>
                <a:spcPct val="0"/>
              </a:spcAft>
              <a:defRPr sz="2200">
                <a:solidFill>
                  <a:schemeClr val="tx1"/>
                </a:solidFill>
                <a:latin typeface="Times" charset="0"/>
                <a:ea typeface="ＭＳ Ｐゴシック" charset="0"/>
              </a:defRPr>
            </a:lvl8pPr>
            <a:lvl9pPr marL="1687800" eaLnBrk="0" fontAlgn="base" hangingPunct="0">
              <a:spcBef>
                <a:spcPct val="50000"/>
              </a:spcBef>
              <a:spcAft>
                <a:spcPct val="0"/>
              </a:spcAft>
              <a:defRPr sz="2200">
                <a:solidFill>
                  <a:schemeClr val="tx1"/>
                </a:solidFill>
                <a:latin typeface="Times" charset="0"/>
                <a:ea typeface="ＭＳ Ｐゴシック" charset="0"/>
              </a:defRPr>
            </a:lvl9pPr>
          </a:lstStyle>
          <a:p>
            <a:pPr>
              <a:defRPr/>
            </a:pPr>
            <a:fld id="{2706CC48-5D24-AD43-96CE-4DDED5BFCE77}" type="slidenum">
              <a:rPr lang="en-AU" sz="1200">
                <a:solidFill>
                  <a:srgbClr val="FF0000"/>
                </a:solidFill>
                <a:latin typeface="Arial" charset="0"/>
              </a:rPr>
              <a:pPr>
                <a:defRPr/>
              </a:pPr>
              <a:t>3</a:t>
            </a:fld>
            <a:endParaRPr lang="en-AU" sz="1200">
              <a:solidFill>
                <a:srgbClr val="FF0000"/>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Times"/>
                <a:cs typeface="Times"/>
              </a:rPr>
              <a:t>Aim to collect</a:t>
            </a:r>
            <a:r>
              <a:rPr lang="en-US" sz="1200" baseline="0" dirty="0" smtClean="0">
                <a:latin typeface="Times"/>
                <a:cs typeface="Times"/>
              </a:rPr>
              <a:t> kinematical tracers to probe the environment in a similar manner as the GAMA regions.</a:t>
            </a:r>
            <a:endParaRPr lang="en-US" sz="1200" dirty="0" smtClean="0">
              <a:latin typeface="Times"/>
              <a:cs typeface="Times"/>
            </a:endParaRPr>
          </a:p>
          <a:p>
            <a:endParaRPr lang="en-US" sz="1200" dirty="0" smtClean="0">
              <a:latin typeface="Times"/>
              <a:cs typeface="Times"/>
            </a:endParaRPr>
          </a:p>
          <a:p>
            <a:r>
              <a:rPr lang="en-US" sz="1200" dirty="0" smtClean="0">
                <a:latin typeface="Times"/>
                <a:cs typeface="Times"/>
              </a:rPr>
              <a:t>(thanks mainly to help from James Allen, Gerald Cecil, Andy Green, </a:t>
            </a:r>
            <a:r>
              <a:rPr lang="en-US" sz="1200" dirty="0" err="1" smtClean="0">
                <a:latin typeface="Times"/>
                <a:cs typeface="Times"/>
              </a:rPr>
              <a:t>Smriti</a:t>
            </a:r>
            <a:r>
              <a:rPr lang="en-US" sz="1200" dirty="0" smtClean="0">
                <a:latin typeface="Times"/>
                <a:cs typeface="Times"/>
              </a:rPr>
              <a:t> </a:t>
            </a:r>
            <a:r>
              <a:rPr lang="en-US" sz="1200" dirty="0" err="1" smtClean="0">
                <a:latin typeface="Times"/>
                <a:cs typeface="Times"/>
              </a:rPr>
              <a:t>Mahajan</a:t>
            </a:r>
            <a:r>
              <a:rPr lang="en-US" sz="1200" dirty="0" smtClean="0">
                <a:latin typeface="Times"/>
                <a:cs typeface="Times"/>
              </a:rPr>
              <a:t>, Mike </a:t>
            </a:r>
            <a:r>
              <a:rPr lang="en-US" sz="1200" dirty="0" err="1" smtClean="0">
                <a:latin typeface="Times"/>
                <a:cs typeface="Times"/>
              </a:rPr>
              <a:t>Pracy</a:t>
            </a:r>
            <a:r>
              <a:rPr lang="en-US" sz="1200" dirty="0" smtClean="0">
                <a:latin typeface="Times"/>
                <a:cs typeface="Times"/>
              </a:rPr>
              <a:t>,  Aaron </a:t>
            </a:r>
            <a:r>
              <a:rPr lang="en-US" sz="1200" dirty="0" err="1" smtClean="0">
                <a:latin typeface="Times"/>
                <a:cs typeface="Times"/>
              </a:rPr>
              <a:t>Robotham</a:t>
            </a:r>
            <a:r>
              <a:rPr lang="en-US" sz="1200" dirty="0" smtClean="0">
                <a:latin typeface="Times"/>
                <a:cs typeface="Times"/>
              </a:rPr>
              <a:t>, Ivan </a:t>
            </a:r>
            <a:r>
              <a:rPr lang="en-US" sz="1200" dirty="0" err="1" smtClean="0">
                <a:latin typeface="Times"/>
                <a:cs typeface="Times"/>
              </a:rPr>
              <a:t>Baldry</a:t>
            </a:r>
            <a:r>
              <a:rPr lang="en-US" sz="1200" dirty="0" smtClean="0">
                <a:latin typeface="Times"/>
                <a:cs typeface="Times"/>
              </a:rPr>
              <a:t>, Sarah Sweet)</a:t>
            </a:r>
          </a:p>
          <a:p>
            <a:endParaRPr lang="en-US" sz="1200" dirty="0" smtClean="0">
              <a:latin typeface="Times"/>
              <a:cs typeface="Times"/>
            </a:endParaRPr>
          </a:p>
          <a:p>
            <a:r>
              <a:rPr lang="en-US" sz="1200" dirty="0" smtClean="0">
                <a:latin typeface="Times"/>
                <a:cs typeface="Times"/>
              </a:rPr>
              <a:t>2df </a:t>
            </a:r>
            <a:r>
              <a:rPr lang="en-US" sz="1200" dirty="0" err="1" smtClean="0">
                <a:latin typeface="Times"/>
                <a:cs typeface="Times"/>
              </a:rPr>
              <a:t>AAOmega</a:t>
            </a:r>
            <a:r>
              <a:rPr lang="en-US" sz="1200" baseline="0" dirty="0" smtClean="0">
                <a:latin typeface="Times"/>
                <a:cs typeface="Times"/>
              </a:rPr>
              <a:t> is awesome for cluster studies! </a:t>
            </a:r>
            <a:endParaRPr lang="en-US" dirty="0"/>
          </a:p>
        </p:txBody>
      </p:sp>
      <p:sp>
        <p:nvSpPr>
          <p:cNvPr id="4" name="Slide Number Placeholder 3"/>
          <p:cNvSpPr>
            <a:spLocks noGrp="1"/>
          </p:cNvSpPr>
          <p:nvPr>
            <p:ph type="sldNum" sz="quarter" idx="10"/>
          </p:nvPr>
        </p:nvSpPr>
        <p:spPr/>
        <p:txBody>
          <a:bodyPr/>
          <a:lstStyle/>
          <a:p>
            <a:fld id="{4B218756-A267-3842-891F-FB585D26711B}" type="slidenum">
              <a:rPr lang="en-US" smtClean="0"/>
              <a:t>4</a:t>
            </a:fld>
            <a:endParaRPr lang="en-US"/>
          </a:p>
        </p:txBody>
      </p:sp>
    </p:spTree>
    <p:extLst>
      <p:ext uri="{BB962C8B-B14F-4D97-AF65-F5344CB8AC3E}">
        <p14:creationId xmlns:p14="http://schemas.microsoft.com/office/powerpoint/2010/main" val="387503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5713416B-A5DD-3046-A96F-C241C58B792C}" type="slidenum">
              <a:rPr lang="en-AU"/>
              <a:pPr/>
              <a:t>5</a:t>
            </a:fld>
            <a:endParaRPr lang="en-AU" dirty="0"/>
          </a:p>
        </p:txBody>
      </p:sp>
      <p:sp>
        <p:nvSpPr>
          <p:cNvPr id="64513" name="Text Box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4514" name="Text Box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AU" sz="1200" b="1" dirty="0" smtClean="0"/>
              <a:t>Two intriguing</a:t>
            </a:r>
            <a:r>
              <a:rPr lang="en-AU" sz="1200" b="1" baseline="0" dirty="0" smtClean="0"/>
              <a:t> correlations: morphology-density relation showing field dominated by star forming spirals, clusters by red, dead </a:t>
            </a:r>
            <a:r>
              <a:rPr lang="en-AU" sz="1200" b="1" baseline="0" dirty="0" err="1" smtClean="0"/>
              <a:t>spheroidals</a:t>
            </a:r>
            <a:r>
              <a:rPr lang="en-AU" sz="1200" b="1" baseline="0" dirty="0" smtClean="0"/>
              <a:t>.</a:t>
            </a:r>
          </a:p>
          <a:p>
            <a:endParaRPr lang="en-AU" sz="1200" b="1" baseline="0" dirty="0" smtClean="0"/>
          </a:p>
          <a:p>
            <a:r>
              <a:rPr lang="en-AU" sz="1200" b="1" baseline="0" dirty="0" smtClean="0"/>
              <a:t>SF-density correlation exists too.</a:t>
            </a:r>
          </a:p>
          <a:p>
            <a:endParaRPr lang="en-AU" sz="1200" b="1" baseline="0" dirty="0" smtClean="0"/>
          </a:p>
          <a:p>
            <a:r>
              <a:rPr lang="en-AU" sz="1200" b="1" baseline="0" dirty="0" smtClean="0"/>
              <a:t>Hierarchical structure formation: field galaxies fall into clusters. Some mechanism must act to stop star formation and transform morphology in order to reconcile hierarchical structure formation with these correlations.</a:t>
            </a:r>
          </a:p>
          <a:p>
            <a:endParaRPr lang="en-AU" sz="1200" b="1" baseline="0" dirty="0" smtClean="0"/>
          </a:p>
          <a:p>
            <a:r>
              <a:rPr lang="en-AU" sz="1200" b="1" baseline="0" dirty="0" smtClean="0"/>
              <a:t>Slow decline with few PSB galaxies favours a quenching timescale on the order of the 2.5Gyr cluster crossing time.</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Two key results: large scale surveys show us the correlations</a:t>
            </a:r>
            <a:r>
              <a:rPr lang="en-US" baseline="0" dirty="0" smtClean="0"/>
              <a:t>, more detailed investigations of virgo cluster galaxies tell us that truncation occurs fairly rapidly from the outside in.</a:t>
            </a:r>
          </a:p>
          <a:p>
            <a:endParaRPr lang="en-US" baseline="0" dirty="0" smtClean="0"/>
          </a:p>
          <a:p>
            <a:r>
              <a:rPr lang="en-US" baseline="0" dirty="0" smtClean="0"/>
              <a:t>Truncated in the outskirts for 50% of spirals, most having normal star formation in the </a:t>
            </a:r>
            <a:r>
              <a:rPr lang="en-US" baseline="0" dirty="0" err="1" smtClean="0"/>
              <a:t>centres</a:t>
            </a:r>
            <a:r>
              <a:rPr lang="en-US" baseline="0" dirty="0" smtClean="0"/>
              <a:t>. Stellar component relatively smooth and undisturbed. Suggests gas-gas process such as ram pressure stripping. Many of the 50%</a:t>
            </a:r>
          </a:p>
          <a:p>
            <a:endParaRPr lang="en-US" baseline="0" dirty="0" smtClean="0"/>
          </a:p>
          <a:p>
            <a:r>
              <a:rPr lang="en-US" baseline="0" dirty="0" smtClean="0"/>
              <a:t> Virgo spiral galaxies have mostly sharply truncated radial distributions of Ha (i.e. SF) and the stellar populations outside these truncation radii are consistent with being truncated rapidly within the last 500Myrs.</a:t>
            </a:r>
            <a:endParaRPr lang="en-US" dirty="0"/>
          </a:p>
        </p:txBody>
      </p:sp>
      <p:sp>
        <p:nvSpPr>
          <p:cNvPr id="4" name="Slide Number Placeholder 3"/>
          <p:cNvSpPr>
            <a:spLocks noGrp="1"/>
          </p:cNvSpPr>
          <p:nvPr>
            <p:ph type="sldNum" sz="quarter" idx="10"/>
          </p:nvPr>
        </p:nvSpPr>
        <p:spPr/>
        <p:txBody>
          <a:bodyPr/>
          <a:lstStyle/>
          <a:p>
            <a:fld id="{911322A7-3451-B744-B3B8-99AF75D4AE1D}" type="slidenum">
              <a:rPr lang="en-US" smtClean="0"/>
              <a:t>6</a:t>
            </a:fld>
            <a:endParaRPr lang="en-US" dirty="0"/>
          </a:p>
        </p:txBody>
      </p:sp>
    </p:spTree>
    <p:extLst>
      <p:ext uri="{BB962C8B-B14F-4D97-AF65-F5344CB8AC3E}">
        <p14:creationId xmlns:p14="http://schemas.microsoft.com/office/powerpoint/2010/main" val="258296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STAR FORMATION RATES IN THE CENTRE ARE NOT AFFECTED – APERTURE EFFECTS!!</a:t>
            </a:r>
          </a:p>
          <a:p>
            <a:r>
              <a:rPr lang="en-US" baseline="0" dirty="0" smtClean="0"/>
              <a:t>-NEED RESOLVED SPECTROSCOPY.</a:t>
            </a:r>
          </a:p>
          <a:p>
            <a:pPr marL="171450" indent="-171450">
              <a:buFontTx/>
              <a:buChar char="-"/>
            </a:pPr>
            <a:r>
              <a:rPr lang="en-US" baseline="0" dirty="0" smtClean="0"/>
              <a:t>ONLY BASED ON 10 GALAXIES IN ONE CLUSTER!!!!!</a:t>
            </a:r>
          </a:p>
          <a:p>
            <a:pPr marL="171450" indent="-171450">
              <a:buFontTx/>
              <a:buChar char="-"/>
            </a:pPr>
            <a:endParaRPr lang="en-US" baseline="0" dirty="0" smtClean="0"/>
          </a:p>
          <a:p>
            <a:pPr marL="171450" indent="-171450">
              <a:buFontTx/>
              <a:buChar char="-"/>
            </a:pPr>
            <a:r>
              <a:rPr lang="en-US" baseline="0" dirty="0" smtClean="0"/>
              <a:t>Also found evidence at larger radius. Due to dynamics of Virgo? Need more clusters to understand general picture.</a:t>
            </a:r>
          </a:p>
          <a:p>
            <a:pPr marL="171450" indent="-171450">
              <a:buFontTx/>
              <a:buChar char="-"/>
            </a:pPr>
            <a:endParaRPr lang="en-US" baseline="0" dirty="0" smtClean="0"/>
          </a:p>
          <a:p>
            <a:pPr marL="270000" indent="-234000">
              <a:spcBef>
                <a:spcPts val="600"/>
              </a:spcBef>
              <a:buSzPct val="96000"/>
              <a:buFont typeface="Arial"/>
              <a:buChar char="•"/>
            </a:pPr>
            <a:r>
              <a:rPr lang="en-US" sz="1200" b="1" dirty="0" smtClean="0">
                <a:solidFill>
                  <a:srgbClr val="FF0000"/>
                </a:solidFill>
                <a:latin typeface="Times"/>
                <a:cs typeface="Times"/>
              </a:rPr>
              <a:t>Resolved HI: hard to get Virgo-like data for many clusters.</a:t>
            </a:r>
          </a:p>
          <a:p>
            <a:pPr marL="270000" indent="-234000">
              <a:spcBef>
                <a:spcPts val="600"/>
              </a:spcBef>
              <a:buSzPct val="96000"/>
              <a:buFont typeface="Arial"/>
              <a:buChar char="•"/>
            </a:pPr>
            <a:r>
              <a:rPr lang="en-US" sz="1200" b="1" dirty="0" smtClean="0">
                <a:solidFill>
                  <a:srgbClr val="FF0000"/>
                </a:solidFill>
                <a:latin typeface="Times"/>
                <a:cs typeface="Times"/>
              </a:rPr>
              <a:t>Optical signatures: handful of galaxies in Virgo – representative?</a:t>
            </a:r>
          </a:p>
          <a:p>
            <a:pPr marL="270000" indent="-234000">
              <a:spcBef>
                <a:spcPts val="600"/>
              </a:spcBef>
              <a:buSzPct val="96000"/>
              <a:buFont typeface="Arial"/>
              <a:buChar char="•"/>
            </a:pPr>
            <a:r>
              <a:rPr lang="en-US" sz="1200" b="1" dirty="0" smtClean="0">
                <a:solidFill>
                  <a:srgbClr val="FF0000"/>
                </a:solidFill>
                <a:latin typeface="Times"/>
                <a:cs typeface="Times"/>
              </a:rPr>
              <a:t>Is this the dominant mechanism for transformation?</a:t>
            </a:r>
          </a:p>
          <a:p>
            <a:pPr marL="270000" indent="-234000">
              <a:spcBef>
                <a:spcPts val="600"/>
              </a:spcBef>
              <a:buSzPct val="96000"/>
              <a:buFont typeface="Arial"/>
              <a:buChar char="•"/>
            </a:pPr>
            <a:r>
              <a:rPr lang="en-US" sz="1200" b="1" dirty="0" smtClean="0">
                <a:solidFill>
                  <a:srgbClr val="FF0000"/>
                </a:solidFill>
                <a:latin typeface="Times"/>
                <a:cs typeface="Times"/>
              </a:rPr>
              <a:t>Need IFU data for larger sample across range of clusters</a:t>
            </a:r>
            <a:r>
              <a:rPr lang="en-US" sz="1200" b="1" baseline="0" dirty="0" smtClean="0">
                <a:solidFill>
                  <a:srgbClr val="FF0000"/>
                </a:solidFill>
                <a:latin typeface="Times"/>
                <a:cs typeface="Times"/>
              </a:rPr>
              <a:t> to get a better handle on demographic </a:t>
            </a:r>
            <a:r>
              <a:rPr lang="en-US" sz="1200" b="1" baseline="0" dirty="0" err="1" smtClean="0">
                <a:solidFill>
                  <a:srgbClr val="FF0000"/>
                </a:solidFill>
                <a:latin typeface="Times"/>
                <a:cs typeface="Times"/>
              </a:rPr>
              <a:t>sof</a:t>
            </a:r>
            <a:r>
              <a:rPr lang="en-US" sz="1200" b="1" baseline="0" dirty="0" smtClean="0">
                <a:solidFill>
                  <a:srgbClr val="FF0000"/>
                </a:solidFill>
                <a:latin typeface="Times"/>
                <a:cs typeface="Times"/>
              </a:rPr>
              <a:t> these transition galaxies.</a:t>
            </a:r>
            <a:endParaRPr lang="en-US" sz="1200" b="1" dirty="0" smtClean="0">
              <a:solidFill>
                <a:srgbClr val="FF0000"/>
              </a:solidFill>
              <a:latin typeface="Times"/>
              <a:cs typeface="Times"/>
            </a:endParaRPr>
          </a:p>
          <a:p>
            <a:pPr marL="171450" indent="-171450">
              <a:buFontTx/>
              <a:buChar char="-"/>
            </a:pPr>
            <a:endParaRPr lang="en-US" dirty="0" smtClean="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911322A7-3451-B744-B3B8-99AF75D4AE1D}" type="slidenum">
              <a:rPr lang="en-US" smtClean="0"/>
              <a:t>7</a:t>
            </a:fld>
            <a:endParaRPr lang="en-US" dirty="0"/>
          </a:p>
        </p:txBody>
      </p:sp>
    </p:spTree>
    <p:extLst>
      <p:ext uri="{BB962C8B-B14F-4D97-AF65-F5344CB8AC3E}">
        <p14:creationId xmlns:p14="http://schemas.microsoft.com/office/powerpoint/2010/main" val="258296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Passive have no emission lines and weak </a:t>
            </a:r>
            <a:r>
              <a:rPr lang="en-US" dirty="0" err="1" smtClean="0"/>
              <a:t>balmer</a:t>
            </a:r>
            <a:r>
              <a:rPr lang="en-US" dirty="0" smtClean="0"/>
              <a:t> absorption</a:t>
            </a:r>
          </a:p>
          <a:p>
            <a:endParaRPr lang="en-US" dirty="0" smtClean="0"/>
          </a:p>
          <a:p>
            <a:r>
              <a:rPr lang="en-US" dirty="0" smtClean="0"/>
              <a:t>Emission lines must have </a:t>
            </a:r>
            <a:r>
              <a:rPr lang="en-US" dirty="0" err="1" smtClean="0"/>
              <a:t>Halpha+on</a:t>
            </a:r>
            <a:r>
              <a:rPr lang="en-US" baseline="0" dirty="0" smtClean="0"/>
              <a:t> other with EW&gt;2A and S/N&gt;3.</a:t>
            </a:r>
            <a:endParaRPr lang="en-US" dirty="0" smtClean="0"/>
          </a:p>
          <a:p>
            <a:endParaRPr lang="en-US" dirty="0" smtClean="0"/>
          </a:p>
          <a:p>
            <a:r>
              <a:rPr lang="en-US" baseline="0" dirty="0" smtClean="0"/>
              <a:t>HDS have no emission lines and significant absorption in </a:t>
            </a:r>
            <a:r>
              <a:rPr lang="en-US" baseline="0" dirty="0" err="1" smtClean="0"/>
              <a:t>Hd</a:t>
            </a:r>
            <a:r>
              <a:rPr lang="en-US" baseline="0" dirty="0" smtClean="0"/>
              <a:t> (&gt;3A) with absorption also detected in </a:t>
            </a:r>
            <a:r>
              <a:rPr lang="en-US" baseline="0" dirty="0" err="1" smtClean="0"/>
              <a:t>Hb</a:t>
            </a:r>
            <a:r>
              <a:rPr lang="en-US" baseline="0" dirty="0" smtClean="0"/>
              <a:t> and Hg</a:t>
            </a:r>
          </a:p>
          <a:p>
            <a:endParaRPr lang="en-US" baseline="0" dirty="0" smtClean="0"/>
          </a:p>
          <a:p>
            <a:endParaRPr lang="en-US" baseline="0" dirty="0" smtClean="0"/>
          </a:p>
          <a:p>
            <a:r>
              <a:rPr lang="en-US" baseline="0" dirty="0" smtClean="0"/>
              <a:t>Emission lines have two lines detected with EW &lt; -1 &amp;&amp; EW/EW_ERR &gt; 1 for HA and (NII or NII or OIIIR or </a:t>
            </a:r>
            <a:r>
              <a:rPr lang="en-US" baseline="0" dirty="0" err="1" smtClean="0"/>
              <a:t>Hb</a:t>
            </a:r>
            <a:r>
              <a:rPr lang="en-US" baseline="0" dirty="0" smtClean="0"/>
              <a:t> or OII)</a:t>
            </a:r>
          </a:p>
          <a:p>
            <a:endParaRPr lang="en-US" baseline="0" dirty="0" smtClean="0"/>
          </a:p>
          <a:p>
            <a:r>
              <a:rPr lang="en-US" baseline="0" dirty="0" smtClean="0"/>
              <a:t>SF and AGNs are classified based on the line ratio NII/Ha and, where available NII/Ha and OIIIR/</a:t>
            </a:r>
            <a:r>
              <a:rPr lang="en-US" baseline="0" dirty="0" err="1" smtClean="0"/>
              <a:t>Hb</a:t>
            </a:r>
            <a:r>
              <a:rPr lang="en-US" baseline="0" dirty="0" smtClean="0"/>
              <a:t>. Different </a:t>
            </a:r>
            <a:r>
              <a:rPr lang="en-US" baseline="0" dirty="0" err="1" smtClean="0"/>
              <a:t>ionising</a:t>
            </a:r>
            <a:r>
              <a:rPr lang="en-US" baseline="0" dirty="0" smtClean="0"/>
              <a:t> field produced by SF and AGN produce different ratios in those species.</a:t>
            </a:r>
          </a:p>
          <a:p>
            <a:endParaRPr lang="en-US" baseline="0" dirty="0" smtClean="0"/>
          </a:p>
          <a:p>
            <a:r>
              <a:rPr lang="en-US" baseline="0" dirty="0" err="1" smtClean="0"/>
              <a:t>NonSF</a:t>
            </a:r>
            <a:r>
              <a:rPr lang="en-US" baseline="0" dirty="0" smtClean="0"/>
              <a:t> emission can be due to AGN, LINER/LIER and shock excited line emission.</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11322A7-3451-B744-B3B8-99AF75D4AE1D}" type="slidenum">
              <a:rPr lang="en-US" smtClean="0"/>
              <a:t>8</a:t>
            </a:fld>
            <a:endParaRPr lang="en-US"/>
          </a:p>
        </p:txBody>
      </p:sp>
    </p:spTree>
    <p:extLst>
      <p:ext uri="{BB962C8B-B14F-4D97-AF65-F5344CB8AC3E}">
        <p14:creationId xmlns:p14="http://schemas.microsoft.com/office/powerpoint/2010/main" val="1044002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also have HDS with emission that is non-</a:t>
            </a:r>
            <a:r>
              <a:rPr lang="en-US" dirty="0" err="1" smtClean="0"/>
              <a:t>starforming</a:t>
            </a:r>
            <a:r>
              <a:rPr lang="en-US" dirty="0" smtClean="0"/>
              <a:t>.</a:t>
            </a:r>
            <a:r>
              <a:rPr lang="en-US" baseline="0" dirty="0" smtClean="0"/>
              <a:t> Hybrid classification NSF HDS (non-</a:t>
            </a:r>
            <a:r>
              <a:rPr lang="en-US" baseline="0" dirty="0" err="1" smtClean="0"/>
              <a:t>starforming</a:t>
            </a:r>
            <a:r>
              <a:rPr lang="en-US" baseline="0" dirty="0" smtClean="0"/>
              <a:t> </a:t>
            </a:r>
            <a:r>
              <a:rPr lang="en-US" baseline="0" dirty="0" err="1" smtClean="0"/>
              <a:t>hdelta</a:t>
            </a:r>
            <a:r>
              <a:rPr lang="en-US" baseline="0" dirty="0" smtClean="0"/>
              <a:t> strong)</a:t>
            </a:r>
            <a:endParaRPr lang="en-US" dirty="0"/>
          </a:p>
        </p:txBody>
      </p:sp>
      <p:sp>
        <p:nvSpPr>
          <p:cNvPr id="4" name="Slide Number Placeholder 3"/>
          <p:cNvSpPr>
            <a:spLocks noGrp="1"/>
          </p:cNvSpPr>
          <p:nvPr>
            <p:ph type="sldNum" sz="quarter" idx="10"/>
          </p:nvPr>
        </p:nvSpPr>
        <p:spPr/>
        <p:txBody>
          <a:bodyPr/>
          <a:lstStyle/>
          <a:p>
            <a:fld id="{DE4431FD-E411-5A48-B96A-9329ABFF3475}" type="slidenum">
              <a:rPr lang="en-US" smtClean="0"/>
              <a:t>9</a:t>
            </a:fld>
            <a:endParaRPr lang="en-US"/>
          </a:p>
        </p:txBody>
      </p:sp>
    </p:spTree>
    <p:extLst>
      <p:ext uri="{BB962C8B-B14F-4D97-AF65-F5344CB8AC3E}">
        <p14:creationId xmlns:p14="http://schemas.microsoft.com/office/powerpoint/2010/main" val="4244176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CB0E8DEF-EB0F-094D-8C55-9E79565D9067}" type="datetime1">
              <a:rPr lang="en-AU" smtClean="0"/>
              <a:t>9/07/2017</a:t>
            </a:fld>
            <a:endParaRPr lang="en-US"/>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6" name="Slide Number Placeholder 5"/>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4115562-6133-BF4E-BD81-F0467997CFCA}" type="datetime1">
              <a:rPr lang="en-AU" smtClean="0"/>
              <a:t>9/07/2017</a:t>
            </a:fld>
            <a:endParaRPr lang="en-US"/>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6" name="Slide Number Placeholder 5"/>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25CD78CF-558C-E84B-9D7D-7D41C4E0D242}" type="datetime1">
              <a:rPr lang="en-AU" smtClean="0"/>
              <a:t>9/07/2017</a:t>
            </a:fld>
            <a:endParaRPr lang="en-US"/>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6" name="Slide Number Placeholder 5"/>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Text Placeholder 2"/>
          <p:cNvSpPr>
            <a:spLocks noGrp="1"/>
          </p:cNvSpPr>
          <p:nvPr>
            <p:ph idx="1"/>
          </p:nvPr>
        </p:nvSpPr>
        <p:spPr>
          <a:xfrm>
            <a:off x="250824" y="1357297"/>
            <a:ext cx="8662989" cy="5095891"/>
          </a:xfrm>
          <a:prstGeom prst="rect">
            <a:avLst/>
          </a:prstGeom>
        </p:spPr>
        <p:txBody>
          <a:bodyPr rtlCol="0">
            <a:noAutofit/>
          </a:bodyPr>
          <a:lstStyle>
            <a:lvl1pPr marL="174625" marR="0" indent="-174625" algn="l" defTabSz="914400" rtl="0" eaLnBrk="1" fontAlgn="auto" latinLnBrk="0" hangingPunct="1">
              <a:lnSpc>
                <a:spcPct val="100000"/>
              </a:lnSpc>
              <a:spcBef>
                <a:spcPts val="500"/>
              </a:spcBef>
              <a:spcAft>
                <a:spcPts val="500"/>
              </a:spcAft>
              <a:buClr>
                <a:srgbClr val="CE1126"/>
              </a:buClr>
              <a:buSzTx/>
              <a:buFont typeface="Arial" pitchFamily="34" charset="0"/>
              <a:buChar char="›"/>
              <a:tabLst/>
              <a:defRPr/>
            </a:lvl1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AU" noProof="0" dirty="0" smtClean="0"/>
          </a:p>
        </p:txBody>
      </p:sp>
    </p:spTree>
    <p:extLst>
      <p:ext uri="{BB962C8B-B14F-4D97-AF65-F5344CB8AC3E}">
        <p14:creationId xmlns:p14="http://schemas.microsoft.com/office/powerpoint/2010/main" val="1178177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826DA93-D3C5-BC46-B5B8-91723BA2FA32}" type="datetime1">
              <a:rPr lang="en-AU" smtClean="0"/>
              <a:t>9/07/2017</a:t>
            </a:fld>
            <a:endParaRPr lang="en-US"/>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6" name="Slide Number Placeholder 5"/>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3B9354F5-9E22-3D44-96A8-B07C6E1657B1}" type="datetime1">
              <a:rPr lang="en-AU" smtClean="0"/>
              <a:t>9/07/2017</a:t>
            </a:fld>
            <a:endParaRPr lang="en-US"/>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6" name="Slide Number Placeholder 5"/>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78381070-473A-074A-9FE2-884D668E3D3A}" type="datetime1">
              <a:rPr lang="en-AU" smtClean="0"/>
              <a:t>9/07/2017</a:t>
            </a:fld>
            <a:endParaRPr lang="en-US"/>
          </a:p>
        </p:txBody>
      </p:sp>
      <p:sp>
        <p:nvSpPr>
          <p:cNvPr id="6" name="Footer Placeholder 5"/>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7" name="Slide Number Placeholder 6"/>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8034682E-42ED-924D-B7C8-4D6F08B4F864}" type="datetime1">
              <a:rPr lang="en-AU" smtClean="0"/>
              <a:t>9/07/2017</a:t>
            </a:fld>
            <a:endParaRPr lang="en-US"/>
          </a:p>
        </p:txBody>
      </p:sp>
      <p:sp>
        <p:nvSpPr>
          <p:cNvPr id="8" name="Footer Placeholder 7"/>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9" name="Slide Number Placeholder 8"/>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EA8A2756-F867-4A4A-818B-9F207E034505}" type="datetime1">
              <a:rPr lang="en-AU" smtClean="0"/>
              <a:t>9/07/2017</a:t>
            </a:fld>
            <a:endParaRPr lang="en-US"/>
          </a:p>
        </p:txBody>
      </p:sp>
      <p:sp>
        <p:nvSpPr>
          <p:cNvPr id="4" name="Footer Placeholder 3"/>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5" name="Slide Number Placeholder 4"/>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56DFB8-84C7-694B-9ABE-7AA0B573EE4D}" type="datetime1">
              <a:rPr lang="en-AU" smtClean="0"/>
              <a:t>9/07/2017</a:t>
            </a:fld>
            <a:endParaRPr lang="en-US"/>
          </a:p>
        </p:txBody>
      </p:sp>
      <p:sp>
        <p:nvSpPr>
          <p:cNvPr id="3" name="Footer Placeholder 2"/>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4" name="Slide Number Placeholder 3"/>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6FCD74A8-168F-384C-8FED-760E56140DFE}" type="datetime1">
              <a:rPr lang="en-AU" smtClean="0"/>
              <a:t>9/07/2017</a:t>
            </a:fld>
            <a:endParaRPr lang="en-US"/>
          </a:p>
        </p:txBody>
      </p:sp>
      <p:sp>
        <p:nvSpPr>
          <p:cNvPr id="6" name="Footer Placeholder 5"/>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7" name="Slide Number Placeholder 6"/>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D4545D8D-E9A4-384D-AD59-38E83B714D1B}" type="datetime1">
              <a:rPr lang="en-AU" smtClean="0"/>
              <a:t>9/07/2017</a:t>
            </a:fld>
            <a:endParaRPr lang="en-US"/>
          </a:p>
        </p:txBody>
      </p:sp>
      <p:sp>
        <p:nvSpPr>
          <p:cNvPr id="6" name="Footer Placeholder 5"/>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7" name="Slide Number Placeholder 6"/>
          <p:cNvSpPr>
            <a:spLocks noGrp="1"/>
          </p:cNvSpPr>
          <p:nvPr>
            <p:ph type="sldNum" sz="quarter" idx="12"/>
          </p:nvPr>
        </p:nvSpPr>
        <p:spPr/>
        <p:txBody>
          <a:bodyPr/>
          <a:lstStyle/>
          <a:p>
            <a:fld id="{14614EEF-456D-D04C-B027-B64601D0FE49}"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C43FD1-4C84-ED4F-B035-15AA33FD5AEA}" type="datetime1">
              <a:rPr lang="en-AU" smtClean="0"/>
              <a:t>9/07/2017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Matt Owers, Galaxy Clusters Across Cosmic Time 2017, Aix-en-Provence, France</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614EEF-456D-D04C-B027-B64601D0FE49}" type="slidenum">
              <a:rPr lang="en-US" smtClean="0"/>
              <a:t>‹#›</a:t>
            </a:fld>
            <a:endParaRPr lang="en-US"/>
          </a:p>
        </p:txBody>
      </p:sp>
    </p:spTree>
    <p:extLst>
      <p:ext uri="{BB962C8B-B14F-4D97-AF65-F5344CB8AC3E}">
        <p14:creationId xmlns:p14="http://schemas.microsoft.com/office/powerpoint/2010/main" val="255771123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jpeg"/><Relationship Id="rId7" Type="http://schemas.openxmlformats.org/officeDocument/2006/relationships/image" Target="../media/image5.jpeg"/><Relationship Id="rId8"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2.png"/><Relationship Id="rId6"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jpe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5"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0947" y="2000784"/>
            <a:ext cx="8422105" cy="1470025"/>
          </a:xfrm>
        </p:spPr>
        <p:txBody>
          <a:bodyPr>
            <a:normAutofit fontScale="90000"/>
          </a:bodyPr>
          <a:lstStyle/>
          <a:p>
            <a:r>
              <a:rPr lang="en-US" b="1" dirty="0">
                <a:latin typeface="Times"/>
                <a:cs typeface="Times"/>
              </a:rPr>
              <a:t>The SAMI Galaxy Survey: </a:t>
            </a:r>
            <a:r>
              <a:rPr lang="en-US" dirty="0" smtClean="0">
                <a:latin typeface="Times"/>
                <a:cs typeface="Times"/>
              </a:rPr>
              <a:t/>
            </a:r>
            <a:br>
              <a:rPr lang="en-US" dirty="0" smtClean="0">
                <a:latin typeface="Times"/>
                <a:cs typeface="Times"/>
              </a:rPr>
            </a:br>
            <a:r>
              <a:rPr lang="en-US" sz="4000" i="1" dirty="0" smtClean="0">
                <a:latin typeface="Times"/>
                <a:cs typeface="Times"/>
              </a:rPr>
              <a:t>The </a:t>
            </a:r>
            <a:r>
              <a:rPr lang="en-US" sz="4000" i="1" dirty="0">
                <a:latin typeface="Times"/>
                <a:cs typeface="Times"/>
              </a:rPr>
              <a:t>impact of the cluster environment on the star formation of </a:t>
            </a:r>
            <a:r>
              <a:rPr lang="en-US" sz="4000" i="1" dirty="0" err="1" smtClean="0">
                <a:latin typeface="Times"/>
                <a:cs typeface="Times"/>
              </a:rPr>
              <a:t>infalling</a:t>
            </a:r>
            <a:r>
              <a:rPr lang="en-US" sz="4000" i="1" dirty="0" smtClean="0">
                <a:latin typeface="Times"/>
                <a:cs typeface="Times"/>
              </a:rPr>
              <a:t> galaxies</a:t>
            </a:r>
            <a:endParaRPr lang="en-US" sz="4000" i="1" dirty="0">
              <a:solidFill>
                <a:srgbClr val="FFFFFF"/>
              </a:solidFill>
            </a:endParaRPr>
          </a:p>
        </p:txBody>
      </p:sp>
      <p:sp>
        <p:nvSpPr>
          <p:cNvPr id="3" name="Subtitle 2"/>
          <p:cNvSpPr>
            <a:spLocks noGrp="1"/>
          </p:cNvSpPr>
          <p:nvPr>
            <p:ph type="subTitle" idx="1"/>
          </p:nvPr>
        </p:nvSpPr>
        <p:spPr>
          <a:xfrm>
            <a:off x="2045992" y="3857521"/>
            <a:ext cx="4989808" cy="1752600"/>
          </a:xfrm>
        </p:spPr>
        <p:txBody>
          <a:bodyPr>
            <a:normAutofit fontScale="70000" lnSpcReduction="20000"/>
          </a:bodyPr>
          <a:lstStyle/>
          <a:p>
            <a:r>
              <a:rPr lang="en-US" dirty="0" smtClean="0">
                <a:solidFill>
                  <a:schemeClr val="tx1"/>
                </a:solidFill>
                <a:latin typeface="Times"/>
                <a:cs typeface="Times"/>
              </a:rPr>
              <a:t>Matt Owers </a:t>
            </a:r>
          </a:p>
          <a:p>
            <a:r>
              <a:rPr lang="en-US" dirty="0">
                <a:solidFill>
                  <a:schemeClr val="tx1"/>
                </a:solidFill>
                <a:latin typeface="Times"/>
                <a:cs typeface="Times"/>
              </a:rPr>
              <a:t>(</a:t>
            </a:r>
            <a:r>
              <a:rPr lang="en-US" dirty="0" smtClean="0">
                <a:solidFill>
                  <a:schemeClr val="tx1"/>
                </a:solidFill>
                <a:latin typeface="Times"/>
                <a:cs typeface="Times"/>
              </a:rPr>
              <a:t>Macquarie University and </a:t>
            </a:r>
          </a:p>
          <a:p>
            <a:r>
              <a:rPr lang="en-US" dirty="0" smtClean="0">
                <a:solidFill>
                  <a:schemeClr val="tx1"/>
                </a:solidFill>
                <a:latin typeface="Times"/>
                <a:cs typeface="Times"/>
              </a:rPr>
              <a:t>Australian Astronomical Observatory)</a:t>
            </a:r>
          </a:p>
          <a:p>
            <a:r>
              <a:rPr lang="en-US" dirty="0">
                <a:latin typeface="Times"/>
                <a:cs typeface="Times"/>
              </a:rPr>
              <a:t>+SAMI Galaxy Survey </a:t>
            </a:r>
            <a:r>
              <a:rPr lang="en-US" dirty="0" smtClean="0">
                <a:latin typeface="Times"/>
                <a:cs typeface="Times"/>
              </a:rPr>
              <a:t>team</a:t>
            </a:r>
            <a:endParaRPr lang="en-US" dirty="0">
              <a:latin typeface="Times"/>
              <a:cs typeface="Times"/>
            </a:endParaRPr>
          </a:p>
        </p:txBody>
      </p:sp>
      <p:sp>
        <p:nvSpPr>
          <p:cNvPr id="5" name="Footer Placeholder 4"/>
          <p:cNvSpPr>
            <a:spLocks noGrp="1"/>
          </p:cNvSpPr>
          <p:nvPr>
            <p:ph type="ftr" sz="quarter" idx="11"/>
          </p:nvPr>
        </p:nvSpPr>
        <p:spPr>
          <a:xfrm>
            <a:off x="3124200" y="6356350"/>
            <a:ext cx="3098096" cy="365125"/>
          </a:xfrm>
        </p:spPr>
        <p:txBody>
          <a:bodyPr>
            <a:normAutofit fontScale="92500" lnSpcReduction="20000"/>
          </a:bodyPr>
          <a:lstStyle/>
          <a:p>
            <a:r>
              <a:rPr lang="en-US" smtClean="0"/>
              <a:t>Matt Owers, Galaxy Clusters Across Cosmic Time 2017, Aix-en-Provence, France</a:t>
            </a:r>
            <a:endParaRPr lang="en-US" dirty="0"/>
          </a:p>
        </p:txBody>
      </p:sp>
      <p:pic>
        <p:nvPicPr>
          <p:cNvPr id="4" name="Picture 3" descr="AAO_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2000" cy="1481328"/>
          </a:xfrm>
          <a:prstGeom prst="rect">
            <a:avLst/>
          </a:prstGeom>
        </p:spPr>
      </p:pic>
      <p:pic>
        <p:nvPicPr>
          <p:cNvPr id="6" name="Picture 5" descr="MQ.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6649" y="-5147"/>
            <a:ext cx="4577351" cy="149803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84340" y="5485333"/>
            <a:ext cx="2775319" cy="87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Content Placeholder 4" descr="264549_10150249046148706_577683705_7232289_6112136_s.jpg"/>
          <p:cNvPicPr>
            <a:picLocks noChangeAspect="1"/>
          </p:cNvPicPr>
          <p:nvPr/>
        </p:nvPicPr>
        <p:blipFill>
          <a:blip r:embed="rId6">
            <a:extLst>
              <a:ext uri="{28A0092B-C50C-407E-A947-70E740481C1C}">
                <a14:useLocalDpi xmlns:a14="http://schemas.microsoft.com/office/drawing/2010/main" val="0"/>
              </a:ext>
            </a:extLst>
          </a:blip>
          <a:srcRect l="-4881" r="20709"/>
          <a:stretch>
            <a:fillRect/>
          </a:stretch>
        </p:blipFill>
        <p:spPr bwMode="auto">
          <a:xfrm>
            <a:off x="101304" y="3739256"/>
            <a:ext cx="194468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9" descr="sami_heart.jpg"/>
          <p:cNvPicPr>
            <a:picLocks noChangeAspect="1"/>
          </p:cNvPicPr>
          <p:nvPr/>
        </p:nvPicPr>
        <p:blipFill>
          <a:blip r:embed="rId7">
            <a:extLst>
              <a:ext uri="{28A0092B-C50C-407E-A947-70E740481C1C}">
                <a14:useLocalDpi xmlns:a14="http://schemas.microsoft.com/office/drawing/2010/main" val="0"/>
              </a:ext>
            </a:extLst>
          </a:blip>
          <a:srcRect l="13841" r="9227"/>
          <a:stretch>
            <a:fillRect/>
          </a:stretch>
        </p:blipFill>
        <p:spPr bwMode="auto">
          <a:xfrm>
            <a:off x="7137400" y="3739256"/>
            <a:ext cx="180022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6511925" y="5819775"/>
            <a:ext cx="2520950" cy="400050"/>
          </a:xfrm>
          <a:prstGeom prst="rect">
            <a:avLst/>
          </a:prstGeom>
          <a:noFill/>
        </p:spPr>
        <p:txBody>
          <a:bodyPr>
            <a:spAutoFit/>
          </a:bodyPr>
          <a:lstStyle/>
          <a:p>
            <a:pPr>
              <a:defRPr/>
            </a:pPr>
            <a:r>
              <a:rPr lang="en-US" sz="2000" dirty="0">
                <a:latin typeface="+mn-lt"/>
              </a:rPr>
              <a:t>@</a:t>
            </a:r>
            <a:r>
              <a:rPr lang="en-US" sz="2000" dirty="0" err="1">
                <a:latin typeface="+mn-lt"/>
              </a:rPr>
              <a:t>SAMI_survey</a:t>
            </a:r>
            <a:endParaRPr lang="en-US" sz="2000" dirty="0">
              <a:latin typeface="+mn-lt"/>
            </a:endParaRPr>
          </a:p>
        </p:txBody>
      </p:sp>
      <p:pic>
        <p:nvPicPr>
          <p:cNvPr id="14" name="Picture 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197600" y="5910262"/>
            <a:ext cx="360363"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05714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065" y="32066"/>
            <a:ext cx="8425375" cy="1143000"/>
          </a:xfrm>
        </p:spPr>
        <p:txBody>
          <a:bodyPr>
            <a:normAutofit/>
          </a:bodyPr>
          <a:lstStyle/>
          <a:p>
            <a:r>
              <a:rPr lang="en-US" dirty="0" smtClean="0">
                <a:latin typeface="Times"/>
                <a:cs typeface="Times"/>
              </a:rPr>
              <a:t>Disk galaxies in A119.</a:t>
            </a:r>
            <a:endParaRPr lang="en-US" dirty="0">
              <a:latin typeface="Times"/>
              <a:cs typeface="Times"/>
            </a:endParaRP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13" y="3848101"/>
            <a:ext cx="2996049" cy="2355494"/>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8959" y="1253555"/>
            <a:ext cx="2880830" cy="2276558"/>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7912" y="3740506"/>
            <a:ext cx="4442708" cy="2629162"/>
          </a:xfrm>
          <a:prstGeom prst="rect">
            <a:avLst/>
          </a:prstGeom>
        </p:spPr>
      </p:pic>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0065" y="993148"/>
            <a:ext cx="4502561" cy="2648187"/>
          </a:xfrm>
          <a:prstGeom prst="rect">
            <a:avLst/>
          </a:prstGeom>
        </p:spPr>
      </p:pic>
      <p:sp>
        <p:nvSpPr>
          <p:cNvPr id="8" name="TextBox 7"/>
          <p:cNvSpPr txBox="1"/>
          <p:nvPr/>
        </p:nvSpPr>
        <p:spPr>
          <a:xfrm>
            <a:off x="475313" y="991344"/>
            <a:ext cx="1299041" cy="369332"/>
          </a:xfrm>
          <a:prstGeom prst="rect">
            <a:avLst/>
          </a:prstGeom>
          <a:noFill/>
        </p:spPr>
        <p:txBody>
          <a:bodyPr wrap="none" rtlCol="0">
            <a:spAutoFit/>
          </a:bodyPr>
          <a:lstStyle/>
          <a:p>
            <a:r>
              <a:rPr lang="en-US" dirty="0" err="1" smtClean="0"/>
              <a:t>Starforming</a:t>
            </a:r>
            <a:endParaRPr lang="en-US" dirty="0"/>
          </a:p>
        </p:txBody>
      </p:sp>
      <p:sp>
        <p:nvSpPr>
          <p:cNvPr id="31" name="TextBox 30"/>
          <p:cNvSpPr txBox="1"/>
          <p:nvPr/>
        </p:nvSpPr>
        <p:spPr>
          <a:xfrm>
            <a:off x="4377859" y="3823238"/>
            <a:ext cx="1299041" cy="369332"/>
          </a:xfrm>
          <a:prstGeom prst="rect">
            <a:avLst/>
          </a:prstGeom>
          <a:noFill/>
        </p:spPr>
        <p:txBody>
          <a:bodyPr wrap="none" rtlCol="0">
            <a:spAutoFit/>
          </a:bodyPr>
          <a:lstStyle/>
          <a:p>
            <a:r>
              <a:rPr lang="en-US" dirty="0" err="1" smtClean="0"/>
              <a:t>Starforming</a:t>
            </a:r>
            <a:endParaRPr lang="en-US" dirty="0"/>
          </a:p>
        </p:txBody>
      </p:sp>
      <p:cxnSp>
        <p:nvCxnSpPr>
          <p:cNvPr id="11" name="Straight Arrow Connector 10"/>
          <p:cNvCxnSpPr/>
          <p:nvPr/>
        </p:nvCxnSpPr>
        <p:spPr>
          <a:xfrm flipV="1">
            <a:off x="1968500" y="4834468"/>
            <a:ext cx="2219412" cy="19473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flipV="1">
            <a:off x="4802626" y="2044702"/>
            <a:ext cx="2166034" cy="347132"/>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595116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065" y="32066"/>
            <a:ext cx="8425375" cy="1143000"/>
          </a:xfrm>
        </p:spPr>
        <p:txBody>
          <a:bodyPr>
            <a:normAutofit/>
          </a:bodyPr>
          <a:lstStyle/>
          <a:p>
            <a:r>
              <a:rPr lang="en-US" dirty="0" smtClean="0">
                <a:latin typeface="Times"/>
                <a:cs typeface="Times"/>
              </a:rPr>
              <a:t>Disk galaxies in A119.</a:t>
            </a:r>
            <a:endParaRPr lang="en-US" dirty="0">
              <a:latin typeface="Times"/>
              <a:cs typeface="Times"/>
            </a:endParaRP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13" y="3848101"/>
            <a:ext cx="2996049" cy="2355494"/>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8959" y="1253555"/>
            <a:ext cx="2880830" cy="2276558"/>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7912" y="3746815"/>
            <a:ext cx="4442708" cy="2616544"/>
          </a:xfrm>
          <a:prstGeom prst="rect">
            <a:avLst/>
          </a:prstGeom>
        </p:spPr>
      </p:pic>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0065" y="1002660"/>
            <a:ext cx="4502561" cy="2629162"/>
          </a:xfrm>
          <a:prstGeom prst="rect">
            <a:avLst/>
          </a:prstGeom>
        </p:spPr>
      </p:pic>
      <p:sp>
        <p:nvSpPr>
          <p:cNvPr id="8" name="TextBox 7"/>
          <p:cNvSpPr txBox="1"/>
          <p:nvPr/>
        </p:nvSpPr>
        <p:spPr>
          <a:xfrm>
            <a:off x="475313" y="991344"/>
            <a:ext cx="1101233" cy="369332"/>
          </a:xfrm>
          <a:prstGeom prst="rect">
            <a:avLst/>
          </a:prstGeom>
          <a:noFill/>
        </p:spPr>
        <p:txBody>
          <a:bodyPr wrap="none" rtlCol="0">
            <a:spAutoFit/>
          </a:bodyPr>
          <a:lstStyle/>
          <a:p>
            <a:r>
              <a:rPr lang="en-US" dirty="0" err="1" smtClean="0"/>
              <a:t>Hδ</a:t>
            </a:r>
            <a:r>
              <a:rPr lang="en-US" dirty="0" smtClean="0"/>
              <a:t> strong</a:t>
            </a:r>
            <a:endParaRPr lang="en-US" dirty="0"/>
          </a:p>
        </p:txBody>
      </p:sp>
      <p:sp>
        <p:nvSpPr>
          <p:cNvPr id="31" name="TextBox 30"/>
          <p:cNvSpPr txBox="1"/>
          <p:nvPr/>
        </p:nvSpPr>
        <p:spPr>
          <a:xfrm>
            <a:off x="4377859" y="3823238"/>
            <a:ext cx="1514545" cy="369332"/>
          </a:xfrm>
          <a:prstGeom prst="rect">
            <a:avLst/>
          </a:prstGeom>
          <a:noFill/>
        </p:spPr>
        <p:txBody>
          <a:bodyPr wrap="none" rtlCol="0">
            <a:spAutoFit/>
          </a:bodyPr>
          <a:lstStyle/>
          <a:p>
            <a:r>
              <a:rPr lang="en-US" dirty="0" smtClean="0"/>
              <a:t>NSF </a:t>
            </a:r>
            <a:r>
              <a:rPr lang="en-US" dirty="0" err="1" smtClean="0"/>
              <a:t>Hδ</a:t>
            </a:r>
            <a:r>
              <a:rPr lang="en-US" dirty="0" smtClean="0"/>
              <a:t> strong </a:t>
            </a:r>
            <a:endParaRPr lang="en-US" dirty="0"/>
          </a:p>
        </p:txBody>
      </p:sp>
      <p:cxnSp>
        <p:nvCxnSpPr>
          <p:cNvPr id="11" name="Straight Arrow Connector 10"/>
          <p:cNvCxnSpPr/>
          <p:nvPr/>
        </p:nvCxnSpPr>
        <p:spPr>
          <a:xfrm flipV="1">
            <a:off x="2476500" y="4834468"/>
            <a:ext cx="1711412" cy="19473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flipV="1">
            <a:off x="4802626" y="2044702"/>
            <a:ext cx="1979174" cy="660398"/>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8111732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25833" y="1410270"/>
            <a:ext cx="5249029" cy="4359274"/>
          </a:xfrm>
        </p:spPr>
      </p:pic>
      <p:sp>
        <p:nvSpPr>
          <p:cNvPr id="2" name="Title 1"/>
          <p:cNvSpPr>
            <a:spLocks noGrp="1"/>
          </p:cNvSpPr>
          <p:nvPr>
            <p:ph type="title"/>
          </p:nvPr>
        </p:nvSpPr>
        <p:spPr>
          <a:xfrm>
            <a:off x="-152400" y="7938"/>
            <a:ext cx="9296400" cy="1143000"/>
          </a:xfrm>
        </p:spPr>
        <p:txBody>
          <a:bodyPr>
            <a:noAutofit/>
          </a:bodyPr>
          <a:lstStyle/>
          <a:p>
            <a:r>
              <a:rPr lang="en-US" sz="3600" dirty="0" smtClean="0">
                <a:latin typeface="Times"/>
                <a:cs typeface="Times"/>
              </a:rPr>
              <a:t>Classification maps: more complicated in 2D!</a:t>
            </a:r>
            <a:endParaRPr lang="en-US" sz="3600" dirty="0">
              <a:latin typeface="Times"/>
              <a:cs typeface="Times"/>
            </a:endParaRP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grpSp>
        <p:nvGrpSpPr>
          <p:cNvPr id="21" name="Group 20"/>
          <p:cNvGrpSpPr/>
          <p:nvPr/>
        </p:nvGrpSpPr>
        <p:grpSpPr>
          <a:xfrm>
            <a:off x="6472804" y="1410270"/>
            <a:ext cx="1095895" cy="4358675"/>
            <a:chOff x="7214028" y="1668503"/>
            <a:chExt cx="1095895" cy="4596667"/>
          </a:xfrm>
          <a:solidFill>
            <a:srgbClr val="FFFFFF"/>
          </a:solidFill>
        </p:grpSpPr>
        <p:sp>
          <p:nvSpPr>
            <p:cNvPr id="22" name="Rectangle 21"/>
            <p:cNvSpPr/>
            <p:nvPr/>
          </p:nvSpPr>
          <p:spPr>
            <a:xfrm>
              <a:off x="7224077" y="1668503"/>
              <a:ext cx="1085846" cy="4596667"/>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7216466" y="1864251"/>
              <a:ext cx="1081078" cy="418729"/>
            </a:xfrm>
            <a:prstGeom prst="rect">
              <a:avLst/>
            </a:prstGeom>
            <a:grpFill/>
          </p:spPr>
          <p:txBody>
            <a:bodyPr wrap="square" rtlCol="0">
              <a:spAutoFit/>
            </a:bodyPr>
            <a:lstStyle/>
            <a:p>
              <a:r>
                <a:rPr lang="en-US" dirty="0" smtClean="0">
                  <a:solidFill>
                    <a:schemeClr val="accent4">
                      <a:lumMod val="75000"/>
                    </a:schemeClr>
                  </a:solidFill>
                </a:rPr>
                <a:t>NSF_HDS</a:t>
              </a:r>
              <a:endParaRPr lang="en-US" dirty="0">
                <a:solidFill>
                  <a:schemeClr val="accent4">
                    <a:lumMod val="75000"/>
                  </a:schemeClr>
                </a:solidFill>
              </a:endParaRPr>
            </a:p>
          </p:txBody>
        </p:sp>
        <p:sp>
          <p:nvSpPr>
            <p:cNvPr id="24" name="TextBox 23"/>
            <p:cNvSpPr txBox="1"/>
            <p:nvPr/>
          </p:nvSpPr>
          <p:spPr>
            <a:xfrm>
              <a:off x="7231024" y="2431407"/>
              <a:ext cx="704582" cy="420934"/>
            </a:xfrm>
            <a:prstGeom prst="rect">
              <a:avLst/>
            </a:prstGeom>
            <a:grpFill/>
          </p:spPr>
          <p:txBody>
            <a:bodyPr wrap="square" rtlCol="0">
              <a:spAutoFit/>
            </a:bodyPr>
            <a:lstStyle/>
            <a:p>
              <a:r>
                <a:rPr lang="en-US" dirty="0" smtClean="0">
                  <a:solidFill>
                    <a:srgbClr val="0000FF"/>
                  </a:solidFill>
                </a:rPr>
                <a:t>HDS</a:t>
              </a:r>
              <a:endParaRPr lang="en-US" dirty="0">
                <a:solidFill>
                  <a:srgbClr val="0000FF"/>
                </a:solidFill>
              </a:endParaRPr>
            </a:p>
          </p:txBody>
        </p:sp>
        <p:sp>
          <p:nvSpPr>
            <p:cNvPr id="25" name="TextBox 24"/>
            <p:cNvSpPr txBox="1"/>
            <p:nvPr/>
          </p:nvSpPr>
          <p:spPr>
            <a:xfrm>
              <a:off x="7230570" y="2938940"/>
              <a:ext cx="704582" cy="369332"/>
            </a:xfrm>
            <a:prstGeom prst="rect">
              <a:avLst/>
            </a:prstGeom>
            <a:grpFill/>
          </p:spPr>
          <p:txBody>
            <a:bodyPr wrap="square" rtlCol="0">
              <a:spAutoFit/>
            </a:bodyPr>
            <a:lstStyle/>
            <a:p>
              <a:r>
                <a:rPr lang="en-US" dirty="0" smtClean="0">
                  <a:solidFill>
                    <a:schemeClr val="accent5">
                      <a:lumMod val="60000"/>
                      <a:lumOff val="40000"/>
                    </a:schemeClr>
                  </a:solidFill>
                </a:rPr>
                <a:t>SF</a:t>
              </a:r>
              <a:endParaRPr lang="en-US" dirty="0">
                <a:solidFill>
                  <a:schemeClr val="accent5">
                    <a:lumMod val="60000"/>
                    <a:lumOff val="40000"/>
                  </a:schemeClr>
                </a:solidFill>
              </a:endParaRPr>
            </a:p>
          </p:txBody>
        </p:sp>
        <p:sp>
          <p:nvSpPr>
            <p:cNvPr id="26" name="TextBox 25"/>
            <p:cNvSpPr txBox="1"/>
            <p:nvPr/>
          </p:nvSpPr>
          <p:spPr>
            <a:xfrm>
              <a:off x="7220276" y="3662549"/>
              <a:ext cx="925365" cy="420934"/>
            </a:xfrm>
            <a:prstGeom prst="rect">
              <a:avLst/>
            </a:prstGeom>
            <a:grpFill/>
          </p:spPr>
          <p:txBody>
            <a:bodyPr wrap="square" rtlCol="0">
              <a:spAutoFit/>
            </a:bodyPr>
            <a:lstStyle/>
            <a:p>
              <a:r>
                <a:rPr lang="en-US" dirty="0" smtClean="0">
                  <a:solidFill>
                    <a:srgbClr val="49FF1D"/>
                  </a:solidFill>
                </a:rPr>
                <a:t>COMP</a:t>
              </a:r>
              <a:endParaRPr lang="en-US" dirty="0">
                <a:solidFill>
                  <a:srgbClr val="49FF1D"/>
                </a:solidFill>
              </a:endParaRPr>
            </a:p>
          </p:txBody>
        </p:sp>
        <p:sp>
          <p:nvSpPr>
            <p:cNvPr id="27" name="TextBox 26"/>
            <p:cNvSpPr txBox="1"/>
            <p:nvPr/>
          </p:nvSpPr>
          <p:spPr>
            <a:xfrm>
              <a:off x="7248713" y="4404423"/>
              <a:ext cx="627502" cy="369332"/>
            </a:xfrm>
            <a:prstGeom prst="rect">
              <a:avLst/>
            </a:prstGeom>
            <a:grpFill/>
          </p:spPr>
          <p:txBody>
            <a:bodyPr wrap="square" rtlCol="0">
              <a:spAutoFit/>
            </a:bodyPr>
            <a:lstStyle/>
            <a:p>
              <a:r>
                <a:rPr lang="en-US" dirty="0" smtClean="0">
                  <a:solidFill>
                    <a:srgbClr val="FFE702"/>
                  </a:solidFill>
                </a:rPr>
                <a:t>NSF</a:t>
              </a:r>
              <a:endParaRPr lang="en-US" dirty="0">
                <a:solidFill>
                  <a:srgbClr val="FFE702"/>
                </a:solidFill>
              </a:endParaRPr>
            </a:p>
          </p:txBody>
        </p:sp>
        <p:sp>
          <p:nvSpPr>
            <p:cNvPr id="28" name="TextBox 27"/>
            <p:cNvSpPr txBox="1"/>
            <p:nvPr/>
          </p:nvSpPr>
          <p:spPr>
            <a:xfrm>
              <a:off x="7276912" y="5438826"/>
              <a:ext cx="627502" cy="420934"/>
            </a:xfrm>
            <a:prstGeom prst="rect">
              <a:avLst/>
            </a:prstGeom>
            <a:grpFill/>
          </p:spPr>
          <p:txBody>
            <a:bodyPr wrap="square" rtlCol="0">
              <a:spAutoFit/>
            </a:bodyPr>
            <a:lstStyle/>
            <a:p>
              <a:r>
                <a:rPr lang="en-US" dirty="0" smtClean="0">
                  <a:solidFill>
                    <a:srgbClr val="FF1C24"/>
                  </a:solidFill>
                </a:rPr>
                <a:t>PAS</a:t>
              </a:r>
              <a:endParaRPr lang="en-US" dirty="0">
                <a:solidFill>
                  <a:srgbClr val="FF1C24"/>
                </a:solidFill>
              </a:endParaRPr>
            </a:p>
          </p:txBody>
        </p:sp>
        <p:sp>
          <p:nvSpPr>
            <p:cNvPr id="29" name="TextBox 28"/>
            <p:cNvSpPr txBox="1"/>
            <p:nvPr/>
          </p:nvSpPr>
          <p:spPr>
            <a:xfrm>
              <a:off x="7214028" y="4917094"/>
              <a:ext cx="1058116" cy="369332"/>
            </a:xfrm>
            <a:prstGeom prst="rect">
              <a:avLst/>
            </a:prstGeom>
            <a:grpFill/>
          </p:spPr>
          <p:txBody>
            <a:bodyPr wrap="square" rtlCol="0">
              <a:spAutoFit/>
            </a:bodyPr>
            <a:lstStyle/>
            <a:p>
              <a:r>
                <a:rPr lang="en-US" dirty="0" err="1" smtClean="0">
                  <a:solidFill>
                    <a:srgbClr val="FFA736"/>
                  </a:solidFill>
                </a:rPr>
                <a:t>wNSF</a:t>
              </a:r>
              <a:endParaRPr lang="en-US" dirty="0">
                <a:solidFill>
                  <a:srgbClr val="FFA736"/>
                </a:solidFill>
              </a:endParaRPr>
            </a:p>
          </p:txBody>
        </p:sp>
      </p:grpSp>
    </p:spTree>
    <p:extLst>
      <p:ext uri="{BB962C8B-B14F-4D97-AF65-F5344CB8AC3E}">
        <p14:creationId xmlns:p14="http://schemas.microsoft.com/office/powerpoint/2010/main" val="121600531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671" y="88900"/>
            <a:ext cx="8229600" cy="1143000"/>
          </a:xfrm>
        </p:spPr>
        <p:txBody>
          <a:bodyPr>
            <a:normAutofit fontScale="90000"/>
          </a:bodyPr>
          <a:lstStyle/>
          <a:p>
            <a:r>
              <a:rPr lang="en-US" dirty="0" smtClean="0">
                <a:latin typeface="Times"/>
                <a:cs typeface="Times"/>
              </a:rPr>
              <a:t>Red-sequence is dominated by </a:t>
            </a:r>
            <a:r>
              <a:rPr lang="en-US" dirty="0" err="1" smtClean="0">
                <a:latin typeface="Times"/>
                <a:cs typeface="Times"/>
              </a:rPr>
              <a:t>spectroscopically</a:t>
            </a:r>
            <a:r>
              <a:rPr lang="en-US" dirty="0" smtClean="0">
                <a:latin typeface="Times"/>
                <a:cs typeface="Times"/>
              </a:rPr>
              <a:t> passive galaxies.</a:t>
            </a:r>
            <a:endParaRPr lang="en-US" dirty="0">
              <a:latin typeface="Times"/>
              <a:cs typeface="Times"/>
            </a:endParaRPr>
          </a:p>
        </p:txBody>
      </p:sp>
      <p:sp>
        <p:nvSpPr>
          <p:cNvPr id="4" name="Footer Placeholder 3"/>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5" name="TextBox 4"/>
          <p:cNvSpPr txBox="1"/>
          <p:nvPr/>
        </p:nvSpPr>
        <p:spPr>
          <a:xfrm>
            <a:off x="0" y="1255167"/>
            <a:ext cx="8904964" cy="738664"/>
          </a:xfrm>
          <a:prstGeom prst="rect">
            <a:avLst/>
          </a:prstGeom>
          <a:noFill/>
        </p:spPr>
        <p:txBody>
          <a:bodyPr wrap="square" rtlCol="0">
            <a:spAutoFit/>
          </a:bodyPr>
          <a:lstStyle/>
          <a:p>
            <a:pPr algn="ctr"/>
            <a:r>
              <a:rPr lang="en-US" sz="2400" dirty="0">
                <a:latin typeface="Times"/>
                <a:cs typeface="Times"/>
              </a:rPr>
              <a:t>P</a:t>
            </a:r>
            <a:r>
              <a:rPr lang="en-US" sz="2400" dirty="0" smtClean="0">
                <a:latin typeface="Times"/>
                <a:cs typeface="Times"/>
              </a:rPr>
              <a:t>assive galaxies: &gt;90% </a:t>
            </a:r>
            <a:r>
              <a:rPr lang="en-US" sz="2400" dirty="0" err="1" smtClean="0">
                <a:latin typeface="Times"/>
                <a:cs typeface="Times"/>
              </a:rPr>
              <a:t>spaxels</a:t>
            </a:r>
            <a:r>
              <a:rPr lang="en-US" sz="2400" dirty="0" smtClean="0">
                <a:latin typeface="Times"/>
                <a:cs typeface="Times"/>
              </a:rPr>
              <a:t> have passive spectral type	</a:t>
            </a:r>
          </a:p>
          <a:p>
            <a:pPr marL="742950" lvl="1" indent="-285750">
              <a:buFont typeface="Arial"/>
              <a:buChar char="•"/>
            </a:pPr>
            <a:endParaRPr lang="en-US" dirty="0"/>
          </a:p>
        </p:txBody>
      </p:sp>
      <p:sp>
        <p:nvSpPr>
          <p:cNvPr id="9" name="TextBox 8"/>
          <p:cNvSpPr txBox="1"/>
          <p:nvPr/>
        </p:nvSpPr>
        <p:spPr>
          <a:xfrm>
            <a:off x="3344602" y="5895838"/>
            <a:ext cx="1641642" cy="369332"/>
          </a:xfrm>
          <a:prstGeom prst="rect">
            <a:avLst/>
          </a:prstGeom>
          <a:noFill/>
        </p:spPr>
        <p:txBody>
          <a:bodyPr wrap="square" rtlCol="0">
            <a:spAutoFit/>
          </a:bodyPr>
          <a:lstStyle/>
          <a:p>
            <a:pPr algn="ctr"/>
            <a:r>
              <a:rPr lang="en-US" dirty="0" smtClean="0">
                <a:solidFill>
                  <a:schemeClr val="bg1"/>
                </a:solidFill>
              </a:rPr>
              <a:t>Cluster galaxies</a:t>
            </a:r>
            <a:endParaRPr lang="en-US" dirty="0">
              <a:solidFill>
                <a:schemeClr val="bg1"/>
              </a:solidFill>
            </a:endParaRP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295" y="1796087"/>
            <a:ext cx="7718320" cy="4476035"/>
          </a:xfrm>
          <a:prstGeom prst="rect">
            <a:avLst/>
          </a:prstGeom>
        </p:spPr>
      </p:pic>
      <p:sp>
        <p:nvSpPr>
          <p:cNvPr id="17" name="TextBox 16"/>
          <p:cNvSpPr txBox="1"/>
          <p:nvPr/>
        </p:nvSpPr>
        <p:spPr>
          <a:xfrm>
            <a:off x="5090809" y="4925176"/>
            <a:ext cx="2742207" cy="1015663"/>
          </a:xfrm>
          <a:prstGeom prst="rect">
            <a:avLst/>
          </a:prstGeom>
          <a:noFill/>
        </p:spPr>
        <p:txBody>
          <a:bodyPr wrap="none" rtlCol="0">
            <a:spAutoFit/>
          </a:bodyPr>
          <a:lstStyle/>
          <a:p>
            <a:r>
              <a:rPr lang="en-US" sz="2000" dirty="0" smtClean="0">
                <a:solidFill>
                  <a:srgbClr val="000000"/>
                </a:solidFill>
                <a:latin typeface="Times"/>
                <a:cs typeface="Times"/>
              </a:rPr>
              <a:t>Clusters </a:t>
            </a:r>
            <a:r>
              <a:rPr lang="en-US" sz="2000" i="1" dirty="0" err="1" smtClean="0">
                <a:solidFill>
                  <a:srgbClr val="000000"/>
                </a:solidFill>
                <a:latin typeface="Times"/>
                <a:cs typeface="Times"/>
              </a:rPr>
              <a:t>f</a:t>
            </a:r>
            <a:r>
              <a:rPr lang="en-US" sz="2000" baseline="-25000" dirty="0" err="1" smtClean="0">
                <a:solidFill>
                  <a:srgbClr val="000000"/>
                </a:solidFill>
                <a:latin typeface="Times"/>
                <a:cs typeface="Times"/>
              </a:rPr>
              <a:t>pas</a:t>
            </a:r>
            <a:r>
              <a:rPr lang="en-US" sz="2000" dirty="0" smtClean="0">
                <a:solidFill>
                  <a:srgbClr val="000000"/>
                </a:solidFill>
                <a:latin typeface="Times"/>
                <a:cs typeface="Times"/>
              </a:rPr>
              <a:t>=71%</a:t>
            </a:r>
          </a:p>
          <a:p>
            <a:r>
              <a:rPr lang="en-US" sz="2000" dirty="0" smtClean="0">
                <a:solidFill>
                  <a:srgbClr val="000000"/>
                </a:solidFill>
                <a:latin typeface="Times"/>
                <a:cs typeface="Times"/>
              </a:rPr>
              <a:t>(29% in GAMA regions)</a:t>
            </a:r>
            <a:endParaRPr lang="en-US" sz="2000" dirty="0">
              <a:solidFill>
                <a:srgbClr val="000000"/>
              </a:solidFill>
              <a:latin typeface="Times"/>
              <a:cs typeface="Times"/>
            </a:endParaRPr>
          </a:p>
          <a:p>
            <a:endParaRPr lang="en-US" sz="2000" dirty="0">
              <a:solidFill>
                <a:srgbClr val="000000"/>
              </a:solidFill>
              <a:latin typeface="Times"/>
              <a:cs typeface="Times"/>
            </a:endParaRPr>
          </a:p>
        </p:txBody>
      </p:sp>
      <p:grpSp>
        <p:nvGrpSpPr>
          <p:cNvPr id="50" name="Group 49"/>
          <p:cNvGrpSpPr/>
          <p:nvPr/>
        </p:nvGrpSpPr>
        <p:grpSpPr>
          <a:xfrm>
            <a:off x="7953293" y="1796087"/>
            <a:ext cx="1095895" cy="4476035"/>
            <a:chOff x="7214028" y="1668503"/>
            <a:chExt cx="1095895" cy="4596667"/>
          </a:xfrm>
          <a:solidFill>
            <a:srgbClr val="FFFFFF"/>
          </a:solidFill>
        </p:grpSpPr>
        <p:sp>
          <p:nvSpPr>
            <p:cNvPr id="51" name="Rectangle 50"/>
            <p:cNvSpPr/>
            <p:nvPr/>
          </p:nvSpPr>
          <p:spPr>
            <a:xfrm>
              <a:off x="7224077" y="1668503"/>
              <a:ext cx="1085846" cy="4596667"/>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extBox 51"/>
            <p:cNvSpPr txBox="1"/>
            <p:nvPr/>
          </p:nvSpPr>
          <p:spPr>
            <a:xfrm>
              <a:off x="7229166" y="1864251"/>
              <a:ext cx="1042978" cy="379286"/>
            </a:xfrm>
            <a:prstGeom prst="rect">
              <a:avLst/>
            </a:prstGeom>
            <a:grpFill/>
          </p:spPr>
          <p:txBody>
            <a:bodyPr wrap="square" rtlCol="0">
              <a:spAutoFit/>
            </a:bodyPr>
            <a:lstStyle/>
            <a:p>
              <a:r>
                <a:rPr lang="en-US" dirty="0" smtClean="0">
                  <a:solidFill>
                    <a:schemeClr val="accent4">
                      <a:lumMod val="75000"/>
                    </a:schemeClr>
                  </a:solidFill>
                </a:rPr>
                <a:t>NSF_HDS</a:t>
              </a:r>
              <a:endParaRPr lang="en-US" dirty="0">
                <a:solidFill>
                  <a:schemeClr val="accent4">
                    <a:lumMod val="75000"/>
                  </a:schemeClr>
                </a:solidFill>
              </a:endParaRPr>
            </a:p>
          </p:txBody>
        </p:sp>
        <p:sp>
          <p:nvSpPr>
            <p:cNvPr id="53" name="TextBox 52"/>
            <p:cNvSpPr txBox="1"/>
            <p:nvPr/>
          </p:nvSpPr>
          <p:spPr>
            <a:xfrm>
              <a:off x="7231024" y="2431407"/>
              <a:ext cx="704582" cy="420934"/>
            </a:xfrm>
            <a:prstGeom prst="rect">
              <a:avLst/>
            </a:prstGeom>
            <a:grpFill/>
          </p:spPr>
          <p:txBody>
            <a:bodyPr wrap="square" rtlCol="0">
              <a:spAutoFit/>
            </a:bodyPr>
            <a:lstStyle/>
            <a:p>
              <a:r>
                <a:rPr lang="en-US" dirty="0" smtClean="0">
                  <a:solidFill>
                    <a:srgbClr val="0000FF"/>
                  </a:solidFill>
                </a:rPr>
                <a:t>HDS</a:t>
              </a:r>
              <a:endParaRPr lang="en-US" dirty="0">
                <a:solidFill>
                  <a:srgbClr val="0000FF"/>
                </a:solidFill>
              </a:endParaRPr>
            </a:p>
          </p:txBody>
        </p:sp>
        <p:sp>
          <p:nvSpPr>
            <p:cNvPr id="54" name="TextBox 53"/>
            <p:cNvSpPr txBox="1"/>
            <p:nvPr/>
          </p:nvSpPr>
          <p:spPr>
            <a:xfrm>
              <a:off x="7230570" y="2938940"/>
              <a:ext cx="704582" cy="369332"/>
            </a:xfrm>
            <a:prstGeom prst="rect">
              <a:avLst/>
            </a:prstGeom>
            <a:grpFill/>
          </p:spPr>
          <p:txBody>
            <a:bodyPr wrap="square" rtlCol="0">
              <a:spAutoFit/>
            </a:bodyPr>
            <a:lstStyle/>
            <a:p>
              <a:r>
                <a:rPr lang="en-US" dirty="0" smtClean="0">
                  <a:solidFill>
                    <a:schemeClr val="accent5">
                      <a:lumMod val="60000"/>
                      <a:lumOff val="40000"/>
                    </a:schemeClr>
                  </a:solidFill>
                </a:rPr>
                <a:t>SF</a:t>
              </a:r>
              <a:endParaRPr lang="en-US" dirty="0">
                <a:solidFill>
                  <a:schemeClr val="accent5">
                    <a:lumMod val="60000"/>
                    <a:lumOff val="40000"/>
                  </a:schemeClr>
                </a:solidFill>
              </a:endParaRPr>
            </a:p>
          </p:txBody>
        </p:sp>
        <p:sp>
          <p:nvSpPr>
            <p:cNvPr id="55" name="TextBox 54"/>
            <p:cNvSpPr txBox="1"/>
            <p:nvPr/>
          </p:nvSpPr>
          <p:spPr>
            <a:xfrm>
              <a:off x="7220276" y="3662549"/>
              <a:ext cx="925365" cy="420934"/>
            </a:xfrm>
            <a:prstGeom prst="rect">
              <a:avLst/>
            </a:prstGeom>
            <a:grpFill/>
          </p:spPr>
          <p:txBody>
            <a:bodyPr wrap="square" rtlCol="0">
              <a:spAutoFit/>
            </a:bodyPr>
            <a:lstStyle/>
            <a:p>
              <a:r>
                <a:rPr lang="en-US" dirty="0" smtClean="0">
                  <a:solidFill>
                    <a:srgbClr val="49FF1D"/>
                  </a:solidFill>
                </a:rPr>
                <a:t>COMP</a:t>
              </a:r>
              <a:endParaRPr lang="en-US" dirty="0">
                <a:solidFill>
                  <a:srgbClr val="49FF1D"/>
                </a:solidFill>
              </a:endParaRPr>
            </a:p>
          </p:txBody>
        </p:sp>
        <p:sp>
          <p:nvSpPr>
            <p:cNvPr id="56" name="TextBox 55"/>
            <p:cNvSpPr txBox="1"/>
            <p:nvPr/>
          </p:nvSpPr>
          <p:spPr>
            <a:xfrm>
              <a:off x="7248713" y="4404423"/>
              <a:ext cx="627502" cy="369332"/>
            </a:xfrm>
            <a:prstGeom prst="rect">
              <a:avLst/>
            </a:prstGeom>
            <a:grpFill/>
          </p:spPr>
          <p:txBody>
            <a:bodyPr wrap="square" rtlCol="0">
              <a:spAutoFit/>
            </a:bodyPr>
            <a:lstStyle/>
            <a:p>
              <a:r>
                <a:rPr lang="en-US" dirty="0" smtClean="0">
                  <a:solidFill>
                    <a:srgbClr val="FFE702"/>
                  </a:solidFill>
                </a:rPr>
                <a:t>NSF</a:t>
              </a:r>
              <a:endParaRPr lang="en-US" dirty="0">
                <a:solidFill>
                  <a:srgbClr val="FFE702"/>
                </a:solidFill>
              </a:endParaRPr>
            </a:p>
          </p:txBody>
        </p:sp>
        <p:sp>
          <p:nvSpPr>
            <p:cNvPr id="57" name="TextBox 56"/>
            <p:cNvSpPr txBox="1"/>
            <p:nvPr/>
          </p:nvSpPr>
          <p:spPr>
            <a:xfrm>
              <a:off x="7276912" y="5438826"/>
              <a:ext cx="627502" cy="420934"/>
            </a:xfrm>
            <a:prstGeom prst="rect">
              <a:avLst/>
            </a:prstGeom>
            <a:grpFill/>
          </p:spPr>
          <p:txBody>
            <a:bodyPr wrap="square" rtlCol="0">
              <a:spAutoFit/>
            </a:bodyPr>
            <a:lstStyle/>
            <a:p>
              <a:r>
                <a:rPr lang="en-US" dirty="0" smtClean="0">
                  <a:solidFill>
                    <a:srgbClr val="FF1C24"/>
                  </a:solidFill>
                </a:rPr>
                <a:t>PAS</a:t>
              </a:r>
              <a:endParaRPr lang="en-US" dirty="0">
                <a:solidFill>
                  <a:srgbClr val="FF1C24"/>
                </a:solidFill>
              </a:endParaRPr>
            </a:p>
          </p:txBody>
        </p:sp>
        <p:sp>
          <p:nvSpPr>
            <p:cNvPr id="58" name="TextBox 57"/>
            <p:cNvSpPr txBox="1"/>
            <p:nvPr/>
          </p:nvSpPr>
          <p:spPr>
            <a:xfrm>
              <a:off x="7214028" y="4917094"/>
              <a:ext cx="1058116" cy="369332"/>
            </a:xfrm>
            <a:prstGeom prst="rect">
              <a:avLst/>
            </a:prstGeom>
            <a:grpFill/>
          </p:spPr>
          <p:txBody>
            <a:bodyPr wrap="square" rtlCol="0">
              <a:spAutoFit/>
            </a:bodyPr>
            <a:lstStyle/>
            <a:p>
              <a:r>
                <a:rPr lang="en-US" dirty="0" err="1" smtClean="0">
                  <a:solidFill>
                    <a:srgbClr val="FFA736"/>
                  </a:solidFill>
                </a:rPr>
                <a:t>wNSF</a:t>
              </a:r>
              <a:endParaRPr lang="en-US" dirty="0">
                <a:solidFill>
                  <a:srgbClr val="FFA736"/>
                </a:solidFill>
              </a:endParaRPr>
            </a:p>
          </p:txBody>
        </p:sp>
      </p:grpSp>
    </p:spTree>
    <p:extLst>
      <p:ext uri="{BB962C8B-B14F-4D97-AF65-F5344CB8AC3E}">
        <p14:creationId xmlns:p14="http://schemas.microsoft.com/office/powerpoint/2010/main" val="326035544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671" y="88900"/>
            <a:ext cx="8229600" cy="1143000"/>
          </a:xfrm>
        </p:spPr>
        <p:txBody>
          <a:bodyPr>
            <a:normAutofit/>
          </a:bodyPr>
          <a:lstStyle/>
          <a:p>
            <a:r>
              <a:rPr lang="en-US" sz="3200" dirty="0" smtClean="0"/>
              <a:t> Clusters: </a:t>
            </a:r>
            <a:r>
              <a:rPr lang="en-US" sz="3200" dirty="0" smtClean="0">
                <a:latin typeface="Times"/>
                <a:cs typeface="Times"/>
              </a:rPr>
              <a:t>11</a:t>
            </a:r>
            <a:r>
              <a:rPr lang="en-US" sz="3200" dirty="0">
                <a:latin typeface="Times"/>
                <a:cs typeface="Times"/>
              </a:rPr>
              <a:t>% of non-passive galaxies have &gt;10% HDS classified </a:t>
            </a:r>
            <a:r>
              <a:rPr lang="en-US" sz="3200" dirty="0" err="1" smtClean="0">
                <a:latin typeface="Times"/>
                <a:cs typeface="Times"/>
              </a:rPr>
              <a:t>spaxels</a:t>
            </a:r>
            <a:r>
              <a:rPr lang="en-US" sz="3200" dirty="0" smtClean="0"/>
              <a:t>.</a:t>
            </a:r>
            <a:endParaRPr lang="en-US" sz="3200" dirty="0"/>
          </a:p>
        </p:txBody>
      </p:sp>
      <p:sp>
        <p:nvSpPr>
          <p:cNvPr id="4" name="Footer Placeholder 3"/>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9" name="TextBox 8"/>
          <p:cNvSpPr txBox="1"/>
          <p:nvPr/>
        </p:nvSpPr>
        <p:spPr>
          <a:xfrm>
            <a:off x="3344602" y="5895838"/>
            <a:ext cx="1641642" cy="369332"/>
          </a:xfrm>
          <a:prstGeom prst="rect">
            <a:avLst/>
          </a:prstGeom>
          <a:noFill/>
        </p:spPr>
        <p:txBody>
          <a:bodyPr wrap="square" rtlCol="0">
            <a:spAutoFit/>
          </a:bodyPr>
          <a:lstStyle/>
          <a:p>
            <a:pPr algn="ctr"/>
            <a:r>
              <a:rPr lang="en-US" dirty="0" smtClean="0">
                <a:solidFill>
                  <a:schemeClr val="bg1"/>
                </a:solidFill>
              </a:rPr>
              <a:t>Cluster galaxies</a:t>
            </a:r>
            <a:endParaRPr lang="en-US" dirty="0">
              <a:solidFill>
                <a:schemeClr val="bg1"/>
              </a:solidFill>
            </a:endParaRPr>
          </a:p>
        </p:txBody>
      </p:sp>
      <p:sp>
        <p:nvSpPr>
          <p:cNvPr id="17" name="TextBox 16"/>
          <p:cNvSpPr txBox="1"/>
          <p:nvPr/>
        </p:nvSpPr>
        <p:spPr>
          <a:xfrm>
            <a:off x="5751209" y="4937876"/>
            <a:ext cx="2354806" cy="923330"/>
          </a:xfrm>
          <a:prstGeom prst="rect">
            <a:avLst/>
          </a:prstGeom>
          <a:noFill/>
        </p:spPr>
        <p:txBody>
          <a:bodyPr wrap="none" rtlCol="0">
            <a:spAutoFit/>
          </a:bodyPr>
          <a:lstStyle/>
          <a:p>
            <a:r>
              <a:rPr lang="en-US" dirty="0" smtClean="0">
                <a:solidFill>
                  <a:srgbClr val="000000"/>
                </a:solidFill>
              </a:rPr>
              <a:t>Clusters </a:t>
            </a:r>
            <a:r>
              <a:rPr lang="en-US" i="1" dirty="0" err="1" smtClean="0">
                <a:solidFill>
                  <a:srgbClr val="000000"/>
                </a:solidFill>
              </a:rPr>
              <a:t>f</a:t>
            </a:r>
            <a:r>
              <a:rPr lang="en-US" baseline="-25000" dirty="0" err="1" smtClean="0">
                <a:solidFill>
                  <a:srgbClr val="000000"/>
                </a:solidFill>
              </a:rPr>
              <a:t>pas</a:t>
            </a:r>
            <a:r>
              <a:rPr lang="en-US" dirty="0" smtClean="0">
                <a:solidFill>
                  <a:srgbClr val="000000"/>
                </a:solidFill>
              </a:rPr>
              <a:t>=71%</a:t>
            </a:r>
          </a:p>
          <a:p>
            <a:r>
              <a:rPr lang="en-US" dirty="0" smtClean="0">
                <a:solidFill>
                  <a:srgbClr val="000000"/>
                </a:solidFill>
              </a:rPr>
              <a:t>(29% in GAMA regions)</a:t>
            </a:r>
            <a:endParaRPr lang="en-US" dirty="0">
              <a:solidFill>
                <a:srgbClr val="000000"/>
              </a:solidFill>
            </a:endParaRPr>
          </a:p>
          <a:p>
            <a:endParaRPr lang="en-US" dirty="0">
              <a:solidFill>
                <a:srgbClr val="000000"/>
              </a:solidFill>
            </a:endParaRPr>
          </a:p>
        </p:txBody>
      </p:sp>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567" y="1481380"/>
            <a:ext cx="6264416" cy="4593290"/>
          </a:xfrm>
          <a:prstGeom prst="rect">
            <a:avLst/>
          </a:prstGeom>
        </p:spPr>
      </p:pic>
      <p:grpSp>
        <p:nvGrpSpPr>
          <p:cNvPr id="11" name="Group 10"/>
          <p:cNvGrpSpPr/>
          <p:nvPr/>
        </p:nvGrpSpPr>
        <p:grpSpPr>
          <a:xfrm>
            <a:off x="7201328" y="1478003"/>
            <a:ext cx="1095895" cy="4596667"/>
            <a:chOff x="7214028" y="1668503"/>
            <a:chExt cx="1095895" cy="4596667"/>
          </a:xfrm>
          <a:solidFill>
            <a:srgbClr val="FFFFFF"/>
          </a:solidFill>
        </p:grpSpPr>
        <p:sp>
          <p:nvSpPr>
            <p:cNvPr id="61" name="Rectangle 60"/>
            <p:cNvSpPr/>
            <p:nvPr/>
          </p:nvSpPr>
          <p:spPr>
            <a:xfrm>
              <a:off x="7224077" y="1668503"/>
              <a:ext cx="1085846" cy="4596667"/>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extBox 61"/>
            <p:cNvSpPr txBox="1"/>
            <p:nvPr/>
          </p:nvSpPr>
          <p:spPr>
            <a:xfrm>
              <a:off x="7216466" y="1864251"/>
              <a:ext cx="1081078" cy="418729"/>
            </a:xfrm>
            <a:prstGeom prst="rect">
              <a:avLst/>
            </a:prstGeom>
            <a:grpFill/>
          </p:spPr>
          <p:txBody>
            <a:bodyPr wrap="square" rtlCol="0">
              <a:spAutoFit/>
            </a:bodyPr>
            <a:lstStyle/>
            <a:p>
              <a:r>
                <a:rPr lang="en-US" dirty="0" smtClean="0">
                  <a:solidFill>
                    <a:schemeClr val="accent4">
                      <a:lumMod val="75000"/>
                    </a:schemeClr>
                  </a:solidFill>
                </a:rPr>
                <a:t>NSF_HDS</a:t>
              </a:r>
              <a:endParaRPr lang="en-US" dirty="0">
                <a:solidFill>
                  <a:schemeClr val="accent4">
                    <a:lumMod val="75000"/>
                  </a:schemeClr>
                </a:solidFill>
              </a:endParaRPr>
            </a:p>
          </p:txBody>
        </p:sp>
        <p:sp>
          <p:nvSpPr>
            <p:cNvPr id="63" name="TextBox 62"/>
            <p:cNvSpPr txBox="1"/>
            <p:nvPr/>
          </p:nvSpPr>
          <p:spPr>
            <a:xfrm>
              <a:off x="7231024" y="2431407"/>
              <a:ext cx="704582" cy="420934"/>
            </a:xfrm>
            <a:prstGeom prst="rect">
              <a:avLst/>
            </a:prstGeom>
            <a:grpFill/>
          </p:spPr>
          <p:txBody>
            <a:bodyPr wrap="square" rtlCol="0">
              <a:spAutoFit/>
            </a:bodyPr>
            <a:lstStyle/>
            <a:p>
              <a:r>
                <a:rPr lang="en-US" dirty="0" smtClean="0">
                  <a:solidFill>
                    <a:srgbClr val="0000FF"/>
                  </a:solidFill>
                </a:rPr>
                <a:t>HDS</a:t>
              </a:r>
              <a:endParaRPr lang="en-US" dirty="0">
                <a:solidFill>
                  <a:srgbClr val="0000FF"/>
                </a:solidFill>
              </a:endParaRPr>
            </a:p>
          </p:txBody>
        </p:sp>
        <p:sp>
          <p:nvSpPr>
            <p:cNvPr id="64" name="TextBox 63"/>
            <p:cNvSpPr txBox="1"/>
            <p:nvPr/>
          </p:nvSpPr>
          <p:spPr>
            <a:xfrm>
              <a:off x="7230570" y="2938940"/>
              <a:ext cx="704582" cy="369332"/>
            </a:xfrm>
            <a:prstGeom prst="rect">
              <a:avLst/>
            </a:prstGeom>
            <a:grpFill/>
          </p:spPr>
          <p:txBody>
            <a:bodyPr wrap="square" rtlCol="0">
              <a:spAutoFit/>
            </a:bodyPr>
            <a:lstStyle/>
            <a:p>
              <a:r>
                <a:rPr lang="en-US" dirty="0" smtClean="0">
                  <a:solidFill>
                    <a:schemeClr val="accent5">
                      <a:lumMod val="60000"/>
                      <a:lumOff val="40000"/>
                    </a:schemeClr>
                  </a:solidFill>
                </a:rPr>
                <a:t>SF</a:t>
              </a:r>
              <a:endParaRPr lang="en-US" dirty="0">
                <a:solidFill>
                  <a:schemeClr val="accent5">
                    <a:lumMod val="60000"/>
                    <a:lumOff val="40000"/>
                  </a:schemeClr>
                </a:solidFill>
              </a:endParaRPr>
            </a:p>
          </p:txBody>
        </p:sp>
        <p:sp>
          <p:nvSpPr>
            <p:cNvPr id="66" name="TextBox 65"/>
            <p:cNvSpPr txBox="1"/>
            <p:nvPr/>
          </p:nvSpPr>
          <p:spPr>
            <a:xfrm>
              <a:off x="7220276" y="3662549"/>
              <a:ext cx="925365" cy="420934"/>
            </a:xfrm>
            <a:prstGeom prst="rect">
              <a:avLst/>
            </a:prstGeom>
            <a:grpFill/>
          </p:spPr>
          <p:txBody>
            <a:bodyPr wrap="square" rtlCol="0">
              <a:spAutoFit/>
            </a:bodyPr>
            <a:lstStyle/>
            <a:p>
              <a:r>
                <a:rPr lang="en-US" dirty="0" smtClean="0">
                  <a:solidFill>
                    <a:srgbClr val="49FF1D"/>
                  </a:solidFill>
                </a:rPr>
                <a:t>COMP</a:t>
              </a:r>
              <a:endParaRPr lang="en-US" dirty="0">
                <a:solidFill>
                  <a:srgbClr val="49FF1D"/>
                </a:solidFill>
              </a:endParaRPr>
            </a:p>
          </p:txBody>
        </p:sp>
        <p:sp>
          <p:nvSpPr>
            <p:cNvPr id="67" name="TextBox 66"/>
            <p:cNvSpPr txBox="1"/>
            <p:nvPr/>
          </p:nvSpPr>
          <p:spPr>
            <a:xfrm>
              <a:off x="7248713" y="4404423"/>
              <a:ext cx="627502" cy="369332"/>
            </a:xfrm>
            <a:prstGeom prst="rect">
              <a:avLst/>
            </a:prstGeom>
            <a:grpFill/>
          </p:spPr>
          <p:txBody>
            <a:bodyPr wrap="square" rtlCol="0">
              <a:spAutoFit/>
            </a:bodyPr>
            <a:lstStyle/>
            <a:p>
              <a:r>
                <a:rPr lang="en-US" dirty="0" smtClean="0">
                  <a:solidFill>
                    <a:srgbClr val="FFE702"/>
                  </a:solidFill>
                </a:rPr>
                <a:t>NSF</a:t>
              </a:r>
              <a:endParaRPr lang="en-US" dirty="0">
                <a:solidFill>
                  <a:srgbClr val="FFE702"/>
                </a:solidFill>
              </a:endParaRPr>
            </a:p>
          </p:txBody>
        </p:sp>
        <p:sp>
          <p:nvSpPr>
            <p:cNvPr id="69" name="TextBox 68"/>
            <p:cNvSpPr txBox="1"/>
            <p:nvPr/>
          </p:nvSpPr>
          <p:spPr>
            <a:xfrm>
              <a:off x="7276912" y="5438826"/>
              <a:ext cx="627502" cy="420934"/>
            </a:xfrm>
            <a:prstGeom prst="rect">
              <a:avLst/>
            </a:prstGeom>
            <a:grpFill/>
          </p:spPr>
          <p:txBody>
            <a:bodyPr wrap="square" rtlCol="0">
              <a:spAutoFit/>
            </a:bodyPr>
            <a:lstStyle/>
            <a:p>
              <a:r>
                <a:rPr lang="en-US" dirty="0" smtClean="0">
                  <a:solidFill>
                    <a:srgbClr val="FF1C24"/>
                  </a:solidFill>
                </a:rPr>
                <a:t>PAS</a:t>
              </a:r>
              <a:endParaRPr lang="en-US" dirty="0">
                <a:solidFill>
                  <a:srgbClr val="FF1C24"/>
                </a:solidFill>
              </a:endParaRPr>
            </a:p>
          </p:txBody>
        </p:sp>
        <p:sp>
          <p:nvSpPr>
            <p:cNvPr id="22" name="TextBox 21"/>
            <p:cNvSpPr txBox="1"/>
            <p:nvPr/>
          </p:nvSpPr>
          <p:spPr>
            <a:xfrm>
              <a:off x="7214028" y="4917094"/>
              <a:ext cx="1058116" cy="369332"/>
            </a:xfrm>
            <a:prstGeom prst="rect">
              <a:avLst/>
            </a:prstGeom>
            <a:grpFill/>
          </p:spPr>
          <p:txBody>
            <a:bodyPr wrap="square" rtlCol="0">
              <a:spAutoFit/>
            </a:bodyPr>
            <a:lstStyle/>
            <a:p>
              <a:r>
                <a:rPr lang="en-US" dirty="0" err="1" smtClean="0">
                  <a:solidFill>
                    <a:srgbClr val="FFA736"/>
                  </a:solidFill>
                </a:rPr>
                <a:t>wNSF</a:t>
              </a:r>
              <a:endParaRPr lang="en-US" dirty="0">
                <a:solidFill>
                  <a:srgbClr val="FFA736"/>
                </a:solidFill>
              </a:endParaRPr>
            </a:p>
          </p:txBody>
        </p:sp>
      </p:grpSp>
    </p:spTree>
    <p:extLst>
      <p:ext uri="{BB962C8B-B14F-4D97-AF65-F5344CB8AC3E}">
        <p14:creationId xmlns:p14="http://schemas.microsoft.com/office/powerpoint/2010/main" val="8078785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3038"/>
            <a:ext cx="8229600" cy="1143000"/>
          </a:xfrm>
        </p:spPr>
        <p:txBody>
          <a:bodyPr>
            <a:normAutofit/>
          </a:bodyPr>
          <a:lstStyle/>
          <a:p>
            <a:r>
              <a:rPr lang="en-US" sz="3200" dirty="0" smtClean="0">
                <a:latin typeface="Times"/>
                <a:cs typeface="Times"/>
              </a:rPr>
              <a:t>GAMA: Only </a:t>
            </a:r>
            <a:r>
              <a:rPr lang="en-US" sz="3200" dirty="0">
                <a:latin typeface="Times"/>
                <a:cs typeface="Times"/>
              </a:rPr>
              <a:t>2</a:t>
            </a:r>
            <a:r>
              <a:rPr lang="en-US" sz="3200" dirty="0" smtClean="0">
                <a:latin typeface="Times"/>
                <a:cs typeface="Times"/>
              </a:rPr>
              <a:t>% </a:t>
            </a:r>
            <a:r>
              <a:rPr lang="en-US" sz="3200" dirty="0">
                <a:latin typeface="Times"/>
                <a:cs typeface="Times"/>
              </a:rPr>
              <a:t>non-passive galaxies have &gt;10% HDS classified </a:t>
            </a:r>
            <a:r>
              <a:rPr lang="en-US" sz="3200" dirty="0" err="1">
                <a:latin typeface="Times"/>
                <a:cs typeface="Times"/>
              </a:rPr>
              <a:t>spaxels</a:t>
            </a:r>
            <a:r>
              <a:rPr lang="en-US" sz="3200" dirty="0"/>
              <a:t>.</a:t>
            </a:r>
            <a:endParaRPr lang="en-US" sz="3200" dirty="0">
              <a:latin typeface="Times"/>
              <a:cs typeface="Times"/>
            </a:endParaRP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389" y="1478003"/>
            <a:ext cx="7582824" cy="4596667"/>
          </a:xfrm>
          <a:prstGeom prst="rect">
            <a:avLst/>
          </a:prstGeom>
        </p:spPr>
      </p:pic>
      <p:grpSp>
        <p:nvGrpSpPr>
          <p:cNvPr id="20" name="Group 19"/>
          <p:cNvGrpSpPr/>
          <p:nvPr/>
        </p:nvGrpSpPr>
        <p:grpSpPr>
          <a:xfrm>
            <a:off x="7658528" y="1478003"/>
            <a:ext cx="1095895" cy="4596667"/>
            <a:chOff x="7214028" y="1668503"/>
            <a:chExt cx="1095895" cy="4596667"/>
          </a:xfrm>
          <a:solidFill>
            <a:srgbClr val="FFFFFF"/>
          </a:solidFill>
        </p:grpSpPr>
        <p:sp>
          <p:nvSpPr>
            <p:cNvPr id="21" name="Rectangle 20"/>
            <p:cNvSpPr/>
            <p:nvPr/>
          </p:nvSpPr>
          <p:spPr>
            <a:xfrm>
              <a:off x="7224077" y="1668503"/>
              <a:ext cx="1085846" cy="4596667"/>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7216466" y="1864251"/>
              <a:ext cx="1081078" cy="418729"/>
            </a:xfrm>
            <a:prstGeom prst="rect">
              <a:avLst/>
            </a:prstGeom>
            <a:grpFill/>
          </p:spPr>
          <p:txBody>
            <a:bodyPr wrap="square" rtlCol="0">
              <a:spAutoFit/>
            </a:bodyPr>
            <a:lstStyle/>
            <a:p>
              <a:r>
                <a:rPr lang="en-US" dirty="0" smtClean="0">
                  <a:solidFill>
                    <a:schemeClr val="accent4">
                      <a:lumMod val="75000"/>
                    </a:schemeClr>
                  </a:solidFill>
                </a:rPr>
                <a:t>NSF_HDS</a:t>
              </a:r>
              <a:endParaRPr lang="en-US" dirty="0">
                <a:solidFill>
                  <a:schemeClr val="accent4">
                    <a:lumMod val="75000"/>
                  </a:schemeClr>
                </a:solidFill>
              </a:endParaRPr>
            </a:p>
          </p:txBody>
        </p:sp>
        <p:sp>
          <p:nvSpPr>
            <p:cNvPr id="23" name="TextBox 22"/>
            <p:cNvSpPr txBox="1"/>
            <p:nvPr/>
          </p:nvSpPr>
          <p:spPr>
            <a:xfrm>
              <a:off x="7231024" y="2431407"/>
              <a:ext cx="704582" cy="420934"/>
            </a:xfrm>
            <a:prstGeom prst="rect">
              <a:avLst/>
            </a:prstGeom>
            <a:grpFill/>
          </p:spPr>
          <p:txBody>
            <a:bodyPr wrap="square" rtlCol="0">
              <a:spAutoFit/>
            </a:bodyPr>
            <a:lstStyle/>
            <a:p>
              <a:r>
                <a:rPr lang="en-US" dirty="0" smtClean="0">
                  <a:solidFill>
                    <a:srgbClr val="0000FF"/>
                  </a:solidFill>
                </a:rPr>
                <a:t>HDS</a:t>
              </a:r>
              <a:endParaRPr lang="en-US" dirty="0">
                <a:solidFill>
                  <a:srgbClr val="0000FF"/>
                </a:solidFill>
              </a:endParaRPr>
            </a:p>
          </p:txBody>
        </p:sp>
        <p:sp>
          <p:nvSpPr>
            <p:cNvPr id="24" name="TextBox 23"/>
            <p:cNvSpPr txBox="1"/>
            <p:nvPr/>
          </p:nvSpPr>
          <p:spPr>
            <a:xfrm>
              <a:off x="7230570" y="2938940"/>
              <a:ext cx="704582" cy="369332"/>
            </a:xfrm>
            <a:prstGeom prst="rect">
              <a:avLst/>
            </a:prstGeom>
            <a:grpFill/>
          </p:spPr>
          <p:txBody>
            <a:bodyPr wrap="square" rtlCol="0">
              <a:spAutoFit/>
            </a:bodyPr>
            <a:lstStyle/>
            <a:p>
              <a:r>
                <a:rPr lang="en-US" dirty="0" smtClean="0">
                  <a:solidFill>
                    <a:schemeClr val="accent5">
                      <a:lumMod val="60000"/>
                      <a:lumOff val="40000"/>
                    </a:schemeClr>
                  </a:solidFill>
                </a:rPr>
                <a:t>SF</a:t>
              </a:r>
              <a:endParaRPr lang="en-US" dirty="0">
                <a:solidFill>
                  <a:schemeClr val="accent5">
                    <a:lumMod val="60000"/>
                    <a:lumOff val="40000"/>
                  </a:schemeClr>
                </a:solidFill>
              </a:endParaRPr>
            </a:p>
          </p:txBody>
        </p:sp>
        <p:sp>
          <p:nvSpPr>
            <p:cNvPr id="25" name="TextBox 24"/>
            <p:cNvSpPr txBox="1"/>
            <p:nvPr/>
          </p:nvSpPr>
          <p:spPr>
            <a:xfrm>
              <a:off x="7220276" y="3662549"/>
              <a:ext cx="925365" cy="420934"/>
            </a:xfrm>
            <a:prstGeom prst="rect">
              <a:avLst/>
            </a:prstGeom>
            <a:grpFill/>
          </p:spPr>
          <p:txBody>
            <a:bodyPr wrap="square" rtlCol="0">
              <a:spAutoFit/>
            </a:bodyPr>
            <a:lstStyle/>
            <a:p>
              <a:r>
                <a:rPr lang="en-US" dirty="0" smtClean="0">
                  <a:solidFill>
                    <a:srgbClr val="49FF1D"/>
                  </a:solidFill>
                </a:rPr>
                <a:t>COMP</a:t>
              </a:r>
              <a:endParaRPr lang="en-US" dirty="0">
                <a:solidFill>
                  <a:srgbClr val="49FF1D"/>
                </a:solidFill>
              </a:endParaRPr>
            </a:p>
          </p:txBody>
        </p:sp>
        <p:sp>
          <p:nvSpPr>
            <p:cNvPr id="26" name="TextBox 25"/>
            <p:cNvSpPr txBox="1"/>
            <p:nvPr/>
          </p:nvSpPr>
          <p:spPr>
            <a:xfrm>
              <a:off x="7248713" y="4404423"/>
              <a:ext cx="627502" cy="369332"/>
            </a:xfrm>
            <a:prstGeom prst="rect">
              <a:avLst/>
            </a:prstGeom>
            <a:grpFill/>
          </p:spPr>
          <p:txBody>
            <a:bodyPr wrap="square" rtlCol="0">
              <a:spAutoFit/>
            </a:bodyPr>
            <a:lstStyle/>
            <a:p>
              <a:r>
                <a:rPr lang="en-US" dirty="0" smtClean="0">
                  <a:solidFill>
                    <a:srgbClr val="FFE702"/>
                  </a:solidFill>
                </a:rPr>
                <a:t>NSF</a:t>
              </a:r>
              <a:endParaRPr lang="en-US" dirty="0">
                <a:solidFill>
                  <a:srgbClr val="FFE702"/>
                </a:solidFill>
              </a:endParaRPr>
            </a:p>
          </p:txBody>
        </p:sp>
        <p:sp>
          <p:nvSpPr>
            <p:cNvPr id="27" name="TextBox 26"/>
            <p:cNvSpPr txBox="1"/>
            <p:nvPr/>
          </p:nvSpPr>
          <p:spPr>
            <a:xfrm>
              <a:off x="7276912" y="5438826"/>
              <a:ext cx="627502" cy="420934"/>
            </a:xfrm>
            <a:prstGeom prst="rect">
              <a:avLst/>
            </a:prstGeom>
            <a:grpFill/>
          </p:spPr>
          <p:txBody>
            <a:bodyPr wrap="square" rtlCol="0">
              <a:spAutoFit/>
            </a:bodyPr>
            <a:lstStyle/>
            <a:p>
              <a:r>
                <a:rPr lang="en-US" dirty="0" smtClean="0">
                  <a:solidFill>
                    <a:srgbClr val="FF1C24"/>
                  </a:solidFill>
                </a:rPr>
                <a:t>PAS</a:t>
              </a:r>
              <a:endParaRPr lang="en-US" dirty="0">
                <a:solidFill>
                  <a:srgbClr val="FF1C24"/>
                </a:solidFill>
              </a:endParaRPr>
            </a:p>
          </p:txBody>
        </p:sp>
        <p:sp>
          <p:nvSpPr>
            <p:cNvPr id="28" name="TextBox 27"/>
            <p:cNvSpPr txBox="1"/>
            <p:nvPr/>
          </p:nvSpPr>
          <p:spPr>
            <a:xfrm>
              <a:off x="7214028" y="4917094"/>
              <a:ext cx="1058116" cy="369332"/>
            </a:xfrm>
            <a:prstGeom prst="rect">
              <a:avLst/>
            </a:prstGeom>
            <a:grpFill/>
          </p:spPr>
          <p:txBody>
            <a:bodyPr wrap="square" rtlCol="0">
              <a:spAutoFit/>
            </a:bodyPr>
            <a:lstStyle/>
            <a:p>
              <a:r>
                <a:rPr lang="en-US" dirty="0" err="1" smtClean="0">
                  <a:solidFill>
                    <a:srgbClr val="FFA736"/>
                  </a:solidFill>
                </a:rPr>
                <a:t>wNSF</a:t>
              </a:r>
              <a:endParaRPr lang="en-US" dirty="0">
                <a:solidFill>
                  <a:srgbClr val="FFA736"/>
                </a:solidFill>
              </a:endParaRPr>
            </a:p>
          </p:txBody>
        </p:sp>
      </p:grpSp>
      <p:sp>
        <p:nvSpPr>
          <p:cNvPr id="13" name="TextBox 12"/>
          <p:cNvSpPr txBox="1"/>
          <p:nvPr/>
        </p:nvSpPr>
        <p:spPr>
          <a:xfrm>
            <a:off x="5346700" y="4237878"/>
            <a:ext cx="2051162" cy="461665"/>
          </a:xfrm>
          <a:prstGeom prst="rect">
            <a:avLst/>
          </a:prstGeom>
          <a:noFill/>
        </p:spPr>
        <p:txBody>
          <a:bodyPr wrap="none" rtlCol="0">
            <a:spAutoFit/>
          </a:bodyPr>
          <a:lstStyle/>
          <a:p>
            <a:r>
              <a:rPr lang="en-US" sz="2400" dirty="0" smtClean="0">
                <a:solidFill>
                  <a:schemeClr val="bg1"/>
                </a:solidFill>
              </a:rPr>
              <a:t>Mice Analogue</a:t>
            </a:r>
            <a:endParaRPr lang="en-US" sz="2400" dirty="0">
              <a:solidFill>
                <a:schemeClr val="bg1"/>
              </a:solidFill>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72964734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72" y="24031"/>
            <a:ext cx="9154552" cy="1143000"/>
          </a:xfrm>
        </p:spPr>
        <p:txBody>
          <a:bodyPr>
            <a:noAutofit/>
          </a:bodyPr>
          <a:lstStyle/>
          <a:p>
            <a:r>
              <a:rPr lang="en-US" sz="3200" dirty="0" smtClean="0">
                <a:latin typeface="Times"/>
                <a:cs typeface="Times"/>
              </a:rPr>
              <a:t>Projected-Phase-Space: a metric for environment.</a:t>
            </a:r>
            <a:endParaRPr lang="en-US" sz="3200" dirty="0">
              <a:latin typeface="Times"/>
              <a:cs typeface="Times"/>
            </a:endParaRPr>
          </a:p>
        </p:txBody>
      </p:sp>
      <p:sp>
        <p:nvSpPr>
          <p:cNvPr id="3" name="Content Placeholder 2"/>
          <p:cNvSpPr>
            <a:spLocks noGrp="1"/>
          </p:cNvSpPr>
          <p:nvPr>
            <p:ph idx="1"/>
          </p:nvPr>
        </p:nvSpPr>
        <p:spPr>
          <a:xfrm>
            <a:off x="317500" y="969701"/>
            <a:ext cx="8509000" cy="4525963"/>
          </a:xfrm>
        </p:spPr>
        <p:txBody>
          <a:bodyPr>
            <a:normAutofit/>
          </a:bodyPr>
          <a:lstStyle/>
          <a:p>
            <a:pPr marL="0" indent="0" algn="ctr">
              <a:buNone/>
            </a:pPr>
            <a:r>
              <a:rPr lang="en-US" sz="2200" dirty="0" smtClean="0">
                <a:latin typeface="Times"/>
                <a:cs typeface="Times"/>
              </a:rPr>
              <a:t>Oman+13 simulations: </a:t>
            </a:r>
            <a:r>
              <a:rPr lang="en-US" sz="2200" dirty="0" err="1" smtClean="0">
                <a:latin typeface="Times"/>
                <a:cs typeface="Times"/>
              </a:rPr>
              <a:t>infallers</a:t>
            </a:r>
            <a:r>
              <a:rPr lang="en-US" sz="2200" dirty="0" smtClean="0">
                <a:latin typeface="Times"/>
                <a:cs typeface="Times"/>
              </a:rPr>
              <a:t> inhabit distinct regions of phase space</a:t>
            </a:r>
          </a:p>
          <a:p>
            <a:pPr marL="0" indent="0" algn="ctr">
              <a:buNone/>
            </a:pPr>
            <a:r>
              <a:rPr lang="en-US" sz="2200" dirty="0" smtClean="0">
                <a:latin typeface="Times"/>
                <a:cs typeface="Times"/>
              </a:rPr>
              <a:t>(</a:t>
            </a:r>
            <a:r>
              <a:rPr lang="en-US" sz="2000" dirty="0" smtClean="0">
                <a:latin typeface="Times"/>
                <a:cs typeface="Times"/>
              </a:rPr>
              <a:t>also Mahajan+11, Noble+13, Jaffe+15, Muzzin+14, Haines+15, Oman+16</a:t>
            </a:r>
            <a:r>
              <a:rPr lang="en-US" sz="2200" dirty="0" smtClean="0">
                <a:latin typeface="Times"/>
                <a:cs typeface="Times"/>
              </a:rPr>
              <a:t>).</a:t>
            </a:r>
          </a:p>
          <a:p>
            <a:endParaRPr lang="en-US" sz="2200" dirty="0">
              <a:latin typeface="Times"/>
              <a:cs typeface="Times"/>
            </a:endParaRP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6585" y="2213827"/>
            <a:ext cx="5568506" cy="4136604"/>
          </a:xfrm>
          <a:prstGeom prst="rect">
            <a:avLst/>
          </a:prstGeom>
        </p:spPr>
      </p:pic>
      <p:sp>
        <p:nvSpPr>
          <p:cNvPr id="7" name="TextBox 6"/>
          <p:cNvSpPr txBox="1"/>
          <p:nvPr/>
        </p:nvSpPr>
        <p:spPr>
          <a:xfrm>
            <a:off x="7255091" y="5039230"/>
            <a:ext cx="1865189" cy="400110"/>
          </a:xfrm>
          <a:prstGeom prst="rect">
            <a:avLst/>
          </a:prstGeom>
          <a:solidFill>
            <a:schemeClr val="bg1"/>
          </a:solidFill>
        </p:spPr>
        <p:txBody>
          <a:bodyPr wrap="none" rtlCol="0">
            <a:spAutoFit/>
          </a:bodyPr>
          <a:lstStyle/>
          <a:p>
            <a:r>
              <a:rPr lang="en-US" sz="2000" dirty="0" err="1" smtClean="0"/>
              <a:t>Virialised</a:t>
            </a:r>
            <a:r>
              <a:rPr lang="en-US" sz="2000" dirty="0" smtClean="0"/>
              <a:t> region</a:t>
            </a:r>
            <a:endParaRPr lang="en-US" sz="2000" dirty="0"/>
          </a:p>
        </p:txBody>
      </p:sp>
      <p:cxnSp>
        <p:nvCxnSpPr>
          <p:cNvPr id="8" name="Straight Arrow Connector 7"/>
          <p:cNvCxnSpPr>
            <a:stCxn id="7" idx="1"/>
          </p:cNvCxnSpPr>
          <p:nvPr/>
        </p:nvCxnSpPr>
        <p:spPr>
          <a:xfrm flipH="1">
            <a:off x="5504047" y="5239285"/>
            <a:ext cx="1751044" cy="169277"/>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0552" y="2709578"/>
            <a:ext cx="1898376" cy="400110"/>
          </a:xfrm>
          <a:prstGeom prst="rect">
            <a:avLst/>
          </a:prstGeom>
          <a:solidFill>
            <a:schemeClr val="bg1"/>
          </a:solidFill>
        </p:spPr>
        <p:txBody>
          <a:bodyPr wrap="none" rtlCol="0">
            <a:spAutoFit/>
          </a:bodyPr>
          <a:lstStyle/>
          <a:p>
            <a:r>
              <a:rPr lang="en-US" sz="2000" dirty="0" err="1" smtClean="0"/>
              <a:t>Infalling</a:t>
            </a:r>
            <a:r>
              <a:rPr lang="en-US" sz="2000" dirty="0" smtClean="0"/>
              <a:t> galaxies</a:t>
            </a:r>
            <a:endParaRPr lang="en-US" sz="2000" dirty="0"/>
          </a:p>
        </p:txBody>
      </p:sp>
      <p:cxnSp>
        <p:nvCxnSpPr>
          <p:cNvPr id="10" name="Straight Arrow Connector 9"/>
          <p:cNvCxnSpPr/>
          <p:nvPr/>
        </p:nvCxnSpPr>
        <p:spPr>
          <a:xfrm>
            <a:off x="1686585" y="3089652"/>
            <a:ext cx="1320256" cy="122000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7255090" y="3663326"/>
            <a:ext cx="1865189" cy="707886"/>
          </a:xfrm>
          <a:prstGeom prst="rect">
            <a:avLst/>
          </a:prstGeom>
          <a:noFill/>
        </p:spPr>
        <p:txBody>
          <a:bodyPr wrap="square" rtlCol="0">
            <a:spAutoFit/>
          </a:bodyPr>
          <a:lstStyle/>
          <a:p>
            <a:r>
              <a:rPr lang="en-US" sz="2000" dirty="0" smtClean="0"/>
              <a:t>T</a:t>
            </a:r>
            <a:r>
              <a:rPr lang="en-US" sz="2000" baseline="-25000" dirty="0" smtClean="0"/>
              <a:t>0</a:t>
            </a:r>
            <a:r>
              <a:rPr lang="en-US" sz="2000" dirty="0" smtClean="0"/>
              <a:t> at 2.5R</a:t>
            </a:r>
            <a:r>
              <a:rPr lang="en-US" sz="2000" baseline="-25000" dirty="0" smtClean="0"/>
              <a:t>vir</a:t>
            </a:r>
          </a:p>
          <a:p>
            <a:r>
              <a:rPr lang="en-US" sz="2000" dirty="0" smtClean="0"/>
              <a:t>T</a:t>
            </a:r>
            <a:r>
              <a:rPr lang="en-US" sz="2000" baseline="-25000" dirty="0" smtClean="0"/>
              <a:t>cross</a:t>
            </a:r>
            <a:r>
              <a:rPr lang="en-US" sz="2000" dirty="0" smtClean="0"/>
              <a:t>~3.5Gyr</a:t>
            </a:r>
            <a:endParaRPr lang="en-US" sz="2000" dirty="0"/>
          </a:p>
        </p:txBody>
      </p:sp>
    </p:spTree>
    <p:extLst>
      <p:ext uri="{BB962C8B-B14F-4D97-AF65-F5344CB8AC3E}">
        <p14:creationId xmlns:p14="http://schemas.microsoft.com/office/powerpoint/2010/main" val="33658789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a:cs typeface="Times"/>
              </a:rPr>
              <a:t>PPS for non-passive cluster galaxies</a:t>
            </a:r>
            <a:endParaRPr lang="en-US" dirty="0">
              <a:latin typeface="Times"/>
              <a:cs typeface="Time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244" y="1339322"/>
            <a:ext cx="9007058" cy="4794778"/>
          </a:xfrm>
          <a:prstGeom prst="rect">
            <a:avLst/>
          </a:prstGeom>
        </p:spPr>
      </p:pic>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sp>
        <p:nvSpPr>
          <p:cNvPr id="8" name="TextBox 7"/>
          <p:cNvSpPr txBox="1"/>
          <p:nvPr/>
        </p:nvSpPr>
        <p:spPr>
          <a:xfrm>
            <a:off x="868957" y="4461619"/>
            <a:ext cx="184666" cy="369332"/>
          </a:xfrm>
          <a:prstGeom prst="rect">
            <a:avLst/>
          </a:prstGeom>
          <a:noFill/>
        </p:spPr>
        <p:txBody>
          <a:bodyPr wrap="none" rtlCol="0">
            <a:spAutoFit/>
          </a:bodyPr>
          <a:lstStyle/>
          <a:p>
            <a:endParaRPr lang="en-US" dirty="0">
              <a:solidFill>
                <a:srgbClr val="000000"/>
              </a:solidFill>
            </a:endParaRPr>
          </a:p>
        </p:txBody>
      </p:sp>
      <p:sp>
        <p:nvSpPr>
          <p:cNvPr id="9" name="TextBox 8"/>
          <p:cNvSpPr txBox="1"/>
          <p:nvPr/>
        </p:nvSpPr>
        <p:spPr>
          <a:xfrm>
            <a:off x="868957" y="3334084"/>
            <a:ext cx="184666" cy="369332"/>
          </a:xfrm>
          <a:prstGeom prst="rect">
            <a:avLst/>
          </a:prstGeom>
          <a:noFill/>
        </p:spPr>
        <p:txBody>
          <a:bodyPr wrap="none" rtlCol="0">
            <a:spAutoFit/>
          </a:bodyPr>
          <a:lstStyle/>
          <a:p>
            <a:endParaRPr lang="en-US" dirty="0">
              <a:solidFill>
                <a:srgbClr val="000000"/>
              </a:solidFill>
            </a:endParaRPr>
          </a:p>
        </p:txBody>
      </p:sp>
      <p:grpSp>
        <p:nvGrpSpPr>
          <p:cNvPr id="20" name="Group 19"/>
          <p:cNvGrpSpPr/>
          <p:nvPr/>
        </p:nvGrpSpPr>
        <p:grpSpPr>
          <a:xfrm>
            <a:off x="367634" y="1352022"/>
            <a:ext cx="7214268" cy="4570091"/>
            <a:chOff x="748633" y="1630891"/>
            <a:chExt cx="5228336" cy="4265822"/>
          </a:xfrm>
        </p:grpSpPr>
        <p:grpSp>
          <p:nvGrpSpPr>
            <p:cNvPr id="17" name="Group 16"/>
            <p:cNvGrpSpPr/>
            <p:nvPr/>
          </p:nvGrpSpPr>
          <p:grpSpPr>
            <a:xfrm>
              <a:off x="748633" y="1630891"/>
              <a:ext cx="5228336" cy="4265822"/>
              <a:chOff x="748633" y="1630891"/>
              <a:chExt cx="5228336" cy="4265822"/>
            </a:xfrm>
          </p:grpSpPr>
          <p:grpSp>
            <p:nvGrpSpPr>
              <p:cNvPr id="12" name="Group 11"/>
              <p:cNvGrpSpPr/>
              <p:nvPr/>
            </p:nvGrpSpPr>
            <p:grpSpPr>
              <a:xfrm>
                <a:off x="748633" y="1630891"/>
                <a:ext cx="2633579" cy="4261625"/>
                <a:chOff x="748633" y="1630891"/>
                <a:chExt cx="2633579" cy="4261625"/>
              </a:xfrm>
            </p:grpSpPr>
            <p:sp>
              <p:nvSpPr>
                <p:cNvPr id="6" name="Rectangle 5"/>
                <p:cNvSpPr/>
                <p:nvPr/>
              </p:nvSpPr>
              <p:spPr>
                <a:xfrm>
                  <a:off x="802106" y="1630891"/>
                  <a:ext cx="2580106" cy="2197766"/>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802105" y="3839068"/>
                  <a:ext cx="2580107" cy="2053448"/>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815485" y="1839092"/>
                  <a:ext cx="1803620" cy="861856"/>
                </a:xfrm>
                <a:prstGeom prst="rect">
                  <a:avLst/>
                </a:prstGeom>
                <a:noFill/>
              </p:spPr>
              <p:txBody>
                <a:bodyPr wrap="none" rtlCol="0">
                  <a:spAutoFit/>
                </a:bodyPr>
                <a:lstStyle/>
                <a:p>
                  <a:r>
                    <a:rPr lang="en-US" dirty="0" smtClean="0">
                      <a:solidFill>
                        <a:srgbClr val="000000"/>
                      </a:solidFill>
                    </a:rPr>
                    <a:t>R/R</a:t>
                  </a:r>
                  <a:r>
                    <a:rPr lang="en-US" baseline="-25000" dirty="0" smtClean="0">
                      <a:solidFill>
                        <a:srgbClr val="000000"/>
                      </a:solidFill>
                    </a:rPr>
                    <a:t>200</a:t>
                  </a:r>
                  <a:r>
                    <a:rPr lang="en-US" dirty="0" smtClean="0">
                      <a:solidFill>
                        <a:srgbClr val="000000"/>
                      </a:solidFill>
                    </a:rPr>
                    <a:t> &lt; 0.5</a:t>
                  </a:r>
                </a:p>
                <a:p>
                  <a:r>
                    <a:rPr lang="en-US" dirty="0" smtClean="0">
                      <a:solidFill>
                        <a:srgbClr val="000000"/>
                      </a:solidFill>
                    </a:rPr>
                    <a:t>|V|/</a:t>
                  </a:r>
                  <a:r>
                    <a:rPr lang="en-US" dirty="0" err="1" smtClean="0">
                      <a:solidFill>
                        <a:srgbClr val="000000"/>
                      </a:solidFill>
                    </a:rPr>
                    <a:t>σ</a:t>
                  </a:r>
                  <a:r>
                    <a:rPr lang="en-US" dirty="0" smtClean="0">
                      <a:solidFill>
                        <a:srgbClr val="000000"/>
                      </a:solidFill>
                    </a:rPr>
                    <a:t> &gt; 1.5</a:t>
                  </a:r>
                </a:p>
                <a:p>
                  <a:r>
                    <a:rPr lang="en-US" dirty="0">
                      <a:solidFill>
                        <a:srgbClr val="000000"/>
                      </a:solidFill>
                    </a:rPr>
                    <a:t>6</a:t>
                  </a:r>
                  <a:r>
                    <a:rPr lang="en-US" dirty="0" smtClean="0">
                      <a:solidFill>
                        <a:srgbClr val="000000"/>
                      </a:solidFill>
                    </a:rPr>
                    <a:t>/14 -&gt; 43 (31-56)% HDS</a:t>
                  </a:r>
                  <a:endParaRPr lang="en-US" dirty="0">
                    <a:solidFill>
                      <a:srgbClr val="000000"/>
                    </a:solidFill>
                  </a:endParaRPr>
                </a:p>
              </p:txBody>
            </p:sp>
            <p:sp>
              <p:nvSpPr>
                <p:cNvPr id="11" name="TextBox 10"/>
                <p:cNvSpPr txBox="1"/>
                <p:nvPr/>
              </p:nvSpPr>
              <p:spPr>
                <a:xfrm>
                  <a:off x="748633" y="4790279"/>
                  <a:ext cx="1718832" cy="861856"/>
                </a:xfrm>
                <a:prstGeom prst="rect">
                  <a:avLst/>
                </a:prstGeom>
                <a:noFill/>
              </p:spPr>
              <p:txBody>
                <a:bodyPr wrap="none" rtlCol="0">
                  <a:spAutoFit/>
                </a:bodyPr>
                <a:lstStyle/>
                <a:p>
                  <a:r>
                    <a:rPr lang="en-US" dirty="0" smtClean="0">
                      <a:solidFill>
                        <a:srgbClr val="000000"/>
                      </a:solidFill>
                    </a:rPr>
                    <a:t>R/R</a:t>
                  </a:r>
                  <a:r>
                    <a:rPr lang="en-US" baseline="-25000" dirty="0" smtClean="0">
                      <a:solidFill>
                        <a:srgbClr val="000000"/>
                      </a:solidFill>
                    </a:rPr>
                    <a:t>200</a:t>
                  </a:r>
                  <a:r>
                    <a:rPr lang="en-US" dirty="0" smtClean="0">
                      <a:solidFill>
                        <a:srgbClr val="000000"/>
                      </a:solidFill>
                    </a:rPr>
                    <a:t> &lt; 0.5</a:t>
                  </a:r>
                </a:p>
                <a:p>
                  <a:r>
                    <a:rPr lang="en-US" dirty="0" smtClean="0">
                      <a:solidFill>
                        <a:srgbClr val="000000"/>
                      </a:solidFill>
                    </a:rPr>
                    <a:t>|V|/</a:t>
                  </a:r>
                  <a:r>
                    <a:rPr lang="en-US" dirty="0" err="1" smtClean="0">
                      <a:solidFill>
                        <a:srgbClr val="000000"/>
                      </a:solidFill>
                    </a:rPr>
                    <a:t>σ</a:t>
                  </a:r>
                  <a:r>
                    <a:rPr lang="en-US" dirty="0" smtClean="0">
                      <a:solidFill>
                        <a:srgbClr val="000000"/>
                      </a:solidFill>
                    </a:rPr>
                    <a:t> &lt; 1.5</a:t>
                  </a:r>
                </a:p>
                <a:p>
                  <a:r>
                    <a:rPr lang="en-US" dirty="0">
                      <a:solidFill>
                        <a:srgbClr val="000000"/>
                      </a:solidFill>
                    </a:rPr>
                    <a:t>6</a:t>
                  </a:r>
                  <a:r>
                    <a:rPr lang="en-US" dirty="0" smtClean="0">
                      <a:solidFill>
                        <a:srgbClr val="000000"/>
                      </a:solidFill>
                    </a:rPr>
                    <a:t>/51 -&gt; 12 (9-18)% HDS</a:t>
                  </a:r>
                  <a:endParaRPr lang="en-US" dirty="0">
                    <a:solidFill>
                      <a:srgbClr val="000000"/>
                    </a:solidFill>
                  </a:endParaRPr>
                </a:p>
              </p:txBody>
            </p:sp>
          </p:grpSp>
          <p:sp>
            <p:nvSpPr>
              <p:cNvPr id="15" name="Rectangle 14"/>
              <p:cNvSpPr/>
              <p:nvPr/>
            </p:nvSpPr>
            <p:spPr>
              <a:xfrm>
                <a:off x="3396862" y="3843265"/>
                <a:ext cx="2580107" cy="2053448"/>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3482746" y="4790279"/>
                <a:ext cx="1549256" cy="861856"/>
              </a:xfrm>
              <a:prstGeom prst="rect">
                <a:avLst/>
              </a:prstGeom>
              <a:noFill/>
            </p:spPr>
            <p:txBody>
              <a:bodyPr wrap="none" rtlCol="0">
                <a:spAutoFit/>
              </a:bodyPr>
              <a:lstStyle/>
              <a:p>
                <a:r>
                  <a:rPr lang="en-US" dirty="0" smtClean="0">
                    <a:solidFill>
                      <a:srgbClr val="000000"/>
                    </a:solidFill>
                  </a:rPr>
                  <a:t>0.5 &lt; R/R</a:t>
                </a:r>
                <a:r>
                  <a:rPr lang="en-US" baseline="-25000" dirty="0" smtClean="0">
                    <a:solidFill>
                      <a:srgbClr val="000000"/>
                    </a:solidFill>
                  </a:rPr>
                  <a:t>200</a:t>
                </a:r>
                <a:r>
                  <a:rPr lang="en-US" dirty="0" smtClean="0">
                    <a:solidFill>
                      <a:srgbClr val="000000"/>
                    </a:solidFill>
                  </a:rPr>
                  <a:t> &lt; 1.</a:t>
                </a:r>
              </a:p>
              <a:p>
                <a:r>
                  <a:rPr lang="en-US" dirty="0" smtClean="0">
                    <a:solidFill>
                      <a:srgbClr val="000000"/>
                    </a:solidFill>
                  </a:rPr>
                  <a:t>|V|/</a:t>
                </a:r>
                <a:r>
                  <a:rPr lang="en-US" dirty="0" err="1" smtClean="0">
                    <a:solidFill>
                      <a:srgbClr val="000000"/>
                    </a:solidFill>
                  </a:rPr>
                  <a:t>σ</a:t>
                </a:r>
                <a:r>
                  <a:rPr lang="en-US" dirty="0" smtClean="0">
                    <a:solidFill>
                      <a:srgbClr val="000000"/>
                    </a:solidFill>
                  </a:rPr>
                  <a:t> &lt; 1.5</a:t>
                </a:r>
              </a:p>
              <a:p>
                <a:r>
                  <a:rPr lang="en-US" dirty="0" smtClean="0">
                    <a:solidFill>
                      <a:srgbClr val="000000"/>
                    </a:solidFill>
                  </a:rPr>
                  <a:t>0/41 -&gt; 0 (</a:t>
                </a:r>
                <a:r>
                  <a:rPr lang="en-US" dirty="0">
                    <a:solidFill>
                      <a:srgbClr val="000000"/>
                    </a:solidFill>
                  </a:rPr>
                  <a:t>0</a:t>
                </a:r>
                <a:r>
                  <a:rPr lang="en-US" dirty="0" smtClean="0">
                    <a:solidFill>
                      <a:srgbClr val="000000"/>
                    </a:solidFill>
                  </a:rPr>
                  <a:t>-4)% HDS</a:t>
                </a:r>
                <a:endParaRPr lang="en-US" dirty="0">
                  <a:solidFill>
                    <a:srgbClr val="000000"/>
                  </a:solidFill>
                </a:endParaRPr>
              </a:p>
            </p:txBody>
          </p:sp>
        </p:grpSp>
        <p:sp>
          <p:nvSpPr>
            <p:cNvPr id="18" name="Rectangle 17"/>
            <p:cNvSpPr/>
            <p:nvPr/>
          </p:nvSpPr>
          <p:spPr>
            <a:xfrm>
              <a:off x="3382212" y="1630891"/>
              <a:ext cx="2580107" cy="2197766"/>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3382212" y="1847135"/>
              <a:ext cx="1511435" cy="861856"/>
            </a:xfrm>
            <a:prstGeom prst="rect">
              <a:avLst/>
            </a:prstGeom>
            <a:noFill/>
          </p:spPr>
          <p:txBody>
            <a:bodyPr wrap="none" rtlCol="0">
              <a:spAutoFit/>
            </a:bodyPr>
            <a:lstStyle/>
            <a:p>
              <a:r>
                <a:rPr lang="en-US" dirty="0" smtClean="0">
                  <a:solidFill>
                    <a:srgbClr val="000000"/>
                  </a:solidFill>
                </a:rPr>
                <a:t>0.5 &lt; R/R</a:t>
              </a:r>
              <a:r>
                <a:rPr lang="en-US" baseline="-25000" dirty="0" smtClean="0">
                  <a:solidFill>
                    <a:srgbClr val="000000"/>
                  </a:solidFill>
                </a:rPr>
                <a:t>200</a:t>
              </a:r>
              <a:r>
                <a:rPr lang="en-US" dirty="0" smtClean="0">
                  <a:solidFill>
                    <a:srgbClr val="000000"/>
                  </a:solidFill>
                </a:rPr>
                <a:t> &lt; 1.</a:t>
              </a:r>
            </a:p>
            <a:p>
              <a:r>
                <a:rPr lang="en-US" dirty="0" smtClean="0">
                  <a:solidFill>
                    <a:srgbClr val="000000"/>
                  </a:solidFill>
                </a:rPr>
                <a:t>|V|/</a:t>
              </a:r>
              <a:r>
                <a:rPr lang="en-US" dirty="0" err="1" smtClean="0">
                  <a:solidFill>
                    <a:srgbClr val="000000"/>
                  </a:solidFill>
                </a:rPr>
                <a:t>σ</a:t>
              </a:r>
              <a:r>
                <a:rPr lang="en-US" dirty="0" smtClean="0">
                  <a:solidFill>
                    <a:srgbClr val="000000"/>
                  </a:solidFill>
                </a:rPr>
                <a:t> &gt; 1.5</a:t>
              </a:r>
            </a:p>
            <a:p>
              <a:r>
                <a:rPr lang="en-US" dirty="0" smtClean="0">
                  <a:solidFill>
                    <a:srgbClr val="000000"/>
                  </a:solidFill>
                </a:rPr>
                <a:t>0/7 -&gt;0 (0-20)% HDS</a:t>
              </a:r>
              <a:endParaRPr lang="en-US" dirty="0">
                <a:solidFill>
                  <a:srgbClr val="000000"/>
                </a:solidFill>
              </a:endParaRPr>
            </a:p>
          </p:txBody>
        </p:sp>
      </p:grpSp>
      <p:sp>
        <p:nvSpPr>
          <p:cNvPr id="4" name="TextBox 3"/>
          <p:cNvSpPr txBox="1"/>
          <p:nvPr/>
        </p:nvSpPr>
        <p:spPr>
          <a:xfrm>
            <a:off x="4318000" y="6027684"/>
            <a:ext cx="777752" cy="369332"/>
          </a:xfrm>
          <a:prstGeom prst="rect">
            <a:avLst/>
          </a:prstGeom>
          <a:solidFill>
            <a:schemeClr val="bg1">
              <a:lumMod val="75000"/>
            </a:schemeClr>
          </a:solidFill>
        </p:spPr>
        <p:txBody>
          <a:bodyPr wrap="none" rtlCol="0">
            <a:spAutoFit/>
          </a:bodyPr>
          <a:lstStyle/>
          <a:p>
            <a:r>
              <a:rPr lang="en-US" b="1" dirty="0"/>
              <a:t>R/R</a:t>
            </a:r>
            <a:r>
              <a:rPr lang="en-US" b="1" baseline="-25000" dirty="0"/>
              <a:t>200</a:t>
            </a:r>
          </a:p>
        </p:txBody>
      </p:sp>
      <p:sp>
        <p:nvSpPr>
          <p:cNvPr id="24" name="TextBox 23"/>
          <p:cNvSpPr txBox="1"/>
          <p:nvPr/>
        </p:nvSpPr>
        <p:spPr>
          <a:xfrm rot="16200000">
            <a:off x="-181457" y="3547628"/>
            <a:ext cx="783048" cy="369332"/>
          </a:xfrm>
          <a:prstGeom prst="rect">
            <a:avLst/>
          </a:prstGeom>
          <a:solidFill>
            <a:schemeClr val="bg1">
              <a:lumMod val="75000"/>
            </a:schemeClr>
          </a:solidFill>
        </p:spPr>
        <p:txBody>
          <a:bodyPr wrap="square" rtlCol="0">
            <a:spAutoFit/>
          </a:bodyPr>
          <a:lstStyle/>
          <a:p>
            <a:r>
              <a:rPr lang="en-US" b="1" dirty="0" smtClean="0"/>
              <a:t>|V|/</a:t>
            </a:r>
            <a:r>
              <a:rPr lang="en-US" b="1" dirty="0" err="1" smtClean="0"/>
              <a:t>σ</a:t>
            </a:r>
            <a:endParaRPr lang="en-US" b="1" baseline="-25000" dirty="0"/>
          </a:p>
        </p:txBody>
      </p:sp>
    </p:spTree>
    <p:extLst>
      <p:ext uri="{BB962C8B-B14F-4D97-AF65-F5344CB8AC3E}">
        <p14:creationId xmlns:p14="http://schemas.microsoft.com/office/powerpoint/2010/main" val="335184068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391"/>
            <a:ext cx="8229600" cy="1143000"/>
          </a:xfrm>
        </p:spPr>
        <p:txBody>
          <a:bodyPr>
            <a:normAutofit/>
          </a:bodyPr>
          <a:lstStyle/>
          <a:p>
            <a:r>
              <a:rPr lang="en-US" dirty="0" smtClean="0">
                <a:latin typeface="Times"/>
                <a:cs typeface="Times"/>
              </a:rPr>
              <a:t>Summary.</a:t>
            </a:r>
            <a:endParaRPr lang="en-US" dirty="0">
              <a:latin typeface="Times"/>
              <a:cs typeface="Times"/>
            </a:endParaRPr>
          </a:p>
        </p:txBody>
      </p:sp>
      <p:sp>
        <p:nvSpPr>
          <p:cNvPr id="3" name="Content Placeholder 2"/>
          <p:cNvSpPr>
            <a:spLocks noGrp="1"/>
          </p:cNvSpPr>
          <p:nvPr>
            <p:ph idx="1"/>
          </p:nvPr>
        </p:nvSpPr>
        <p:spPr>
          <a:xfrm>
            <a:off x="265461" y="1292926"/>
            <a:ext cx="8692850" cy="5022082"/>
          </a:xfrm>
        </p:spPr>
        <p:txBody>
          <a:bodyPr>
            <a:normAutofit fontScale="77500" lnSpcReduction="20000"/>
          </a:bodyPr>
          <a:lstStyle/>
          <a:p>
            <a:r>
              <a:rPr lang="en-US" dirty="0" smtClean="0">
                <a:latin typeface="Times"/>
                <a:cs typeface="Times"/>
              </a:rPr>
              <a:t>SAMI Galaxy Survey: resolved spectroscopy for ~3400 galaxies finishing 2018A.</a:t>
            </a:r>
          </a:p>
          <a:p>
            <a:r>
              <a:rPr lang="en-US" dirty="0" smtClean="0">
                <a:latin typeface="Times"/>
                <a:cs typeface="Times"/>
              </a:rPr>
              <a:t>11% of non-passive cluster galaxies have evidence for young stellar populations with no ongoing star formation in &gt;10% of their </a:t>
            </a:r>
            <a:r>
              <a:rPr lang="en-US" dirty="0" err="1" smtClean="0">
                <a:latin typeface="Times"/>
                <a:cs typeface="Times"/>
              </a:rPr>
              <a:t>spaxels</a:t>
            </a:r>
            <a:r>
              <a:rPr lang="en-US" dirty="0" smtClean="0">
                <a:latin typeface="Times"/>
                <a:cs typeface="Times"/>
              </a:rPr>
              <a:t>.</a:t>
            </a:r>
          </a:p>
          <a:p>
            <a:r>
              <a:rPr lang="en-US" dirty="0" smtClean="0">
                <a:latin typeface="Times"/>
                <a:cs typeface="Times"/>
              </a:rPr>
              <a:t>This population is rare (~2-3%) in the non-cluster SAMI galaxies in the GAMA regions.</a:t>
            </a:r>
          </a:p>
          <a:p>
            <a:r>
              <a:rPr lang="en-US" dirty="0" smtClean="0">
                <a:latin typeface="Times"/>
                <a:cs typeface="Times"/>
              </a:rPr>
              <a:t>The HDS galaxies are only found within 0.5R</a:t>
            </a:r>
            <a:r>
              <a:rPr lang="en-US" baseline="-25000" dirty="0" smtClean="0">
                <a:latin typeface="Times"/>
                <a:cs typeface="Times"/>
              </a:rPr>
              <a:t>200</a:t>
            </a:r>
            <a:r>
              <a:rPr lang="en-US" dirty="0" smtClean="0">
                <a:latin typeface="Times"/>
                <a:cs typeface="Times"/>
              </a:rPr>
              <a:t> (~19%) with an increased fraction for high velocity galaxies (~43%) cf. lower velocity galaxies (12%).</a:t>
            </a:r>
          </a:p>
          <a:p>
            <a:r>
              <a:rPr lang="en-US" dirty="0" smtClean="0">
                <a:latin typeface="Times"/>
                <a:cs typeface="Times"/>
              </a:rPr>
              <a:t>Consistent with ram-pressure stripping of gas leading to outside-in truncation of star formation as the galaxy traverses the cluster.</a:t>
            </a:r>
          </a:p>
          <a:p>
            <a:r>
              <a:rPr lang="en-US" dirty="0" smtClean="0">
                <a:latin typeface="Times"/>
                <a:cs typeface="Times"/>
              </a:rPr>
              <a:t>Stayed tuned for full sample!</a:t>
            </a: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spTree>
    <p:extLst>
      <p:ext uri="{BB962C8B-B14F-4D97-AF65-F5344CB8AC3E}">
        <p14:creationId xmlns:p14="http://schemas.microsoft.com/office/powerpoint/2010/main" val="419126921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Extra slides</a:t>
            </a:r>
            <a:endParaRPr lang="en-US" dirty="0"/>
          </a:p>
        </p:txBody>
      </p:sp>
      <p:sp>
        <p:nvSpPr>
          <p:cNvPr id="3" name="Content Placeholder 2"/>
          <p:cNvSpPr>
            <a:spLocks noGrp="1"/>
          </p:cNvSpPr>
          <p:nvPr>
            <p:ph idx="1"/>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spTree>
    <p:extLst>
      <p:ext uri="{BB962C8B-B14F-4D97-AF65-F5344CB8AC3E}">
        <p14:creationId xmlns:p14="http://schemas.microsoft.com/office/powerpoint/2010/main" val="332386476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113401" y="114978"/>
            <a:ext cx="8924294" cy="1143000"/>
          </a:xfrm>
        </p:spPr>
        <p:txBody>
          <a:bodyPr>
            <a:normAutofit/>
          </a:bodyPr>
          <a:lstStyle/>
          <a:p>
            <a:r>
              <a:rPr lang="en-US" dirty="0">
                <a:latin typeface="Times"/>
              </a:rPr>
              <a:t>The SAMI Galaxy </a:t>
            </a:r>
            <a:r>
              <a:rPr lang="en-US" dirty="0" smtClean="0">
                <a:latin typeface="Times"/>
              </a:rPr>
              <a:t>Survey</a:t>
            </a:r>
            <a:br>
              <a:rPr lang="en-US" dirty="0" smtClean="0">
                <a:latin typeface="Times"/>
              </a:rPr>
            </a:br>
            <a:r>
              <a:rPr lang="en-US" sz="1800" dirty="0">
                <a:solidFill>
                  <a:srgbClr val="000000"/>
                </a:solidFill>
                <a:latin typeface="Times"/>
              </a:rPr>
              <a:t>SAMI=Sydney-Australian-Astronomical-Observatory Multi-object Integral-Field Spectrograph</a:t>
            </a:r>
          </a:p>
        </p:txBody>
      </p:sp>
      <p:sp>
        <p:nvSpPr>
          <p:cNvPr id="23554" name="Content Placeholder 2"/>
          <p:cNvSpPr>
            <a:spLocks noGrp="1"/>
          </p:cNvSpPr>
          <p:nvPr>
            <p:ph idx="1"/>
          </p:nvPr>
        </p:nvSpPr>
        <p:spPr>
          <a:xfrm>
            <a:off x="190504" y="1547814"/>
            <a:ext cx="6482422" cy="4585498"/>
          </a:xfrm>
        </p:spPr>
        <p:txBody>
          <a:bodyPr/>
          <a:lstStyle/>
          <a:p>
            <a:pPr marL="0" indent="0" algn="ctr" fontAlgn="base">
              <a:buClr>
                <a:schemeClr val="tx1"/>
              </a:buClr>
              <a:buNone/>
            </a:pPr>
            <a:r>
              <a:rPr lang="en-AU" sz="2200" b="1" i="1" dirty="0" smtClean="0">
                <a:latin typeface="Times"/>
              </a:rPr>
              <a:t>Resolved spectroscopy for 3400 </a:t>
            </a:r>
            <a:r>
              <a:rPr lang="en-AU" sz="2200" b="1" i="1" dirty="0">
                <a:latin typeface="Times"/>
              </a:rPr>
              <a:t>galaxies </a:t>
            </a:r>
            <a:r>
              <a:rPr lang="en-AU" sz="2200" b="1" i="1" dirty="0" smtClean="0">
                <a:latin typeface="Times"/>
              </a:rPr>
              <a:t>-&gt; </a:t>
            </a:r>
            <a:r>
              <a:rPr lang="en-US" sz="2200" b="1" i="1" dirty="0" smtClean="0">
                <a:latin typeface="Times"/>
              </a:rPr>
              <a:t>2200 galaxies to date (see </a:t>
            </a:r>
            <a:r>
              <a:rPr lang="en-US" sz="2200" b="1" i="1" dirty="0">
                <a:latin typeface="Times"/>
              </a:rPr>
              <a:t>B</a:t>
            </a:r>
            <a:r>
              <a:rPr lang="en-US" sz="2200" b="1" i="1" dirty="0" smtClean="0">
                <a:latin typeface="Times"/>
              </a:rPr>
              <a:t>ryant+2015 for survey details)</a:t>
            </a:r>
            <a:endParaRPr lang="en-AU" sz="2200" b="1" i="1" dirty="0" smtClean="0">
              <a:latin typeface="Times"/>
            </a:endParaRPr>
          </a:p>
          <a:p>
            <a:pPr marL="457200" indent="-457200" fontAlgn="base">
              <a:buClr>
                <a:schemeClr val="tx1"/>
              </a:buClr>
              <a:buFont typeface="+mj-lt"/>
              <a:buAutoNum type="arabicPeriod"/>
            </a:pPr>
            <a:r>
              <a:rPr lang="en-AU" sz="2200" dirty="0" smtClean="0">
                <a:latin typeface="Times"/>
              </a:rPr>
              <a:t>Primary fields from </a:t>
            </a:r>
            <a:r>
              <a:rPr lang="en-US" sz="1800" dirty="0">
                <a:latin typeface="Times"/>
              </a:rPr>
              <a:t>GAMA (http://</a:t>
            </a:r>
            <a:r>
              <a:rPr lang="en-US" sz="1800" dirty="0" err="1">
                <a:latin typeface="Times"/>
              </a:rPr>
              <a:t>www.gama-</a:t>
            </a:r>
            <a:r>
              <a:rPr lang="en-US" sz="1800" dirty="0" err="1" smtClean="0">
                <a:latin typeface="Times"/>
              </a:rPr>
              <a:t>survey.org</a:t>
            </a:r>
            <a:r>
              <a:rPr lang="en-US" sz="2200" dirty="0" smtClean="0">
                <a:latin typeface="Times"/>
              </a:rPr>
              <a:t>).</a:t>
            </a:r>
          </a:p>
          <a:p>
            <a:pPr lvl="1">
              <a:buClr>
                <a:schemeClr val="tx1"/>
              </a:buClr>
              <a:buFont typeface="Arial"/>
              <a:buChar char="•"/>
            </a:pPr>
            <a:r>
              <a:rPr lang="en-AU" sz="2000" dirty="0" smtClean="0">
                <a:latin typeface="Times"/>
                <a:ea typeface="Times"/>
                <a:cs typeface="Times"/>
              </a:rPr>
              <a:t>Three </a:t>
            </a:r>
            <a:r>
              <a:rPr lang="en-AU" sz="2000" dirty="0">
                <a:latin typeface="Times"/>
                <a:ea typeface="Times"/>
                <a:cs typeface="Times"/>
              </a:rPr>
              <a:t>4x12 </a:t>
            </a:r>
            <a:r>
              <a:rPr lang="en-AU" sz="2000" dirty="0" err="1">
                <a:latin typeface="Times"/>
                <a:ea typeface="Times"/>
                <a:cs typeface="Times"/>
              </a:rPr>
              <a:t>deg</a:t>
            </a:r>
            <a:r>
              <a:rPr lang="en-AU" sz="2000" dirty="0">
                <a:latin typeface="Times"/>
                <a:ea typeface="Times"/>
                <a:cs typeface="Times"/>
              </a:rPr>
              <a:t> equatorial regions at 9hr, 12hr </a:t>
            </a:r>
            <a:r>
              <a:rPr lang="en-AU" sz="2000" dirty="0" smtClean="0">
                <a:latin typeface="Times"/>
                <a:ea typeface="Times"/>
                <a:cs typeface="Times"/>
              </a:rPr>
              <a:t>&amp; 15hr</a:t>
            </a:r>
            <a:endParaRPr lang="en-AU" sz="2000" dirty="0">
              <a:latin typeface="Times"/>
              <a:ea typeface="Times"/>
              <a:cs typeface="Times"/>
            </a:endParaRPr>
          </a:p>
          <a:p>
            <a:pPr lvl="1">
              <a:buClr>
                <a:schemeClr val="tx1"/>
              </a:buClr>
              <a:buFont typeface="Arial"/>
              <a:buChar char="•"/>
            </a:pPr>
            <a:r>
              <a:rPr lang="en-AU" sz="2000" dirty="0">
                <a:latin typeface="Times"/>
                <a:ea typeface="Times"/>
                <a:cs typeface="Times"/>
              </a:rPr>
              <a:t>Deep, complete, spectroscopy to r=</a:t>
            </a:r>
            <a:r>
              <a:rPr lang="en-AU" sz="2000" dirty="0" smtClean="0">
                <a:latin typeface="Times"/>
                <a:ea typeface="Times"/>
                <a:cs typeface="Times"/>
              </a:rPr>
              <a:t>19.8</a:t>
            </a:r>
            <a:endParaRPr lang="en-AU" sz="2000" dirty="0">
              <a:latin typeface="Times"/>
              <a:ea typeface="Times"/>
              <a:cs typeface="Times"/>
            </a:endParaRPr>
          </a:p>
          <a:p>
            <a:pPr lvl="1">
              <a:buClr>
                <a:schemeClr val="tx1"/>
              </a:buClr>
              <a:buFont typeface="Arial"/>
              <a:buChar char="•"/>
            </a:pPr>
            <a:r>
              <a:rPr lang="en-AU" sz="2000" dirty="0">
                <a:latin typeface="Times"/>
                <a:ea typeface="Times"/>
                <a:cs typeface="Times"/>
              </a:rPr>
              <a:t>Robust group catalogue (</a:t>
            </a:r>
            <a:r>
              <a:rPr lang="en-AU" sz="2000" dirty="0" err="1">
                <a:latin typeface="Times"/>
                <a:ea typeface="Times"/>
                <a:cs typeface="Times"/>
              </a:rPr>
              <a:t>Robotham</a:t>
            </a:r>
            <a:r>
              <a:rPr lang="en-AU" sz="2000" dirty="0">
                <a:latin typeface="Times"/>
                <a:ea typeface="Times"/>
                <a:cs typeface="Times"/>
              </a:rPr>
              <a:t> et al. 2011)</a:t>
            </a:r>
            <a:r>
              <a:rPr lang="en-AU" sz="2000" dirty="0" smtClean="0">
                <a:latin typeface="Times"/>
                <a:ea typeface="Times"/>
                <a:cs typeface="Times"/>
              </a:rPr>
              <a:t>.</a:t>
            </a:r>
          </a:p>
          <a:p>
            <a:pPr lvl="1">
              <a:buClr>
                <a:schemeClr val="tx1"/>
              </a:buClr>
              <a:buFont typeface="Arial"/>
              <a:buChar char="•"/>
            </a:pPr>
            <a:r>
              <a:rPr lang="en-AU" sz="2000" dirty="0" smtClean="0">
                <a:latin typeface="Times"/>
                <a:ea typeface="Times"/>
                <a:cs typeface="Times"/>
              </a:rPr>
              <a:t>21-band photometry: far UV to far IR (Driver+2016).</a:t>
            </a:r>
          </a:p>
          <a:p>
            <a:pPr marL="457200" indent="-457200">
              <a:buClr>
                <a:schemeClr val="tx1"/>
              </a:buClr>
              <a:buFont typeface="+mj-lt"/>
              <a:buAutoNum type="arabicPeriod"/>
            </a:pPr>
            <a:r>
              <a:rPr lang="en-US" sz="2200" dirty="0" smtClean="0">
                <a:latin typeface="Times"/>
              </a:rPr>
              <a:t>Wavelength </a:t>
            </a:r>
            <a:r>
              <a:rPr lang="en-US" sz="2200" dirty="0">
                <a:latin typeface="Times"/>
              </a:rPr>
              <a:t>coverage/resolution: </a:t>
            </a:r>
          </a:p>
          <a:p>
            <a:pPr lvl="1"/>
            <a:r>
              <a:rPr lang="en-US" sz="2000" dirty="0">
                <a:latin typeface="Times"/>
                <a:ea typeface="Times"/>
                <a:cs typeface="Times"/>
              </a:rPr>
              <a:t>Blue: 3700-5800A, R~1750, </a:t>
            </a:r>
            <a:r>
              <a:rPr lang="en-US" sz="2000" dirty="0" err="1">
                <a:latin typeface="Times"/>
                <a:ea typeface="Times"/>
                <a:cs typeface="Times"/>
              </a:rPr>
              <a:t>σ</a:t>
            </a:r>
            <a:r>
              <a:rPr lang="en-US" sz="2000" dirty="0">
                <a:latin typeface="Times"/>
                <a:ea typeface="Times"/>
                <a:cs typeface="Times"/>
              </a:rPr>
              <a:t>=70km/s</a:t>
            </a:r>
          </a:p>
          <a:p>
            <a:pPr lvl="1"/>
            <a:r>
              <a:rPr lang="en-US" sz="2000" dirty="0">
                <a:latin typeface="Times"/>
                <a:ea typeface="Times"/>
                <a:cs typeface="Times"/>
              </a:rPr>
              <a:t>Red: 6300-7400A, R~4500, </a:t>
            </a:r>
            <a:r>
              <a:rPr lang="en-US" sz="2000" dirty="0" err="1">
                <a:latin typeface="Times"/>
                <a:ea typeface="Times"/>
                <a:cs typeface="Times"/>
              </a:rPr>
              <a:t>σ</a:t>
            </a:r>
            <a:r>
              <a:rPr lang="en-US" sz="2000" dirty="0">
                <a:latin typeface="Times"/>
                <a:ea typeface="Times"/>
                <a:cs typeface="Times"/>
              </a:rPr>
              <a:t>=30km/</a:t>
            </a:r>
            <a:r>
              <a:rPr lang="en-US" sz="2000" dirty="0" smtClean="0">
                <a:latin typeface="Times"/>
                <a:ea typeface="Times"/>
                <a:cs typeface="Times"/>
              </a:rPr>
              <a:t>s</a:t>
            </a:r>
            <a:endParaRPr lang="en-AU" sz="2000" dirty="0" smtClean="0">
              <a:latin typeface="Times"/>
              <a:ea typeface="Times"/>
              <a:cs typeface="Times"/>
            </a:endParaRPr>
          </a:p>
          <a:p>
            <a:pPr marL="457200" indent="-457200" fontAlgn="base">
              <a:buClr>
                <a:schemeClr val="tx1"/>
              </a:buClr>
              <a:buFont typeface="+mj-lt"/>
              <a:buAutoNum type="arabicPeriod"/>
            </a:pPr>
            <a:r>
              <a:rPr lang="en-AU" sz="2200" b="1" dirty="0" smtClean="0">
                <a:solidFill>
                  <a:srgbClr val="000000"/>
                </a:solidFill>
                <a:latin typeface="Times"/>
              </a:rPr>
              <a:t>8 Clusters </a:t>
            </a:r>
            <a:r>
              <a:rPr lang="en-AU" sz="2200" b="1" dirty="0">
                <a:solidFill>
                  <a:srgbClr val="000000"/>
                </a:solidFill>
                <a:latin typeface="Times"/>
              </a:rPr>
              <a:t>targeted </a:t>
            </a:r>
            <a:r>
              <a:rPr lang="en-AU" sz="2200" b="1" dirty="0" smtClean="0">
                <a:solidFill>
                  <a:srgbClr val="000000"/>
                </a:solidFill>
                <a:latin typeface="Times"/>
              </a:rPr>
              <a:t>(~880 gals -&gt; ~700 to date).</a:t>
            </a:r>
            <a:endParaRPr lang="en-AU" sz="2200" b="1" dirty="0">
              <a:solidFill>
                <a:srgbClr val="000000"/>
              </a:solidFill>
              <a:latin typeface="Times"/>
            </a:endParaRPr>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680201" y="3872231"/>
            <a:ext cx="2346134" cy="234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sami_heart.jpg"/>
          <p:cNvPicPr>
            <a:picLocks noChangeAspect="1"/>
          </p:cNvPicPr>
          <p:nvPr/>
        </p:nvPicPr>
        <p:blipFill>
          <a:blip r:embed="rId4">
            <a:extLst>
              <a:ext uri="{28A0092B-C50C-407E-A947-70E740481C1C}">
                <a14:useLocalDpi xmlns:a14="http://schemas.microsoft.com/office/drawing/2010/main" val="0"/>
              </a:ext>
            </a:extLst>
          </a:blip>
          <a:srcRect l="13841" r="9227"/>
          <a:stretch>
            <a:fillRect/>
          </a:stretch>
        </p:blipFill>
        <p:spPr bwMode="auto">
          <a:xfrm>
            <a:off x="6680201" y="1447800"/>
            <a:ext cx="2346134" cy="228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685626" y="1447800"/>
            <a:ext cx="1441420" cy="369332"/>
          </a:xfrm>
          <a:prstGeom prst="rect">
            <a:avLst/>
          </a:prstGeom>
          <a:solidFill>
            <a:schemeClr val="tx1"/>
          </a:solidFill>
          <a:ln>
            <a:solidFill>
              <a:srgbClr val="FF0000"/>
            </a:solidFill>
          </a:ln>
        </p:spPr>
        <p:txBody>
          <a:bodyPr wrap="none" rtlCol="0">
            <a:spAutoFit/>
          </a:bodyPr>
          <a:lstStyle/>
          <a:p>
            <a:r>
              <a:rPr lang="en-US" dirty="0" smtClean="0">
                <a:solidFill>
                  <a:srgbClr val="FFFFFF"/>
                </a:solidFill>
              </a:rPr>
              <a:t>61 1.6” </a:t>
            </a:r>
            <a:r>
              <a:rPr lang="en-US" dirty="0" err="1" smtClean="0">
                <a:solidFill>
                  <a:srgbClr val="FFFFFF"/>
                </a:solidFill>
              </a:rPr>
              <a:t>fibres</a:t>
            </a:r>
            <a:endParaRPr lang="en-US" dirty="0">
              <a:solidFill>
                <a:srgbClr val="FFFFFF"/>
              </a:solidFill>
            </a:endParaRPr>
          </a:p>
        </p:txBody>
      </p:sp>
      <p:sp>
        <p:nvSpPr>
          <p:cNvPr id="11" name="TextBox 10"/>
          <p:cNvSpPr txBox="1"/>
          <p:nvPr/>
        </p:nvSpPr>
        <p:spPr>
          <a:xfrm>
            <a:off x="6698326" y="3352800"/>
            <a:ext cx="1424150" cy="369332"/>
          </a:xfrm>
          <a:prstGeom prst="rect">
            <a:avLst/>
          </a:prstGeom>
          <a:solidFill>
            <a:schemeClr val="tx1"/>
          </a:solidFill>
          <a:ln>
            <a:solidFill>
              <a:srgbClr val="FF0000"/>
            </a:solidFill>
          </a:ln>
        </p:spPr>
        <p:txBody>
          <a:bodyPr wrap="none" rtlCol="0">
            <a:spAutoFit/>
          </a:bodyPr>
          <a:lstStyle/>
          <a:p>
            <a:r>
              <a:rPr lang="en-US" dirty="0" smtClean="0">
                <a:solidFill>
                  <a:srgbClr val="FFFFFF"/>
                </a:solidFill>
              </a:rPr>
              <a:t>15” diameter</a:t>
            </a:r>
            <a:endParaRPr lang="en-US" dirty="0">
              <a:solidFill>
                <a:srgbClr val="FFFFFF"/>
              </a:solidFill>
            </a:endParaRPr>
          </a:p>
        </p:txBody>
      </p:sp>
      <p:sp>
        <p:nvSpPr>
          <p:cNvPr id="12" name="TextBox 11"/>
          <p:cNvSpPr txBox="1"/>
          <p:nvPr/>
        </p:nvSpPr>
        <p:spPr>
          <a:xfrm>
            <a:off x="7562801" y="3887232"/>
            <a:ext cx="1398678" cy="369332"/>
          </a:xfrm>
          <a:prstGeom prst="rect">
            <a:avLst/>
          </a:prstGeom>
          <a:solidFill>
            <a:schemeClr val="tx1"/>
          </a:solidFill>
          <a:ln>
            <a:solidFill>
              <a:srgbClr val="FF0000"/>
            </a:solidFill>
          </a:ln>
        </p:spPr>
        <p:txBody>
          <a:bodyPr wrap="none" rtlCol="0">
            <a:spAutoFit/>
          </a:bodyPr>
          <a:lstStyle/>
          <a:p>
            <a:r>
              <a:rPr lang="en-US" dirty="0" smtClean="0">
                <a:solidFill>
                  <a:srgbClr val="FFFFFF"/>
                </a:solidFill>
              </a:rPr>
              <a:t>1degree FOV</a:t>
            </a:r>
            <a:endParaRPr lang="en-US" dirty="0">
              <a:solidFill>
                <a:srgbClr val="FFFFFF"/>
              </a:solidFill>
            </a:endParaRPr>
          </a:p>
        </p:txBody>
      </p:sp>
      <p:sp>
        <p:nvSpPr>
          <p:cNvPr id="13" name="TextBox 12"/>
          <p:cNvSpPr txBox="1"/>
          <p:nvPr/>
        </p:nvSpPr>
        <p:spPr>
          <a:xfrm>
            <a:off x="7156417" y="6243122"/>
            <a:ext cx="1660731" cy="369332"/>
          </a:xfrm>
          <a:prstGeom prst="rect">
            <a:avLst/>
          </a:prstGeom>
          <a:solidFill>
            <a:schemeClr val="tx1"/>
          </a:solidFill>
          <a:ln>
            <a:solidFill>
              <a:srgbClr val="FF0000"/>
            </a:solidFill>
          </a:ln>
        </p:spPr>
        <p:txBody>
          <a:bodyPr wrap="none" rtlCol="0">
            <a:spAutoFit/>
          </a:bodyPr>
          <a:lstStyle/>
          <a:p>
            <a:r>
              <a:rPr lang="en-US" dirty="0" smtClean="0">
                <a:solidFill>
                  <a:srgbClr val="FFFFFF"/>
                </a:solidFill>
              </a:rPr>
              <a:t>13 </a:t>
            </a:r>
            <a:r>
              <a:rPr lang="en-US" dirty="0" err="1" smtClean="0">
                <a:solidFill>
                  <a:srgbClr val="FFFFFF"/>
                </a:solidFill>
              </a:rPr>
              <a:t>hexabundles</a:t>
            </a:r>
            <a:endParaRPr lang="en-US" dirty="0">
              <a:solidFill>
                <a:srgbClr val="FFFFFF"/>
              </a:solidFill>
            </a:endParaRPr>
          </a:p>
        </p:txBody>
      </p:sp>
    </p:spTree>
    <p:extLst>
      <p:ext uri="{BB962C8B-B14F-4D97-AF65-F5344CB8AC3E}">
        <p14:creationId xmlns:p14="http://schemas.microsoft.com/office/powerpoint/2010/main" val="1810661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905" y="-108932"/>
            <a:ext cx="8781143" cy="1143000"/>
          </a:xfrm>
        </p:spPr>
        <p:txBody>
          <a:bodyPr>
            <a:normAutofit/>
          </a:bodyPr>
          <a:lstStyle/>
          <a:p>
            <a:pPr marL="0" indent="0"/>
            <a:r>
              <a:rPr lang="en-US" sz="3200" dirty="0" smtClean="0">
                <a:latin typeface="Times"/>
                <a:cs typeface="Times"/>
              </a:rPr>
              <a:t>Projected-Phase-Space for SAMI clusters.</a:t>
            </a:r>
            <a:endParaRPr lang="en-US" sz="3200" dirty="0">
              <a:latin typeface="Times"/>
              <a:cs typeface="Times"/>
            </a:endParaRP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pic>
        <p:nvPicPr>
          <p:cNvPr id="11" name="Picture 10"/>
          <p:cNvPicPr>
            <a:picLocks/>
          </p:cNvPicPr>
          <p:nvPr/>
        </p:nvPicPr>
        <p:blipFill>
          <a:blip r:embed="rId3">
            <a:extLst>
              <a:ext uri="{28A0092B-C50C-407E-A947-70E740481C1C}">
                <a14:useLocalDpi xmlns:a14="http://schemas.microsoft.com/office/drawing/2010/main" val="0"/>
              </a:ext>
            </a:extLst>
          </a:blip>
          <a:stretch>
            <a:fillRect/>
          </a:stretch>
        </p:blipFill>
        <p:spPr>
          <a:xfrm>
            <a:off x="1346200" y="1521574"/>
            <a:ext cx="6622476" cy="4760039"/>
          </a:xfrm>
          <a:prstGeom prst="rect">
            <a:avLst/>
          </a:prstGeom>
        </p:spPr>
      </p:pic>
      <p:pic>
        <p:nvPicPr>
          <p:cNvPr id="6" name="Picture 5" descr="infall_eq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2490" y="1913660"/>
            <a:ext cx="2174282" cy="506876"/>
          </a:xfrm>
          <a:prstGeom prst="rect">
            <a:avLst/>
          </a:prstGeom>
        </p:spPr>
      </p:pic>
      <p:cxnSp>
        <p:nvCxnSpPr>
          <p:cNvPr id="7" name="Straight Arrow Connector 6"/>
          <p:cNvCxnSpPr>
            <a:stCxn id="6" idx="1"/>
          </p:cNvCxnSpPr>
          <p:nvPr/>
        </p:nvCxnSpPr>
        <p:spPr>
          <a:xfrm flipH="1">
            <a:off x="3213100" y="2167098"/>
            <a:ext cx="1819390" cy="94440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5159490" y="2619514"/>
            <a:ext cx="2028710" cy="707886"/>
          </a:xfrm>
          <a:prstGeom prst="rect">
            <a:avLst/>
          </a:prstGeom>
          <a:solidFill>
            <a:schemeClr val="bg1">
              <a:alpha val="15000"/>
            </a:schemeClr>
          </a:solidFill>
        </p:spPr>
        <p:txBody>
          <a:bodyPr wrap="square" rtlCol="0">
            <a:spAutoFit/>
          </a:bodyPr>
          <a:lstStyle/>
          <a:p>
            <a:r>
              <a:rPr lang="en-US" sz="2000" b="1" dirty="0" err="1" smtClean="0"/>
              <a:t>Infalling</a:t>
            </a:r>
            <a:r>
              <a:rPr lang="en-US" sz="2000" b="1" dirty="0" smtClean="0"/>
              <a:t> galaxies: </a:t>
            </a:r>
          </a:p>
          <a:p>
            <a:r>
              <a:rPr lang="en-US" sz="2000" b="1" dirty="0" smtClean="0"/>
              <a:t>Star forming</a:t>
            </a:r>
            <a:endParaRPr lang="en-US" sz="2000" b="1" dirty="0"/>
          </a:p>
        </p:txBody>
      </p:sp>
      <p:sp>
        <p:nvSpPr>
          <p:cNvPr id="10" name="TextBox 9"/>
          <p:cNvSpPr txBox="1"/>
          <p:nvPr/>
        </p:nvSpPr>
        <p:spPr>
          <a:xfrm>
            <a:off x="2070705" y="4395890"/>
            <a:ext cx="1984287" cy="707886"/>
          </a:xfrm>
          <a:prstGeom prst="rect">
            <a:avLst/>
          </a:prstGeom>
          <a:solidFill>
            <a:schemeClr val="bg1">
              <a:alpha val="16000"/>
            </a:schemeClr>
          </a:solidFill>
        </p:spPr>
        <p:txBody>
          <a:bodyPr wrap="none" rtlCol="0">
            <a:spAutoFit/>
          </a:bodyPr>
          <a:lstStyle/>
          <a:p>
            <a:r>
              <a:rPr lang="en-US" sz="2000" b="1" dirty="0" err="1" smtClean="0">
                <a:solidFill>
                  <a:srgbClr val="000000"/>
                </a:solidFill>
              </a:rPr>
              <a:t>Virialised</a:t>
            </a:r>
            <a:r>
              <a:rPr lang="en-US" sz="2000" b="1" dirty="0" smtClean="0">
                <a:solidFill>
                  <a:srgbClr val="000000"/>
                </a:solidFill>
              </a:rPr>
              <a:t> region: </a:t>
            </a:r>
          </a:p>
          <a:p>
            <a:r>
              <a:rPr lang="en-US" sz="2000" b="1" dirty="0" smtClean="0">
                <a:solidFill>
                  <a:srgbClr val="000000"/>
                </a:solidFill>
              </a:rPr>
              <a:t>Passive galaxies</a:t>
            </a:r>
            <a:endParaRPr lang="en-US" sz="2000" b="1" dirty="0">
              <a:solidFill>
                <a:srgbClr val="000000"/>
              </a:solidFill>
            </a:endParaRPr>
          </a:p>
        </p:txBody>
      </p:sp>
      <p:sp>
        <p:nvSpPr>
          <p:cNvPr id="14" name="Rectangle 13"/>
          <p:cNvSpPr/>
          <p:nvPr/>
        </p:nvSpPr>
        <p:spPr>
          <a:xfrm>
            <a:off x="368300" y="725244"/>
            <a:ext cx="8432800" cy="1015663"/>
          </a:xfrm>
          <a:prstGeom prst="rect">
            <a:avLst/>
          </a:prstGeom>
        </p:spPr>
        <p:txBody>
          <a:bodyPr wrap="square">
            <a:spAutoFit/>
          </a:bodyPr>
          <a:lstStyle/>
          <a:p>
            <a:pPr algn="ctr"/>
            <a:r>
              <a:rPr lang="en-US" sz="2200" dirty="0">
                <a:latin typeface="Times"/>
                <a:cs typeface="Times"/>
              </a:rPr>
              <a:t>Oman+13 </a:t>
            </a:r>
            <a:r>
              <a:rPr lang="en-US" sz="2200" dirty="0" smtClean="0">
                <a:latin typeface="Times"/>
                <a:cs typeface="Times"/>
              </a:rPr>
              <a:t>simulations: </a:t>
            </a:r>
            <a:r>
              <a:rPr lang="en-US" sz="2200" dirty="0" err="1">
                <a:latin typeface="Times"/>
                <a:cs typeface="Times"/>
              </a:rPr>
              <a:t>infallers</a:t>
            </a:r>
            <a:r>
              <a:rPr lang="en-US" sz="2200" dirty="0">
                <a:latin typeface="Times"/>
                <a:cs typeface="Times"/>
              </a:rPr>
              <a:t> inhabit distinct regions of phase space</a:t>
            </a:r>
            <a:r>
              <a:rPr lang="en-US" dirty="0">
                <a:latin typeface="Times"/>
                <a:cs typeface="Times"/>
              </a:rPr>
              <a:t/>
            </a:r>
            <a:br>
              <a:rPr lang="en-US" dirty="0">
                <a:latin typeface="Times"/>
                <a:cs typeface="Times"/>
              </a:rPr>
            </a:br>
            <a:r>
              <a:rPr lang="en-US" dirty="0">
                <a:latin typeface="Times"/>
                <a:cs typeface="Times"/>
              </a:rPr>
              <a:t>(</a:t>
            </a:r>
            <a:r>
              <a:rPr lang="en-US" sz="2000" dirty="0">
                <a:latin typeface="Times"/>
                <a:cs typeface="Times"/>
              </a:rPr>
              <a:t>also Mahajan+</a:t>
            </a:r>
            <a:r>
              <a:rPr lang="en-US" sz="2000" dirty="0" smtClean="0">
                <a:latin typeface="Times"/>
                <a:cs typeface="Times"/>
              </a:rPr>
              <a:t>11, </a:t>
            </a:r>
            <a:r>
              <a:rPr lang="en-US" sz="2000" dirty="0">
                <a:latin typeface="Times"/>
                <a:cs typeface="Times"/>
              </a:rPr>
              <a:t>Noble+</a:t>
            </a:r>
            <a:r>
              <a:rPr lang="en-US" sz="2000" dirty="0" smtClean="0">
                <a:latin typeface="Times"/>
                <a:cs typeface="Times"/>
              </a:rPr>
              <a:t>13&amp;16, </a:t>
            </a:r>
            <a:r>
              <a:rPr lang="en-US" sz="2000" dirty="0">
                <a:latin typeface="Times"/>
                <a:cs typeface="Times"/>
              </a:rPr>
              <a:t>Jaffe+14, Muzzin+</a:t>
            </a:r>
            <a:r>
              <a:rPr lang="en-US" sz="2000" dirty="0" smtClean="0">
                <a:latin typeface="Times"/>
                <a:cs typeface="Times"/>
              </a:rPr>
              <a:t>14, Haines+15, Oman+16</a:t>
            </a:r>
            <a:r>
              <a:rPr lang="en-US" dirty="0" smtClean="0">
                <a:latin typeface="Times"/>
                <a:cs typeface="Times"/>
              </a:rPr>
              <a:t>)</a:t>
            </a:r>
            <a:r>
              <a:rPr lang="en-US" dirty="0">
                <a:latin typeface="Times"/>
                <a:cs typeface="Times"/>
              </a:rPr>
              <a:t>.</a:t>
            </a:r>
            <a:br>
              <a:rPr lang="en-US" dirty="0">
                <a:latin typeface="Times"/>
                <a:cs typeface="Times"/>
              </a:rPr>
            </a:br>
            <a:endParaRPr lang="en-US" dirty="0"/>
          </a:p>
        </p:txBody>
      </p:sp>
    </p:spTree>
    <p:extLst>
      <p:ext uri="{BB962C8B-B14F-4D97-AF65-F5344CB8AC3E}">
        <p14:creationId xmlns:p14="http://schemas.microsoft.com/office/powerpoint/2010/main" val="224116590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69"/>
            <a:ext cx="8229600" cy="1143000"/>
          </a:xfrm>
        </p:spPr>
        <p:txBody>
          <a:bodyPr>
            <a:normAutofit fontScale="90000"/>
          </a:bodyPr>
          <a:lstStyle/>
          <a:p>
            <a:r>
              <a:rPr lang="en-US" dirty="0" smtClean="0"/>
              <a:t>Projected-Phase-Space as metric for environment.</a:t>
            </a:r>
            <a:endParaRPr lang="en-US" dirty="0"/>
          </a:p>
        </p:txBody>
      </p:sp>
      <p:sp>
        <p:nvSpPr>
          <p:cNvPr id="3" name="Content Placeholder 2"/>
          <p:cNvSpPr>
            <a:spLocks noGrp="1"/>
          </p:cNvSpPr>
          <p:nvPr>
            <p:ph idx="1"/>
          </p:nvPr>
        </p:nvSpPr>
        <p:spPr>
          <a:xfrm>
            <a:off x="-199791" y="1263093"/>
            <a:ext cx="9561420" cy="4525963"/>
          </a:xfrm>
        </p:spPr>
        <p:txBody>
          <a:bodyPr>
            <a:normAutofit/>
          </a:bodyPr>
          <a:lstStyle/>
          <a:p>
            <a:pPr marL="0" indent="0" algn="ctr">
              <a:buNone/>
            </a:pPr>
            <a:r>
              <a:rPr lang="en-US" sz="2200" dirty="0">
                <a:latin typeface="Times"/>
                <a:cs typeface="Times"/>
              </a:rPr>
              <a:t>Oman+13 simulations show that </a:t>
            </a:r>
            <a:r>
              <a:rPr lang="en-US" sz="2200" dirty="0" err="1">
                <a:latin typeface="Times"/>
                <a:cs typeface="Times"/>
              </a:rPr>
              <a:t>infallers</a:t>
            </a:r>
            <a:r>
              <a:rPr lang="en-US" sz="2200" dirty="0">
                <a:latin typeface="Times"/>
                <a:cs typeface="Times"/>
              </a:rPr>
              <a:t> inhabit distinct regions of </a:t>
            </a:r>
            <a:r>
              <a:rPr lang="en-US" sz="2200" dirty="0" smtClean="0">
                <a:latin typeface="Times"/>
                <a:cs typeface="Times"/>
              </a:rPr>
              <a:t>phase space (</a:t>
            </a:r>
            <a:r>
              <a:rPr lang="en-US" sz="2200" dirty="0">
                <a:latin typeface="Times"/>
                <a:cs typeface="Times"/>
              </a:rPr>
              <a:t>also Mahajan+</a:t>
            </a:r>
            <a:r>
              <a:rPr lang="en-US" sz="2200" dirty="0" smtClean="0">
                <a:latin typeface="Times"/>
                <a:cs typeface="Times"/>
              </a:rPr>
              <a:t>11, </a:t>
            </a:r>
            <a:r>
              <a:rPr lang="en-US" sz="2200" dirty="0">
                <a:latin typeface="Times"/>
                <a:cs typeface="Times"/>
              </a:rPr>
              <a:t>Noble+13, Jaffe+14, Muzzin+14 and others).</a:t>
            </a:r>
          </a:p>
          <a:p>
            <a:endParaRPr lang="en-US" sz="2200" dirty="0">
              <a:latin typeface="Times"/>
              <a:cs typeface="Times"/>
            </a:endParaRP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6725" y="2187311"/>
            <a:ext cx="5568506" cy="4189637"/>
          </a:xfrm>
          <a:prstGeom prst="rect">
            <a:avLst/>
          </a:prstGeom>
        </p:spPr>
      </p:pic>
      <p:pic>
        <p:nvPicPr>
          <p:cNvPr id="8" name="Picture 7" descr="infall_eq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5231" y="2373161"/>
            <a:ext cx="2174282" cy="506876"/>
          </a:xfrm>
          <a:prstGeom prst="rect">
            <a:avLst/>
          </a:prstGeom>
        </p:spPr>
      </p:pic>
      <p:cxnSp>
        <p:nvCxnSpPr>
          <p:cNvPr id="10" name="Straight Arrow Connector 9"/>
          <p:cNvCxnSpPr>
            <a:stCxn id="8" idx="1"/>
          </p:cNvCxnSpPr>
          <p:nvPr/>
        </p:nvCxnSpPr>
        <p:spPr>
          <a:xfrm flipH="1">
            <a:off x="5219044" y="2626599"/>
            <a:ext cx="1676187" cy="36152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4721340" y="2330935"/>
            <a:ext cx="852100" cy="1169433"/>
          </a:xfrm>
          <a:prstGeom prst="line">
            <a:avLst/>
          </a:prstGeom>
          <a:ln w="412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3295397" y="4807306"/>
            <a:ext cx="852100" cy="1169433"/>
          </a:xfrm>
          <a:prstGeom prst="line">
            <a:avLst/>
          </a:prstGeom>
          <a:ln w="412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4721340" y="4796634"/>
            <a:ext cx="852100" cy="1169433"/>
          </a:xfrm>
          <a:prstGeom prst="line">
            <a:avLst/>
          </a:prstGeom>
          <a:ln w="412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718817" y="3559716"/>
            <a:ext cx="852100" cy="1169433"/>
          </a:xfrm>
          <a:prstGeom prst="line">
            <a:avLst/>
          </a:prstGeom>
          <a:ln w="412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3284724" y="3567939"/>
            <a:ext cx="852100" cy="1169433"/>
          </a:xfrm>
          <a:prstGeom prst="line">
            <a:avLst/>
          </a:prstGeom>
          <a:ln w="412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284724" y="2306212"/>
            <a:ext cx="852100" cy="1169433"/>
          </a:xfrm>
          <a:prstGeom prst="line">
            <a:avLst/>
          </a:prstGeom>
          <a:ln w="412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1842149" y="4796634"/>
            <a:ext cx="852100" cy="1169433"/>
          </a:xfrm>
          <a:prstGeom prst="line">
            <a:avLst/>
          </a:prstGeom>
          <a:ln w="412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1852822" y="3546595"/>
            <a:ext cx="852100" cy="1169433"/>
          </a:xfrm>
          <a:prstGeom prst="line">
            <a:avLst/>
          </a:prstGeom>
          <a:ln w="412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1852822" y="2306212"/>
            <a:ext cx="852100" cy="1169433"/>
          </a:xfrm>
          <a:prstGeom prst="line">
            <a:avLst/>
          </a:prstGeom>
          <a:ln w="41275">
            <a:solidFill>
              <a:schemeClr val="bg1"/>
            </a:solidFill>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7194072" y="5154505"/>
            <a:ext cx="1898376" cy="400110"/>
          </a:xfrm>
          <a:prstGeom prst="rect">
            <a:avLst/>
          </a:prstGeom>
          <a:solidFill>
            <a:schemeClr val="bg1"/>
          </a:solidFill>
        </p:spPr>
        <p:txBody>
          <a:bodyPr wrap="none" rtlCol="0">
            <a:spAutoFit/>
          </a:bodyPr>
          <a:lstStyle/>
          <a:p>
            <a:r>
              <a:rPr lang="en-US" sz="2000" dirty="0" err="1" smtClean="0"/>
              <a:t>Infalling</a:t>
            </a:r>
            <a:r>
              <a:rPr lang="en-US" sz="2000" dirty="0" smtClean="0"/>
              <a:t> galaxies</a:t>
            </a:r>
            <a:endParaRPr lang="en-US" sz="2000" dirty="0"/>
          </a:p>
        </p:txBody>
      </p:sp>
      <p:cxnSp>
        <p:nvCxnSpPr>
          <p:cNvPr id="24" name="Straight Arrow Connector 23"/>
          <p:cNvCxnSpPr>
            <a:stCxn id="20" idx="1"/>
          </p:cNvCxnSpPr>
          <p:nvPr/>
        </p:nvCxnSpPr>
        <p:spPr>
          <a:xfrm flipH="1">
            <a:off x="5443028" y="5354560"/>
            <a:ext cx="1751044" cy="16927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7100995" y="3812595"/>
            <a:ext cx="1865189" cy="400110"/>
          </a:xfrm>
          <a:prstGeom prst="rect">
            <a:avLst/>
          </a:prstGeom>
          <a:solidFill>
            <a:schemeClr val="bg1"/>
          </a:solidFill>
        </p:spPr>
        <p:txBody>
          <a:bodyPr wrap="none" rtlCol="0">
            <a:spAutoFit/>
          </a:bodyPr>
          <a:lstStyle/>
          <a:p>
            <a:r>
              <a:rPr lang="en-US" sz="2000" dirty="0" err="1" smtClean="0"/>
              <a:t>Virialised</a:t>
            </a:r>
            <a:r>
              <a:rPr lang="en-US" sz="2000" dirty="0" smtClean="0"/>
              <a:t> region</a:t>
            </a:r>
            <a:endParaRPr lang="en-US" sz="2000" dirty="0"/>
          </a:p>
        </p:txBody>
      </p:sp>
      <p:cxnSp>
        <p:nvCxnSpPr>
          <p:cNvPr id="29" name="Straight Arrow Connector 28"/>
          <p:cNvCxnSpPr>
            <a:stCxn id="28" idx="1"/>
          </p:cNvCxnSpPr>
          <p:nvPr/>
        </p:nvCxnSpPr>
        <p:spPr>
          <a:xfrm flipH="1">
            <a:off x="4920203" y="4012650"/>
            <a:ext cx="2180792" cy="40549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270293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14"/>
          <p:cNvSpPr>
            <a:spLocks noGrp="1"/>
          </p:cNvSpPr>
          <p:nvPr>
            <p:ph idx="1"/>
          </p:nvPr>
        </p:nvSpPr>
        <p:spPr>
          <a:ln>
            <a:solidFill>
              <a:srgbClr val="000000"/>
            </a:solidFill>
          </a:ln>
        </p:spPr>
        <p:txBody>
          <a:bodyPr>
            <a:normAutofit fontScale="70000" lnSpcReduction="20000"/>
          </a:bodyPr>
          <a:lstStyle/>
          <a:p>
            <a:r>
              <a:rPr lang="en-US" b="1" dirty="0">
                <a:latin typeface="Times"/>
                <a:cs typeface="Times"/>
              </a:rPr>
              <a:t>What are the physical processes responsible for galaxy transformations?</a:t>
            </a:r>
          </a:p>
          <a:p>
            <a:pPr lvl="1" eaLnBrk="1" hangingPunct="1"/>
            <a:r>
              <a:rPr lang="en-US" dirty="0">
                <a:latin typeface="Times"/>
                <a:ea typeface="Arial" charset="0"/>
                <a:cs typeface="Times"/>
              </a:rPr>
              <a:t>Morphological and kinematic transformations; suppression of star formation; internal vs. external; secular vs. fast;</a:t>
            </a:r>
            <a:r>
              <a:rPr lang="en-US" b="1" dirty="0">
                <a:latin typeface="Times"/>
                <a:ea typeface="Arial" charset="0"/>
                <a:cs typeface="Times"/>
              </a:rPr>
              <a:t>  </a:t>
            </a:r>
            <a:r>
              <a:rPr lang="en-US" b="1" dirty="0">
                <a:solidFill>
                  <a:srgbClr val="FF0000"/>
                </a:solidFill>
                <a:latin typeface="Times"/>
                <a:ea typeface="Arial" charset="0"/>
                <a:cs typeface="Times"/>
              </a:rPr>
              <a:t>ram pressure stripping; harassment, strangulation; galaxy–group/cluster tides</a:t>
            </a:r>
            <a:r>
              <a:rPr lang="en-US" dirty="0">
                <a:latin typeface="Times"/>
                <a:ea typeface="Arial" charset="0"/>
                <a:cs typeface="Times"/>
              </a:rPr>
              <a:t>;  </a:t>
            </a:r>
            <a:r>
              <a:rPr lang="en-US" b="1" dirty="0">
                <a:solidFill>
                  <a:srgbClr val="FF0000"/>
                </a:solidFill>
                <a:latin typeface="Times"/>
                <a:ea typeface="Arial" charset="0"/>
                <a:cs typeface="Times"/>
              </a:rPr>
              <a:t>galaxy-galaxy mergers; galaxy-galaxy interactions</a:t>
            </a:r>
            <a:r>
              <a:rPr lang="en-US" dirty="0">
                <a:latin typeface="Times"/>
                <a:ea typeface="Arial" charset="0"/>
                <a:cs typeface="Times"/>
              </a:rPr>
              <a:t>…</a:t>
            </a:r>
          </a:p>
          <a:p>
            <a:r>
              <a:rPr lang="en-US" b="1" dirty="0">
                <a:latin typeface="Times"/>
                <a:cs typeface="Times"/>
              </a:rPr>
              <a:t>How does mass and angular momentum build up?</a:t>
            </a:r>
          </a:p>
          <a:p>
            <a:pPr lvl="1" eaLnBrk="1" hangingPunct="1"/>
            <a:r>
              <a:rPr lang="en-US" dirty="0">
                <a:latin typeface="Times"/>
                <a:ea typeface="Arial" charset="0"/>
                <a:cs typeface="Times"/>
              </a:rPr>
              <a:t>The galaxy velocity function; stellar mass in dynamically hot and cold systems; galaxy merger rates; halo mass from velocity</a:t>
            </a:r>
            <a:r>
              <a:rPr lang="en-AU" dirty="0">
                <a:latin typeface="Times"/>
                <a:ea typeface="Arial" charset="0"/>
                <a:cs typeface="Times"/>
              </a:rPr>
              <a:t>-</a:t>
            </a:r>
            <a:r>
              <a:rPr lang="en-US" dirty="0">
                <a:latin typeface="Times"/>
                <a:ea typeface="Arial" charset="0"/>
                <a:cs typeface="Times"/>
              </a:rPr>
              <a:t>field shear; Tully-Fisher relation…</a:t>
            </a:r>
          </a:p>
          <a:p>
            <a:r>
              <a:rPr lang="en-US" b="1" dirty="0">
                <a:latin typeface="Times"/>
                <a:cs typeface="Times"/>
              </a:rPr>
              <a:t>Feeding and feedback: how does gas get into galaxies, and how does it leave?</a:t>
            </a:r>
          </a:p>
          <a:p>
            <a:pPr lvl="1" eaLnBrk="1" hangingPunct="1"/>
            <a:r>
              <a:rPr lang="en-US" dirty="0">
                <a:latin typeface="Times"/>
                <a:ea typeface="Arial" charset="0"/>
                <a:cs typeface="Times"/>
              </a:rPr>
              <a:t>Winds and outflows; feedback vs. mass; triggering and suppression of SF; gas inflow; </a:t>
            </a:r>
            <a:r>
              <a:rPr lang="en-AU" dirty="0" err="1">
                <a:latin typeface="Times"/>
                <a:ea typeface="Arial" charset="0"/>
                <a:cs typeface="Times"/>
              </a:rPr>
              <a:t>metallicity</a:t>
            </a:r>
            <a:r>
              <a:rPr lang="en-AU" dirty="0">
                <a:latin typeface="Times"/>
                <a:ea typeface="Arial" charset="0"/>
                <a:cs typeface="Times"/>
              </a:rPr>
              <a:t> gradients; </a:t>
            </a:r>
            <a:r>
              <a:rPr lang="en-US" dirty="0">
                <a:latin typeface="Times"/>
                <a:ea typeface="Arial" charset="0"/>
                <a:cs typeface="Times"/>
              </a:rPr>
              <a:t>the role of AGN… </a:t>
            </a:r>
          </a:p>
          <a:p>
            <a:pPr>
              <a:buFont typeface="Arial" charset="0"/>
              <a:buNone/>
            </a:pPr>
            <a:endParaRPr lang="en-US" dirty="0">
              <a:latin typeface="Times"/>
              <a:cs typeface="Times"/>
            </a:endParaRPr>
          </a:p>
        </p:txBody>
      </p:sp>
      <p:sp>
        <p:nvSpPr>
          <p:cNvPr id="19458" name="Title 3"/>
          <p:cNvSpPr>
            <a:spLocks noGrp="1"/>
          </p:cNvSpPr>
          <p:nvPr>
            <p:ph type="title"/>
          </p:nvPr>
        </p:nvSpPr>
        <p:spPr>
          <a:xfrm>
            <a:off x="199791" y="274638"/>
            <a:ext cx="8776527" cy="1143000"/>
          </a:xfrm>
        </p:spPr>
        <p:txBody>
          <a:bodyPr>
            <a:normAutofit fontScale="90000"/>
          </a:bodyPr>
          <a:lstStyle/>
          <a:p>
            <a:r>
              <a:rPr lang="en-US" dirty="0" smtClean="0">
                <a:latin typeface="Times"/>
                <a:cs typeface="Times"/>
              </a:rPr>
              <a:t>SAMI Galaxy Survey Key Science Goals</a:t>
            </a:r>
            <a:endParaRPr lang="en-US" dirty="0">
              <a:latin typeface="Times"/>
              <a:cs typeface="Times"/>
            </a:endParaRPr>
          </a:p>
        </p:txBody>
      </p:sp>
      <p:sp>
        <p:nvSpPr>
          <p:cNvPr id="3" name="Footer Placeholder 2"/>
          <p:cNvSpPr>
            <a:spLocks noGrp="1"/>
          </p:cNvSpPr>
          <p:nvPr>
            <p:ph type="ftr" sz="quarter" idx="11"/>
          </p:nvPr>
        </p:nvSpPr>
        <p:spPr/>
        <p:txBody>
          <a:bodyPr/>
          <a:lstStyle/>
          <a:p>
            <a:r>
              <a:rPr lang="en-US" smtClean="0"/>
              <a:t>Matt Owers, Galaxy Clusters Across Cosmic Time 2017, Aix-en-Provence, France</a:t>
            </a:r>
            <a:endParaRPr lang="en-US"/>
          </a:p>
        </p:txBody>
      </p:sp>
    </p:spTree>
    <p:extLst>
      <p:ext uri="{BB962C8B-B14F-4D97-AF65-F5344CB8AC3E}">
        <p14:creationId xmlns:p14="http://schemas.microsoft.com/office/powerpoint/2010/main" val="44332978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Times"/>
                <a:cs typeface="Times"/>
              </a:rPr>
              <a:t>SAMI Cluster Properties</a:t>
            </a:r>
            <a:endParaRPr lang="en-US" dirty="0">
              <a:latin typeface="Times"/>
              <a:cs typeface="Times"/>
            </a:endParaRPr>
          </a:p>
        </p:txBody>
      </p:sp>
      <p:sp>
        <p:nvSpPr>
          <p:cNvPr id="4" name="Footer Placeholder 3"/>
          <p:cNvSpPr>
            <a:spLocks noGrp="1"/>
          </p:cNvSpPr>
          <p:nvPr>
            <p:ph type="ftr" sz="quarter" idx="11"/>
          </p:nvPr>
        </p:nvSpPr>
        <p:spPr/>
        <p:txBody>
          <a:bodyPr/>
          <a:lstStyle/>
          <a:p>
            <a:r>
              <a:rPr lang="en-US" smtClean="0"/>
              <a:t>Matt Owers, Galaxy Clusters Across Cosmic Time 2017, Aix-en-Provence, France</a:t>
            </a: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 y="2454527"/>
            <a:ext cx="8953500" cy="3111219"/>
          </a:xfrm>
          <a:prstGeom prst="rect">
            <a:avLst/>
          </a:prstGeom>
        </p:spPr>
      </p:pic>
      <p:sp>
        <p:nvSpPr>
          <p:cNvPr id="7" name="Rectangle 6"/>
          <p:cNvSpPr/>
          <p:nvPr/>
        </p:nvSpPr>
        <p:spPr>
          <a:xfrm>
            <a:off x="5081127" y="2454526"/>
            <a:ext cx="1782373" cy="3111220"/>
          </a:xfrm>
          <a:prstGeom prst="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FF0000"/>
                </a:solidFill>
              </a:ln>
            </a:endParaRPr>
          </a:p>
        </p:txBody>
      </p:sp>
      <p:sp>
        <p:nvSpPr>
          <p:cNvPr id="8" name="Rectangle 7"/>
          <p:cNvSpPr/>
          <p:nvPr/>
        </p:nvSpPr>
        <p:spPr>
          <a:xfrm>
            <a:off x="6850800" y="2454527"/>
            <a:ext cx="2231404" cy="3111220"/>
          </a:xfrm>
          <a:prstGeom prst="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FF0000"/>
                </a:solidFill>
              </a:ln>
            </a:endParaRPr>
          </a:p>
        </p:txBody>
      </p:sp>
    </p:spTree>
    <p:extLst>
      <p:ext uri="{BB962C8B-B14F-4D97-AF65-F5344CB8AC3E}">
        <p14:creationId xmlns:p14="http://schemas.microsoft.com/office/powerpoint/2010/main" val="1751640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SAMI Clusters: Diversity in structure</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1415" y="1744726"/>
            <a:ext cx="9037052" cy="3815940"/>
          </a:xfrm>
        </p:spPr>
      </p:pic>
      <p:sp>
        <p:nvSpPr>
          <p:cNvPr id="4" name="Footer Placeholder 3"/>
          <p:cNvSpPr>
            <a:spLocks noGrp="1"/>
          </p:cNvSpPr>
          <p:nvPr>
            <p:ph type="ftr" sz="quarter" idx="11"/>
          </p:nvPr>
        </p:nvSpPr>
        <p:spPr/>
        <p:txBody>
          <a:bodyPr/>
          <a:lstStyle/>
          <a:p>
            <a:r>
              <a:rPr lang="en-US" smtClean="0"/>
              <a:t>Matt Owers, Galaxy Clusters Across Cosmic Time 2017, Aix-en-Provence, France</a:t>
            </a:r>
            <a:endParaRPr lang="en-US"/>
          </a:p>
        </p:txBody>
      </p:sp>
    </p:spTree>
    <p:extLst>
      <p:ext uri="{BB962C8B-B14F-4D97-AF65-F5344CB8AC3E}">
        <p14:creationId xmlns:p14="http://schemas.microsoft.com/office/powerpoint/2010/main" val="197497907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178420" y="90730"/>
            <a:ext cx="8965580" cy="1062832"/>
          </a:xfrm>
          <a:ln/>
        </p:spPr>
        <p:txBody>
          <a:bodyPr tIns="25145">
            <a:normAutofit fontScale="90000"/>
          </a:bodyPr>
          <a:lstStyle/>
          <a:p>
            <a:pP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AU" dirty="0" smtClean="0">
                <a:solidFill>
                  <a:srgbClr val="000000"/>
                </a:solidFill>
                <a:latin typeface="Times"/>
                <a:cs typeface="Times"/>
              </a:rPr>
              <a:t>Correlation between galaxy properties and environment.</a:t>
            </a:r>
            <a:endParaRPr lang="en-AU" dirty="0">
              <a:solidFill>
                <a:srgbClr val="000000"/>
              </a:solidFill>
              <a:latin typeface="Times"/>
              <a:cs typeface="Times"/>
            </a:endParaRPr>
          </a:p>
        </p:txBody>
      </p:sp>
      <p:sp>
        <p:nvSpPr>
          <p:cNvPr id="3" name="Footer Placeholder 2"/>
          <p:cNvSpPr>
            <a:spLocks noGrp="1"/>
          </p:cNvSpPr>
          <p:nvPr>
            <p:ph type="ftr" sz="quarter" idx="11"/>
          </p:nvPr>
        </p:nvSpPr>
        <p:spPr>
          <a:xfrm>
            <a:off x="3124199" y="6356350"/>
            <a:ext cx="3268863" cy="365125"/>
          </a:xfrm>
        </p:spPr>
        <p:txBody>
          <a:bodyPr/>
          <a:lstStyle/>
          <a:p>
            <a:r>
              <a:rPr lang="en-US" smtClean="0"/>
              <a:t>Matt Owers, Galaxy Clusters Across Cosmic Time 2017, Aix-en-Provence, France</a:t>
            </a:r>
            <a:endParaRPr lang="en-US" dirty="0"/>
          </a:p>
        </p:txBody>
      </p:sp>
      <p:sp>
        <p:nvSpPr>
          <p:cNvPr id="11" name="Text Box 4"/>
          <p:cNvSpPr txBox="1">
            <a:spLocks noChangeArrowheads="1"/>
          </p:cNvSpPr>
          <p:nvPr/>
        </p:nvSpPr>
        <p:spPr bwMode="auto">
          <a:xfrm>
            <a:off x="4435307" y="1227817"/>
            <a:ext cx="4590776" cy="908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639" tIns="66421" rIns="81639" bIns="40820"/>
          <a:lstStyle>
            <a:lvl1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1pPr>
            <a:lvl2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2pPr>
            <a:lvl3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3pPr>
            <a:lvl4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4pPr>
            <a:lvl5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9pPr>
          </a:lstStyle>
          <a:p>
            <a:pPr algn="ctr"/>
            <a:r>
              <a:rPr lang="en-AU" sz="2900" u="sng" dirty="0" smtClean="0">
                <a:solidFill>
                  <a:schemeClr val="tx1"/>
                </a:solidFill>
                <a:latin typeface="Times"/>
                <a:cs typeface="Times"/>
              </a:rPr>
              <a:t>Fraction of SFR gals lower </a:t>
            </a:r>
            <a:r>
              <a:rPr lang="en-AU" sz="2900" u="sng" dirty="0" err="1" smtClean="0">
                <a:solidFill>
                  <a:schemeClr val="tx1"/>
                </a:solidFill>
                <a:latin typeface="Times"/>
                <a:cs typeface="Times"/>
              </a:rPr>
              <a:t>cf</a:t>
            </a:r>
            <a:r>
              <a:rPr lang="en-AU" sz="2900" u="sng" dirty="0" smtClean="0">
                <a:solidFill>
                  <a:schemeClr val="tx1"/>
                </a:solidFill>
                <a:latin typeface="Times"/>
                <a:cs typeface="Times"/>
              </a:rPr>
              <a:t> field (Lewis 2002) </a:t>
            </a:r>
          </a:p>
        </p:txBody>
      </p: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21" y="2384413"/>
            <a:ext cx="4082400" cy="39719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 name="Text Box 4"/>
          <p:cNvSpPr txBox="1">
            <a:spLocks noChangeArrowheads="1"/>
          </p:cNvSpPr>
          <p:nvPr/>
        </p:nvSpPr>
        <p:spPr bwMode="auto">
          <a:xfrm>
            <a:off x="178420" y="1214595"/>
            <a:ext cx="4407840" cy="908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639" tIns="66421" rIns="81639" bIns="40820"/>
          <a:lstStyle>
            <a:lvl1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1pPr>
            <a:lvl2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2pPr>
            <a:lvl3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3pPr>
            <a:lvl4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4pPr>
            <a:lvl5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9pPr>
          </a:lstStyle>
          <a:p>
            <a:pPr algn="ctr"/>
            <a:r>
              <a:rPr lang="en-AU" sz="2900" u="sng" dirty="0">
                <a:solidFill>
                  <a:schemeClr val="tx1"/>
                </a:solidFill>
                <a:latin typeface="Times"/>
                <a:cs typeface="Times"/>
              </a:rPr>
              <a:t> </a:t>
            </a:r>
            <a:r>
              <a:rPr lang="en-AU" sz="2900" u="sng" dirty="0" smtClean="0">
                <a:solidFill>
                  <a:schemeClr val="tx1"/>
                </a:solidFill>
                <a:latin typeface="Times"/>
                <a:cs typeface="Times"/>
              </a:rPr>
              <a:t>Morphology-</a:t>
            </a:r>
            <a:r>
              <a:rPr lang="en-AU" sz="2900" u="sng" dirty="0">
                <a:solidFill>
                  <a:schemeClr val="tx1"/>
                </a:solidFill>
                <a:latin typeface="Times"/>
                <a:cs typeface="Times"/>
              </a:rPr>
              <a:t>Density relation (Dressler 1980)</a:t>
            </a:r>
          </a:p>
        </p:txBody>
      </p:sp>
      <p:sp>
        <p:nvSpPr>
          <p:cNvPr id="15" name="Text Box 5"/>
          <p:cNvSpPr txBox="1">
            <a:spLocks noChangeArrowheads="1"/>
          </p:cNvSpPr>
          <p:nvPr/>
        </p:nvSpPr>
        <p:spPr bwMode="auto">
          <a:xfrm>
            <a:off x="327035" y="6046085"/>
            <a:ext cx="3755520" cy="313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639" tIns="55221" rIns="81639" bIns="40820"/>
          <a:lstStyle>
            <a:lvl1pPr>
              <a:tabLst>
                <a:tab pos="723900" algn="l"/>
                <a:tab pos="1447800" algn="l"/>
                <a:tab pos="2171700" algn="l"/>
                <a:tab pos="2895600" algn="l"/>
                <a:tab pos="3619500" algn="l"/>
              </a:tabLst>
              <a:defRPr>
                <a:solidFill>
                  <a:srgbClr val="000000"/>
                </a:solidFill>
                <a:latin typeface="Arial" charset="0"/>
                <a:ea typeface="ＭＳ Ｐゴシック" charset="0"/>
                <a:cs typeface="DejaVu Sans" charset="0"/>
              </a:defRPr>
            </a:lvl1pPr>
            <a:lvl2pPr>
              <a:tabLst>
                <a:tab pos="723900" algn="l"/>
                <a:tab pos="1447800" algn="l"/>
                <a:tab pos="2171700" algn="l"/>
                <a:tab pos="2895600" algn="l"/>
                <a:tab pos="3619500" algn="l"/>
              </a:tabLst>
              <a:defRPr>
                <a:solidFill>
                  <a:srgbClr val="000000"/>
                </a:solidFill>
                <a:latin typeface="Arial" charset="0"/>
                <a:ea typeface="ＭＳ Ｐゴシック" charset="0"/>
                <a:cs typeface="DejaVu Sans" charset="0"/>
              </a:defRPr>
            </a:lvl2pPr>
            <a:lvl3pPr>
              <a:tabLst>
                <a:tab pos="723900" algn="l"/>
                <a:tab pos="1447800" algn="l"/>
                <a:tab pos="2171700" algn="l"/>
                <a:tab pos="2895600" algn="l"/>
                <a:tab pos="3619500" algn="l"/>
              </a:tabLst>
              <a:defRPr>
                <a:solidFill>
                  <a:srgbClr val="000000"/>
                </a:solidFill>
                <a:latin typeface="Arial" charset="0"/>
                <a:ea typeface="ＭＳ Ｐゴシック" charset="0"/>
                <a:cs typeface="DejaVu Sans" charset="0"/>
              </a:defRPr>
            </a:lvl3pPr>
            <a:lvl4pPr>
              <a:tabLst>
                <a:tab pos="723900" algn="l"/>
                <a:tab pos="1447800" algn="l"/>
                <a:tab pos="2171700" algn="l"/>
                <a:tab pos="2895600" algn="l"/>
                <a:tab pos="3619500" algn="l"/>
              </a:tabLst>
              <a:defRPr>
                <a:solidFill>
                  <a:srgbClr val="000000"/>
                </a:solidFill>
                <a:latin typeface="Arial" charset="0"/>
                <a:ea typeface="ＭＳ Ｐゴシック" charset="0"/>
                <a:cs typeface="DejaVu Sans" charset="0"/>
              </a:defRPr>
            </a:lvl4pPr>
            <a:lvl5pPr>
              <a:tabLst>
                <a:tab pos="723900" algn="l"/>
                <a:tab pos="1447800" algn="l"/>
                <a:tab pos="2171700" algn="l"/>
                <a:tab pos="2895600" algn="l"/>
                <a:tab pos="3619500" algn="l"/>
              </a:tabLst>
              <a:defRPr>
                <a:solidFill>
                  <a:srgbClr val="000000"/>
                </a:solidFill>
                <a:latin typeface="Arial" charset="0"/>
                <a:ea typeface="ＭＳ Ｐゴシック" charset="0"/>
                <a:cs typeface="DejaVu San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Lst>
              <a:defRPr>
                <a:solidFill>
                  <a:srgbClr val="000000"/>
                </a:solidFill>
                <a:latin typeface="Arial" charset="0"/>
                <a:ea typeface="ＭＳ Ｐゴシック" charset="0"/>
                <a:cs typeface="DejaVu San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Lst>
              <a:defRPr>
                <a:solidFill>
                  <a:srgbClr val="000000"/>
                </a:solidFill>
                <a:latin typeface="Arial" charset="0"/>
                <a:ea typeface="ＭＳ Ｐゴシック" charset="0"/>
                <a:cs typeface="DejaVu San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Lst>
              <a:defRPr>
                <a:solidFill>
                  <a:srgbClr val="000000"/>
                </a:solidFill>
                <a:latin typeface="Arial" charset="0"/>
                <a:ea typeface="ＭＳ Ｐゴシック" charset="0"/>
                <a:cs typeface="DejaVu San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Lst>
              <a:defRPr>
                <a:solidFill>
                  <a:srgbClr val="000000"/>
                </a:solidFill>
                <a:latin typeface="Arial" charset="0"/>
                <a:ea typeface="ＭＳ Ｐゴシック" charset="0"/>
                <a:cs typeface="DejaVu Sans" charset="0"/>
              </a:defRPr>
            </a:lvl9pPr>
          </a:lstStyle>
          <a:p>
            <a:r>
              <a:rPr lang="en-AU" dirty="0">
                <a:latin typeface="Times"/>
              </a:rPr>
              <a:t>&lt;---Field/Groups---&gt;&lt;---Clusters---&gt;</a:t>
            </a:r>
          </a:p>
        </p:txBody>
      </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5307" y="2384413"/>
            <a:ext cx="4543034" cy="3971937"/>
          </a:xfrm>
          <a:prstGeom prst="rect">
            <a:avLst/>
          </a:prstGeom>
        </p:spPr>
      </p:pic>
      <p:sp>
        <p:nvSpPr>
          <p:cNvPr id="4" name="TextBox 3"/>
          <p:cNvSpPr txBox="1"/>
          <p:nvPr/>
        </p:nvSpPr>
        <p:spPr>
          <a:xfrm>
            <a:off x="5127421" y="2199747"/>
            <a:ext cx="892379" cy="369332"/>
          </a:xfrm>
          <a:prstGeom prst="rect">
            <a:avLst/>
          </a:prstGeom>
          <a:solidFill>
            <a:schemeClr val="bg1"/>
          </a:solidFill>
        </p:spPr>
        <p:txBody>
          <a:bodyPr wrap="none" rtlCol="0">
            <a:spAutoFit/>
          </a:bodyPr>
          <a:lstStyle/>
          <a:p>
            <a:r>
              <a:rPr lang="en-US" dirty="0" smtClean="0"/>
              <a:t>R &lt; </a:t>
            </a:r>
            <a:r>
              <a:rPr lang="en-US" dirty="0" err="1" smtClean="0"/>
              <a:t>Rvir</a:t>
            </a:r>
            <a:endParaRPr lang="en-US" dirty="0"/>
          </a:p>
        </p:txBody>
      </p:sp>
      <p:sp>
        <p:nvSpPr>
          <p:cNvPr id="18" name="TextBox 17"/>
          <p:cNvSpPr txBox="1"/>
          <p:nvPr/>
        </p:nvSpPr>
        <p:spPr>
          <a:xfrm>
            <a:off x="7396488" y="2199747"/>
            <a:ext cx="1009373" cy="369332"/>
          </a:xfrm>
          <a:prstGeom prst="rect">
            <a:avLst/>
          </a:prstGeom>
          <a:solidFill>
            <a:schemeClr val="bg1"/>
          </a:solidFill>
        </p:spPr>
        <p:txBody>
          <a:bodyPr wrap="none" rtlCol="0">
            <a:spAutoFit/>
          </a:bodyPr>
          <a:lstStyle/>
          <a:p>
            <a:r>
              <a:rPr lang="en-US" dirty="0" smtClean="0"/>
              <a:t>R &gt; 2Rvir</a:t>
            </a:r>
            <a:endParaRPr lang="en-US" dirty="0"/>
          </a:p>
        </p:txBody>
      </p:sp>
    </p:spTree>
    <p:extLst>
      <p:ext uri="{BB962C8B-B14F-4D97-AF65-F5344CB8AC3E}">
        <p14:creationId xmlns:p14="http://schemas.microsoft.com/office/powerpoint/2010/main" val="3693215127"/>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178420" y="90730"/>
            <a:ext cx="8965580" cy="1062832"/>
          </a:xfrm>
          <a:ln/>
        </p:spPr>
        <p:txBody>
          <a:bodyPr tIns="25145">
            <a:normAutofit fontScale="90000"/>
          </a:bodyPr>
          <a:lstStyle/>
          <a:p>
            <a:pP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AU" dirty="0">
                <a:latin typeface="Times"/>
                <a:cs typeface="Times"/>
              </a:rPr>
              <a:t>Correlation between galaxy </a:t>
            </a:r>
            <a:r>
              <a:rPr lang="en-AU" dirty="0" smtClean="0">
                <a:latin typeface="Times"/>
                <a:cs typeface="Times"/>
              </a:rPr>
              <a:t>star formation </a:t>
            </a:r>
            <a:r>
              <a:rPr lang="en-AU" dirty="0" err="1" smtClean="0">
                <a:latin typeface="Times"/>
                <a:cs typeface="Times"/>
              </a:rPr>
              <a:t>clustercentric</a:t>
            </a:r>
            <a:r>
              <a:rPr lang="en-AU" dirty="0" smtClean="0">
                <a:latin typeface="Times"/>
                <a:cs typeface="Times"/>
              </a:rPr>
              <a:t> distance.</a:t>
            </a:r>
            <a:endParaRPr lang="en-AU" dirty="0">
              <a:latin typeface="Times"/>
              <a:cs typeface="Times"/>
            </a:endParaRPr>
          </a:p>
        </p:txBody>
      </p:sp>
      <p:sp>
        <p:nvSpPr>
          <p:cNvPr id="3" name="Footer Placeholder 2"/>
          <p:cNvSpPr>
            <a:spLocks noGrp="1"/>
          </p:cNvSpPr>
          <p:nvPr>
            <p:ph type="ftr" sz="quarter" idx="11"/>
          </p:nvPr>
        </p:nvSpPr>
        <p:spPr>
          <a:xfrm>
            <a:off x="3124200" y="6356350"/>
            <a:ext cx="3428956" cy="365125"/>
          </a:xfrm>
        </p:spPr>
        <p:txBody>
          <a:bodyPr/>
          <a:lstStyle/>
          <a:p>
            <a:r>
              <a:rPr lang="en-US" smtClean="0"/>
              <a:t>Matt Owers, Galaxy Clusters Across Cosmic Time 2017, Aix-en-Provence, France</a:t>
            </a:r>
            <a:endParaRPr lang="en-US" dirty="0"/>
          </a:p>
        </p:txBody>
      </p:sp>
      <p:sp>
        <p:nvSpPr>
          <p:cNvPr id="12292" name="Text Box 4"/>
          <p:cNvSpPr txBox="1">
            <a:spLocks noChangeArrowheads="1"/>
          </p:cNvSpPr>
          <p:nvPr/>
        </p:nvSpPr>
        <p:spPr bwMode="auto">
          <a:xfrm>
            <a:off x="111125" y="1153562"/>
            <a:ext cx="4655037" cy="908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639" tIns="66421" rIns="81639" bIns="40820"/>
          <a:lstStyle>
            <a:lvl1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1pPr>
            <a:lvl2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2pPr>
            <a:lvl3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3pPr>
            <a:lvl4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4pPr>
            <a:lvl5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9pPr>
          </a:lstStyle>
          <a:p>
            <a:pPr algn="ctr"/>
            <a:r>
              <a:rPr lang="en-AU" sz="2900" u="sng" dirty="0">
                <a:solidFill>
                  <a:schemeClr val="tx1"/>
                </a:solidFill>
                <a:latin typeface="Times"/>
                <a:cs typeface="Times"/>
              </a:rPr>
              <a:t> D</a:t>
            </a:r>
            <a:r>
              <a:rPr lang="en-AU" sz="2900" u="sng" dirty="0" smtClean="0">
                <a:solidFill>
                  <a:schemeClr val="tx1"/>
                </a:solidFill>
                <a:latin typeface="Times"/>
                <a:cs typeface="Times"/>
              </a:rPr>
              <a:t>ecline in SFR with radius (von der Linden 2010)</a:t>
            </a:r>
            <a:endParaRPr lang="en-AU" sz="2900" u="sng" dirty="0">
              <a:solidFill>
                <a:schemeClr val="tx1"/>
              </a:solidFill>
              <a:latin typeface="Times"/>
              <a:cs typeface="Times"/>
            </a:endParaRPr>
          </a:p>
        </p:txBody>
      </p:sp>
      <p:sp>
        <p:nvSpPr>
          <p:cNvPr id="11" name="Text Box 4"/>
          <p:cNvSpPr txBox="1">
            <a:spLocks noChangeArrowheads="1"/>
          </p:cNvSpPr>
          <p:nvPr/>
        </p:nvSpPr>
        <p:spPr bwMode="auto">
          <a:xfrm>
            <a:off x="4553224" y="1164319"/>
            <a:ext cx="4407840" cy="908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639" tIns="66421" rIns="81639" bIns="40820"/>
          <a:lstStyle>
            <a:lvl1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1pPr>
            <a:lvl2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2pPr>
            <a:lvl3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3pPr>
            <a:lvl4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4pPr>
            <a:lvl5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9pPr>
          </a:lstStyle>
          <a:p>
            <a:pPr algn="ctr"/>
            <a:r>
              <a:rPr lang="en-AU" sz="2900" u="sng" dirty="0" err="1" smtClean="0">
                <a:solidFill>
                  <a:schemeClr val="tx1"/>
                </a:solidFill>
                <a:latin typeface="Times"/>
                <a:cs typeface="Times"/>
              </a:rPr>
              <a:t>sSFR</a:t>
            </a:r>
            <a:r>
              <a:rPr lang="en-AU" sz="2900" u="sng" dirty="0" smtClean="0">
                <a:solidFill>
                  <a:schemeClr val="tx1"/>
                </a:solidFill>
                <a:latin typeface="Times"/>
                <a:cs typeface="Times"/>
              </a:rPr>
              <a:t> lower </a:t>
            </a:r>
            <a:r>
              <a:rPr lang="en-AU" sz="2900" u="sng" dirty="0" err="1" smtClean="0">
                <a:solidFill>
                  <a:schemeClr val="tx1"/>
                </a:solidFill>
                <a:latin typeface="Times"/>
                <a:cs typeface="Times"/>
              </a:rPr>
              <a:t>cf</a:t>
            </a:r>
            <a:r>
              <a:rPr lang="en-AU" sz="2900" u="sng" dirty="0" smtClean="0">
                <a:solidFill>
                  <a:schemeClr val="tx1"/>
                </a:solidFill>
                <a:latin typeface="Times"/>
                <a:cs typeface="Times"/>
              </a:rPr>
              <a:t> field</a:t>
            </a:r>
          </a:p>
          <a:p>
            <a:pPr algn="ctr"/>
            <a:r>
              <a:rPr lang="en-AU" sz="2900" u="sng" dirty="0" smtClean="0">
                <a:solidFill>
                  <a:schemeClr val="tx1"/>
                </a:solidFill>
                <a:latin typeface="Times"/>
                <a:cs typeface="Times"/>
              </a:rPr>
              <a:t>Haines et al. (2013)</a:t>
            </a:r>
            <a:endParaRPr lang="en-AU" sz="2900" u="sng" dirty="0">
              <a:solidFill>
                <a:schemeClr val="tx1"/>
              </a:solidFill>
              <a:latin typeface="Times"/>
              <a:cs typeface="Times"/>
            </a:endParaRPr>
          </a:p>
        </p:txBody>
      </p:sp>
      <p:pic>
        <p:nvPicPr>
          <p:cNvPr id="10" name="Picture 9" descr="haines_SFR_MS_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4316" y="2141652"/>
            <a:ext cx="3986509" cy="3950268"/>
          </a:xfrm>
          <a:prstGeom prst="rect">
            <a:avLst/>
          </a:prstGeom>
        </p:spPr>
      </p:pic>
      <p:pic>
        <p:nvPicPr>
          <p:cNvPr id="12" name="Picture 11" descr="vonderlind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133288"/>
            <a:ext cx="4096024" cy="3958631"/>
          </a:xfrm>
          <a:prstGeom prst="rect">
            <a:avLst/>
          </a:prstGeom>
        </p:spPr>
      </p:pic>
    </p:spTree>
    <p:extLst>
      <p:ext uri="{BB962C8B-B14F-4D97-AF65-F5344CB8AC3E}">
        <p14:creationId xmlns:p14="http://schemas.microsoft.com/office/powerpoint/2010/main" val="253603700"/>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457200" y="-1521"/>
            <a:ext cx="8229600" cy="1143000"/>
          </a:xfrm>
        </p:spPr>
        <p:txBody>
          <a:bodyPr>
            <a:normAutofit/>
          </a:bodyPr>
          <a:lstStyle/>
          <a:p>
            <a:r>
              <a:rPr lang="en-US" dirty="0">
                <a:latin typeface="Times"/>
                <a:cs typeface="Times"/>
              </a:rPr>
              <a:t>SAMI Galaxy </a:t>
            </a:r>
            <a:r>
              <a:rPr lang="en-US" dirty="0" smtClean="0">
                <a:latin typeface="Times"/>
                <a:cs typeface="Times"/>
              </a:rPr>
              <a:t>Survey Targets</a:t>
            </a:r>
            <a:br>
              <a:rPr lang="en-US" dirty="0" smtClean="0">
                <a:latin typeface="Times"/>
                <a:cs typeface="Times"/>
              </a:rPr>
            </a:br>
            <a:r>
              <a:rPr lang="en-US" sz="2200" dirty="0" smtClean="0">
                <a:latin typeface="Times"/>
                <a:cs typeface="Times"/>
              </a:rPr>
              <a:t>Bryant+(2015), Owers+(2017)</a:t>
            </a:r>
            <a:endParaRPr lang="en-US" sz="2200" dirty="0">
              <a:latin typeface="Times"/>
              <a:cs typeface="Times"/>
            </a:endParaRPr>
          </a:p>
        </p:txBody>
      </p:sp>
      <p:pic>
        <p:nvPicPr>
          <p:cNvPr id="2355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44196" y="1239297"/>
            <a:ext cx="3878786" cy="2751742"/>
          </a:xfrm>
          <a:prstGeom prst="rect">
            <a:avLst/>
          </a:prstGeom>
          <a:solidFill>
            <a:schemeClr val="tx1"/>
          </a:solidFill>
          <a:ln>
            <a:noFill/>
          </a:ln>
        </p:spPr>
      </p:pic>
      <p:pic>
        <p:nvPicPr>
          <p:cNvPr id="23556"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20383" y="4089050"/>
            <a:ext cx="3877199" cy="266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Re.bundl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4055" y="1175797"/>
            <a:ext cx="3862745" cy="2751741"/>
          </a:xfrm>
          <a:prstGeom prst="rect">
            <a:avLst/>
          </a:prstGeom>
        </p:spPr>
      </p:pic>
      <p:sp>
        <p:nvSpPr>
          <p:cNvPr id="3" name="TextBox 2"/>
          <p:cNvSpPr txBox="1"/>
          <p:nvPr/>
        </p:nvSpPr>
        <p:spPr>
          <a:xfrm>
            <a:off x="1003300" y="4203700"/>
            <a:ext cx="2997200" cy="338554"/>
          </a:xfrm>
          <a:prstGeom prst="rect">
            <a:avLst/>
          </a:prstGeom>
          <a:noFill/>
        </p:spPr>
        <p:txBody>
          <a:bodyPr wrap="square" rtlCol="0">
            <a:spAutoFit/>
          </a:bodyPr>
          <a:lstStyle/>
          <a:p>
            <a:r>
              <a:rPr lang="en-US" sz="1600" dirty="0" smtClean="0">
                <a:solidFill>
                  <a:schemeClr val="bg1"/>
                </a:solidFill>
              </a:rPr>
              <a:t>~2/3 of GAMA galaxies in groups</a:t>
            </a:r>
            <a:endParaRPr lang="en-US" sz="1600" dirty="0">
              <a:solidFill>
                <a:schemeClr val="bg1"/>
              </a:solidFill>
            </a:endParaRPr>
          </a:p>
        </p:txBody>
      </p:sp>
      <p:sp>
        <p:nvSpPr>
          <p:cNvPr id="8" name="TextBox 7"/>
          <p:cNvSpPr txBox="1"/>
          <p:nvPr/>
        </p:nvSpPr>
        <p:spPr>
          <a:xfrm>
            <a:off x="946856" y="3327400"/>
            <a:ext cx="3371144" cy="338554"/>
          </a:xfrm>
          <a:prstGeom prst="rect">
            <a:avLst/>
          </a:prstGeom>
          <a:noFill/>
        </p:spPr>
        <p:txBody>
          <a:bodyPr wrap="square" rtlCol="0">
            <a:spAutoFit/>
          </a:bodyPr>
          <a:lstStyle/>
          <a:p>
            <a:r>
              <a:rPr lang="en-US" sz="1600" dirty="0" smtClean="0">
                <a:solidFill>
                  <a:schemeClr val="bg1"/>
                </a:solidFill>
              </a:rPr>
              <a:t>M</a:t>
            </a:r>
            <a:r>
              <a:rPr lang="en-US" sz="1600" baseline="30000" dirty="0" smtClean="0">
                <a:solidFill>
                  <a:schemeClr val="bg1"/>
                </a:solidFill>
              </a:rPr>
              <a:t>*</a:t>
            </a:r>
            <a:r>
              <a:rPr lang="en-US" sz="1600" dirty="0" smtClean="0">
                <a:solidFill>
                  <a:schemeClr val="bg1"/>
                </a:solidFill>
              </a:rPr>
              <a:t> and volume-limited selection</a:t>
            </a:r>
            <a:endParaRPr lang="en-US" sz="1600" dirty="0">
              <a:solidFill>
                <a:schemeClr val="bg1"/>
              </a:solidFill>
            </a:endParaRPr>
          </a:p>
        </p:txBody>
      </p:sp>
      <p:sp>
        <p:nvSpPr>
          <p:cNvPr id="4" name="TextBox 3"/>
          <p:cNvSpPr txBox="1"/>
          <p:nvPr/>
        </p:nvSpPr>
        <p:spPr>
          <a:xfrm>
            <a:off x="6489700" y="1853168"/>
            <a:ext cx="2300630" cy="1077218"/>
          </a:xfrm>
          <a:prstGeom prst="rect">
            <a:avLst/>
          </a:prstGeom>
          <a:noFill/>
        </p:spPr>
        <p:txBody>
          <a:bodyPr wrap="none" rtlCol="0">
            <a:spAutoFit/>
          </a:bodyPr>
          <a:lstStyle/>
          <a:p>
            <a:r>
              <a:rPr lang="en-US" sz="1600" dirty="0" smtClean="0">
                <a:solidFill>
                  <a:srgbClr val="000000"/>
                </a:solidFill>
              </a:rPr>
              <a:t>Median Re ~4.4”</a:t>
            </a:r>
          </a:p>
          <a:p>
            <a:r>
              <a:rPr lang="en-US" sz="1600" dirty="0" smtClean="0">
                <a:solidFill>
                  <a:srgbClr val="000000"/>
                </a:solidFill>
              </a:rPr>
              <a:t>10-90% range=1.8-9.4”</a:t>
            </a:r>
          </a:p>
          <a:p>
            <a:r>
              <a:rPr lang="en-US" sz="1600" dirty="0" smtClean="0">
                <a:solidFill>
                  <a:srgbClr val="000000"/>
                </a:solidFill>
              </a:rPr>
              <a:t>Sample ~1Re for majority</a:t>
            </a:r>
          </a:p>
          <a:p>
            <a:r>
              <a:rPr lang="en-US" sz="1600" dirty="0" smtClean="0">
                <a:solidFill>
                  <a:srgbClr val="000000"/>
                </a:solidFill>
              </a:rPr>
              <a:t>S/N~15/</a:t>
            </a:r>
            <a:r>
              <a:rPr lang="en-US" sz="1600" dirty="0" err="1" smtClean="0">
                <a:solidFill>
                  <a:srgbClr val="000000"/>
                </a:solidFill>
              </a:rPr>
              <a:t>spaxel</a:t>
            </a:r>
            <a:r>
              <a:rPr lang="en-US" sz="1600" dirty="0" smtClean="0">
                <a:solidFill>
                  <a:srgbClr val="000000"/>
                </a:solidFill>
              </a:rPr>
              <a:t>/</a:t>
            </a:r>
            <a:r>
              <a:rPr lang="en-US" sz="1600" dirty="0" err="1" smtClean="0">
                <a:solidFill>
                  <a:srgbClr val="000000"/>
                </a:solidFill>
              </a:rPr>
              <a:t>Å</a:t>
            </a:r>
            <a:r>
              <a:rPr lang="en-US" sz="1600" dirty="0" smtClean="0">
                <a:solidFill>
                  <a:srgbClr val="000000"/>
                </a:solidFill>
              </a:rPr>
              <a:t> @ 1Re </a:t>
            </a:r>
            <a:endParaRPr lang="en-US" sz="1600" dirty="0">
              <a:solidFill>
                <a:srgbClr val="000000"/>
              </a:solidFill>
            </a:endParaRP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4055" y="4089050"/>
            <a:ext cx="3862745" cy="2653730"/>
          </a:xfrm>
          <a:prstGeom prst="rect">
            <a:avLst/>
          </a:prstGeom>
        </p:spPr>
      </p:pic>
      <p:cxnSp>
        <p:nvCxnSpPr>
          <p:cNvPr id="6" name="Straight Connector 5"/>
          <p:cNvCxnSpPr/>
          <p:nvPr/>
        </p:nvCxnSpPr>
        <p:spPr>
          <a:xfrm>
            <a:off x="6858000" y="4101750"/>
            <a:ext cx="0" cy="234985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6438900" y="4114450"/>
            <a:ext cx="0" cy="234985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7327900" y="5664200"/>
            <a:ext cx="917063" cy="369332"/>
          </a:xfrm>
          <a:prstGeom prst="rect">
            <a:avLst/>
          </a:prstGeom>
          <a:noFill/>
        </p:spPr>
        <p:txBody>
          <a:bodyPr wrap="none" rtlCol="0">
            <a:spAutoFit/>
          </a:bodyPr>
          <a:lstStyle/>
          <a:p>
            <a:r>
              <a:rPr lang="en-US" dirty="0"/>
              <a:t>z</a:t>
            </a:r>
            <a:r>
              <a:rPr lang="en-US" dirty="0" smtClean="0"/>
              <a:t>&gt;0.045</a:t>
            </a:r>
            <a:endParaRPr lang="en-US" dirty="0"/>
          </a:p>
        </p:txBody>
      </p:sp>
      <p:sp>
        <p:nvSpPr>
          <p:cNvPr id="17" name="TextBox 16"/>
          <p:cNvSpPr txBox="1"/>
          <p:nvPr/>
        </p:nvSpPr>
        <p:spPr>
          <a:xfrm>
            <a:off x="5270500" y="4165600"/>
            <a:ext cx="917063" cy="369332"/>
          </a:xfrm>
          <a:prstGeom prst="rect">
            <a:avLst/>
          </a:prstGeom>
          <a:noFill/>
        </p:spPr>
        <p:txBody>
          <a:bodyPr wrap="none" rtlCol="0">
            <a:spAutoFit/>
          </a:bodyPr>
          <a:lstStyle/>
          <a:p>
            <a:r>
              <a:rPr lang="en-US" dirty="0"/>
              <a:t>z</a:t>
            </a:r>
            <a:r>
              <a:rPr lang="en-US" dirty="0" smtClean="0"/>
              <a:t>&lt;0.045</a:t>
            </a:r>
            <a:endParaRPr lang="en-US" dirty="0"/>
          </a:p>
        </p:txBody>
      </p:sp>
      <p:cxnSp>
        <p:nvCxnSpPr>
          <p:cNvPr id="13" name="Straight Arrow Connector 12"/>
          <p:cNvCxnSpPr>
            <a:stCxn id="11" idx="1"/>
          </p:cNvCxnSpPr>
          <p:nvPr/>
        </p:nvCxnSpPr>
        <p:spPr>
          <a:xfrm flipH="1" flipV="1">
            <a:off x="6858000" y="5435600"/>
            <a:ext cx="469900" cy="413266"/>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17" idx="2"/>
          </p:cNvCxnSpPr>
          <p:nvPr/>
        </p:nvCxnSpPr>
        <p:spPr>
          <a:xfrm>
            <a:off x="5729032" y="4534932"/>
            <a:ext cx="709868" cy="900668"/>
          </a:xfrm>
          <a:prstGeom prst="straightConnector1">
            <a:avLst/>
          </a:prstGeom>
          <a:ln w="381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930900" y="4635500"/>
            <a:ext cx="2540000" cy="412750"/>
          </a:xfrm>
          <a:prstGeom prst="line">
            <a:avLst/>
          </a:prstGeom>
          <a:ln>
            <a:solidFill>
              <a:srgbClr val="02CD62"/>
            </a:solidFill>
            <a:prstDash val="dash"/>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946775" y="4478868"/>
            <a:ext cx="2540001" cy="413807"/>
          </a:xfrm>
          <a:prstGeom prst="line">
            <a:avLst/>
          </a:prstGeom>
          <a:ln>
            <a:solidFill>
              <a:srgbClr val="02CD62"/>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0347459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a:cs typeface="Times"/>
              </a:rPr>
              <a:t>The SAMI Cluster Redshift Survey</a:t>
            </a:r>
            <a:br>
              <a:rPr lang="en-US" dirty="0" smtClean="0">
                <a:latin typeface="Times"/>
                <a:cs typeface="Times"/>
              </a:rPr>
            </a:br>
            <a:r>
              <a:rPr lang="en-US" sz="2200" dirty="0" smtClean="0">
                <a:latin typeface="Times"/>
                <a:cs typeface="Times"/>
              </a:rPr>
              <a:t>(Owers+2017)</a:t>
            </a:r>
            <a:r>
              <a:rPr lang="en-US" dirty="0" smtClean="0">
                <a:latin typeface="Times"/>
                <a:cs typeface="Times"/>
              </a:rPr>
              <a:t/>
            </a:r>
            <a:br>
              <a:rPr lang="en-US" dirty="0" smtClean="0">
                <a:latin typeface="Times"/>
                <a:cs typeface="Times"/>
              </a:rPr>
            </a:br>
            <a:endParaRPr lang="en-US" sz="2400" dirty="0">
              <a:solidFill>
                <a:srgbClr val="FFFF00"/>
              </a:solidFill>
              <a:latin typeface="Times"/>
              <a:cs typeface="Times"/>
            </a:endParaRPr>
          </a:p>
        </p:txBody>
      </p:sp>
      <p:sp>
        <p:nvSpPr>
          <p:cNvPr id="3" name="Content Placeholder 2"/>
          <p:cNvSpPr>
            <a:spLocks noGrp="1"/>
          </p:cNvSpPr>
          <p:nvPr>
            <p:ph idx="1"/>
          </p:nvPr>
        </p:nvSpPr>
        <p:spPr>
          <a:xfrm>
            <a:off x="139700" y="1177858"/>
            <a:ext cx="6019800" cy="3347420"/>
          </a:xfrm>
        </p:spPr>
        <p:txBody>
          <a:bodyPr>
            <a:normAutofit/>
          </a:bodyPr>
          <a:lstStyle/>
          <a:p>
            <a:pPr marL="198000" indent="-234000"/>
            <a:r>
              <a:rPr lang="en-US" sz="2400" dirty="0" smtClean="0">
                <a:latin typeface="Times"/>
                <a:cs typeface="Times"/>
              </a:rPr>
              <a:t>7 nights using 2dF/</a:t>
            </a:r>
            <a:r>
              <a:rPr lang="en-US" sz="2400" dirty="0" err="1" smtClean="0">
                <a:latin typeface="Times"/>
                <a:cs typeface="Times"/>
              </a:rPr>
              <a:t>AAOmega</a:t>
            </a:r>
            <a:r>
              <a:rPr lang="en-US" sz="2400" dirty="0" smtClean="0">
                <a:latin typeface="Times"/>
                <a:cs typeface="Times"/>
              </a:rPr>
              <a:t> on the AAT.</a:t>
            </a:r>
          </a:p>
          <a:p>
            <a:pPr marL="198000" indent="-234000"/>
            <a:r>
              <a:rPr lang="en-US" sz="2400" dirty="0" smtClean="0">
                <a:latin typeface="Times"/>
                <a:cs typeface="Times"/>
              </a:rPr>
              <a:t>~21,000 spectra to </a:t>
            </a:r>
            <a:r>
              <a:rPr lang="en-US" sz="2400" dirty="0" err="1" smtClean="0">
                <a:latin typeface="Times"/>
                <a:cs typeface="Times"/>
              </a:rPr>
              <a:t>r</a:t>
            </a:r>
            <a:r>
              <a:rPr lang="en-US" sz="2400" baseline="-25000" dirty="0" err="1" smtClean="0">
                <a:latin typeface="Times"/>
                <a:cs typeface="Times"/>
              </a:rPr>
              <a:t>petro</a:t>
            </a:r>
            <a:r>
              <a:rPr lang="en-US" sz="2400" baseline="-25000" dirty="0" smtClean="0">
                <a:latin typeface="Times"/>
                <a:cs typeface="Times"/>
              </a:rPr>
              <a:t> </a:t>
            </a:r>
            <a:r>
              <a:rPr lang="en-US" sz="2400" dirty="0" smtClean="0">
                <a:latin typeface="Times"/>
                <a:cs typeface="Times"/>
              </a:rPr>
              <a:t>&lt; 19.4, R &lt; 2-3R</a:t>
            </a:r>
            <a:r>
              <a:rPr lang="en-US" sz="2400" baseline="-25000" dirty="0" smtClean="0">
                <a:latin typeface="Times"/>
                <a:cs typeface="Times"/>
              </a:rPr>
              <a:t>200</a:t>
            </a:r>
            <a:r>
              <a:rPr lang="en-US" sz="2400" dirty="0" smtClean="0">
                <a:latin typeface="Times"/>
                <a:cs typeface="Times"/>
              </a:rPr>
              <a:t>.</a:t>
            </a:r>
          </a:p>
          <a:p>
            <a:pPr marL="198000" indent="-234000"/>
            <a:r>
              <a:rPr lang="en-US" sz="2400" dirty="0" smtClean="0">
                <a:latin typeface="Times"/>
                <a:cs typeface="Times"/>
              </a:rPr>
              <a:t>Completeness ~95% to </a:t>
            </a:r>
            <a:r>
              <a:rPr lang="en-US" sz="2400" dirty="0" err="1" smtClean="0">
                <a:latin typeface="Times"/>
                <a:cs typeface="Times"/>
              </a:rPr>
              <a:t>r</a:t>
            </a:r>
            <a:r>
              <a:rPr lang="en-US" sz="2400" baseline="-25000" dirty="0" err="1" smtClean="0">
                <a:latin typeface="Times"/>
                <a:cs typeface="Times"/>
              </a:rPr>
              <a:t>petro</a:t>
            </a:r>
            <a:r>
              <a:rPr lang="en-US" sz="2400" baseline="-25000" dirty="0" smtClean="0">
                <a:latin typeface="Times"/>
                <a:cs typeface="Times"/>
              </a:rPr>
              <a:t> </a:t>
            </a:r>
            <a:r>
              <a:rPr lang="en-US" sz="2400" dirty="0" smtClean="0">
                <a:latin typeface="Times"/>
                <a:cs typeface="Times"/>
              </a:rPr>
              <a:t>= 19.4, R&lt;R</a:t>
            </a:r>
            <a:r>
              <a:rPr lang="en-US" sz="2400" baseline="-25000" dirty="0" smtClean="0">
                <a:latin typeface="Times"/>
                <a:cs typeface="Times"/>
              </a:rPr>
              <a:t>200</a:t>
            </a:r>
            <a:r>
              <a:rPr lang="en-US" sz="2400" dirty="0" smtClean="0">
                <a:latin typeface="Times"/>
                <a:cs typeface="Times"/>
              </a:rPr>
              <a:t>.</a:t>
            </a:r>
          </a:p>
          <a:p>
            <a:pPr marL="198000" indent="-234000"/>
            <a:r>
              <a:rPr lang="en-US" sz="2400" dirty="0" smtClean="0">
                <a:latin typeface="Times"/>
                <a:cs typeface="Times"/>
              </a:rPr>
              <a:t>Around 2850 cluster members (R&lt;2R</a:t>
            </a:r>
            <a:r>
              <a:rPr lang="en-US" sz="2400" baseline="-25000" dirty="0" smtClean="0">
                <a:latin typeface="Times"/>
                <a:cs typeface="Times"/>
              </a:rPr>
              <a:t>200</a:t>
            </a:r>
            <a:r>
              <a:rPr lang="en-US" sz="2400" dirty="0" smtClean="0">
                <a:latin typeface="Times"/>
                <a:cs typeface="Times"/>
              </a:rPr>
              <a:t>).</a:t>
            </a: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9800" y="1643680"/>
            <a:ext cx="3089830" cy="2278737"/>
          </a:xfrm>
          <a:prstGeom prst="rect">
            <a:avLst/>
          </a:prstGeom>
        </p:spPr>
      </p:pic>
      <p:pic>
        <p:nvPicPr>
          <p:cNvPr id="7" name="Picture 6" descr="AATJul08-2dF_1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9800" y="4034485"/>
            <a:ext cx="3089830" cy="2278768"/>
          </a:xfrm>
          <a:prstGeom prst="rect">
            <a:avLst/>
          </a:prstGeom>
        </p:spPr>
      </p:pic>
      <p:grpSp>
        <p:nvGrpSpPr>
          <p:cNvPr id="8" name="Group 7"/>
          <p:cNvGrpSpPr/>
          <p:nvPr/>
        </p:nvGrpSpPr>
        <p:grpSpPr>
          <a:xfrm>
            <a:off x="404956" y="2984501"/>
            <a:ext cx="5246544" cy="3263899"/>
            <a:chOff x="373913" y="593877"/>
            <a:chExt cx="8323011" cy="5822478"/>
          </a:xfrm>
        </p:grpSpPr>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913" y="593877"/>
              <a:ext cx="8323011" cy="5822478"/>
            </a:xfrm>
            <a:prstGeom prst="rect">
              <a:avLst/>
            </a:prstGeom>
          </p:spPr>
        </p:pic>
        <p:sp>
          <p:nvSpPr>
            <p:cNvPr id="10" name="TextBox 9"/>
            <p:cNvSpPr txBox="1"/>
            <p:nvPr/>
          </p:nvSpPr>
          <p:spPr>
            <a:xfrm>
              <a:off x="978324" y="1067025"/>
              <a:ext cx="2359690" cy="461665"/>
            </a:xfrm>
            <a:prstGeom prst="rect">
              <a:avLst/>
            </a:prstGeom>
            <a:noFill/>
          </p:spPr>
          <p:txBody>
            <a:bodyPr wrap="none" rtlCol="0">
              <a:spAutoFit/>
            </a:bodyPr>
            <a:lstStyle/>
            <a:p>
              <a:r>
                <a:rPr lang="en-US" sz="2400" b="1" dirty="0" smtClean="0">
                  <a:solidFill>
                    <a:srgbClr val="FF0000"/>
                  </a:solidFill>
                </a:rPr>
                <a:t>Cluster members</a:t>
              </a:r>
              <a:endParaRPr lang="en-US" sz="2400" b="1" dirty="0">
                <a:solidFill>
                  <a:srgbClr val="FF0000"/>
                </a:solidFill>
              </a:endParaRPr>
            </a:p>
          </p:txBody>
        </p:sp>
        <p:cxnSp>
          <p:nvCxnSpPr>
            <p:cNvPr id="11" name="Straight Arrow Connector 10"/>
            <p:cNvCxnSpPr/>
            <p:nvPr/>
          </p:nvCxnSpPr>
          <p:spPr>
            <a:xfrm>
              <a:off x="2511789" y="1771965"/>
              <a:ext cx="576295" cy="134188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5122646" y="4538981"/>
              <a:ext cx="2020205" cy="461665"/>
            </a:xfrm>
            <a:prstGeom prst="rect">
              <a:avLst/>
            </a:prstGeom>
            <a:noFill/>
          </p:spPr>
          <p:txBody>
            <a:bodyPr wrap="none" rtlCol="0">
              <a:spAutoFit/>
            </a:bodyPr>
            <a:lstStyle/>
            <a:p>
              <a:r>
                <a:rPr lang="en-US" sz="2400" b="1" dirty="0" smtClean="0">
                  <a:solidFill>
                    <a:srgbClr val="FF0000"/>
                  </a:solidFill>
                </a:rPr>
                <a:t>Non-members</a:t>
              </a:r>
              <a:endParaRPr lang="en-US" sz="2400" b="1" dirty="0">
                <a:solidFill>
                  <a:srgbClr val="FF0000"/>
                </a:solidFill>
              </a:endParaRPr>
            </a:p>
          </p:txBody>
        </p:sp>
        <p:cxnSp>
          <p:nvCxnSpPr>
            <p:cNvPr id="13" name="Straight Arrow Connector 12"/>
            <p:cNvCxnSpPr/>
            <p:nvPr/>
          </p:nvCxnSpPr>
          <p:spPr>
            <a:xfrm flipH="1" flipV="1">
              <a:off x="6319575" y="1771965"/>
              <a:ext cx="241764" cy="2974567"/>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H="1" flipV="1">
              <a:off x="4607078" y="4244461"/>
              <a:ext cx="1712497" cy="50207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2370759" y="4030269"/>
              <a:ext cx="362846" cy="716262"/>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687190" y="4381206"/>
              <a:ext cx="4288186" cy="1311097"/>
            </a:xfrm>
            <a:prstGeom prst="rect">
              <a:avLst/>
            </a:prstGeom>
            <a:noFill/>
          </p:spPr>
          <p:txBody>
            <a:bodyPr wrap="none" rtlCol="0">
              <a:spAutoFit/>
            </a:bodyPr>
            <a:lstStyle/>
            <a:p>
              <a:pPr algn="ctr"/>
              <a:r>
                <a:rPr lang="en-US" sz="2400" b="1" dirty="0" smtClean="0">
                  <a:solidFill>
                    <a:srgbClr val="FF0000"/>
                  </a:solidFill>
                </a:rPr>
                <a:t>Caustics trace escape </a:t>
              </a:r>
            </a:p>
            <a:p>
              <a:pPr algn="ctr"/>
              <a:r>
                <a:rPr lang="en-US" sz="2400" b="1" dirty="0" smtClean="0">
                  <a:solidFill>
                    <a:srgbClr val="FF0000"/>
                  </a:solidFill>
                </a:rPr>
                <a:t>velocity profile.</a:t>
              </a:r>
              <a:endParaRPr lang="en-US" sz="2400" b="1" dirty="0">
                <a:solidFill>
                  <a:srgbClr val="FF0000"/>
                </a:solidFill>
              </a:endParaRPr>
            </a:p>
          </p:txBody>
        </p:sp>
      </p:grpSp>
    </p:spTree>
    <p:extLst>
      <p:ext uri="{BB962C8B-B14F-4D97-AF65-F5344CB8AC3E}">
        <p14:creationId xmlns:p14="http://schemas.microsoft.com/office/powerpoint/2010/main" val="1694814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83" y="2350001"/>
            <a:ext cx="4543034" cy="3971937"/>
          </a:xfrm>
          <a:prstGeom prst="rect">
            <a:avLst/>
          </a:prstGeom>
        </p:spPr>
      </p:pic>
      <p:sp>
        <p:nvSpPr>
          <p:cNvPr id="12289" name="Rectangle 1"/>
          <p:cNvSpPr>
            <a:spLocks noGrp="1" noChangeArrowheads="1"/>
          </p:cNvSpPr>
          <p:nvPr>
            <p:ph type="title"/>
          </p:nvPr>
        </p:nvSpPr>
        <p:spPr>
          <a:xfrm>
            <a:off x="178420" y="90730"/>
            <a:ext cx="8965580" cy="1062832"/>
          </a:xfrm>
          <a:ln/>
        </p:spPr>
        <p:txBody>
          <a:bodyPr tIns="25145">
            <a:noAutofit/>
          </a:bodyPr>
          <a:lstStyle/>
          <a:p>
            <a:pP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AU" sz="3600" b="1" dirty="0" smtClean="0">
                <a:solidFill>
                  <a:srgbClr val="000000"/>
                </a:solidFill>
                <a:latin typeface="Times"/>
                <a:cs typeface="Times"/>
              </a:rPr>
              <a:t>Correlation between galaxy properties and environment.</a:t>
            </a:r>
            <a:endParaRPr lang="en-AU" sz="3600" b="1" dirty="0">
              <a:solidFill>
                <a:srgbClr val="000000"/>
              </a:solidFill>
              <a:latin typeface="Times"/>
              <a:cs typeface="Times"/>
            </a:endParaRPr>
          </a:p>
        </p:txBody>
      </p:sp>
      <p:sp>
        <p:nvSpPr>
          <p:cNvPr id="3" name="Footer Placeholder 2"/>
          <p:cNvSpPr>
            <a:spLocks noGrp="1"/>
          </p:cNvSpPr>
          <p:nvPr>
            <p:ph type="ftr" sz="quarter" idx="11"/>
          </p:nvPr>
        </p:nvSpPr>
        <p:spPr>
          <a:xfrm>
            <a:off x="3124199" y="6356350"/>
            <a:ext cx="3268863" cy="365125"/>
          </a:xfrm>
        </p:spPr>
        <p:txBody>
          <a:bodyPr/>
          <a:lstStyle/>
          <a:p>
            <a:r>
              <a:rPr lang="en-US" smtClean="0"/>
              <a:t>Matt Owers, Galaxy Clusters Across Cosmic Time 2017, Aix-en-Provence, France</a:t>
            </a:r>
            <a:endParaRPr lang="en-US" dirty="0"/>
          </a:p>
        </p:txBody>
      </p:sp>
      <p:sp>
        <p:nvSpPr>
          <p:cNvPr id="11" name="Text Box 4"/>
          <p:cNvSpPr txBox="1">
            <a:spLocks noChangeArrowheads="1"/>
          </p:cNvSpPr>
          <p:nvPr/>
        </p:nvSpPr>
        <p:spPr bwMode="auto">
          <a:xfrm>
            <a:off x="128783" y="1193405"/>
            <a:ext cx="4590776" cy="908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639" tIns="66421" rIns="81639" bIns="40820"/>
          <a:lstStyle>
            <a:lvl1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1pPr>
            <a:lvl2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2pPr>
            <a:lvl3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3pPr>
            <a:lvl4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4pPr>
            <a:lvl5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9pPr>
          </a:lstStyle>
          <a:p>
            <a:pPr algn="ctr"/>
            <a:r>
              <a:rPr lang="en-AU" sz="2900" u="sng" dirty="0" smtClean="0">
                <a:solidFill>
                  <a:schemeClr val="tx1"/>
                </a:solidFill>
                <a:latin typeface="Times"/>
                <a:cs typeface="Times"/>
              </a:rPr>
              <a:t>Fraction of SFR gals lower </a:t>
            </a:r>
            <a:r>
              <a:rPr lang="en-AU" sz="2900" u="sng" dirty="0" err="1" smtClean="0">
                <a:solidFill>
                  <a:schemeClr val="tx1"/>
                </a:solidFill>
                <a:latin typeface="Times"/>
                <a:cs typeface="Times"/>
              </a:rPr>
              <a:t>cf</a:t>
            </a:r>
            <a:r>
              <a:rPr lang="en-AU" sz="2900" u="sng" dirty="0" smtClean="0">
                <a:solidFill>
                  <a:schemeClr val="tx1"/>
                </a:solidFill>
                <a:latin typeface="Times"/>
                <a:cs typeface="Times"/>
              </a:rPr>
              <a:t> field (Lewis 2002) </a:t>
            </a:r>
          </a:p>
        </p:txBody>
      </p:sp>
      <p:sp>
        <p:nvSpPr>
          <p:cNvPr id="4" name="TextBox 3"/>
          <p:cNvSpPr txBox="1"/>
          <p:nvPr/>
        </p:nvSpPr>
        <p:spPr>
          <a:xfrm>
            <a:off x="327035" y="2350001"/>
            <a:ext cx="892379" cy="369332"/>
          </a:xfrm>
          <a:prstGeom prst="rect">
            <a:avLst/>
          </a:prstGeom>
          <a:solidFill>
            <a:schemeClr val="bg1"/>
          </a:solidFill>
        </p:spPr>
        <p:txBody>
          <a:bodyPr wrap="none" rtlCol="0">
            <a:spAutoFit/>
          </a:bodyPr>
          <a:lstStyle/>
          <a:p>
            <a:r>
              <a:rPr lang="en-US" dirty="0" smtClean="0"/>
              <a:t>R &lt; </a:t>
            </a:r>
            <a:r>
              <a:rPr lang="en-US" dirty="0" err="1" smtClean="0"/>
              <a:t>Rvir</a:t>
            </a:r>
            <a:endParaRPr lang="en-US" dirty="0"/>
          </a:p>
        </p:txBody>
      </p:sp>
      <p:sp>
        <p:nvSpPr>
          <p:cNvPr id="18" name="TextBox 17"/>
          <p:cNvSpPr txBox="1"/>
          <p:nvPr/>
        </p:nvSpPr>
        <p:spPr>
          <a:xfrm>
            <a:off x="2775777" y="2298045"/>
            <a:ext cx="1009373" cy="369332"/>
          </a:xfrm>
          <a:prstGeom prst="rect">
            <a:avLst/>
          </a:prstGeom>
          <a:solidFill>
            <a:schemeClr val="bg1"/>
          </a:solidFill>
        </p:spPr>
        <p:txBody>
          <a:bodyPr wrap="none" rtlCol="0">
            <a:spAutoFit/>
          </a:bodyPr>
          <a:lstStyle/>
          <a:p>
            <a:r>
              <a:rPr lang="en-US" dirty="0" smtClean="0"/>
              <a:t>R &gt; 2Rvir</a:t>
            </a:r>
            <a:endParaRPr lang="en-US" dirty="0"/>
          </a:p>
        </p:txBody>
      </p:sp>
      <p:sp>
        <p:nvSpPr>
          <p:cNvPr id="12" name="Text Box 4"/>
          <p:cNvSpPr txBox="1">
            <a:spLocks noChangeArrowheads="1"/>
          </p:cNvSpPr>
          <p:nvPr/>
        </p:nvSpPr>
        <p:spPr bwMode="auto">
          <a:xfrm>
            <a:off x="4563984" y="1217875"/>
            <a:ext cx="4655037" cy="908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639" tIns="66421" rIns="81639" bIns="40820"/>
          <a:lstStyle>
            <a:lvl1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1pPr>
            <a:lvl2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2pPr>
            <a:lvl3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3pPr>
            <a:lvl4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4pPr>
            <a:lvl5pPr>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 pos="2895600" algn="l"/>
                <a:tab pos="3619500" algn="l"/>
                <a:tab pos="4343400" algn="l"/>
              </a:tabLst>
              <a:defRPr>
                <a:solidFill>
                  <a:srgbClr val="000000"/>
                </a:solidFill>
                <a:latin typeface="Arial" charset="0"/>
                <a:ea typeface="ＭＳ Ｐゴシック" charset="0"/>
                <a:cs typeface="DejaVu Sans" charset="0"/>
              </a:defRPr>
            </a:lvl9pPr>
          </a:lstStyle>
          <a:p>
            <a:pPr algn="ctr"/>
            <a:r>
              <a:rPr lang="en-AU" sz="2900" u="sng" dirty="0">
                <a:solidFill>
                  <a:schemeClr val="tx1"/>
                </a:solidFill>
                <a:latin typeface="Times"/>
                <a:cs typeface="Times"/>
              </a:rPr>
              <a:t> D</a:t>
            </a:r>
            <a:r>
              <a:rPr lang="en-AU" sz="2900" u="sng" dirty="0" smtClean="0">
                <a:solidFill>
                  <a:schemeClr val="tx1"/>
                </a:solidFill>
                <a:latin typeface="Times"/>
                <a:cs typeface="Times"/>
              </a:rPr>
              <a:t>ecline in SFR with radius (von der Linden 2010)</a:t>
            </a:r>
            <a:endParaRPr lang="en-AU" sz="2900" u="sng" dirty="0">
              <a:solidFill>
                <a:schemeClr val="tx1"/>
              </a:solidFill>
              <a:latin typeface="Times"/>
              <a:cs typeface="Times"/>
            </a:endParaRPr>
          </a:p>
        </p:txBody>
      </p:sp>
      <p:pic>
        <p:nvPicPr>
          <p:cNvPr id="17" name="Picture 16" descr="vonderlind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0059" y="2350001"/>
            <a:ext cx="4096024" cy="3958631"/>
          </a:xfrm>
          <a:prstGeom prst="rect">
            <a:avLst/>
          </a:prstGeom>
        </p:spPr>
      </p:pic>
      <p:sp>
        <p:nvSpPr>
          <p:cNvPr id="2" name="TextBox 1"/>
          <p:cNvSpPr txBox="1"/>
          <p:nvPr/>
        </p:nvSpPr>
        <p:spPr>
          <a:xfrm>
            <a:off x="5270500" y="6012418"/>
            <a:ext cx="3538724" cy="369332"/>
          </a:xfrm>
          <a:prstGeom prst="rect">
            <a:avLst/>
          </a:prstGeom>
          <a:noFill/>
        </p:spPr>
        <p:txBody>
          <a:bodyPr wrap="none" rtlCol="0">
            <a:spAutoFit/>
          </a:bodyPr>
          <a:lstStyle/>
          <a:p>
            <a:r>
              <a:rPr lang="en-US" dirty="0" smtClean="0"/>
              <a:t>See also Haines+13, Paccagnella+16</a:t>
            </a:r>
            <a:endParaRPr lang="en-US" dirty="0"/>
          </a:p>
        </p:txBody>
      </p:sp>
    </p:spTree>
    <p:extLst>
      <p:ext uri="{BB962C8B-B14F-4D97-AF65-F5344CB8AC3E}">
        <p14:creationId xmlns:p14="http://schemas.microsoft.com/office/powerpoint/2010/main" val="3409915910"/>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414" y="185562"/>
            <a:ext cx="8229600" cy="1143000"/>
          </a:xfrm>
        </p:spPr>
        <p:txBody>
          <a:bodyPr>
            <a:noAutofit/>
          </a:bodyPr>
          <a:lstStyle/>
          <a:p>
            <a:r>
              <a:rPr lang="en-US" sz="3600" b="1" dirty="0" smtClean="0">
                <a:solidFill>
                  <a:srgbClr val="000000"/>
                </a:solidFill>
                <a:latin typeface="Times"/>
                <a:cs typeface="Times"/>
              </a:rPr>
              <a:t>Correlation </a:t>
            </a:r>
            <a:r>
              <a:rPr lang="en-US" sz="3600" b="1" dirty="0">
                <a:solidFill>
                  <a:srgbClr val="000000"/>
                </a:solidFill>
                <a:latin typeface="Times"/>
                <a:cs typeface="Times"/>
              </a:rPr>
              <a:t>to </a:t>
            </a:r>
            <a:r>
              <a:rPr lang="en-US" sz="3600" b="1" dirty="0" smtClean="0">
                <a:solidFill>
                  <a:srgbClr val="000000"/>
                </a:solidFill>
                <a:latin typeface="Times"/>
                <a:cs typeface="Times"/>
              </a:rPr>
              <a:t>Causation: Identifying environment-driven transformation.</a:t>
            </a:r>
            <a:endParaRPr lang="en-US" sz="3600" b="1" dirty="0">
              <a:solidFill>
                <a:srgbClr val="000000"/>
              </a:solidFill>
              <a:latin typeface="Times"/>
              <a:cs typeface="Times"/>
            </a:endParaRPr>
          </a:p>
        </p:txBody>
      </p:sp>
      <p:sp>
        <p:nvSpPr>
          <p:cNvPr id="3" name="Content Placeholder 2"/>
          <p:cNvSpPr>
            <a:spLocks noGrp="1"/>
          </p:cNvSpPr>
          <p:nvPr>
            <p:ph idx="1"/>
          </p:nvPr>
        </p:nvSpPr>
        <p:spPr>
          <a:xfrm>
            <a:off x="457200" y="1659314"/>
            <a:ext cx="8229600" cy="4525963"/>
          </a:xfrm>
        </p:spPr>
        <p:txBody>
          <a:bodyPr/>
          <a:lstStyle/>
          <a:p>
            <a:r>
              <a:rPr lang="en-US" sz="2400" dirty="0" smtClean="0">
                <a:latin typeface="Times"/>
                <a:cs typeface="Times"/>
              </a:rPr>
              <a:t>Koopmann &amp; Kenney (2004) show 50% of spiral galaxies in Virgo cluster have truncated Hα distribution.</a:t>
            </a:r>
          </a:p>
          <a:p>
            <a:endParaRPr lang="en-US" dirty="0"/>
          </a:p>
        </p:txBody>
      </p:sp>
      <p:grpSp>
        <p:nvGrpSpPr>
          <p:cNvPr id="6" name="Group 5"/>
          <p:cNvGrpSpPr/>
          <p:nvPr/>
        </p:nvGrpSpPr>
        <p:grpSpPr>
          <a:xfrm>
            <a:off x="847798" y="2488733"/>
            <a:ext cx="7381802" cy="3768224"/>
            <a:chOff x="847798" y="2916739"/>
            <a:chExt cx="7381802" cy="3768224"/>
          </a:xfrm>
        </p:grpSpPr>
        <p:pic>
          <p:nvPicPr>
            <p:cNvPr id="5" name="Picture 4" descr="koopmann_labe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798" y="2916739"/>
              <a:ext cx="498402" cy="3768224"/>
            </a:xfrm>
            <a:prstGeom prst="rect">
              <a:avLst/>
            </a:prstGeom>
          </p:spPr>
        </p:pic>
        <p:pic>
          <p:nvPicPr>
            <p:cNvPr id="4" name="Picture 3" descr="koopman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4600" y="2916739"/>
              <a:ext cx="6985000" cy="3768224"/>
            </a:xfrm>
            <a:prstGeom prst="rect">
              <a:avLst/>
            </a:prstGeom>
          </p:spPr>
        </p:pic>
      </p:grpSp>
      <p:sp>
        <p:nvSpPr>
          <p:cNvPr id="8" name="Footer Placeholder 7"/>
          <p:cNvSpPr>
            <a:spLocks noGrp="1"/>
          </p:cNvSpPr>
          <p:nvPr>
            <p:ph type="ftr" sz="quarter" idx="11"/>
          </p:nvPr>
        </p:nvSpPr>
        <p:spPr>
          <a:xfrm>
            <a:off x="3124199" y="6356350"/>
            <a:ext cx="3279535" cy="365125"/>
          </a:xfrm>
        </p:spPr>
        <p:txBody>
          <a:bodyPr/>
          <a:lstStyle/>
          <a:p>
            <a:r>
              <a:rPr lang="en-US" smtClean="0"/>
              <a:t>Matt Owers, Galaxy Clusters Across Cosmic Time 2017, Aix-en-Provence, France</a:t>
            </a:r>
            <a:endParaRPr lang="en-US" dirty="0"/>
          </a:p>
        </p:txBody>
      </p:sp>
    </p:spTree>
    <p:extLst>
      <p:ext uri="{BB962C8B-B14F-4D97-AF65-F5344CB8AC3E}">
        <p14:creationId xmlns:p14="http://schemas.microsoft.com/office/powerpoint/2010/main" val="34864975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53" y="20638"/>
            <a:ext cx="8942647" cy="1143000"/>
          </a:xfrm>
        </p:spPr>
        <p:txBody>
          <a:bodyPr>
            <a:normAutofit fontScale="90000"/>
          </a:bodyPr>
          <a:lstStyle/>
          <a:p>
            <a:r>
              <a:rPr lang="en-US" b="1" dirty="0">
                <a:solidFill>
                  <a:srgbClr val="000000"/>
                </a:solidFill>
                <a:latin typeface="Times"/>
                <a:cs typeface="Times"/>
              </a:rPr>
              <a:t>Moving from Correlation to Causation.</a:t>
            </a:r>
          </a:p>
        </p:txBody>
      </p:sp>
      <p:sp>
        <p:nvSpPr>
          <p:cNvPr id="3" name="Content Placeholder 2"/>
          <p:cNvSpPr>
            <a:spLocks noGrp="1"/>
          </p:cNvSpPr>
          <p:nvPr>
            <p:ph idx="1"/>
          </p:nvPr>
        </p:nvSpPr>
        <p:spPr>
          <a:xfrm>
            <a:off x="457200" y="1065904"/>
            <a:ext cx="8420100" cy="4525963"/>
          </a:xfrm>
        </p:spPr>
        <p:txBody>
          <a:bodyPr/>
          <a:lstStyle/>
          <a:p>
            <a:r>
              <a:rPr lang="en-US" dirty="0" smtClean="0">
                <a:latin typeface="Times"/>
                <a:cs typeface="Times"/>
              </a:rPr>
              <a:t>Crowl</a:t>
            </a:r>
            <a:r>
              <a:rPr lang="en-US" dirty="0">
                <a:latin typeface="Times"/>
                <a:cs typeface="Times"/>
              </a:rPr>
              <a:t> </a:t>
            </a:r>
            <a:r>
              <a:rPr lang="en-US" dirty="0" smtClean="0">
                <a:latin typeface="Times"/>
                <a:cs typeface="Times"/>
              </a:rPr>
              <a:t>&amp; Kenney (2006, 2008): IFU spectra show stellar pop. ages outside truncation radius &lt;500Myr -&gt; rapid shutdown of star formation.</a:t>
            </a:r>
            <a:endParaRPr lang="en-US" dirty="0">
              <a:latin typeface="Times"/>
              <a:cs typeface="Time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353" y="2655909"/>
            <a:ext cx="8675947" cy="2585024"/>
          </a:xfrm>
          <a:prstGeom prst="rect">
            <a:avLst/>
          </a:prstGeom>
        </p:spPr>
      </p:pic>
      <p:sp>
        <p:nvSpPr>
          <p:cNvPr id="7" name="TextBox 6"/>
          <p:cNvSpPr txBox="1"/>
          <p:nvPr/>
        </p:nvSpPr>
        <p:spPr>
          <a:xfrm>
            <a:off x="24595" y="5327315"/>
            <a:ext cx="9119405" cy="861774"/>
          </a:xfrm>
          <a:prstGeom prst="rect">
            <a:avLst/>
          </a:prstGeom>
          <a:noFill/>
        </p:spPr>
        <p:txBody>
          <a:bodyPr wrap="square" rtlCol="0">
            <a:spAutoFit/>
          </a:bodyPr>
          <a:lstStyle/>
          <a:p>
            <a:pPr algn="ctr"/>
            <a:r>
              <a:rPr lang="en-US" sz="2500" b="1" dirty="0" smtClean="0">
                <a:solidFill>
                  <a:srgbClr val="FF0000"/>
                </a:solidFill>
                <a:latin typeface="Times"/>
                <a:cs typeface="Times"/>
              </a:rPr>
              <a:t>10 galaxies in Virgo cluster – representative?</a:t>
            </a:r>
          </a:p>
          <a:p>
            <a:pPr algn="ctr"/>
            <a:r>
              <a:rPr lang="en-US" sz="2500" b="1" dirty="0" smtClean="0">
                <a:solidFill>
                  <a:srgbClr val="FF0000"/>
                </a:solidFill>
                <a:latin typeface="Times"/>
                <a:cs typeface="Times"/>
              </a:rPr>
              <a:t>Answer with IFU data for large sample across range of clusters.</a:t>
            </a:r>
            <a:endParaRPr lang="en-US" sz="2500" b="1" dirty="0">
              <a:solidFill>
                <a:srgbClr val="FF0000"/>
              </a:solidFill>
              <a:latin typeface="Times"/>
              <a:cs typeface="Times"/>
            </a:endParaRPr>
          </a:p>
        </p:txBody>
      </p:sp>
      <p:sp>
        <p:nvSpPr>
          <p:cNvPr id="6" name="Footer Placeholder 5"/>
          <p:cNvSpPr>
            <a:spLocks noGrp="1"/>
          </p:cNvSpPr>
          <p:nvPr>
            <p:ph type="ftr" sz="quarter" idx="11"/>
          </p:nvPr>
        </p:nvSpPr>
        <p:spPr>
          <a:xfrm>
            <a:off x="3124199" y="6356350"/>
            <a:ext cx="3322228" cy="365125"/>
          </a:xfrm>
        </p:spPr>
        <p:txBody>
          <a:bodyPr/>
          <a:lstStyle/>
          <a:p>
            <a:r>
              <a:rPr lang="en-US" smtClean="0"/>
              <a:t>Matt Owers, Galaxy Clusters Across Cosmic Time 2017, Aix-en-Provence, France</a:t>
            </a:r>
            <a:endParaRPr lang="en-US" dirty="0"/>
          </a:p>
        </p:txBody>
      </p:sp>
    </p:spTree>
    <p:extLst>
      <p:ext uri="{BB962C8B-B14F-4D97-AF65-F5344CB8AC3E}">
        <p14:creationId xmlns:p14="http://schemas.microsoft.com/office/powerpoint/2010/main" val="4039258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55" y="-39063"/>
            <a:ext cx="9015563" cy="1143000"/>
          </a:xfrm>
        </p:spPr>
        <p:txBody>
          <a:bodyPr>
            <a:normAutofit fontScale="90000"/>
          </a:bodyPr>
          <a:lstStyle/>
          <a:p>
            <a:r>
              <a:rPr lang="en-US" sz="3600" dirty="0" smtClean="0">
                <a:latin typeface="Times"/>
                <a:cs typeface="Times"/>
              </a:rPr>
              <a:t>SAMI data: Resolved Spectroscopic Classification</a:t>
            </a:r>
            <a:endParaRPr lang="en-US" sz="3600" dirty="0">
              <a:latin typeface="Times"/>
              <a:cs typeface="Times"/>
            </a:endParaRPr>
          </a:p>
        </p:txBody>
      </p:sp>
      <p:pic>
        <p:nvPicPr>
          <p:cNvPr id="4" name="Content Placeholder 3"/>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43570" y="3824733"/>
            <a:ext cx="3060000" cy="2340000"/>
          </a:xfrm>
        </p:spPr>
      </p:pic>
      <p:pic>
        <p:nvPicPr>
          <p:cNvPr id="7" name="Content Placeholder 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974991" y="3824733"/>
            <a:ext cx="3060000" cy="2340000"/>
          </a:xfrm>
          <a:prstGeom prst="rect">
            <a:avLst/>
          </a:prstGeom>
        </p:spPr>
      </p:pic>
      <p:sp>
        <p:nvSpPr>
          <p:cNvPr id="10" name="TextBox 9"/>
          <p:cNvSpPr txBox="1"/>
          <p:nvPr/>
        </p:nvSpPr>
        <p:spPr>
          <a:xfrm>
            <a:off x="868432" y="3376324"/>
            <a:ext cx="3317735" cy="461665"/>
          </a:xfrm>
          <a:prstGeom prst="rect">
            <a:avLst/>
          </a:prstGeom>
          <a:noFill/>
        </p:spPr>
        <p:txBody>
          <a:bodyPr wrap="none" rtlCol="0">
            <a:spAutoFit/>
          </a:bodyPr>
          <a:lstStyle/>
          <a:p>
            <a:r>
              <a:rPr lang="en-US" sz="2400" dirty="0" err="1" smtClean="0">
                <a:latin typeface="Times"/>
                <a:cs typeface="Times"/>
              </a:rPr>
              <a:t>Starforming</a:t>
            </a:r>
            <a:r>
              <a:rPr lang="en-US" sz="2400" dirty="0" smtClean="0">
                <a:latin typeface="Times"/>
                <a:cs typeface="Times"/>
              </a:rPr>
              <a:t>/</a:t>
            </a:r>
            <a:r>
              <a:rPr lang="en-US" sz="2400" dirty="0" err="1" smtClean="0">
                <a:latin typeface="Times"/>
                <a:cs typeface="Times"/>
              </a:rPr>
              <a:t>Starbursting</a:t>
            </a:r>
            <a:endParaRPr lang="en-US" sz="2400" dirty="0">
              <a:latin typeface="Times"/>
              <a:cs typeface="Times"/>
            </a:endParaRPr>
          </a:p>
        </p:txBody>
      </p:sp>
      <p:sp>
        <p:nvSpPr>
          <p:cNvPr id="12" name="TextBox 11"/>
          <p:cNvSpPr txBox="1"/>
          <p:nvPr/>
        </p:nvSpPr>
        <p:spPr>
          <a:xfrm>
            <a:off x="5369468" y="3380218"/>
            <a:ext cx="2287806" cy="461665"/>
          </a:xfrm>
          <a:prstGeom prst="rect">
            <a:avLst/>
          </a:prstGeom>
          <a:noFill/>
        </p:spPr>
        <p:txBody>
          <a:bodyPr wrap="none" rtlCol="0">
            <a:spAutoFit/>
          </a:bodyPr>
          <a:lstStyle/>
          <a:p>
            <a:r>
              <a:rPr lang="en-US" sz="2400" dirty="0" smtClean="0"/>
              <a:t>Non-</a:t>
            </a:r>
            <a:r>
              <a:rPr lang="en-US" sz="2400" dirty="0" err="1" smtClean="0"/>
              <a:t>Starforming</a:t>
            </a:r>
            <a:endParaRPr lang="en-US" sz="2400" dirty="0"/>
          </a:p>
        </p:txBody>
      </p:sp>
      <p:sp>
        <p:nvSpPr>
          <p:cNvPr id="14" name="TextBox 13"/>
          <p:cNvSpPr txBox="1"/>
          <p:nvPr/>
        </p:nvSpPr>
        <p:spPr>
          <a:xfrm rot="16200000">
            <a:off x="-565990" y="4704903"/>
            <a:ext cx="2009221" cy="492443"/>
          </a:xfrm>
          <a:prstGeom prst="rect">
            <a:avLst/>
          </a:prstGeom>
          <a:noFill/>
        </p:spPr>
        <p:txBody>
          <a:bodyPr wrap="none" rtlCol="0">
            <a:spAutoFit/>
          </a:bodyPr>
          <a:lstStyle/>
          <a:p>
            <a:r>
              <a:rPr lang="en-US" sz="2600" dirty="0" smtClean="0">
                <a:latin typeface="Times"/>
                <a:cs typeface="Times"/>
              </a:rPr>
              <a:t>Emission line</a:t>
            </a:r>
            <a:endParaRPr lang="en-US" sz="2600" dirty="0">
              <a:latin typeface="Times"/>
              <a:cs typeface="Times"/>
            </a:endParaRPr>
          </a:p>
        </p:txBody>
      </p:sp>
      <p:sp>
        <p:nvSpPr>
          <p:cNvPr id="17" name="TextBox 16"/>
          <p:cNvSpPr txBox="1"/>
          <p:nvPr/>
        </p:nvSpPr>
        <p:spPr>
          <a:xfrm>
            <a:off x="3160397" y="3911669"/>
            <a:ext cx="2961420" cy="338554"/>
          </a:xfrm>
          <a:prstGeom prst="rect">
            <a:avLst/>
          </a:prstGeom>
          <a:solidFill>
            <a:srgbClr val="FFFFFF"/>
          </a:solidFill>
        </p:spPr>
        <p:txBody>
          <a:bodyPr wrap="square" rtlCol="0">
            <a:spAutoFit/>
          </a:bodyPr>
          <a:lstStyle/>
          <a:p>
            <a:r>
              <a:rPr lang="en-US" sz="1600" dirty="0" smtClean="0"/>
              <a:t>Emission in at least Hα + 1 other </a:t>
            </a:r>
            <a:endParaRPr lang="en-US" sz="1600" dirty="0"/>
          </a:p>
        </p:txBody>
      </p:sp>
      <p:sp>
        <p:nvSpPr>
          <p:cNvPr id="18" name="TextBox 17"/>
          <p:cNvSpPr txBox="1"/>
          <p:nvPr/>
        </p:nvSpPr>
        <p:spPr>
          <a:xfrm>
            <a:off x="5009887" y="6061343"/>
            <a:ext cx="3193720" cy="369332"/>
          </a:xfrm>
          <a:prstGeom prst="rect">
            <a:avLst/>
          </a:prstGeom>
          <a:noFill/>
        </p:spPr>
        <p:txBody>
          <a:bodyPr wrap="square" rtlCol="0">
            <a:spAutoFit/>
          </a:bodyPr>
          <a:lstStyle/>
          <a:p>
            <a:r>
              <a:rPr lang="en-US" dirty="0" smtClean="0">
                <a:latin typeface="Times"/>
                <a:cs typeface="Times"/>
              </a:rPr>
              <a:t>Line ratio -&gt; </a:t>
            </a:r>
            <a:r>
              <a:rPr lang="en-US" dirty="0" err="1" smtClean="0">
                <a:latin typeface="Times"/>
                <a:cs typeface="Times"/>
              </a:rPr>
              <a:t>nonSF</a:t>
            </a:r>
            <a:r>
              <a:rPr lang="en-US" dirty="0" smtClean="0">
                <a:latin typeface="Times"/>
                <a:cs typeface="Times"/>
              </a:rPr>
              <a:t> </a:t>
            </a:r>
            <a:r>
              <a:rPr lang="en-US" dirty="0" err="1" smtClean="0">
                <a:latin typeface="Times"/>
                <a:cs typeface="Times"/>
              </a:rPr>
              <a:t>ionising</a:t>
            </a:r>
            <a:r>
              <a:rPr lang="en-US" dirty="0" smtClean="0">
                <a:latin typeface="Times"/>
                <a:cs typeface="Times"/>
              </a:rPr>
              <a:t> </a:t>
            </a:r>
            <a:r>
              <a:rPr lang="en-US" dirty="0" err="1" smtClean="0">
                <a:latin typeface="Times"/>
                <a:cs typeface="Times"/>
              </a:rPr>
              <a:t>src</a:t>
            </a:r>
            <a:endParaRPr lang="en-US" dirty="0">
              <a:latin typeface="Times"/>
              <a:cs typeface="Times"/>
            </a:endParaRPr>
          </a:p>
        </p:txBody>
      </p:sp>
      <p:sp>
        <p:nvSpPr>
          <p:cNvPr id="19" name="TextBox 18"/>
          <p:cNvSpPr txBox="1"/>
          <p:nvPr/>
        </p:nvSpPr>
        <p:spPr>
          <a:xfrm>
            <a:off x="1145090" y="6061343"/>
            <a:ext cx="2766510" cy="369332"/>
          </a:xfrm>
          <a:prstGeom prst="rect">
            <a:avLst/>
          </a:prstGeom>
          <a:noFill/>
        </p:spPr>
        <p:txBody>
          <a:bodyPr wrap="square" rtlCol="0">
            <a:spAutoFit/>
          </a:bodyPr>
          <a:lstStyle/>
          <a:p>
            <a:r>
              <a:rPr lang="en-US" dirty="0" smtClean="0">
                <a:latin typeface="Times"/>
                <a:cs typeface="Times"/>
              </a:rPr>
              <a:t>Line ratio -&gt; SF </a:t>
            </a:r>
            <a:r>
              <a:rPr lang="en-US" dirty="0" err="1" smtClean="0">
                <a:latin typeface="Times"/>
                <a:cs typeface="Times"/>
              </a:rPr>
              <a:t>ionising</a:t>
            </a:r>
            <a:r>
              <a:rPr lang="en-US" dirty="0" smtClean="0">
                <a:latin typeface="Times"/>
                <a:cs typeface="Times"/>
              </a:rPr>
              <a:t> </a:t>
            </a:r>
            <a:r>
              <a:rPr lang="en-US" dirty="0" err="1" smtClean="0">
                <a:latin typeface="Times"/>
                <a:cs typeface="Times"/>
              </a:rPr>
              <a:t>src</a:t>
            </a:r>
            <a:endParaRPr lang="en-US" dirty="0">
              <a:latin typeface="Times"/>
              <a:cs typeface="Times"/>
            </a:endParaRPr>
          </a:p>
        </p:txBody>
      </p:sp>
      <p:sp>
        <p:nvSpPr>
          <p:cNvPr id="6" name="Footer Placeholder 5"/>
          <p:cNvSpPr>
            <a:spLocks noGrp="1"/>
          </p:cNvSpPr>
          <p:nvPr>
            <p:ph type="ftr" sz="quarter" idx="11"/>
          </p:nvPr>
        </p:nvSpPr>
        <p:spPr/>
        <p:txBody>
          <a:bodyPr/>
          <a:lstStyle/>
          <a:p>
            <a:r>
              <a:rPr lang="en-US" smtClean="0">
                <a:solidFill>
                  <a:schemeClr val="tx1"/>
                </a:solidFill>
              </a:rPr>
              <a:t>Matt Owers, Galaxy Clusters Across Cosmic Time 2017, Aix-en-Provence, France</a:t>
            </a:r>
            <a:endParaRPr lang="en-US" dirty="0">
              <a:solidFill>
                <a:schemeClr val="tx1"/>
              </a:solidFill>
            </a:endParaRPr>
          </a:p>
        </p:txBody>
      </p:sp>
      <p:sp>
        <p:nvSpPr>
          <p:cNvPr id="35" name="TextBox 34"/>
          <p:cNvSpPr txBox="1"/>
          <p:nvPr/>
        </p:nvSpPr>
        <p:spPr>
          <a:xfrm>
            <a:off x="4081843" y="5091471"/>
            <a:ext cx="889943" cy="369332"/>
          </a:xfrm>
          <a:prstGeom prst="rect">
            <a:avLst/>
          </a:prstGeom>
          <a:solidFill>
            <a:schemeClr val="bg1"/>
          </a:solidFill>
        </p:spPr>
        <p:txBody>
          <a:bodyPr wrap="square" rtlCol="0">
            <a:spAutoFit/>
          </a:bodyPr>
          <a:lstStyle/>
          <a:p>
            <a:r>
              <a:rPr lang="en-US" b="1" dirty="0" smtClean="0">
                <a:latin typeface="Times New Roman"/>
                <a:cs typeface="Times New Roman"/>
              </a:rPr>
              <a:t>COMP</a:t>
            </a:r>
            <a:endParaRPr lang="en-US" b="1" dirty="0">
              <a:latin typeface="Times New Roman"/>
              <a:cs typeface="Times New Roman"/>
            </a:endParaRPr>
          </a:p>
        </p:txBody>
      </p:sp>
      <p:sp>
        <p:nvSpPr>
          <p:cNvPr id="37" name="TextBox 36"/>
          <p:cNvSpPr txBox="1"/>
          <p:nvPr/>
        </p:nvSpPr>
        <p:spPr>
          <a:xfrm>
            <a:off x="5367339" y="4723309"/>
            <a:ext cx="576678" cy="369332"/>
          </a:xfrm>
          <a:prstGeom prst="rect">
            <a:avLst/>
          </a:prstGeom>
          <a:solidFill>
            <a:srgbClr val="FFFFFF"/>
          </a:solidFill>
        </p:spPr>
        <p:txBody>
          <a:bodyPr wrap="square" rtlCol="0">
            <a:spAutoFit/>
          </a:bodyPr>
          <a:lstStyle/>
          <a:p>
            <a:r>
              <a:rPr lang="en-US" dirty="0" smtClean="0"/>
              <a:t>NSF</a:t>
            </a:r>
            <a:endParaRPr lang="en-US" dirty="0"/>
          </a:p>
        </p:txBody>
      </p:sp>
      <p:grpSp>
        <p:nvGrpSpPr>
          <p:cNvPr id="45" name="Group 44"/>
          <p:cNvGrpSpPr/>
          <p:nvPr/>
        </p:nvGrpSpPr>
        <p:grpSpPr>
          <a:xfrm>
            <a:off x="255898" y="749102"/>
            <a:ext cx="7842593" cy="2760700"/>
            <a:chOff x="255898" y="1193602"/>
            <a:chExt cx="7842593" cy="2760700"/>
          </a:xfrm>
        </p:grpSpPr>
        <p:pic>
          <p:nvPicPr>
            <p:cNvPr id="5" name="Content Placeholder 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038491" y="1614302"/>
              <a:ext cx="3060000" cy="2340000"/>
            </a:xfrm>
            <a:prstGeom prst="rect">
              <a:avLst/>
            </a:prstGeom>
          </p:spPr>
        </p:pic>
        <p:pic>
          <p:nvPicPr>
            <p:cNvPr id="8" name="Content Placeholder 3"/>
            <p:cNvPicPr>
              <a:picLocks/>
            </p:cNvPicPr>
            <p:nvPr/>
          </p:nvPicPr>
          <p:blipFill>
            <a:blip r:embed="rId6">
              <a:extLst>
                <a:ext uri="{28A0092B-C50C-407E-A947-70E740481C1C}">
                  <a14:useLocalDpi xmlns:a14="http://schemas.microsoft.com/office/drawing/2010/main" val="0"/>
                </a:ext>
              </a:extLst>
            </a:blip>
            <a:stretch>
              <a:fillRect/>
            </a:stretch>
          </p:blipFill>
          <p:spPr>
            <a:xfrm>
              <a:off x="1122709" y="1614302"/>
              <a:ext cx="3060000" cy="2340000"/>
            </a:xfrm>
            <a:prstGeom prst="rect">
              <a:avLst/>
            </a:prstGeom>
          </p:spPr>
        </p:pic>
        <p:sp>
          <p:nvSpPr>
            <p:cNvPr id="9" name="TextBox 8"/>
            <p:cNvSpPr txBox="1"/>
            <p:nvPr/>
          </p:nvSpPr>
          <p:spPr>
            <a:xfrm>
              <a:off x="2095844" y="1193602"/>
              <a:ext cx="1107996" cy="461665"/>
            </a:xfrm>
            <a:prstGeom prst="rect">
              <a:avLst/>
            </a:prstGeom>
            <a:noFill/>
          </p:spPr>
          <p:txBody>
            <a:bodyPr wrap="none" rtlCol="0">
              <a:spAutoFit/>
            </a:bodyPr>
            <a:lstStyle/>
            <a:p>
              <a:r>
                <a:rPr lang="en-US" sz="2400" dirty="0" smtClean="0">
                  <a:latin typeface="Times"/>
                  <a:cs typeface="Times"/>
                </a:rPr>
                <a:t>Passive</a:t>
              </a:r>
              <a:endParaRPr lang="en-US" sz="2400" dirty="0">
                <a:latin typeface="Times"/>
                <a:cs typeface="Times"/>
              </a:endParaRPr>
            </a:p>
          </p:txBody>
        </p:sp>
        <p:sp>
          <p:nvSpPr>
            <p:cNvPr id="11" name="TextBox 10"/>
            <p:cNvSpPr txBox="1"/>
            <p:nvPr/>
          </p:nvSpPr>
          <p:spPr>
            <a:xfrm>
              <a:off x="5780963" y="1198246"/>
              <a:ext cx="1424488" cy="461665"/>
            </a:xfrm>
            <a:prstGeom prst="rect">
              <a:avLst/>
            </a:prstGeom>
            <a:noFill/>
          </p:spPr>
          <p:txBody>
            <a:bodyPr wrap="none" rtlCol="0">
              <a:spAutoFit/>
            </a:bodyPr>
            <a:lstStyle/>
            <a:p>
              <a:r>
                <a:rPr lang="en-US" sz="2400" dirty="0" err="1" smtClean="0">
                  <a:latin typeface="Times"/>
                  <a:cs typeface="Times"/>
                </a:rPr>
                <a:t>Hδ</a:t>
              </a:r>
              <a:r>
                <a:rPr lang="en-US" sz="2400" dirty="0" smtClean="0">
                  <a:latin typeface="Times"/>
                  <a:cs typeface="Times"/>
                </a:rPr>
                <a:t> strong</a:t>
              </a:r>
              <a:endParaRPr lang="en-US" sz="2400" dirty="0">
                <a:latin typeface="Times"/>
                <a:cs typeface="Times"/>
              </a:endParaRPr>
            </a:p>
          </p:txBody>
        </p:sp>
        <p:sp>
          <p:nvSpPr>
            <p:cNvPr id="13" name="TextBox 12"/>
            <p:cNvSpPr txBox="1"/>
            <p:nvPr/>
          </p:nvSpPr>
          <p:spPr>
            <a:xfrm rot="16200000">
              <a:off x="-626223" y="2497036"/>
              <a:ext cx="2256685" cy="492443"/>
            </a:xfrm>
            <a:prstGeom prst="rect">
              <a:avLst/>
            </a:prstGeom>
            <a:noFill/>
          </p:spPr>
          <p:txBody>
            <a:bodyPr wrap="none" rtlCol="0">
              <a:spAutoFit/>
            </a:bodyPr>
            <a:lstStyle/>
            <a:p>
              <a:r>
                <a:rPr lang="en-US" sz="2600" dirty="0" smtClean="0">
                  <a:latin typeface="Times"/>
                  <a:cs typeface="Times"/>
                </a:rPr>
                <a:t>Absorption line</a:t>
              </a:r>
              <a:endParaRPr lang="en-US" sz="2600" dirty="0">
                <a:latin typeface="Times"/>
                <a:cs typeface="Times"/>
              </a:endParaRPr>
            </a:p>
          </p:txBody>
        </p:sp>
        <p:sp>
          <p:nvSpPr>
            <p:cNvPr id="31" name="TextBox 30"/>
            <p:cNvSpPr txBox="1"/>
            <p:nvPr/>
          </p:nvSpPr>
          <p:spPr>
            <a:xfrm>
              <a:off x="5367339" y="1655339"/>
              <a:ext cx="1939889" cy="307777"/>
            </a:xfrm>
            <a:prstGeom prst="rect">
              <a:avLst/>
            </a:prstGeom>
            <a:solidFill>
              <a:schemeClr val="bg1"/>
            </a:solidFill>
          </p:spPr>
          <p:txBody>
            <a:bodyPr wrap="square" rtlCol="0">
              <a:spAutoFit/>
            </a:bodyPr>
            <a:lstStyle/>
            <a:p>
              <a:r>
                <a:rPr lang="en-US" sz="1400" dirty="0" smtClean="0">
                  <a:latin typeface="Times"/>
                  <a:cs typeface="Times"/>
                </a:rPr>
                <a:t>EW(</a:t>
              </a:r>
              <a:r>
                <a:rPr lang="en-US" sz="1400" dirty="0" err="1" smtClean="0">
                  <a:latin typeface="Times"/>
                  <a:cs typeface="Times"/>
                </a:rPr>
                <a:t>Hδ</a:t>
              </a:r>
              <a:r>
                <a:rPr lang="en-US" sz="1400" dirty="0" smtClean="0">
                  <a:latin typeface="Times"/>
                  <a:cs typeface="Times"/>
                </a:rPr>
                <a:t>) &lt; -3Å</a:t>
              </a:r>
            </a:p>
          </p:txBody>
        </p:sp>
        <p:sp>
          <p:nvSpPr>
            <p:cNvPr id="39" name="TextBox 38"/>
            <p:cNvSpPr txBox="1"/>
            <p:nvPr/>
          </p:nvSpPr>
          <p:spPr>
            <a:xfrm>
              <a:off x="1372853" y="1697646"/>
              <a:ext cx="2819730" cy="338554"/>
            </a:xfrm>
            <a:prstGeom prst="rect">
              <a:avLst/>
            </a:prstGeom>
            <a:solidFill>
              <a:schemeClr val="bg1"/>
            </a:solidFill>
          </p:spPr>
          <p:txBody>
            <a:bodyPr wrap="square" rtlCol="0">
              <a:spAutoFit/>
            </a:bodyPr>
            <a:lstStyle/>
            <a:p>
              <a:r>
                <a:rPr lang="en-US" sz="1600" dirty="0" smtClean="0"/>
                <a:t>PAS: EW(</a:t>
              </a:r>
              <a:r>
                <a:rPr lang="en-US" sz="1600" dirty="0" err="1" smtClean="0"/>
                <a:t>Hδ</a:t>
              </a:r>
              <a:r>
                <a:rPr lang="en-US" sz="1600" dirty="0" smtClean="0"/>
                <a:t>) &gt; -3Å</a:t>
              </a:r>
              <a:endParaRPr lang="en-US" sz="1600" dirty="0">
                <a:latin typeface="Times"/>
                <a:cs typeface="Times"/>
              </a:endParaRPr>
            </a:p>
          </p:txBody>
        </p:sp>
      </p:grpSp>
      <p:grpSp>
        <p:nvGrpSpPr>
          <p:cNvPr id="3" name="Group 2"/>
          <p:cNvGrpSpPr/>
          <p:nvPr/>
        </p:nvGrpSpPr>
        <p:grpSpPr>
          <a:xfrm>
            <a:off x="1199384" y="868172"/>
            <a:ext cx="6915517" cy="2940426"/>
            <a:chOff x="1199384" y="868172"/>
            <a:chExt cx="6915517" cy="2940426"/>
          </a:xfrm>
        </p:grpSpPr>
        <p:grpSp>
          <p:nvGrpSpPr>
            <p:cNvPr id="22" name="Group 21"/>
            <p:cNvGrpSpPr/>
            <p:nvPr/>
          </p:nvGrpSpPr>
          <p:grpSpPr>
            <a:xfrm>
              <a:off x="1199384" y="868172"/>
              <a:ext cx="2909098" cy="2940426"/>
              <a:chOff x="2784942" y="1185672"/>
              <a:chExt cx="2909098" cy="2940426"/>
            </a:xfrm>
          </p:grpSpPr>
          <p:pic>
            <p:nvPicPr>
              <p:cNvPr id="23" name="Picture 22" descr="Kew06_BPT.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84942" y="1193601"/>
                <a:ext cx="2909098" cy="2932497"/>
              </a:xfrm>
              <a:prstGeom prst="rect">
                <a:avLst/>
              </a:prstGeom>
            </p:spPr>
          </p:pic>
          <p:sp>
            <p:nvSpPr>
              <p:cNvPr id="24" name="TextBox 23"/>
              <p:cNvSpPr txBox="1"/>
              <p:nvPr/>
            </p:nvSpPr>
            <p:spPr>
              <a:xfrm>
                <a:off x="3475101" y="1185672"/>
                <a:ext cx="2035270" cy="369332"/>
              </a:xfrm>
              <a:prstGeom prst="rect">
                <a:avLst/>
              </a:prstGeom>
              <a:solidFill>
                <a:schemeClr val="bg1"/>
              </a:solidFill>
              <a:ln>
                <a:noFill/>
              </a:ln>
            </p:spPr>
            <p:txBody>
              <a:bodyPr wrap="none" rtlCol="0">
                <a:spAutoFit/>
              </a:bodyPr>
              <a:lstStyle/>
              <a:p>
                <a:r>
                  <a:rPr lang="en-US" dirty="0" err="1" smtClean="0">
                    <a:ln>
                      <a:solidFill>
                        <a:srgbClr val="000000"/>
                      </a:solidFill>
                    </a:ln>
                  </a:rPr>
                  <a:t>Kewley</a:t>
                </a:r>
                <a:r>
                  <a:rPr lang="en-US" dirty="0" smtClean="0">
                    <a:ln>
                      <a:solidFill>
                        <a:srgbClr val="000000"/>
                      </a:solidFill>
                    </a:ln>
                  </a:rPr>
                  <a:t> et al. (2006)</a:t>
                </a:r>
                <a:endParaRPr lang="en-US" dirty="0">
                  <a:ln>
                    <a:solidFill>
                      <a:srgbClr val="000000"/>
                    </a:solidFill>
                  </a:ln>
                </a:endParaRPr>
              </a:p>
            </p:txBody>
          </p:sp>
        </p:grpSp>
        <p:grpSp>
          <p:nvGrpSpPr>
            <p:cNvPr id="25" name="Group 24"/>
            <p:cNvGrpSpPr/>
            <p:nvPr/>
          </p:nvGrpSpPr>
          <p:grpSpPr>
            <a:xfrm>
              <a:off x="5205803" y="925248"/>
              <a:ext cx="2909098" cy="2826480"/>
              <a:chOff x="2784942" y="1234818"/>
              <a:chExt cx="2909098" cy="2826480"/>
            </a:xfrm>
          </p:grpSpPr>
          <p:pic>
            <p:nvPicPr>
              <p:cNvPr id="26" name="Pictur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84942" y="1258400"/>
                <a:ext cx="2909098" cy="2802898"/>
              </a:xfrm>
              <a:prstGeom prst="rect">
                <a:avLst/>
              </a:prstGeom>
            </p:spPr>
          </p:pic>
          <p:sp>
            <p:nvSpPr>
              <p:cNvPr id="27" name="TextBox 26"/>
              <p:cNvSpPr txBox="1"/>
              <p:nvPr/>
            </p:nvSpPr>
            <p:spPr>
              <a:xfrm>
                <a:off x="2906063" y="1234818"/>
                <a:ext cx="2693616" cy="369332"/>
              </a:xfrm>
              <a:prstGeom prst="rect">
                <a:avLst/>
              </a:prstGeom>
              <a:solidFill>
                <a:srgbClr val="FFFFFF"/>
              </a:solidFill>
            </p:spPr>
            <p:txBody>
              <a:bodyPr wrap="none" rtlCol="0">
                <a:spAutoFit/>
              </a:bodyPr>
              <a:lstStyle/>
              <a:p>
                <a:r>
                  <a:rPr lang="en-US" dirty="0" smtClean="0">
                    <a:ln>
                      <a:solidFill>
                        <a:srgbClr val="000000"/>
                      </a:solidFill>
                    </a:ln>
                    <a:solidFill>
                      <a:srgbClr val="000000"/>
                    </a:solidFill>
                  </a:rPr>
                  <a:t>Cid </a:t>
                </a:r>
                <a:r>
                  <a:rPr lang="en-US" dirty="0" err="1" smtClean="0">
                    <a:ln>
                      <a:solidFill>
                        <a:srgbClr val="000000"/>
                      </a:solidFill>
                    </a:ln>
                    <a:solidFill>
                      <a:srgbClr val="000000"/>
                    </a:solidFill>
                  </a:rPr>
                  <a:t>Fernandes</a:t>
                </a:r>
                <a:r>
                  <a:rPr lang="en-US" dirty="0" smtClean="0">
                    <a:ln>
                      <a:solidFill>
                        <a:srgbClr val="000000"/>
                      </a:solidFill>
                    </a:ln>
                    <a:solidFill>
                      <a:srgbClr val="000000"/>
                    </a:solidFill>
                  </a:rPr>
                  <a:t> et al. (2011)</a:t>
                </a:r>
                <a:endParaRPr lang="en-US" dirty="0">
                  <a:ln>
                    <a:solidFill>
                      <a:srgbClr val="000000"/>
                    </a:solidFill>
                  </a:ln>
                  <a:solidFill>
                    <a:srgbClr val="000000"/>
                  </a:solidFill>
                </a:endParaRPr>
              </a:p>
            </p:txBody>
          </p:sp>
        </p:grpSp>
      </p:grpSp>
    </p:spTree>
    <p:extLst>
      <p:ext uri="{BB962C8B-B14F-4D97-AF65-F5344CB8AC3E}">
        <p14:creationId xmlns:p14="http://schemas.microsoft.com/office/powerpoint/2010/main" val="17839341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
            <a:ext cx="8229600" cy="1143000"/>
          </a:xfrm>
        </p:spPr>
        <p:txBody>
          <a:bodyPr/>
          <a:lstStyle/>
          <a:p>
            <a:r>
              <a:rPr lang="en-US" dirty="0" smtClean="0">
                <a:latin typeface="Times"/>
                <a:cs typeface="Times"/>
              </a:rPr>
              <a:t>Also, Non-SF HDS</a:t>
            </a:r>
            <a:endParaRPr lang="en-US" dirty="0">
              <a:latin typeface="Times"/>
              <a:cs typeface="Times"/>
            </a:endParaRPr>
          </a:p>
        </p:txBody>
      </p:sp>
      <p:sp>
        <p:nvSpPr>
          <p:cNvPr id="3" name="Content Placeholder 2"/>
          <p:cNvSpPr>
            <a:spLocks noGrp="1"/>
          </p:cNvSpPr>
          <p:nvPr>
            <p:ph idx="1"/>
          </p:nvPr>
        </p:nvSpPr>
        <p:spPr>
          <a:xfrm>
            <a:off x="457200" y="1112838"/>
            <a:ext cx="8229600" cy="4525963"/>
          </a:xfrm>
        </p:spPr>
        <p:txBody>
          <a:bodyPr/>
          <a:lstStyle/>
          <a:p>
            <a:r>
              <a:rPr lang="en-US" dirty="0" smtClean="0">
                <a:latin typeface="Times"/>
                <a:cs typeface="Times"/>
              </a:rPr>
              <a:t>Strong </a:t>
            </a:r>
            <a:r>
              <a:rPr lang="en-US" dirty="0" err="1" smtClean="0">
                <a:latin typeface="Times"/>
                <a:cs typeface="Times"/>
              </a:rPr>
              <a:t>Balmer</a:t>
            </a:r>
            <a:r>
              <a:rPr lang="en-US" dirty="0">
                <a:latin typeface="Times"/>
                <a:cs typeface="Times"/>
              </a:rPr>
              <a:t> </a:t>
            </a:r>
            <a:r>
              <a:rPr lang="en-US" dirty="0" smtClean="0">
                <a:latin typeface="Times"/>
                <a:cs typeface="Times"/>
              </a:rPr>
              <a:t>with non-SF emission lines:</a:t>
            </a:r>
            <a:endParaRPr lang="en-US" dirty="0">
              <a:latin typeface="Times"/>
              <a:cs typeface="Times"/>
            </a:endParaRPr>
          </a:p>
        </p:txBody>
      </p:sp>
      <p:sp>
        <p:nvSpPr>
          <p:cNvPr id="5" name="Footer Placeholder 4"/>
          <p:cNvSpPr>
            <a:spLocks noGrp="1"/>
          </p:cNvSpPr>
          <p:nvPr>
            <p:ph type="ftr" sz="quarter" idx="11"/>
          </p:nvPr>
        </p:nvSpPr>
        <p:spPr/>
        <p:txBody>
          <a:bodyPr/>
          <a:lstStyle/>
          <a:p>
            <a:r>
              <a:rPr lang="en-US" smtClean="0"/>
              <a:t>Matt Owers, Galaxy Clusters Across Cosmic Time 2017, Aix-en-Provence, France</a:t>
            </a:r>
            <a:endParaRPr lang="en-US" dirty="0"/>
          </a:p>
        </p:txBody>
      </p:sp>
      <p:pic>
        <p:nvPicPr>
          <p:cNvPr id="6" name="Picture 5" descr="spo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553" y="1701800"/>
            <a:ext cx="8635931" cy="4508500"/>
          </a:xfrm>
          <a:prstGeom prst="rect">
            <a:avLst/>
          </a:prstGeom>
        </p:spPr>
      </p:pic>
      <p:sp>
        <p:nvSpPr>
          <p:cNvPr id="7" name="TextBox 6"/>
          <p:cNvSpPr txBox="1"/>
          <p:nvPr/>
        </p:nvSpPr>
        <p:spPr>
          <a:xfrm>
            <a:off x="1397000" y="2159000"/>
            <a:ext cx="2387600" cy="923330"/>
          </a:xfrm>
          <a:prstGeom prst="rect">
            <a:avLst/>
          </a:prstGeom>
          <a:noFill/>
        </p:spPr>
        <p:txBody>
          <a:bodyPr wrap="square" rtlCol="0">
            <a:spAutoFit/>
          </a:bodyPr>
          <a:lstStyle/>
          <a:p>
            <a:r>
              <a:rPr lang="en-US" dirty="0" smtClean="0">
                <a:solidFill>
                  <a:srgbClr val="000000"/>
                </a:solidFill>
              </a:rPr>
              <a:t>EW (</a:t>
            </a:r>
            <a:r>
              <a:rPr lang="en-US" dirty="0" err="1" smtClean="0">
                <a:solidFill>
                  <a:srgbClr val="000000"/>
                </a:solidFill>
              </a:rPr>
              <a:t>Hδ</a:t>
            </a:r>
            <a:r>
              <a:rPr lang="en-US" dirty="0" smtClean="0">
                <a:solidFill>
                  <a:srgbClr val="000000"/>
                </a:solidFill>
              </a:rPr>
              <a:t>) = -4.7Å</a:t>
            </a:r>
          </a:p>
          <a:p>
            <a:r>
              <a:rPr lang="en-US" dirty="0" smtClean="0">
                <a:solidFill>
                  <a:srgbClr val="000000"/>
                </a:solidFill>
              </a:rPr>
              <a:t>[NII 6583]/Hα = 1.16</a:t>
            </a:r>
          </a:p>
          <a:p>
            <a:r>
              <a:rPr lang="en-US" dirty="0" smtClean="0">
                <a:solidFill>
                  <a:srgbClr val="000000"/>
                </a:solidFill>
              </a:rPr>
              <a:t>[OIII 5007]/Hβ = 1.00</a:t>
            </a:r>
            <a:endParaRPr lang="en-US" dirty="0">
              <a:solidFill>
                <a:srgbClr val="000000"/>
              </a:solidFill>
            </a:endParaRPr>
          </a:p>
        </p:txBody>
      </p:sp>
      <p:pic>
        <p:nvPicPr>
          <p:cNvPr id="9" name="Picture 8" descr="901190084_3025_Ha_S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26100" y="4375500"/>
            <a:ext cx="2387600" cy="1335295"/>
          </a:xfrm>
          <a:prstGeom prst="rect">
            <a:avLst/>
          </a:prstGeom>
        </p:spPr>
      </p:pic>
    </p:spTree>
    <p:extLst>
      <p:ext uri="{BB962C8B-B14F-4D97-AF65-F5344CB8AC3E}">
        <p14:creationId xmlns:p14="http://schemas.microsoft.com/office/powerpoint/2010/main" val="362116774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37092</TotalTime>
  <Words>3574</Words>
  <Application>Microsoft Macintosh PowerPoint</Application>
  <PresentationFormat>On-screen Show (4:3)</PresentationFormat>
  <Paragraphs>365</Paragraphs>
  <Slides>26</Slides>
  <Notes>25</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Black</vt:lpstr>
      <vt:lpstr>The SAMI Galaxy Survey:  The impact of the cluster environment on the star formation of infalling galaxies</vt:lpstr>
      <vt:lpstr>The SAMI Galaxy Survey SAMI=Sydney-Australian-Astronomical-Observatory Multi-object Integral-Field Spectrograph</vt:lpstr>
      <vt:lpstr>SAMI Galaxy Survey Targets Bryant+(2015), Owers+(2017)</vt:lpstr>
      <vt:lpstr>The SAMI Cluster Redshift Survey (Owers+2017) </vt:lpstr>
      <vt:lpstr>Correlation between galaxy properties and environment.</vt:lpstr>
      <vt:lpstr>Correlation to Causation: Identifying environment-driven transformation.</vt:lpstr>
      <vt:lpstr>Moving from Correlation to Causation.</vt:lpstr>
      <vt:lpstr>SAMI data: Resolved Spectroscopic Classification</vt:lpstr>
      <vt:lpstr>Also, Non-SF HDS</vt:lpstr>
      <vt:lpstr>Disk galaxies in A119.</vt:lpstr>
      <vt:lpstr>Disk galaxies in A119.</vt:lpstr>
      <vt:lpstr>Classification maps: more complicated in 2D!</vt:lpstr>
      <vt:lpstr>Red-sequence is dominated by spectroscopically passive galaxies.</vt:lpstr>
      <vt:lpstr> Clusters: 11% of non-passive galaxies have &gt;10% HDS classified spaxels.</vt:lpstr>
      <vt:lpstr>GAMA: Only 2% non-passive galaxies have &gt;10% HDS classified spaxels.</vt:lpstr>
      <vt:lpstr>Projected-Phase-Space: a metric for environment.</vt:lpstr>
      <vt:lpstr>PPS for non-passive cluster galaxies</vt:lpstr>
      <vt:lpstr>Summary.</vt:lpstr>
      <vt:lpstr>Extra slides</vt:lpstr>
      <vt:lpstr>Projected-Phase-Space for SAMI clusters.</vt:lpstr>
      <vt:lpstr>Projected-Phase-Space as metric for environment.</vt:lpstr>
      <vt:lpstr>SAMI Galaxy Survey Key Science Goals</vt:lpstr>
      <vt:lpstr>SAMI Cluster Properties</vt:lpstr>
      <vt:lpstr>SAMI Clusters: Diversity in structure</vt:lpstr>
      <vt:lpstr>Correlation between galaxy properties and environment.</vt:lpstr>
      <vt:lpstr>Correlation between galaxy star formation clustercentric distance.</vt:lpstr>
    </vt:vector>
  </TitlesOfParts>
  <Manager/>
  <Company>AAO</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impact of hierarchical grow on cluster galaxies</dc:title>
  <dc:subject/>
  <dc:creator>Matt Owers</dc:creator>
  <cp:keywords/>
  <dc:description/>
  <cp:lastModifiedBy>Matt Owers</cp:lastModifiedBy>
  <cp:revision>509</cp:revision>
  <dcterms:created xsi:type="dcterms:W3CDTF">2016-04-18T07:41:40Z</dcterms:created>
  <dcterms:modified xsi:type="dcterms:W3CDTF">2017-07-10T08:39:29Z</dcterms:modified>
  <cp:category/>
</cp:coreProperties>
</file>