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335" r:id="rId3"/>
    <p:sldId id="334" r:id="rId4"/>
    <p:sldId id="337" r:id="rId5"/>
    <p:sldId id="338" r:id="rId6"/>
    <p:sldId id="262" r:id="rId7"/>
    <p:sldId id="270" r:id="rId8"/>
    <p:sldId id="312" r:id="rId9"/>
    <p:sldId id="313" r:id="rId10"/>
    <p:sldId id="320" r:id="rId11"/>
    <p:sldId id="322" r:id="rId12"/>
    <p:sldId id="323" r:id="rId13"/>
    <p:sldId id="321" r:id="rId14"/>
    <p:sldId id="274" r:id="rId15"/>
    <p:sldId id="298" r:id="rId16"/>
    <p:sldId id="297" r:id="rId17"/>
    <p:sldId id="299" r:id="rId18"/>
    <p:sldId id="315" r:id="rId19"/>
    <p:sldId id="289" r:id="rId20"/>
    <p:sldId id="280" r:id="rId21"/>
    <p:sldId id="332" r:id="rId22"/>
    <p:sldId id="317" r:id="rId23"/>
    <p:sldId id="336" r:id="rId24"/>
    <p:sldId id="291" r:id="rId25"/>
    <p:sldId id="330" r:id="rId26"/>
    <p:sldId id="331" r:id="rId27"/>
    <p:sldId id="327" r:id="rId28"/>
    <p:sldId id="326" r:id="rId29"/>
    <p:sldId id="333" r:id="rId30"/>
    <p:sldId id="339" r:id="rId3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7F7F"/>
    <a:srgbClr val="13314E"/>
    <a:srgbClr val="EE8866"/>
    <a:srgbClr val="E94E50"/>
    <a:srgbClr val="F69A0C"/>
    <a:srgbClr val="94B856"/>
    <a:srgbClr val="14A285"/>
    <a:srgbClr val="17A086"/>
    <a:srgbClr val="1160AD"/>
    <a:srgbClr val="FFE2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02" autoAdjust="0"/>
    <p:restoredTop sz="82678" autoAdjust="0"/>
  </p:normalViewPr>
  <p:slideViewPr>
    <p:cSldViewPr snapToGrid="0" showGuides="1">
      <p:cViewPr varScale="1">
        <p:scale>
          <a:sx n="72" d="100"/>
          <a:sy n="72" d="100"/>
        </p:scale>
        <p:origin x="74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330B6-65E5-4747-9520-460251F8440A}" type="datetimeFigureOut">
              <a:rPr lang="de-DE" smtClean="0"/>
              <a:t>08.09.2023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7F5D8-6F64-4171-AE4C-827A8E4EA23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102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1197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22426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30444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7161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9128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2184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63367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7940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 &amp;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7024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7037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960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46494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79652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76EE12-A12C-4A8A-B84C-5D774A6B9BD7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636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1489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621782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98357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88936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7410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42380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9667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7508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889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D7F5D8-6F64-4171-AE4C-827A8E4EA23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4862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8621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0E32E1-6A4C-49E0-94FB-32D0EA88F6C1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0842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FEF4-D3B6-4D72-9A48-11B9695D7257}" type="datetime1">
              <a:rPr lang="de-DE" smtClean="0"/>
              <a:t>08.09.2023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15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01B3E-D262-40E7-B85A-D03613EB996D}" type="datetime1">
              <a:rPr lang="de-DE" smtClean="0"/>
              <a:t>08.09.2023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7333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92E8DE-5AD8-4DD7-AB8D-555CF866885B}" type="datetime1">
              <a:rPr lang="de-DE" smtClean="0"/>
              <a:t>08.09.2023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23475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9785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6CEB7-DA9E-43E5-B33A-129F288FE443}" type="datetime1">
              <a:rPr lang="de-DE" smtClean="0"/>
              <a:t>08.09.2023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PoL Bio-Image Analysis Symposium</a:t>
            </a:r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FB6E5-B6AD-4BDA-9D53-62AC9E728969}" type="slidenum">
              <a:rPr lang="en-GB" smtClean="0"/>
              <a:t>‹Nr.›</a:t>
            </a:fld>
            <a:endParaRPr lang="en-GB"/>
          </a:p>
        </p:txBody>
      </p:sp>
      <p:cxnSp>
        <p:nvCxnSpPr>
          <p:cNvPr id="11" name="Gerader Verbinder 10"/>
          <p:cNvCxnSpPr/>
          <p:nvPr userDrawn="1"/>
        </p:nvCxnSpPr>
        <p:spPr>
          <a:xfrm>
            <a:off x="817180" y="365125"/>
            <a:ext cx="0" cy="572897"/>
          </a:xfrm>
          <a:prstGeom prst="line">
            <a:avLst/>
          </a:prstGeom>
          <a:ln w="19050">
            <a:solidFill>
              <a:srgbClr val="8CC06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Untertitel 2"/>
          <p:cNvSpPr>
            <a:spLocks noGrp="1"/>
          </p:cNvSpPr>
          <p:nvPr>
            <p:ph type="subTitle" idx="13"/>
          </p:nvPr>
        </p:nvSpPr>
        <p:spPr>
          <a:xfrm>
            <a:off x="817180" y="938022"/>
            <a:ext cx="9144000" cy="433934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rgbClr val="8CC06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5917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F5694-315B-4A08-9810-F5F1D340BB0B}" type="datetime1">
              <a:rPr lang="de-DE" smtClean="0"/>
              <a:t>08.09.2023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err="1" smtClean="0"/>
              <a:t>PoL</a:t>
            </a:r>
            <a:r>
              <a:rPr lang="de-DE" dirty="0" smtClean="0"/>
              <a:t> Bio-Image Analysis Symposium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Susanne Kunis | University </a:t>
            </a:r>
            <a:r>
              <a:rPr lang="de-DE" dirty="0" err="1" smtClean="0"/>
              <a:t>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0024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5715-5EB2-46A2-8D15-5BC0C5FBFB1B}" type="datetime1">
              <a:rPr lang="de-DE" smtClean="0"/>
              <a:t>08.09.2023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9081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89BFF-F351-44B0-953F-9FED8B8A59CE}" type="datetime1">
              <a:rPr lang="de-DE" smtClean="0"/>
              <a:t>08.09.2023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7900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8AC3-0A92-4AAE-8F15-37DCD5E1A1C7}" type="datetime1">
              <a:rPr lang="de-DE" smtClean="0"/>
              <a:t>08.09.2023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878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8CCB0-2ACE-40AD-8722-630D75BDAAB7}" type="datetime1">
              <a:rPr lang="de-DE" smtClean="0"/>
              <a:t>08.09.2023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490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F7B79-69A9-4A2C-9425-17E7BB118084}" type="datetime1">
              <a:rPr lang="de-DE" smtClean="0"/>
              <a:t>08.09.2023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517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3290B-ACB6-4C17-B60F-F0FDE43B0450}" type="datetime1">
              <a:rPr lang="de-DE" smtClean="0"/>
              <a:t>08.09.2023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196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518B8-70DA-4F88-9AF9-C9D247C89BD7}" type="datetime1">
              <a:rPr lang="de-DE" smtClean="0"/>
              <a:t>08.09.2023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1349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7A4F2-C897-4483-8A64-38697267E4C9}" type="datetime1">
              <a:rPr lang="de-DE" smtClean="0"/>
              <a:t>08.09.2023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PoL Bio-Image Analysis Symposium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8439-0033-4A4D-A2E2-822D1FAEEA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842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creativecommons.org/licenses/by-sa/4.0/deed.de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obility.net/de/wiki/Creative_Commons_Lizenz_BY-SA_4.0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https://www.seobility.net/de/wiki/Creative_Commons_Lizenz_BY-SA_4.0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eobility.net/de/wiki/Creative_Commons_Lizenz_BY-SA_4.0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12" Type="http://schemas.openxmlformats.org/officeDocument/2006/relationships/hyperlink" Target="https://www.seobility.net/de/wiki/Creative_Commons_Lizenz_BY-SA_4.0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3.png"/><Relationship Id="rId5" Type="http://schemas.openxmlformats.org/officeDocument/2006/relationships/image" Target="../media/image26.png"/><Relationship Id="rId10" Type="http://schemas.openxmlformats.org/officeDocument/2006/relationships/image" Target="../media/image22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1.png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image" Target="../media/image23.png"/><Relationship Id="rId14" Type="http://schemas.openxmlformats.org/officeDocument/2006/relationships/hyperlink" Target="https://www.seobility.net/de/wiki/Creative_Commons_Lizenz_BY-SA_4.0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hyperlink" Target="https://www.seobility.net/de/wiki/Creative_Commons_Lizenz_BY-SA_4.0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9.png"/><Relationship Id="rId5" Type="http://schemas.openxmlformats.org/officeDocument/2006/relationships/image" Target="../media/image26.png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hyperlink" Target="https://www.seobility.net/de/wiki/Creative_Commons_Lizenz_BY-SA_4.0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27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8.png"/><Relationship Id="rId5" Type="http://schemas.openxmlformats.org/officeDocument/2006/relationships/image" Target="../media/image26.png"/><Relationship Id="rId10" Type="http://schemas.openxmlformats.org/officeDocument/2006/relationships/image" Target="../media/image23.png"/><Relationship Id="rId4" Type="http://schemas.openxmlformats.org/officeDocument/2006/relationships/image" Target="../media/image25.png"/><Relationship Id="rId9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21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23.png"/><Relationship Id="rId5" Type="http://schemas.openxmlformats.org/officeDocument/2006/relationships/image" Target="../media/image25.png"/><Relationship Id="rId10" Type="http://schemas.openxmlformats.org/officeDocument/2006/relationships/image" Target="../media/image22.png"/><Relationship Id="rId4" Type="http://schemas.openxmlformats.org/officeDocument/2006/relationships/image" Target="../media/image7.png"/><Relationship Id="rId9" Type="http://schemas.openxmlformats.org/officeDocument/2006/relationships/image" Target="../media/image24.png"/><Relationship Id="rId14" Type="http://schemas.openxmlformats.org/officeDocument/2006/relationships/hyperlink" Target="https://www.seobility.net/de/wiki/Creative_Commons_Lizenz_BY-SA_4.0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6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6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36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0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8.png"/><Relationship Id="rId5" Type="http://schemas.openxmlformats.org/officeDocument/2006/relationships/image" Target="../media/image36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0.png"/><Relationship Id="rId9" Type="http://schemas.openxmlformats.org/officeDocument/2006/relationships/image" Target="../media/image6.jpg"/><Relationship Id="rId1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gerbi-gmb.de/i3dbio/i3dbio-about/" TargetMode="External"/><Relationship Id="rId7" Type="http://schemas.openxmlformats.org/officeDocument/2006/relationships/hyperlink" Target="https://german-bioimaging.github.io/RDM4mic.github.io/" TargetMode="Externa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hyperlink" Target="https://nfdi4bioimage.de/en/start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1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5.png"/><Relationship Id="rId3" Type="http://schemas.openxmlformats.org/officeDocument/2006/relationships/image" Target="../media/image3.png"/><Relationship Id="rId17" Type="http://schemas.openxmlformats.org/officeDocument/2006/relationships/image" Target="../media/image141.sv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0.svg"/><Relationship Id="rId15" Type="http://schemas.openxmlformats.org/officeDocument/2006/relationships/image" Target="../media/image120.svg"/><Relationship Id="rId19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18" Type="http://schemas.openxmlformats.org/officeDocument/2006/relationships/image" Target="../media/image5.png"/><Relationship Id="rId26" Type="http://schemas.openxmlformats.org/officeDocument/2006/relationships/image" Target="../media/image15.jpeg"/><Relationship Id="rId3" Type="http://schemas.openxmlformats.org/officeDocument/2006/relationships/image" Target="../media/image7.png"/><Relationship Id="rId21" Type="http://schemas.openxmlformats.org/officeDocument/2006/relationships/image" Target="../media/image10.jpeg"/><Relationship Id="rId17" Type="http://schemas.openxmlformats.org/officeDocument/2006/relationships/image" Target="../media/image141.svg"/><Relationship Id="rId25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.png"/><Relationship Id="rId20" Type="http://schemas.openxmlformats.org/officeDocument/2006/relationships/image" Target="../media/image9.png"/><Relationship Id="rId29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0.svg"/><Relationship Id="rId24" Type="http://schemas.openxmlformats.org/officeDocument/2006/relationships/image" Target="../media/image13.jpeg"/><Relationship Id="rId15" Type="http://schemas.openxmlformats.org/officeDocument/2006/relationships/image" Target="../media/image120.svg"/><Relationship Id="rId23" Type="http://schemas.openxmlformats.org/officeDocument/2006/relationships/image" Target="../media/image12.jpeg"/><Relationship Id="rId28" Type="http://schemas.openxmlformats.org/officeDocument/2006/relationships/image" Target="../media/image17.png"/><Relationship Id="rId19" Type="http://schemas.openxmlformats.org/officeDocument/2006/relationships/image" Target="../media/image8.png"/><Relationship Id="rId31" Type="http://schemas.openxmlformats.org/officeDocument/2006/relationships/image" Target="../media/image6.jpg"/><Relationship Id="rId4" Type="http://schemas.openxmlformats.org/officeDocument/2006/relationships/image" Target="../media/image3.png"/><Relationship Id="rId22" Type="http://schemas.openxmlformats.org/officeDocument/2006/relationships/image" Target="../media/image11.jpg"/><Relationship Id="rId27" Type="http://schemas.openxmlformats.org/officeDocument/2006/relationships/image" Target="../media/image16.jpeg"/><Relationship Id="rId30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8" Type="http://schemas.openxmlformats.org/officeDocument/2006/relationships/image" Target="../media/image5.png"/><Relationship Id="rId3" Type="http://schemas.openxmlformats.org/officeDocument/2006/relationships/image" Target="../media/image7.png"/><Relationship Id="rId17" Type="http://schemas.openxmlformats.org/officeDocument/2006/relationships/image" Target="../media/image141.sv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4.png"/><Relationship Id="rId20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100.svg"/><Relationship Id="rId15" Type="http://schemas.openxmlformats.org/officeDocument/2006/relationships/image" Target="../media/image120.svg"/><Relationship Id="rId19" Type="http://schemas.openxmlformats.org/officeDocument/2006/relationships/image" Target="../media/image20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Thinking</a:t>
            </a:r>
            <a:r>
              <a:rPr lang="de-DE" dirty="0" smtClean="0"/>
              <a:t> </a:t>
            </a:r>
            <a:r>
              <a:rPr lang="de-DE" dirty="0" err="1"/>
              <a:t>d</a:t>
            </a:r>
            <a:r>
              <a:rPr lang="de-DE" dirty="0" err="1" smtClean="0"/>
              <a:t>ata</a:t>
            </a:r>
            <a:r>
              <a:rPr lang="de-DE" dirty="0" smtClean="0"/>
              <a:t> </a:t>
            </a:r>
            <a:r>
              <a:rPr lang="de-DE" dirty="0" err="1" smtClean="0"/>
              <a:t>management</a:t>
            </a:r>
            <a:r>
              <a:rPr lang="de-DE" dirty="0" smtClean="0"/>
              <a:t> on different </a:t>
            </a:r>
            <a:r>
              <a:rPr lang="de-DE" dirty="0" err="1" smtClean="0"/>
              <a:t>scales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Susanne Kunis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6456374" y="6421967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/>
              <a:t>These </a:t>
            </a:r>
            <a:r>
              <a:rPr lang="de-DE" sz="1200" dirty="0" err="1"/>
              <a:t>slides</a:t>
            </a:r>
            <a:r>
              <a:rPr lang="de-DE" sz="1200" dirty="0"/>
              <a:t> </a:t>
            </a:r>
            <a:r>
              <a:rPr lang="de-DE" sz="1200" dirty="0" err="1"/>
              <a:t>can</a:t>
            </a:r>
            <a:r>
              <a:rPr lang="de-DE" sz="1200" dirty="0"/>
              <a:t> </a:t>
            </a:r>
            <a:r>
              <a:rPr lang="de-DE" sz="1200" dirty="0" err="1"/>
              <a:t>be</a:t>
            </a:r>
            <a:r>
              <a:rPr lang="de-DE" sz="1200" dirty="0"/>
              <a:t> </a:t>
            </a:r>
            <a:r>
              <a:rPr lang="de-DE" sz="1200" dirty="0" err="1"/>
              <a:t>reused</a:t>
            </a:r>
            <a:r>
              <a:rPr lang="de-DE" sz="1200" dirty="0"/>
              <a:t> </a:t>
            </a:r>
            <a:r>
              <a:rPr lang="de-DE" sz="1200" dirty="0" err="1"/>
              <a:t>under</a:t>
            </a:r>
            <a:r>
              <a:rPr lang="de-DE" sz="1200" dirty="0"/>
              <a:t> </a:t>
            </a:r>
            <a:r>
              <a:rPr lang="de-DE" sz="1200" dirty="0" err="1"/>
              <a:t>the</a:t>
            </a:r>
            <a:r>
              <a:rPr lang="de-DE" sz="1200" dirty="0"/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hlinkClick r:id="rId2" tooltip="Creative Commons Lizenz BY-SA 4.0"/>
              </a:rPr>
              <a:t>CC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hlinkClick r:id="rId2" tooltip="Creative Commons Lizenz BY-SA 4.0"/>
              </a:rPr>
              <a:t>BY-SA 4.0</a:t>
            </a:r>
            <a:r>
              <a:rPr lang="de-DE" sz="1200" dirty="0" smtClean="0">
                <a:hlinkClick r:id="rId2" tooltip="Creative Commons Lizenz BY-SA 4.0"/>
              </a:rPr>
              <a:t> </a:t>
            </a:r>
            <a:r>
              <a:rPr lang="de-DE" sz="1200" dirty="0" err="1"/>
              <a:t>license</a:t>
            </a:r>
            <a:r>
              <a:rPr lang="de-DE" sz="1200" dirty="0"/>
              <a:t> </a:t>
            </a:r>
            <a:r>
              <a:rPr lang="de-DE" sz="1200" dirty="0" err="1"/>
              <a:t>unless</a:t>
            </a:r>
            <a:r>
              <a:rPr lang="de-DE" sz="1200" dirty="0"/>
              <a:t> </a:t>
            </a:r>
            <a:r>
              <a:rPr lang="de-DE" sz="1200" dirty="0" err="1"/>
              <a:t>mentioned</a:t>
            </a:r>
            <a:r>
              <a:rPr lang="de-DE" sz="1200" dirty="0"/>
              <a:t> </a:t>
            </a:r>
            <a:r>
              <a:rPr lang="de-DE" sz="1200" dirty="0" err="1"/>
              <a:t>otherwise</a:t>
            </a:r>
            <a:endParaRPr lang="de-DE" sz="1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840" y="317493"/>
            <a:ext cx="2036320" cy="80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5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0" name="Rechteck 139"/>
          <p:cNvSpPr/>
          <p:nvPr/>
        </p:nvSpPr>
        <p:spPr>
          <a:xfrm>
            <a:off x="142795" y="6431190"/>
            <a:ext cx="267733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Parts of graphics from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Autor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Seobility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-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Lizenz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hlinkClick r:id="rId3" tooltip="Creative Commons Lizenz BY-SA 4.0"/>
              </a:rPr>
              <a:t>CC BY-SA 4.0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1510111" y="1597507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 smtClean="0"/>
              <a:t>…</a:t>
            </a:r>
            <a:endParaRPr lang="de-DE" sz="4000" dirty="0"/>
          </a:p>
        </p:txBody>
      </p:sp>
      <p:sp>
        <p:nvSpPr>
          <p:cNvPr id="58" name="Textfeld 57"/>
          <p:cNvSpPr txBox="1"/>
          <p:nvPr/>
        </p:nvSpPr>
        <p:spPr>
          <a:xfrm>
            <a:off x="9966097" y="211068"/>
            <a:ext cx="274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Ecosystem</a:t>
            </a:r>
            <a:r>
              <a:rPr lang="de-DE" sz="2400" b="1" dirty="0" smtClean="0"/>
              <a:t> 2015</a:t>
            </a:r>
            <a:endParaRPr lang="de-DE" sz="2400" b="1" dirty="0"/>
          </a:p>
        </p:txBody>
      </p:sp>
      <p:grpSp>
        <p:nvGrpSpPr>
          <p:cNvPr id="305" name="Gruppieren 304"/>
          <p:cNvGrpSpPr/>
          <p:nvPr/>
        </p:nvGrpSpPr>
        <p:grpSpPr>
          <a:xfrm>
            <a:off x="11624804" y="2824829"/>
            <a:ext cx="426752" cy="481896"/>
            <a:chOff x="4494148" y="901811"/>
            <a:chExt cx="642673" cy="707978"/>
          </a:xfrm>
        </p:grpSpPr>
        <p:grpSp>
          <p:nvGrpSpPr>
            <p:cNvPr id="306" name="Gruppieren 30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Ellipse 30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07" name="Rechteck 30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0" name="Gruppieren 309"/>
          <p:cNvGrpSpPr/>
          <p:nvPr/>
        </p:nvGrpSpPr>
        <p:grpSpPr>
          <a:xfrm>
            <a:off x="11624804" y="3935316"/>
            <a:ext cx="426752" cy="481896"/>
            <a:chOff x="4494148" y="901811"/>
            <a:chExt cx="642673" cy="707978"/>
          </a:xfrm>
        </p:grpSpPr>
        <p:grpSp>
          <p:nvGrpSpPr>
            <p:cNvPr id="311" name="Gruppieren 310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3" name="Ellipse 312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Ellipse 313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2" name="Rechteck 311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11623353" y="1725255"/>
            <a:ext cx="426752" cy="481896"/>
            <a:chOff x="4494148" y="901811"/>
            <a:chExt cx="642673" cy="707978"/>
          </a:xfrm>
        </p:grpSpPr>
        <p:grpSp>
          <p:nvGrpSpPr>
            <p:cNvPr id="316" name="Gruppieren 31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8" name="Ellipse 31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Ellipse 31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7" name="Rechteck 31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39" name="Gruppieren 438"/>
          <p:cNvGrpSpPr/>
          <p:nvPr/>
        </p:nvGrpSpPr>
        <p:grpSpPr>
          <a:xfrm>
            <a:off x="75145" y="5894181"/>
            <a:ext cx="12244227" cy="497643"/>
            <a:chOff x="193154" y="6097463"/>
            <a:chExt cx="12244227" cy="497643"/>
          </a:xfrm>
        </p:grpSpPr>
        <p:sp>
          <p:nvSpPr>
            <p:cNvPr id="14" name="Rechteck 13"/>
            <p:cNvSpPr/>
            <p:nvPr/>
          </p:nvSpPr>
          <p:spPr>
            <a:xfrm>
              <a:off x="347840" y="6097463"/>
              <a:ext cx="1868823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Rechteck 132"/>
            <p:cNvSpPr/>
            <p:nvPr/>
          </p:nvSpPr>
          <p:spPr>
            <a:xfrm>
              <a:off x="2547703" y="6097463"/>
              <a:ext cx="1152000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Textfeld 97"/>
            <p:cNvSpPr txBox="1"/>
            <p:nvPr/>
          </p:nvSpPr>
          <p:spPr>
            <a:xfrm flipH="1">
              <a:off x="205054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specific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server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1" name="Textfeld 97"/>
            <p:cNvSpPr txBox="1"/>
            <p:nvPr/>
          </p:nvSpPr>
          <p:spPr>
            <a:xfrm flipH="1">
              <a:off x="19315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member</a:t>
              </a:r>
              <a:endParaRPr lang="de-DE" sz="1200" dirty="0">
                <a:latin typeface="Consolas" panose="020B0609020204030204" pitchFamily="49" charset="0"/>
              </a:endParaRPr>
            </a:p>
            <a:p>
              <a:pPr algn="ctr"/>
              <a:r>
                <a:rPr lang="en-US" sz="1200" dirty="0">
                  <a:latin typeface="Consolas" panose="020B0609020204030204" pitchFamily="49" charset="0"/>
                </a:rPr>
                <a:t>a</a:t>
              </a:r>
              <a:r>
                <a:rPr lang="en-US" sz="1200" dirty="0" smtClean="0">
                  <a:latin typeface="Consolas" panose="020B0609020204030204" pitchFamily="49" charset="0"/>
                </a:rPr>
                <a:t>nd desktop system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320" name="Rechteck 319"/>
            <p:cNvSpPr/>
            <p:nvPr/>
          </p:nvSpPr>
          <p:spPr>
            <a:xfrm flipV="1">
              <a:off x="10622693" y="6097463"/>
              <a:ext cx="154800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1" name="Textfeld 97"/>
            <p:cNvSpPr txBox="1"/>
            <p:nvPr/>
          </p:nvSpPr>
          <p:spPr>
            <a:xfrm flipH="1">
              <a:off x="10332813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Consolas" panose="020B0609020204030204" pitchFamily="49" charset="0"/>
                </a:rPr>
                <a:t>Community/External Collaborators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</p:grpSp>
      <p:cxnSp>
        <p:nvCxnSpPr>
          <p:cNvPr id="329" name="Gerader Verbinder 328"/>
          <p:cNvCxnSpPr/>
          <p:nvPr/>
        </p:nvCxnSpPr>
        <p:spPr>
          <a:xfrm>
            <a:off x="9578594" y="3162936"/>
            <a:ext cx="0" cy="180000"/>
          </a:xfrm>
          <a:prstGeom prst="line">
            <a:avLst/>
          </a:prstGeom>
          <a:ln w="158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7" name="Gruppieren 376"/>
          <p:cNvGrpSpPr/>
          <p:nvPr/>
        </p:nvGrpSpPr>
        <p:grpSpPr>
          <a:xfrm>
            <a:off x="7443960" y="244045"/>
            <a:ext cx="988983" cy="690583"/>
            <a:chOff x="7402488" y="220536"/>
            <a:chExt cx="1035834" cy="723296"/>
          </a:xfrm>
        </p:grpSpPr>
        <p:sp>
          <p:nvSpPr>
            <p:cNvPr id="378" name="Rechteck 377"/>
            <p:cNvSpPr/>
            <p:nvPr/>
          </p:nvSpPr>
          <p:spPr>
            <a:xfrm>
              <a:off x="7402488" y="226219"/>
              <a:ext cx="1035834" cy="717613"/>
            </a:xfrm>
            <a:prstGeom prst="rect">
              <a:avLst/>
            </a:prstGeom>
            <a:noFill/>
            <a:ln w="19050">
              <a:solidFill>
                <a:srgbClr val="202E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9" name="Rechteck 378"/>
            <p:cNvSpPr/>
            <p:nvPr/>
          </p:nvSpPr>
          <p:spPr>
            <a:xfrm>
              <a:off x="7402488" y="220536"/>
              <a:ext cx="1035834" cy="48545"/>
            </a:xfrm>
            <a:prstGeom prst="rect">
              <a:avLst/>
            </a:prstGeom>
            <a:solidFill>
              <a:srgbClr val="222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0" name="Rechteck 379"/>
            <p:cNvSpPr/>
            <p:nvPr/>
          </p:nvSpPr>
          <p:spPr>
            <a:xfrm>
              <a:off x="7402488" y="267721"/>
              <a:ext cx="1035834" cy="48545"/>
            </a:xfrm>
            <a:prstGeom prst="rect">
              <a:avLst/>
            </a:prstGeom>
            <a:solidFill>
              <a:srgbClr val="086588"/>
            </a:solidFill>
            <a:ln>
              <a:solidFill>
                <a:srgbClr val="272E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1" name="Rechteck 380"/>
            <p:cNvSpPr/>
            <p:nvPr/>
          </p:nvSpPr>
          <p:spPr>
            <a:xfrm>
              <a:off x="7459538" y="368781"/>
              <a:ext cx="169306" cy="87875"/>
            </a:xfrm>
            <a:prstGeom prst="rect">
              <a:avLst/>
            </a:prstGeom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2" name="Rechteck 381"/>
            <p:cNvSpPr/>
            <p:nvPr/>
          </p:nvSpPr>
          <p:spPr>
            <a:xfrm>
              <a:off x="7460872" y="593780"/>
              <a:ext cx="169306" cy="87875"/>
            </a:xfrm>
            <a:prstGeom prst="rect">
              <a:avLst/>
            </a:prstGeom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83" name="Gerader Verbinder 382"/>
            <p:cNvCxnSpPr>
              <a:stCxn id="381" idx="2"/>
              <a:endCxn id="382" idx="0"/>
            </p:cNvCxnSpPr>
            <p:nvPr/>
          </p:nvCxnSpPr>
          <p:spPr>
            <a:xfrm>
              <a:off x="7544191" y="456656"/>
              <a:ext cx="1334" cy="1371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4" name="Gruppieren 383"/>
            <p:cNvGrpSpPr/>
            <p:nvPr/>
          </p:nvGrpSpPr>
          <p:grpSpPr>
            <a:xfrm>
              <a:off x="7751410" y="441309"/>
              <a:ext cx="169306" cy="404756"/>
              <a:chOff x="7717501" y="445016"/>
              <a:chExt cx="169306" cy="404756"/>
            </a:xfrm>
          </p:grpSpPr>
          <p:sp>
            <p:nvSpPr>
              <p:cNvPr id="392" name="Rechteck 391"/>
              <p:cNvSpPr/>
              <p:nvPr/>
            </p:nvSpPr>
            <p:spPr>
              <a:xfrm>
                <a:off x="7717501" y="445016"/>
                <a:ext cx="169306" cy="87875"/>
              </a:xfrm>
              <a:prstGeom prst="rect">
                <a:avLst/>
              </a:prstGeom>
              <a:ln w="635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3" name="Rechteck 392"/>
              <p:cNvSpPr/>
              <p:nvPr/>
            </p:nvSpPr>
            <p:spPr>
              <a:xfrm>
                <a:off x="7717501" y="597931"/>
                <a:ext cx="169306" cy="87875"/>
              </a:xfrm>
              <a:prstGeom prst="rect">
                <a:avLst/>
              </a:prstGeom>
              <a:ln w="635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4" name="Rechteck 393"/>
              <p:cNvSpPr/>
              <p:nvPr/>
            </p:nvSpPr>
            <p:spPr>
              <a:xfrm>
                <a:off x="7717501" y="761897"/>
                <a:ext cx="169306" cy="87875"/>
              </a:xfrm>
              <a:prstGeom prst="rect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95" name="Gerader Verbinder 394"/>
              <p:cNvCxnSpPr>
                <a:stCxn id="392" idx="2"/>
                <a:endCxn id="393" idx="0"/>
              </p:cNvCxnSpPr>
              <p:nvPr/>
            </p:nvCxnSpPr>
            <p:spPr>
              <a:xfrm>
                <a:off x="7802154" y="532891"/>
                <a:ext cx="0" cy="650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Gerader Verbinder 395"/>
              <p:cNvCxnSpPr>
                <a:stCxn id="393" idx="2"/>
                <a:endCxn id="394" idx="0"/>
              </p:cNvCxnSpPr>
              <p:nvPr/>
            </p:nvCxnSpPr>
            <p:spPr>
              <a:xfrm>
                <a:off x="7802154" y="685806"/>
                <a:ext cx="0" cy="760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5" name="Gewinkelter Verbinder 384"/>
            <p:cNvCxnSpPr>
              <a:stCxn id="381" idx="3"/>
              <a:endCxn id="392" idx="0"/>
            </p:cNvCxnSpPr>
            <p:nvPr/>
          </p:nvCxnSpPr>
          <p:spPr>
            <a:xfrm>
              <a:off x="7628844" y="412719"/>
              <a:ext cx="207219" cy="2859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Gerader Verbinder 385"/>
            <p:cNvCxnSpPr/>
            <p:nvPr/>
          </p:nvCxnSpPr>
          <p:spPr>
            <a:xfrm>
              <a:off x="8080576" y="361950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Gerader Verbinder 386"/>
            <p:cNvCxnSpPr/>
            <p:nvPr/>
          </p:nvCxnSpPr>
          <p:spPr>
            <a:xfrm>
              <a:off x="8263957" y="361950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Gerader Verbinder 387"/>
            <p:cNvCxnSpPr/>
            <p:nvPr/>
          </p:nvCxnSpPr>
          <p:spPr>
            <a:xfrm>
              <a:off x="8077526" y="526915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Gerader Verbinder 388"/>
            <p:cNvCxnSpPr/>
            <p:nvPr/>
          </p:nvCxnSpPr>
          <p:spPr>
            <a:xfrm>
              <a:off x="8077526" y="573571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Gerader Verbinder 389"/>
            <p:cNvCxnSpPr/>
            <p:nvPr/>
          </p:nvCxnSpPr>
          <p:spPr>
            <a:xfrm>
              <a:off x="8077526" y="620227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Gerader Verbinder 390"/>
            <p:cNvCxnSpPr/>
            <p:nvPr/>
          </p:nvCxnSpPr>
          <p:spPr>
            <a:xfrm>
              <a:off x="8077526" y="666884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0" name="Gruppieren 439"/>
          <p:cNvGrpSpPr/>
          <p:nvPr/>
        </p:nvGrpSpPr>
        <p:grpSpPr>
          <a:xfrm>
            <a:off x="428670" y="304800"/>
            <a:ext cx="3166708" cy="1095273"/>
            <a:chOff x="428670" y="304800"/>
            <a:chExt cx="3166708" cy="1095273"/>
          </a:xfrm>
        </p:grpSpPr>
        <p:sp>
          <p:nvSpPr>
            <p:cNvPr id="255" name="Abgerundetes Rechteck 254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59" name="Gruppieren 258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274" name="Grafik 2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275" name="Rechteck 274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26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47780" y="524329"/>
              <a:ext cx="747598" cy="68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8" name="Gerader Verbinder 87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uppieren 143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145" name="Gruppieren 144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148" name="Ellipse 14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47" name="Rechteck 146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2" name="Gruppieren 151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6" name="Rechteck 155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191" name="Grafik 19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192" name="Rechteck 19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25" name="Gerader Verbinder 424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Gerader Verbinder 426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uppieren 263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271" name="Ellipse 270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Pfeil nach rechts 271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Pfeil nach rechts 272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84" name="Ellipse 83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Pfeil nach rechts 84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Pfeil nach rechts 85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42" name="Gruppieren 441"/>
          <p:cNvGrpSpPr/>
          <p:nvPr/>
        </p:nvGrpSpPr>
        <p:grpSpPr>
          <a:xfrm>
            <a:off x="464888" y="2583845"/>
            <a:ext cx="3124284" cy="1095273"/>
            <a:chOff x="428670" y="304800"/>
            <a:chExt cx="3124284" cy="1095273"/>
          </a:xfrm>
        </p:grpSpPr>
        <p:sp>
          <p:nvSpPr>
            <p:cNvPr id="443" name="Abgerundetes Rechteck 442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44" name="Gruppieren 443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471" name="Grafik 47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72" name="Rechteck 47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445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81680" y="646740"/>
              <a:ext cx="481012" cy="44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6" name="Gerader Verbinder 445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Gerader Verbinder 446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8" name="Gruppieren 447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467" name="Gruppieren 466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469" name="Ellipse 468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0" name="Ellipse 46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8" name="Rechteck 467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49" name="Gruppieren 448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463" name="Gruppieren 462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465" name="Ellipse 464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6" name="Ellipse 465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4" name="Rechteck 463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0" name="Gruppieren 449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461" name="Grafik 46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62" name="Rechteck 46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51" name="Gerader Verbinder 450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Gerader Verbinder 451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3" name="Gruppieren 452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458" name="Ellipse 457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9" name="Pfeil nach rechts 458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0" name="Pfeil nach rechts 459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4" name="Gruppieren 453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455" name="Ellipse 454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6" name="Pfeil nach rechts 455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7" name="Pfeil nach rechts 456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3820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763" y="4256206"/>
            <a:ext cx="775835" cy="1197988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1510111" y="1597507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 smtClean="0"/>
              <a:t>…</a:t>
            </a:r>
            <a:endParaRPr lang="de-DE" sz="4000" dirty="0"/>
          </a:p>
        </p:txBody>
      </p:sp>
      <p:sp>
        <p:nvSpPr>
          <p:cNvPr id="58" name="Textfeld 57"/>
          <p:cNvSpPr txBox="1"/>
          <p:nvPr/>
        </p:nvSpPr>
        <p:spPr>
          <a:xfrm>
            <a:off x="9966097" y="211068"/>
            <a:ext cx="274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Ecosystem</a:t>
            </a:r>
            <a:r>
              <a:rPr lang="de-DE" sz="2400" b="1" dirty="0" smtClean="0"/>
              <a:t> 2015</a:t>
            </a:r>
            <a:endParaRPr lang="de-DE" sz="2400" b="1" dirty="0"/>
          </a:p>
        </p:txBody>
      </p:sp>
      <p:grpSp>
        <p:nvGrpSpPr>
          <p:cNvPr id="209" name="Gruppieren 208"/>
          <p:cNvGrpSpPr/>
          <p:nvPr/>
        </p:nvGrpSpPr>
        <p:grpSpPr>
          <a:xfrm>
            <a:off x="5239838" y="5310736"/>
            <a:ext cx="489806" cy="362840"/>
            <a:chOff x="640251" y="4419034"/>
            <a:chExt cx="837414" cy="588308"/>
          </a:xfrm>
        </p:grpSpPr>
        <p:pic>
          <p:nvPicPr>
            <p:cNvPr id="210" name="Grafik 20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1" name="Rechteck 210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2" name="Gruppieren 211"/>
          <p:cNvGrpSpPr/>
          <p:nvPr/>
        </p:nvGrpSpPr>
        <p:grpSpPr>
          <a:xfrm>
            <a:off x="4624286" y="5310736"/>
            <a:ext cx="489806" cy="362840"/>
            <a:chOff x="640251" y="4419034"/>
            <a:chExt cx="837414" cy="588308"/>
          </a:xfrm>
        </p:grpSpPr>
        <p:pic>
          <p:nvPicPr>
            <p:cNvPr id="213" name="Grafik 2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4" name="Rechteck 213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5" name="Gruppieren 214"/>
          <p:cNvGrpSpPr/>
          <p:nvPr/>
        </p:nvGrpSpPr>
        <p:grpSpPr>
          <a:xfrm>
            <a:off x="3984235" y="5319826"/>
            <a:ext cx="489806" cy="362840"/>
            <a:chOff x="640251" y="4419034"/>
            <a:chExt cx="837414" cy="588308"/>
          </a:xfrm>
        </p:grpSpPr>
        <p:pic>
          <p:nvPicPr>
            <p:cNvPr id="216" name="Grafik 2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7" name="Rechteck 216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305" name="Gruppieren 304"/>
          <p:cNvGrpSpPr/>
          <p:nvPr/>
        </p:nvGrpSpPr>
        <p:grpSpPr>
          <a:xfrm>
            <a:off x="11624804" y="2824829"/>
            <a:ext cx="426752" cy="481896"/>
            <a:chOff x="4494148" y="901811"/>
            <a:chExt cx="642673" cy="707978"/>
          </a:xfrm>
        </p:grpSpPr>
        <p:grpSp>
          <p:nvGrpSpPr>
            <p:cNvPr id="306" name="Gruppieren 30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Ellipse 30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07" name="Rechteck 30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0" name="Gruppieren 309"/>
          <p:cNvGrpSpPr/>
          <p:nvPr/>
        </p:nvGrpSpPr>
        <p:grpSpPr>
          <a:xfrm>
            <a:off x="11624804" y="3935316"/>
            <a:ext cx="426752" cy="481896"/>
            <a:chOff x="4494148" y="901811"/>
            <a:chExt cx="642673" cy="707978"/>
          </a:xfrm>
        </p:grpSpPr>
        <p:grpSp>
          <p:nvGrpSpPr>
            <p:cNvPr id="311" name="Gruppieren 310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3" name="Ellipse 312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Ellipse 313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2" name="Rechteck 311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11623353" y="1725255"/>
            <a:ext cx="426752" cy="481896"/>
            <a:chOff x="4494148" y="901811"/>
            <a:chExt cx="642673" cy="707978"/>
          </a:xfrm>
        </p:grpSpPr>
        <p:grpSp>
          <p:nvGrpSpPr>
            <p:cNvPr id="316" name="Gruppieren 31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8" name="Ellipse 31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Ellipse 31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7" name="Rechteck 31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39" name="Gruppieren 438"/>
          <p:cNvGrpSpPr/>
          <p:nvPr/>
        </p:nvGrpSpPr>
        <p:grpSpPr>
          <a:xfrm>
            <a:off x="75145" y="5894181"/>
            <a:ext cx="12244227" cy="497643"/>
            <a:chOff x="193154" y="6097463"/>
            <a:chExt cx="12244227" cy="497643"/>
          </a:xfrm>
        </p:grpSpPr>
        <p:sp>
          <p:nvSpPr>
            <p:cNvPr id="281" name="Textfeld 97"/>
            <p:cNvSpPr txBox="1"/>
            <p:nvPr/>
          </p:nvSpPr>
          <p:spPr>
            <a:xfrm flipH="1">
              <a:off x="3881686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Analysis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47840" y="6097463"/>
              <a:ext cx="1868823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Rechteck 132"/>
            <p:cNvSpPr/>
            <p:nvPr/>
          </p:nvSpPr>
          <p:spPr>
            <a:xfrm>
              <a:off x="2547703" y="6097463"/>
              <a:ext cx="1152000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8" name="Rechteck 217"/>
            <p:cNvSpPr/>
            <p:nvPr/>
          </p:nvSpPr>
          <p:spPr>
            <a:xfrm>
              <a:off x="4090640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Textfeld 97"/>
            <p:cNvSpPr txBox="1"/>
            <p:nvPr/>
          </p:nvSpPr>
          <p:spPr>
            <a:xfrm flipH="1">
              <a:off x="205054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specific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server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1" name="Textfeld 97"/>
            <p:cNvSpPr txBox="1"/>
            <p:nvPr/>
          </p:nvSpPr>
          <p:spPr>
            <a:xfrm flipH="1">
              <a:off x="19315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member</a:t>
              </a:r>
              <a:endParaRPr lang="de-DE" sz="1200" dirty="0">
                <a:latin typeface="Consolas" panose="020B0609020204030204" pitchFamily="49" charset="0"/>
              </a:endParaRPr>
            </a:p>
            <a:p>
              <a:pPr algn="ctr"/>
              <a:r>
                <a:rPr lang="en-US" sz="1200" dirty="0">
                  <a:latin typeface="Consolas" panose="020B0609020204030204" pitchFamily="49" charset="0"/>
                </a:rPr>
                <a:t>a</a:t>
              </a:r>
              <a:r>
                <a:rPr lang="en-US" sz="1200" dirty="0" smtClean="0">
                  <a:latin typeface="Consolas" panose="020B0609020204030204" pitchFamily="49" charset="0"/>
                </a:rPr>
                <a:t>nd desktop system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2" name="Textfeld 97"/>
            <p:cNvSpPr txBox="1"/>
            <p:nvPr/>
          </p:nvSpPr>
          <p:spPr>
            <a:xfrm flipH="1">
              <a:off x="5722008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Microscopy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3" name="Rechteck 222"/>
            <p:cNvSpPr/>
            <p:nvPr/>
          </p:nvSpPr>
          <p:spPr>
            <a:xfrm>
              <a:off x="5930962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0" name="Rechteck 319"/>
            <p:cNvSpPr/>
            <p:nvPr/>
          </p:nvSpPr>
          <p:spPr>
            <a:xfrm flipV="1">
              <a:off x="10622693" y="6097463"/>
              <a:ext cx="154800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1" name="Textfeld 97"/>
            <p:cNvSpPr txBox="1"/>
            <p:nvPr/>
          </p:nvSpPr>
          <p:spPr>
            <a:xfrm flipH="1">
              <a:off x="10332813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Consolas" panose="020B0609020204030204" pitchFamily="49" charset="0"/>
                </a:rPr>
                <a:t>Community/External Collaborators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</p:grpSp>
      <p:cxnSp>
        <p:nvCxnSpPr>
          <p:cNvPr id="329" name="Gerader Verbinder 328"/>
          <p:cNvCxnSpPr/>
          <p:nvPr/>
        </p:nvCxnSpPr>
        <p:spPr>
          <a:xfrm>
            <a:off x="9578594" y="3162936"/>
            <a:ext cx="0" cy="180000"/>
          </a:xfrm>
          <a:prstGeom prst="line">
            <a:avLst/>
          </a:prstGeom>
          <a:ln w="158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7" name="Gruppieren 376"/>
          <p:cNvGrpSpPr/>
          <p:nvPr/>
        </p:nvGrpSpPr>
        <p:grpSpPr>
          <a:xfrm>
            <a:off x="7443960" y="244045"/>
            <a:ext cx="988983" cy="690583"/>
            <a:chOff x="7402488" y="220536"/>
            <a:chExt cx="1035834" cy="723296"/>
          </a:xfrm>
        </p:grpSpPr>
        <p:sp>
          <p:nvSpPr>
            <p:cNvPr id="378" name="Rechteck 377"/>
            <p:cNvSpPr/>
            <p:nvPr/>
          </p:nvSpPr>
          <p:spPr>
            <a:xfrm>
              <a:off x="7402488" y="226219"/>
              <a:ext cx="1035834" cy="717613"/>
            </a:xfrm>
            <a:prstGeom prst="rect">
              <a:avLst/>
            </a:prstGeom>
            <a:noFill/>
            <a:ln w="19050">
              <a:solidFill>
                <a:srgbClr val="202E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9" name="Rechteck 378"/>
            <p:cNvSpPr/>
            <p:nvPr/>
          </p:nvSpPr>
          <p:spPr>
            <a:xfrm>
              <a:off x="7402488" y="220536"/>
              <a:ext cx="1035834" cy="48545"/>
            </a:xfrm>
            <a:prstGeom prst="rect">
              <a:avLst/>
            </a:prstGeom>
            <a:solidFill>
              <a:srgbClr val="222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0" name="Rechteck 379"/>
            <p:cNvSpPr/>
            <p:nvPr/>
          </p:nvSpPr>
          <p:spPr>
            <a:xfrm>
              <a:off x="7402488" y="267721"/>
              <a:ext cx="1035834" cy="48545"/>
            </a:xfrm>
            <a:prstGeom prst="rect">
              <a:avLst/>
            </a:prstGeom>
            <a:solidFill>
              <a:srgbClr val="086588"/>
            </a:solidFill>
            <a:ln>
              <a:solidFill>
                <a:srgbClr val="272E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1" name="Rechteck 380"/>
            <p:cNvSpPr/>
            <p:nvPr/>
          </p:nvSpPr>
          <p:spPr>
            <a:xfrm>
              <a:off x="7459538" y="368781"/>
              <a:ext cx="169306" cy="87875"/>
            </a:xfrm>
            <a:prstGeom prst="rect">
              <a:avLst/>
            </a:prstGeom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2" name="Rechteck 381"/>
            <p:cNvSpPr/>
            <p:nvPr/>
          </p:nvSpPr>
          <p:spPr>
            <a:xfrm>
              <a:off x="7460872" y="593780"/>
              <a:ext cx="169306" cy="87875"/>
            </a:xfrm>
            <a:prstGeom prst="rect">
              <a:avLst/>
            </a:prstGeom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83" name="Gerader Verbinder 382"/>
            <p:cNvCxnSpPr>
              <a:stCxn id="381" idx="2"/>
              <a:endCxn id="382" idx="0"/>
            </p:cNvCxnSpPr>
            <p:nvPr/>
          </p:nvCxnSpPr>
          <p:spPr>
            <a:xfrm>
              <a:off x="7544191" y="456656"/>
              <a:ext cx="1334" cy="1371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4" name="Gruppieren 383"/>
            <p:cNvGrpSpPr/>
            <p:nvPr/>
          </p:nvGrpSpPr>
          <p:grpSpPr>
            <a:xfrm>
              <a:off x="7751410" y="441309"/>
              <a:ext cx="169306" cy="404756"/>
              <a:chOff x="7717501" y="445016"/>
              <a:chExt cx="169306" cy="404756"/>
            </a:xfrm>
          </p:grpSpPr>
          <p:sp>
            <p:nvSpPr>
              <p:cNvPr id="392" name="Rechteck 391"/>
              <p:cNvSpPr/>
              <p:nvPr/>
            </p:nvSpPr>
            <p:spPr>
              <a:xfrm>
                <a:off x="7717501" y="445016"/>
                <a:ext cx="169306" cy="87875"/>
              </a:xfrm>
              <a:prstGeom prst="rect">
                <a:avLst/>
              </a:prstGeom>
              <a:ln w="635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3" name="Rechteck 392"/>
              <p:cNvSpPr/>
              <p:nvPr/>
            </p:nvSpPr>
            <p:spPr>
              <a:xfrm>
                <a:off x="7717501" y="597931"/>
                <a:ext cx="169306" cy="87875"/>
              </a:xfrm>
              <a:prstGeom prst="rect">
                <a:avLst/>
              </a:prstGeom>
              <a:ln w="635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4" name="Rechteck 393"/>
              <p:cNvSpPr/>
              <p:nvPr/>
            </p:nvSpPr>
            <p:spPr>
              <a:xfrm>
                <a:off x="7717501" y="761897"/>
                <a:ext cx="169306" cy="87875"/>
              </a:xfrm>
              <a:prstGeom prst="rect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95" name="Gerader Verbinder 394"/>
              <p:cNvCxnSpPr>
                <a:stCxn id="392" idx="2"/>
                <a:endCxn id="393" idx="0"/>
              </p:cNvCxnSpPr>
              <p:nvPr/>
            </p:nvCxnSpPr>
            <p:spPr>
              <a:xfrm>
                <a:off x="7802154" y="532891"/>
                <a:ext cx="0" cy="650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Gerader Verbinder 395"/>
              <p:cNvCxnSpPr>
                <a:stCxn id="393" idx="2"/>
                <a:endCxn id="394" idx="0"/>
              </p:cNvCxnSpPr>
              <p:nvPr/>
            </p:nvCxnSpPr>
            <p:spPr>
              <a:xfrm>
                <a:off x="7802154" y="685806"/>
                <a:ext cx="0" cy="760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5" name="Gewinkelter Verbinder 384"/>
            <p:cNvCxnSpPr>
              <a:stCxn id="381" idx="3"/>
              <a:endCxn id="392" idx="0"/>
            </p:cNvCxnSpPr>
            <p:nvPr/>
          </p:nvCxnSpPr>
          <p:spPr>
            <a:xfrm>
              <a:off x="7628844" y="412719"/>
              <a:ext cx="207219" cy="2859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Gerader Verbinder 385"/>
            <p:cNvCxnSpPr/>
            <p:nvPr/>
          </p:nvCxnSpPr>
          <p:spPr>
            <a:xfrm>
              <a:off x="8080576" y="361950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Gerader Verbinder 386"/>
            <p:cNvCxnSpPr/>
            <p:nvPr/>
          </p:nvCxnSpPr>
          <p:spPr>
            <a:xfrm>
              <a:off x="8263957" y="361950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Gerader Verbinder 387"/>
            <p:cNvCxnSpPr/>
            <p:nvPr/>
          </p:nvCxnSpPr>
          <p:spPr>
            <a:xfrm>
              <a:off x="8077526" y="526915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Gerader Verbinder 388"/>
            <p:cNvCxnSpPr/>
            <p:nvPr/>
          </p:nvCxnSpPr>
          <p:spPr>
            <a:xfrm>
              <a:off x="8077526" y="573571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Gerader Verbinder 389"/>
            <p:cNvCxnSpPr/>
            <p:nvPr/>
          </p:nvCxnSpPr>
          <p:spPr>
            <a:xfrm>
              <a:off x="8077526" y="620227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Gerader Verbinder 390"/>
            <p:cNvCxnSpPr/>
            <p:nvPr/>
          </p:nvCxnSpPr>
          <p:spPr>
            <a:xfrm>
              <a:off x="8077526" y="666884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0" name="Gruppieren 439"/>
          <p:cNvGrpSpPr/>
          <p:nvPr/>
        </p:nvGrpSpPr>
        <p:grpSpPr>
          <a:xfrm>
            <a:off x="428670" y="304800"/>
            <a:ext cx="3166708" cy="1095273"/>
            <a:chOff x="428670" y="304800"/>
            <a:chExt cx="3166708" cy="1095273"/>
          </a:xfrm>
        </p:grpSpPr>
        <p:sp>
          <p:nvSpPr>
            <p:cNvPr id="255" name="Abgerundetes Rechteck 254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59" name="Gruppieren 258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274" name="Grafik 2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275" name="Rechteck 274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26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47780" y="524329"/>
              <a:ext cx="747598" cy="68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8" name="Gerader Verbinder 87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uppieren 143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145" name="Gruppieren 144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148" name="Ellipse 14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47" name="Rechteck 146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2" name="Gruppieren 151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6" name="Rechteck 155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191" name="Grafik 19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192" name="Rechteck 19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25" name="Gerader Verbinder 424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Gerader Verbinder 426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uppieren 263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271" name="Ellipse 270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Pfeil nach rechts 271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Pfeil nach rechts 272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84" name="Ellipse 83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Pfeil nach rechts 84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Pfeil nach rechts 85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42" name="Gruppieren 441"/>
          <p:cNvGrpSpPr/>
          <p:nvPr/>
        </p:nvGrpSpPr>
        <p:grpSpPr>
          <a:xfrm>
            <a:off x="464888" y="2583845"/>
            <a:ext cx="3124284" cy="1095273"/>
            <a:chOff x="428670" y="304800"/>
            <a:chExt cx="3124284" cy="1095273"/>
          </a:xfrm>
        </p:grpSpPr>
        <p:sp>
          <p:nvSpPr>
            <p:cNvPr id="443" name="Abgerundetes Rechteck 442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44" name="Gruppieren 443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471" name="Grafik 47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72" name="Rechteck 47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445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81680" y="646740"/>
              <a:ext cx="481012" cy="44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6" name="Gerader Verbinder 445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Gerader Verbinder 446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8" name="Gruppieren 447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467" name="Gruppieren 466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469" name="Ellipse 468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0" name="Ellipse 46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8" name="Rechteck 467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49" name="Gruppieren 448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463" name="Gruppieren 462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465" name="Ellipse 464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6" name="Ellipse 465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4" name="Rechteck 463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0" name="Gruppieren 449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461" name="Grafik 46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62" name="Rechteck 46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51" name="Gerader Verbinder 450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Gerader Verbinder 451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3" name="Gruppieren 452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458" name="Ellipse 457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9" name="Pfeil nach rechts 458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0" name="Pfeil nach rechts 459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4" name="Gruppieren 453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455" name="Ellipse 454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6" name="Pfeil nach rechts 455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7" name="Pfeil nach rechts 456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137" name="Rechteck 136"/>
          <p:cNvSpPr/>
          <p:nvPr/>
        </p:nvSpPr>
        <p:spPr>
          <a:xfrm>
            <a:off x="142795" y="6431190"/>
            <a:ext cx="267733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Parts of graphics from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Autor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Seobility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-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Lizenz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hlinkClick r:id="rId7" tooltip="Creative Commons Lizenz BY-SA 4.0"/>
              </a:rPr>
              <a:t>CC BY-SA 4.0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87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763" y="4256206"/>
            <a:ext cx="775835" cy="1197988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1510111" y="1597507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 smtClean="0"/>
              <a:t>…</a:t>
            </a:r>
            <a:endParaRPr lang="de-DE" sz="4000" dirty="0"/>
          </a:p>
        </p:txBody>
      </p:sp>
      <p:sp>
        <p:nvSpPr>
          <p:cNvPr id="58" name="Textfeld 57"/>
          <p:cNvSpPr txBox="1"/>
          <p:nvPr/>
        </p:nvSpPr>
        <p:spPr>
          <a:xfrm>
            <a:off x="9966097" y="211068"/>
            <a:ext cx="274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Ecosystem</a:t>
            </a:r>
            <a:r>
              <a:rPr lang="de-DE" sz="2400" b="1" dirty="0" smtClean="0"/>
              <a:t> 2015</a:t>
            </a:r>
            <a:endParaRPr lang="de-DE" sz="2400" b="1" dirty="0"/>
          </a:p>
        </p:txBody>
      </p:sp>
      <p:grpSp>
        <p:nvGrpSpPr>
          <p:cNvPr id="209" name="Gruppieren 208"/>
          <p:cNvGrpSpPr/>
          <p:nvPr/>
        </p:nvGrpSpPr>
        <p:grpSpPr>
          <a:xfrm>
            <a:off x="5239838" y="5310736"/>
            <a:ext cx="489806" cy="362840"/>
            <a:chOff x="640251" y="4419034"/>
            <a:chExt cx="837414" cy="588308"/>
          </a:xfrm>
        </p:grpSpPr>
        <p:pic>
          <p:nvPicPr>
            <p:cNvPr id="210" name="Grafik 20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1" name="Rechteck 210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2" name="Gruppieren 211"/>
          <p:cNvGrpSpPr/>
          <p:nvPr/>
        </p:nvGrpSpPr>
        <p:grpSpPr>
          <a:xfrm>
            <a:off x="4624286" y="5310736"/>
            <a:ext cx="489806" cy="362840"/>
            <a:chOff x="640251" y="4419034"/>
            <a:chExt cx="837414" cy="588308"/>
          </a:xfrm>
        </p:grpSpPr>
        <p:pic>
          <p:nvPicPr>
            <p:cNvPr id="213" name="Grafik 2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4" name="Rechteck 213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5" name="Gruppieren 214"/>
          <p:cNvGrpSpPr/>
          <p:nvPr/>
        </p:nvGrpSpPr>
        <p:grpSpPr>
          <a:xfrm>
            <a:off x="3984235" y="5319826"/>
            <a:ext cx="489806" cy="362840"/>
            <a:chOff x="640251" y="4419034"/>
            <a:chExt cx="837414" cy="588308"/>
          </a:xfrm>
        </p:grpSpPr>
        <p:pic>
          <p:nvPicPr>
            <p:cNvPr id="216" name="Grafik 2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7" name="Rechteck 216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305" name="Gruppieren 304"/>
          <p:cNvGrpSpPr/>
          <p:nvPr/>
        </p:nvGrpSpPr>
        <p:grpSpPr>
          <a:xfrm>
            <a:off x="11624804" y="2824829"/>
            <a:ext cx="426752" cy="481896"/>
            <a:chOff x="4494148" y="901811"/>
            <a:chExt cx="642673" cy="707978"/>
          </a:xfrm>
        </p:grpSpPr>
        <p:grpSp>
          <p:nvGrpSpPr>
            <p:cNvPr id="306" name="Gruppieren 30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Ellipse 30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07" name="Rechteck 30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0" name="Gruppieren 309"/>
          <p:cNvGrpSpPr/>
          <p:nvPr/>
        </p:nvGrpSpPr>
        <p:grpSpPr>
          <a:xfrm>
            <a:off x="11624804" y="3935316"/>
            <a:ext cx="426752" cy="481896"/>
            <a:chOff x="4494148" y="901811"/>
            <a:chExt cx="642673" cy="707978"/>
          </a:xfrm>
        </p:grpSpPr>
        <p:grpSp>
          <p:nvGrpSpPr>
            <p:cNvPr id="311" name="Gruppieren 310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3" name="Ellipse 312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Ellipse 313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2" name="Rechteck 311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11623353" y="1725255"/>
            <a:ext cx="426752" cy="481896"/>
            <a:chOff x="4494148" y="901811"/>
            <a:chExt cx="642673" cy="707978"/>
          </a:xfrm>
        </p:grpSpPr>
        <p:grpSp>
          <p:nvGrpSpPr>
            <p:cNvPr id="316" name="Gruppieren 31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8" name="Ellipse 31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Ellipse 31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7" name="Rechteck 31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39" name="Gruppieren 438"/>
          <p:cNvGrpSpPr/>
          <p:nvPr/>
        </p:nvGrpSpPr>
        <p:grpSpPr>
          <a:xfrm>
            <a:off x="75145" y="5894181"/>
            <a:ext cx="12244227" cy="682309"/>
            <a:chOff x="193154" y="6097463"/>
            <a:chExt cx="12244227" cy="682309"/>
          </a:xfrm>
        </p:grpSpPr>
        <p:sp>
          <p:nvSpPr>
            <p:cNvPr id="281" name="Textfeld 97"/>
            <p:cNvSpPr txBox="1"/>
            <p:nvPr/>
          </p:nvSpPr>
          <p:spPr>
            <a:xfrm flipH="1">
              <a:off x="3881686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Analysis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47840" y="6097463"/>
              <a:ext cx="1868823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Rechteck 132"/>
            <p:cNvSpPr/>
            <p:nvPr/>
          </p:nvSpPr>
          <p:spPr>
            <a:xfrm>
              <a:off x="2547703" y="6097463"/>
              <a:ext cx="1152000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8" name="Rechteck 217"/>
            <p:cNvSpPr/>
            <p:nvPr/>
          </p:nvSpPr>
          <p:spPr>
            <a:xfrm>
              <a:off x="4090640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Textfeld 97"/>
            <p:cNvSpPr txBox="1"/>
            <p:nvPr/>
          </p:nvSpPr>
          <p:spPr>
            <a:xfrm flipH="1">
              <a:off x="205054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specific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server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1" name="Textfeld 97"/>
            <p:cNvSpPr txBox="1"/>
            <p:nvPr/>
          </p:nvSpPr>
          <p:spPr>
            <a:xfrm flipH="1">
              <a:off x="19315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member</a:t>
              </a:r>
              <a:endParaRPr lang="de-DE" sz="1200" dirty="0">
                <a:latin typeface="Consolas" panose="020B0609020204030204" pitchFamily="49" charset="0"/>
              </a:endParaRPr>
            </a:p>
            <a:p>
              <a:pPr algn="ctr"/>
              <a:r>
                <a:rPr lang="en-US" sz="1200" dirty="0">
                  <a:latin typeface="Consolas" panose="020B0609020204030204" pitchFamily="49" charset="0"/>
                </a:rPr>
                <a:t>a</a:t>
              </a:r>
              <a:r>
                <a:rPr lang="en-US" sz="1200" dirty="0" smtClean="0">
                  <a:latin typeface="Consolas" panose="020B0609020204030204" pitchFamily="49" charset="0"/>
                </a:rPr>
                <a:t>nd desktop system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2" name="Textfeld 97"/>
            <p:cNvSpPr txBox="1"/>
            <p:nvPr/>
          </p:nvSpPr>
          <p:spPr>
            <a:xfrm flipH="1">
              <a:off x="5722008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Microscopy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3" name="Rechteck 222"/>
            <p:cNvSpPr/>
            <p:nvPr/>
          </p:nvSpPr>
          <p:spPr>
            <a:xfrm>
              <a:off x="5930962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0" name="Rechteck 319"/>
            <p:cNvSpPr/>
            <p:nvPr/>
          </p:nvSpPr>
          <p:spPr>
            <a:xfrm flipV="1">
              <a:off x="10622693" y="6097463"/>
              <a:ext cx="154800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1" name="Textfeld 97"/>
            <p:cNvSpPr txBox="1"/>
            <p:nvPr/>
          </p:nvSpPr>
          <p:spPr>
            <a:xfrm flipH="1">
              <a:off x="10332813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Consolas" panose="020B0609020204030204" pitchFamily="49" charset="0"/>
                </a:rPr>
                <a:t>Community/External Collaborators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322" name="Textfeld 97"/>
            <p:cNvSpPr txBox="1"/>
            <p:nvPr/>
          </p:nvSpPr>
          <p:spPr>
            <a:xfrm flipH="1">
              <a:off x="7454029" y="6133441"/>
              <a:ext cx="21045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Multiple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data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formats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323" name="Rechteck 322"/>
            <p:cNvSpPr/>
            <p:nvPr/>
          </p:nvSpPr>
          <p:spPr>
            <a:xfrm>
              <a:off x="7792870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29" name="Gerader Verbinder 328"/>
          <p:cNvCxnSpPr/>
          <p:nvPr/>
        </p:nvCxnSpPr>
        <p:spPr>
          <a:xfrm>
            <a:off x="9578594" y="3162936"/>
            <a:ext cx="0" cy="180000"/>
          </a:xfrm>
          <a:prstGeom prst="line">
            <a:avLst/>
          </a:prstGeom>
          <a:ln w="158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uppieren 73"/>
          <p:cNvGrpSpPr/>
          <p:nvPr/>
        </p:nvGrpSpPr>
        <p:grpSpPr>
          <a:xfrm>
            <a:off x="7861661" y="129751"/>
            <a:ext cx="1814362" cy="1814362"/>
            <a:chOff x="7745545" y="3306725"/>
            <a:chExt cx="1814362" cy="1814362"/>
          </a:xfrm>
        </p:grpSpPr>
        <p:pic>
          <p:nvPicPr>
            <p:cNvPr id="72" name="Grafik 7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5545" y="3306725"/>
              <a:ext cx="1814362" cy="1814362"/>
            </a:xfrm>
            <a:prstGeom prst="rect">
              <a:avLst/>
            </a:prstGeom>
          </p:spPr>
        </p:pic>
        <p:sp>
          <p:nvSpPr>
            <p:cNvPr id="73" name="Rechteck 72"/>
            <p:cNvSpPr/>
            <p:nvPr/>
          </p:nvSpPr>
          <p:spPr>
            <a:xfrm>
              <a:off x="7812192" y="3381407"/>
              <a:ext cx="817908" cy="890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77" name="Gruppieren 376"/>
          <p:cNvGrpSpPr/>
          <p:nvPr/>
        </p:nvGrpSpPr>
        <p:grpSpPr>
          <a:xfrm>
            <a:off x="7443960" y="244045"/>
            <a:ext cx="988983" cy="690583"/>
            <a:chOff x="7402488" y="220536"/>
            <a:chExt cx="1035834" cy="723296"/>
          </a:xfrm>
        </p:grpSpPr>
        <p:sp>
          <p:nvSpPr>
            <p:cNvPr id="378" name="Rechteck 377"/>
            <p:cNvSpPr/>
            <p:nvPr/>
          </p:nvSpPr>
          <p:spPr>
            <a:xfrm>
              <a:off x="7402488" y="226219"/>
              <a:ext cx="1035834" cy="717613"/>
            </a:xfrm>
            <a:prstGeom prst="rect">
              <a:avLst/>
            </a:prstGeom>
            <a:noFill/>
            <a:ln w="19050">
              <a:solidFill>
                <a:srgbClr val="202E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9" name="Rechteck 378"/>
            <p:cNvSpPr/>
            <p:nvPr/>
          </p:nvSpPr>
          <p:spPr>
            <a:xfrm>
              <a:off x="7402488" y="220536"/>
              <a:ext cx="1035834" cy="48545"/>
            </a:xfrm>
            <a:prstGeom prst="rect">
              <a:avLst/>
            </a:prstGeom>
            <a:solidFill>
              <a:srgbClr val="222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0" name="Rechteck 379"/>
            <p:cNvSpPr/>
            <p:nvPr/>
          </p:nvSpPr>
          <p:spPr>
            <a:xfrm>
              <a:off x="7402488" y="267721"/>
              <a:ext cx="1035834" cy="48545"/>
            </a:xfrm>
            <a:prstGeom prst="rect">
              <a:avLst/>
            </a:prstGeom>
            <a:solidFill>
              <a:srgbClr val="086588"/>
            </a:solidFill>
            <a:ln>
              <a:solidFill>
                <a:srgbClr val="272E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1" name="Rechteck 380"/>
            <p:cNvSpPr/>
            <p:nvPr/>
          </p:nvSpPr>
          <p:spPr>
            <a:xfrm>
              <a:off x="7459538" y="368781"/>
              <a:ext cx="169306" cy="87875"/>
            </a:xfrm>
            <a:prstGeom prst="rect">
              <a:avLst/>
            </a:prstGeom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2" name="Rechteck 381"/>
            <p:cNvSpPr/>
            <p:nvPr/>
          </p:nvSpPr>
          <p:spPr>
            <a:xfrm>
              <a:off x="7460872" y="593780"/>
              <a:ext cx="169306" cy="87875"/>
            </a:xfrm>
            <a:prstGeom prst="rect">
              <a:avLst/>
            </a:prstGeom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83" name="Gerader Verbinder 382"/>
            <p:cNvCxnSpPr>
              <a:stCxn id="381" idx="2"/>
              <a:endCxn id="382" idx="0"/>
            </p:cNvCxnSpPr>
            <p:nvPr/>
          </p:nvCxnSpPr>
          <p:spPr>
            <a:xfrm>
              <a:off x="7544191" y="456656"/>
              <a:ext cx="1334" cy="1371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4" name="Gruppieren 383"/>
            <p:cNvGrpSpPr/>
            <p:nvPr/>
          </p:nvGrpSpPr>
          <p:grpSpPr>
            <a:xfrm>
              <a:off x="7751410" y="441309"/>
              <a:ext cx="169306" cy="404756"/>
              <a:chOff x="7717501" y="445016"/>
              <a:chExt cx="169306" cy="404756"/>
            </a:xfrm>
          </p:grpSpPr>
          <p:sp>
            <p:nvSpPr>
              <p:cNvPr id="392" name="Rechteck 391"/>
              <p:cNvSpPr/>
              <p:nvPr/>
            </p:nvSpPr>
            <p:spPr>
              <a:xfrm>
                <a:off x="7717501" y="445016"/>
                <a:ext cx="169306" cy="87875"/>
              </a:xfrm>
              <a:prstGeom prst="rect">
                <a:avLst/>
              </a:prstGeom>
              <a:ln w="635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3" name="Rechteck 392"/>
              <p:cNvSpPr/>
              <p:nvPr/>
            </p:nvSpPr>
            <p:spPr>
              <a:xfrm>
                <a:off x="7717501" y="597931"/>
                <a:ext cx="169306" cy="87875"/>
              </a:xfrm>
              <a:prstGeom prst="rect">
                <a:avLst/>
              </a:prstGeom>
              <a:ln w="635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4" name="Rechteck 393"/>
              <p:cNvSpPr/>
              <p:nvPr/>
            </p:nvSpPr>
            <p:spPr>
              <a:xfrm>
                <a:off x="7717501" y="761897"/>
                <a:ext cx="169306" cy="87875"/>
              </a:xfrm>
              <a:prstGeom prst="rect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95" name="Gerader Verbinder 394"/>
              <p:cNvCxnSpPr>
                <a:stCxn id="392" idx="2"/>
                <a:endCxn id="393" idx="0"/>
              </p:cNvCxnSpPr>
              <p:nvPr/>
            </p:nvCxnSpPr>
            <p:spPr>
              <a:xfrm>
                <a:off x="7802154" y="532891"/>
                <a:ext cx="0" cy="650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Gerader Verbinder 395"/>
              <p:cNvCxnSpPr>
                <a:stCxn id="393" idx="2"/>
                <a:endCxn id="394" idx="0"/>
              </p:cNvCxnSpPr>
              <p:nvPr/>
            </p:nvCxnSpPr>
            <p:spPr>
              <a:xfrm>
                <a:off x="7802154" y="685806"/>
                <a:ext cx="0" cy="760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5" name="Gewinkelter Verbinder 384"/>
            <p:cNvCxnSpPr>
              <a:stCxn id="381" idx="3"/>
              <a:endCxn id="392" idx="0"/>
            </p:cNvCxnSpPr>
            <p:nvPr/>
          </p:nvCxnSpPr>
          <p:spPr>
            <a:xfrm>
              <a:off x="7628844" y="412719"/>
              <a:ext cx="207219" cy="2859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Gerader Verbinder 385"/>
            <p:cNvCxnSpPr/>
            <p:nvPr/>
          </p:nvCxnSpPr>
          <p:spPr>
            <a:xfrm>
              <a:off x="8080576" y="361950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Gerader Verbinder 386"/>
            <p:cNvCxnSpPr/>
            <p:nvPr/>
          </p:nvCxnSpPr>
          <p:spPr>
            <a:xfrm>
              <a:off x="8263957" y="361950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Gerader Verbinder 387"/>
            <p:cNvCxnSpPr/>
            <p:nvPr/>
          </p:nvCxnSpPr>
          <p:spPr>
            <a:xfrm>
              <a:off x="8077526" y="526915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Gerader Verbinder 388"/>
            <p:cNvCxnSpPr/>
            <p:nvPr/>
          </p:nvCxnSpPr>
          <p:spPr>
            <a:xfrm>
              <a:off x="8077526" y="573571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Gerader Verbinder 389"/>
            <p:cNvCxnSpPr/>
            <p:nvPr/>
          </p:nvCxnSpPr>
          <p:spPr>
            <a:xfrm>
              <a:off x="8077526" y="620227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Gerader Verbinder 390"/>
            <p:cNvCxnSpPr/>
            <p:nvPr/>
          </p:nvCxnSpPr>
          <p:spPr>
            <a:xfrm>
              <a:off x="8077526" y="666884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35" name="Grafik 33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10" b="47325"/>
          <a:stretch/>
        </p:blipFill>
        <p:spPr>
          <a:xfrm>
            <a:off x="7401994" y="3801370"/>
            <a:ext cx="912433" cy="955717"/>
          </a:xfrm>
          <a:prstGeom prst="rect">
            <a:avLst/>
          </a:prstGeom>
        </p:spPr>
      </p:pic>
      <p:grpSp>
        <p:nvGrpSpPr>
          <p:cNvPr id="440" name="Gruppieren 439"/>
          <p:cNvGrpSpPr/>
          <p:nvPr/>
        </p:nvGrpSpPr>
        <p:grpSpPr>
          <a:xfrm>
            <a:off x="428670" y="304800"/>
            <a:ext cx="3166708" cy="1095273"/>
            <a:chOff x="428670" y="304800"/>
            <a:chExt cx="3166708" cy="1095273"/>
          </a:xfrm>
        </p:grpSpPr>
        <p:sp>
          <p:nvSpPr>
            <p:cNvPr id="255" name="Abgerundetes Rechteck 254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59" name="Gruppieren 258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274" name="Grafik 27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275" name="Rechteck 274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26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47780" y="524329"/>
              <a:ext cx="747598" cy="68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8" name="Gerader Verbinder 87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uppieren 143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145" name="Gruppieren 144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148" name="Ellipse 14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47" name="Rechteck 146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2" name="Gruppieren 151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6" name="Rechteck 155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191" name="Grafik 19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192" name="Rechteck 19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25" name="Gerader Verbinder 424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Gerader Verbinder 426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uppieren 263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271" name="Ellipse 270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Pfeil nach rechts 271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Pfeil nach rechts 272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84" name="Ellipse 83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Pfeil nach rechts 84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Pfeil nach rechts 85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42" name="Gruppieren 441"/>
          <p:cNvGrpSpPr/>
          <p:nvPr/>
        </p:nvGrpSpPr>
        <p:grpSpPr>
          <a:xfrm>
            <a:off x="464888" y="2583845"/>
            <a:ext cx="3124284" cy="1095273"/>
            <a:chOff x="428670" y="304800"/>
            <a:chExt cx="3124284" cy="1095273"/>
          </a:xfrm>
        </p:grpSpPr>
        <p:sp>
          <p:nvSpPr>
            <p:cNvPr id="443" name="Abgerundetes Rechteck 442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44" name="Gruppieren 443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471" name="Grafik 47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72" name="Rechteck 47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445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81680" y="646740"/>
              <a:ext cx="481012" cy="44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6" name="Gerader Verbinder 445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Gerader Verbinder 446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8" name="Gruppieren 447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467" name="Gruppieren 466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469" name="Ellipse 468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0" name="Ellipse 46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8" name="Rechteck 467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49" name="Gruppieren 448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463" name="Gruppieren 462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465" name="Ellipse 464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6" name="Ellipse 465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4" name="Rechteck 463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0" name="Gruppieren 449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461" name="Grafik 460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62" name="Rechteck 46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51" name="Gerader Verbinder 450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Gerader Verbinder 451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3" name="Gruppieren 452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458" name="Ellipse 457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9" name="Pfeil nach rechts 458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0" name="Pfeil nach rechts 459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4" name="Gruppieren 453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455" name="Ellipse 454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6" name="Pfeil nach rechts 455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7" name="Pfeil nach rechts 456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137" name="Rechteck 136"/>
          <p:cNvSpPr/>
          <p:nvPr/>
        </p:nvSpPr>
        <p:spPr>
          <a:xfrm>
            <a:off x="142795" y="6431190"/>
            <a:ext cx="267733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Parts of graphics from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Autor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Seobility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-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Lizenz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hlinkClick r:id="rId8" tooltip="Creative Commons Lizenz BY-SA 4.0"/>
              </a:rPr>
              <a:t>CC BY-SA 4.0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499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Rechteckiger Pfeil 408"/>
          <p:cNvSpPr/>
          <p:nvPr/>
        </p:nvSpPr>
        <p:spPr>
          <a:xfrm flipH="1">
            <a:off x="3556690" y="603733"/>
            <a:ext cx="3456202" cy="1052157"/>
          </a:xfrm>
          <a:prstGeom prst="bentArrow">
            <a:avLst>
              <a:gd name="adj1" fmla="val 5481"/>
              <a:gd name="adj2" fmla="val 12585"/>
              <a:gd name="adj3" fmla="val 25000"/>
              <a:gd name="adj4" fmla="val 72719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763" y="4256206"/>
            <a:ext cx="775835" cy="1197988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1510111" y="1597507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 smtClean="0"/>
              <a:t>…</a:t>
            </a:r>
            <a:endParaRPr lang="de-DE" sz="4000" dirty="0"/>
          </a:p>
        </p:txBody>
      </p:sp>
      <p:pic>
        <p:nvPicPr>
          <p:cNvPr id="290" name="Grafik 2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013" y="2536784"/>
            <a:ext cx="666236" cy="666236"/>
          </a:xfrm>
          <a:prstGeom prst="rect">
            <a:avLst/>
          </a:prstGeom>
        </p:spPr>
      </p:pic>
      <p:grpSp>
        <p:nvGrpSpPr>
          <p:cNvPr id="49" name="Gruppieren 48"/>
          <p:cNvGrpSpPr/>
          <p:nvPr/>
        </p:nvGrpSpPr>
        <p:grpSpPr>
          <a:xfrm>
            <a:off x="10515627" y="2848135"/>
            <a:ext cx="414268" cy="414056"/>
            <a:chOff x="10841565" y="3760442"/>
            <a:chExt cx="254227" cy="254098"/>
          </a:xfrm>
        </p:grpSpPr>
        <p:sp>
          <p:nvSpPr>
            <p:cNvPr id="292" name="Ellipse 291"/>
            <p:cNvSpPr/>
            <p:nvPr/>
          </p:nvSpPr>
          <p:spPr>
            <a:xfrm>
              <a:off x="10841565" y="3760442"/>
              <a:ext cx="254227" cy="254098"/>
            </a:xfrm>
            <a:prstGeom prst="ellipse">
              <a:avLst/>
            </a:prstGeom>
            <a:solidFill>
              <a:srgbClr val="30C4E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3" name="Pfeil nach rechts 292"/>
            <p:cNvSpPr/>
            <p:nvPr/>
          </p:nvSpPr>
          <p:spPr>
            <a:xfrm rot="5400000" flipH="1">
              <a:off x="10845538" y="3847323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4" name="Pfeil nach rechts 293"/>
            <p:cNvSpPr/>
            <p:nvPr/>
          </p:nvSpPr>
          <p:spPr>
            <a:xfrm rot="16200000" flipH="1">
              <a:off x="10916242" y="3843731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6" name="Grafik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061" y="4409157"/>
            <a:ext cx="663749" cy="517411"/>
          </a:xfrm>
          <a:prstGeom prst="rect">
            <a:avLst/>
          </a:prstGeom>
        </p:spPr>
      </p:pic>
      <p:sp>
        <p:nvSpPr>
          <p:cNvPr id="58" name="Textfeld 57"/>
          <p:cNvSpPr txBox="1"/>
          <p:nvPr/>
        </p:nvSpPr>
        <p:spPr>
          <a:xfrm>
            <a:off x="9966097" y="211068"/>
            <a:ext cx="274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Ecosystem</a:t>
            </a:r>
            <a:r>
              <a:rPr lang="de-DE" sz="2400" b="1" dirty="0" smtClean="0"/>
              <a:t> 2015</a:t>
            </a:r>
            <a:endParaRPr lang="de-DE" sz="2400" b="1" dirty="0"/>
          </a:p>
        </p:txBody>
      </p:sp>
      <p:grpSp>
        <p:nvGrpSpPr>
          <p:cNvPr id="209" name="Gruppieren 208"/>
          <p:cNvGrpSpPr/>
          <p:nvPr/>
        </p:nvGrpSpPr>
        <p:grpSpPr>
          <a:xfrm>
            <a:off x="5239838" y="5310736"/>
            <a:ext cx="489806" cy="362840"/>
            <a:chOff x="640251" y="4419034"/>
            <a:chExt cx="837414" cy="588308"/>
          </a:xfrm>
        </p:grpSpPr>
        <p:pic>
          <p:nvPicPr>
            <p:cNvPr id="210" name="Grafik 20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1" name="Rechteck 210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2" name="Gruppieren 211"/>
          <p:cNvGrpSpPr/>
          <p:nvPr/>
        </p:nvGrpSpPr>
        <p:grpSpPr>
          <a:xfrm>
            <a:off x="4624286" y="5310736"/>
            <a:ext cx="489806" cy="362840"/>
            <a:chOff x="640251" y="4419034"/>
            <a:chExt cx="837414" cy="588308"/>
          </a:xfrm>
        </p:grpSpPr>
        <p:pic>
          <p:nvPicPr>
            <p:cNvPr id="213" name="Grafik 2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4" name="Rechteck 213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5" name="Gruppieren 214"/>
          <p:cNvGrpSpPr/>
          <p:nvPr/>
        </p:nvGrpSpPr>
        <p:grpSpPr>
          <a:xfrm>
            <a:off x="3984235" y="5319826"/>
            <a:ext cx="489806" cy="362840"/>
            <a:chOff x="640251" y="4419034"/>
            <a:chExt cx="837414" cy="588308"/>
          </a:xfrm>
        </p:grpSpPr>
        <p:pic>
          <p:nvPicPr>
            <p:cNvPr id="216" name="Grafik 2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7" name="Rechteck 216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pic>
        <p:nvPicPr>
          <p:cNvPr id="36" name="Grafik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22" y="4473306"/>
            <a:ext cx="494796" cy="494796"/>
          </a:xfrm>
          <a:prstGeom prst="rect">
            <a:avLst/>
          </a:prstGeom>
        </p:spPr>
      </p:pic>
      <p:grpSp>
        <p:nvGrpSpPr>
          <p:cNvPr id="305" name="Gruppieren 304"/>
          <p:cNvGrpSpPr/>
          <p:nvPr/>
        </p:nvGrpSpPr>
        <p:grpSpPr>
          <a:xfrm>
            <a:off x="11619921" y="2824829"/>
            <a:ext cx="426752" cy="481896"/>
            <a:chOff x="4494148" y="901811"/>
            <a:chExt cx="642673" cy="707978"/>
          </a:xfrm>
        </p:grpSpPr>
        <p:grpSp>
          <p:nvGrpSpPr>
            <p:cNvPr id="306" name="Gruppieren 30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Ellipse 30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07" name="Rechteck 30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0" name="Gruppieren 309"/>
          <p:cNvGrpSpPr/>
          <p:nvPr/>
        </p:nvGrpSpPr>
        <p:grpSpPr>
          <a:xfrm>
            <a:off x="11624804" y="3935316"/>
            <a:ext cx="426752" cy="481896"/>
            <a:chOff x="4494148" y="901811"/>
            <a:chExt cx="642673" cy="707978"/>
          </a:xfrm>
        </p:grpSpPr>
        <p:grpSp>
          <p:nvGrpSpPr>
            <p:cNvPr id="311" name="Gruppieren 310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3" name="Ellipse 312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Ellipse 313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2" name="Rechteck 311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11618470" y="1725255"/>
            <a:ext cx="426752" cy="481896"/>
            <a:chOff x="4494148" y="901811"/>
            <a:chExt cx="642673" cy="707978"/>
          </a:xfrm>
        </p:grpSpPr>
        <p:grpSp>
          <p:nvGrpSpPr>
            <p:cNvPr id="316" name="Gruppieren 31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8" name="Ellipse 31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Ellipse 31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7" name="Rechteck 31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39" name="Gruppieren 438"/>
          <p:cNvGrpSpPr/>
          <p:nvPr/>
        </p:nvGrpSpPr>
        <p:grpSpPr>
          <a:xfrm>
            <a:off x="75145" y="5894181"/>
            <a:ext cx="12244227" cy="682309"/>
            <a:chOff x="193154" y="6097463"/>
            <a:chExt cx="12244227" cy="682309"/>
          </a:xfrm>
        </p:grpSpPr>
        <p:sp>
          <p:nvSpPr>
            <p:cNvPr id="281" name="Textfeld 97"/>
            <p:cNvSpPr txBox="1"/>
            <p:nvPr/>
          </p:nvSpPr>
          <p:spPr>
            <a:xfrm flipH="1">
              <a:off x="3881686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Analysis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47840" y="6097463"/>
              <a:ext cx="1868823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Rechteck 132"/>
            <p:cNvSpPr/>
            <p:nvPr/>
          </p:nvSpPr>
          <p:spPr>
            <a:xfrm>
              <a:off x="2547703" y="6097463"/>
              <a:ext cx="1152000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8" name="Rechteck 217"/>
            <p:cNvSpPr/>
            <p:nvPr/>
          </p:nvSpPr>
          <p:spPr>
            <a:xfrm>
              <a:off x="4090640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Textfeld 97"/>
            <p:cNvSpPr txBox="1"/>
            <p:nvPr/>
          </p:nvSpPr>
          <p:spPr>
            <a:xfrm flipH="1">
              <a:off x="205054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specific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server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1" name="Textfeld 97"/>
            <p:cNvSpPr txBox="1"/>
            <p:nvPr/>
          </p:nvSpPr>
          <p:spPr>
            <a:xfrm flipH="1">
              <a:off x="19315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member</a:t>
              </a:r>
              <a:endParaRPr lang="de-DE" sz="1200" dirty="0">
                <a:latin typeface="Consolas" panose="020B0609020204030204" pitchFamily="49" charset="0"/>
              </a:endParaRPr>
            </a:p>
            <a:p>
              <a:pPr algn="ctr"/>
              <a:r>
                <a:rPr lang="en-US" sz="1200" dirty="0">
                  <a:latin typeface="Consolas" panose="020B0609020204030204" pitchFamily="49" charset="0"/>
                </a:rPr>
                <a:t>a</a:t>
              </a:r>
              <a:r>
                <a:rPr lang="en-US" sz="1200" dirty="0" smtClean="0">
                  <a:latin typeface="Consolas" panose="020B0609020204030204" pitchFamily="49" charset="0"/>
                </a:rPr>
                <a:t>nd desktop system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2" name="Textfeld 97"/>
            <p:cNvSpPr txBox="1"/>
            <p:nvPr/>
          </p:nvSpPr>
          <p:spPr>
            <a:xfrm flipH="1">
              <a:off x="5722008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Microscopy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3" name="Rechteck 222"/>
            <p:cNvSpPr/>
            <p:nvPr/>
          </p:nvSpPr>
          <p:spPr>
            <a:xfrm>
              <a:off x="5930962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0" name="Rechteck 319"/>
            <p:cNvSpPr/>
            <p:nvPr/>
          </p:nvSpPr>
          <p:spPr>
            <a:xfrm flipV="1">
              <a:off x="10622693" y="6097463"/>
              <a:ext cx="154800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1" name="Textfeld 97"/>
            <p:cNvSpPr txBox="1"/>
            <p:nvPr/>
          </p:nvSpPr>
          <p:spPr>
            <a:xfrm flipH="1">
              <a:off x="10332813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Consolas" panose="020B0609020204030204" pitchFamily="49" charset="0"/>
                </a:rPr>
                <a:t>Community/External Collaborators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322" name="Textfeld 97"/>
            <p:cNvSpPr txBox="1"/>
            <p:nvPr/>
          </p:nvSpPr>
          <p:spPr>
            <a:xfrm flipH="1">
              <a:off x="7454029" y="6133441"/>
              <a:ext cx="21045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Multiple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data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formats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323" name="Rechteck 322"/>
            <p:cNvSpPr/>
            <p:nvPr/>
          </p:nvSpPr>
          <p:spPr>
            <a:xfrm>
              <a:off x="7792870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5" name="Textfeld 97"/>
            <p:cNvSpPr txBox="1"/>
            <p:nvPr/>
          </p:nvSpPr>
          <p:spPr>
            <a:xfrm flipH="1">
              <a:off x="9256211" y="6133441"/>
              <a:ext cx="14529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MyShare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326" name="Rechteck 325"/>
            <p:cNvSpPr/>
            <p:nvPr/>
          </p:nvSpPr>
          <p:spPr>
            <a:xfrm>
              <a:off x="9506192" y="6097463"/>
              <a:ext cx="86400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29" name="Gerader Verbinder 328"/>
          <p:cNvCxnSpPr/>
          <p:nvPr/>
        </p:nvCxnSpPr>
        <p:spPr>
          <a:xfrm>
            <a:off x="9578594" y="3162936"/>
            <a:ext cx="0" cy="180000"/>
          </a:xfrm>
          <a:prstGeom prst="line">
            <a:avLst/>
          </a:prstGeom>
          <a:ln w="158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/>
          <p:cNvCxnSpPr/>
          <p:nvPr/>
        </p:nvCxnSpPr>
        <p:spPr>
          <a:xfrm flipV="1">
            <a:off x="10925127" y="1941941"/>
            <a:ext cx="620485" cy="5682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3" name="Gerader Verbinder 332"/>
          <p:cNvCxnSpPr/>
          <p:nvPr/>
        </p:nvCxnSpPr>
        <p:spPr>
          <a:xfrm flipV="1">
            <a:off x="11062430" y="2884013"/>
            <a:ext cx="506114" cy="61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4" name="Gerader Verbinder 333"/>
          <p:cNvCxnSpPr/>
          <p:nvPr/>
        </p:nvCxnSpPr>
        <p:spPr>
          <a:xfrm>
            <a:off x="10997493" y="3335196"/>
            <a:ext cx="598588" cy="648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4" name="Gruppieren 73"/>
          <p:cNvGrpSpPr/>
          <p:nvPr/>
        </p:nvGrpSpPr>
        <p:grpSpPr>
          <a:xfrm>
            <a:off x="7861661" y="129751"/>
            <a:ext cx="1814362" cy="1814362"/>
            <a:chOff x="7745545" y="3306725"/>
            <a:chExt cx="1814362" cy="1814362"/>
          </a:xfrm>
        </p:grpSpPr>
        <p:pic>
          <p:nvPicPr>
            <p:cNvPr id="72" name="Grafik 7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5545" y="3306725"/>
              <a:ext cx="1814362" cy="1814362"/>
            </a:xfrm>
            <a:prstGeom prst="rect">
              <a:avLst/>
            </a:prstGeom>
          </p:spPr>
        </p:pic>
        <p:sp>
          <p:nvSpPr>
            <p:cNvPr id="73" name="Rechteck 72"/>
            <p:cNvSpPr/>
            <p:nvPr/>
          </p:nvSpPr>
          <p:spPr>
            <a:xfrm>
              <a:off x="7812192" y="3381407"/>
              <a:ext cx="817908" cy="890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77" name="Gruppieren 376"/>
          <p:cNvGrpSpPr/>
          <p:nvPr/>
        </p:nvGrpSpPr>
        <p:grpSpPr>
          <a:xfrm>
            <a:off x="7443960" y="244045"/>
            <a:ext cx="988983" cy="690583"/>
            <a:chOff x="7402488" y="220536"/>
            <a:chExt cx="1035834" cy="723296"/>
          </a:xfrm>
        </p:grpSpPr>
        <p:sp>
          <p:nvSpPr>
            <p:cNvPr id="378" name="Rechteck 377"/>
            <p:cNvSpPr/>
            <p:nvPr/>
          </p:nvSpPr>
          <p:spPr>
            <a:xfrm>
              <a:off x="7402488" y="226219"/>
              <a:ext cx="1035834" cy="717613"/>
            </a:xfrm>
            <a:prstGeom prst="rect">
              <a:avLst/>
            </a:prstGeom>
            <a:noFill/>
            <a:ln w="19050">
              <a:solidFill>
                <a:srgbClr val="202E3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9" name="Rechteck 378"/>
            <p:cNvSpPr/>
            <p:nvPr/>
          </p:nvSpPr>
          <p:spPr>
            <a:xfrm>
              <a:off x="7402488" y="220536"/>
              <a:ext cx="1035834" cy="48545"/>
            </a:xfrm>
            <a:prstGeom prst="rect">
              <a:avLst/>
            </a:prstGeom>
            <a:solidFill>
              <a:srgbClr val="222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0" name="Rechteck 379"/>
            <p:cNvSpPr/>
            <p:nvPr/>
          </p:nvSpPr>
          <p:spPr>
            <a:xfrm>
              <a:off x="7402488" y="267721"/>
              <a:ext cx="1035834" cy="48545"/>
            </a:xfrm>
            <a:prstGeom prst="rect">
              <a:avLst/>
            </a:prstGeom>
            <a:solidFill>
              <a:srgbClr val="086588"/>
            </a:solidFill>
            <a:ln>
              <a:solidFill>
                <a:srgbClr val="272E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1" name="Rechteck 380"/>
            <p:cNvSpPr/>
            <p:nvPr/>
          </p:nvSpPr>
          <p:spPr>
            <a:xfrm>
              <a:off x="7459538" y="368781"/>
              <a:ext cx="169306" cy="87875"/>
            </a:xfrm>
            <a:prstGeom prst="rect">
              <a:avLst/>
            </a:prstGeom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2" name="Rechteck 381"/>
            <p:cNvSpPr/>
            <p:nvPr/>
          </p:nvSpPr>
          <p:spPr>
            <a:xfrm>
              <a:off x="7460872" y="593780"/>
              <a:ext cx="169306" cy="87875"/>
            </a:xfrm>
            <a:prstGeom prst="rect">
              <a:avLst/>
            </a:prstGeom>
            <a:ln w="6350"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83" name="Gerader Verbinder 382"/>
            <p:cNvCxnSpPr>
              <a:stCxn id="381" idx="2"/>
              <a:endCxn id="382" idx="0"/>
            </p:cNvCxnSpPr>
            <p:nvPr/>
          </p:nvCxnSpPr>
          <p:spPr>
            <a:xfrm>
              <a:off x="7544191" y="456656"/>
              <a:ext cx="1334" cy="1371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4" name="Gruppieren 383"/>
            <p:cNvGrpSpPr/>
            <p:nvPr/>
          </p:nvGrpSpPr>
          <p:grpSpPr>
            <a:xfrm>
              <a:off x="7751410" y="441309"/>
              <a:ext cx="169306" cy="404756"/>
              <a:chOff x="7717501" y="445016"/>
              <a:chExt cx="169306" cy="404756"/>
            </a:xfrm>
          </p:grpSpPr>
          <p:sp>
            <p:nvSpPr>
              <p:cNvPr id="392" name="Rechteck 391"/>
              <p:cNvSpPr/>
              <p:nvPr/>
            </p:nvSpPr>
            <p:spPr>
              <a:xfrm>
                <a:off x="7717501" y="445016"/>
                <a:ext cx="169306" cy="87875"/>
              </a:xfrm>
              <a:prstGeom prst="rect">
                <a:avLst/>
              </a:prstGeom>
              <a:ln w="635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3" name="Rechteck 392"/>
              <p:cNvSpPr/>
              <p:nvPr/>
            </p:nvSpPr>
            <p:spPr>
              <a:xfrm>
                <a:off x="7717501" y="597931"/>
                <a:ext cx="169306" cy="87875"/>
              </a:xfrm>
              <a:prstGeom prst="rect">
                <a:avLst/>
              </a:prstGeom>
              <a:ln w="6350">
                <a:solidFill>
                  <a:schemeClr val="accent1">
                    <a:shade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4" name="Rechteck 393"/>
              <p:cNvSpPr/>
              <p:nvPr/>
            </p:nvSpPr>
            <p:spPr>
              <a:xfrm>
                <a:off x="7717501" y="761897"/>
                <a:ext cx="169306" cy="87875"/>
              </a:xfrm>
              <a:prstGeom prst="rect">
                <a:avLst/>
              </a:prstGeom>
              <a:ln w="127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cxnSp>
            <p:nvCxnSpPr>
              <p:cNvPr id="395" name="Gerader Verbinder 394"/>
              <p:cNvCxnSpPr>
                <a:stCxn id="392" idx="2"/>
                <a:endCxn id="393" idx="0"/>
              </p:cNvCxnSpPr>
              <p:nvPr/>
            </p:nvCxnSpPr>
            <p:spPr>
              <a:xfrm>
                <a:off x="7802154" y="532891"/>
                <a:ext cx="0" cy="650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Gerader Verbinder 395"/>
              <p:cNvCxnSpPr>
                <a:stCxn id="393" idx="2"/>
                <a:endCxn id="394" idx="0"/>
              </p:cNvCxnSpPr>
              <p:nvPr/>
            </p:nvCxnSpPr>
            <p:spPr>
              <a:xfrm>
                <a:off x="7802154" y="685806"/>
                <a:ext cx="0" cy="7609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85" name="Gewinkelter Verbinder 384"/>
            <p:cNvCxnSpPr>
              <a:stCxn id="381" idx="3"/>
              <a:endCxn id="392" idx="0"/>
            </p:cNvCxnSpPr>
            <p:nvPr/>
          </p:nvCxnSpPr>
          <p:spPr>
            <a:xfrm>
              <a:off x="7628844" y="412719"/>
              <a:ext cx="207219" cy="28590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Gerader Verbinder 385"/>
            <p:cNvCxnSpPr/>
            <p:nvPr/>
          </p:nvCxnSpPr>
          <p:spPr>
            <a:xfrm>
              <a:off x="8080576" y="361950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Gerader Verbinder 386"/>
            <p:cNvCxnSpPr/>
            <p:nvPr/>
          </p:nvCxnSpPr>
          <p:spPr>
            <a:xfrm>
              <a:off x="8263957" y="361950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Gerader Verbinder 387"/>
            <p:cNvCxnSpPr/>
            <p:nvPr/>
          </p:nvCxnSpPr>
          <p:spPr>
            <a:xfrm>
              <a:off x="8077526" y="526915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Gerader Verbinder 388"/>
            <p:cNvCxnSpPr/>
            <p:nvPr/>
          </p:nvCxnSpPr>
          <p:spPr>
            <a:xfrm>
              <a:off x="8077526" y="573571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Gerader Verbinder 389"/>
            <p:cNvCxnSpPr/>
            <p:nvPr/>
          </p:nvCxnSpPr>
          <p:spPr>
            <a:xfrm>
              <a:off x="8077526" y="620227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Gerader Verbinder 390"/>
            <p:cNvCxnSpPr/>
            <p:nvPr/>
          </p:nvCxnSpPr>
          <p:spPr>
            <a:xfrm>
              <a:off x="8077526" y="666884"/>
              <a:ext cx="96637" cy="0"/>
            </a:xfrm>
            <a:prstGeom prst="line">
              <a:avLst/>
            </a:prstGeom>
            <a:ln>
              <a:solidFill>
                <a:srgbClr val="2433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Rechteckiger Pfeil 401"/>
          <p:cNvSpPr/>
          <p:nvPr/>
        </p:nvSpPr>
        <p:spPr>
          <a:xfrm>
            <a:off x="6903892" y="2983148"/>
            <a:ext cx="2645712" cy="1052157"/>
          </a:xfrm>
          <a:prstGeom prst="bentArrow">
            <a:avLst>
              <a:gd name="adj1" fmla="val 6929"/>
              <a:gd name="adj2" fmla="val 12585"/>
              <a:gd name="adj3" fmla="val 25000"/>
              <a:gd name="adj4" fmla="val 72719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03" name="Rechteckiger Pfeil 402"/>
          <p:cNvSpPr/>
          <p:nvPr/>
        </p:nvSpPr>
        <p:spPr>
          <a:xfrm flipH="1">
            <a:off x="3620447" y="3020006"/>
            <a:ext cx="2757646" cy="1009778"/>
          </a:xfrm>
          <a:prstGeom prst="bentArrow">
            <a:avLst>
              <a:gd name="adj1" fmla="val 7658"/>
              <a:gd name="adj2" fmla="val 11876"/>
              <a:gd name="adj3" fmla="val 20749"/>
              <a:gd name="adj4" fmla="val 64218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04" name="Pfeil nach unten 403"/>
          <p:cNvSpPr/>
          <p:nvPr/>
        </p:nvSpPr>
        <p:spPr>
          <a:xfrm rot="16200000" flipV="1">
            <a:off x="4929218" y="3492410"/>
            <a:ext cx="172978" cy="2338505"/>
          </a:xfrm>
          <a:prstGeom prst="downArrow">
            <a:avLst>
              <a:gd name="adj1" fmla="val 38934"/>
              <a:gd name="adj2" fmla="val 11224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6" name="Rechteckiger Pfeil 405"/>
          <p:cNvSpPr/>
          <p:nvPr/>
        </p:nvSpPr>
        <p:spPr>
          <a:xfrm flipH="1">
            <a:off x="3556690" y="898051"/>
            <a:ext cx="3131574" cy="1052157"/>
          </a:xfrm>
          <a:prstGeom prst="bentArrow">
            <a:avLst>
              <a:gd name="adj1" fmla="val 6205"/>
              <a:gd name="adj2" fmla="val 12585"/>
              <a:gd name="adj3" fmla="val 25000"/>
              <a:gd name="adj4" fmla="val 72719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07" name="Rechteckiger Pfeil 406"/>
          <p:cNvSpPr/>
          <p:nvPr/>
        </p:nvSpPr>
        <p:spPr>
          <a:xfrm rot="16200000" flipH="1" flipV="1">
            <a:off x="3538251" y="3604739"/>
            <a:ext cx="1777449" cy="1303026"/>
          </a:xfrm>
          <a:prstGeom prst="bentArrow">
            <a:avLst>
              <a:gd name="adj1" fmla="val 3247"/>
              <a:gd name="adj2" fmla="val 7833"/>
              <a:gd name="adj3" fmla="val 14827"/>
              <a:gd name="adj4" fmla="val 44941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08" name="Rechteckiger Pfeil 407"/>
          <p:cNvSpPr/>
          <p:nvPr/>
        </p:nvSpPr>
        <p:spPr>
          <a:xfrm flipV="1">
            <a:off x="6949161" y="1656410"/>
            <a:ext cx="2600443" cy="1000736"/>
          </a:xfrm>
          <a:prstGeom prst="bentArrow">
            <a:avLst>
              <a:gd name="adj1" fmla="val 6780"/>
              <a:gd name="adj2" fmla="val 12585"/>
              <a:gd name="adj3" fmla="val 25000"/>
              <a:gd name="adj4" fmla="val 72719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335" name="Grafik 33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10" b="47325"/>
          <a:stretch/>
        </p:blipFill>
        <p:spPr>
          <a:xfrm>
            <a:off x="7401994" y="3801370"/>
            <a:ext cx="912433" cy="955717"/>
          </a:xfrm>
          <a:prstGeom prst="rect">
            <a:avLst/>
          </a:prstGeom>
        </p:spPr>
      </p:pic>
      <p:cxnSp>
        <p:nvCxnSpPr>
          <p:cNvPr id="34" name="Gerader Verbinder 33"/>
          <p:cNvCxnSpPr/>
          <p:nvPr/>
        </p:nvCxnSpPr>
        <p:spPr>
          <a:xfrm>
            <a:off x="9636650" y="200659"/>
            <a:ext cx="0" cy="47674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" name="Rechteck 410"/>
          <p:cNvSpPr/>
          <p:nvPr/>
        </p:nvSpPr>
        <p:spPr>
          <a:xfrm>
            <a:off x="6622443" y="1944113"/>
            <a:ext cx="68813" cy="2091192"/>
          </a:xfrm>
          <a:prstGeom prst="rect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91" name="Picture 4" descr="Client-Server-Architektur">
            <a:extLst>
              <a:ext uri="{FF2B5EF4-FFF2-40B4-BE49-F238E27FC236}">
                <a16:creationId xmlns:a16="http://schemas.microsoft.com/office/drawing/2014/main" id="{9E808369-2E45-41BE-8B27-02B8D7C82F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77" t="54098" r="661" b="18926"/>
          <a:stretch/>
        </p:blipFill>
        <p:spPr bwMode="auto">
          <a:xfrm>
            <a:off x="9493660" y="2385946"/>
            <a:ext cx="1109518" cy="1018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2" name="Rechteckiger Pfeil 411"/>
          <p:cNvSpPr/>
          <p:nvPr/>
        </p:nvSpPr>
        <p:spPr>
          <a:xfrm flipH="1">
            <a:off x="3642668" y="3318517"/>
            <a:ext cx="1344786" cy="1443452"/>
          </a:xfrm>
          <a:prstGeom prst="bentArrow">
            <a:avLst>
              <a:gd name="adj1" fmla="val 2597"/>
              <a:gd name="adj2" fmla="val 5152"/>
              <a:gd name="adj3" fmla="val 15913"/>
              <a:gd name="adj4" fmla="val 45307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13" name="Rechteckiger Pfeil 412"/>
          <p:cNvSpPr/>
          <p:nvPr/>
        </p:nvSpPr>
        <p:spPr>
          <a:xfrm rot="5400000" flipH="1" flipV="1">
            <a:off x="1636613" y="3591044"/>
            <a:ext cx="1192413" cy="1121807"/>
          </a:xfrm>
          <a:prstGeom prst="bentArrow">
            <a:avLst>
              <a:gd name="adj1" fmla="val 4300"/>
              <a:gd name="adj2" fmla="val 12585"/>
              <a:gd name="adj3" fmla="val 25000"/>
              <a:gd name="adj4" fmla="val 44941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15" name="Pfeil nach oben und unten 414"/>
          <p:cNvSpPr/>
          <p:nvPr/>
        </p:nvSpPr>
        <p:spPr>
          <a:xfrm>
            <a:off x="3012377" y="1483806"/>
            <a:ext cx="278242" cy="1026357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7" name="Gerader Verbinder 416"/>
          <p:cNvCxnSpPr/>
          <p:nvPr/>
        </p:nvCxnSpPr>
        <p:spPr>
          <a:xfrm>
            <a:off x="2741922" y="2035146"/>
            <a:ext cx="811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Pfeil nach oben und unten 417"/>
          <p:cNvSpPr/>
          <p:nvPr/>
        </p:nvSpPr>
        <p:spPr>
          <a:xfrm rot="4421298">
            <a:off x="6068499" y="4950849"/>
            <a:ext cx="257521" cy="760266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9" name="Gerader Verbinder 418"/>
          <p:cNvCxnSpPr/>
          <p:nvPr/>
        </p:nvCxnSpPr>
        <p:spPr>
          <a:xfrm>
            <a:off x="6115108" y="5070414"/>
            <a:ext cx="173054" cy="49091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Pfeil nach links und rechts 422"/>
          <p:cNvSpPr/>
          <p:nvPr/>
        </p:nvSpPr>
        <p:spPr>
          <a:xfrm>
            <a:off x="3595378" y="2788546"/>
            <a:ext cx="5910487" cy="158098"/>
          </a:xfrm>
          <a:prstGeom prst="leftRightArrow">
            <a:avLst>
              <a:gd name="adj1" fmla="val 50000"/>
              <a:gd name="adj2" fmla="val 9363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40" name="Gruppieren 439"/>
          <p:cNvGrpSpPr/>
          <p:nvPr/>
        </p:nvGrpSpPr>
        <p:grpSpPr>
          <a:xfrm>
            <a:off x="428670" y="304800"/>
            <a:ext cx="3166708" cy="1095273"/>
            <a:chOff x="428670" y="304800"/>
            <a:chExt cx="3166708" cy="1095273"/>
          </a:xfrm>
        </p:grpSpPr>
        <p:sp>
          <p:nvSpPr>
            <p:cNvPr id="255" name="Abgerundetes Rechteck 254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59" name="Gruppieren 258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274" name="Grafik 27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275" name="Rechteck 274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26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47780" y="524329"/>
              <a:ext cx="747598" cy="68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8" name="Gerader Verbinder 87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uppieren 143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145" name="Gruppieren 144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148" name="Ellipse 14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47" name="Rechteck 146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2" name="Gruppieren 151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6" name="Rechteck 155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191" name="Grafik 19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192" name="Rechteck 19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25" name="Gerader Verbinder 424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Gerader Verbinder 426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uppieren 263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271" name="Ellipse 270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Pfeil nach rechts 271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Pfeil nach rechts 272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84" name="Ellipse 83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Pfeil nach rechts 84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Pfeil nach rechts 85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42" name="Gruppieren 441"/>
          <p:cNvGrpSpPr/>
          <p:nvPr/>
        </p:nvGrpSpPr>
        <p:grpSpPr>
          <a:xfrm>
            <a:off x="464888" y="2583845"/>
            <a:ext cx="3124284" cy="1095273"/>
            <a:chOff x="428670" y="304800"/>
            <a:chExt cx="3124284" cy="1095273"/>
          </a:xfrm>
        </p:grpSpPr>
        <p:sp>
          <p:nvSpPr>
            <p:cNvPr id="443" name="Abgerundetes Rechteck 442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44" name="Gruppieren 443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471" name="Grafik 47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72" name="Rechteck 47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445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81680" y="646740"/>
              <a:ext cx="481012" cy="44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6" name="Gerader Verbinder 445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Gerader Verbinder 446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8" name="Gruppieren 447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467" name="Gruppieren 466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469" name="Ellipse 468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0" name="Ellipse 46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8" name="Rechteck 467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49" name="Gruppieren 448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463" name="Gruppieren 462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465" name="Ellipse 464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6" name="Ellipse 465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4" name="Rechteck 463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0" name="Gruppieren 449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461" name="Grafik 46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62" name="Rechteck 46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51" name="Gerader Verbinder 450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Gerader Verbinder 451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3" name="Gruppieren 452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458" name="Ellipse 457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9" name="Pfeil nach rechts 458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0" name="Pfeil nach rechts 459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4" name="Gruppieren 453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455" name="Ellipse 454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6" name="Pfeil nach rechts 455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7" name="Pfeil nach rechts 456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 smtClean="0"/>
              <a:t>Susanne Kunis | University </a:t>
            </a:r>
            <a:r>
              <a:rPr lang="de-DE" dirty="0" err="1" smtClean="0"/>
              <a:t>Osnabrueck</a:t>
            </a:r>
            <a:endParaRPr lang="de-DE" dirty="0"/>
          </a:p>
        </p:txBody>
      </p:sp>
      <p:sp>
        <p:nvSpPr>
          <p:cNvPr id="166" name="Rechteck 165"/>
          <p:cNvSpPr/>
          <p:nvPr/>
        </p:nvSpPr>
        <p:spPr>
          <a:xfrm>
            <a:off x="142795" y="6431190"/>
            <a:ext cx="267733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Parts of graphics from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Autor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Seobility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-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Lizenz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hlinkClick r:id="rId12" tooltip="Creative Commons Lizenz BY-SA 4.0"/>
              </a:rPr>
              <a:t>CC BY-SA 4.0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4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763" y="4256206"/>
            <a:ext cx="775835" cy="1197988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1510111" y="1597507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 smtClean="0"/>
              <a:t>…</a:t>
            </a:r>
            <a:endParaRPr lang="de-DE" sz="4000" dirty="0"/>
          </a:p>
        </p:txBody>
      </p:sp>
      <p:pic>
        <p:nvPicPr>
          <p:cNvPr id="290" name="Grafik 2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013" y="2536784"/>
            <a:ext cx="666236" cy="666236"/>
          </a:xfrm>
          <a:prstGeom prst="rect">
            <a:avLst/>
          </a:prstGeom>
        </p:spPr>
      </p:pic>
      <p:grpSp>
        <p:nvGrpSpPr>
          <p:cNvPr id="49" name="Gruppieren 48"/>
          <p:cNvGrpSpPr/>
          <p:nvPr/>
        </p:nvGrpSpPr>
        <p:grpSpPr>
          <a:xfrm>
            <a:off x="10515627" y="2848135"/>
            <a:ext cx="414268" cy="414056"/>
            <a:chOff x="10841565" y="3760442"/>
            <a:chExt cx="254227" cy="254098"/>
          </a:xfrm>
        </p:grpSpPr>
        <p:sp>
          <p:nvSpPr>
            <p:cNvPr id="292" name="Ellipse 291"/>
            <p:cNvSpPr/>
            <p:nvPr/>
          </p:nvSpPr>
          <p:spPr>
            <a:xfrm>
              <a:off x="10841565" y="3760442"/>
              <a:ext cx="254227" cy="254098"/>
            </a:xfrm>
            <a:prstGeom prst="ellipse">
              <a:avLst/>
            </a:prstGeom>
            <a:solidFill>
              <a:srgbClr val="30C4E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3" name="Pfeil nach rechts 292"/>
            <p:cNvSpPr/>
            <p:nvPr/>
          </p:nvSpPr>
          <p:spPr>
            <a:xfrm rot="5400000" flipH="1">
              <a:off x="10845538" y="3847323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4" name="Pfeil nach rechts 293"/>
            <p:cNvSpPr/>
            <p:nvPr/>
          </p:nvSpPr>
          <p:spPr>
            <a:xfrm rot="16200000" flipH="1">
              <a:off x="10916242" y="3843731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6" name="Grafik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061" y="4409157"/>
            <a:ext cx="663749" cy="517411"/>
          </a:xfrm>
          <a:prstGeom prst="rect">
            <a:avLst/>
          </a:prstGeom>
        </p:spPr>
      </p:pic>
      <p:grpSp>
        <p:nvGrpSpPr>
          <p:cNvPr id="209" name="Gruppieren 208"/>
          <p:cNvGrpSpPr/>
          <p:nvPr/>
        </p:nvGrpSpPr>
        <p:grpSpPr>
          <a:xfrm>
            <a:off x="5239838" y="5310736"/>
            <a:ext cx="489806" cy="362840"/>
            <a:chOff x="640251" y="4419034"/>
            <a:chExt cx="837414" cy="588308"/>
          </a:xfrm>
        </p:grpSpPr>
        <p:pic>
          <p:nvPicPr>
            <p:cNvPr id="210" name="Grafik 20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1" name="Rechteck 210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2" name="Gruppieren 211"/>
          <p:cNvGrpSpPr/>
          <p:nvPr/>
        </p:nvGrpSpPr>
        <p:grpSpPr>
          <a:xfrm>
            <a:off x="4624286" y="5310736"/>
            <a:ext cx="489806" cy="362840"/>
            <a:chOff x="640251" y="4419034"/>
            <a:chExt cx="837414" cy="588308"/>
          </a:xfrm>
        </p:grpSpPr>
        <p:pic>
          <p:nvPicPr>
            <p:cNvPr id="213" name="Grafik 2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4" name="Rechteck 213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5" name="Gruppieren 214"/>
          <p:cNvGrpSpPr/>
          <p:nvPr/>
        </p:nvGrpSpPr>
        <p:grpSpPr>
          <a:xfrm>
            <a:off x="3984235" y="5319826"/>
            <a:ext cx="489806" cy="362840"/>
            <a:chOff x="640251" y="4419034"/>
            <a:chExt cx="837414" cy="588308"/>
          </a:xfrm>
        </p:grpSpPr>
        <p:pic>
          <p:nvPicPr>
            <p:cNvPr id="216" name="Grafik 2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7" name="Rechteck 216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pic>
        <p:nvPicPr>
          <p:cNvPr id="36" name="Grafik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22" y="4473306"/>
            <a:ext cx="494796" cy="494796"/>
          </a:xfrm>
          <a:prstGeom prst="rect">
            <a:avLst/>
          </a:prstGeom>
        </p:spPr>
      </p:pic>
      <p:grpSp>
        <p:nvGrpSpPr>
          <p:cNvPr id="305" name="Gruppieren 304"/>
          <p:cNvGrpSpPr/>
          <p:nvPr/>
        </p:nvGrpSpPr>
        <p:grpSpPr>
          <a:xfrm>
            <a:off x="11619921" y="2824829"/>
            <a:ext cx="426752" cy="481896"/>
            <a:chOff x="4494148" y="901811"/>
            <a:chExt cx="642673" cy="707978"/>
          </a:xfrm>
        </p:grpSpPr>
        <p:grpSp>
          <p:nvGrpSpPr>
            <p:cNvPr id="306" name="Gruppieren 30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Ellipse 30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07" name="Rechteck 30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0" name="Gruppieren 309"/>
          <p:cNvGrpSpPr/>
          <p:nvPr/>
        </p:nvGrpSpPr>
        <p:grpSpPr>
          <a:xfrm>
            <a:off x="11624804" y="3935316"/>
            <a:ext cx="426752" cy="481896"/>
            <a:chOff x="4494148" y="901811"/>
            <a:chExt cx="642673" cy="707978"/>
          </a:xfrm>
        </p:grpSpPr>
        <p:grpSp>
          <p:nvGrpSpPr>
            <p:cNvPr id="311" name="Gruppieren 310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3" name="Ellipse 312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Ellipse 313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2" name="Rechteck 311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11618470" y="1725255"/>
            <a:ext cx="426752" cy="481896"/>
            <a:chOff x="4494148" y="901811"/>
            <a:chExt cx="642673" cy="707978"/>
          </a:xfrm>
        </p:grpSpPr>
        <p:grpSp>
          <p:nvGrpSpPr>
            <p:cNvPr id="316" name="Gruppieren 31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8" name="Ellipse 31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Ellipse 31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7" name="Rechteck 31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39" name="Gruppieren 438"/>
          <p:cNvGrpSpPr/>
          <p:nvPr/>
        </p:nvGrpSpPr>
        <p:grpSpPr>
          <a:xfrm>
            <a:off x="75145" y="5894181"/>
            <a:ext cx="12244227" cy="497643"/>
            <a:chOff x="193154" y="6097463"/>
            <a:chExt cx="12244227" cy="497643"/>
          </a:xfrm>
        </p:grpSpPr>
        <p:sp>
          <p:nvSpPr>
            <p:cNvPr id="281" name="Textfeld 97"/>
            <p:cNvSpPr txBox="1"/>
            <p:nvPr/>
          </p:nvSpPr>
          <p:spPr>
            <a:xfrm flipH="1">
              <a:off x="3881686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Analysis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47840" y="6097463"/>
              <a:ext cx="1868823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Rechteck 132"/>
            <p:cNvSpPr/>
            <p:nvPr/>
          </p:nvSpPr>
          <p:spPr>
            <a:xfrm>
              <a:off x="2547703" y="6097463"/>
              <a:ext cx="1152000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8" name="Rechteck 217"/>
            <p:cNvSpPr/>
            <p:nvPr/>
          </p:nvSpPr>
          <p:spPr>
            <a:xfrm>
              <a:off x="4090640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Textfeld 97"/>
            <p:cNvSpPr txBox="1"/>
            <p:nvPr/>
          </p:nvSpPr>
          <p:spPr>
            <a:xfrm flipH="1">
              <a:off x="205054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specific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server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1" name="Textfeld 97"/>
            <p:cNvSpPr txBox="1"/>
            <p:nvPr/>
          </p:nvSpPr>
          <p:spPr>
            <a:xfrm flipH="1">
              <a:off x="19315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member</a:t>
              </a:r>
              <a:endParaRPr lang="de-DE" sz="1200" dirty="0">
                <a:latin typeface="Consolas" panose="020B0609020204030204" pitchFamily="49" charset="0"/>
              </a:endParaRPr>
            </a:p>
            <a:p>
              <a:pPr algn="ctr"/>
              <a:r>
                <a:rPr lang="en-US" sz="1200" dirty="0">
                  <a:latin typeface="Consolas" panose="020B0609020204030204" pitchFamily="49" charset="0"/>
                </a:rPr>
                <a:t>a</a:t>
              </a:r>
              <a:r>
                <a:rPr lang="en-US" sz="1200" dirty="0" smtClean="0">
                  <a:latin typeface="Consolas" panose="020B0609020204030204" pitchFamily="49" charset="0"/>
                </a:rPr>
                <a:t>nd desktop system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2" name="Textfeld 97"/>
            <p:cNvSpPr txBox="1"/>
            <p:nvPr/>
          </p:nvSpPr>
          <p:spPr>
            <a:xfrm flipH="1">
              <a:off x="5722008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Microscopy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3" name="Rechteck 222"/>
            <p:cNvSpPr/>
            <p:nvPr/>
          </p:nvSpPr>
          <p:spPr>
            <a:xfrm>
              <a:off x="5930962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0" name="Rechteck 319"/>
            <p:cNvSpPr/>
            <p:nvPr/>
          </p:nvSpPr>
          <p:spPr>
            <a:xfrm flipV="1">
              <a:off x="10622693" y="6097463"/>
              <a:ext cx="154800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1" name="Textfeld 97"/>
            <p:cNvSpPr txBox="1"/>
            <p:nvPr/>
          </p:nvSpPr>
          <p:spPr>
            <a:xfrm flipH="1">
              <a:off x="10332813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Consolas" panose="020B0609020204030204" pitchFamily="49" charset="0"/>
                </a:rPr>
                <a:t>Community/External Collaborators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322" name="Textfeld 97"/>
            <p:cNvSpPr txBox="1"/>
            <p:nvPr/>
          </p:nvSpPr>
          <p:spPr>
            <a:xfrm flipH="1">
              <a:off x="7618132" y="6133441"/>
              <a:ext cx="271468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Central OMERO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repository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323" name="Rechteck 322"/>
            <p:cNvSpPr/>
            <p:nvPr/>
          </p:nvSpPr>
          <p:spPr>
            <a:xfrm>
              <a:off x="7792870" y="6097463"/>
              <a:ext cx="237584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29" name="Gerader Verbinder 328"/>
          <p:cNvCxnSpPr/>
          <p:nvPr/>
        </p:nvCxnSpPr>
        <p:spPr>
          <a:xfrm>
            <a:off x="9578594" y="3162936"/>
            <a:ext cx="0" cy="180000"/>
          </a:xfrm>
          <a:prstGeom prst="line">
            <a:avLst/>
          </a:prstGeom>
          <a:ln w="158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/>
          <p:cNvCxnSpPr/>
          <p:nvPr/>
        </p:nvCxnSpPr>
        <p:spPr>
          <a:xfrm flipV="1">
            <a:off x="10925127" y="1941941"/>
            <a:ext cx="620485" cy="5682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3" name="Gerader Verbinder 332"/>
          <p:cNvCxnSpPr/>
          <p:nvPr/>
        </p:nvCxnSpPr>
        <p:spPr>
          <a:xfrm flipV="1">
            <a:off x="11062430" y="2884013"/>
            <a:ext cx="506114" cy="61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4" name="Gerader Verbinder 333"/>
          <p:cNvCxnSpPr/>
          <p:nvPr/>
        </p:nvCxnSpPr>
        <p:spPr>
          <a:xfrm>
            <a:off x="10997493" y="3335196"/>
            <a:ext cx="598588" cy="648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3" name="Rechteckiger Pfeil 402"/>
          <p:cNvSpPr/>
          <p:nvPr/>
        </p:nvSpPr>
        <p:spPr>
          <a:xfrm rot="16200000">
            <a:off x="4981722" y="3361888"/>
            <a:ext cx="1315667" cy="1009778"/>
          </a:xfrm>
          <a:prstGeom prst="bentArrow">
            <a:avLst>
              <a:gd name="adj1" fmla="val 14449"/>
              <a:gd name="adj2" fmla="val 11876"/>
              <a:gd name="adj3" fmla="val 20749"/>
              <a:gd name="adj4" fmla="val 64218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04" name="Pfeil nach unten 403"/>
          <p:cNvSpPr/>
          <p:nvPr/>
        </p:nvSpPr>
        <p:spPr>
          <a:xfrm rot="16200000" flipV="1">
            <a:off x="4923905" y="3517409"/>
            <a:ext cx="183606" cy="2338505"/>
          </a:xfrm>
          <a:prstGeom prst="downArrow">
            <a:avLst>
              <a:gd name="adj1" fmla="val 38934"/>
              <a:gd name="adj2" fmla="val 11224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Gerader Verbinder 33"/>
          <p:cNvCxnSpPr/>
          <p:nvPr/>
        </p:nvCxnSpPr>
        <p:spPr>
          <a:xfrm>
            <a:off x="9636650" y="200659"/>
            <a:ext cx="0" cy="47674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" name="Rechteckiger Pfeil 412"/>
          <p:cNvSpPr/>
          <p:nvPr/>
        </p:nvSpPr>
        <p:spPr>
          <a:xfrm rot="5400000" flipH="1" flipV="1">
            <a:off x="1636613" y="3591044"/>
            <a:ext cx="1192413" cy="1121807"/>
          </a:xfrm>
          <a:prstGeom prst="bentArrow">
            <a:avLst>
              <a:gd name="adj1" fmla="val 6904"/>
              <a:gd name="adj2" fmla="val 12585"/>
              <a:gd name="adj3" fmla="val 25000"/>
              <a:gd name="adj4" fmla="val 44941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15" name="Pfeil nach oben und unten 414"/>
          <p:cNvSpPr/>
          <p:nvPr/>
        </p:nvSpPr>
        <p:spPr>
          <a:xfrm>
            <a:off x="3012377" y="1483806"/>
            <a:ext cx="278242" cy="1026357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7" name="Gerader Verbinder 416"/>
          <p:cNvCxnSpPr/>
          <p:nvPr/>
        </p:nvCxnSpPr>
        <p:spPr>
          <a:xfrm>
            <a:off x="2741922" y="2035146"/>
            <a:ext cx="811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Pfeil nach oben und unten 417"/>
          <p:cNvSpPr/>
          <p:nvPr/>
        </p:nvSpPr>
        <p:spPr>
          <a:xfrm rot="4421298">
            <a:off x="6068499" y="4950849"/>
            <a:ext cx="257521" cy="760266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9" name="Gerader Verbinder 418"/>
          <p:cNvCxnSpPr/>
          <p:nvPr/>
        </p:nvCxnSpPr>
        <p:spPr>
          <a:xfrm>
            <a:off x="6115108" y="5070414"/>
            <a:ext cx="173054" cy="49091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Pfeil nach links und rechts 422"/>
          <p:cNvSpPr/>
          <p:nvPr/>
        </p:nvSpPr>
        <p:spPr>
          <a:xfrm>
            <a:off x="5433061" y="2411132"/>
            <a:ext cx="4511040" cy="240098"/>
          </a:xfrm>
          <a:prstGeom prst="leftRightArrow">
            <a:avLst>
              <a:gd name="adj1" fmla="val 50000"/>
              <a:gd name="adj2" fmla="val 9363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40" name="Gruppieren 439"/>
          <p:cNvGrpSpPr/>
          <p:nvPr/>
        </p:nvGrpSpPr>
        <p:grpSpPr>
          <a:xfrm>
            <a:off x="428670" y="304800"/>
            <a:ext cx="3166708" cy="1095273"/>
            <a:chOff x="428670" y="304800"/>
            <a:chExt cx="3166708" cy="1095273"/>
          </a:xfrm>
        </p:grpSpPr>
        <p:sp>
          <p:nvSpPr>
            <p:cNvPr id="255" name="Abgerundetes Rechteck 254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59" name="Gruppieren 258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274" name="Grafik 27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275" name="Rechteck 274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26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47780" y="524329"/>
              <a:ext cx="747598" cy="68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8" name="Gerader Verbinder 87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uppieren 143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145" name="Gruppieren 144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148" name="Ellipse 14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47" name="Rechteck 146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2" name="Gruppieren 151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6" name="Rechteck 155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191" name="Grafik 19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192" name="Rechteck 19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25" name="Gerader Verbinder 424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Gerader Verbinder 426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uppieren 263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271" name="Ellipse 270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Pfeil nach rechts 271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Pfeil nach rechts 272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84" name="Ellipse 83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Pfeil nach rechts 84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Pfeil nach rechts 85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42" name="Gruppieren 441"/>
          <p:cNvGrpSpPr/>
          <p:nvPr/>
        </p:nvGrpSpPr>
        <p:grpSpPr>
          <a:xfrm>
            <a:off x="464888" y="2583845"/>
            <a:ext cx="3124284" cy="1095273"/>
            <a:chOff x="428670" y="304800"/>
            <a:chExt cx="3124284" cy="1095273"/>
          </a:xfrm>
        </p:grpSpPr>
        <p:sp>
          <p:nvSpPr>
            <p:cNvPr id="443" name="Abgerundetes Rechteck 442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44" name="Gruppieren 443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471" name="Grafik 47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72" name="Rechteck 47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445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81680" y="646740"/>
              <a:ext cx="481012" cy="44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6" name="Gerader Verbinder 445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Gerader Verbinder 446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8" name="Gruppieren 447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467" name="Gruppieren 466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469" name="Ellipse 468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0" name="Ellipse 46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8" name="Rechteck 467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49" name="Gruppieren 448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463" name="Gruppieren 462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465" name="Ellipse 464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6" name="Ellipse 465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4" name="Rechteck 463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0" name="Gruppieren 449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461" name="Grafik 46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62" name="Rechteck 46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51" name="Gerader Verbinder 450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Gerader Verbinder 451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3" name="Gruppieren 452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458" name="Ellipse 457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9" name="Pfeil nach rechts 458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0" name="Pfeil nach rechts 459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4" name="Gruppieren 453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455" name="Ellipse 454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6" name="Pfeil nach rechts 455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7" name="Pfeil nach rechts 456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75" name="Gruppieren 474"/>
          <p:cNvGrpSpPr/>
          <p:nvPr/>
        </p:nvGrpSpPr>
        <p:grpSpPr>
          <a:xfrm>
            <a:off x="4294883" y="1629930"/>
            <a:ext cx="1666674" cy="1619515"/>
            <a:chOff x="4294571" y="1228235"/>
            <a:chExt cx="1666674" cy="1619515"/>
          </a:xfrm>
        </p:grpSpPr>
        <p:pic>
          <p:nvPicPr>
            <p:cNvPr id="47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4294571" y="1317145"/>
              <a:ext cx="1666674" cy="1530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4" name="Grafik 47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095952" y="1228235"/>
              <a:ext cx="589986" cy="456584"/>
            </a:xfrm>
            <a:prstGeom prst="rect">
              <a:avLst/>
            </a:prstGeom>
          </p:spPr>
        </p:pic>
      </p:grpSp>
      <p:sp>
        <p:nvSpPr>
          <p:cNvPr id="476" name="Pfeil nach links und rechts 475"/>
          <p:cNvSpPr/>
          <p:nvPr/>
        </p:nvSpPr>
        <p:spPr>
          <a:xfrm rot="5400000">
            <a:off x="3875355" y="4084706"/>
            <a:ext cx="1919349" cy="240098"/>
          </a:xfrm>
          <a:prstGeom prst="leftRightArrow">
            <a:avLst>
              <a:gd name="adj1" fmla="val 50000"/>
              <a:gd name="adj2" fmla="val 9363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78" name="Gewinkelter Verbinder 477"/>
          <p:cNvCxnSpPr>
            <a:stCxn id="471" idx="0"/>
            <a:endCxn id="473" idx="1"/>
          </p:cNvCxnSpPr>
          <p:nvPr/>
        </p:nvCxnSpPr>
        <p:spPr>
          <a:xfrm rot="5400000" flipH="1" flipV="1">
            <a:off x="2923616" y="1334742"/>
            <a:ext cx="221865" cy="2520669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Gewinkelter Verbinder 480"/>
          <p:cNvCxnSpPr>
            <a:stCxn id="461" idx="2"/>
          </p:cNvCxnSpPr>
          <p:nvPr/>
        </p:nvCxnSpPr>
        <p:spPr>
          <a:xfrm rot="5400000" flipH="1" flipV="1">
            <a:off x="2592843" y="1874640"/>
            <a:ext cx="860238" cy="2501966"/>
          </a:xfrm>
          <a:prstGeom prst="bentConnector4">
            <a:avLst>
              <a:gd name="adj1" fmla="val -26574"/>
              <a:gd name="adj2" fmla="val 76594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Gewinkelter Verbinder 484"/>
          <p:cNvCxnSpPr/>
          <p:nvPr/>
        </p:nvCxnSpPr>
        <p:spPr>
          <a:xfrm>
            <a:off x="1748301" y="1292317"/>
            <a:ext cx="2546582" cy="514968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Gewinkelter Verbinder 488"/>
          <p:cNvCxnSpPr>
            <a:stCxn id="274" idx="0"/>
          </p:cNvCxnSpPr>
          <p:nvPr/>
        </p:nvCxnSpPr>
        <p:spPr>
          <a:xfrm rot="16200000" flipH="1">
            <a:off x="2547830" y="-382872"/>
            <a:ext cx="950769" cy="2570438"/>
          </a:xfrm>
          <a:prstGeom prst="bentConnector4">
            <a:avLst>
              <a:gd name="adj1" fmla="val -24044"/>
              <a:gd name="adj2" fmla="val 7588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6" name="Gruppieren 495"/>
          <p:cNvGrpSpPr/>
          <p:nvPr/>
        </p:nvGrpSpPr>
        <p:grpSpPr>
          <a:xfrm>
            <a:off x="7241871" y="2637578"/>
            <a:ext cx="2028312" cy="1787171"/>
            <a:chOff x="9786468" y="4312795"/>
            <a:chExt cx="2028312" cy="1787171"/>
          </a:xfrm>
        </p:grpSpPr>
        <p:sp>
          <p:nvSpPr>
            <p:cNvPr id="497" name="Abgerundetes Rechteck 496"/>
            <p:cNvSpPr/>
            <p:nvPr/>
          </p:nvSpPr>
          <p:spPr>
            <a:xfrm>
              <a:off x="9786468" y="4572441"/>
              <a:ext cx="1936319" cy="152752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498" name="Grafik 49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3022" y="4312795"/>
              <a:ext cx="531758" cy="531758"/>
            </a:xfrm>
            <a:prstGeom prst="rect">
              <a:avLst/>
            </a:prstGeom>
          </p:spPr>
        </p:pic>
        <p:sp>
          <p:nvSpPr>
            <p:cNvPr id="499" name="Textfeld 97"/>
            <p:cNvSpPr txBox="1"/>
            <p:nvPr/>
          </p:nvSpPr>
          <p:spPr>
            <a:xfrm flipH="1">
              <a:off x="9961980" y="4624032"/>
              <a:ext cx="12301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b="1" dirty="0" smtClean="0">
                  <a:latin typeface="Consolas" panose="020B0609020204030204" pitchFamily="49" charset="0"/>
                </a:rPr>
                <a:t>OMERO </a:t>
              </a:r>
              <a:r>
                <a:rPr lang="de-DE" sz="1200" b="1" dirty="0" err="1" smtClean="0">
                  <a:latin typeface="Consolas" panose="020B0609020204030204" pitchFamily="49" charset="0"/>
                </a:rPr>
                <a:t>backup</a:t>
              </a:r>
              <a:endParaRPr lang="de-DE" sz="1200" b="1" dirty="0">
                <a:latin typeface="Consolas" panose="020B0609020204030204" pitchFamily="49" charset="0"/>
              </a:endParaRPr>
            </a:p>
          </p:txBody>
        </p:sp>
        <p:sp>
          <p:nvSpPr>
            <p:cNvPr id="500" name="Textfeld 97"/>
            <p:cNvSpPr txBox="1"/>
            <p:nvPr/>
          </p:nvSpPr>
          <p:spPr>
            <a:xfrm flipH="1">
              <a:off x="9974353" y="5064177"/>
              <a:ext cx="174843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dirty="0" err="1" smtClean="0">
                  <a:latin typeface="Consolas" panose="020B0609020204030204" pitchFamily="49" charset="0"/>
                </a:rPr>
                <a:t>Nightly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backup</a:t>
              </a:r>
              <a:endParaRPr lang="de-DE" sz="1200" dirty="0" smtClean="0">
                <a:latin typeface="Consolas" panose="020B0609020204030204" pitchFamily="49" charset="0"/>
              </a:endParaRPr>
            </a:p>
            <a:p>
              <a:r>
                <a:rPr lang="de-DE" sz="1200" dirty="0">
                  <a:latin typeface="Consolas" panose="020B0609020204030204" pitchFamily="49" charset="0"/>
                </a:rPr>
                <a:t>o</a:t>
              </a:r>
              <a:r>
                <a:rPr lang="de-DE" sz="1200" dirty="0" smtClean="0">
                  <a:latin typeface="Consolas" panose="020B0609020204030204" pitchFamily="49" charset="0"/>
                </a:rPr>
                <a:t>n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tape</a:t>
              </a:r>
              <a:endParaRPr lang="de-DE" sz="1200" dirty="0" smtClean="0">
                <a:latin typeface="Consolas" panose="020B0609020204030204" pitchFamily="49" charset="0"/>
              </a:endParaRPr>
            </a:p>
            <a:p>
              <a:endParaRPr lang="de-DE" sz="1200" dirty="0">
                <a:latin typeface="Consolas" panose="020B0609020204030204" pitchFamily="49" charset="0"/>
              </a:endParaRPr>
            </a:p>
            <a:p>
              <a:r>
                <a:rPr lang="de-DE" sz="1200" dirty="0" smtClean="0">
                  <a:latin typeface="Consolas" panose="020B0609020204030204" pitchFamily="49" charset="0"/>
                </a:rPr>
                <a:t>4xdaily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snapshots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</p:grpSp>
      <p:grpSp>
        <p:nvGrpSpPr>
          <p:cNvPr id="501" name="Gruppieren 500"/>
          <p:cNvGrpSpPr/>
          <p:nvPr/>
        </p:nvGrpSpPr>
        <p:grpSpPr>
          <a:xfrm>
            <a:off x="6756604" y="246848"/>
            <a:ext cx="2794662" cy="1397098"/>
            <a:chOff x="8798219" y="1183635"/>
            <a:chExt cx="2794662" cy="1397098"/>
          </a:xfrm>
        </p:grpSpPr>
        <p:sp>
          <p:nvSpPr>
            <p:cNvPr id="502" name="Abgerundetes Rechteck 501"/>
            <p:cNvSpPr/>
            <p:nvPr/>
          </p:nvSpPr>
          <p:spPr>
            <a:xfrm>
              <a:off x="8798219" y="1439927"/>
              <a:ext cx="2544569" cy="1140806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503" name="Grafik 502"/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792" t="12156" r="69376" b="69567"/>
            <a:stretch/>
          </p:blipFill>
          <p:spPr>
            <a:xfrm>
              <a:off x="9050816" y="1965267"/>
              <a:ext cx="344442" cy="460198"/>
            </a:xfrm>
            <a:prstGeom prst="rect">
              <a:avLst/>
            </a:prstGeom>
          </p:spPr>
        </p:pic>
        <p:grpSp>
          <p:nvGrpSpPr>
            <p:cNvPr id="512" name="Gruppieren 511"/>
            <p:cNvGrpSpPr/>
            <p:nvPr/>
          </p:nvGrpSpPr>
          <p:grpSpPr>
            <a:xfrm>
              <a:off x="10019130" y="1575917"/>
              <a:ext cx="1573751" cy="407190"/>
              <a:chOff x="8963024" y="1584208"/>
              <a:chExt cx="1573751" cy="407190"/>
            </a:xfrm>
          </p:grpSpPr>
          <p:sp>
            <p:nvSpPr>
              <p:cNvPr id="516" name="Textfeld 515"/>
              <p:cNvSpPr txBox="1"/>
              <p:nvPr/>
            </p:nvSpPr>
            <p:spPr>
              <a:xfrm>
                <a:off x="9272331" y="1622066"/>
                <a:ext cx="12644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/>
                  <a:t>1.4 PB</a:t>
                </a:r>
                <a:endParaRPr lang="de-DE" dirty="0"/>
              </a:p>
            </p:txBody>
          </p:sp>
          <p:grpSp>
            <p:nvGrpSpPr>
              <p:cNvPr id="517" name="Gruppieren 516"/>
              <p:cNvGrpSpPr/>
              <p:nvPr/>
            </p:nvGrpSpPr>
            <p:grpSpPr>
              <a:xfrm>
                <a:off x="8963024" y="1584208"/>
                <a:ext cx="250826" cy="310340"/>
                <a:chOff x="8963024" y="1142768"/>
                <a:chExt cx="250826" cy="310340"/>
              </a:xfrm>
            </p:grpSpPr>
            <p:grpSp>
              <p:nvGrpSpPr>
                <p:cNvPr id="518" name="Gruppieren 517"/>
                <p:cNvGrpSpPr/>
                <p:nvPr/>
              </p:nvGrpSpPr>
              <p:grpSpPr>
                <a:xfrm>
                  <a:off x="8963024" y="1179761"/>
                  <a:ext cx="205046" cy="273347"/>
                  <a:chOff x="8963024" y="1179761"/>
                  <a:chExt cx="205046" cy="273347"/>
                </a:xfrm>
              </p:grpSpPr>
              <p:sp>
                <p:nvSpPr>
                  <p:cNvPr id="520" name="Abgerundetes Rechteck 519"/>
                  <p:cNvSpPr/>
                  <p:nvPr/>
                </p:nvSpPr>
                <p:spPr>
                  <a:xfrm>
                    <a:off x="8963024" y="1179761"/>
                    <a:ext cx="205046" cy="49679"/>
                  </a:xfrm>
                  <a:prstGeom prst="roundRect">
                    <a:avLst/>
                  </a:prstGeom>
                  <a:noFill/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1" name="Abgerundetes Rechteck 520"/>
                  <p:cNvSpPr/>
                  <p:nvPr/>
                </p:nvSpPr>
                <p:spPr>
                  <a:xfrm>
                    <a:off x="8963024" y="1254317"/>
                    <a:ext cx="205046" cy="49679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2" name="Abgerundetes Rechteck 521"/>
                  <p:cNvSpPr/>
                  <p:nvPr/>
                </p:nvSpPr>
                <p:spPr>
                  <a:xfrm>
                    <a:off x="8963024" y="1328873"/>
                    <a:ext cx="205046" cy="49679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523" name="Abgerundetes Rechteck 522"/>
                  <p:cNvSpPr/>
                  <p:nvPr/>
                </p:nvSpPr>
                <p:spPr>
                  <a:xfrm>
                    <a:off x="8963024" y="1403429"/>
                    <a:ext cx="205046" cy="49679"/>
                  </a:xfrm>
                  <a:prstGeom prst="roundRect">
                    <a:avLst/>
                  </a:prstGeom>
                  <a:solidFill>
                    <a:schemeClr val="accent6"/>
                  </a:solidFill>
                  <a:ln>
                    <a:solidFill>
                      <a:schemeClr val="tx1">
                        <a:lumMod val="50000"/>
                        <a:lumOff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cxnSp>
              <p:nvCxnSpPr>
                <p:cNvPr id="519" name="Gerade Verbindung mit Pfeil 518"/>
                <p:cNvCxnSpPr/>
                <p:nvPr/>
              </p:nvCxnSpPr>
              <p:spPr>
                <a:xfrm flipV="1">
                  <a:off x="9213850" y="1142768"/>
                  <a:ext cx="0" cy="310340"/>
                </a:xfrm>
                <a:prstGeom prst="straightConnector1">
                  <a:avLst/>
                </a:prstGeom>
                <a:ln w="1270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05" name="Gruppieren 504"/>
            <p:cNvGrpSpPr/>
            <p:nvPr/>
          </p:nvGrpSpPr>
          <p:grpSpPr>
            <a:xfrm>
              <a:off x="8955710" y="1470326"/>
              <a:ext cx="802538" cy="350387"/>
              <a:chOff x="10586169" y="1622066"/>
              <a:chExt cx="802538" cy="350387"/>
            </a:xfrm>
          </p:grpSpPr>
          <p:pic>
            <p:nvPicPr>
              <p:cNvPr id="510" name="Picture 4" descr="Client-Server-Architektur">
                <a:extLst>
                  <a:ext uri="{FF2B5EF4-FFF2-40B4-BE49-F238E27FC236}">
                    <a16:creationId xmlns:a16="http://schemas.microsoft.com/office/drawing/2014/main" id="{9E808369-2E45-41BE-8B27-02B8D7C82F9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777" t="54098" r="661" b="36608"/>
              <a:stretch/>
            </p:blipFill>
            <p:spPr bwMode="auto">
              <a:xfrm>
                <a:off x="10586169" y="1718521"/>
                <a:ext cx="802538" cy="25393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11" name="Textfeld 97"/>
              <p:cNvSpPr txBox="1"/>
              <p:nvPr/>
            </p:nvSpPr>
            <p:spPr>
              <a:xfrm flipH="1">
                <a:off x="10641035" y="1622066"/>
                <a:ext cx="51581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200" dirty="0" smtClean="0">
                    <a:latin typeface="Consolas" panose="020B0609020204030204" pitchFamily="49" charset="0"/>
                  </a:rPr>
                  <a:t>NFS </a:t>
                </a:r>
              </a:p>
            </p:txBody>
          </p:sp>
        </p:grpSp>
        <p:cxnSp>
          <p:nvCxnSpPr>
            <p:cNvPr id="506" name="Gerader Verbinder 505"/>
            <p:cNvCxnSpPr/>
            <p:nvPr/>
          </p:nvCxnSpPr>
          <p:spPr>
            <a:xfrm>
              <a:off x="9758248" y="1640684"/>
              <a:ext cx="0" cy="663355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7" name="Textfeld 97"/>
            <p:cNvSpPr txBox="1"/>
            <p:nvPr/>
          </p:nvSpPr>
          <p:spPr>
            <a:xfrm flipH="1">
              <a:off x="8852560" y="1183635"/>
              <a:ext cx="2104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dirty="0" smtClean="0">
                  <a:latin typeface="Consolas" panose="020B0609020204030204" pitchFamily="49" charset="0"/>
                </a:rPr>
                <a:t>OMERO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productiv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server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</p:grpSp>
      <p:sp>
        <p:nvSpPr>
          <p:cNvPr id="162" name="Textfeld 161"/>
          <p:cNvSpPr txBox="1"/>
          <p:nvPr/>
        </p:nvSpPr>
        <p:spPr>
          <a:xfrm>
            <a:off x="9966097" y="211068"/>
            <a:ext cx="274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Ecosystem</a:t>
            </a:r>
            <a:r>
              <a:rPr lang="de-DE" sz="2400" b="1" dirty="0" smtClean="0"/>
              <a:t> 2016</a:t>
            </a:r>
            <a:endParaRPr lang="de-DE" sz="2400" b="1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169" name="Rechteck 168"/>
          <p:cNvSpPr/>
          <p:nvPr/>
        </p:nvSpPr>
        <p:spPr>
          <a:xfrm>
            <a:off x="142795" y="6431190"/>
            <a:ext cx="267733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Parts of graphics from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Autor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Seobility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-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Lizenz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hlinkClick r:id="rId14" tooltip="Creative Commons Lizenz BY-SA 4.0"/>
              </a:rPr>
              <a:t>CC BY-SA 4.0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181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763" y="4256206"/>
            <a:ext cx="775835" cy="1197988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1510111" y="1597507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 smtClean="0"/>
              <a:t>…</a:t>
            </a:r>
            <a:endParaRPr lang="de-DE" sz="4000" dirty="0"/>
          </a:p>
        </p:txBody>
      </p:sp>
      <p:pic>
        <p:nvPicPr>
          <p:cNvPr id="290" name="Grafik 2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013" y="2536784"/>
            <a:ext cx="666236" cy="666236"/>
          </a:xfrm>
          <a:prstGeom prst="rect">
            <a:avLst/>
          </a:prstGeom>
        </p:spPr>
      </p:pic>
      <p:grpSp>
        <p:nvGrpSpPr>
          <p:cNvPr id="49" name="Gruppieren 48"/>
          <p:cNvGrpSpPr/>
          <p:nvPr/>
        </p:nvGrpSpPr>
        <p:grpSpPr>
          <a:xfrm>
            <a:off x="10515627" y="2848135"/>
            <a:ext cx="414268" cy="414056"/>
            <a:chOff x="10841565" y="3760442"/>
            <a:chExt cx="254227" cy="254098"/>
          </a:xfrm>
        </p:grpSpPr>
        <p:sp>
          <p:nvSpPr>
            <p:cNvPr id="292" name="Ellipse 291"/>
            <p:cNvSpPr/>
            <p:nvPr/>
          </p:nvSpPr>
          <p:spPr>
            <a:xfrm>
              <a:off x="10841565" y="3760442"/>
              <a:ext cx="254227" cy="254098"/>
            </a:xfrm>
            <a:prstGeom prst="ellipse">
              <a:avLst/>
            </a:prstGeom>
            <a:solidFill>
              <a:srgbClr val="30C4E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3" name="Pfeil nach rechts 292"/>
            <p:cNvSpPr/>
            <p:nvPr/>
          </p:nvSpPr>
          <p:spPr>
            <a:xfrm rot="5400000" flipH="1">
              <a:off x="10845538" y="3847323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4" name="Pfeil nach rechts 293"/>
            <p:cNvSpPr/>
            <p:nvPr/>
          </p:nvSpPr>
          <p:spPr>
            <a:xfrm rot="16200000" flipH="1">
              <a:off x="10916242" y="3843731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6" name="Grafik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061" y="4409157"/>
            <a:ext cx="663749" cy="517411"/>
          </a:xfrm>
          <a:prstGeom prst="rect">
            <a:avLst/>
          </a:prstGeom>
        </p:spPr>
      </p:pic>
      <p:grpSp>
        <p:nvGrpSpPr>
          <p:cNvPr id="209" name="Gruppieren 208"/>
          <p:cNvGrpSpPr/>
          <p:nvPr/>
        </p:nvGrpSpPr>
        <p:grpSpPr>
          <a:xfrm>
            <a:off x="5239838" y="5310736"/>
            <a:ext cx="489806" cy="362840"/>
            <a:chOff x="640251" y="4419034"/>
            <a:chExt cx="837414" cy="588308"/>
          </a:xfrm>
        </p:grpSpPr>
        <p:pic>
          <p:nvPicPr>
            <p:cNvPr id="210" name="Grafik 20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1" name="Rechteck 210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2" name="Gruppieren 211"/>
          <p:cNvGrpSpPr/>
          <p:nvPr/>
        </p:nvGrpSpPr>
        <p:grpSpPr>
          <a:xfrm>
            <a:off x="4624286" y="5310736"/>
            <a:ext cx="489806" cy="362840"/>
            <a:chOff x="640251" y="4419034"/>
            <a:chExt cx="837414" cy="588308"/>
          </a:xfrm>
        </p:grpSpPr>
        <p:pic>
          <p:nvPicPr>
            <p:cNvPr id="213" name="Grafik 2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4" name="Rechteck 213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5" name="Gruppieren 214"/>
          <p:cNvGrpSpPr/>
          <p:nvPr/>
        </p:nvGrpSpPr>
        <p:grpSpPr>
          <a:xfrm>
            <a:off x="3984235" y="5319826"/>
            <a:ext cx="489806" cy="362840"/>
            <a:chOff x="640251" y="4419034"/>
            <a:chExt cx="837414" cy="588308"/>
          </a:xfrm>
        </p:grpSpPr>
        <p:pic>
          <p:nvPicPr>
            <p:cNvPr id="216" name="Grafik 2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7" name="Rechteck 216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pic>
        <p:nvPicPr>
          <p:cNvPr id="36" name="Grafik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22" y="4473306"/>
            <a:ext cx="494796" cy="494796"/>
          </a:xfrm>
          <a:prstGeom prst="rect">
            <a:avLst/>
          </a:prstGeom>
        </p:spPr>
      </p:pic>
      <p:grpSp>
        <p:nvGrpSpPr>
          <p:cNvPr id="305" name="Gruppieren 304"/>
          <p:cNvGrpSpPr/>
          <p:nvPr/>
        </p:nvGrpSpPr>
        <p:grpSpPr>
          <a:xfrm>
            <a:off x="11619921" y="2824829"/>
            <a:ext cx="426752" cy="481896"/>
            <a:chOff x="4494148" y="901811"/>
            <a:chExt cx="642673" cy="707978"/>
          </a:xfrm>
        </p:grpSpPr>
        <p:grpSp>
          <p:nvGrpSpPr>
            <p:cNvPr id="306" name="Gruppieren 30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Ellipse 30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07" name="Rechteck 30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0" name="Gruppieren 309"/>
          <p:cNvGrpSpPr/>
          <p:nvPr/>
        </p:nvGrpSpPr>
        <p:grpSpPr>
          <a:xfrm>
            <a:off x="11624804" y="3935316"/>
            <a:ext cx="426752" cy="481896"/>
            <a:chOff x="4494148" y="901811"/>
            <a:chExt cx="642673" cy="707978"/>
          </a:xfrm>
        </p:grpSpPr>
        <p:grpSp>
          <p:nvGrpSpPr>
            <p:cNvPr id="311" name="Gruppieren 310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3" name="Ellipse 312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Ellipse 313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2" name="Rechteck 311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11618470" y="1725255"/>
            <a:ext cx="426752" cy="481896"/>
            <a:chOff x="4494148" y="901811"/>
            <a:chExt cx="642673" cy="707978"/>
          </a:xfrm>
        </p:grpSpPr>
        <p:grpSp>
          <p:nvGrpSpPr>
            <p:cNvPr id="316" name="Gruppieren 31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8" name="Ellipse 31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Ellipse 31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7" name="Rechteck 31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39" name="Gruppieren 438"/>
          <p:cNvGrpSpPr/>
          <p:nvPr/>
        </p:nvGrpSpPr>
        <p:grpSpPr>
          <a:xfrm>
            <a:off x="75145" y="5894181"/>
            <a:ext cx="12244227" cy="497643"/>
            <a:chOff x="193154" y="6097463"/>
            <a:chExt cx="12244227" cy="497643"/>
          </a:xfrm>
        </p:grpSpPr>
        <p:sp>
          <p:nvSpPr>
            <p:cNvPr id="281" name="Textfeld 97"/>
            <p:cNvSpPr txBox="1"/>
            <p:nvPr/>
          </p:nvSpPr>
          <p:spPr>
            <a:xfrm flipH="1">
              <a:off x="3881686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Analysis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47840" y="6097463"/>
              <a:ext cx="1868823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Rechteck 132"/>
            <p:cNvSpPr/>
            <p:nvPr/>
          </p:nvSpPr>
          <p:spPr>
            <a:xfrm>
              <a:off x="2547703" y="6097463"/>
              <a:ext cx="1152000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8" name="Rechteck 217"/>
            <p:cNvSpPr/>
            <p:nvPr/>
          </p:nvSpPr>
          <p:spPr>
            <a:xfrm>
              <a:off x="4090640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Textfeld 97"/>
            <p:cNvSpPr txBox="1"/>
            <p:nvPr/>
          </p:nvSpPr>
          <p:spPr>
            <a:xfrm flipH="1">
              <a:off x="205054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specific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server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1" name="Textfeld 97"/>
            <p:cNvSpPr txBox="1"/>
            <p:nvPr/>
          </p:nvSpPr>
          <p:spPr>
            <a:xfrm flipH="1">
              <a:off x="19315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member</a:t>
              </a:r>
              <a:endParaRPr lang="de-DE" sz="1200" dirty="0">
                <a:latin typeface="Consolas" panose="020B0609020204030204" pitchFamily="49" charset="0"/>
              </a:endParaRPr>
            </a:p>
            <a:p>
              <a:pPr algn="ctr"/>
              <a:r>
                <a:rPr lang="en-US" sz="1200" dirty="0">
                  <a:latin typeface="Consolas" panose="020B0609020204030204" pitchFamily="49" charset="0"/>
                </a:rPr>
                <a:t>a</a:t>
              </a:r>
              <a:r>
                <a:rPr lang="en-US" sz="1200" dirty="0" smtClean="0">
                  <a:latin typeface="Consolas" panose="020B0609020204030204" pitchFamily="49" charset="0"/>
                </a:rPr>
                <a:t>nd desktop system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2" name="Textfeld 97"/>
            <p:cNvSpPr txBox="1"/>
            <p:nvPr/>
          </p:nvSpPr>
          <p:spPr>
            <a:xfrm flipH="1">
              <a:off x="5722008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Microscopy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3" name="Rechteck 222"/>
            <p:cNvSpPr/>
            <p:nvPr/>
          </p:nvSpPr>
          <p:spPr>
            <a:xfrm>
              <a:off x="5930962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0" name="Rechteck 319"/>
            <p:cNvSpPr/>
            <p:nvPr/>
          </p:nvSpPr>
          <p:spPr>
            <a:xfrm flipV="1">
              <a:off x="10622693" y="6097463"/>
              <a:ext cx="154800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1" name="Textfeld 97"/>
            <p:cNvSpPr txBox="1"/>
            <p:nvPr/>
          </p:nvSpPr>
          <p:spPr>
            <a:xfrm flipH="1">
              <a:off x="10332813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Consolas" panose="020B0609020204030204" pitchFamily="49" charset="0"/>
                </a:rPr>
                <a:t>Community/External Collaborators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</p:grpSp>
      <p:cxnSp>
        <p:nvCxnSpPr>
          <p:cNvPr id="329" name="Gerader Verbinder 328"/>
          <p:cNvCxnSpPr/>
          <p:nvPr/>
        </p:nvCxnSpPr>
        <p:spPr>
          <a:xfrm>
            <a:off x="9578594" y="3162936"/>
            <a:ext cx="0" cy="180000"/>
          </a:xfrm>
          <a:prstGeom prst="line">
            <a:avLst/>
          </a:prstGeom>
          <a:ln w="158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/>
          <p:cNvCxnSpPr/>
          <p:nvPr/>
        </p:nvCxnSpPr>
        <p:spPr>
          <a:xfrm flipV="1">
            <a:off x="10925127" y="1941941"/>
            <a:ext cx="620485" cy="5682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3" name="Gerader Verbinder 332"/>
          <p:cNvCxnSpPr/>
          <p:nvPr/>
        </p:nvCxnSpPr>
        <p:spPr>
          <a:xfrm flipV="1">
            <a:off x="11062430" y="2884013"/>
            <a:ext cx="506114" cy="61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4" name="Gerader Verbinder 333"/>
          <p:cNvCxnSpPr/>
          <p:nvPr/>
        </p:nvCxnSpPr>
        <p:spPr>
          <a:xfrm>
            <a:off x="10997493" y="3335196"/>
            <a:ext cx="598588" cy="648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3" name="Rechteckiger Pfeil 402"/>
          <p:cNvSpPr/>
          <p:nvPr/>
        </p:nvSpPr>
        <p:spPr>
          <a:xfrm rot="16200000">
            <a:off x="4981722" y="3361888"/>
            <a:ext cx="1315667" cy="1009778"/>
          </a:xfrm>
          <a:prstGeom prst="bentArrow">
            <a:avLst>
              <a:gd name="adj1" fmla="val 14449"/>
              <a:gd name="adj2" fmla="val 11876"/>
              <a:gd name="adj3" fmla="val 20749"/>
              <a:gd name="adj4" fmla="val 64218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04" name="Pfeil nach unten 403"/>
          <p:cNvSpPr/>
          <p:nvPr/>
        </p:nvSpPr>
        <p:spPr>
          <a:xfrm rot="16200000" flipV="1">
            <a:off x="4923905" y="3517409"/>
            <a:ext cx="183606" cy="2338505"/>
          </a:xfrm>
          <a:prstGeom prst="downArrow">
            <a:avLst>
              <a:gd name="adj1" fmla="val 38934"/>
              <a:gd name="adj2" fmla="val 11224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34" name="Gerader Verbinder 33"/>
          <p:cNvCxnSpPr/>
          <p:nvPr/>
        </p:nvCxnSpPr>
        <p:spPr>
          <a:xfrm>
            <a:off x="9636650" y="200659"/>
            <a:ext cx="0" cy="47674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3" name="Rechteckiger Pfeil 412"/>
          <p:cNvSpPr/>
          <p:nvPr/>
        </p:nvSpPr>
        <p:spPr>
          <a:xfrm rot="5400000" flipH="1" flipV="1">
            <a:off x="1636613" y="3591044"/>
            <a:ext cx="1192413" cy="1121807"/>
          </a:xfrm>
          <a:prstGeom prst="bentArrow">
            <a:avLst>
              <a:gd name="adj1" fmla="val 6904"/>
              <a:gd name="adj2" fmla="val 12585"/>
              <a:gd name="adj3" fmla="val 25000"/>
              <a:gd name="adj4" fmla="val 44941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15" name="Pfeil nach oben und unten 414"/>
          <p:cNvSpPr/>
          <p:nvPr/>
        </p:nvSpPr>
        <p:spPr>
          <a:xfrm>
            <a:off x="3012377" y="1483806"/>
            <a:ext cx="278242" cy="1026357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7" name="Gerader Verbinder 416"/>
          <p:cNvCxnSpPr/>
          <p:nvPr/>
        </p:nvCxnSpPr>
        <p:spPr>
          <a:xfrm>
            <a:off x="2741922" y="2035146"/>
            <a:ext cx="811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Pfeil nach oben und unten 417"/>
          <p:cNvSpPr/>
          <p:nvPr/>
        </p:nvSpPr>
        <p:spPr>
          <a:xfrm rot="4421298">
            <a:off x="6068499" y="4950849"/>
            <a:ext cx="257521" cy="760266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9" name="Gerader Verbinder 418"/>
          <p:cNvCxnSpPr/>
          <p:nvPr/>
        </p:nvCxnSpPr>
        <p:spPr>
          <a:xfrm>
            <a:off x="6115108" y="5070414"/>
            <a:ext cx="173054" cy="49091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Pfeil nach links und rechts 422"/>
          <p:cNvSpPr/>
          <p:nvPr/>
        </p:nvSpPr>
        <p:spPr>
          <a:xfrm>
            <a:off x="5433061" y="2411132"/>
            <a:ext cx="4511040" cy="240098"/>
          </a:xfrm>
          <a:prstGeom prst="leftRightArrow">
            <a:avLst>
              <a:gd name="adj1" fmla="val 50000"/>
              <a:gd name="adj2" fmla="val 9363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40" name="Gruppieren 439"/>
          <p:cNvGrpSpPr/>
          <p:nvPr/>
        </p:nvGrpSpPr>
        <p:grpSpPr>
          <a:xfrm>
            <a:off x="428670" y="304800"/>
            <a:ext cx="3166708" cy="1095273"/>
            <a:chOff x="428670" y="304800"/>
            <a:chExt cx="3166708" cy="1095273"/>
          </a:xfrm>
        </p:grpSpPr>
        <p:sp>
          <p:nvSpPr>
            <p:cNvPr id="255" name="Abgerundetes Rechteck 254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59" name="Gruppieren 258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274" name="Grafik 27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275" name="Rechteck 274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26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47780" y="524329"/>
              <a:ext cx="747598" cy="68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8" name="Gerader Verbinder 87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uppieren 143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145" name="Gruppieren 144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148" name="Ellipse 14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47" name="Rechteck 146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2" name="Gruppieren 151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6" name="Rechteck 155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191" name="Grafik 19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192" name="Rechteck 19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25" name="Gerader Verbinder 424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Gerader Verbinder 426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uppieren 263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271" name="Ellipse 270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Pfeil nach rechts 271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Pfeil nach rechts 272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84" name="Ellipse 83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Pfeil nach rechts 84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Pfeil nach rechts 85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42" name="Gruppieren 441"/>
          <p:cNvGrpSpPr/>
          <p:nvPr/>
        </p:nvGrpSpPr>
        <p:grpSpPr>
          <a:xfrm>
            <a:off x="464888" y="2583845"/>
            <a:ext cx="3124284" cy="1095273"/>
            <a:chOff x="428670" y="304800"/>
            <a:chExt cx="3124284" cy="1095273"/>
          </a:xfrm>
        </p:grpSpPr>
        <p:sp>
          <p:nvSpPr>
            <p:cNvPr id="443" name="Abgerundetes Rechteck 442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44" name="Gruppieren 443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471" name="Grafik 47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72" name="Rechteck 47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445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81680" y="646740"/>
              <a:ext cx="481012" cy="44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6" name="Gerader Verbinder 445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Gerader Verbinder 446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8" name="Gruppieren 447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467" name="Gruppieren 466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469" name="Ellipse 468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0" name="Ellipse 46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8" name="Rechteck 467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49" name="Gruppieren 448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463" name="Gruppieren 462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465" name="Ellipse 464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6" name="Ellipse 465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4" name="Rechteck 463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0" name="Gruppieren 449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461" name="Grafik 46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62" name="Rechteck 46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51" name="Gerader Verbinder 450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Gerader Verbinder 451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3" name="Gruppieren 452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458" name="Ellipse 457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9" name="Pfeil nach rechts 458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0" name="Pfeil nach rechts 459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4" name="Gruppieren 453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455" name="Ellipse 454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6" name="Pfeil nach rechts 455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7" name="Pfeil nach rechts 456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75" name="Gruppieren 474"/>
          <p:cNvGrpSpPr/>
          <p:nvPr/>
        </p:nvGrpSpPr>
        <p:grpSpPr>
          <a:xfrm>
            <a:off x="4294883" y="1629930"/>
            <a:ext cx="1666674" cy="1619515"/>
            <a:chOff x="4294571" y="1228235"/>
            <a:chExt cx="1666674" cy="1619515"/>
          </a:xfrm>
        </p:grpSpPr>
        <p:pic>
          <p:nvPicPr>
            <p:cNvPr id="47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4294571" y="1317145"/>
              <a:ext cx="1666674" cy="1530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4" name="Grafik 473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095952" y="1228235"/>
              <a:ext cx="589986" cy="456584"/>
            </a:xfrm>
            <a:prstGeom prst="rect">
              <a:avLst/>
            </a:prstGeom>
          </p:spPr>
        </p:pic>
      </p:grpSp>
      <p:sp>
        <p:nvSpPr>
          <p:cNvPr id="476" name="Pfeil nach links und rechts 475"/>
          <p:cNvSpPr/>
          <p:nvPr/>
        </p:nvSpPr>
        <p:spPr>
          <a:xfrm rot="5400000">
            <a:off x="3875355" y="4084706"/>
            <a:ext cx="1919349" cy="240098"/>
          </a:xfrm>
          <a:prstGeom prst="leftRightArrow">
            <a:avLst>
              <a:gd name="adj1" fmla="val 50000"/>
              <a:gd name="adj2" fmla="val 9363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78" name="Gewinkelter Verbinder 477"/>
          <p:cNvCxnSpPr>
            <a:stCxn id="471" idx="0"/>
            <a:endCxn id="473" idx="1"/>
          </p:cNvCxnSpPr>
          <p:nvPr/>
        </p:nvCxnSpPr>
        <p:spPr>
          <a:xfrm rot="5400000" flipH="1" flipV="1">
            <a:off x="2923616" y="1334742"/>
            <a:ext cx="221865" cy="2520669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Gewinkelter Verbinder 480"/>
          <p:cNvCxnSpPr>
            <a:stCxn id="461" idx="2"/>
          </p:cNvCxnSpPr>
          <p:nvPr/>
        </p:nvCxnSpPr>
        <p:spPr>
          <a:xfrm rot="5400000" flipH="1" flipV="1">
            <a:off x="2592843" y="1874640"/>
            <a:ext cx="860238" cy="2501966"/>
          </a:xfrm>
          <a:prstGeom prst="bentConnector4">
            <a:avLst>
              <a:gd name="adj1" fmla="val -26574"/>
              <a:gd name="adj2" fmla="val 76594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Gewinkelter Verbinder 484"/>
          <p:cNvCxnSpPr/>
          <p:nvPr/>
        </p:nvCxnSpPr>
        <p:spPr>
          <a:xfrm>
            <a:off x="1748301" y="1292317"/>
            <a:ext cx="2546582" cy="514968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Gewinkelter Verbinder 488"/>
          <p:cNvCxnSpPr>
            <a:stCxn id="274" idx="0"/>
          </p:cNvCxnSpPr>
          <p:nvPr/>
        </p:nvCxnSpPr>
        <p:spPr>
          <a:xfrm rot="16200000" flipH="1">
            <a:off x="2547830" y="-382872"/>
            <a:ext cx="950769" cy="2570438"/>
          </a:xfrm>
          <a:prstGeom prst="bentConnector4">
            <a:avLst>
              <a:gd name="adj1" fmla="val -24044"/>
              <a:gd name="adj2" fmla="val 7588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uppieren 2"/>
          <p:cNvGrpSpPr/>
          <p:nvPr/>
        </p:nvGrpSpPr>
        <p:grpSpPr>
          <a:xfrm>
            <a:off x="5982190" y="28126"/>
            <a:ext cx="3646313" cy="2162740"/>
            <a:chOff x="5990336" y="1847109"/>
            <a:chExt cx="3646313" cy="2112195"/>
          </a:xfrm>
        </p:grpSpPr>
        <p:sp>
          <p:nvSpPr>
            <p:cNvPr id="176" name="Abgerundetes Rechteck 175"/>
            <p:cNvSpPr/>
            <p:nvPr/>
          </p:nvSpPr>
          <p:spPr>
            <a:xfrm>
              <a:off x="5990336" y="1847109"/>
              <a:ext cx="3640909" cy="2112195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65" name="Grafik 164"/>
            <p:cNvPicPr>
              <a:picLocks noChangeAspect="1"/>
            </p:cNvPicPr>
            <p:nvPr/>
          </p:nvPicPr>
          <p:blipFill rotWithShape="1">
            <a:blip r:embed="rId6"/>
            <a:srcRect l="22016" t="33586" r="17097" b="23324"/>
            <a:stretch/>
          </p:blipFill>
          <p:spPr>
            <a:xfrm>
              <a:off x="6275816" y="2015610"/>
              <a:ext cx="402342" cy="200039"/>
            </a:xfrm>
            <a:prstGeom prst="rect">
              <a:avLst/>
            </a:prstGeom>
          </p:spPr>
        </p:pic>
        <p:sp>
          <p:nvSpPr>
            <p:cNvPr id="166" name="Textfeld 86"/>
            <p:cNvSpPr txBox="1"/>
            <p:nvPr/>
          </p:nvSpPr>
          <p:spPr>
            <a:xfrm flipH="1">
              <a:off x="6679585" y="1978594"/>
              <a:ext cx="25620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dirty="0" smtClean="0">
                  <a:latin typeface="Consolas" panose="020B0609020204030204" pitchFamily="49" charset="0"/>
                </a:rPr>
                <a:t>+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Metadata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input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forms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pic>
          <p:nvPicPr>
            <p:cNvPr id="167" name="Grafik 16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7396" y="2809238"/>
              <a:ext cx="400572" cy="400572"/>
            </a:xfrm>
            <a:prstGeom prst="rect">
              <a:avLst/>
            </a:prstGeom>
          </p:spPr>
        </p:pic>
        <p:sp>
          <p:nvSpPr>
            <p:cNvPr id="168" name="Textfeld 86"/>
            <p:cNvSpPr txBox="1"/>
            <p:nvPr/>
          </p:nvSpPr>
          <p:spPr>
            <a:xfrm flipH="1">
              <a:off x="6682136" y="2401778"/>
              <a:ext cx="19705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dirty="0" smtClean="0">
                  <a:latin typeface="Consolas" panose="020B0609020204030204" pitchFamily="49" charset="0"/>
                </a:rPr>
                <a:t>+ Public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169" name="Textfeld 86"/>
            <p:cNvSpPr txBox="1"/>
            <p:nvPr/>
          </p:nvSpPr>
          <p:spPr>
            <a:xfrm flipH="1">
              <a:off x="6703392" y="2782181"/>
              <a:ext cx="29332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Consolas" panose="020B0609020204030204" pitchFamily="49" charset="0"/>
                </a:rPr>
                <a:t>+ File sharing functionality</a:t>
              </a:r>
            </a:p>
            <a:p>
              <a:r>
                <a:rPr lang="en-US" sz="1200" dirty="0" smtClean="0">
                  <a:latin typeface="Consolas" panose="020B0609020204030204" pitchFamily="49" charset="0"/>
                </a:rPr>
                <a:t>+ fast and unlimited </a:t>
              </a:r>
              <a:r>
                <a:rPr lang="en-US" sz="1200" dirty="0" err="1" smtClean="0">
                  <a:latin typeface="Consolas" panose="020B0609020204030204" pitchFamily="49" charset="0"/>
                </a:rPr>
                <a:t>webdownload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170" name="Textfeld 86"/>
            <p:cNvSpPr txBox="1"/>
            <p:nvPr/>
          </p:nvSpPr>
          <p:spPr>
            <a:xfrm flipH="1">
              <a:off x="6702483" y="3426703"/>
              <a:ext cx="29021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200" dirty="0" smtClean="0">
                  <a:latin typeface="Consolas" panose="020B0609020204030204" pitchFamily="49" charset="0"/>
                </a:rPr>
                <a:t>+ Web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import</a:t>
              </a:r>
              <a:endParaRPr lang="de-DE" sz="1200" dirty="0" smtClean="0">
                <a:latin typeface="Consolas" panose="020B0609020204030204" pitchFamily="49" charset="0"/>
              </a:endParaRPr>
            </a:p>
            <a:p>
              <a:r>
                <a:rPr lang="en-US" sz="1200" dirty="0" smtClean="0">
                  <a:latin typeface="Consolas" panose="020B0609020204030204" pitchFamily="49" charset="0"/>
                </a:rPr>
                <a:t>+ Central </a:t>
              </a:r>
              <a:r>
                <a:rPr lang="en-US" sz="1200" dirty="0" err="1" smtClean="0">
                  <a:latin typeface="Consolas" panose="020B0609020204030204" pitchFamily="49" charset="0"/>
                </a:rPr>
                <a:t>OMERO.insight</a:t>
              </a:r>
              <a:r>
                <a:rPr lang="en-US" sz="1200" dirty="0" smtClean="0">
                  <a:latin typeface="Consolas" panose="020B0609020204030204" pitchFamily="49" charset="0"/>
                </a:rPr>
                <a:t> instance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pic>
          <p:nvPicPr>
            <p:cNvPr id="171" name="Grafik 17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8297" y="2353756"/>
              <a:ext cx="387820" cy="387820"/>
            </a:xfrm>
            <a:prstGeom prst="rect">
              <a:avLst/>
            </a:prstGeom>
          </p:spPr>
        </p:pic>
        <p:grpSp>
          <p:nvGrpSpPr>
            <p:cNvPr id="2" name="Gruppieren 1"/>
            <p:cNvGrpSpPr/>
            <p:nvPr/>
          </p:nvGrpSpPr>
          <p:grpSpPr>
            <a:xfrm>
              <a:off x="6278238" y="3418423"/>
              <a:ext cx="397500" cy="397296"/>
              <a:chOff x="4306426" y="3660516"/>
              <a:chExt cx="254227" cy="254098"/>
            </a:xfrm>
          </p:grpSpPr>
          <p:sp>
            <p:nvSpPr>
              <p:cNvPr id="172" name="Ellipse 171"/>
              <p:cNvSpPr/>
              <p:nvPr/>
            </p:nvSpPr>
            <p:spPr>
              <a:xfrm>
                <a:off x="4306426" y="3660516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3" name="Pfeil nach rechts 172"/>
              <p:cNvSpPr/>
              <p:nvPr/>
            </p:nvSpPr>
            <p:spPr>
              <a:xfrm rot="5400000" flipH="1">
                <a:off x="4310399" y="3747397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74" name="Pfeil nach rechts 173"/>
              <p:cNvSpPr/>
              <p:nvPr/>
            </p:nvSpPr>
            <p:spPr>
              <a:xfrm rot="16200000" flipH="1">
                <a:off x="4381103" y="3743805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78" name="Textfeld 97"/>
          <p:cNvSpPr txBox="1"/>
          <p:nvPr/>
        </p:nvSpPr>
        <p:spPr>
          <a:xfrm flipH="1">
            <a:off x="7500123" y="5930159"/>
            <a:ext cx="2714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 smtClean="0">
                <a:latin typeface="Consolas" panose="020B0609020204030204" pitchFamily="49" charset="0"/>
              </a:rPr>
              <a:t>Central OMERO </a:t>
            </a:r>
            <a:r>
              <a:rPr lang="de-DE" sz="1200" dirty="0" err="1" smtClean="0">
                <a:latin typeface="Consolas" panose="020B0609020204030204" pitchFamily="49" charset="0"/>
              </a:rPr>
              <a:t>repository</a:t>
            </a:r>
            <a:endParaRPr lang="de-DE" sz="1200" dirty="0" smtClean="0">
              <a:latin typeface="Consolas" panose="020B0609020204030204" pitchFamily="49" charset="0"/>
            </a:endParaRPr>
          </a:p>
          <a:p>
            <a:pPr algn="ctr"/>
            <a:r>
              <a:rPr lang="en-US" sz="1200" dirty="0">
                <a:latin typeface="Consolas" panose="020B0609020204030204" pitchFamily="49" charset="0"/>
              </a:rPr>
              <a:t>w</a:t>
            </a:r>
            <a:r>
              <a:rPr lang="en-US" sz="1200" dirty="0" smtClean="0">
                <a:latin typeface="Consolas" panose="020B0609020204030204" pitchFamily="49" charset="0"/>
              </a:rPr>
              <a:t>ith extensions</a:t>
            </a:r>
            <a:endParaRPr lang="de-DE" sz="1200" dirty="0">
              <a:latin typeface="Consolas" panose="020B0609020204030204" pitchFamily="49" charset="0"/>
            </a:endParaRPr>
          </a:p>
        </p:txBody>
      </p:sp>
      <p:sp>
        <p:nvSpPr>
          <p:cNvPr id="179" name="Rechteck 178"/>
          <p:cNvSpPr/>
          <p:nvPr/>
        </p:nvSpPr>
        <p:spPr>
          <a:xfrm>
            <a:off x="7674861" y="5894181"/>
            <a:ext cx="2375840" cy="45719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9" name="Textfeld 148"/>
          <p:cNvSpPr txBox="1"/>
          <p:nvPr/>
        </p:nvSpPr>
        <p:spPr>
          <a:xfrm>
            <a:off x="9966097" y="211068"/>
            <a:ext cx="274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Ecosystem</a:t>
            </a:r>
            <a:r>
              <a:rPr lang="de-DE" sz="2400" b="1" dirty="0" smtClean="0"/>
              <a:t> 2022</a:t>
            </a:r>
            <a:endParaRPr lang="de-DE" sz="2400" b="1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155" name="Rechteck 154"/>
          <p:cNvSpPr/>
          <p:nvPr/>
        </p:nvSpPr>
        <p:spPr>
          <a:xfrm>
            <a:off x="142795" y="6431190"/>
            <a:ext cx="267733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Parts of graphics from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Autor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Seobility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-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Lizenz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hlinkClick r:id="rId13" tooltip="Creative Commons Lizenz BY-SA 4.0"/>
              </a:rPr>
              <a:t>CC BY-SA 4.0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89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763" y="4256206"/>
            <a:ext cx="775835" cy="1197988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1510111" y="1597507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 smtClean="0"/>
              <a:t>…</a:t>
            </a:r>
            <a:endParaRPr lang="de-DE" sz="4000" dirty="0"/>
          </a:p>
        </p:txBody>
      </p:sp>
      <p:pic>
        <p:nvPicPr>
          <p:cNvPr id="290" name="Grafik 28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013" y="2536784"/>
            <a:ext cx="666236" cy="666236"/>
          </a:xfrm>
          <a:prstGeom prst="rect">
            <a:avLst/>
          </a:prstGeom>
        </p:spPr>
      </p:pic>
      <p:grpSp>
        <p:nvGrpSpPr>
          <p:cNvPr id="49" name="Gruppieren 48"/>
          <p:cNvGrpSpPr/>
          <p:nvPr/>
        </p:nvGrpSpPr>
        <p:grpSpPr>
          <a:xfrm>
            <a:off x="10515627" y="2848135"/>
            <a:ext cx="414268" cy="414056"/>
            <a:chOff x="10841565" y="3760442"/>
            <a:chExt cx="254227" cy="254098"/>
          </a:xfrm>
        </p:grpSpPr>
        <p:sp>
          <p:nvSpPr>
            <p:cNvPr id="292" name="Ellipse 291"/>
            <p:cNvSpPr/>
            <p:nvPr/>
          </p:nvSpPr>
          <p:spPr>
            <a:xfrm>
              <a:off x="10841565" y="3760442"/>
              <a:ext cx="254227" cy="254098"/>
            </a:xfrm>
            <a:prstGeom prst="ellipse">
              <a:avLst/>
            </a:prstGeom>
            <a:solidFill>
              <a:srgbClr val="30C4E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3" name="Pfeil nach rechts 292"/>
            <p:cNvSpPr/>
            <p:nvPr/>
          </p:nvSpPr>
          <p:spPr>
            <a:xfrm rot="5400000" flipH="1">
              <a:off x="10845538" y="3847323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4" name="Pfeil nach rechts 293"/>
            <p:cNvSpPr/>
            <p:nvPr/>
          </p:nvSpPr>
          <p:spPr>
            <a:xfrm rot="16200000" flipH="1">
              <a:off x="10916242" y="3843731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6" name="Grafik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061" y="4409157"/>
            <a:ext cx="663749" cy="517411"/>
          </a:xfrm>
          <a:prstGeom prst="rect">
            <a:avLst/>
          </a:prstGeom>
        </p:spPr>
      </p:pic>
      <p:grpSp>
        <p:nvGrpSpPr>
          <p:cNvPr id="209" name="Gruppieren 208"/>
          <p:cNvGrpSpPr/>
          <p:nvPr/>
        </p:nvGrpSpPr>
        <p:grpSpPr>
          <a:xfrm>
            <a:off x="5239838" y="5310736"/>
            <a:ext cx="489806" cy="362840"/>
            <a:chOff x="640251" y="4419034"/>
            <a:chExt cx="837414" cy="588308"/>
          </a:xfrm>
        </p:grpSpPr>
        <p:pic>
          <p:nvPicPr>
            <p:cNvPr id="210" name="Grafik 20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1" name="Rechteck 210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2" name="Gruppieren 211"/>
          <p:cNvGrpSpPr/>
          <p:nvPr/>
        </p:nvGrpSpPr>
        <p:grpSpPr>
          <a:xfrm>
            <a:off x="4624286" y="5310736"/>
            <a:ext cx="489806" cy="362840"/>
            <a:chOff x="640251" y="4419034"/>
            <a:chExt cx="837414" cy="588308"/>
          </a:xfrm>
        </p:grpSpPr>
        <p:pic>
          <p:nvPicPr>
            <p:cNvPr id="213" name="Grafik 2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4" name="Rechteck 213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5" name="Gruppieren 214"/>
          <p:cNvGrpSpPr/>
          <p:nvPr/>
        </p:nvGrpSpPr>
        <p:grpSpPr>
          <a:xfrm>
            <a:off x="3984235" y="5319826"/>
            <a:ext cx="489806" cy="362840"/>
            <a:chOff x="640251" y="4419034"/>
            <a:chExt cx="837414" cy="588308"/>
          </a:xfrm>
        </p:grpSpPr>
        <p:pic>
          <p:nvPicPr>
            <p:cNvPr id="216" name="Grafik 2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7" name="Rechteck 216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pic>
        <p:nvPicPr>
          <p:cNvPr id="36" name="Grafik 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22" y="4473306"/>
            <a:ext cx="494796" cy="494796"/>
          </a:xfrm>
          <a:prstGeom prst="rect">
            <a:avLst/>
          </a:prstGeom>
        </p:spPr>
      </p:pic>
      <p:grpSp>
        <p:nvGrpSpPr>
          <p:cNvPr id="305" name="Gruppieren 304"/>
          <p:cNvGrpSpPr/>
          <p:nvPr/>
        </p:nvGrpSpPr>
        <p:grpSpPr>
          <a:xfrm>
            <a:off x="11619921" y="2824829"/>
            <a:ext cx="426752" cy="481896"/>
            <a:chOff x="4494148" y="901811"/>
            <a:chExt cx="642673" cy="707978"/>
          </a:xfrm>
        </p:grpSpPr>
        <p:grpSp>
          <p:nvGrpSpPr>
            <p:cNvPr id="306" name="Gruppieren 30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Ellipse 30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07" name="Rechteck 30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0" name="Gruppieren 309"/>
          <p:cNvGrpSpPr/>
          <p:nvPr/>
        </p:nvGrpSpPr>
        <p:grpSpPr>
          <a:xfrm>
            <a:off x="11624804" y="3935316"/>
            <a:ext cx="426752" cy="481896"/>
            <a:chOff x="4494148" y="901811"/>
            <a:chExt cx="642673" cy="707978"/>
          </a:xfrm>
        </p:grpSpPr>
        <p:grpSp>
          <p:nvGrpSpPr>
            <p:cNvPr id="311" name="Gruppieren 310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3" name="Ellipse 312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Ellipse 313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2" name="Rechteck 311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11618470" y="1725255"/>
            <a:ext cx="426752" cy="481896"/>
            <a:chOff x="4494148" y="901811"/>
            <a:chExt cx="642673" cy="707978"/>
          </a:xfrm>
        </p:grpSpPr>
        <p:grpSp>
          <p:nvGrpSpPr>
            <p:cNvPr id="316" name="Gruppieren 31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8" name="Ellipse 31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Ellipse 31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7" name="Rechteck 31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39" name="Gruppieren 438"/>
          <p:cNvGrpSpPr/>
          <p:nvPr/>
        </p:nvGrpSpPr>
        <p:grpSpPr>
          <a:xfrm>
            <a:off x="75145" y="5894181"/>
            <a:ext cx="12244227" cy="497643"/>
            <a:chOff x="193154" y="6097463"/>
            <a:chExt cx="12244227" cy="497643"/>
          </a:xfrm>
        </p:grpSpPr>
        <p:sp>
          <p:nvSpPr>
            <p:cNvPr id="281" name="Textfeld 97"/>
            <p:cNvSpPr txBox="1"/>
            <p:nvPr/>
          </p:nvSpPr>
          <p:spPr>
            <a:xfrm flipH="1">
              <a:off x="3881686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Analysis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47840" y="6097463"/>
              <a:ext cx="1868823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Rechteck 132"/>
            <p:cNvSpPr/>
            <p:nvPr/>
          </p:nvSpPr>
          <p:spPr>
            <a:xfrm>
              <a:off x="2547703" y="6097463"/>
              <a:ext cx="1152000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8" name="Rechteck 217"/>
            <p:cNvSpPr/>
            <p:nvPr/>
          </p:nvSpPr>
          <p:spPr>
            <a:xfrm>
              <a:off x="4090640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Textfeld 97"/>
            <p:cNvSpPr txBox="1"/>
            <p:nvPr/>
          </p:nvSpPr>
          <p:spPr>
            <a:xfrm flipH="1">
              <a:off x="205054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specific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server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1" name="Textfeld 97"/>
            <p:cNvSpPr txBox="1"/>
            <p:nvPr/>
          </p:nvSpPr>
          <p:spPr>
            <a:xfrm flipH="1">
              <a:off x="19315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member</a:t>
              </a:r>
              <a:endParaRPr lang="de-DE" sz="1200" dirty="0">
                <a:latin typeface="Consolas" panose="020B0609020204030204" pitchFamily="49" charset="0"/>
              </a:endParaRPr>
            </a:p>
            <a:p>
              <a:pPr algn="ctr"/>
              <a:r>
                <a:rPr lang="en-US" sz="1200" dirty="0">
                  <a:latin typeface="Consolas" panose="020B0609020204030204" pitchFamily="49" charset="0"/>
                </a:rPr>
                <a:t>a</a:t>
              </a:r>
              <a:r>
                <a:rPr lang="en-US" sz="1200" dirty="0" smtClean="0">
                  <a:latin typeface="Consolas" panose="020B0609020204030204" pitchFamily="49" charset="0"/>
                </a:rPr>
                <a:t>nd desktop system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2" name="Textfeld 97"/>
            <p:cNvSpPr txBox="1"/>
            <p:nvPr/>
          </p:nvSpPr>
          <p:spPr>
            <a:xfrm flipH="1">
              <a:off x="5722008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Microscopy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3" name="Rechteck 222"/>
            <p:cNvSpPr/>
            <p:nvPr/>
          </p:nvSpPr>
          <p:spPr>
            <a:xfrm>
              <a:off x="5930962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0" name="Rechteck 319"/>
            <p:cNvSpPr/>
            <p:nvPr/>
          </p:nvSpPr>
          <p:spPr>
            <a:xfrm flipV="1">
              <a:off x="10622693" y="6097463"/>
              <a:ext cx="154800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1" name="Textfeld 97"/>
            <p:cNvSpPr txBox="1"/>
            <p:nvPr/>
          </p:nvSpPr>
          <p:spPr>
            <a:xfrm flipH="1">
              <a:off x="10332813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Consolas" panose="020B0609020204030204" pitchFamily="49" charset="0"/>
                </a:rPr>
                <a:t>Community/External Collaborators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</p:grpSp>
      <p:cxnSp>
        <p:nvCxnSpPr>
          <p:cNvPr id="329" name="Gerader Verbinder 328"/>
          <p:cNvCxnSpPr/>
          <p:nvPr/>
        </p:nvCxnSpPr>
        <p:spPr>
          <a:xfrm>
            <a:off x="9578594" y="3162936"/>
            <a:ext cx="0" cy="180000"/>
          </a:xfrm>
          <a:prstGeom prst="line">
            <a:avLst/>
          </a:prstGeom>
          <a:ln w="158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/>
          <p:cNvCxnSpPr/>
          <p:nvPr/>
        </p:nvCxnSpPr>
        <p:spPr>
          <a:xfrm flipV="1">
            <a:off x="10925127" y="1941941"/>
            <a:ext cx="620485" cy="5682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3" name="Gerader Verbinder 332"/>
          <p:cNvCxnSpPr/>
          <p:nvPr/>
        </p:nvCxnSpPr>
        <p:spPr>
          <a:xfrm flipV="1">
            <a:off x="11062430" y="2884013"/>
            <a:ext cx="506114" cy="61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4" name="Gerader Verbinder 333"/>
          <p:cNvCxnSpPr/>
          <p:nvPr/>
        </p:nvCxnSpPr>
        <p:spPr>
          <a:xfrm>
            <a:off x="10997493" y="3335196"/>
            <a:ext cx="598588" cy="648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3" name="Rechteckiger Pfeil 402"/>
          <p:cNvSpPr/>
          <p:nvPr/>
        </p:nvSpPr>
        <p:spPr>
          <a:xfrm rot="16200000">
            <a:off x="4981722" y="3361888"/>
            <a:ext cx="1315667" cy="1009778"/>
          </a:xfrm>
          <a:prstGeom prst="bentArrow">
            <a:avLst>
              <a:gd name="adj1" fmla="val 14449"/>
              <a:gd name="adj2" fmla="val 11876"/>
              <a:gd name="adj3" fmla="val 20749"/>
              <a:gd name="adj4" fmla="val 64218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04" name="Pfeil nach unten 403"/>
          <p:cNvSpPr/>
          <p:nvPr/>
        </p:nvSpPr>
        <p:spPr>
          <a:xfrm rot="16200000" flipV="1">
            <a:off x="4923905" y="3517409"/>
            <a:ext cx="183606" cy="2338505"/>
          </a:xfrm>
          <a:prstGeom prst="downArrow">
            <a:avLst>
              <a:gd name="adj1" fmla="val 38934"/>
              <a:gd name="adj2" fmla="val 11224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35" name="Grafik 33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10" b="47325"/>
          <a:stretch/>
        </p:blipFill>
        <p:spPr>
          <a:xfrm>
            <a:off x="7401994" y="3801370"/>
            <a:ext cx="912433" cy="955717"/>
          </a:xfrm>
          <a:prstGeom prst="rect">
            <a:avLst/>
          </a:prstGeom>
        </p:spPr>
      </p:pic>
      <p:sp>
        <p:nvSpPr>
          <p:cNvPr id="413" name="Rechteckiger Pfeil 412"/>
          <p:cNvSpPr/>
          <p:nvPr/>
        </p:nvSpPr>
        <p:spPr>
          <a:xfrm rot="5400000" flipH="1" flipV="1">
            <a:off x="1636613" y="3591044"/>
            <a:ext cx="1192413" cy="1121807"/>
          </a:xfrm>
          <a:prstGeom prst="bentArrow">
            <a:avLst>
              <a:gd name="adj1" fmla="val 6904"/>
              <a:gd name="adj2" fmla="val 12585"/>
              <a:gd name="adj3" fmla="val 25000"/>
              <a:gd name="adj4" fmla="val 44941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15" name="Pfeil nach oben und unten 414"/>
          <p:cNvSpPr/>
          <p:nvPr/>
        </p:nvSpPr>
        <p:spPr>
          <a:xfrm>
            <a:off x="3012377" y="1483806"/>
            <a:ext cx="278242" cy="1026357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7" name="Gerader Verbinder 416"/>
          <p:cNvCxnSpPr/>
          <p:nvPr/>
        </p:nvCxnSpPr>
        <p:spPr>
          <a:xfrm>
            <a:off x="2741922" y="2035146"/>
            <a:ext cx="811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Pfeil nach oben und unten 417"/>
          <p:cNvSpPr/>
          <p:nvPr/>
        </p:nvSpPr>
        <p:spPr>
          <a:xfrm rot="4421298">
            <a:off x="6068499" y="4950849"/>
            <a:ext cx="257521" cy="760266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9" name="Gerader Verbinder 418"/>
          <p:cNvCxnSpPr/>
          <p:nvPr/>
        </p:nvCxnSpPr>
        <p:spPr>
          <a:xfrm>
            <a:off x="6115108" y="5070414"/>
            <a:ext cx="173054" cy="49091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Pfeil nach links und rechts 422"/>
          <p:cNvSpPr/>
          <p:nvPr/>
        </p:nvSpPr>
        <p:spPr>
          <a:xfrm>
            <a:off x="5433061" y="2411132"/>
            <a:ext cx="4511040" cy="240098"/>
          </a:xfrm>
          <a:prstGeom prst="leftRightArrow">
            <a:avLst>
              <a:gd name="adj1" fmla="val 50000"/>
              <a:gd name="adj2" fmla="val 9363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40" name="Gruppieren 439"/>
          <p:cNvGrpSpPr/>
          <p:nvPr/>
        </p:nvGrpSpPr>
        <p:grpSpPr>
          <a:xfrm>
            <a:off x="428670" y="304800"/>
            <a:ext cx="3166708" cy="1095273"/>
            <a:chOff x="428670" y="304800"/>
            <a:chExt cx="3166708" cy="1095273"/>
          </a:xfrm>
        </p:grpSpPr>
        <p:sp>
          <p:nvSpPr>
            <p:cNvPr id="255" name="Abgerundetes Rechteck 254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59" name="Gruppieren 258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274" name="Grafik 27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275" name="Rechteck 274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26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47780" y="524329"/>
              <a:ext cx="747598" cy="68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8" name="Gerader Verbinder 87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uppieren 143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145" name="Gruppieren 144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148" name="Ellipse 14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47" name="Rechteck 146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2" name="Gruppieren 151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6" name="Rechteck 155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191" name="Grafik 19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192" name="Rechteck 19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25" name="Gerader Verbinder 424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Gerader Verbinder 426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uppieren 263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271" name="Ellipse 270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Pfeil nach rechts 271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Pfeil nach rechts 272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84" name="Ellipse 83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Pfeil nach rechts 84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Pfeil nach rechts 85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42" name="Gruppieren 441"/>
          <p:cNvGrpSpPr/>
          <p:nvPr/>
        </p:nvGrpSpPr>
        <p:grpSpPr>
          <a:xfrm>
            <a:off x="464888" y="2583845"/>
            <a:ext cx="3124284" cy="1095273"/>
            <a:chOff x="428670" y="304800"/>
            <a:chExt cx="3124284" cy="1095273"/>
          </a:xfrm>
        </p:grpSpPr>
        <p:sp>
          <p:nvSpPr>
            <p:cNvPr id="443" name="Abgerundetes Rechteck 442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44" name="Gruppieren 443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471" name="Grafik 47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72" name="Rechteck 47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445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81680" y="646740"/>
              <a:ext cx="481012" cy="44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6" name="Gerader Verbinder 445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Gerader Verbinder 446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8" name="Gruppieren 447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467" name="Gruppieren 466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469" name="Ellipse 468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0" name="Ellipse 46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8" name="Rechteck 467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49" name="Gruppieren 448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463" name="Gruppieren 462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465" name="Ellipse 464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6" name="Ellipse 465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4" name="Rechteck 463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0" name="Gruppieren 449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461" name="Grafik 46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62" name="Rechteck 46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51" name="Gerader Verbinder 450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Gerader Verbinder 451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3" name="Gruppieren 452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458" name="Ellipse 457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9" name="Pfeil nach rechts 458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0" name="Pfeil nach rechts 459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4" name="Gruppieren 453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455" name="Ellipse 454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6" name="Pfeil nach rechts 455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7" name="Pfeil nach rechts 456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75" name="Gruppieren 474"/>
          <p:cNvGrpSpPr/>
          <p:nvPr/>
        </p:nvGrpSpPr>
        <p:grpSpPr>
          <a:xfrm>
            <a:off x="4294883" y="1629930"/>
            <a:ext cx="1666674" cy="1619515"/>
            <a:chOff x="4294571" y="1228235"/>
            <a:chExt cx="1666674" cy="1619515"/>
          </a:xfrm>
        </p:grpSpPr>
        <p:pic>
          <p:nvPicPr>
            <p:cNvPr id="47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4294571" y="1317145"/>
              <a:ext cx="1666674" cy="1530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4" name="Grafik 47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095952" y="1228235"/>
              <a:ext cx="589986" cy="456584"/>
            </a:xfrm>
            <a:prstGeom prst="rect">
              <a:avLst/>
            </a:prstGeom>
          </p:spPr>
        </p:pic>
      </p:grpSp>
      <p:sp>
        <p:nvSpPr>
          <p:cNvPr id="476" name="Pfeil nach links und rechts 475"/>
          <p:cNvSpPr/>
          <p:nvPr/>
        </p:nvSpPr>
        <p:spPr>
          <a:xfrm rot="5400000">
            <a:off x="3875355" y="4084706"/>
            <a:ext cx="1919349" cy="240098"/>
          </a:xfrm>
          <a:prstGeom prst="leftRightArrow">
            <a:avLst>
              <a:gd name="adj1" fmla="val 50000"/>
              <a:gd name="adj2" fmla="val 9363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78" name="Gewinkelter Verbinder 477"/>
          <p:cNvCxnSpPr>
            <a:stCxn id="471" idx="0"/>
            <a:endCxn id="473" idx="1"/>
          </p:cNvCxnSpPr>
          <p:nvPr/>
        </p:nvCxnSpPr>
        <p:spPr>
          <a:xfrm rot="5400000" flipH="1" flipV="1">
            <a:off x="2923616" y="1334742"/>
            <a:ext cx="221865" cy="2520669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Gewinkelter Verbinder 480"/>
          <p:cNvCxnSpPr>
            <a:stCxn id="461" idx="2"/>
          </p:cNvCxnSpPr>
          <p:nvPr/>
        </p:nvCxnSpPr>
        <p:spPr>
          <a:xfrm rot="5400000" flipH="1" flipV="1">
            <a:off x="2592843" y="1874640"/>
            <a:ext cx="860238" cy="2501966"/>
          </a:xfrm>
          <a:prstGeom prst="bentConnector4">
            <a:avLst>
              <a:gd name="adj1" fmla="val -26574"/>
              <a:gd name="adj2" fmla="val 76594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Gewinkelter Verbinder 484"/>
          <p:cNvCxnSpPr/>
          <p:nvPr/>
        </p:nvCxnSpPr>
        <p:spPr>
          <a:xfrm>
            <a:off x="1748301" y="1292317"/>
            <a:ext cx="2546582" cy="514968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Gewinkelter Verbinder 488"/>
          <p:cNvCxnSpPr>
            <a:stCxn id="274" idx="0"/>
          </p:cNvCxnSpPr>
          <p:nvPr/>
        </p:nvCxnSpPr>
        <p:spPr>
          <a:xfrm rot="16200000" flipH="1">
            <a:off x="2547830" y="-382872"/>
            <a:ext cx="950769" cy="2570438"/>
          </a:xfrm>
          <a:prstGeom prst="bentConnector4">
            <a:avLst>
              <a:gd name="adj1" fmla="val -24044"/>
              <a:gd name="adj2" fmla="val 7588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Gruppieren 164"/>
          <p:cNvGrpSpPr/>
          <p:nvPr/>
        </p:nvGrpSpPr>
        <p:grpSpPr>
          <a:xfrm>
            <a:off x="7861661" y="129751"/>
            <a:ext cx="1814362" cy="1814362"/>
            <a:chOff x="7745545" y="3306725"/>
            <a:chExt cx="1814362" cy="1814362"/>
          </a:xfrm>
        </p:grpSpPr>
        <p:pic>
          <p:nvPicPr>
            <p:cNvPr id="166" name="Grafik 16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5545" y="3306725"/>
              <a:ext cx="1814362" cy="1814362"/>
            </a:xfrm>
            <a:prstGeom prst="rect">
              <a:avLst/>
            </a:prstGeom>
          </p:spPr>
        </p:pic>
        <p:sp>
          <p:nvSpPr>
            <p:cNvPr id="167" name="Rechteck 166"/>
            <p:cNvSpPr/>
            <p:nvPr/>
          </p:nvSpPr>
          <p:spPr>
            <a:xfrm>
              <a:off x="7812192" y="3381407"/>
              <a:ext cx="817908" cy="890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4" name="Gerader Verbinder 33"/>
          <p:cNvCxnSpPr/>
          <p:nvPr/>
        </p:nvCxnSpPr>
        <p:spPr>
          <a:xfrm>
            <a:off x="9636650" y="200659"/>
            <a:ext cx="0" cy="47674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/>
          <p:cNvCxnSpPr/>
          <p:nvPr/>
        </p:nvCxnSpPr>
        <p:spPr>
          <a:xfrm flipV="1">
            <a:off x="5812953" y="1116027"/>
            <a:ext cx="2622768" cy="1189367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Gerader Verbinder 169"/>
          <p:cNvCxnSpPr/>
          <p:nvPr/>
        </p:nvCxnSpPr>
        <p:spPr>
          <a:xfrm flipV="1">
            <a:off x="5796263" y="677215"/>
            <a:ext cx="2972579" cy="1628178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rader Verbinder 172"/>
          <p:cNvCxnSpPr/>
          <p:nvPr/>
        </p:nvCxnSpPr>
        <p:spPr>
          <a:xfrm flipH="1">
            <a:off x="5810019" y="1768954"/>
            <a:ext cx="3328183" cy="536439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rader Verbinder 178"/>
          <p:cNvCxnSpPr/>
          <p:nvPr/>
        </p:nvCxnSpPr>
        <p:spPr>
          <a:xfrm>
            <a:off x="5810019" y="2305393"/>
            <a:ext cx="1814582" cy="160179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feld 97"/>
          <p:cNvSpPr txBox="1"/>
          <p:nvPr/>
        </p:nvSpPr>
        <p:spPr>
          <a:xfrm flipH="1">
            <a:off x="7358608" y="5930159"/>
            <a:ext cx="3159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 smtClean="0">
                <a:latin typeface="Consolas" panose="020B0609020204030204" pitchFamily="49" charset="0"/>
              </a:rPr>
              <a:t>Central OMERO </a:t>
            </a:r>
            <a:r>
              <a:rPr lang="de-DE" sz="1200" dirty="0" err="1" smtClean="0">
                <a:latin typeface="Consolas" panose="020B0609020204030204" pitchFamily="49" charset="0"/>
              </a:rPr>
              <a:t>repository</a:t>
            </a:r>
            <a:endParaRPr lang="de-DE" sz="1200" dirty="0" smtClean="0">
              <a:latin typeface="Consolas" panose="020B0609020204030204" pitchFamily="49" charset="0"/>
            </a:endParaRPr>
          </a:p>
          <a:p>
            <a:pPr algn="ctr"/>
            <a:r>
              <a:rPr lang="en-US" sz="1200" dirty="0">
                <a:latin typeface="Consolas" panose="020B0609020204030204" pitchFamily="49" charset="0"/>
              </a:rPr>
              <a:t>-&gt; Linking of different data types</a:t>
            </a:r>
            <a:endParaRPr lang="de-DE" sz="1200" dirty="0">
              <a:latin typeface="Consolas" panose="020B0609020204030204" pitchFamily="49" charset="0"/>
            </a:endParaRPr>
          </a:p>
        </p:txBody>
      </p:sp>
      <p:sp>
        <p:nvSpPr>
          <p:cNvPr id="195" name="Rechteck 194"/>
          <p:cNvSpPr/>
          <p:nvPr/>
        </p:nvSpPr>
        <p:spPr>
          <a:xfrm>
            <a:off x="7674861" y="5894181"/>
            <a:ext cx="2375840" cy="45719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2" name="Textfeld 141"/>
          <p:cNvSpPr txBox="1"/>
          <p:nvPr/>
        </p:nvSpPr>
        <p:spPr>
          <a:xfrm>
            <a:off x="9966097" y="211068"/>
            <a:ext cx="274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Ecosystem</a:t>
            </a:r>
            <a:r>
              <a:rPr lang="de-DE" sz="2400" b="1" dirty="0" smtClean="0"/>
              <a:t> 2022</a:t>
            </a:r>
            <a:endParaRPr lang="de-DE" sz="2400" b="1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149" name="Rechteck 148"/>
          <p:cNvSpPr/>
          <p:nvPr/>
        </p:nvSpPr>
        <p:spPr>
          <a:xfrm>
            <a:off x="142795" y="6431190"/>
            <a:ext cx="267733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Parts of graphics from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Autor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Seobility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-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Lizenz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hlinkClick r:id="rId13" tooltip="Creative Commons Lizenz BY-SA 4.0"/>
              </a:rPr>
              <a:t>CC BY-SA 4.0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hteck 16"/>
          <p:cNvSpPr/>
          <p:nvPr/>
        </p:nvSpPr>
        <p:spPr>
          <a:xfrm>
            <a:off x="4308434" y="426962"/>
            <a:ext cx="2682916" cy="2879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6" name="Picture 4" descr="Client-Server-Architektur">
            <a:extLst>
              <a:ext uri="{FF2B5EF4-FFF2-40B4-BE49-F238E27FC236}">
                <a16:creationId xmlns:a16="http://schemas.microsoft.com/office/drawing/2014/main" id="{9E808369-2E45-41BE-8B27-02B8D7C82F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77" t="54098" r="661" b="18926"/>
          <a:stretch/>
        </p:blipFill>
        <p:spPr bwMode="auto">
          <a:xfrm>
            <a:off x="4672953" y="761358"/>
            <a:ext cx="1666674" cy="153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0" name="Grafik 6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763" y="4256206"/>
            <a:ext cx="775835" cy="1197988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1510111" y="1597507"/>
            <a:ext cx="1123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4000" dirty="0" smtClean="0"/>
              <a:t>…</a:t>
            </a:r>
            <a:endParaRPr lang="de-DE" sz="4000" dirty="0"/>
          </a:p>
        </p:txBody>
      </p:sp>
      <p:pic>
        <p:nvPicPr>
          <p:cNvPr id="290" name="Grafik 28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013" y="2536784"/>
            <a:ext cx="666236" cy="666236"/>
          </a:xfrm>
          <a:prstGeom prst="rect">
            <a:avLst/>
          </a:prstGeom>
        </p:spPr>
      </p:pic>
      <p:grpSp>
        <p:nvGrpSpPr>
          <p:cNvPr id="49" name="Gruppieren 48"/>
          <p:cNvGrpSpPr/>
          <p:nvPr/>
        </p:nvGrpSpPr>
        <p:grpSpPr>
          <a:xfrm>
            <a:off x="10515627" y="2848135"/>
            <a:ext cx="414268" cy="414056"/>
            <a:chOff x="10841565" y="3760442"/>
            <a:chExt cx="254227" cy="254098"/>
          </a:xfrm>
        </p:grpSpPr>
        <p:sp>
          <p:nvSpPr>
            <p:cNvPr id="292" name="Ellipse 291"/>
            <p:cNvSpPr/>
            <p:nvPr/>
          </p:nvSpPr>
          <p:spPr>
            <a:xfrm>
              <a:off x="10841565" y="3760442"/>
              <a:ext cx="254227" cy="254098"/>
            </a:xfrm>
            <a:prstGeom prst="ellipse">
              <a:avLst/>
            </a:prstGeom>
            <a:solidFill>
              <a:srgbClr val="30C4EA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3" name="Pfeil nach rechts 292"/>
            <p:cNvSpPr/>
            <p:nvPr/>
          </p:nvSpPr>
          <p:spPr>
            <a:xfrm rot="5400000" flipH="1">
              <a:off x="10845538" y="3847323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4" name="Pfeil nach rechts 293"/>
            <p:cNvSpPr/>
            <p:nvPr/>
          </p:nvSpPr>
          <p:spPr>
            <a:xfrm rot="16200000" flipH="1">
              <a:off x="10916242" y="3843731"/>
              <a:ext cx="171559" cy="74721"/>
            </a:xfrm>
            <a:prstGeom prst="right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56" name="Grafik 5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061" y="4409157"/>
            <a:ext cx="663749" cy="517411"/>
          </a:xfrm>
          <a:prstGeom prst="rect">
            <a:avLst/>
          </a:prstGeom>
        </p:spPr>
      </p:pic>
      <p:grpSp>
        <p:nvGrpSpPr>
          <p:cNvPr id="209" name="Gruppieren 208"/>
          <p:cNvGrpSpPr/>
          <p:nvPr/>
        </p:nvGrpSpPr>
        <p:grpSpPr>
          <a:xfrm>
            <a:off x="5239838" y="5310736"/>
            <a:ext cx="489806" cy="362840"/>
            <a:chOff x="640251" y="4419034"/>
            <a:chExt cx="837414" cy="588308"/>
          </a:xfrm>
        </p:grpSpPr>
        <p:pic>
          <p:nvPicPr>
            <p:cNvPr id="210" name="Grafik 20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1" name="Rechteck 210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2" name="Gruppieren 211"/>
          <p:cNvGrpSpPr/>
          <p:nvPr/>
        </p:nvGrpSpPr>
        <p:grpSpPr>
          <a:xfrm>
            <a:off x="4624286" y="5310736"/>
            <a:ext cx="489806" cy="362840"/>
            <a:chOff x="640251" y="4419034"/>
            <a:chExt cx="837414" cy="588308"/>
          </a:xfrm>
        </p:grpSpPr>
        <p:pic>
          <p:nvPicPr>
            <p:cNvPr id="213" name="Grafik 21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4" name="Rechteck 213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grpSp>
        <p:nvGrpSpPr>
          <p:cNvPr id="215" name="Gruppieren 214"/>
          <p:cNvGrpSpPr/>
          <p:nvPr/>
        </p:nvGrpSpPr>
        <p:grpSpPr>
          <a:xfrm>
            <a:off x="3984235" y="5319826"/>
            <a:ext cx="489806" cy="362840"/>
            <a:chOff x="640251" y="4419034"/>
            <a:chExt cx="837414" cy="588308"/>
          </a:xfrm>
        </p:grpSpPr>
        <p:pic>
          <p:nvPicPr>
            <p:cNvPr id="216" name="Grafik 21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40251" y="4419034"/>
              <a:ext cx="837414" cy="588308"/>
            </a:xfrm>
            <a:prstGeom prst="rect">
              <a:avLst/>
            </a:prstGeom>
          </p:spPr>
        </p:pic>
        <p:sp>
          <p:nvSpPr>
            <p:cNvPr id="217" name="Rechteck 216"/>
            <p:cNvSpPr/>
            <p:nvPr/>
          </p:nvSpPr>
          <p:spPr>
            <a:xfrm>
              <a:off x="640252" y="4529887"/>
              <a:ext cx="113998" cy="253399"/>
            </a:xfrm>
            <a:prstGeom prst="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</p:grpSp>
      <p:pic>
        <p:nvPicPr>
          <p:cNvPr id="36" name="Grafik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4422" y="4473306"/>
            <a:ext cx="494796" cy="494796"/>
          </a:xfrm>
          <a:prstGeom prst="rect">
            <a:avLst/>
          </a:prstGeom>
        </p:spPr>
      </p:pic>
      <p:grpSp>
        <p:nvGrpSpPr>
          <p:cNvPr id="305" name="Gruppieren 304"/>
          <p:cNvGrpSpPr/>
          <p:nvPr/>
        </p:nvGrpSpPr>
        <p:grpSpPr>
          <a:xfrm>
            <a:off x="11619921" y="2824829"/>
            <a:ext cx="426752" cy="481896"/>
            <a:chOff x="4494148" y="901811"/>
            <a:chExt cx="642673" cy="707978"/>
          </a:xfrm>
        </p:grpSpPr>
        <p:grpSp>
          <p:nvGrpSpPr>
            <p:cNvPr id="306" name="Gruppieren 30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08" name="Ellipse 30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09" name="Ellipse 30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07" name="Rechteck 30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0" name="Gruppieren 309"/>
          <p:cNvGrpSpPr/>
          <p:nvPr/>
        </p:nvGrpSpPr>
        <p:grpSpPr>
          <a:xfrm>
            <a:off x="11624804" y="3935316"/>
            <a:ext cx="426752" cy="481896"/>
            <a:chOff x="4494148" y="901811"/>
            <a:chExt cx="642673" cy="707978"/>
          </a:xfrm>
        </p:grpSpPr>
        <p:grpSp>
          <p:nvGrpSpPr>
            <p:cNvPr id="311" name="Gruppieren 310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3" name="Ellipse 312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4" name="Ellipse 313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2" name="Rechteck 311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315" name="Gruppieren 314"/>
          <p:cNvGrpSpPr/>
          <p:nvPr/>
        </p:nvGrpSpPr>
        <p:grpSpPr>
          <a:xfrm>
            <a:off x="11618470" y="1725255"/>
            <a:ext cx="426752" cy="481896"/>
            <a:chOff x="4494148" y="901811"/>
            <a:chExt cx="642673" cy="707978"/>
          </a:xfrm>
        </p:grpSpPr>
        <p:grpSp>
          <p:nvGrpSpPr>
            <p:cNvPr id="316" name="Gruppieren 315"/>
            <p:cNvGrpSpPr/>
            <p:nvPr/>
          </p:nvGrpSpPr>
          <p:grpSpPr>
            <a:xfrm>
              <a:off x="4618579" y="901811"/>
              <a:ext cx="408519" cy="692805"/>
              <a:chOff x="4618579" y="860293"/>
              <a:chExt cx="408519" cy="692805"/>
            </a:xfrm>
          </p:grpSpPr>
          <p:sp>
            <p:nvSpPr>
              <p:cNvPr id="318" name="Ellipse 317"/>
              <p:cNvSpPr/>
              <p:nvPr/>
            </p:nvSpPr>
            <p:spPr>
              <a:xfrm>
                <a:off x="4699306" y="860293"/>
                <a:ext cx="247064" cy="252656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19" name="Ellipse 318"/>
              <p:cNvSpPr/>
              <p:nvPr/>
            </p:nvSpPr>
            <p:spPr>
              <a:xfrm>
                <a:off x="4618579" y="1155540"/>
                <a:ext cx="408519" cy="397558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17" name="Rechteck 316"/>
            <p:cNvSpPr/>
            <p:nvPr/>
          </p:nvSpPr>
          <p:spPr>
            <a:xfrm>
              <a:off x="4494148" y="1363622"/>
              <a:ext cx="642673" cy="2461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439" name="Gruppieren 438"/>
          <p:cNvGrpSpPr/>
          <p:nvPr/>
        </p:nvGrpSpPr>
        <p:grpSpPr>
          <a:xfrm>
            <a:off x="75145" y="5894181"/>
            <a:ext cx="12244227" cy="497643"/>
            <a:chOff x="193154" y="6097463"/>
            <a:chExt cx="12244227" cy="497643"/>
          </a:xfrm>
        </p:grpSpPr>
        <p:sp>
          <p:nvSpPr>
            <p:cNvPr id="281" name="Textfeld 97"/>
            <p:cNvSpPr txBox="1"/>
            <p:nvPr/>
          </p:nvSpPr>
          <p:spPr>
            <a:xfrm flipH="1">
              <a:off x="3881686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Analysis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347840" y="6097463"/>
              <a:ext cx="1868823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3" name="Rechteck 132"/>
            <p:cNvSpPr/>
            <p:nvPr/>
          </p:nvSpPr>
          <p:spPr>
            <a:xfrm>
              <a:off x="2547703" y="6097463"/>
              <a:ext cx="1152000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8" name="Rechteck 217"/>
            <p:cNvSpPr/>
            <p:nvPr/>
          </p:nvSpPr>
          <p:spPr>
            <a:xfrm>
              <a:off x="4090640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0" name="Textfeld 97"/>
            <p:cNvSpPr txBox="1"/>
            <p:nvPr/>
          </p:nvSpPr>
          <p:spPr>
            <a:xfrm flipH="1">
              <a:off x="205054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specific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server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1" name="Textfeld 97"/>
            <p:cNvSpPr txBox="1"/>
            <p:nvPr/>
          </p:nvSpPr>
          <p:spPr>
            <a:xfrm flipH="1">
              <a:off x="193154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smtClean="0">
                  <a:latin typeface="Consolas" panose="020B0609020204030204" pitchFamily="49" charset="0"/>
                </a:rPr>
                <a:t>Research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group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  <a:r>
                <a:rPr lang="de-DE" sz="1200" dirty="0" err="1" smtClean="0">
                  <a:latin typeface="Consolas" panose="020B0609020204030204" pitchFamily="49" charset="0"/>
                </a:rPr>
                <a:t>member</a:t>
              </a:r>
              <a:endParaRPr lang="de-DE" sz="1200" dirty="0">
                <a:latin typeface="Consolas" panose="020B0609020204030204" pitchFamily="49" charset="0"/>
              </a:endParaRPr>
            </a:p>
            <a:p>
              <a:pPr algn="ctr"/>
              <a:r>
                <a:rPr lang="en-US" sz="1200" dirty="0">
                  <a:latin typeface="Consolas" panose="020B0609020204030204" pitchFamily="49" charset="0"/>
                </a:rPr>
                <a:t>a</a:t>
              </a:r>
              <a:r>
                <a:rPr lang="en-US" sz="1200" dirty="0" smtClean="0">
                  <a:latin typeface="Consolas" panose="020B0609020204030204" pitchFamily="49" charset="0"/>
                </a:rPr>
                <a:t>nd desktop system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2" name="Textfeld 97"/>
            <p:cNvSpPr txBox="1"/>
            <p:nvPr/>
          </p:nvSpPr>
          <p:spPr>
            <a:xfrm flipH="1">
              <a:off x="5722008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Microscopy</a:t>
              </a:r>
              <a:r>
                <a:rPr lang="de-DE" sz="1200" dirty="0" smtClean="0">
                  <a:latin typeface="Consolas" panose="020B0609020204030204" pitchFamily="49" charset="0"/>
                </a:rPr>
                <a:t> </a:t>
              </a:r>
            </a:p>
            <a:p>
              <a:pPr algn="ctr"/>
              <a:r>
                <a:rPr lang="de-DE" sz="1200" dirty="0" err="1" smtClean="0">
                  <a:latin typeface="Consolas" panose="020B0609020204030204" pitchFamily="49" charset="0"/>
                </a:rPr>
                <a:t>workstations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  <p:sp>
          <p:nvSpPr>
            <p:cNvPr id="223" name="Rechteck 222"/>
            <p:cNvSpPr/>
            <p:nvPr/>
          </p:nvSpPr>
          <p:spPr>
            <a:xfrm>
              <a:off x="5930962" y="6097463"/>
              <a:ext cx="1501441" cy="54121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0" name="Rechteck 319"/>
            <p:cNvSpPr/>
            <p:nvPr/>
          </p:nvSpPr>
          <p:spPr>
            <a:xfrm flipV="1">
              <a:off x="10622693" y="6097463"/>
              <a:ext cx="1548000" cy="45719"/>
            </a:xfrm>
            <a:prstGeom prst="rect">
              <a:avLst/>
            </a:prstGeom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1" name="Textfeld 97"/>
            <p:cNvSpPr txBox="1"/>
            <p:nvPr/>
          </p:nvSpPr>
          <p:spPr>
            <a:xfrm flipH="1">
              <a:off x="10332813" y="6133441"/>
              <a:ext cx="21045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dirty="0" smtClean="0">
                  <a:latin typeface="Consolas" panose="020B0609020204030204" pitchFamily="49" charset="0"/>
                </a:rPr>
                <a:t>Community/External Collaborators</a:t>
              </a:r>
              <a:endParaRPr lang="de-DE" sz="1200" dirty="0">
                <a:latin typeface="Consolas" panose="020B0609020204030204" pitchFamily="49" charset="0"/>
              </a:endParaRPr>
            </a:p>
          </p:txBody>
        </p:sp>
      </p:grpSp>
      <p:cxnSp>
        <p:nvCxnSpPr>
          <p:cNvPr id="329" name="Gerader Verbinder 328"/>
          <p:cNvCxnSpPr/>
          <p:nvPr/>
        </p:nvCxnSpPr>
        <p:spPr>
          <a:xfrm>
            <a:off x="9578594" y="3162936"/>
            <a:ext cx="0" cy="180000"/>
          </a:xfrm>
          <a:prstGeom prst="line">
            <a:avLst/>
          </a:prstGeom>
          <a:ln w="158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/>
          <p:cNvCxnSpPr/>
          <p:nvPr/>
        </p:nvCxnSpPr>
        <p:spPr>
          <a:xfrm flipV="1">
            <a:off x="10925127" y="1941941"/>
            <a:ext cx="620485" cy="56822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3" name="Gerader Verbinder 332"/>
          <p:cNvCxnSpPr/>
          <p:nvPr/>
        </p:nvCxnSpPr>
        <p:spPr>
          <a:xfrm flipV="1">
            <a:off x="11062430" y="2884013"/>
            <a:ext cx="506114" cy="61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4" name="Gerader Verbinder 333"/>
          <p:cNvCxnSpPr/>
          <p:nvPr/>
        </p:nvCxnSpPr>
        <p:spPr>
          <a:xfrm>
            <a:off x="10997493" y="3335196"/>
            <a:ext cx="598588" cy="64812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3" name="Rechteckiger Pfeil 402"/>
          <p:cNvSpPr/>
          <p:nvPr/>
        </p:nvSpPr>
        <p:spPr>
          <a:xfrm rot="16200000">
            <a:off x="4999790" y="3379956"/>
            <a:ext cx="1279531" cy="1009778"/>
          </a:xfrm>
          <a:prstGeom prst="bentArrow">
            <a:avLst>
              <a:gd name="adj1" fmla="val 14449"/>
              <a:gd name="adj2" fmla="val 11876"/>
              <a:gd name="adj3" fmla="val 20749"/>
              <a:gd name="adj4" fmla="val 64218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04" name="Pfeil nach unten 403"/>
          <p:cNvSpPr/>
          <p:nvPr/>
        </p:nvSpPr>
        <p:spPr>
          <a:xfrm rot="16200000" flipV="1">
            <a:off x="4923905" y="3517409"/>
            <a:ext cx="183606" cy="2338505"/>
          </a:xfrm>
          <a:prstGeom prst="downArrow">
            <a:avLst>
              <a:gd name="adj1" fmla="val 38934"/>
              <a:gd name="adj2" fmla="val 11224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35" name="Grafik 33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710" b="47325"/>
          <a:stretch/>
        </p:blipFill>
        <p:spPr>
          <a:xfrm>
            <a:off x="7401994" y="3801370"/>
            <a:ext cx="912433" cy="955717"/>
          </a:xfrm>
          <a:prstGeom prst="rect">
            <a:avLst/>
          </a:prstGeom>
        </p:spPr>
      </p:pic>
      <p:sp>
        <p:nvSpPr>
          <p:cNvPr id="413" name="Rechteckiger Pfeil 412"/>
          <p:cNvSpPr/>
          <p:nvPr/>
        </p:nvSpPr>
        <p:spPr>
          <a:xfrm rot="5400000" flipH="1" flipV="1">
            <a:off x="1636613" y="3591044"/>
            <a:ext cx="1192413" cy="1121807"/>
          </a:xfrm>
          <a:prstGeom prst="bentArrow">
            <a:avLst>
              <a:gd name="adj1" fmla="val 6904"/>
              <a:gd name="adj2" fmla="val 12585"/>
              <a:gd name="adj3" fmla="val 25000"/>
              <a:gd name="adj4" fmla="val 44941"/>
            </a:avLst>
          </a:prstGeom>
          <a:solidFill>
            <a:srgbClr val="E6FEE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415" name="Pfeil nach oben und unten 414"/>
          <p:cNvSpPr/>
          <p:nvPr/>
        </p:nvSpPr>
        <p:spPr>
          <a:xfrm>
            <a:off x="3012377" y="1483806"/>
            <a:ext cx="278242" cy="1026357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7" name="Gerader Verbinder 416"/>
          <p:cNvCxnSpPr/>
          <p:nvPr/>
        </p:nvCxnSpPr>
        <p:spPr>
          <a:xfrm>
            <a:off x="2741922" y="2035146"/>
            <a:ext cx="811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8" name="Pfeil nach oben und unten 417"/>
          <p:cNvSpPr/>
          <p:nvPr/>
        </p:nvSpPr>
        <p:spPr>
          <a:xfrm rot="4421298">
            <a:off x="6068499" y="4950849"/>
            <a:ext cx="257521" cy="760266"/>
          </a:xfrm>
          <a:prstGeom prst="upDownArrow">
            <a:avLst/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19" name="Gerader Verbinder 418"/>
          <p:cNvCxnSpPr/>
          <p:nvPr/>
        </p:nvCxnSpPr>
        <p:spPr>
          <a:xfrm>
            <a:off x="6115108" y="5070414"/>
            <a:ext cx="173054" cy="49091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3" name="Pfeil nach links und rechts 422"/>
          <p:cNvSpPr/>
          <p:nvPr/>
        </p:nvSpPr>
        <p:spPr>
          <a:xfrm>
            <a:off x="5433061" y="2411132"/>
            <a:ext cx="4511040" cy="240098"/>
          </a:xfrm>
          <a:prstGeom prst="leftRightArrow">
            <a:avLst>
              <a:gd name="adj1" fmla="val 50000"/>
              <a:gd name="adj2" fmla="val 9363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440" name="Gruppieren 439"/>
          <p:cNvGrpSpPr/>
          <p:nvPr/>
        </p:nvGrpSpPr>
        <p:grpSpPr>
          <a:xfrm>
            <a:off x="428670" y="304800"/>
            <a:ext cx="3166708" cy="1095273"/>
            <a:chOff x="428670" y="304800"/>
            <a:chExt cx="3166708" cy="1095273"/>
          </a:xfrm>
        </p:grpSpPr>
        <p:sp>
          <p:nvSpPr>
            <p:cNvPr id="255" name="Abgerundetes Rechteck 254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259" name="Gruppieren 258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274" name="Grafik 273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275" name="Rechteck 274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26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47780" y="524329"/>
              <a:ext cx="747598" cy="6865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88" name="Gerader Verbinder 87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Gerader Verbinder 90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4" name="Gruppieren 143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145" name="Gruppieren 144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148" name="Ellipse 14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0" name="Ellipse 14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47" name="Rechteck 146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52" name="Gruppieren 151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154" name="Gruppieren 153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158" name="Ellipse 157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9" name="Ellipse 158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56" name="Rechteck 155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189" name="Gruppieren 188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191" name="Grafik 19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192" name="Rechteck 19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25" name="Gerader Verbinder 424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7" name="Gerader Verbinder 426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uppieren 263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271" name="Ellipse 270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2" name="Pfeil nach rechts 271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73" name="Pfeil nach rechts 272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83" name="Gruppieren 82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84" name="Ellipse 83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5" name="Pfeil nach rechts 84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86" name="Pfeil nach rechts 85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42" name="Gruppieren 441"/>
          <p:cNvGrpSpPr/>
          <p:nvPr/>
        </p:nvGrpSpPr>
        <p:grpSpPr>
          <a:xfrm>
            <a:off x="464888" y="2583845"/>
            <a:ext cx="3124284" cy="1095273"/>
            <a:chOff x="428670" y="304800"/>
            <a:chExt cx="3124284" cy="1095273"/>
          </a:xfrm>
        </p:grpSpPr>
        <p:sp>
          <p:nvSpPr>
            <p:cNvPr id="443" name="Abgerundetes Rechteck 442"/>
            <p:cNvSpPr/>
            <p:nvPr/>
          </p:nvSpPr>
          <p:spPr>
            <a:xfrm>
              <a:off x="428670" y="304800"/>
              <a:ext cx="3124284" cy="1095273"/>
            </a:xfrm>
            <a:prstGeom prst="roundRect">
              <a:avLst/>
            </a:prstGeom>
            <a:solidFill>
              <a:srgbClr val="E5F3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444" name="Gruppieren 443"/>
            <p:cNvGrpSpPr/>
            <p:nvPr/>
          </p:nvGrpSpPr>
          <p:grpSpPr>
            <a:xfrm>
              <a:off x="1434060" y="426963"/>
              <a:ext cx="548839" cy="362840"/>
              <a:chOff x="539324" y="4419034"/>
              <a:chExt cx="938341" cy="588308"/>
            </a:xfrm>
          </p:grpSpPr>
          <p:pic>
            <p:nvPicPr>
              <p:cNvPr id="471" name="Grafik 47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72" name="Rechteck 47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pic>
          <p:nvPicPr>
            <p:cNvPr id="445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2881680" y="646740"/>
              <a:ext cx="481012" cy="4417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446" name="Gerader Verbinder 445"/>
            <p:cNvCxnSpPr/>
            <p:nvPr/>
          </p:nvCxnSpPr>
          <p:spPr>
            <a:xfrm>
              <a:off x="1074215" y="1125989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Gerader Verbinder 446"/>
            <p:cNvCxnSpPr/>
            <p:nvPr/>
          </p:nvCxnSpPr>
          <p:spPr>
            <a:xfrm>
              <a:off x="1043934" y="612677"/>
              <a:ext cx="349368" cy="0"/>
            </a:xfrm>
            <a:prstGeom prst="line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48" name="Gruppieren 447"/>
            <p:cNvGrpSpPr/>
            <p:nvPr/>
          </p:nvGrpSpPr>
          <p:grpSpPr>
            <a:xfrm>
              <a:off x="641111" y="413161"/>
              <a:ext cx="426752" cy="603505"/>
              <a:chOff x="4494148" y="901811"/>
              <a:chExt cx="642673" cy="886641"/>
            </a:xfrm>
          </p:grpSpPr>
          <p:grpSp>
            <p:nvGrpSpPr>
              <p:cNvPr id="467" name="Gruppieren 466"/>
              <p:cNvGrpSpPr/>
              <p:nvPr/>
            </p:nvGrpSpPr>
            <p:grpSpPr>
              <a:xfrm>
                <a:off x="4618579" y="901811"/>
                <a:ext cx="408519" cy="812256"/>
                <a:chOff x="4618579" y="860293"/>
                <a:chExt cx="408519" cy="812256"/>
              </a:xfrm>
            </p:grpSpPr>
            <p:sp>
              <p:nvSpPr>
                <p:cNvPr id="469" name="Ellipse 468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70" name="Ellipse 469"/>
                <p:cNvSpPr/>
                <p:nvPr/>
              </p:nvSpPr>
              <p:spPr>
                <a:xfrm>
                  <a:off x="4618579" y="1155538"/>
                  <a:ext cx="408519" cy="517011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8" name="Rechteck 467"/>
              <p:cNvSpPr/>
              <p:nvPr/>
            </p:nvSpPr>
            <p:spPr>
              <a:xfrm>
                <a:off x="4494148" y="1363622"/>
                <a:ext cx="642673" cy="424830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49" name="Gruppieren 448"/>
            <p:cNvGrpSpPr/>
            <p:nvPr/>
          </p:nvGrpSpPr>
          <p:grpSpPr>
            <a:xfrm>
              <a:off x="637889" y="918177"/>
              <a:ext cx="426752" cy="481896"/>
              <a:chOff x="4494148" y="901811"/>
              <a:chExt cx="642673" cy="707978"/>
            </a:xfrm>
          </p:grpSpPr>
          <p:grpSp>
            <p:nvGrpSpPr>
              <p:cNvPr id="463" name="Gruppieren 462"/>
              <p:cNvGrpSpPr/>
              <p:nvPr/>
            </p:nvGrpSpPr>
            <p:grpSpPr>
              <a:xfrm>
                <a:off x="4618579" y="901811"/>
                <a:ext cx="408519" cy="692805"/>
                <a:chOff x="4618579" y="860293"/>
                <a:chExt cx="408519" cy="692805"/>
              </a:xfrm>
            </p:grpSpPr>
            <p:sp>
              <p:nvSpPr>
                <p:cNvPr id="465" name="Ellipse 464"/>
                <p:cNvSpPr/>
                <p:nvPr/>
              </p:nvSpPr>
              <p:spPr>
                <a:xfrm>
                  <a:off x="4699306" y="860293"/>
                  <a:ext cx="247064" cy="252656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466" name="Ellipse 465"/>
                <p:cNvSpPr/>
                <p:nvPr/>
              </p:nvSpPr>
              <p:spPr>
                <a:xfrm>
                  <a:off x="4618579" y="1155540"/>
                  <a:ext cx="408519" cy="397558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464" name="Rechteck 463"/>
              <p:cNvSpPr/>
              <p:nvPr/>
            </p:nvSpPr>
            <p:spPr>
              <a:xfrm>
                <a:off x="4494148" y="1363622"/>
                <a:ext cx="642673" cy="246167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0" name="Gruppieren 449"/>
            <p:cNvGrpSpPr/>
            <p:nvPr/>
          </p:nvGrpSpPr>
          <p:grpSpPr>
            <a:xfrm>
              <a:off x="1431825" y="913857"/>
              <a:ext cx="548839" cy="362840"/>
              <a:chOff x="539324" y="4419034"/>
              <a:chExt cx="938341" cy="588308"/>
            </a:xfrm>
          </p:grpSpPr>
          <p:pic>
            <p:nvPicPr>
              <p:cNvPr id="461" name="Grafik 460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40251" y="4419034"/>
                <a:ext cx="837414" cy="588308"/>
              </a:xfrm>
              <a:prstGeom prst="rect">
                <a:avLst/>
              </a:prstGeom>
            </p:spPr>
          </p:pic>
          <p:sp>
            <p:nvSpPr>
              <p:cNvPr id="462" name="Rechteck 461"/>
              <p:cNvSpPr/>
              <p:nvPr/>
            </p:nvSpPr>
            <p:spPr>
              <a:xfrm>
                <a:off x="539324" y="4529887"/>
                <a:ext cx="214926" cy="253399"/>
              </a:xfrm>
              <a:prstGeom prst="rect">
                <a:avLst/>
              </a:prstGeom>
              <a:solidFill>
                <a:srgbClr val="E5F3F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cxnSp>
          <p:nvCxnSpPr>
            <p:cNvPr id="451" name="Gerader Verbinder 450"/>
            <p:cNvCxnSpPr/>
            <p:nvPr/>
          </p:nvCxnSpPr>
          <p:spPr>
            <a:xfrm flipV="1">
              <a:off x="2021472" y="608383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Gerader Verbinder 451"/>
            <p:cNvCxnSpPr/>
            <p:nvPr/>
          </p:nvCxnSpPr>
          <p:spPr>
            <a:xfrm flipV="1">
              <a:off x="2030590" y="1060368"/>
              <a:ext cx="789541" cy="0"/>
            </a:xfrm>
            <a:prstGeom prst="line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53" name="Gruppieren 452"/>
            <p:cNvGrpSpPr/>
            <p:nvPr/>
          </p:nvGrpSpPr>
          <p:grpSpPr>
            <a:xfrm>
              <a:off x="2237218" y="539835"/>
              <a:ext cx="254227" cy="254098"/>
              <a:chOff x="6114891" y="707901"/>
              <a:chExt cx="254227" cy="254098"/>
            </a:xfrm>
          </p:grpSpPr>
          <p:sp>
            <p:nvSpPr>
              <p:cNvPr id="458" name="Ellipse 457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9" name="Pfeil nach rechts 458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60" name="Pfeil nach rechts 459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grpSp>
          <p:nvGrpSpPr>
            <p:cNvPr id="454" name="Gruppieren 453"/>
            <p:cNvGrpSpPr/>
            <p:nvPr/>
          </p:nvGrpSpPr>
          <p:grpSpPr>
            <a:xfrm>
              <a:off x="2247744" y="982595"/>
              <a:ext cx="254227" cy="254098"/>
              <a:chOff x="6114891" y="707901"/>
              <a:chExt cx="254227" cy="254098"/>
            </a:xfrm>
          </p:grpSpPr>
          <p:sp>
            <p:nvSpPr>
              <p:cNvPr id="455" name="Ellipse 454"/>
              <p:cNvSpPr/>
              <p:nvPr/>
            </p:nvSpPr>
            <p:spPr>
              <a:xfrm>
                <a:off x="6114891" y="707901"/>
                <a:ext cx="254227" cy="254098"/>
              </a:xfrm>
              <a:prstGeom prst="ellipse">
                <a:avLst/>
              </a:prstGeom>
              <a:solidFill>
                <a:srgbClr val="30C4EA"/>
              </a:solidFill>
              <a:ln w="1905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6" name="Pfeil nach rechts 455"/>
              <p:cNvSpPr/>
              <p:nvPr/>
            </p:nvSpPr>
            <p:spPr>
              <a:xfrm rot="5400000" flipH="1">
                <a:off x="6118864" y="794782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457" name="Pfeil nach rechts 456"/>
              <p:cNvSpPr/>
              <p:nvPr/>
            </p:nvSpPr>
            <p:spPr>
              <a:xfrm rot="16200000" flipH="1">
                <a:off x="6189568" y="791190"/>
                <a:ext cx="171559" cy="74721"/>
              </a:xfrm>
              <a:prstGeom prst="rightArrow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475" name="Gruppieren 474"/>
          <p:cNvGrpSpPr/>
          <p:nvPr/>
        </p:nvGrpSpPr>
        <p:grpSpPr>
          <a:xfrm>
            <a:off x="4294883" y="1629930"/>
            <a:ext cx="1666674" cy="1619515"/>
            <a:chOff x="4294571" y="1228235"/>
            <a:chExt cx="1666674" cy="1619515"/>
          </a:xfrm>
        </p:grpSpPr>
        <p:pic>
          <p:nvPicPr>
            <p:cNvPr id="473" name="Picture 4" descr="Client-Server-Architektur">
              <a:extLst>
                <a:ext uri="{FF2B5EF4-FFF2-40B4-BE49-F238E27FC236}">
                  <a16:creationId xmlns:a16="http://schemas.microsoft.com/office/drawing/2014/main" id="{9E808369-2E45-41BE-8B27-02B8D7C82F9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777" t="54098" r="661" b="18926"/>
            <a:stretch/>
          </p:blipFill>
          <p:spPr bwMode="auto">
            <a:xfrm>
              <a:off x="4294571" y="1317145"/>
              <a:ext cx="1666674" cy="15306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4" name="Grafik 473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095952" y="1228235"/>
              <a:ext cx="589986" cy="456584"/>
            </a:xfrm>
            <a:prstGeom prst="rect">
              <a:avLst/>
            </a:prstGeom>
          </p:spPr>
        </p:pic>
      </p:grpSp>
      <p:sp>
        <p:nvSpPr>
          <p:cNvPr id="476" name="Pfeil nach links und rechts 475"/>
          <p:cNvSpPr/>
          <p:nvPr/>
        </p:nvSpPr>
        <p:spPr>
          <a:xfrm rot="5400000">
            <a:off x="3875355" y="4084706"/>
            <a:ext cx="1919349" cy="240098"/>
          </a:xfrm>
          <a:prstGeom prst="leftRightArrow">
            <a:avLst>
              <a:gd name="adj1" fmla="val 50000"/>
              <a:gd name="adj2" fmla="val 93638"/>
            </a:avLst>
          </a:prstGeom>
          <a:solidFill>
            <a:srgbClr val="E6FE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78" name="Gewinkelter Verbinder 477"/>
          <p:cNvCxnSpPr>
            <a:stCxn id="471" idx="0"/>
            <a:endCxn id="473" idx="1"/>
          </p:cNvCxnSpPr>
          <p:nvPr/>
        </p:nvCxnSpPr>
        <p:spPr>
          <a:xfrm rot="5400000" flipH="1" flipV="1">
            <a:off x="2923616" y="1334742"/>
            <a:ext cx="221865" cy="2520669"/>
          </a:xfrm>
          <a:prstGeom prst="bentConnector2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" name="Gewinkelter Verbinder 480"/>
          <p:cNvCxnSpPr>
            <a:stCxn id="461" idx="2"/>
          </p:cNvCxnSpPr>
          <p:nvPr/>
        </p:nvCxnSpPr>
        <p:spPr>
          <a:xfrm rot="5400000" flipH="1" flipV="1">
            <a:off x="2592843" y="1874640"/>
            <a:ext cx="860238" cy="2501966"/>
          </a:xfrm>
          <a:prstGeom prst="bentConnector4">
            <a:avLst>
              <a:gd name="adj1" fmla="val -26574"/>
              <a:gd name="adj2" fmla="val 76594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" name="Gewinkelter Verbinder 484"/>
          <p:cNvCxnSpPr/>
          <p:nvPr/>
        </p:nvCxnSpPr>
        <p:spPr>
          <a:xfrm>
            <a:off x="1748301" y="1292317"/>
            <a:ext cx="2546582" cy="514968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" name="Gewinkelter Verbinder 488"/>
          <p:cNvCxnSpPr>
            <a:stCxn id="274" idx="0"/>
          </p:cNvCxnSpPr>
          <p:nvPr/>
        </p:nvCxnSpPr>
        <p:spPr>
          <a:xfrm rot="16200000" flipH="1">
            <a:off x="2547830" y="-382872"/>
            <a:ext cx="950769" cy="2570438"/>
          </a:xfrm>
          <a:prstGeom prst="bentConnector4">
            <a:avLst>
              <a:gd name="adj1" fmla="val -24044"/>
              <a:gd name="adj2" fmla="val 75886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5" name="Gruppieren 164"/>
          <p:cNvGrpSpPr/>
          <p:nvPr/>
        </p:nvGrpSpPr>
        <p:grpSpPr>
          <a:xfrm>
            <a:off x="7861661" y="129751"/>
            <a:ext cx="1814362" cy="1814362"/>
            <a:chOff x="7745545" y="3306725"/>
            <a:chExt cx="1814362" cy="1814362"/>
          </a:xfrm>
        </p:grpSpPr>
        <p:pic>
          <p:nvPicPr>
            <p:cNvPr id="166" name="Grafik 165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5545" y="3306725"/>
              <a:ext cx="1814362" cy="1814362"/>
            </a:xfrm>
            <a:prstGeom prst="rect">
              <a:avLst/>
            </a:prstGeom>
          </p:spPr>
        </p:pic>
        <p:sp>
          <p:nvSpPr>
            <p:cNvPr id="167" name="Rechteck 166"/>
            <p:cNvSpPr/>
            <p:nvPr/>
          </p:nvSpPr>
          <p:spPr>
            <a:xfrm>
              <a:off x="7812192" y="3381407"/>
              <a:ext cx="817908" cy="890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4" name="Gerader Verbinder 33"/>
          <p:cNvCxnSpPr/>
          <p:nvPr/>
        </p:nvCxnSpPr>
        <p:spPr>
          <a:xfrm>
            <a:off x="9636650" y="200659"/>
            <a:ext cx="0" cy="476744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Gerader Verbinder 169"/>
          <p:cNvCxnSpPr/>
          <p:nvPr/>
        </p:nvCxnSpPr>
        <p:spPr>
          <a:xfrm flipV="1">
            <a:off x="8435721" y="677214"/>
            <a:ext cx="333121" cy="438813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Gerader Verbinder 172"/>
          <p:cNvCxnSpPr/>
          <p:nvPr/>
        </p:nvCxnSpPr>
        <p:spPr>
          <a:xfrm flipH="1" flipV="1">
            <a:off x="8768842" y="677214"/>
            <a:ext cx="369360" cy="109174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Gerader Verbinder 178"/>
          <p:cNvCxnSpPr/>
          <p:nvPr/>
        </p:nvCxnSpPr>
        <p:spPr>
          <a:xfrm>
            <a:off x="5592480" y="2834047"/>
            <a:ext cx="2032121" cy="1073137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Gerader Verbinder 181"/>
          <p:cNvCxnSpPr/>
          <p:nvPr/>
        </p:nvCxnSpPr>
        <p:spPr>
          <a:xfrm flipH="1" flipV="1">
            <a:off x="8435721" y="1125989"/>
            <a:ext cx="702482" cy="636851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9" name="Grafik 14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222" y="418243"/>
            <a:ext cx="952381" cy="419048"/>
          </a:xfrm>
          <a:prstGeom prst="rect">
            <a:avLst/>
          </a:prstGeom>
        </p:spPr>
      </p:pic>
      <p:sp>
        <p:nvSpPr>
          <p:cNvPr id="157" name="Textfeld 97"/>
          <p:cNvSpPr txBox="1"/>
          <p:nvPr/>
        </p:nvSpPr>
        <p:spPr>
          <a:xfrm flipH="1">
            <a:off x="7314394" y="5929200"/>
            <a:ext cx="3100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200" dirty="0" smtClean="0">
                <a:latin typeface="Consolas" panose="020B0609020204030204" pitchFamily="49" charset="0"/>
              </a:rPr>
              <a:t>Central OMERO </a:t>
            </a:r>
            <a:r>
              <a:rPr lang="de-DE" sz="1200" dirty="0">
                <a:latin typeface="Consolas" panose="020B0609020204030204" pitchFamily="49" charset="0"/>
              </a:rPr>
              <a:t>&amp;</a:t>
            </a:r>
            <a:r>
              <a:rPr lang="de-DE" sz="1200" dirty="0" smtClean="0">
                <a:latin typeface="Consolas" panose="020B0609020204030204" pitchFamily="49" charset="0"/>
              </a:rPr>
              <a:t> ELN </a:t>
            </a:r>
            <a:r>
              <a:rPr lang="de-DE" sz="1200" dirty="0" err="1" smtClean="0">
                <a:latin typeface="Consolas" panose="020B0609020204030204" pitchFamily="49" charset="0"/>
              </a:rPr>
              <a:t>instance</a:t>
            </a:r>
            <a:endParaRPr lang="de-DE" sz="1200" dirty="0" smtClean="0">
              <a:latin typeface="Consolas" panose="020B0609020204030204" pitchFamily="49" charset="0"/>
            </a:endParaRPr>
          </a:p>
          <a:p>
            <a:pPr algn="ctr"/>
            <a:r>
              <a:rPr lang="en-US" sz="1200" dirty="0">
                <a:latin typeface="Consolas" panose="020B0609020204030204" pitchFamily="49" charset="0"/>
              </a:rPr>
              <a:t>-&gt; Linking of different data types</a:t>
            </a:r>
            <a:endParaRPr lang="de-DE" sz="1200" dirty="0">
              <a:latin typeface="Consolas" panose="020B0609020204030204" pitchFamily="49" charset="0"/>
            </a:endParaRPr>
          </a:p>
        </p:txBody>
      </p:sp>
      <p:sp>
        <p:nvSpPr>
          <p:cNvPr id="160" name="Rechteck 159"/>
          <p:cNvSpPr/>
          <p:nvPr/>
        </p:nvSpPr>
        <p:spPr>
          <a:xfrm>
            <a:off x="7674861" y="5894181"/>
            <a:ext cx="2375840" cy="45719"/>
          </a:xfrm>
          <a:prstGeom prst="rect">
            <a:avLst/>
          </a:prstGeom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61" name="Gerader Verbinder 160"/>
          <p:cNvCxnSpPr/>
          <p:nvPr/>
        </p:nvCxnSpPr>
        <p:spPr>
          <a:xfrm flipV="1">
            <a:off x="5904585" y="1125989"/>
            <a:ext cx="2501642" cy="93126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Gerader Verbinder 161"/>
          <p:cNvCxnSpPr/>
          <p:nvPr/>
        </p:nvCxnSpPr>
        <p:spPr>
          <a:xfrm flipH="1">
            <a:off x="5603999" y="2046327"/>
            <a:ext cx="300585" cy="78772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feld 150"/>
          <p:cNvSpPr txBox="1"/>
          <p:nvPr/>
        </p:nvSpPr>
        <p:spPr>
          <a:xfrm>
            <a:off x="9966097" y="211068"/>
            <a:ext cx="2749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 smtClean="0"/>
              <a:t>Ecosystem</a:t>
            </a:r>
            <a:r>
              <a:rPr lang="de-DE" sz="2400" b="1" dirty="0" smtClean="0"/>
              <a:t> 2023</a:t>
            </a:r>
            <a:endParaRPr lang="de-DE" sz="2400" b="1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155" name="Rechteck 154"/>
          <p:cNvSpPr/>
          <p:nvPr/>
        </p:nvSpPr>
        <p:spPr>
          <a:xfrm>
            <a:off x="142795" y="6431190"/>
            <a:ext cx="267733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</a:rPr>
              <a:t>Parts of graphics from </a:t>
            </a:r>
            <a:r>
              <a:rPr lang="en-US" sz="800" dirty="0" err="1" smtClean="0">
                <a:solidFill>
                  <a:schemeClr val="bg1">
                    <a:lumMod val="65000"/>
                  </a:schemeClr>
                </a:solidFill>
              </a:rPr>
              <a:t>Autor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Seobility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 -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Lizenz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hlinkClick r:id="rId14" tooltip="Creative Commons Lizenz BY-SA 4.0"/>
              </a:rPr>
              <a:t>CC BY-SA 4.0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48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5688915" y="2242457"/>
            <a:ext cx="2052000" cy="4180113"/>
          </a:xfrm>
          <a:prstGeom prst="rect">
            <a:avLst/>
          </a:prstGeom>
          <a:solidFill>
            <a:srgbClr val="F4F7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Rechteck 87"/>
          <p:cNvSpPr/>
          <p:nvPr/>
        </p:nvSpPr>
        <p:spPr>
          <a:xfrm>
            <a:off x="5688915" y="1286848"/>
            <a:ext cx="2052000" cy="953373"/>
          </a:xfrm>
          <a:prstGeom prst="rect">
            <a:avLst/>
          </a:prstGeom>
          <a:solidFill>
            <a:srgbClr val="94B8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dirty="0" smtClean="0"/>
          </a:p>
          <a:p>
            <a:pPr algn="ctr"/>
            <a:r>
              <a:rPr lang="de-DE" dirty="0" smtClean="0"/>
              <a:t>DEVELOPMENT</a:t>
            </a:r>
            <a:endParaRPr lang="de-DE" dirty="0"/>
          </a:p>
        </p:txBody>
      </p:sp>
      <p:sp>
        <p:nvSpPr>
          <p:cNvPr id="18" name="Rechteck 17"/>
          <p:cNvSpPr/>
          <p:nvPr/>
        </p:nvSpPr>
        <p:spPr>
          <a:xfrm>
            <a:off x="3553103" y="2242457"/>
            <a:ext cx="2052000" cy="4180113"/>
          </a:xfrm>
          <a:prstGeom prst="rect">
            <a:avLst/>
          </a:prstGeom>
          <a:solidFill>
            <a:srgbClr val="DEFA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Rechteck 84"/>
          <p:cNvSpPr/>
          <p:nvPr/>
        </p:nvSpPr>
        <p:spPr>
          <a:xfrm>
            <a:off x="3553103" y="1420997"/>
            <a:ext cx="2052000" cy="819224"/>
          </a:xfrm>
          <a:prstGeom prst="rect">
            <a:avLst/>
          </a:prstGeom>
          <a:solidFill>
            <a:srgbClr val="14A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dirty="0" smtClean="0"/>
          </a:p>
          <a:p>
            <a:pPr algn="ctr"/>
            <a:r>
              <a:rPr lang="de-DE" dirty="0" smtClean="0"/>
              <a:t>BASIC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1449474" y="2242457"/>
            <a:ext cx="2052000" cy="4180113"/>
          </a:xfrm>
          <a:prstGeom prst="rect">
            <a:avLst/>
          </a:prstGeom>
          <a:solidFill>
            <a:srgbClr val="E2F1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/>
          <p:cNvSpPr/>
          <p:nvPr/>
        </p:nvSpPr>
        <p:spPr>
          <a:xfrm>
            <a:off x="1449474" y="1592013"/>
            <a:ext cx="2052000" cy="648208"/>
          </a:xfrm>
          <a:prstGeom prst="rect">
            <a:avLst/>
          </a:prstGeom>
          <a:solidFill>
            <a:srgbClr val="1160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de-DE" dirty="0" smtClean="0"/>
          </a:p>
          <a:p>
            <a:pPr algn="ctr"/>
            <a:r>
              <a:rPr lang="de-DE" dirty="0" smtClean="0"/>
              <a:t>INITIAL</a:t>
            </a:r>
            <a:endParaRPr lang="de-DE" dirty="0"/>
          </a:p>
        </p:txBody>
      </p:sp>
      <p:grpSp>
        <p:nvGrpSpPr>
          <p:cNvPr id="119" name="Gruppieren 118"/>
          <p:cNvGrpSpPr/>
          <p:nvPr/>
        </p:nvGrpSpPr>
        <p:grpSpPr>
          <a:xfrm>
            <a:off x="0" y="2318690"/>
            <a:ext cx="9854156" cy="548830"/>
            <a:chOff x="8123" y="2308806"/>
            <a:chExt cx="9854156" cy="548830"/>
          </a:xfrm>
        </p:grpSpPr>
        <p:sp>
          <p:nvSpPr>
            <p:cNvPr id="6" name="Rechteck 5"/>
            <p:cNvSpPr/>
            <p:nvPr/>
          </p:nvSpPr>
          <p:spPr>
            <a:xfrm>
              <a:off x="1449563" y="2317636"/>
              <a:ext cx="2052000" cy="540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9" name="Rechteck 18"/>
            <p:cNvSpPr/>
            <p:nvPr/>
          </p:nvSpPr>
          <p:spPr>
            <a:xfrm>
              <a:off x="3553103" y="2317636"/>
              <a:ext cx="2052000" cy="540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9" name="Rechteck 28"/>
            <p:cNvSpPr/>
            <p:nvPr/>
          </p:nvSpPr>
          <p:spPr>
            <a:xfrm>
              <a:off x="5691466" y="2317636"/>
              <a:ext cx="2052000" cy="540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9" name="Rechteck 38"/>
            <p:cNvSpPr/>
            <p:nvPr/>
          </p:nvSpPr>
          <p:spPr>
            <a:xfrm>
              <a:off x="7810279" y="2308806"/>
              <a:ext cx="2052000" cy="540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6" name="Rechteck 75"/>
            <p:cNvSpPr/>
            <p:nvPr/>
          </p:nvSpPr>
          <p:spPr>
            <a:xfrm>
              <a:off x="8123" y="2317636"/>
              <a:ext cx="1368000" cy="5400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Status:</a:t>
              </a:r>
              <a:endParaRPr lang="de-DE" sz="1200" b="1" dirty="0"/>
            </a:p>
          </p:txBody>
        </p:sp>
      </p:grpSp>
      <p:sp>
        <p:nvSpPr>
          <p:cNvPr id="20" name="Rechteck 19"/>
          <p:cNvSpPr/>
          <p:nvPr/>
        </p:nvSpPr>
        <p:spPr>
          <a:xfrm>
            <a:off x="3549744" y="5021859"/>
            <a:ext cx="2088000" cy="613926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1435279" y="5038739"/>
            <a:ext cx="2088000" cy="614779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0" name="Rechteck 29"/>
          <p:cNvSpPr/>
          <p:nvPr/>
        </p:nvSpPr>
        <p:spPr>
          <a:xfrm>
            <a:off x="5686028" y="5038739"/>
            <a:ext cx="2088000" cy="61200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0" name="Rechteck 39"/>
          <p:cNvSpPr/>
          <p:nvPr/>
        </p:nvSpPr>
        <p:spPr>
          <a:xfrm>
            <a:off x="7803523" y="5038739"/>
            <a:ext cx="2088000" cy="61200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2" name="Rechteck 71"/>
          <p:cNvSpPr/>
          <p:nvPr/>
        </p:nvSpPr>
        <p:spPr>
          <a:xfrm>
            <a:off x="8123" y="5038739"/>
            <a:ext cx="1368000" cy="612864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 smtClean="0"/>
              <a:t>Data </a:t>
            </a:r>
            <a:r>
              <a:rPr lang="de-DE" sz="1200" b="1" dirty="0" err="1" smtClean="0"/>
              <a:t>value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level</a:t>
            </a:r>
            <a:r>
              <a:rPr lang="de-DE" sz="1200" b="1" dirty="0" smtClean="0"/>
              <a:t>:</a:t>
            </a:r>
          </a:p>
          <a:p>
            <a:endParaRPr lang="de-DE" sz="1200" b="1" dirty="0" smtClean="0"/>
          </a:p>
          <a:p>
            <a:r>
              <a:rPr lang="de-DE" sz="1200" b="1" dirty="0" err="1" smtClean="0"/>
              <a:t>Interoperability</a:t>
            </a:r>
            <a:r>
              <a:rPr lang="de-DE" sz="1200" b="1" dirty="0" smtClean="0"/>
              <a:t>:</a:t>
            </a:r>
            <a:endParaRPr lang="de-DE" sz="1200" b="1" dirty="0"/>
          </a:p>
        </p:txBody>
      </p:sp>
      <p:sp>
        <p:nvSpPr>
          <p:cNvPr id="7" name="Rechteck 6"/>
          <p:cNvSpPr/>
          <p:nvPr/>
        </p:nvSpPr>
        <p:spPr>
          <a:xfrm>
            <a:off x="1446477" y="2953433"/>
            <a:ext cx="2052000" cy="1438747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/>
          <p:cNvSpPr/>
          <p:nvPr/>
        </p:nvSpPr>
        <p:spPr>
          <a:xfrm>
            <a:off x="3552180" y="2953433"/>
            <a:ext cx="2052000" cy="1438747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Rechteck 32"/>
          <p:cNvSpPr/>
          <p:nvPr/>
        </p:nvSpPr>
        <p:spPr>
          <a:xfrm>
            <a:off x="5682230" y="2953433"/>
            <a:ext cx="2088000" cy="1438747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5" name="Rechteck 74"/>
          <p:cNvSpPr/>
          <p:nvPr/>
        </p:nvSpPr>
        <p:spPr>
          <a:xfrm>
            <a:off x="8123" y="2953433"/>
            <a:ext cx="1368000" cy="1440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 smtClean="0"/>
              <a:t>Management:</a:t>
            </a:r>
            <a:endParaRPr lang="de-DE" sz="1200" b="1" dirty="0"/>
          </a:p>
        </p:txBody>
      </p:sp>
      <p:sp>
        <p:nvSpPr>
          <p:cNvPr id="15" name="Rechteck 14"/>
          <p:cNvSpPr/>
          <p:nvPr/>
        </p:nvSpPr>
        <p:spPr>
          <a:xfrm>
            <a:off x="1438972" y="4465981"/>
            <a:ext cx="2088000" cy="46800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5" name="Rechteck 24"/>
          <p:cNvSpPr/>
          <p:nvPr/>
        </p:nvSpPr>
        <p:spPr>
          <a:xfrm>
            <a:off x="3554436" y="4465981"/>
            <a:ext cx="2088000" cy="46800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5673885" y="4465981"/>
            <a:ext cx="2088000" cy="46800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/>
          <p:cNvSpPr/>
          <p:nvPr/>
        </p:nvSpPr>
        <p:spPr>
          <a:xfrm>
            <a:off x="8123" y="4465981"/>
            <a:ext cx="1368000" cy="46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200" b="1" dirty="0" smtClean="0"/>
              <a:t>Data </a:t>
            </a:r>
            <a:r>
              <a:rPr lang="de-DE" sz="1200" b="1" dirty="0" err="1" smtClean="0"/>
              <a:t>silo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level</a:t>
            </a:r>
            <a:r>
              <a:rPr lang="de-DE" sz="1200" b="1" dirty="0" smtClean="0"/>
              <a:t>:</a:t>
            </a:r>
            <a:endParaRPr lang="de-DE" sz="1200" b="1" dirty="0"/>
          </a:p>
        </p:txBody>
      </p:sp>
      <p:sp>
        <p:nvSpPr>
          <p:cNvPr id="81" name="Gleichschenkliges Dreieck 80"/>
          <p:cNvSpPr/>
          <p:nvPr/>
        </p:nvSpPr>
        <p:spPr>
          <a:xfrm rot="10800000">
            <a:off x="1991121" y="1449555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2" name="Textfeld 81"/>
          <p:cNvSpPr txBox="1"/>
          <p:nvPr/>
        </p:nvSpPr>
        <p:spPr>
          <a:xfrm>
            <a:off x="2277842" y="1420997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1160AD"/>
                </a:solidFill>
              </a:rPr>
              <a:t>01</a:t>
            </a:r>
            <a:endParaRPr lang="de-DE" sz="1600" dirty="0">
              <a:solidFill>
                <a:srgbClr val="1160AD"/>
              </a:solidFill>
            </a:endParaRPr>
          </a:p>
        </p:txBody>
      </p:sp>
      <p:sp>
        <p:nvSpPr>
          <p:cNvPr id="86" name="Gleichschenkliges Dreieck 85"/>
          <p:cNvSpPr/>
          <p:nvPr/>
        </p:nvSpPr>
        <p:spPr>
          <a:xfrm rot="10800000">
            <a:off x="4104150" y="1289050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7" name="Textfeld 86"/>
          <p:cNvSpPr txBox="1"/>
          <p:nvPr/>
        </p:nvSpPr>
        <p:spPr>
          <a:xfrm>
            <a:off x="4390871" y="1260492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17A086"/>
                </a:solidFill>
              </a:rPr>
              <a:t>02</a:t>
            </a:r>
            <a:endParaRPr lang="de-DE" sz="1600" dirty="0">
              <a:solidFill>
                <a:srgbClr val="17A086"/>
              </a:solidFill>
            </a:endParaRPr>
          </a:p>
        </p:txBody>
      </p:sp>
      <p:sp>
        <p:nvSpPr>
          <p:cNvPr id="89" name="Gleichschenkliges Dreieck 88"/>
          <p:cNvSpPr/>
          <p:nvPr/>
        </p:nvSpPr>
        <p:spPr>
          <a:xfrm rot="10800000">
            <a:off x="6217179" y="1154901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0" name="Textfeld 89"/>
          <p:cNvSpPr txBox="1"/>
          <p:nvPr/>
        </p:nvSpPr>
        <p:spPr>
          <a:xfrm>
            <a:off x="6503900" y="1126343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94B856"/>
                </a:solidFill>
              </a:rPr>
              <a:t>03</a:t>
            </a:r>
            <a:endParaRPr lang="de-DE" sz="1600" dirty="0">
              <a:solidFill>
                <a:srgbClr val="94B856"/>
              </a:solidFill>
            </a:endParaRPr>
          </a:p>
        </p:txBody>
      </p:sp>
      <p:sp>
        <p:nvSpPr>
          <p:cNvPr id="92" name="Gleichschenkliges Dreieck 91"/>
          <p:cNvSpPr/>
          <p:nvPr/>
        </p:nvSpPr>
        <p:spPr>
          <a:xfrm rot="10800000">
            <a:off x="8324686" y="1018433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9" name="Textfeld 78"/>
          <p:cNvSpPr txBox="1"/>
          <p:nvPr/>
        </p:nvSpPr>
        <p:spPr>
          <a:xfrm>
            <a:off x="1464212" y="5662413"/>
            <a:ext cx="18400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 smtClean="0"/>
              <a:t>„</a:t>
            </a:r>
            <a:r>
              <a:rPr lang="en-US" sz="1100" i="1" dirty="0" smtClean="0"/>
              <a:t>If I </a:t>
            </a:r>
            <a:r>
              <a:rPr lang="en-US" sz="1100" i="1" dirty="0"/>
              <a:t>want to share data, </a:t>
            </a:r>
            <a:r>
              <a:rPr lang="en-US" sz="1100" i="1" dirty="0" smtClean="0"/>
              <a:t>I </a:t>
            </a:r>
            <a:r>
              <a:rPr lang="en-US" sz="1100" i="1" dirty="0"/>
              <a:t>coordinate </a:t>
            </a:r>
            <a:r>
              <a:rPr lang="en-US" sz="1100" i="1" dirty="0" smtClean="0"/>
              <a:t>it directly with </a:t>
            </a:r>
            <a:r>
              <a:rPr lang="en-US" sz="1100" i="1" dirty="0"/>
              <a:t>my </a:t>
            </a:r>
            <a:r>
              <a:rPr lang="en-US" sz="1100" i="1" dirty="0" smtClean="0"/>
              <a:t>colleague”</a:t>
            </a:r>
            <a:endParaRPr lang="de-DE" sz="1100" i="1" dirty="0"/>
          </a:p>
        </p:txBody>
      </p:sp>
      <p:sp>
        <p:nvSpPr>
          <p:cNvPr id="84" name="Textfeld 83"/>
          <p:cNvSpPr txBox="1"/>
          <p:nvPr/>
        </p:nvSpPr>
        <p:spPr>
          <a:xfrm>
            <a:off x="3547441" y="5662413"/>
            <a:ext cx="201103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 smtClean="0"/>
              <a:t>„</a:t>
            </a:r>
            <a:r>
              <a:rPr lang="de-DE" sz="1100" i="1" dirty="0" err="1" smtClean="0"/>
              <a:t>My</a:t>
            </a:r>
            <a:r>
              <a:rPr lang="de-DE" sz="1100" i="1" dirty="0" smtClean="0"/>
              <a:t> </a:t>
            </a:r>
            <a:r>
              <a:rPr lang="de-DE" sz="1100" i="1" dirty="0" err="1" smtClean="0"/>
              <a:t>project</a:t>
            </a:r>
            <a:r>
              <a:rPr lang="de-DE" sz="1100" i="1" dirty="0" smtClean="0"/>
              <a:t>/</a:t>
            </a:r>
            <a:r>
              <a:rPr lang="de-DE" sz="1100" i="1" dirty="0" err="1" smtClean="0"/>
              <a:t>group</a:t>
            </a:r>
            <a:r>
              <a:rPr lang="de-DE" sz="1100" i="1" dirty="0" smtClean="0"/>
              <a:t> </a:t>
            </a:r>
            <a:r>
              <a:rPr lang="de-DE" sz="1100" i="1" dirty="0" err="1" smtClean="0"/>
              <a:t>has</a:t>
            </a:r>
            <a:r>
              <a:rPr lang="de-DE" sz="1100" i="1" dirty="0" smtClean="0"/>
              <a:t> </a:t>
            </a:r>
            <a:r>
              <a:rPr lang="de-DE" sz="1100" i="1" dirty="0" err="1" smtClean="0"/>
              <a:t>agree</a:t>
            </a:r>
            <a:r>
              <a:rPr lang="de-DE" sz="1100" i="1" dirty="0" smtClean="0"/>
              <a:t> </a:t>
            </a:r>
            <a:r>
              <a:rPr lang="de-DE" sz="1100" i="1" dirty="0" err="1" smtClean="0"/>
              <a:t>to</a:t>
            </a:r>
            <a:r>
              <a:rPr lang="de-DE" sz="1100" i="1" dirty="0" smtClean="0"/>
              <a:t> </a:t>
            </a:r>
            <a:r>
              <a:rPr lang="de-DE" sz="1100" i="1" dirty="0" err="1" smtClean="0"/>
              <a:t>use</a:t>
            </a:r>
            <a:r>
              <a:rPr lang="de-DE" sz="1100" i="1" dirty="0" smtClean="0"/>
              <a:t> a </a:t>
            </a:r>
            <a:r>
              <a:rPr lang="de-DE" sz="1100" i="1" dirty="0" err="1" smtClean="0"/>
              <a:t>specific</a:t>
            </a:r>
            <a:r>
              <a:rPr lang="de-DE" sz="1100" i="1" dirty="0" smtClean="0"/>
              <a:t> </a:t>
            </a:r>
            <a:r>
              <a:rPr lang="de-DE" sz="1100" i="1" dirty="0" err="1" smtClean="0"/>
              <a:t>platform</a:t>
            </a:r>
            <a:r>
              <a:rPr lang="de-DE" sz="1100" i="1" dirty="0" smtClean="0"/>
              <a:t> </a:t>
            </a:r>
            <a:r>
              <a:rPr lang="de-DE" sz="1100" i="1" dirty="0" err="1" smtClean="0"/>
              <a:t>for</a:t>
            </a:r>
            <a:r>
              <a:rPr lang="de-DE" sz="1100" i="1" dirty="0" smtClean="0"/>
              <a:t> </a:t>
            </a:r>
            <a:r>
              <a:rPr lang="de-DE" sz="1100" i="1" dirty="0" err="1" smtClean="0"/>
              <a:t>data</a:t>
            </a:r>
            <a:r>
              <a:rPr lang="de-DE" sz="1100" i="1" dirty="0" smtClean="0"/>
              <a:t> </a:t>
            </a:r>
            <a:r>
              <a:rPr lang="de-DE" sz="1100" i="1" dirty="0" err="1" smtClean="0"/>
              <a:t>management</a:t>
            </a:r>
            <a:r>
              <a:rPr lang="de-DE" sz="1100" i="1" dirty="0" smtClean="0"/>
              <a:t>“</a:t>
            </a:r>
            <a:endParaRPr lang="de-DE" sz="1100" i="1" dirty="0"/>
          </a:p>
        </p:txBody>
      </p:sp>
      <p:sp>
        <p:nvSpPr>
          <p:cNvPr id="100" name="Textfeld 99"/>
          <p:cNvSpPr txBox="1"/>
          <p:nvPr/>
        </p:nvSpPr>
        <p:spPr>
          <a:xfrm>
            <a:off x="5701241" y="5662413"/>
            <a:ext cx="202186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/>
              <a:t>„ </a:t>
            </a:r>
            <a:r>
              <a:rPr lang="en-US" sz="1100" i="1" dirty="0" smtClean="0"/>
              <a:t>I </a:t>
            </a:r>
            <a:r>
              <a:rPr lang="en-US" sz="1100" i="1" dirty="0"/>
              <a:t>should manage data and strive to use appropriate standards and tools</a:t>
            </a:r>
            <a:r>
              <a:rPr lang="en-US" sz="1100" i="1" dirty="0" smtClean="0"/>
              <a:t>.”</a:t>
            </a:r>
            <a:endParaRPr lang="de-DE" sz="1100" i="1" dirty="0"/>
          </a:p>
        </p:txBody>
      </p:sp>
      <p:sp>
        <p:nvSpPr>
          <p:cNvPr id="105" name="Textfeld 104"/>
          <p:cNvSpPr txBox="1"/>
          <p:nvPr/>
        </p:nvSpPr>
        <p:spPr>
          <a:xfrm flipH="1">
            <a:off x="5803499" y="88696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INSTITUTIONAL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6" name="Textfeld 105"/>
          <p:cNvSpPr txBox="1"/>
          <p:nvPr/>
        </p:nvSpPr>
        <p:spPr>
          <a:xfrm flipH="1">
            <a:off x="3574851" y="92969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PROJECT/GROUP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7" name="Textfeld 106"/>
          <p:cNvSpPr txBox="1"/>
          <p:nvPr/>
        </p:nvSpPr>
        <p:spPr>
          <a:xfrm flipH="1">
            <a:off x="1676747" y="88783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INDIVIDUAL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11" name="Gerade Verbindung mit Pfeil 110"/>
          <p:cNvCxnSpPr/>
          <p:nvPr/>
        </p:nvCxnSpPr>
        <p:spPr>
          <a:xfrm flipV="1">
            <a:off x="1525549" y="543733"/>
            <a:ext cx="6156000" cy="0"/>
          </a:xfrm>
          <a:prstGeom prst="straightConnector1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feld 111"/>
          <p:cNvSpPr txBox="1"/>
          <p:nvPr/>
        </p:nvSpPr>
        <p:spPr>
          <a:xfrm>
            <a:off x="1865180" y="511076"/>
            <a:ext cx="503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Change </a:t>
            </a:r>
            <a:r>
              <a:rPr lang="de-DE" dirty="0" err="1" smtClean="0"/>
              <a:t>management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continious</a:t>
            </a:r>
            <a:r>
              <a:rPr lang="de-DE" dirty="0" smtClean="0"/>
              <a:t> </a:t>
            </a:r>
            <a:r>
              <a:rPr lang="de-DE" dirty="0" err="1" smtClean="0"/>
              <a:t>improvements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 flipH="1">
            <a:off x="1462552" y="2308806"/>
            <a:ext cx="205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 smtClean="0"/>
              <a:t>Disorganised</a:t>
            </a:r>
            <a:r>
              <a:rPr lang="de-DE" sz="1100" dirty="0"/>
              <a:t>, </a:t>
            </a:r>
            <a:r>
              <a:rPr lang="de-DE" sz="1100" dirty="0" smtClean="0"/>
              <a:t>ad hoc</a:t>
            </a:r>
            <a:endParaRPr lang="de-DE" sz="1100" dirty="0"/>
          </a:p>
        </p:txBody>
      </p:sp>
      <p:sp>
        <p:nvSpPr>
          <p:cNvPr id="60" name="Textfeld 59"/>
          <p:cNvSpPr txBox="1"/>
          <p:nvPr/>
        </p:nvSpPr>
        <p:spPr>
          <a:xfrm flipH="1">
            <a:off x="3555936" y="2308806"/>
            <a:ext cx="2074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 smtClean="0"/>
              <a:t>Deploy</a:t>
            </a:r>
            <a:r>
              <a:rPr lang="de-DE" sz="1100" dirty="0" smtClean="0"/>
              <a:t> </a:t>
            </a:r>
            <a:r>
              <a:rPr lang="de-DE" sz="1100" dirty="0" err="1" smtClean="0"/>
              <a:t>basic</a:t>
            </a:r>
            <a:r>
              <a:rPr lang="de-DE" sz="1100" dirty="0" smtClean="0"/>
              <a:t> </a:t>
            </a:r>
            <a:r>
              <a:rPr lang="de-DE" sz="1100" dirty="0" err="1" smtClean="0"/>
              <a:t>structures</a:t>
            </a:r>
            <a:r>
              <a:rPr lang="de-DE" sz="1100" dirty="0" smtClean="0"/>
              <a:t> </a:t>
            </a:r>
            <a:r>
              <a:rPr lang="de-DE" sz="1100" dirty="0" err="1" smtClean="0"/>
              <a:t>and</a:t>
            </a:r>
            <a:r>
              <a:rPr lang="de-DE" sz="1100" dirty="0" smtClean="0"/>
              <a:t> </a:t>
            </a:r>
            <a:r>
              <a:rPr lang="de-DE" sz="1100" dirty="0" err="1" smtClean="0"/>
              <a:t>tools</a:t>
            </a:r>
            <a:endParaRPr lang="de-DE" sz="1100" dirty="0"/>
          </a:p>
        </p:txBody>
      </p:sp>
      <p:sp>
        <p:nvSpPr>
          <p:cNvPr id="62" name="Textfeld 61"/>
          <p:cNvSpPr txBox="1"/>
          <p:nvPr/>
        </p:nvSpPr>
        <p:spPr>
          <a:xfrm flipH="1">
            <a:off x="5737259" y="2308806"/>
            <a:ext cx="2074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 smtClean="0"/>
              <a:t>Deploy</a:t>
            </a:r>
            <a:r>
              <a:rPr lang="de-DE" sz="1100" dirty="0" smtClean="0"/>
              <a:t> </a:t>
            </a:r>
            <a:r>
              <a:rPr lang="de-DE" sz="1100" dirty="0" err="1" smtClean="0"/>
              <a:t>standards</a:t>
            </a:r>
            <a:endParaRPr lang="de-DE" sz="1100" dirty="0"/>
          </a:p>
        </p:txBody>
      </p:sp>
      <p:sp>
        <p:nvSpPr>
          <p:cNvPr id="13" name="Textfeld 12"/>
          <p:cNvSpPr txBox="1"/>
          <p:nvPr/>
        </p:nvSpPr>
        <p:spPr>
          <a:xfrm flipH="1">
            <a:off x="1469566" y="2992345"/>
            <a:ext cx="205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Different data structures, subjective documentation; unnecessary data duplication, transfer, conversion; no central data storage and access interface; no objective/strategy</a:t>
            </a:r>
            <a:endParaRPr lang="de-DE" sz="1100" dirty="0"/>
          </a:p>
        </p:txBody>
      </p:sp>
      <p:sp>
        <p:nvSpPr>
          <p:cNvPr id="58" name="Textfeld 57"/>
          <p:cNvSpPr txBox="1"/>
          <p:nvPr/>
        </p:nvSpPr>
        <p:spPr>
          <a:xfrm flipH="1">
            <a:off x="3579875" y="2992345"/>
            <a:ext cx="20837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/>
              <a:t>Reorganisation</a:t>
            </a:r>
            <a:r>
              <a:rPr lang="en-US" sz="1100" dirty="0"/>
              <a:t>, definition of responsibilities, transfer of knowledge; definition, establishment, development and documentation of management and exchange processes; application of metadata to key data sets.</a:t>
            </a:r>
            <a:endParaRPr lang="de-DE" sz="1100" dirty="0"/>
          </a:p>
        </p:txBody>
      </p:sp>
      <p:sp>
        <p:nvSpPr>
          <p:cNvPr id="61" name="Textfeld 60"/>
          <p:cNvSpPr txBox="1"/>
          <p:nvPr/>
        </p:nvSpPr>
        <p:spPr>
          <a:xfrm flipH="1">
            <a:off x="5691466" y="2992345"/>
            <a:ext cx="20744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Processes are </a:t>
            </a:r>
            <a:r>
              <a:rPr lang="en-US" sz="1100" dirty="0" err="1"/>
              <a:t>standardised</a:t>
            </a:r>
            <a:r>
              <a:rPr lang="en-US" sz="1100" dirty="0"/>
              <a:t> and </a:t>
            </a:r>
            <a:r>
              <a:rPr lang="en-US" sz="1100" dirty="0" err="1"/>
              <a:t>integrated;Training</a:t>
            </a:r>
            <a:r>
              <a:rPr lang="en-US" sz="1100" dirty="0"/>
              <a:t> on standards; rich metadata</a:t>
            </a:r>
            <a:endParaRPr lang="de-DE" sz="1100" dirty="0"/>
          </a:p>
        </p:txBody>
      </p:sp>
      <p:sp>
        <p:nvSpPr>
          <p:cNvPr id="16" name="Textfeld 15"/>
          <p:cNvSpPr txBox="1"/>
          <p:nvPr/>
        </p:nvSpPr>
        <p:spPr>
          <a:xfrm>
            <a:off x="1464395" y="4508792"/>
            <a:ext cx="4812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local</a:t>
            </a:r>
            <a:r>
              <a:rPr lang="de-DE" sz="1100" dirty="0" smtClean="0"/>
              <a:t> </a:t>
            </a:r>
            <a:endParaRPr lang="de-DE" sz="1100" dirty="0"/>
          </a:p>
        </p:txBody>
      </p:sp>
      <p:sp>
        <p:nvSpPr>
          <p:cNvPr id="59" name="Rechteck 58"/>
          <p:cNvSpPr/>
          <p:nvPr/>
        </p:nvSpPr>
        <p:spPr>
          <a:xfrm>
            <a:off x="3536979" y="4508792"/>
            <a:ext cx="104547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/>
              <a:t>working</a:t>
            </a:r>
            <a:r>
              <a:rPr lang="de-DE" sz="1100" dirty="0" smtClean="0"/>
              <a:t> </a:t>
            </a:r>
            <a:r>
              <a:rPr lang="de-DE" sz="1100" dirty="0" err="1" smtClean="0"/>
              <a:t>group</a:t>
            </a:r>
            <a:r>
              <a:rPr lang="de-DE" sz="1100" dirty="0" smtClean="0"/>
              <a:t> </a:t>
            </a:r>
            <a:endParaRPr lang="de-DE" sz="1100" dirty="0"/>
          </a:p>
        </p:txBody>
      </p:sp>
      <p:sp>
        <p:nvSpPr>
          <p:cNvPr id="63" name="Rechteck 62"/>
          <p:cNvSpPr/>
          <p:nvPr/>
        </p:nvSpPr>
        <p:spPr>
          <a:xfrm>
            <a:off x="5696185" y="4508792"/>
            <a:ext cx="127150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dirty="0" err="1" smtClean="0"/>
              <a:t>local</a:t>
            </a:r>
            <a:r>
              <a:rPr lang="de-DE" sz="1100" dirty="0" smtClean="0"/>
              <a:t> </a:t>
            </a:r>
            <a:r>
              <a:rPr lang="de-DE" sz="1100" dirty="0" err="1" smtClean="0"/>
              <a:t>infrastructure</a:t>
            </a:r>
            <a:endParaRPr lang="de-DE" sz="1100" dirty="0"/>
          </a:p>
        </p:txBody>
      </p:sp>
      <p:sp>
        <p:nvSpPr>
          <p:cNvPr id="12" name="Textfeld 11"/>
          <p:cNvSpPr txBox="1"/>
          <p:nvPr/>
        </p:nvSpPr>
        <p:spPr>
          <a:xfrm flipH="1">
            <a:off x="1466752" y="5009477"/>
            <a:ext cx="152519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 smtClean="0"/>
              <a:t>single</a:t>
            </a:r>
            <a:r>
              <a:rPr lang="de-DE" sz="1100" dirty="0" smtClean="0"/>
              <a:t> </a:t>
            </a:r>
            <a:r>
              <a:rPr lang="de-DE" sz="1100" dirty="0" err="1" smtClean="0"/>
              <a:t>use</a:t>
            </a:r>
            <a:endParaRPr lang="de-DE" sz="1100" dirty="0" smtClean="0"/>
          </a:p>
          <a:p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 err="1" smtClean="0"/>
              <a:t>low</a:t>
            </a:r>
            <a:endParaRPr lang="de-DE" sz="1100" dirty="0"/>
          </a:p>
        </p:txBody>
      </p:sp>
      <p:sp>
        <p:nvSpPr>
          <p:cNvPr id="64" name="Textfeld 63"/>
          <p:cNvSpPr txBox="1"/>
          <p:nvPr/>
        </p:nvSpPr>
        <p:spPr>
          <a:xfrm flipH="1">
            <a:off x="5681697" y="5009477"/>
            <a:ext cx="21212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 smtClean="0"/>
              <a:t>Resource</a:t>
            </a:r>
            <a:r>
              <a:rPr lang="de-DE" sz="1100" dirty="0" smtClean="0"/>
              <a:t> </a:t>
            </a:r>
            <a:r>
              <a:rPr lang="de-DE" sz="1100" dirty="0" err="1"/>
              <a:t>to</a:t>
            </a:r>
            <a:r>
              <a:rPr lang="de-DE" sz="1100" dirty="0"/>
              <a:t> </a:t>
            </a:r>
            <a:r>
              <a:rPr lang="de-DE" sz="1100" dirty="0" err="1" smtClean="0"/>
              <a:t>validate</a:t>
            </a:r>
            <a:r>
              <a:rPr lang="de-DE" sz="1100" dirty="0" smtClean="0"/>
              <a:t> </a:t>
            </a:r>
            <a:r>
              <a:rPr lang="de-DE" sz="1100" dirty="0" err="1" smtClean="0"/>
              <a:t>decisions</a:t>
            </a:r>
            <a:endParaRPr lang="de-DE" sz="1100" dirty="0" smtClean="0"/>
          </a:p>
          <a:p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 err="1" smtClean="0"/>
              <a:t>middle</a:t>
            </a:r>
            <a:endParaRPr lang="de-DE" sz="1100" dirty="0"/>
          </a:p>
        </p:txBody>
      </p:sp>
      <p:sp>
        <p:nvSpPr>
          <p:cNvPr id="73" name="Textfeld 72"/>
          <p:cNvSpPr txBox="1"/>
          <p:nvPr/>
        </p:nvSpPr>
        <p:spPr>
          <a:xfrm flipH="1">
            <a:off x="3520979" y="5009477"/>
            <a:ext cx="14205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err="1" smtClean="0"/>
              <a:t>single</a:t>
            </a:r>
            <a:r>
              <a:rPr lang="de-DE" sz="1100" dirty="0" smtClean="0"/>
              <a:t> </a:t>
            </a:r>
            <a:r>
              <a:rPr lang="de-DE" sz="1100" dirty="0" err="1" smtClean="0"/>
              <a:t>use</a:t>
            </a:r>
            <a:endParaRPr lang="de-DE" sz="1100" dirty="0" smtClean="0"/>
          </a:p>
          <a:p>
            <a:r>
              <a:rPr lang="de-DE" sz="1100" dirty="0" smtClean="0"/>
              <a:t/>
            </a:r>
            <a:br>
              <a:rPr lang="de-DE" sz="1100" dirty="0" smtClean="0"/>
            </a:br>
            <a:r>
              <a:rPr lang="de-DE" sz="1100" dirty="0" err="1" smtClean="0"/>
              <a:t>low</a:t>
            </a:r>
            <a:endParaRPr lang="de-DE" sz="1100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49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10">
            <a:extLst>
              <a:ext uri="{FF2B5EF4-FFF2-40B4-BE49-F238E27FC236}">
                <a16:creationId xmlns:a16="http://schemas.microsoft.com/office/drawing/2014/main" id="{AB27A64A-7FAA-42EE-BBC3-6F347255C5B5}"/>
              </a:ext>
            </a:extLst>
          </p:cNvPr>
          <p:cNvSpPr/>
          <p:nvPr/>
        </p:nvSpPr>
        <p:spPr bwMode="auto">
          <a:xfrm>
            <a:off x="6203820" y="3052659"/>
            <a:ext cx="1815382" cy="295446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228222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2" name="Grafik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05" y="2094720"/>
            <a:ext cx="1998320" cy="2541862"/>
          </a:xfrm>
          <a:prstGeom prst="rect">
            <a:avLst/>
          </a:prstGeom>
        </p:spPr>
      </p:pic>
      <p:pic>
        <p:nvPicPr>
          <p:cNvPr id="21" name="Inhaltsplatzhalter 2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518" y="2133131"/>
            <a:ext cx="6893230" cy="3325945"/>
          </a:xfrm>
          <a:prstGeom prst="rect">
            <a:avLst/>
          </a:prstGeom>
        </p:spPr>
      </p:pic>
      <p:cxnSp>
        <p:nvCxnSpPr>
          <p:cNvPr id="7" name="Gerader Verbinder 6"/>
          <p:cNvCxnSpPr/>
          <p:nvPr/>
        </p:nvCxnSpPr>
        <p:spPr>
          <a:xfrm flipV="1">
            <a:off x="544285" y="6080870"/>
            <a:ext cx="11101277" cy="1180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989221" y="602699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the others</a:t>
            </a:r>
            <a:r>
              <a:rPr lang="en-DE" dirty="0" smtClean="0"/>
              <a:t>…</a:t>
            </a:r>
            <a:endParaRPr lang="de-DE" dirty="0"/>
          </a:p>
        </p:txBody>
      </p:sp>
      <p:sp>
        <p:nvSpPr>
          <p:cNvPr id="27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726993" y="61719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2017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Abgerundetes Rechteck 1"/>
          <p:cNvSpPr/>
          <p:nvPr/>
        </p:nvSpPr>
        <p:spPr>
          <a:xfrm>
            <a:off x="5987703" y="4204252"/>
            <a:ext cx="1123808" cy="432330"/>
          </a:xfrm>
          <a:prstGeom prst="roundRect">
            <a:avLst/>
          </a:prstGeom>
          <a:solidFill>
            <a:srgbClr val="FDFD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6529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Research Data Management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63480" y="2005012"/>
            <a:ext cx="10515600" cy="4351338"/>
          </a:xfrm>
        </p:spPr>
        <p:txBody>
          <a:bodyPr>
            <a:normAutofit/>
          </a:bodyPr>
          <a:lstStyle/>
          <a:p>
            <a:r>
              <a:rPr lang="de-DE" dirty="0" err="1" smtClean="0"/>
              <a:t>Logistical</a:t>
            </a:r>
            <a:r>
              <a:rPr lang="de-DE" dirty="0" smtClean="0"/>
              <a:t> </a:t>
            </a:r>
            <a:r>
              <a:rPr lang="de-DE" dirty="0" err="1" smtClean="0"/>
              <a:t>necessity</a:t>
            </a:r>
            <a:endParaRPr lang="de-DE" dirty="0"/>
          </a:p>
          <a:p>
            <a:r>
              <a:rPr lang="de-DE" dirty="0" err="1" smtClean="0"/>
              <a:t>Ensures</a:t>
            </a:r>
            <a:r>
              <a:rPr lang="de-DE" dirty="0" smtClean="0"/>
              <a:t> </a:t>
            </a:r>
            <a:r>
              <a:rPr lang="de-DE" dirty="0" err="1" smtClean="0"/>
              <a:t>Integrity</a:t>
            </a:r>
            <a:r>
              <a:rPr lang="de-DE" dirty="0" smtClean="0"/>
              <a:t>, </a:t>
            </a:r>
            <a:r>
              <a:rPr lang="de-DE" dirty="0" err="1" smtClean="0"/>
              <a:t>reproducibility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transferability</a:t>
            </a:r>
            <a:endParaRPr lang="de-DE" dirty="0" smtClean="0"/>
          </a:p>
          <a:p>
            <a:r>
              <a:rPr lang="de-DE" dirty="0" err="1" smtClean="0"/>
              <a:t>Protects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loss</a:t>
            </a:r>
            <a:endParaRPr lang="de-DE" dirty="0" smtClean="0"/>
          </a:p>
          <a:p>
            <a:r>
              <a:rPr lang="de-DE" dirty="0" smtClean="0"/>
              <a:t>Fosters </a:t>
            </a:r>
            <a:r>
              <a:rPr lang="de-DE" dirty="0" err="1" smtClean="0"/>
              <a:t>collaboration</a:t>
            </a:r>
            <a:endParaRPr lang="de-DE" dirty="0" smtClean="0"/>
          </a:p>
          <a:p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transparency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5035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10">
            <a:extLst>
              <a:ext uri="{FF2B5EF4-FFF2-40B4-BE49-F238E27FC236}">
                <a16:creationId xmlns:a16="http://schemas.microsoft.com/office/drawing/2014/main" id="{AB27A64A-7FAA-42EE-BBC3-6F347255C5B5}"/>
              </a:ext>
            </a:extLst>
          </p:cNvPr>
          <p:cNvSpPr/>
          <p:nvPr/>
        </p:nvSpPr>
        <p:spPr bwMode="auto">
          <a:xfrm>
            <a:off x="6203820" y="3052659"/>
            <a:ext cx="1815382" cy="295446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228222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6" name="Grafik 2">
            <a:extLst>
              <a:ext uri="{FF2B5EF4-FFF2-40B4-BE49-F238E27FC236}">
                <a16:creationId xmlns:a16="http://schemas.microsoft.com/office/drawing/2014/main" id="{984D719B-8022-4245-9FB8-9EB63CB110E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580" t="-748" b="-1"/>
          <a:stretch/>
        </p:blipFill>
        <p:spPr bwMode="auto">
          <a:xfrm>
            <a:off x="5987703" y="5509633"/>
            <a:ext cx="1013748" cy="236250"/>
          </a:xfrm>
          <a:prstGeom prst="rect">
            <a:avLst/>
          </a:prstGeom>
        </p:spPr>
      </p:pic>
      <p:sp>
        <p:nvSpPr>
          <p:cNvPr id="83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1737855" y="616642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2" name="Grafik 7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05" y="2094720"/>
            <a:ext cx="1998320" cy="2541862"/>
          </a:xfrm>
          <a:prstGeom prst="rect">
            <a:avLst/>
          </a:prstGeom>
        </p:spPr>
      </p:pic>
      <p:sp>
        <p:nvSpPr>
          <p:cNvPr id="73" name="Textfeld 72"/>
          <p:cNvSpPr txBox="1"/>
          <p:nvPr/>
        </p:nvSpPr>
        <p:spPr>
          <a:xfrm>
            <a:off x="2321024" y="2641941"/>
            <a:ext cx="27971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Open for all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&gt;20 facilities involved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Exchange of experience and knowledge </a:t>
            </a:r>
            <a:br>
              <a:rPr lang="en-US" dirty="0" smtClean="0"/>
            </a:br>
            <a:r>
              <a:rPr lang="en-US" dirty="0" smtClean="0"/>
              <a:t>transfer in terms of data management  </a:t>
            </a:r>
            <a:endParaRPr lang="de-DE" dirty="0"/>
          </a:p>
        </p:txBody>
      </p:sp>
      <p:pic>
        <p:nvPicPr>
          <p:cNvPr id="21" name="Inhaltsplatzhalter 2"/>
          <p:cNvPicPr>
            <a:picLocks noGrp="1"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518" y="2133131"/>
            <a:ext cx="6893230" cy="3325945"/>
          </a:xfrm>
          <a:prstGeom prst="rect">
            <a:avLst/>
          </a:prstGeom>
        </p:spPr>
      </p:pic>
      <p:cxnSp>
        <p:nvCxnSpPr>
          <p:cNvPr id="7" name="Gerader Verbinder 6"/>
          <p:cNvCxnSpPr/>
          <p:nvPr/>
        </p:nvCxnSpPr>
        <p:spPr>
          <a:xfrm flipV="1">
            <a:off x="544285" y="6080870"/>
            <a:ext cx="11101277" cy="1180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989221" y="602699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RDM4mic </a:t>
            </a:r>
            <a:br>
              <a:rPr lang="en-US" dirty="0" smtClean="0"/>
            </a:br>
            <a:r>
              <a:rPr lang="en-US" sz="3200" i="1" dirty="0" smtClean="0"/>
              <a:t>“Research Data Management for Microscopy”</a:t>
            </a:r>
            <a:endParaRPr lang="de-DE" sz="3200" i="1" dirty="0"/>
          </a:p>
        </p:txBody>
      </p:sp>
      <p:sp>
        <p:nvSpPr>
          <p:cNvPr id="27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726993" y="61719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2017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2036147" y="603031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345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10">
            <a:extLst>
              <a:ext uri="{FF2B5EF4-FFF2-40B4-BE49-F238E27FC236}">
                <a16:creationId xmlns:a16="http://schemas.microsoft.com/office/drawing/2014/main" id="{AB27A64A-7FAA-42EE-BBC3-6F347255C5B5}"/>
              </a:ext>
            </a:extLst>
          </p:cNvPr>
          <p:cNvSpPr/>
          <p:nvPr/>
        </p:nvSpPr>
        <p:spPr bwMode="auto">
          <a:xfrm>
            <a:off x="6203820" y="3052659"/>
            <a:ext cx="1815382" cy="295446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228222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1737855" y="616642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2" name="Grafik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05" y="2094720"/>
            <a:ext cx="1998320" cy="2541862"/>
          </a:xfrm>
          <a:prstGeom prst="rect">
            <a:avLst/>
          </a:prstGeom>
        </p:spPr>
      </p:pic>
      <p:cxnSp>
        <p:nvCxnSpPr>
          <p:cNvPr id="7" name="Gerader Verbinder 6"/>
          <p:cNvCxnSpPr/>
          <p:nvPr/>
        </p:nvCxnSpPr>
        <p:spPr>
          <a:xfrm flipV="1">
            <a:off x="544285" y="6080870"/>
            <a:ext cx="11101277" cy="1180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989221" y="602699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I3D:bio</a:t>
            </a:r>
            <a:br>
              <a:rPr lang="en-US" dirty="0" smtClean="0"/>
            </a:br>
            <a:r>
              <a:rPr lang="en-US" sz="3200" dirty="0" smtClean="0"/>
              <a:t>Information Infrastructure for </a:t>
            </a:r>
            <a:r>
              <a:rPr lang="en-US" sz="3200" dirty="0" err="1" smtClean="0"/>
              <a:t>BioImage</a:t>
            </a:r>
            <a:r>
              <a:rPr lang="en-US" sz="3200" dirty="0" smtClean="0"/>
              <a:t> Data </a:t>
            </a:r>
            <a:endParaRPr lang="de-DE" sz="3200" i="1" dirty="0"/>
          </a:p>
        </p:txBody>
      </p:sp>
      <p:sp>
        <p:nvSpPr>
          <p:cNvPr id="27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726993" y="61719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2017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2036147" y="603031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2913913" y="617896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3212205" y="6042854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Rechteck 50"/>
          <p:cNvSpPr/>
          <p:nvPr/>
        </p:nvSpPr>
        <p:spPr>
          <a:xfrm>
            <a:off x="812970" y="4344774"/>
            <a:ext cx="358315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/>
              <a:t>Man power to implement the needs of </a:t>
            </a:r>
            <a:r>
              <a:rPr lang="en-US" dirty="0" smtClean="0"/>
              <a:t>tools, support and </a:t>
            </a:r>
            <a:endParaRPr lang="en-US" dirty="0"/>
          </a:p>
          <a:p>
            <a:r>
              <a:rPr lang="en-US" dirty="0" smtClean="0"/>
              <a:t>training </a:t>
            </a:r>
            <a:r>
              <a:rPr lang="en-US" dirty="0"/>
              <a:t>with focus on OMERO and light </a:t>
            </a:r>
            <a:r>
              <a:rPr lang="en-US" dirty="0" smtClean="0"/>
              <a:t>microscopy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7" name="Grafik 6">
            <a:extLst>
              <a:ext uri="{FF2B5EF4-FFF2-40B4-BE49-F238E27FC236}">
                <a16:creationId xmlns:a16="http://schemas.microsoft.com/office/drawing/2014/main" id="{B84BA349-3E88-46D1-A374-C1653A3176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0783326" y="690001"/>
            <a:ext cx="830791" cy="607611"/>
          </a:xfrm>
          <a:prstGeom prst="rect">
            <a:avLst/>
          </a:prstGeom>
        </p:spPr>
      </p:pic>
      <p:sp>
        <p:nvSpPr>
          <p:cNvPr id="58" name="TextBox 70">
            <a:extLst>
              <a:ext uri="{FF2B5EF4-FFF2-40B4-BE49-F238E27FC236}">
                <a16:creationId xmlns:a16="http://schemas.microsoft.com/office/drawing/2014/main" id="{A7719E20-2ADF-45A4-96B5-D49604825415}"/>
              </a:ext>
            </a:extLst>
          </p:cNvPr>
          <p:cNvSpPr txBox="1"/>
          <p:nvPr/>
        </p:nvSpPr>
        <p:spPr bwMode="auto">
          <a:xfrm>
            <a:off x="10655834" y="324655"/>
            <a:ext cx="18695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2022-2024</a:t>
            </a:r>
            <a:endParaRPr dirty="0"/>
          </a:p>
          <a:p>
            <a:pPr>
              <a:defRPr/>
            </a:pPr>
            <a:endParaRPr lang="de-DE" sz="400" b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627" y="1932211"/>
            <a:ext cx="6912428" cy="3738471"/>
          </a:xfrm>
          <a:prstGeom prst="rect">
            <a:avLst/>
          </a:prstGeom>
        </p:spPr>
      </p:pic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552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Gruppieren 115"/>
          <p:cNvGrpSpPr/>
          <p:nvPr/>
        </p:nvGrpSpPr>
        <p:grpSpPr>
          <a:xfrm>
            <a:off x="7805195" y="1163548"/>
            <a:ext cx="2052000" cy="5259022"/>
            <a:chOff x="7805195" y="1163548"/>
            <a:chExt cx="2052000" cy="5259022"/>
          </a:xfrm>
        </p:grpSpPr>
        <p:sp>
          <p:nvSpPr>
            <p:cNvPr id="38" name="Rechteck 37"/>
            <p:cNvSpPr/>
            <p:nvPr/>
          </p:nvSpPr>
          <p:spPr>
            <a:xfrm>
              <a:off x="7805195" y="2242457"/>
              <a:ext cx="2046514" cy="4180113"/>
            </a:xfrm>
            <a:prstGeom prst="rect">
              <a:avLst/>
            </a:prstGeom>
            <a:solidFill>
              <a:srgbClr val="FEF5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7805195" y="1163548"/>
              <a:ext cx="2052000" cy="1076673"/>
            </a:xfrm>
            <a:prstGeom prst="rect">
              <a:avLst/>
            </a:prstGeom>
            <a:solidFill>
              <a:srgbClr val="F69A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MANAGED</a:t>
              </a:r>
              <a:endParaRPr lang="de-DE" dirty="0"/>
            </a:p>
          </p:txBody>
        </p:sp>
      </p:grpSp>
      <p:grpSp>
        <p:nvGrpSpPr>
          <p:cNvPr id="115" name="Gruppieren 114"/>
          <p:cNvGrpSpPr/>
          <p:nvPr/>
        </p:nvGrpSpPr>
        <p:grpSpPr>
          <a:xfrm>
            <a:off x="5688915" y="1286848"/>
            <a:ext cx="2052000" cy="5135722"/>
            <a:chOff x="5688915" y="1286848"/>
            <a:chExt cx="2052000" cy="5135722"/>
          </a:xfrm>
        </p:grpSpPr>
        <p:sp>
          <p:nvSpPr>
            <p:cNvPr id="28" name="Rechteck 27"/>
            <p:cNvSpPr/>
            <p:nvPr/>
          </p:nvSpPr>
          <p:spPr>
            <a:xfrm>
              <a:off x="5688915" y="2242457"/>
              <a:ext cx="2052000" cy="4180113"/>
            </a:xfrm>
            <a:prstGeom prst="rect">
              <a:avLst/>
            </a:prstGeom>
            <a:solidFill>
              <a:srgbClr val="F4F7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Rechteck 87"/>
            <p:cNvSpPr/>
            <p:nvPr/>
          </p:nvSpPr>
          <p:spPr>
            <a:xfrm>
              <a:off x="5688915" y="1286848"/>
              <a:ext cx="2052000" cy="953373"/>
            </a:xfrm>
            <a:prstGeom prst="rect">
              <a:avLst/>
            </a:prstGeom>
            <a:solidFill>
              <a:srgbClr val="94B8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DEVELOPMENT</a:t>
              </a:r>
              <a:endParaRPr lang="de-DE" dirty="0"/>
            </a:p>
          </p:txBody>
        </p:sp>
      </p:grpSp>
      <p:grpSp>
        <p:nvGrpSpPr>
          <p:cNvPr id="114" name="Gruppieren 113"/>
          <p:cNvGrpSpPr/>
          <p:nvPr/>
        </p:nvGrpSpPr>
        <p:grpSpPr>
          <a:xfrm>
            <a:off x="3553103" y="1420997"/>
            <a:ext cx="2052000" cy="5001573"/>
            <a:chOff x="3566201" y="1420997"/>
            <a:chExt cx="2052000" cy="5001573"/>
          </a:xfrm>
        </p:grpSpPr>
        <p:sp>
          <p:nvSpPr>
            <p:cNvPr id="18" name="Rechteck 17"/>
            <p:cNvSpPr/>
            <p:nvPr/>
          </p:nvSpPr>
          <p:spPr>
            <a:xfrm>
              <a:off x="3566201" y="2242457"/>
              <a:ext cx="2052000" cy="4180113"/>
            </a:xfrm>
            <a:prstGeom prst="rect">
              <a:avLst/>
            </a:prstGeom>
            <a:solidFill>
              <a:srgbClr val="DEFA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5" name="Rechteck 84"/>
            <p:cNvSpPr/>
            <p:nvPr/>
          </p:nvSpPr>
          <p:spPr>
            <a:xfrm>
              <a:off x="3566201" y="1420997"/>
              <a:ext cx="2052000" cy="819224"/>
            </a:xfrm>
            <a:prstGeom prst="rect">
              <a:avLst/>
            </a:prstGeom>
            <a:solidFill>
              <a:srgbClr val="14A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BASIC</a:t>
              </a:r>
              <a:endParaRPr lang="de-DE" dirty="0"/>
            </a:p>
          </p:txBody>
        </p:sp>
      </p:grpSp>
      <p:grpSp>
        <p:nvGrpSpPr>
          <p:cNvPr id="113" name="Gruppieren 112"/>
          <p:cNvGrpSpPr/>
          <p:nvPr/>
        </p:nvGrpSpPr>
        <p:grpSpPr>
          <a:xfrm>
            <a:off x="1449474" y="1592013"/>
            <a:ext cx="2052000" cy="4830557"/>
            <a:chOff x="1469570" y="1592013"/>
            <a:chExt cx="2052000" cy="4830557"/>
          </a:xfrm>
        </p:grpSpPr>
        <p:sp>
          <p:nvSpPr>
            <p:cNvPr id="5" name="Rechteck 4"/>
            <p:cNvSpPr/>
            <p:nvPr/>
          </p:nvSpPr>
          <p:spPr>
            <a:xfrm>
              <a:off x="1469570" y="2242457"/>
              <a:ext cx="2052000" cy="4180113"/>
            </a:xfrm>
            <a:prstGeom prst="rect">
              <a:avLst/>
            </a:prstGeom>
            <a:solidFill>
              <a:srgbClr val="E2F1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1469570" y="1592013"/>
              <a:ext cx="2052000" cy="648208"/>
            </a:xfrm>
            <a:prstGeom prst="rect">
              <a:avLst/>
            </a:prstGeom>
            <a:solidFill>
              <a:srgbClr val="1160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INITIAL</a:t>
              </a:r>
              <a:endParaRPr lang="de-DE" dirty="0"/>
            </a:p>
          </p:txBody>
        </p:sp>
      </p:grpSp>
      <p:grpSp>
        <p:nvGrpSpPr>
          <p:cNvPr id="123" name="Gruppieren 122"/>
          <p:cNvGrpSpPr/>
          <p:nvPr/>
        </p:nvGrpSpPr>
        <p:grpSpPr>
          <a:xfrm>
            <a:off x="0" y="2318690"/>
            <a:ext cx="12002284" cy="554017"/>
            <a:chOff x="8123" y="2308806"/>
            <a:chExt cx="12002284" cy="554017"/>
          </a:xfrm>
        </p:grpSpPr>
        <p:sp>
          <p:nvSpPr>
            <p:cNvPr id="49" name="Rechteck 48"/>
            <p:cNvSpPr/>
            <p:nvPr/>
          </p:nvSpPr>
          <p:spPr>
            <a:xfrm>
              <a:off x="9958407" y="2322823"/>
              <a:ext cx="2052000" cy="540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19" name="Gruppieren 118"/>
            <p:cNvGrpSpPr/>
            <p:nvPr/>
          </p:nvGrpSpPr>
          <p:grpSpPr>
            <a:xfrm>
              <a:off x="8123" y="2308806"/>
              <a:ext cx="9854156" cy="548830"/>
              <a:chOff x="8123" y="2308806"/>
              <a:chExt cx="9854156" cy="548830"/>
            </a:xfrm>
          </p:grpSpPr>
          <p:sp>
            <p:nvSpPr>
              <p:cNvPr id="6" name="Rechteck 5"/>
              <p:cNvSpPr/>
              <p:nvPr/>
            </p:nvSpPr>
            <p:spPr>
              <a:xfrm>
                <a:off x="1449563" y="231763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/>
              <p:cNvSpPr/>
              <p:nvPr/>
            </p:nvSpPr>
            <p:spPr>
              <a:xfrm>
                <a:off x="3553103" y="231763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/>
              <p:cNvSpPr/>
              <p:nvPr/>
            </p:nvSpPr>
            <p:spPr>
              <a:xfrm>
                <a:off x="5691466" y="231763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hteck 38"/>
              <p:cNvSpPr/>
              <p:nvPr/>
            </p:nvSpPr>
            <p:spPr>
              <a:xfrm>
                <a:off x="7810279" y="230880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/>
            </p:nvSpPr>
            <p:spPr>
              <a:xfrm>
                <a:off x="8123" y="2317636"/>
                <a:ext cx="1368000" cy="540000"/>
              </a:xfrm>
              <a:prstGeom prst="rect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200" b="1" dirty="0" smtClean="0"/>
                  <a:t>Status:</a:t>
                </a:r>
                <a:endParaRPr lang="de-DE" sz="1200" b="1" dirty="0"/>
              </a:p>
            </p:txBody>
          </p:sp>
        </p:grpSp>
      </p:grpSp>
      <p:grpSp>
        <p:nvGrpSpPr>
          <p:cNvPr id="127" name="Gruppieren 126"/>
          <p:cNvGrpSpPr/>
          <p:nvPr/>
        </p:nvGrpSpPr>
        <p:grpSpPr>
          <a:xfrm>
            <a:off x="8123" y="5021859"/>
            <a:ext cx="12035370" cy="631659"/>
            <a:chOff x="8123" y="4973226"/>
            <a:chExt cx="12035370" cy="631659"/>
          </a:xfrm>
        </p:grpSpPr>
        <p:sp>
          <p:nvSpPr>
            <p:cNvPr id="20" name="Rechteck 19"/>
            <p:cNvSpPr/>
            <p:nvPr/>
          </p:nvSpPr>
          <p:spPr>
            <a:xfrm>
              <a:off x="3549744" y="4973226"/>
              <a:ext cx="2088000" cy="613926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1435279" y="4990106"/>
              <a:ext cx="2088000" cy="614779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5686028" y="4990106"/>
              <a:ext cx="2088000" cy="612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Rechteck 39"/>
            <p:cNvSpPr/>
            <p:nvPr/>
          </p:nvSpPr>
          <p:spPr>
            <a:xfrm>
              <a:off x="7803523" y="4990106"/>
              <a:ext cx="2088000" cy="612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Rechteck 49"/>
            <p:cNvSpPr/>
            <p:nvPr/>
          </p:nvSpPr>
          <p:spPr>
            <a:xfrm>
              <a:off x="9955493" y="4991179"/>
              <a:ext cx="2088000" cy="612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8123" y="4990106"/>
              <a:ext cx="1368000" cy="61286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Data </a:t>
              </a:r>
              <a:r>
                <a:rPr lang="de-DE" sz="1200" b="1" dirty="0" err="1" smtClean="0"/>
                <a:t>value</a:t>
              </a:r>
              <a:r>
                <a:rPr lang="de-DE" sz="1200" b="1" dirty="0" smtClean="0"/>
                <a:t> </a:t>
              </a:r>
              <a:r>
                <a:rPr lang="de-DE" sz="1200" b="1" dirty="0" err="1" smtClean="0"/>
                <a:t>level</a:t>
              </a:r>
              <a:r>
                <a:rPr lang="de-DE" sz="1200" b="1" dirty="0" smtClean="0"/>
                <a:t>:</a:t>
              </a:r>
            </a:p>
            <a:p>
              <a:endParaRPr lang="de-DE" sz="1200" b="1" dirty="0" smtClean="0"/>
            </a:p>
            <a:p>
              <a:r>
                <a:rPr lang="de-DE" sz="1200" b="1" dirty="0" err="1" smtClean="0"/>
                <a:t>Interoperability</a:t>
              </a:r>
              <a:r>
                <a:rPr lang="de-DE" sz="1200" b="1" dirty="0" smtClean="0"/>
                <a:t>:</a:t>
              </a:r>
              <a:endParaRPr lang="de-DE" sz="1200" b="1" dirty="0"/>
            </a:p>
          </p:txBody>
        </p:sp>
      </p:grpSp>
      <p:grpSp>
        <p:nvGrpSpPr>
          <p:cNvPr id="120" name="Gruppieren 119"/>
          <p:cNvGrpSpPr/>
          <p:nvPr/>
        </p:nvGrpSpPr>
        <p:grpSpPr>
          <a:xfrm>
            <a:off x="8123" y="2953433"/>
            <a:ext cx="12026190" cy="1440000"/>
            <a:chOff x="8123" y="2924249"/>
            <a:chExt cx="12026190" cy="1440000"/>
          </a:xfrm>
        </p:grpSpPr>
        <p:sp>
          <p:nvSpPr>
            <p:cNvPr id="7" name="Rechteck 6"/>
            <p:cNvSpPr/>
            <p:nvPr/>
          </p:nvSpPr>
          <p:spPr>
            <a:xfrm>
              <a:off x="1446477" y="2924249"/>
              <a:ext cx="2052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3552180" y="2924249"/>
              <a:ext cx="2052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Rechteck 32"/>
            <p:cNvSpPr/>
            <p:nvPr/>
          </p:nvSpPr>
          <p:spPr>
            <a:xfrm>
              <a:off x="5682230" y="2924249"/>
              <a:ext cx="2088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Rechteck 42"/>
            <p:cNvSpPr/>
            <p:nvPr/>
          </p:nvSpPr>
          <p:spPr>
            <a:xfrm>
              <a:off x="7794634" y="2924249"/>
              <a:ext cx="2088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Rechteck 52"/>
            <p:cNvSpPr/>
            <p:nvPr/>
          </p:nvSpPr>
          <p:spPr>
            <a:xfrm>
              <a:off x="9946313" y="2924249"/>
              <a:ext cx="2088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Rechteck 74"/>
            <p:cNvSpPr/>
            <p:nvPr/>
          </p:nvSpPr>
          <p:spPr>
            <a:xfrm>
              <a:off x="8123" y="2924249"/>
              <a:ext cx="1368000" cy="14400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Management:</a:t>
              </a:r>
              <a:endParaRPr lang="de-DE" sz="1200" b="1" dirty="0"/>
            </a:p>
          </p:txBody>
        </p:sp>
      </p:grpSp>
      <p:grpSp>
        <p:nvGrpSpPr>
          <p:cNvPr id="121" name="Gruppieren 120"/>
          <p:cNvGrpSpPr/>
          <p:nvPr/>
        </p:nvGrpSpPr>
        <p:grpSpPr>
          <a:xfrm>
            <a:off x="8123" y="4465981"/>
            <a:ext cx="12035371" cy="468000"/>
            <a:chOff x="8123" y="4436797"/>
            <a:chExt cx="12035371" cy="468000"/>
          </a:xfrm>
        </p:grpSpPr>
        <p:sp>
          <p:nvSpPr>
            <p:cNvPr id="15" name="Rechteck 14"/>
            <p:cNvSpPr/>
            <p:nvPr/>
          </p:nvSpPr>
          <p:spPr>
            <a:xfrm>
              <a:off x="1438972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3554436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5673885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Rechteck 44"/>
            <p:cNvSpPr/>
            <p:nvPr/>
          </p:nvSpPr>
          <p:spPr>
            <a:xfrm>
              <a:off x="7802921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9955494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Rechteck 73"/>
            <p:cNvSpPr/>
            <p:nvPr/>
          </p:nvSpPr>
          <p:spPr>
            <a:xfrm>
              <a:off x="8123" y="4436797"/>
              <a:ext cx="1368000" cy="4680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Data </a:t>
              </a:r>
              <a:r>
                <a:rPr lang="de-DE" sz="1200" b="1" dirty="0" err="1" smtClean="0"/>
                <a:t>silo</a:t>
              </a:r>
              <a:r>
                <a:rPr lang="de-DE" sz="1200" b="1" dirty="0" smtClean="0"/>
                <a:t> </a:t>
              </a:r>
              <a:r>
                <a:rPr lang="de-DE" sz="1200" b="1" dirty="0" err="1" smtClean="0"/>
                <a:t>level</a:t>
              </a:r>
              <a:r>
                <a:rPr lang="de-DE" sz="1200" b="1" dirty="0" smtClean="0"/>
                <a:t>:</a:t>
              </a:r>
              <a:endParaRPr lang="de-DE" sz="1200" b="1" dirty="0"/>
            </a:p>
          </p:txBody>
        </p:sp>
      </p:grpSp>
      <p:sp>
        <p:nvSpPr>
          <p:cNvPr id="81" name="Gleichschenkliges Dreieck 80"/>
          <p:cNvSpPr/>
          <p:nvPr/>
        </p:nvSpPr>
        <p:spPr>
          <a:xfrm rot="10800000">
            <a:off x="1991121" y="1449555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2" name="Textfeld 81"/>
          <p:cNvSpPr txBox="1"/>
          <p:nvPr/>
        </p:nvSpPr>
        <p:spPr>
          <a:xfrm>
            <a:off x="2277842" y="1420997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1160AD"/>
                </a:solidFill>
              </a:rPr>
              <a:t>01</a:t>
            </a:r>
            <a:endParaRPr lang="de-DE" sz="1600" dirty="0">
              <a:solidFill>
                <a:srgbClr val="1160AD"/>
              </a:solidFill>
            </a:endParaRPr>
          </a:p>
        </p:txBody>
      </p:sp>
      <p:sp>
        <p:nvSpPr>
          <p:cNvPr id="86" name="Gleichschenkliges Dreieck 85"/>
          <p:cNvSpPr/>
          <p:nvPr/>
        </p:nvSpPr>
        <p:spPr>
          <a:xfrm rot="10800000">
            <a:off x="4104150" y="1289050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7" name="Textfeld 86"/>
          <p:cNvSpPr txBox="1"/>
          <p:nvPr/>
        </p:nvSpPr>
        <p:spPr>
          <a:xfrm>
            <a:off x="4390871" y="1260492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17A086"/>
                </a:solidFill>
              </a:rPr>
              <a:t>02</a:t>
            </a:r>
            <a:endParaRPr lang="de-DE" sz="1600" dirty="0">
              <a:solidFill>
                <a:srgbClr val="17A086"/>
              </a:solidFill>
            </a:endParaRPr>
          </a:p>
        </p:txBody>
      </p:sp>
      <p:sp>
        <p:nvSpPr>
          <p:cNvPr id="89" name="Gleichschenkliges Dreieck 88"/>
          <p:cNvSpPr/>
          <p:nvPr/>
        </p:nvSpPr>
        <p:spPr>
          <a:xfrm rot="10800000">
            <a:off x="6217179" y="1154901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0" name="Textfeld 89"/>
          <p:cNvSpPr txBox="1"/>
          <p:nvPr/>
        </p:nvSpPr>
        <p:spPr>
          <a:xfrm>
            <a:off x="6503900" y="1126343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94B856"/>
                </a:solidFill>
              </a:rPr>
              <a:t>03</a:t>
            </a:r>
            <a:endParaRPr lang="de-DE" sz="1600" dirty="0">
              <a:solidFill>
                <a:srgbClr val="94B856"/>
              </a:solidFill>
            </a:endParaRPr>
          </a:p>
        </p:txBody>
      </p:sp>
      <p:sp>
        <p:nvSpPr>
          <p:cNvPr id="92" name="Gleichschenkliges Dreieck 91"/>
          <p:cNvSpPr/>
          <p:nvPr/>
        </p:nvSpPr>
        <p:spPr>
          <a:xfrm rot="10800000">
            <a:off x="8324686" y="1018433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3" name="Textfeld 92"/>
          <p:cNvSpPr txBox="1"/>
          <p:nvPr/>
        </p:nvSpPr>
        <p:spPr>
          <a:xfrm>
            <a:off x="8611407" y="989875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69A0C"/>
                </a:solidFill>
              </a:rPr>
              <a:t>04</a:t>
            </a:r>
            <a:endParaRPr lang="de-DE" sz="1600" dirty="0">
              <a:solidFill>
                <a:srgbClr val="F69A0C"/>
              </a:solidFill>
            </a:endParaRPr>
          </a:p>
        </p:txBody>
      </p:sp>
      <p:sp>
        <p:nvSpPr>
          <p:cNvPr id="98" name="Gleichschenkliges Dreieck 97"/>
          <p:cNvSpPr/>
          <p:nvPr/>
        </p:nvSpPr>
        <p:spPr>
          <a:xfrm rot="10800000">
            <a:off x="10476681" y="891791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129" name="Gruppieren 128"/>
          <p:cNvGrpSpPr/>
          <p:nvPr/>
        </p:nvGrpSpPr>
        <p:grpSpPr>
          <a:xfrm>
            <a:off x="1464212" y="5662413"/>
            <a:ext cx="8379021" cy="769441"/>
            <a:chOff x="1464212" y="5613773"/>
            <a:chExt cx="8379021" cy="769441"/>
          </a:xfrm>
        </p:grpSpPr>
        <p:sp>
          <p:nvSpPr>
            <p:cNvPr id="79" name="Textfeld 78"/>
            <p:cNvSpPr txBox="1"/>
            <p:nvPr/>
          </p:nvSpPr>
          <p:spPr>
            <a:xfrm>
              <a:off x="1464212" y="5613773"/>
              <a:ext cx="184004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 smtClean="0"/>
                <a:t>„</a:t>
              </a:r>
              <a:r>
                <a:rPr lang="en-US" sz="1100" i="1" dirty="0" smtClean="0"/>
                <a:t>If I </a:t>
              </a:r>
              <a:r>
                <a:rPr lang="en-US" sz="1100" i="1" dirty="0"/>
                <a:t>want to share data, </a:t>
              </a:r>
              <a:r>
                <a:rPr lang="en-US" sz="1100" i="1" dirty="0" smtClean="0"/>
                <a:t>I </a:t>
              </a:r>
              <a:r>
                <a:rPr lang="en-US" sz="1100" i="1" dirty="0"/>
                <a:t>coordinate </a:t>
              </a:r>
              <a:r>
                <a:rPr lang="en-US" sz="1100" i="1" dirty="0" smtClean="0"/>
                <a:t>it directly with </a:t>
              </a:r>
              <a:r>
                <a:rPr lang="en-US" sz="1100" i="1" dirty="0"/>
                <a:t>my </a:t>
              </a:r>
              <a:r>
                <a:rPr lang="en-US" sz="1100" i="1" dirty="0" smtClean="0"/>
                <a:t>colleague”</a:t>
              </a:r>
              <a:endParaRPr lang="de-DE" sz="1100" i="1" dirty="0"/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3547441" y="5613773"/>
              <a:ext cx="2011037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 smtClean="0"/>
                <a:t>„</a:t>
              </a:r>
              <a:r>
                <a:rPr lang="de-DE" sz="1100" i="1" dirty="0" err="1" smtClean="0"/>
                <a:t>My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project</a:t>
              </a:r>
              <a:r>
                <a:rPr lang="de-DE" sz="1100" i="1" dirty="0" smtClean="0"/>
                <a:t>/</a:t>
              </a:r>
              <a:r>
                <a:rPr lang="de-DE" sz="1100" i="1" dirty="0" err="1" smtClean="0"/>
                <a:t>group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has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agree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to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use</a:t>
              </a:r>
              <a:r>
                <a:rPr lang="de-DE" sz="1100" i="1" dirty="0" smtClean="0"/>
                <a:t> a </a:t>
              </a:r>
              <a:r>
                <a:rPr lang="de-DE" sz="1100" i="1" dirty="0" err="1" smtClean="0"/>
                <a:t>specific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platform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for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data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management</a:t>
              </a:r>
              <a:r>
                <a:rPr lang="de-DE" sz="1100" i="1" dirty="0" smtClean="0"/>
                <a:t>“</a:t>
              </a:r>
              <a:endParaRPr lang="de-DE" sz="1100" i="1" dirty="0"/>
            </a:p>
          </p:txBody>
        </p:sp>
        <p:sp>
          <p:nvSpPr>
            <p:cNvPr id="100" name="Textfeld 99"/>
            <p:cNvSpPr txBox="1"/>
            <p:nvPr/>
          </p:nvSpPr>
          <p:spPr>
            <a:xfrm>
              <a:off x="5701241" y="5613773"/>
              <a:ext cx="202186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/>
                <a:t>„ </a:t>
              </a:r>
              <a:r>
                <a:rPr lang="en-US" sz="1100" i="1" dirty="0" smtClean="0"/>
                <a:t>I </a:t>
              </a:r>
              <a:r>
                <a:rPr lang="en-US" sz="1100" i="1" dirty="0"/>
                <a:t>should manage data and strive to use appropriate standards and tools</a:t>
              </a:r>
              <a:r>
                <a:rPr lang="en-US" sz="1100" i="1" dirty="0" smtClean="0"/>
                <a:t>.”</a:t>
              </a:r>
              <a:endParaRPr lang="de-DE" sz="1100" i="1" dirty="0"/>
            </a:p>
          </p:txBody>
        </p:sp>
        <p:sp>
          <p:nvSpPr>
            <p:cNvPr id="101" name="Textfeld 100"/>
            <p:cNvSpPr txBox="1"/>
            <p:nvPr/>
          </p:nvSpPr>
          <p:spPr>
            <a:xfrm>
              <a:off x="7841614" y="5613773"/>
              <a:ext cx="20016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/>
                <a:t>„ </a:t>
              </a:r>
              <a:r>
                <a:rPr lang="en-US" sz="1100" i="1" dirty="0" smtClean="0"/>
                <a:t>I </a:t>
              </a:r>
              <a:r>
                <a:rPr lang="en-US" sz="1100" i="1" dirty="0"/>
                <a:t>have learnt how to apply data management policies and sharing has become much easier</a:t>
              </a:r>
              <a:r>
                <a:rPr lang="en-US" sz="1100" i="1" dirty="0" smtClean="0"/>
                <a:t>.”</a:t>
              </a:r>
              <a:endParaRPr lang="de-DE" sz="1100" i="1" dirty="0"/>
            </a:p>
          </p:txBody>
        </p:sp>
      </p:grpSp>
      <p:sp>
        <p:nvSpPr>
          <p:cNvPr id="104" name="Textfeld 103"/>
          <p:cNvSpPr txBox="1"/>
          <p:nvPr/>
        </p:nvSpPr>
        <p:spPr>
          <a:xfrm flipH="1">
            <a:off x="7936560" y="89170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NATIONAL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5" name="Textfeld 104"/>
          <p:cNvSpPr txBox="1"/>
          <p:nvPr/>
        </p:nvSpPr>
        <p:spPr>
          <a:xfrm flipH="1">
            <a:off x="5803499" y="88696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INSTITUTIONAL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6" name="Textfeld 105"/>
          <p:cNvSpPr txBox="1"/>
          <p:nvPr/>
        </p:nvSpPr>
        <p:spPr>
          <a:xfrm flipH="1">
            <a:off x="3574851" y="92969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PROJECT/GROUP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7" name="Textfeld 106"/>
          <p:cNvSpPr txBox="1"/>
          <p:nvPr/>
        </p:nvSpPr>
        <p:spPr>
          <a:xfrm flipH="1">
            <a:off x="1676747" y="88783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INDIVIDUAL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9" name="Grafik 6">
            <a:extLst>
              <a:ext uri="{FF2B5EF4-FFF2-40B4-BE49-F238E27FC236}">
                <a16:creationId xmlns:a16="http://schemas.microsoft.com/office/drawing/2014/main" id="{B84BA349-3E88-46D1-A374-C1653A317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415782" y="1261910"/>
            <a:ext cx="830791" cy="607611"/>
          </a:xfrm>
          <a:prstGeom prst="rect">
            <a:avLst/>
          </a:prstGeom>
        </p:spPr>
      </p:pic>
      <p:sp>
        <p:nvSpPr>
          <p:cNvPr id="110" name="Textfeld 109"/>
          <p:cNvSpPr txBox="1"/>
          <p:nvPr/>
        </p:nvSpPr>
        <p:spPr>
          <a:xfrm>
            <a:off x="7192559" y="856958"/>
            <a:ext cx="241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RDM4mic</a:t>
            </a:r>
            <a:endParaRPr lang="de-DE" dirty="0"/>
          </a:p>
        </p:txBody>
      </p:sp>
      <p:cxnSp>
        <p:nvCxnSpPr>
          <p:cNvPr id="111" name="Gerade Verbindung mit Pfeil 110"/>
          <p:cNvCxnSpPr/>
          <p:nvPr/>
        </p:nvCxnSpPr>
        <p:spPr>
          <a:xfrm flipV="1">
            <a:off x="1525549" y="543733"/>
            <a:ext cx="9949543" cy="0"/>
          </a:xfrm>
          <a:prstGeom prst="straightConnector1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feld 111"/>
          <p:cNvSpPr txBox="1"/>
          <p:nvPr/>
        </p:nvSpPr>
        <p:spPr>
          <a:xfrm>
            <a:off x="1865180" y="511076"/>
            <a:ext cx="503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Change </a:t>
            </a:r>
            <a:r>
              <a:rPr lang="de-DE" dirty="0" err="1" smtClean="0"/>
              <a:t>management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continious</a:t>
            </a:r>
            <a:r>
              <a:rPr lang="de-DE" dirty="0" smtClean="0"/>
              <a:t> </a:t>
            </a:r>
            <a:r>
              <a:rPr lang="de-DE" dirty="0" err="1" smtClean="0"/>
              <a:t>improvements</a:t>
            </a:r>
            <a:endParaRPr lang="de-DE" dirty="0"/>
          </a:p>
        </p:txBody>
      </p:sp>
      <p:grpSp>
        <p:nvGrpSpPr>
          <p:cNvPr id="124" name="Gruppieren 123"/>
          <p:cNvGrpSpPr/>
          <p:nvPr/>
        </p:nvGrpSpPr>
        <p:grpSpPr>
          <a:xfrm>
            <a:off x="1462552" y="2308806"/>
            <a:ext cx="8457768" cy="600164"/>
            <a:chOff x="1462552" y="2308806"/>
            <a:chExt cx="8457768" cy="600164"/>
          </a:xfrm>
        </p:grpSpPr>
        <p:sp>
          <p:nvSpPr>
            <p:cNvPr id="17" name="Textfeld 16"/>
            <p:cNvSpPr txBox="1"/>
            <p:nvPr/>
          </p:nvSpPr>
          <p:spPr>
            <a:xfrm flipH="1">
              <a:off x="1462552" y="2308806"/>
              <a:ext cx="205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Disorganised</a:t>
              </a:r>
              <a:r>
                <a:rPr lang="de-DE" sz="1100" dirty="0"/>
                <a:t>, </a:t>
              </a:r>
              <a:r>
                <a:rPr lang="de-DE" sz="1100" dirty="0" smtClean="0"/>
                <a:t>ad hoc</a:t>
              </a:r>
              <a:endParaRPr lang="de-DE" sz="1100" dirty="0"/>
            </a:p>
          </p:txBody>
        </p:sp>
        <p:sp>
          <p:nvSpPr>
            <p:cNvPr id="60" name="Textfeld 59"/>
            <p:cNvSpPr txBox="1"/>
            <p:nvPr/>
          </p:nvSpPr>
          <p:spPr>
            <a:xfrm flipH="1">
              <a:off x="3555936" y="2308806"/>
              <a:ext cx="20744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Deploy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basic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structures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tools</a:t>
              </a:r>
              <a:endParaRPr lang="de-DE" sz="1100" dirty="0"/>
            </a:p>
          </p:txBody>
        </p:sp>
        <p:sp>
          <p:nvSpPr>
            <p:cNvPr id="62" name="Textfeld 61"/>
            <p:cNvSpPr txBox="1"/>
            <p:nvPr/>
          </p:nvSpPr>
          <p:spPr>
            <a:xfrm flipH="1">
              <a:off x="5737259" y="2308806"/>
              <a:ext cx="20744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Deploy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standards</a:t>
              </a:r>
              <a:endParaRPr lang="de-DE" sz="1100" dirty="0"/>
            </a:p>
          </p:txBody>
        </p:sp>
        <p:sp>
          <p:nvSpPr>
            <p:cNvPr id="68" name="Textfeld 67"/>
            <p:cNvSpPr txBox="1"/>
            <p:nvPr/>
          </p:nvSpPr>
          <p:spPr>
            <a:xfrm flipH="1">
              <a:off x="7845861" y="2308806"/>
              <a:ext cx="207445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Deploy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validation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verification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processes</a:t>
              </a:r>
              <a:r>
                <a:rPr lang="de-DE" sz="1100" dirty="0" smtClean="0"/>
                <a:t>, </a:t>
              </a:r>
              <a:r>
                <a:rPr lang="de-DE" sz="1100" dirty="0" err="1" smtClean="0"/>
                <a:t>intra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domain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crosswalks</a:t>
              </a:r>
              <a:endParaRPr lang="de-DE" sz="1100" dirty="0"/>
            </a:p>
          </p:txBody>
        </p:sp>
      </p:grpSp>
      <p:grpSp>
        <p:nvGrpSpPr>
          <p:cNvPr id="125" name="Gruppieren 124"/>
          <p:cNvGrpSpPr/>
          <p:nvPr/>
        </p:nvGrpSpPr>
        <p:grpSpPr>
          <a:xfrm>
            <a:off x="1469566" y="2992345"/>
            <a:ext cx="8463356" cy="1446550"/>
            <a:chOff x="1469566" y="2992345"/>
            <a:chExt cx="8463356" cy="1446550"/>
          </a:xfrm>
        </p:grpSpPr>
        <p:sp>
          <p:nvSpPr>
            <p:cNvPr id="13" name="Textfeld 12"/>
            <p:cNvSpPr txBox="1"/>
            <p:nvPr/>
          </p:nvSpPr>
          <p:spPr>
            <a:xfrm flipH="1">
              <a:off x="1469566" y="2992345"/>
              <a:ext cx="2052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Different data structures, subjective documentation; unnecessary data duplication, transfer, conversion; no central data storage and access interface; no objective/strategy</a:t>
              </a:r>
              <a:endParaRPr lang="de-DE" sz="1100" dirty="0"/>
            </a:p>
          </p:txBody>
        </p:sp>
        <p:sp>
          <p:nvSpPr>
            <p:cNvPr id="58" name="Textfeld 57"/>
            <p:cNvSpPr txBox="1"/>
            <p:nvPr/>
          </p:nvSpPr>
          <p:spPr>
            <a:xfrm flipH="1">
              <a:off x="3579875" y="2992345"/>
              <a:ext cx="208374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Reorganisation</a:t>
              </a:r>
              <a:r>
                <a:rPr lang="en-US" sz="1100" dirty="0"/>
                <a:t>, definition of responsibilities, transfer of knowledge; definition, establishment, development and documentation of management and exchange processes; application of metadata to key data sets.</a:t>
              </a:r>
              <a:endParaRPr lang="de-DE" sz="1100" dirty="0"/>
            </a:p>
          </p:txBody>
        </p:sp>
        <p:sp>
          <p:nvSpPr>
            <p:cNvPr id="61" name="Textfeld 60"/>
            <p:cNvSpPr txBox="1"/>
            <p:nvPr/>
          </p:nvSpPr>
          <p:spPr>
            <a:xfrm flipH="1">
              <a:off x="5691466" y="2992345"/>
              <a:ext cx="207445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Processes are </a:t>
              </a:r>
              <a:r>
                <a:rPr lang="en-US" sz="1100" dirty="0" err="1"/>
                <a:t>standardised</a:t>
              </a:r>
              <a:r>
                <a:rPr lang="en-US" sz="1100" dirty="0"/>
                <a:t> and </a:t>
              </a:r>
              <a:r>
                <a:rPr lang="en-US" sz="1100" dirty="0" err="1"/>
                <a:t>integrated;Training</a:t>
              </a:r>
              <a:r>
                <a:rPr lang="en-US" sz="1100" dirty="0"/>
                <a:t> on standards; rich metadata</a:t>
              </a:r>
              <a:endParaRPr lang="de-DE" sz="1100" dirty="0"/>
            </a:p>
          </p:txBody>
        </p:sp>
        <p:sp>
          <p:nvSpPr>
            <p:cNvPr id="65" name="Textfeld 64"/>
            <p:cNvSpPr txBox="1"/>
            <p:nvPr/>
          </p:nvSpPr>
          <p:spPr>
            <a:xfrm flipH="1">
              <a:off x="7858463" y="2992345"/>
              <a:ext cx="207445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/>
                <a:t>Validation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verification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processes</a:t>
              </a:r>
              <a:r>
                <a:rPr lang="de-DE" sz="1100" dirty="0" smtClean="0"/>
                <a:t>; </a:t>
              </a:r>
              <a:r>
                <a:rPr lang="de-DE" sz="1100" dirty="0" err="1" smtClean="0"/>
                <a:t>metadata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described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with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consistent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vocabulary</a:t>
              </a:r>
              <a:endParaRPr lang="de-DE" sz="1100" dirty="0" smtClean="0"/>
            </a:p>
            <a:p>
              <a:endParaRPr lang="de-DE" sz="1100" dirty="0"/>
            </a:p>
          </p:txBody>
        </p:sp>
      </p:grpSp>
      <p:grpSp>
        <p:nvGrpSpPr>
          <p:cNvPr id="126" name="Gruppieren 125"/>
          <p:cNvGrpSpPr/>
          <p:nvPr/>
        </p:nvGrpSpPr>
        <p:grpSpPr>
          <a:xfrm>
            <a:off x="1464395" y="4508792"/>
            <a:ext cx="8418514" cy="430887"/>
            <a:chOff x="1464395" y="4508792"/>
            <a:chExt cx="8418514" cy="430887"/>
          </a:xfrm>
        </p:grpSpPr>
        <p:sp>
          <p:nvSpPr>
            <p:cNvPr id="16" name="Textfeld 15"/>
            <p:cNvSpPr txBox="1"/>
            <p:nvPr/>
          </p:nvSpPr>
          <p:spPr>
            <a:xfrm>
              <a:off x="1464395" y="4508792"/>
              <a:ext cx="4812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 err="1" smtClean="0"/>
                <a:t>local</a:t>
              </a:r>
              <a:r>
                <a:rPr lang="de-DE" sz="1100" dirty="0" smtClean="0"/>
                <a:t> </a:t>
              </a:r>
              <a:endParaRPr lang="de-DE" sz="1100" dirty="0"/>
            </a:p>
          </p:txBody>
        </p:sp>
        <p:sp>
          <p:nvSpPr>
            <p:cNvPr id="59" name="Rechteck 58"/>
            <p:cNvSpPr/>
            <p:nvPr/>
          </p:nvSpPr>
          <p:spPr>
            <a:xfrm>
              <a:off x="3536979" y="4508792"/>
              <a:ext cx="104547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100" dirty="0" err="1" smtClean="0"/>
                <a:t>working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group</a:t>
              </a:r>
              <a:r>
                <a:rPr lang="de-DE" sz="1100" dirty="0" smtClean="0"/>
                <a:t> </a:t>
              </a:r>
              <a:endParaRPr lang="de-DE" sz="1100" dirty="0"/>
            </a:p>
          </p:txBody>
        </p:sp>
        <p:sp>
          <p:nvSpPr>
            <p:cNvPr id="63" name="Rechteck 62"/>
            <p:cNvSpPr/>
            <p:nvPr/>
          </p:nvSpPr>
          <p:spPr>
            <a:xfrm>
              <a:off x="5696185" y="4508792"/>
              <a:ext cx="127150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100" dirty="0" err="1" smtClean="0"/>
                <a:t>local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infrastructure</a:t>
              </a:r>
              <a:endParaRPr lang="de-DE" sz="1100" dirty="0"/>
            </a:p>
          </p:txBody>
        </p:sp>
        <p:sp>
          <p:nvSpPr>
            <p:cNvPr id="67" name="Rechteck 66"/>
            <p:cNvSpPr/>
            <p:nvPr/>
          </p:nvSpPr>
          <p:spPr>
            <a:xfrm>
              <a:off x="7878393" y="4508792"/>
              <a:ext cx="200451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100" dirty="0" smtClean="0"/>
                <a:t>National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domain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specific</a:t>
              </a:r>
              <a:r>
                <a:rPr lang="de-DE" sz="1100" dirty="0" smtClean="0"/>
                <a:t>  </a:t>
              </a:r>
              <a:r>
                <a:rPr lang="de-DE" sz="1100" dirty="0" err="1" smtClean="0"/>
                <a:t>infrastructure</a:t>
              </a:r>
              <a:endParaRPr lang="de-DE" sz="1100" dirty="0"/>
            </a:p>
          </p:txBody>
        </p:sp>
      </p:grpSp>
      <p:grpSp>
        <p:nvGrpSpPr>
          <p:cNvPr id="128" name="Gruppieren 127"/>
          <p:cNvGrpSpPr/>
          <p:nvPr/>
        </p:nvGrpSpPr>
        <p:grpSpPr>
          <a:xfrm>
            <a:off x="1466752" y="5009477"/>
            <a:ext cx="8376481" cy="600164"/>
            <a:chOff x="1466752" y="5009477"/>
            <a:chExt cx="8376481" cy="600164"/>
          </a:xfrm>
        </p:grpSpPr>
        <p:sp>
          <p:nvSpPr>
            <p:cNvPr id="12" name="Textfeld 11"/>
            <p:cNvSpPr txBox="1"/>
            <p:nvPr/>
          </p:nvSpPr>
          <p:spPr>
            <a:xfrm flipH="1">
              <a:off x="1466752" y="5009477"/>
              <a:ext cx="152519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single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use</a:t>
              </a:r>
              <a:endParaRPr lang="de-DE" sz="1100" dirty="0" smtClean="0"/>
            </a:p>
            <a:p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err="1" smtClean="0"/>
                <a:t>low</a:t>
              </a:r>
              <a:endParaRPr lang="de-DE" sz="1100" dirty="0"/>
            </a:p>
          </p:txBody>
        </p:sp>
        <p:sp>
          <p:nvSpPr>
            <p:cNvPr id="64" name="Textfeld 63"/>
            <p:cNvSpPr txBox="1"/>
            <p:nvPr/>
          </p:nvSpPr>
          <p:spPr>
            <a:xfrm flipH="1">
              <a:off x="5681697" y="5009477"/>
              <a:ext cx="212122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Resource</a:t>
              </a:r>
              <a:r>
                <a:rPr lang="de-DE" sz="1100" dirty="0" smtClean="0"/>
                <a:t> </a:t>
              </a:r>
              <a:r>
                <a:rPr lang="de-DE" sz="1100" dirty="0" err="1"/>
                <a:t>to</a:t>
              </a:r>
              <a:r>
                <a:rPr lang="de-DE" sz="1100" dirty="0"/>
                <a:t> </a:t>
              </a:r>
              <a:r>
                <a:rPr lang="de-DE" sz="1100" dirty="0" err="1" smtClean="0"/>
                <a:t>validate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decisions</a:t>
              </a:r>
              <a:endParaRPr lang="de-DE" sz="1100" dirty="0" smtClean="0"/>
            </a:p>
            <a:p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err="1" smtClean="0"/>
                <a:t>middle</a:t>
              </a:r>
              <a:endParaRPr lang="de-DE" sz="1100" dirty="0"/>
            </a:p>
          </p:txBody>
        </p:sp>
        <p:sp>
          <p:nvSpPr>
            <p:cNvPr id="66" name="Textfeld 65"/>
            <p:cNvSpPr txBox="1"/>
            <p:nvPr/>
          </p:nvSpPr>
          <p:spPr>
            <a:xfrm flipH="1">
              <a:off x="7865289" y="5009477"/>
              <a:ext cx="197794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Resource</a:t>
              </a:r>
              <a:r>
                <a:rPr lang="de-DE" sz="1100" dirty="0" smtClean="0"/>
                <a:t> </a:t>
              </a:r>
              <a:r>
                <a:rPr lang="de-DE" sz="1100" dirty="0" err="1"/>
                <a:t>to</a:t>
              </a:r>
              <a:r>
                <a:rPr lang="de-DE" sz="1100" dirty="0"/>
                <a:t> </a:t>
              </a:r>
              <a:r>
                <a:rPr lang="de-DE" sz="1100" dirty="0" err="1"/>
                <a:t>make</a:t>
              </a:r>
              <a:r>
                <a:rPr lang="de-DE" sz="1100" dirty="0"/>
                <a:t> </a:t>
              </a:r>
              <a:r>
                <a:rPr lang="de-DE" sz="1100" dirty="0" err="1" smtClean="0"/>
                <a:t>decisions</a:t>
              </a:r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smtClean="0"/>
                <a:t>high</a:t>
              </a:r>
              <a:endParaRPr lang="de-DE" sz="1100" dirty="0"/>
            </a:p>
          </p:txBody>
        </p:sp>
        <p:sp>
          <p:nvSpPr>
            <p:cNvPr id="73" name="Textfeld 72"/>
            <p:cNvSpPr txBox="1"/>
            <p:nvPr/>
          </p:nvSpPr>
          <p:spPr>
            <a:xfrm flipH="1">
              <a:off x="3520979" y="5009477"/>
              <a:ext cx="142055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single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use</a:t>
              </a:r>
              <a:endParaRPr lang="de-DE" sz="1100" dirty="0" smtClean="0"/>
            </a:p>
            <a:p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err="1" smtClean="0"/>
                <a:t>low</a:t>
              </a:r>
              <a:endParaRPr lang="de-DE" sz="1100" dirty="0"/>
            </a:p>
          </p:txBody>
        </p:sp>
      </p:grp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585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Research Data Management</a:t>
            </a:r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601025" y="1389406"/>
            <a:ext cx="11317246" cy="5259056"/>
            <a:chOff x="580005" y="1773786"/>
            <a:chExt cx="11317246" cy="5259056"/>
          </a:xfrm>
        </p:grpSpPr>
        <p:sp>
          <p:nvSpPr>
            <p:cNvPr id="29" name="Textfeld 28"/>
            <p:cNvSpPr txBox="1"/>
            <p:nvPr/>
          </p:nvSpPr>
          <p:spPr>
            <a:xfrm>
              <a:off x="4448140" y="6268731"/>
              <a:ext cx="11309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+ </a:t>
              </a:r>
              <a:r>
                <a:rPr lang="de-DE" sz="1200" dirty="0" err="1" smtClean="0"/>
                <a:t>Consistent</a:t>
              </a:r>
              <a:r>
                <a:rPr lang="de-DE" sz="1200" dirty="0" smtClean="0"/>
                <a:t> </a:t>
              </a:r>
              <a:r>
                <a:rPr lang="de-DE" sz="1200" dirty="0" err="1" smtClean="0"/>
                <a:t>vocabulary</a:t>
              </a:r>
              <a:endParaRPr lang="de-DE" sz="1200" dirty="0"/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3580270" y="6268731"/>
              <a:ext cx="93091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200" dirty="0" smtClean="0"/>
                <a:t>Rich </a:t>
              </a:r>
              <a:r>
                <a:rPr lang="de-DE" sz="1200" dirty="0" err="1" smtClean="0"/>
                <a:t>metadata</a:t>
              </a:r>
              <a:endParaRPr lang="de-DE" sz="1200" dirty="0"/>
            </a:p>
          </p:txBody>
        </p:sp>
        <p:grpSp>
          <p:nvGrpSpPr>
            <p:cNvPr id="3" name="Gruppieren 2"/>
            <p:cNvGrpSpPr/>
            <p:nvPr/>
          </p:nvGrpSpPr>
          <p:grpSpPr>
            <a:xfrm>
              <a:off x="580005" y="1773786"/>
              <a:ext cx="11317246" cy="5259056"/>
              <a:chOff x="567020" y="1757609"/>
              <a:chExt cx="11317246" cy="5259056"/>
            </a:xfrm>
          </p:grpSpPr>
          <p:cxnSp>
            <p:nvCxnSpPr>
              <p:cNvPr id="9" name="Gerade Verbindung mit Pfeil 8"/>
              <p:cNvCxnSpPr/>
              <p:nvPr/>
            </p:nvCxnSpPr>
            <p:spPr>
              <a:xfrm>
                <a:off x="2512464" y="1845892"/>
                <a:ext cx="0" cy="4221622"/>
              </a:xfrm>
              <a:prstGeom prst="straightConnector1">
                <a:avLst/>
              </a:prstGeom>
              <a:ln>
                <a:solidFill>
                  <a:srgbClr val="BE010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Gerade Verbindung mit Pfeil 9"/>
              <p:cNvCxnSpPr/>
              <p:nvPr/>
            </p:nvCxnSpPr>
            <p:spPr>
              <a:xfrm flipH="1" flipV="1">
                <a:off x="2512464" y="6063534"/>
                <a:ext cx="7323745" cy="3980"/>
              </a:xfrm>
              <a:prstGeom prst="straightConnector1">
                <a:avLst/>
              </a:prstGeom>
              <a:ln>
                <a:solidFill>
                  <a:srgbClr val="BE010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uppieren 17"/>
              <p:cNvGrpSpPr/>
              <p:nvPr/>
            </p:nvGrpSpPr>
            <p:grpSpPr>
              <a:xfrm>
                <a:off x="2194743" y="2970114"/>
                <a:ext cx="5637770" cy="2878462"/>
                <a:chOff x="2130156" y="3937698"/>
                <a:chExt cx="4139790" cy="2019508"/>
              </a:xfrm>
            </p:grpSpPr>
            <p:sp>
              <p:nvSpPr>
                <p:cNvPr id="17" name="Ellipse 16"/>
                <p:cNvSpPr/>
                <p:nvPr/>
              </p:nvSpPr>
              <p:spPr>
                <a:xfrm rot="19506907">
                  <a:off x="2130156" y="3937698"/>
                  <a:ext cx="4139790" cy="1673263"/>
                </a:xfrm>
                <a:prstGeom prst="ellipse">
                  <a:avLst/>
                </a:prstGeom>
                <a:solidFill>
                  <a:srgbClr val="ABE1F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6" name="Ellipse 15"/>
                <p:cNvSpPr/>
                <p:nvPr/>
              </p:nvSpPr>
              <p:spPr>
                <a:xfrm rot="19506907">
                  <a:off x="2228764" y="4361804"/>
                  <a:ext cx="3238647" cy="1314721"/>
                </a:xfrm>
                <a:prstGeom prst="ellipse">
                  <a:avLst/>
                </a:prstGeom>
                <a:solidFill>
                  <a:srgbClr val="59CA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5" name="Ellipse 14"/>
                <p:cNvSpPr/>
                <p:nvPr/>
              </p:nvSpPr>
              <p:spPr>
                <a:xfrm rot="19506907">
                  <a:off x="2320127" y="4704682"/>
                  <a:ext cx="2395433" cy="1086578"/>
                </a:xfrm>
                <a:prstGeom prst="ellipse">
                  <a:avLst/>
                </a:prstGeom>
                <a:solidFill>
                  <a:srgbClr val="0379B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4" name="Ellipse 13"/>
                <p:cNvSpPr/>
                <p:nvPr/>
              </p:nvSpPr>
              <p:spPr>
                <a:xfrm rot="19506907">
                  <a:off x="2426904" y="5091501"/>
                  <a:ext cx="1498932" cy="813002"/>
                </a:xfrm>
                <a:prstGeom prst="ellipse">
                  <a:avLst/>
                </a:prstGeom>
                <a:solidFill>
                  <a:srgbClr val="054B7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13" name="Ellipse 12"/>
                <p:cNvSpPr/>
                <p:nvPr/>
              </p:nvSpPr>
              <p:spPr>
                <a:xfrm rot="19506907">
                  <a:off x="2525197" y="5461550"/>
                  <a:ext cx="588121" cy="495656"/>
                </a:xfrm>
                <a:prstGeom prst="ellipse">
                  <a:avLst/>
                </a:prstGeom>
                <a:solidFill>
                  <a:srgbClr val="04283D"/>
                </a:solidFill>
                <a:ln>
                  <a:solidFill>
                    <a:srgbClr val="04283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9" name="Textfeld 18"/>
              <p:cNvSpPr txBox="1"/>
              <p:nvPr/>
            </p:nvSpPr>
            <p:spPr>
              <a:xfrm>
                <a:off x="1095217" y="1757609"/>
                <a:ext cx="1417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Value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data</a:t>
                </a:r>
                <a:endParaRPr lang="de-DE" dirty="0"/>
              </a:p>
            </p:txBody>
          </p:sp>
          <p:sp>
            <p:nvSpPr>
              <p:cNvPr id="20" name="Textfeld 19"/>
              <p:cNvSpPr txBox="1"/>
              <p:nvPr/>
            </p:nvSpPr>
            <p:spPr>
              <a:xfrm>
                <a:off x="817180" y="2583999"/>
                <a:ext cx="16259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Asset </a:t>
                </a:r>
                <a:r>
                  <a:rPr lang="de-DE" sz="1200" dirty="0" err="1" smtClean="0"/>
                  <a:t>to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answer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future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questions</a:t>
                </a:r>
                <a:endParaRPr lang="de-DE" sz="1200" dirty="0"/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817905" y="3252358"/>
                <a:ext cx="168290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Integral </a:t>
                </a:r>
                <a:r>
                  <a:rPr lang="de-DE" sz="1200" dirty="0" err="1" smtClean="0"/>
                  <a:t>to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desision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making</a:t>
                </a:r>
                <a:r>
                  <a:rPr lang="de-DE" sz="1200" dirty="0" smtClean="0"/>
                  <a:t> (must </a:t>
                </a:r>
                <a:r>
                  <a:rPr lang="de-DE" sz="1200" dirty="0" err="1" smtClean="0"/>
                  <a:t>have</a:t>
                </a:r>
                <a:r>
                  <a:rPr lang="de-DE" sz="1200" dirty="0" smtClean="0"/>
                  <a:t>)</a:t>
                </a:r>
                <a:endParaRPr lang="de-DE" sz="1200" dirty="0"/>
              </a:p>
            </p:txBody>
          </p:sp>
          <p:sp>
            <p:nvSpPr>
              <p:cNvPr id="22" name="Textfeld 21"/>
              <p:cNvSpPr txBox="1"/>
              <p:nvPr/>
            </p:nvSpPr>
            <p:spPr>
              <a:xfrm>
                <a:off x="804868" y="3886130"/>
                <a:ext cx="181401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 smtClean="0"/>
                  <a:t>Resource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to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make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decisions</a:t>
                </a:r>
                <a:r>
                  <a:rPr lang="de-DE" sz="1200" dirty="0" smtClean="0"/>
                  <a:t> (</a:t>
                </a:r>
                <a:r>
                  <a:rPr lang="de-DE" sz="1200" dirty="0" err="1" smtClean="0"/>
                  <a:t>good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to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have</a:t>
                </a:r>
                <a:r>
                  <a:rPr lang="de-DE" sz="1200" dirty="0" smtClean="0"/>
                  <a:t>)</a:t>
                </a:r>
                <a:endParaRPr lang="de-DE" sz="1200" dirty="0"/>
              </a:p>
            </p:txBody>
          </p:sp>
          <p:sp>
            <p:nvSpPr>
              <p:cNvPr id="23" name="Textfeld 22"/>
              <p:cNvSpPr txBox="1"/>
              <p:nvPr/>
            </p:nvSpPr>
            <p:spPr>
              <a:xfrm>
                <a:off x="804195" y="4548033"/>
                <a:ext cx="162594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 smtClean="0"/>
                  <a:t>Resource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to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validate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decisions</a:t>
                </a:r>
                <a:endParaRPr lang="de-DE" sz="1200" dirty="0"/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807317" y="5262269"/>
                <a:ext cx="16259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Single </a:t>
                </a:r>
                <a:r>
                  <a:rPr lang="de-DE" sz="1200" dirty="0" err="1" smtClean="0"/>
                  <a:t>use</a:t>
                </a:r>
                <a:endParaRPr lang="de-DE" sz="1200" dirty="0"/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>
                <a:off x="9280733" y="6132272"/>
                <a:ext cx="26035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 smtClean="0"/>
                  <a:t>Degree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interoperability</a:t>
                </a:r>
                <a:endParaRPr lang="de-DE" dirty="0"/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>
                <a:off x="2629174" y="6252553"/>
                <a:ext cx="11309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Minimal </a:t>
                </a:r>
                <a:r>
                  <a:rPr lang="de-DE" sz="1200" dirty="0" err="1" smtClean="0"/>
                  <a:t>metadata</a:t>
                </a:r>
                <a:endParaRPr lang="de-DE" sz="1200" dirty="0"/>
              </a:p>
            </p:txBody>
          </p:sp>
          <p:sp>
            <p:nvSpPr>
              <p:cNvPr id="31" name="Textfeld 30"/>
              <p:cNvSpPr txBox="1"/>
              <p:nvPr/>
            </p:nvSpPr>
            <p:spPr>
              <a:xfrm>
                <a:off x="5429796" y="6256183"/>
                <a:ext cx="11309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+ </a:t>
                </a:r>
                <a:r>
                  <a:rPr lang="de-DE" sz="1200" dirty="0" err="1" smtClean="0"/>
                  <a:t>Semantics</a:t>
                </a:r>
                <a:r>
                  <a:rPr lang="de-DE" sz="1200" dirty="0" smtClean="0"/>
                  <a:t>*</a:t>
                </a:r>
                <a:endParaRPr lang="de-DE" sz="1200" dirty="0"/>
              </a:p>
            </p:txBody>
          </p:sp>
          <p:sp>
            <p:nvSpPr>
              <p:cNvPr id="32" name="Textfeld 31"/>
              <p:cNvSpPr txBox="1"/>
              <p:nvPr/>
            </p:nvSpPr>
            <p:spPr>
              <a:xfrm>
                <a:off x="6442083" y="6252552"/>
                <a:ext cx="12866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/>
                  <a:t>+ </a:t>
                </a:r>
                <a:r>
                  <a:rPr lang="de-DE" sz="1200" dirty="0" err="1" smtClean="0"/>
                  <a:t>Full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Semantic</a:t>
                </a:r>
                <a:r>
                  <a:rPr lang="de-DE" sz="1200" dirty="0" smtClean="0"/>
                  <a:t> </a:t>
                </a:r>
                <a:r>
                  <a:rPr lang="de-DE" sz="1200" dirty="0" err="1" smtClean="0"/>
                  <a:t>interoperability</a:t>
                </a:r>
                <a:endParaRPr lang="de-DE" sz="1200" dirty="0"/>
              </a:p>
            </p:txBody>
          </p:sp>
          <p:sp>
            <p:nvSpPr>
              <p:cNvPr id="33" name="Textfeld 32"/>
              <p:cNvSpPr txBox="1"/>
              <p:nvPr/>
            </p:nvSpPr>
            <p:spPr>
              <a:xfrm>
                <a:off x="2795766" y="5283959"/>
                <a:ext cx="11309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 smtClean="0">
                    <a:solidFill>
                      <a:schemeClr val="bg1"/>
                    </a:solidFill>
                  </a:rPr>
                  <a:t>Verify</a:t>
                </a:r>
                <a:r>
                  <a:rPr lang="de-DE" sz="1200" dirty="0" smtClean="0">
                    <a:solidFill>
                      <a:schemeClr val="bg1"/>
                    </a:solidFill>
                  </a:rPr>
                  <a:t> null </a:t>
                </a:r>
                <a:r>
                  <a:rPr lang="de-DE" sz="1200" dirty="0" err="1" smtClean="0">
                    <a:solidFill>
                      <a:schemeClr val="bg1"/>
                    </a:solidFill>
                  </a:rPr>
                  <a:t>hypothesis</a:t>
                </a:r>
                <a:endParaRPr lang="de-DE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Textfeld 33"/>
              <p:cNvSpPr txBox="1"/>
              <p:nvPr/>
            </p:nvSpPr>
            <p:spPr>
              <a:xfrm>
                <a:off x="3317003" y="4621077"/>
                <a:ext cx="13788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 smtClean="0">
                    <a:solidFill>
                      <a:schemeClr val="bg1"/>
                    </a:solidFill>
                  </a:rPr>
                  <a:t>Defend</a:t>
                </a:r>
                <a:r>
                  <a:rPr lang="de-DE" sz="1200" dirty="0" smtClean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1"/>
                    </a:solidFill>
                  </a:rPr>
                  <a:t>decisions</a:t>
                </a:r>
                <a:r>
                  <a:rPr lang="de-DE" sz="1200" dirty="0" smtClean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1"/>
                    </a:solidFill>
                  </a:rPr>
                  <a:t>by</a:t>
                </a:r>
                <a:r>
                  <a:rPr lang="de-DE" sz="1200" dirty="0" smtClean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1"/>
                    </a:solidFill>
                  </a:rPr>
                  <a:t>reanalysing</a:t>
                </a:r>
                <a:r>
                  <a:rPr lang="de-DE" sz="1200" dirty="0" smtClean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1"/>
                    </a:solidFill>
                  </a:rPr>
                  <a:t>data</a:t>
                </a:r>
                <a:endParaRPr lang="de-DE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>
                <a:off x="4106025" y="3912748"/>
                <a:ext cx="148737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 smtClean="0">
                    <a:solidFill>
                      <a:schemeClr val="bg1"/>
                    </a:solidFill>
                  </a:rPr>
                  <a:t>Meta</a:t>
                </a:r>
                <a:r>
                  <a:rPr lang="de-DE" sz="1200" dirty="0" smtClean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1"/>
                    </a:solidFill>
                  </a:rPr>
                  <a:t>analysis</a:t>
                </a:r>
                <a:r>
                  <a:rPr lang="de-DE" sz="1200" dirty="0" smtClean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1"/>
                    </a:solidFill>
                  </a:rPr>
                  <a:t>using</a:t>
                </a:r>
                <a:r>
                  <a:rPr lang="de-DE" sz="1200" dirty="0" smtClean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1"/>
                    </a:solidFill>
                  </a:rPr>
                  <a:t>aggregated</a:t>
                </a:r>
                <a:r>
                  <a:rPr lang="de-DE" sz="1200" dirty="0" smtClean="0">
                    <a:solidFill>
                      <a:schemeClr val="bg1"/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1"/>
                    </a:solidFill>
                  </a:rPr>
                  <a:t>data</a:t>
                </a:r>
                <a:endParaRPr lang="de-DE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6" name="Textfeld 35"/>
              <p:cNvSpPr txBox="1"/>
              <p:nvPr/>
            </p:nvSpPr>
            <p:spPr>
              <a:xfrm>
                <a:off x="5870540" y="2455983"/>
                <a:ext cx="176674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„The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sky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is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the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limit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“</a:t>
                </a:r>
                <a:r>
                  <a:rPr lang="en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–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implicit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knowledge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leads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discovery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efforts</a:t>
                </a:r>
                <a:endParaRPr lang="de-DE" sz="12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37" name="Textfeld 36"/>
              <p:cNvSpPr txBox="1"/>
              <p:nvPr/>
            </p:nvSpPr>
            <p:spPr>
              <a:xfrm>
                <a:off x="4987167" y="3273698"/>
                <a:ext cx="17667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Use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explicit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knowledge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from</a:t>
                </a:r>
                <a:r>
                  <a:rPr lang="de-DE" sz="1200" dirty="0" smtClean="0">
                    <a:solidFill>
                      <a:schemeClr val="bg2">
                        <a:lumMod val="50000"/>
                      </a:schemeClr>
                    </a:solidFill>
                  </a:rPr>
                  <a:t> </a:t>
                </a:r>
                <a:r>
                  <a:rPr lang="de-DE" sz="1200" dirty="0" err="1" smtClean="0">
                    <a:solidFill>
                      <a:schemeClr val="bg2">
                        <a:lumMod val="50000"/>
                      </a:schemeClr>
                    </a:solidFill>
                  </a:rPr>
                  <a:t>data</a:t>
                </a:r>
                <a:endParaRPr lang="de-DE" sz="12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39" name="Gerader Verbinder 38"/>
              <p:cNvCxnSpPr/>
              <p:nvPr/>
            </p:nvCxnSpPr>
            <p:spPr>
              <a:xfrm>
                <a:off x="2512464" y="5514791"/>
                <a:ext cx="493187" cy="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r Verbinder 39"/>
              <p:cNvCxnSpPr/>
              <p:nvPr/>
            </p:nvCxnSpPr>
            <p:spPr>
              <a:xfrm flipH="1" flipV="1">
                <a:off x="3022097" y="5514391"/>
                <a:ext cx="0" cy="54000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r Verbinder 42"/>
              <p:cNvCxnSpPr/>
              <p:nvPr/>
            </p:nvCxnSpPr>
            <p:spPr>
              <a:xfrm>
                <a:off x="2528910" y="4976541"/>
                <a:ext cx="1231240" cy="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r Verbinder 44"/>
              <p:cNvCxnSpPr/>
              <p:nvPr/>
            </p:nvCxnSpPr>
            <p:spPr>
              <a:xfrm flipV="1">
                <a:off x="3760150" y="4980351"/>
                <a:ext cx="0" cy="108000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r Verbinder 46"/>
              <p:cNvCxnSpPr/>
              <p:nvPr/>
            </p:nvCxnSpPr>
            <p:spPr>
              <a:xfrm flipV="1">
                <a:off x="4849713" y="4298212"/>
                <a:ext cx="0" cy="176400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r Verbinder 48"/>
              <p:cNvCxnSpPr/>
              <p:nvPr/>
            </p:nvCxnSpPr>
            <p:spPr>
              <a:xfrm>
                <a:off x="2517575" y="4300749"/>
                <a:ext cx="2332138" cy="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r Verbinder 50"/>
              <p:cNvCxnSpPr/>
              <p:nvPr/>
            </p:nvCxnSpPr>
            <p:spPr>
              <a:xfrm>
                <a:off x="2512464" y="3658390"/>
                <a:ext cx="3213218" cy="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r Verbinder 52"/>
              <p:cNvCxnSpPr/>
              <p:nvPr/>
            </p:nvCxnSpPr>
            <p:spPr>
              <a:xfrm flipH="1" flipV="1">
                <a:off x="5725682" y="3658390"/>
                <a:ext cx="0" cy="2390902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r Verbinder 54"/>
              <p:cNvCxnSpPr/>
              <p:nvPr/>
            </p:nvCxnSpPr>
            <p:spPr>
              <a:xfrm flipV="1">
                <a:off x="6638658" y="2983012"/>
                <a:ext cx="0" cy="3064348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Gerader Verbinder 56"/>
              <p:cNvCxnSpPr/>
              <p:nvPr/>
            </p:nvCxnSpPr>
            <p:spPr>
              <a:xfrm>
                <a:off x="2528910" y="2983012"/>
                <a:ext cx="4109748" cy="0"/>
              </a:xfrm>
              <a:prstGeom prst="line">
                <a:avLst/>
              </a:prstGeom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r Verbinder 60"/>
              <p:cNvCxnSpPr/>
              <p:nvPr/>
            </p:nvCxnSpPr>
            <p:spPr>
              <a:xfrm flipV="1">
                <a:off x="916687" y="2983013"/>
                <a:ext cx="1599359" cy="12205"/>
              </a:xfrm>
              <a:prstGeom prst="line">
                <a:avLst/>
              </a:prstGeom>
              <a:ln w="63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Gerader Verbinder 70"/>
              <p:cNvCxnSpPr/>
              <p:nvPr/>
            </p:nvCxnSpPr>
            <p:spPr>
              <a:xfrm flipV="1">
                <a:off x="918363" y="3657926"/>
                <a:ext cx="1599359" cy="12205"/>
              </a:xfrm>
              <a:prstGeom prst="line">
                <a:avLst/>
              </a:prstGeom>
              <a:ln w="63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Gerader Verbinder 71"/>
              <p:cNvCxnSpPr/>
              <p:nvPr/>
            </p:nvCxnSpPr>
            <p:spPr>
              <a:xfrm flipV="1">
                <a:off x="896660" y="4301211"/>
                <a:ext cx="1599359" cy="12205"/>
              </a:xfrm>
              <a:prstGeom prst="line">
                <a:avLst/>
              </a:prstGeom>
              <a:ln w="63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Gerader Verbinder 72"/>
              <p:cNvCxnSpPr/>
              <p:nvPr/>
            </p:nvCxnSpPr>
            <p:spPr>
              <a:xfrm flipV="1">
                <a:off x="898771" y="4975175"/>
                <a:ext cx="1599359" cy="12205"/>
              </a:xfrm>
              <a:prstGeom prst="line">
                <a:avLst/>
              </a:prstGeom>
              <a:ln w="63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Gerader Verbinder 73"/>
              <p:cNvCxnSpPr/>
              <p:nvPr/>
            </p:nvCxnSpPr>
            <p:spPr>
              <a:xfrm flipV="1">
                <a:off x="901306" y="5513756"/>
                <a:ext cx="1599359" cy="12205"/>
              </a:xfrm>
              <a:prstGeom prst="line">
                <a:avLst/>
              </a:prstGeom>
              <a:ln w="6350"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" name="Textfeld 1"/>
              <p:cNvSpPr txBox="1"/>
              <p:nvPr/>
            </p:nvSpPr>
            <p:spPr>
              <a:xfrm>
                <a:off x="567020" y="6801221"/>
                <a:ext cx="262764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chemeClr val="bg1">
                        <a:lumMod val="65000"/>
                      </a:schemeClr>
                    </a:solidFill>
                  </a:rPr>
                  <a:t>„</a:t>
                </a:r>
                <a:r>
                  <a:rPr lang="de-DE" sz="800" i="1" dirty="0" smtClean="0">
                    <a:solidFill>
                      <a:schemeClr val="bg1">
                        <a:lumMod val="65000"/>
                      </a:schemeClr>
                    </a:solidFill>
                  </a:rPr>
                  <a:t>On </a:t>
                </a:r>
                <a:r>
                  <a:rPr lang="de-DE" sz="800" i="1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the</a:t>
                </a:r>
                <a:r>
                  <a:rPr lang="de-DE" sz="800" i="1" dirty="0" smtClean="0">
                    <a:solidFill>
                      <a:schemeClr val="bg1">
                        <a:lumMod val="65000"/>
                      </a:schemeClr>
                    </a:solidFill>
                  </a:rPr>
                  <a:t> </a:t>
                </a:r>
                <a:r>
                  <a:rPr lang="de-DE" sz="800" i="1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road</a:t>
                </a:r>
                <a:r>
                  <a:rPr lang="de-DE" sz="800" i="1" dirty="0" smtClean="0">
                    <a:solidFill>
                      <a:schemeClr val="bg1">
                        <a:lumMod val="65000"/>
                      </a:schemeClr>
                    </a:solidFill>
                  </a:rPr>
                  <a:t> </a:t>
                </a:r>
                <a:r>
                  <a:rPr lang="de-DE" sz="800" i="1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to</a:t>
                </a:r>
                <a:r>
                  <a:rPr lang="de-DE" sz="800" i="1" dirty="0" smtClean="0">
                    <a:solidFill>
                      <a:schemeClr val="bg1">
                        <a:lumMod val="65000"/>
                      </a:schemeClr>
                    </a:solidFill>
                  </a:rPr>
                  <a:t> FAIR </a:t>
                </a:r>
                <a:r>
                  <a:rPr lang="en-DE" sz="800" i="1" dirty="0" smtClean="0">
                    <a:solidFill>
                      <a:schemeClr val="bg1">
                        <a:lumMod val="65000"/>
                      </a:schemeClr>
                    </a:solidFill>
                  </a:rPr>
                  <a:t>…</a:t>
                </a:r>
                <a:r>
                  <a:rPr lang="de-DE" sz="800" i="1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lessons</a:t>
                </a:r>
                <a:r>
                  <a:rPr lang="de-DE" sz="800" i="1" dirty="0" smtClean="0">
                    <a:solidFill>
                      <a:schemeClr val="bg1">
                        <a:lumMod val="65000"/>
                      </a:schemeClr>
                    </a:solidFill>
                  </a:rPr>
                  <a:t> </a:t>
                </a:r>
                <a:r>
                  <a:rPr lang="de-DE" sz="800" i="1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learnt</a:t>
                </a:r>
                <a:r>
                  <a:rPr lang="de-DE" sz="800" dirty="0" smtClean="0">
                    <a:solidFill>
                      <a:schemeClr val="bg1">
                        <a:lumMod val="65000"/>
                      </a:schemeClr>
                    </a:solidFill>
                  </a:rPr>
                  <a:t>.“, </a:t>
                </a:r>
                <a:r>
                  <a:rPr lang="de-DE" sz="800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Saritha</a:t>
                </a:r>
                <a:r>
                  <a:rPr lang="de-DE" sz="800" dirty="0" smtClean="0">
                    <a:solidFill>
                      <a:schemeClr val="bg1">
                        <a:lumMod val="65000"/>
                      </a:schemeClr>
                    </a:solidFill>
                  </a:rPr>
                  <a:t> V </a:t>
                </a:r>
                <a:r>
                  <a:rPr lang="de-DE" sz="800" dirty="0" err="1" smtClean="0">
                    <a:solidFill>
                      <a:schemeClr val="bg1">
                        <a:lumMod val="65000"/>
                      </a:schemeClr>
                    </a:solidFill>
                  </a:rPr>
                  <a:t>Kuriakose</a:t>
                </a:r>
                <a:endParaRPr lang="de-DE" sz="800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</p:grpSp>
      <p:sp>
        <p:nvSpPr>
          <p:cNvPr id="7" name="Textfeld 6"/>
          <p:cNvSpPr txBox="1"/>
          <p:nvPr/>
        </p:nvSpPr>
        <p:spPr>
          <a:xfrm>
            <a:off x="8111328" y="4611293"/>
            <a:ext cx="3725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i="1" dirty="0" smtClean="0"/>
              <a:t>*</a:t>
            </a:r>
            <a:r>
              <a:rPr lang="de-DE" sz="1200" b="1" i="1" dirty="0" err="1" smtClean="0"/>
              <a:t>Semantic</a:t>
            </a:r>
            <a:r>
              <a:rPr lang="de-DE" sz="1200" i="1" dirty="0" smtClean="0"/>
              <a:t>: </a:t>
            </a:r>
            <a:br>
              <a:rPr lang="de-DE" sz="1200" i="1" dirty="0" smtClean="0"/>
            </a:br>
            <a:r>
              <a:rPr lang="en-US" sz="1200" i="1" dirty="0" smtClean="0"/>
              <a:t>the </a:t>
            </a:r>
            <a:r>
              <a:rPr lang="en-US" sz="1200" i="1" dirty="0"/>
              <a:t>description of the meanings of values and of the names of data components</a:t>
            </a:r>
            <a:endParaRPr lang="de-DE" sz="1200" i="1" dirty="0"/>
          </a:p>
        </p:txBody>
      </p:sp>
      <p:sp>
        <p:nvSpPr>
          <p:cNvPr id="38" name="Fußzeilenplatzhalt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41" name="Foliennummernplatzhalt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635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10">
            <a:extLst>
              <a:ext uri="{FF2B5EF4-FFF2-40B4-BE49-F238E27FC236}">
                <a16:creationId xmlns:a16="http://schemas.microsoft.com/office/drawing/2014/main" id="{AB27A64A-7FAA-42EE-BBC3-6F347255C5B5}"/>
              </a:ext>
            </a:extLst>
          </p:cNvPr>
          <p:cNvSpPr/>
          <p:nvPr/>
        </p:nvSpPr>
        <p:spPr bwMode="auto">
          <a:xfrm>
            <a:off x="6203820" y="3052659"/>
            <a:ext cx="1815382" cy="295446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228222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1737855" y="616642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Gerader Verbinder 6"/>
          <p:cNvCxnSpPr/>
          <p:nvPr/>
        </p:nvCxnSpPr>
        <p:spPr>
          <a:xfrm flipV="1">
            <a:off x="544285" y="6080870"/>
            <a:ext cx="11101277" cy="1180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989221" y="602699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NFDI4BIOIMAGE</a:t>
            </a:r>
            <a:endParaRPr lang="de-DE" sz="3600" i="1" dirty="0"/>
          </a:p>
        </p:txBody>
      </p:sp>
      <p:sp>
        <p:nvSpPr>
          <p:cNvPr id="27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726993" y="61719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2017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2036147" y="603031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2913913" y="617896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3212205" y="6042854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4007755" y="61719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2023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4306047" y="603584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7" name="Gruppieren 56"/>
          <p:cNvGrpSpPr>
            <a:grpSpLocks noChangeAspect="1"/>
          </p:cNvGrpSpPr>
          <p:nvPr/>
        </p:nvGrpSpPr>
        <p:grpSpPr>
          <a:xfrm>
            <a:off x="72000" y="2066612"/>
            <a:ext cx="2039014" cy="2556000"/>
            <a:chOff x="231362" y="1046637"/>
            <a:chExt cx="4236653" cy="5310846"/>
          </a:xfrm>
        </p:grpSpPr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43641BA2-8FE5-4AC8-8247-2B84F4450F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52" t="8111" r="17536" b="8388"/>
            <a:stretch/>
          </p:blipFill>
          <p:spPr>
            <a:xfrm>
              <a:off x="231362" y="1046637"/>
              <a:ext cx="4236653" cy="5310846"/>
            </a:xfrm>
            <a:prstGeom prst="rect">
              <a:avLst/>
            </a:prstGeom>
            <a:noFill/>
          </p:spPr>
        </p:pic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BF626078-8E1B-4F26-B8CE-2CBE1EC4012C}"/>
                </a:ext>
              </a:extLst>
            </p:cNvPr>
            <p:cNvGrpSpPr/>
            <p:nvPr/>
          </p:nvGrpSpPr>
          <p:grpSpPr>
            <a:xfrm>
              <a:off x="523954" y="1870030"/>
              <a:ext cx="3319548" cy="4141514"/>
              <a:chOff x="545972" y="2111520"/>
              <a:chExt cx="3319548" cy="4141514"/>
            </a:xfrm>
          </p:grpSpPr>
          <p:pic>
            <p:nvPicPr>
              <p:cNvPr id="84" name="Grafik 7">
                <a:extLst>
                  <a:ext uri="{FF2B5EF4-FFF2-40B4-BE49-F238E27FC236}">
                    <a16:creationId xmlns:a16="http://schemas.microsoft.com/office/drawing/2014/main" id="{3325165F-ADE1-4C9E-A109-88BBA75D00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/>
            </p:blipFill>
            <p:spPr bwMode="auto">
              <a:xfrm>
                <a:off x="1425344" y="2149648"/>
                <a:ext cx="1850920" cy="900023"/>
              </a:xfrm>
              <a:prstGeom prst="rect">
                <a:avLst/>
              </a:prstGeom>
            </p:spPr>
          </p:pic>
          <p:grpSp>
            <p:nvGrpSpPr>
              <p:cNvPr id="85" name="Gruppieren 84">
                <a:extLst>
                  <a:ext uri="{FF2B5EF4-FFF2-40B4-BE49-F238E27FC236}">
                    <a16:creationId xmlns:a16="http://schemas.microsoft.com/office/drawing/2014/main" id="{D2DF06B5-7470-4295-8B32-759C317544DE}"/>
                  </a:ext>
                </a:extLst>
              </p:cNvPr>
              <p:cNvGrpSpPr/>
              <p:nvPr/>
            </p:nvGrpSpPr>
            <p:grpSpPr>
              <a:xfrm>
                <a:off x="846824" y="2902226"/>
                <a:ext cx="2824603" cy="3350808"/>
                <a:chOff x="8456541" y="2865193"/>
                <a:chExt cx="2824603" cy="3350808"/>
              </a:xfrm>
            </p:grpSpPr>
            <p:sp>
              <p:nvSpPr>
                <p:cNvPr id="100" name="Ellipse 99">
                  <a:extLst>
                    <a:ext uri="{FF2B5EF4-FFF2-40B4-BE49-F238E27FC236}">
                      <a16:creationId xmlns:a16="http://schemas.microsoft.com/office/drawing/2014/main" id="{8C46EDD6-1BDE-498E-A642-E4ACEF70550A}"/>
                    </a:ext>
                  </a:extLst>
                </p:cNvPr>
                <p:cNvSpPr/>
                <p:nvPr/>
              </p:nvSpPr>
              <p:spPr>
                <a:xfrm>
                  <a:off x="11137144" y="2865193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1" name="Ellipse 100">
                  <a:extLst>
                    <a:ext uri="{FF2B5EF4-FFF2-40B4-BE49-F238E27FC236}">
                      <a16:creationId xmlns:a16="http://schemas.microsoft.com/office/drawing/2014/main" id="{7DE318BB-2FD9-4904-B908-CAE6718FF014}"/>
                    </a:ext>
                  </a:extLst>
                </p:cNvPr>
                <p:cNvSpPr/>
                <p:nvPr/>
              </p:nvSpPr>
              <p:spPr>
                <a:xfrm>
                  <a:off x="8963268" y="294416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2" name="Ellipse 101">
                  <a:extLst>
                    <a:ext uri="{FF2B5EF4-FFF2-40B4-BE49-F238E27FC236}">
                      <a16:creationId xmlns:a16="http://schemas.microsoft.com/office/drawing/2014/main" id="{48F4EE0A-72B7-43CF-99F5-813C9977890F}"/>
                    </a:ext>
                  </a:extLst>
                </p:cNvPr>
                <p:cNvSpPr/>
                <p:nvPr/>
              </p:nvSpPr>
              <p:spPr>
                <a:xfrm>
                  <a:off x="8792086" y="3166023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3" name="Ellipse 102">
                  <a:extLst>
                    <a:ext uri="{FF2B5EF4-FFF2-40B4-BE49-F238E27FC236}">
                      <a16:creationId xmlns:a16="http://schemas.microsoft.com/office/drawing/2014/main" id="{6C99C0E8-75C8-451F-BDCB-76C597A4FF40}"/>
                    </a:ext>
                  </a:extLst>
                </p:cNvPr>
                <p:cNvSpPr/>
                <p:nvPr/>
              </p:nvSpPr>
              <p:spPr>
                <a:xfrm>
                  <a:off x="8501431" y="355044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4" name="Ellipse 103">
                  <a:extLst>
                    <a:ext uri="{FF2B5EF4-FFF2-40B4-BE49-F238E27FC236}">
                      <a16:creationId xmlns:a16="http://schemas.microsoft.com/office/drawing/2014/main" id="{A10BD246-5485-48B3-A4BF-523983ACFEE9}"/>
                    </a:ext>
                  </a:extLst>
                </p:cNvPr>
                <p:cNvSpPr/>
                <p:nvPr/>
              </p:nvSpPr>
              <p:spPr>
                <a:xfrm>
                  <a:off x="8456541" y="3686658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5" name="Ellipse 104">
                  <a:extLst>
                    <a:ext uri="{FF2B5EF4-FFF2-40B4-BE49-F238E27FC236}">
                      <a16:creationId xmlns:a16="http://schemas.microsoft.com/office/drawing/2014/main" id="{A9F23988-282A-49DE-82D6-72E1DA18BE6D}"/>
                    </a:ext>
                  </a:extLst>
                </p:cNvPr>
                <p:cNvSpPr/>
                <p:nvPr/>
              </p:nvSpPr>
              <p:spPr>
                <a:xfrm>
                  <a:off x="8475994" y="389199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6" name="Ellipse 105">
                  <a:extLst>
                    <a:ext uri="{FF2B5EF4-FFF2-40B4-BE49-F238E27FC236}">
                      <a16:creationId xmlns:a16="http://schemas.microsoft.com/office/drawing/2014/main" id="{9F5A3511-5B78-464E-B85D-FEDD5E16CD59}"/>
                    </a:ext>
                  </a:extLst>
                </p:cNvPr>
                <p:cNvSpPr/>
                <p:nvPr/>
              </p:nvSpPr>
              <p:spPr>
                <a:xfrm>
                  <a:off x="10236200" y="471934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7" name="Ellipse 106">
                  <a:extLst>
                    <a:ext uri="{FF2B5EF4-FFF2-40B4-BE49-F238E27FC236}">
                      <a16:creationId xmlns:a16="http://schemas.microsoft.com/office/drawing/2014/main" id="{1A64556D-A36A-43F5-9F3B-89D8032D8700}"/>
                    </a:ext>
                  </a:extLst>
                </p:cNvPr>
                <p:cNvSpPr/>
                <p:nvPr/>
              </p:nvSpPr>
              <p:spPr>
                <a:xfrm>
                  <a:off x="9253444" y="4550881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8" name="Ellipse 107">
                  <a:extLst>
                    <a:ext uri="{FF2B5EF4-FFF2-40B4-BE49-F238E27FC236}">
                      <a16:creationId xmlns:a16="http://schemas.microsoft.com/office/drawing/2014/main" id="{6B62AD2F-2D4A-4C64-A8F9-A579A64E2470}"/>
                    </a:ext>
                  </a:extLst>
                </p:cNvPr>
                <p:cNvSpPr/>
                <p:nvPr/>
              </p:nvSpPr>
              <p:spPr>
                <a:xfrm>
                  <a:off x="9021730" y="4504609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9" name="Ellipse 108">
                  <a:extLst>
                    <a:ext uri="{FF2B5EF4-FFF2-40B4-BE49-F238E27FC236}">
                      <a16:creationId xmlns:a16="http://schemas.microsoft.com/office/drawing/2014/main" id="{FF3C7250-DCC4-4636-A860-61A684E8280C}"/>
                    </a:ext>
                  </a:extLst>
                </p:cNvPr>
                <p:cNvSpPr/>
                <p:nvPr/>
              </p:nvSpPr>
              <p:spPr>
                <a:xfrm>
                  <a:off x="9206560" y="489287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4</a:t>
                  </a:r>
                </a:p>
              </p:txBody>
            </p:sp>
            <p:sp>
              <p:nvSpPr>
                <p:cNvPr id="110" name="Ellipse 109">
                  <a:extLst>
                    <a:ext uri="{FF2B5EF4-FFF2-40B4-BE49-F238E27FC236}">
                      <a16:creationId xmlns:a16="http://schemas.microsoft.com/office/drawing/2014/main" id="{6B6A5009-2E7B-4309-99DA-E3CC342C4330}"/>
                    </a:ext>
                  </a:extLst>
                </p:cNvPr>
                <p:cNvSpPr/>
                <p:nvPr/>
              </p:nvSpPr>
              <p:spPr>
                <a:xfrm>
                  <a:off x="9402071" y="6072001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11" name="Ellipse 110">
                  <a:extLst>
                    <a:ext uri="{FF2B5EF4-FFF2-40B4-BE49-F238E27FC236}">
                      <a16:creationId xmlns:a16="http://schemas.microsoft.com/office/drawing/2014/main" id="{062255A3-2D97-4AE5-8E37-A96C809200CC}"/>
                    </a:ext>
                  </a:extLst>
                </p:cNvPr>
                <p:cNvSpPr/>
                <p:nvPr/>
              </p:nvSpPr>
              <p:spPr>
                <a:xfrm>
                  <a:off x="8858818" y="5769405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3</a:t>
                  </a:r>
                </a:p>
              </p:txBody>
            </p:sp>
          </p:grpSp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C3C7E76C-1FF4-466B-BF28-C7C3105E2C29}"/>
                  </a:ext>
                </a:extLst>
              </p:cNvPr>
              <p:cNvSpPr/>
              <p:nvPr/>
            </p:nvSpPr>
            <p:spPr>
              <a:xfrm>
                <a:off x="2136704" y="211152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3</a:t>
                </a:r>
              </a:p>
            </p:txBody>
          </p:sp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D78E1306-E3E1-4684-A57A-E3582B46E602}"/>
                  </a:ext>
                </a:extLst>
              </p:cNvPr>
              <p:cNvSpPr/>
              <p:nvPr/>
            </p:nvSpPr>
            <p:spPr>
              <a:xfrm>
                <a:off x="2108938" y="2916097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88" name="Ellipse 87">
                <a:extLst>
                  <a:ext uri="{FF2B5EF4-FFF2-40B4-BE49-F238E27FC236}">
                    <a16:creationId xmlns:a16="http://schemas.microsoft.com/office/drawing/2014/main" id="{A2C709EC-70BA-4160-B975-4E5EE5B07509}"/>
                  </a:ext>
                </a:extLst>
              </p:cNvPr>
              <p:cNvSpPr/>
              <p:nvPr/>
            </p:nvSpPr>
            <p:spPr>
              <a:xfrm>
                <a:off x="2861353" y="311027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89" name="Ellipse 88">
                <a:extLst>
                  <a:ext uri="{FF2B5EF4-FFF2-40B4-BE49-F238E27FC236}">
                    <a16:creationId xmlns:a16="http://schemas.microsoft.com/office/drawing/2014/main" id="{BAD99D04-D1B2-4685-A2F0-5C1C905BFBC4}"/>
                  </a:ext>
                </a:extLst>
              </p:cNvPr>
              <p:cNvSpPr/>
              <p:nvPr/>
            </p:nvSpPr>
            <p:spPr>
              <a:xfrm>
                <a:off x="3637696" y="274739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0" name="Ellipse 89">
                <a:extLst>
                  <a:ext uri="{FF2B5EF4-FFF2-40B4-BE49-F238E27FC236}">
                    <a16:creationId xmlns:a16="http://schemas.microsoft.com/office/drawing/2014/main" id="{6FF35C80-D6AB-4056-AA2C-5BCAA4C67DB3}"/>
                  </a:ext>
                </a:extLst>
              </p:cNvPr>
              <p:cNvSpPr/>
              <p:nvPr/>
            </p:nvSpPr>
            <p:spPr>
              <a:xfrm>
                <a:off x="2136116" y="350927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FE5D20B9-BEFA-4219-BF14-118C53C07CC9}"/>
                  </a:ext>
                </a:extLst>
              </p:cNvPr>
              <p:cNvSpPr/>
              <p:nvPr/>
            </p:nvSpPr>
            <p:spPr>
              <a:xfrm>
                <a:off x="3721520" y="3847389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4</a:t>
                </a:r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C3901F98-B482-4F32-98C0-5E7DA2AC4383}"/>
                  </a:ext>
                </a:extLst>
              </p:cNvPr>
              <p:cNvSpPr/>
              <p:nvPr/>
            </p:nvSpPr>
            <p:spPr>
              <a:xfrm>
                <a:off x="2805528" y="392995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3" name="Ellipse 92">
                <a:extLst>
                  <a:ext uri="{FF2B5EF4-FFF2-40B4-BE49-F238E27FC236}">
                    <a16:creationId xmlns:a16="http://schemas.microsoft.com/office/drawing/2014/main" id="{4E4B9784-1A21-4901-94B9-5FBDAC151031}"/>
                  </a:ext>
                </a:extLst>
              </p:cNvPr>
              <p:cNvSpPr/>
              <p:nvPr/>
            </p:nvSpPr>
            <p:spPr>
              <a:xfrm>
                <a:off x="545972" y="400103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4" name="Ellipse 93">
                <a:extLst>
                  <a:ext uri="{FF2B5EF4-FFF2-40B4-BE49-F238E27FC236}">
                    <a16:creationId xmlns:a16="http://schemas.microsoft.com/office/drawing/2014/main" id="{A630F8B5-F1AD-495C-B7D3-48997214CA55}"/>
                  </a:ext>
                </a:extLst>
              </p:cNvPr>
              <p:cNvSpPr/>
              <p:nvPr/>
            </p:nvSpPr>
            <p:spPr>
              <a:xfrm>
                <a:off x="956677" y="4078555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5" name="Ellipse 94">
                <a:extLst>
                  <a:ext uri="{FF2B5EF4-FFF2-40B4-BE49-F238E27FC236}">
                    <a16:creationId xmlns:a16="http://schemas.microsoft.com/office/drawing/2014/main" id="{1E33FEDA-8D96-4955-A3B0-731067EA7329}"/>
                  </a:ext>
                </a:extLst>
              </p:cNvPr>
              <p:cNvSpPr/>
              <p:nvPr/>
            </p:nvSpPr>
            <p:spPr>
              <a:xfrm>
                <a:off x="1691948" y="396912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6" name="Ellipse 95">
                <a:extLst>
                  <a:ext uri="{FF2B5EF4-FFF2-40B4-BE49-F238E27FC236}">
                    <a16:creationId xmlns:a16="http://schemas.microsoft.com/office/drawing/2014/main" id="{41382FB6-C010-4E62-B82C-354E08956520}"/>
                  </a:ext>
                </a:extLst>
              </p:cNvPr>
              <p:cNvSpPr/>
              <p:nvPr/>
            </p:nvSpPr>
            <p:spPr>
              <a:xfrm>
                <a:off x="1632594" y="4127823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F91527D6-DF35-41F2-9969-0961184BA989}"/>
                  </a:ext>
                </a:extLst>
              </p:cNvPr>
              <p:cNvSpPr/>
              <p:nvPr/>
            </p:nvSpPr>
            <p:spPr>
              <a:xfrm>
                <a:off x="1662724" y="427139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8" name="Ellipse 97">
                <a:extLst>
                  <a:ext uri="{FF2B5EF4-FFF2-40B4-BE49-F238E27FC236}">
                    <a16:creationId xmlns:a16="http://schemas.microsoft.com/office/drawing/2014/main" id="{E3C4BB97-41B7-41E1-B867-79E84DE3023F}"/>
                  </a:ext>
                </a:extLst>
              </p:cNvPr>
              <p:cNvSpPr/>
              <p:nvPr/>
            </p:nvSpPr>
            <p:spPr>
              <a:xfrm>
                <a:off x="2751337" y="573443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3</a:t>
                </a:r>
              </a:p>
            </p:txBody>
          </p:sp>
          <p:sp>
            <p:nvSpPr>
              <p:cNvPr id="99" name="Ellipse 98">
                <a:extLst>
                  <a:ext uri="{FF2B5EF4-FFF2-40B4-BE49-F238E27FC236}">
                    <a16:creationId xmlns:a16="http://schemas.microsoft.com/office/drawing/2014/main" id="{65608FF4-3D57-48A9-9177-8E2E2DD6D019}"/>
                  </a:ext>
                </a:extLst>
              </p:cNvPr>
              <p:cNvSpPr/>
              <p:nvPr/>
            </p:nvSpPr>
            <p:spPr>
              <a:xfrm>
                <a:off x="1773665" y="546783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</p:grp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2DD08AB1-AC3A-4C1C-AE74-9E07345A850F}"/>
                </a:ext>
              </a:extLst>
            </p:cNvPr>
            <p:cNvGrpSpPr/>
            <p:nvPr/>
          </p:nvGrpSpPr>
          <p:grpSpPr>
            <a:xfrm>
              <a:off x="568817" y="1599427"/>
              <a:ext cx="3149824" cy="4466081"/>
              <a:chOff x="561617" y="1589649"/>
              <a:chExt cx="3149824" cy="4466081"/>
            </a:xfrm>
          </p:grpSpPr>
          <p:grpSp>
            <p:nvGrpSpPr>
              <p:cNvPr id="65" name="Gruppieren 64">
                <a:extLst>
                  <a:ext uri="{FF2B5EF4-FFF2-40B4-BE49-F238E27FC236}">
                    <a16:creationId xmlns:a16="http://schemas.microsoft.com/office/drawing/2014/main" id="{2C55D12B-849D-47E6-90B5-DAD924235871}"/>
                  </a:ext>
                </a:extLst>
              </p:cNvPr>
              <p:cNvGrpSpPr/>
              <p:nvPr/>
            </p:nvGrpSpPr>
            <p:grpSpPr>
              <a:xfrm>
                <a:off x="753648" y="2612067"/>
                <a:ext cx="2957793" cy="3443663"/>
                <a:chOff x="784746" y="2861690"/>
                <a:chExt cx="2957793" cy="3443663"/>
              </a:xfrm>
            </p:grpSpPr>
            <p:pic>
              <p:nvPicPr>
                <p:cNvPr id="70" name="Grafik 9">
                  <a:extLst>
                    <a:ext uri="{FF2B5EF4-FFF2-40B4-BE49-F238E27FC236}">
                      <a16:creationId xmlns:a16="http://schemas.microsoft.com/office/drawing/2014/main" id="{292E9B72-AAE5-4543-9ADD-C2EF706657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298967" y="2938292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1" name="Grafik 70">
                  <a:extLst>
                    <a:ext uri="{FF2B5EF4-FFF2-40B4-BE49-F238E27FC236}">
                      <a16:creationId xmlns:a16="http://schemas.microsoft.com/office/drawing/2014/main" id="{9DAD803D-6AF3-4398-B298-3F1ECEDBD8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112840" y="3159299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3" name="Grafik 72">
                  <a:extLst>
                    <a:ext uri="{FF2B5EF4-FFF2-40B4-BE49-F238E27FC236}">
                      <a16:creationId xmlns:a16="http://schemas.microsoft.com/office/drawing/2014/main" id="{C0B9219D-D6CC-43DA-9A02-2758F90311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831564" y="3539465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4" name="Grafik 9">
                  <a:extLst>
                    <a:ext uri="{FF2B5EF4-FFF2-40B4-BE49-F238E27FC236}">
                      <a16:creationId xmlns:a16="http://schemas.microsoft.com/office/drawing/2014/main" id="{126A7CB5-B88B-4B1A-9396-73A10D75EF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784746" y="3666037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5" name="Grafik 9">
                  <a:extLst>
                    <a:ext uri="{FF2B5EF4-FFF2-40B4-BE49-F238E27FC236}">
                      <a16:creationId xmlns:a16="http://schemas.microsoft.com/office/drawing/2014/main" id="{635010C9-6426-477E-A5E1-FFBC6BABEB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806127" y="3883686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6" name="Grafik 9">
                  <a:extLst>
                    <a:ext uri="{FF2B5EF4-FFF2-40B4-BE49-F238E27FC236}">
                      <a16:creationId xmlns:a16="http://schemas.microsoft.com/office/drawing/2014/main" id="{F160C787-25EE-4782-B188-B5909D9395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3465074" y="2861690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7" name="Grafik 9">
                  <a:extLst>
                    <a:ext uri="{FF2B5EF4-FFF2-40B4-BE49-F238E27FC236}">
                      <a16:creationId xmlns:a16="http://schemas.microsoft.com/office/drawing/2014/main" id="{E30A62D1-F280-480C-84AC-4B4D19B2FE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2555908" y="4711036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8" name="Grafik 9">
                  <a:extLst>
                    <a:ext uri="{FF2B5EF4-FFF2-40B4-BE49-F238E27FC236}">
                      <a16:creationId xmlns:a16="http://schemas.microsoft.com/office/drawing/2014/main" id="{37BEDF37-9D43-4B38-AADC-9E7BFB9715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188951" y="5755411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9" name="Grafik 9">
                  <a:extLst>
                    <a:ext uri="{FF2B5EF4-FFF2-40B4-BE49-F238E27FC236}">
                      <a16:creationId xmlns:a16="http://schemas.microsoft.com/office/drawing/2014/main" id="{81452B44-E21A-4A98-923E-4D907B27B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732204" y="6068808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0" name="Grafik 9">
                  <a:extLst>
                    <a:ext uri="{FF2B5EF4-FFF2-40B4-BE49-F238E27FC236}">
                      <a16:creationId xmlns:a16="http://schemas.microsoft.com/office/drawing/2014/main" id="{4A2A9B65-772A-49F7-804B-603C13EC8D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536693" y="4878413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1" name="Grafik 9">
                  <a:extLst>
                    <a:ext uri="{FF2B5EF4-FFF2-40B4-BE49-F238E27FC236}">
                      <a16:creationId xmlns:a16="http://schemas.microsoft.com/office/drawing/2014/main" id="{FF82A95B-DB3E-4639-8BD5-9E373CE72E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576432" y="4535821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2" name="Grafik 9">
                  <a:extLst>
                    <a:ext uri="{FF2B5EF4-FFF2-40B4-BE49-F238E27FC236}">
                      <a16:creationId xmlns:a16="http://schemas.microsoft.com/office/drawing/2014/main" id="{5D450FF9-0491-4F7E-9D4C-36E2503E85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351863" y="4497175"/>
                  <a:ext cx="277465" cy="236545"/>
                </a:xfrm>
                <a:prstGeom prst="rect">
                  <a:avLst/>
                </a:prstGeom>
              </p:spPr>
            </p:pic>
          </p:grpSp>
          <p:pic>
            <p:nvPicPr>
              <p:cNvPr id="66" name="Grafik 9">
                <a:extLst>
                  <a:ext uri="{FF2B5EF4-FFF2-40B4-BE49-F238E27FC236}">
                    <a16:creationId xmlns:a16="http://schemas.microsoft.com/office/drawing/2014/main" id="{B466456E-D511-42EC-AE5F-B0DAF3E77D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2772602" y="1589649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7" name="Grafik 9">
                <a:extLst>
                  <a:ext uri="{FF2B5EF4-FFF2-40B4-BE49-F238E27FC236}">
                    <a16:creationId xmlns:a16="http://schemas.microsoft.com/office/drawing/2014/main" id="{F43014D7-0412-49FF-A863-2F933607FD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561617" y="3634063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8" name="Grafik 9">
                <a:extLst>
                  <a:ext uri="{FF2B5EF4-FFF2-40B4-BE49-F238E27FC236}">
                    <a16:creationId xmlns:a16="http://schemas.microsoft.com/office/drawing/2014/main" id="{7ACDB9E0-2C3B-4ED7-963C-904D2B0355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913761" y="4872436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9" name="Grafik 9">
                <a:extLst>
                  <a:ext uri="{FF2B5EF4-FFF2-40B4-BE49-F238E27FC236}">
                    <a16:creationId xmlns:a16="http://schemas.microsoft.com/office/drawing/2014/main" id="{6C520C7C-F2E4-470B-88FC-C6C215EAB9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2282960" y="1630631"/>
                <a:ext cx="277465" cy="236545"/>
              </a:xfrm>
              <a:prstGeom prst="rect">
                <a:avLst/>
              </a:prstGeom>
            </p:spPr>
          </p:pic>
        </p:grpSp>
        <p:sp>
          <p:nvSpPr>
            <p:cNvPr id="61" name="Sechseck 60">
              <a:extLst>
                <a:ext uri="{FF2B5EF4-FFF2-40B4-BE49-F238E27FC236}">
                  <a16:creationId xmlns:a16="http://schemas.microsoft.com/office/drawing/2014/main" id="{61E910BC-B35D-4511-A093-66533A1A9ACE}"/>
                </a:ext>
              </a:extLst>
            </p:cNvPr>
            <p:cNvSpPr/>
            <p:nvPr/>
          </p:nvSpPr>
          <p:spPr>
            <a:xfrm>
              <a:off x="1233801" y="2660736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Sechseck 61">
              <a:extLst>
                <a:ext uri="{FF2B5EF4-FFF2-40B4-BE49-F238E27FC236}">
                  <a16:creationId xmlns:a16="http://schemas.microsoft.com/office/drawing/2014/main" id="{BD824680-C9EF-4AF0-B056-7A62098437B2}"/>
                </a:ext>
              </a:extLst>
            </p:cNvPr>
            <p:cNvSpPr/>
            <p:nvPr/>
          </p:nvSpPr>
          <p:spPr>
            <a:xfrm>
              <a:off x="724019" y="3397387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Sechseck 62">
              <a:extLst>
                <a:ext uri="{FF2B5EF4-FFF2-40B4-BE49-F238E27FC236}">
                  <a16:creationId xmlns:a16="http://schemas.microsoft.com/office/drawing/2014/main" id="{6B62E2F1-42D5-48C1-A1A7-2E23D081F7EF}"/>
                </a:ext>
              </a:extLst>
            </p:cNvPr>
            <p:cNvSpPr/>
            <p:nvPr/>
          </p:nvSpPr>
          <p:spPr>
            <a:xfrm>
              <a:off x="1131413" y="5477163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Sechseck 63">
              <a:extLst>
                <a:ext uri="{FF2B5EF4-FFF2-40B4-BE49-F238E27FC236}">
                  <a16:creationId xmlns:a16="http://schemas.microsoft.com/office/drawing/2014/main" id="{A3646DF8-954C-43C3-88BB-9BA445D17D63}"/>
                </a:ext>
              </a:extLst>
            </p:cNvPr>
            <p:cNvSpPr/>
            <p:nvPr/>
          </p:nvSpPr>
          <p:spPr>
            <a:xfrm>
              <a:off x="1515257" y="4266837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" name="Gerader Verbinder 2"/>
          <p:cNvCxnSpPr>
            <a:stCxn id="28" idx="0"/>
            <a:endCxn id="54" idx="0"/>
          </p:cNvCxnSpPr>
          <p:nvPr/>
        </p:nvCxnSpPr>
        <p:spPr>
          <a:xfrm>
            <a:off x="2090147" y="6030313"/>
            <a:ext cx="2269900" cy="55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4" descr="nfdi | Nationale Forschungsdateninfrastruktur e. V.">
            <a:extLst>
              <a:ext uri="{FF2B5EF4-FFF2-40B4-BE49-F238E27FC236}">
                <a16:creationId xmlns:a16="http://schemas.microsoft.com/office/drawing/2014/main" id="{CB6A8A9B-2926-7B42-AFAC-82BB6658A8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4" t="13829" r="12560" b="48753"/>
          <a:stretch/>
        </p:blipFill>
        <p:spPr bwMode="auto">
          <a:xfrm>
            <a:off x="2496210" y="5645934"/>
            <a:ext cx="678104" cy="33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20" descr="A picture containing schematic&#10;&#10;Description automatically generated"/>
          <p:cNvPicPr>
            <a:picLocks noGrp="1" noChangeAspect="1"/>
          </p:cNvPicPr>
          <p:nvPr>
            <p:ph idx="1"/>
          </p:nvPr>
        </p:nvPicPr>
        <p:blipFill>
          <a:blip r:embed="rId7"/>
          <a:srcRect l="1778"/>
          <a:stretch/>
        </p:blipFill>
        <p:spPr bwMode="auto">
          <a:xfrm>
            <a:off x="2388378" y="1786185"/>
            <a:ext cx="9596262" cy="3131214"/>
          </a:xfrm>
          <a:prstGeom prst="rect">
            <a:avLst/>
          </a:prstGeom>
        </p:spPr>
      </p:pic>
      <p:pic>
        <p:nvPicPr>
          <p:cNvPr id="114" name="Grafik 38">
            <a:extLst>
              <a:ext uri="{FF2B5EF4-FFF2-40B4-BE49-F238E27FC236}">
                <a16:creationId xmlns:a16="http://schemas.microsoft.com/office/drawing/2014/main" id="{E2EDC419-15FD-43EB-936C-B8713C5E315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10174063" y="834193"/>
            <a:ext cx="1538895" cy="421416"/>
          </a:xfrm>
          <a:prstGeom prst="rect">
            <a:avLst/>
          </a:prstGeom>
        </p:spPr>
      </p:pic>
      <p:sp>
        <p:nvSpPr>
          <p:cNvPr id="115" name="TextBox 70">
            <a:extLst>
              <a:ext uri="{FF2B5EF4-FFF2-40B4-BE49-F238E27FC236}">
                <a16:creationId xmlns:a16="http://schemas.microsoft.com/office/drawing/2014/main" id="{A7719E20-2ADF-45A4-96B5-D49604825415}"/>
              </a:ext>
            </a:extLst>
          </p:cNvPr>
          <p:cNvSpPr txBox="1"/>
          <p:nvPr/>
        </p:nvSpPr>
        <p:spPr bwMode="auto">
          <a:xfrm>
            <a:off x="10050701" y="514810"/>
            <a:ext cx="18695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>
                <a:solidFill>
                  <a:prstClr val="black">
                    <a:lumMod val="65000"/>
                    <a:lumOff val="35000"/>
                  </a:prstClr>
                </a:solidFill>
              </a:rPr>
              <a:t>2023-2028</a:t>
            </a:r>
            <a:endParaRPr dirty="0"/>
          </a:p>
          <a:p>
            <a:pPr>
              <a:defRPr/>
            </a:pPr>
            <a:endParaRPr lang="de-DE" sz="400" b="1" dirty="0"/>
          </a:p>
        </p:txBody>
      </p:sp>
      <p:sp>
        <p:nvSpPr>
          <p:cNvPr id="116" name="Rechteck 115"/>
          <p:cNvSpPr/>
          <p:nvPr/>
        </p:nvSpPr>
        <p:spPr>
          <a:xfrm>
            <a:off x="5267332" y="466200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National </a:t>
            </a:r>
            <a:r>
              <a:rPr lang="en-US" dirty="0" err="1" smtClean="0"/>
              <a:t>Researchdata</a:t>
            </a:r>
            <a:r>
              <a:rPr lang="en-US" dirty="0" smtClean="0"/>
              <a:t> Infrastructure for </a:t>
            </a:r>
            <a:r>
              <a:rPr lang="en-US" dirty="0" err="1" smtClean="0"/>
              <a:t>BioImaging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Implement national infrastructure and standards</a:t>
            </a:r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6999191" y="5722438"/>
            <a:ext cx="47137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Stefanie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</a:rPr>
              <a:t>Weidtkamp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-Peters. (2023, June 22). NFDI4BIOIMAGE - National Research Data Infrastructure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</a:rPr>
              <a:t>for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</a:rPr>
              <a:t>Microscopy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</a:rPr>
              <a:t>and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</a:rPr>
              <a:t>BioImage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 Analysis - Online Kick-Off 2023. </a:t>
            </a:r>
            <a:r>
              <a:rPr lang="de-DE" sz="800" dirty="0" err="1">
                <a:solidFill>
                  <a:schemeClr val="bg1">
                    <a:lumMod val="65000"/>
                  </a:schemeClr>
                </a:solidFill>
              </a:rPr>
              <a:t>Zenodo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. https://doi.org/10.5281/zenodo.8070038</a:t>
            </a:r>
          </a:p>
        </p:txBody>
      </p:sp>
    </p:spTree>
    <p:extLst>
      <p:ext uri="{BB962C8B-B14F-4D97-AF65-F5344CB8AC3E}">
        <p14:creationId xmlns:p14="http://schemas.microsoft.com/office/powerpoint/2010/main" val="266067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10">
            <a:extLst>
              <a:ext uri="{FF2B5EF4-FFF2-40B4-BE49-F238E27FC236}">
                <a16:creationId xmlns:a16="http://schemas.microsoft.com/office/drawing/2014/main" id="{AB27A64A-7FAA-42EE-BBC3-6F347255C5B5}"/>
              </a:ext>
            </a:extLst>
          </p:cNvPr>
          <p:cNvSpPr/>
          <p:nvPr/>
        </p:nvSpPr>
        <p:spPr bwMode="auto">
          <a:xfrm>
            <a:off x="6203820" y="3052659"/>
            <a:ext cx="1815382" cy="295446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228222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1737855" y="616642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Gerader Verbinder 6"/>
          <p:cNvCxnSpPr/>
          <p:nvPr/>
        </p:nvCxnSpPr>
        <p:spPr>
          <a:xfrm flipV="1">
            <a:off x="544285" y="6080870"/>
            <a:ext cx="11101277" cy="1180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989221" y="602699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NFDI4BIOIMAGE</a:t>
            </a:r>
            <a:endParaRPr lang="de-DE" sz="3600" i="1" dirty="0"/>
          </a:p>
        </p:txBody>
      </p:sp>
      <p:sp>
        <p:nvSpPr>
          <p:cNvPr id="27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726993" y="61719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2017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2036147" y="603031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2913913" y="617896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3212205" y="6042854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4007755" y="61719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2023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4306047" y="603584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7" name="Gruppieren 56"/>
          <p:cNvGrpSpPr>
            <a:grpSpLocks noChangeAspect="1"/>
          </p:cNvGrpSpPr>
          <p:nvPr/>
        </p:nvGrpSpPr>
        <p:grpSpPr>
          <a:xfrm>
            <a:off x="72000" y="2066612"/>
            <a:ext cx="2039014" cy="2556000"/>
            <a:chOff x="231362" y="1046637"/>
            <a:chExt cx="4236653" cy="5310846"/>
          </a:xfrm>
        </p:grpSpPr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43641BA2-8FE5-4AC8-8247-2B84F4450F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52" t="8111" r="17536" b="8388"/>
            <a:stretch/>
          </p:blipFill>
          <p:spPr>
            <a:xfrm>
              <a:off x="231362" y="1046637"/>
              <a:ext cx="4236653" cy="5310846"/>
            </a:xfrm>
            <a:prstGeom prst="rect">
              <a:avLst/>
            </a:prstGeom>
            <a:noFill/>
          </p:spPr>
        </p:pic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BF626078-8E1B-4F26-B8CE-2CBE1EC4012C}"/>
                </a:ext>
              </a:extLst>
            </p:cNvPr>
            <p:cNvGrpSpPr/>
            <p:nvPr/>
          </p:nvGrpSpPr>
          <p:grpSpPr>
            <a:xfrm>
              <a:off x="523954" y="1870030"/>
              <a:ext cx="3319548" cy="4141514"/>
              <a:chOff x="545972" y="2111520"/>
              <a:chExt cx="3319548" cy="4141514"/>
            </a:xfrm>
          </p:grpSpPr>
          <p:pic>
            <p:nvPicPr>
              <p:cNvPr id="84" name="Grafik 7">
                <a:extLst>
                  <a:ext uri="{FF2B5EF4-FFF2-40B4-BE49-F238E27FC236}">
                    <a16:creationId xmlns:a16="http://schemas.microsoft.com/office/drawing/2014/main" id="{3325165F-ADE1-4C9E-A109-88BBA75D00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/>
            </p:blipFill>
            <p:spPr bwMode="auto">
              <a:xfrm>
                <a:off x="1425344" y="2149648"/>
                <a:ext cx="1850920" cy="900023"/>
              </a:xfrm>
              <a:prstGeom prst="rect">
                <a:avLst/>
              </a:prstGeom>
            </p:spPr>
          </p:pic>
          <p:grpSp>
            <p:nvGrpSpPr>
              <p:cNvPr id="85" name="Gruppieren 84">
                <a:extLst>
                  <a:ext uri="{FF2B5EF4-FFF2-40B4-BE49-F238E27FC236}">
                    <a16:creationId xmlns:a16="http://schemas.microsoft.com/office/drawing/2014/main" id="{D2DF06B5-7470-4295-8B32-759C317544DE}"/>
                  </a:ext>
                </a:extLst>
              </p:cNvPr>
              <p:cNvGrpSpPr/>
              <p:nvPr/>
            </p:nvGrpSpPr>
            <p:grpSpPr>
              <a:xfrm>
                <a:off x="846824" y="2902226"/>
                <a:ext cx="2824603" cy="3350808"/>
                <a:chOff x="8456541" y="2865193"/>
                <a:chExt cx="2824603" cy="3350808"/>
              </a:xfrm>
            </p:grpSpPr>
            <p:sp>
              <p:nvSpPr>
                <p:cNvPr id="100" name="Ellipse 99">
                  <a:extLst>
                    <a:ext uri="{FF2B5EF4-FFF2-40B4-BE49-F238E27FC236}">
                      <a16:creationId xmlns:a16="http://schemas.microsoft.com/office/drawing/2014/main" id="{8C46EDD6-1BDE-498E-A642-E4ACEF70550A}"/>
                    </a:ext>
                  </a:extLst>
                </p:cNvPr>
                <p:cNvSpPr/>
                <p:nvPr/>
              </p:nvSpPr>
              <p:spPr>
                <a:xfrm>
                  <a:off x="11137144" y="2865193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1" name="Ellipse 100">
                  <a:extLst>
                    <a:ext uri="{FF2B5EF4-FFF2-40B4-BE49-F238E27FC236}">
                      <a16:creationId xmlns:a16="http://schemas.microsoft.com/office/drawing/2014/main" id="{7DE318BB-2FD9-4904-B908-CAE6718FF014}"/>
                    </a:ext>
                  </a:extLst>
                </p:cNvPr>
                <p:cNvSpPr/>
                <p:nvPr/>
              </p:nvSpPr>
              <p:spPr>
                <a:xfrm>
                  <a:off x="8963268" y="294416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2" name="Ellipse 101">
                  <a:extLst>
                    <a:ext uri="{FF2B5EF4-FFF2-40B4-BE49-F238E27FC236}">
                      <a16:creationId xmlns:a16="http://schemas.microsoft.com/office/drawing/2014/main" id="{48F4EE0A-72B7-43CF-99F5-813C9977890F}"/>
                    </a:ext>
                  </a:extLst>
                </p:cNvPr>
                <p:cNvSpPr/>
                <p:nvPr/>
              </p:nvSpPr>
              <p:spPr>
                <a:xfrm>
                  <a:off x="8792086" y="3166023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3" name="Ellipse 102">
                  <a:extLst>
                    <a:ext uri="{FF2B5EF4-FFF2-40B4-BE49-F238E27FC236}">
                      <a16:creationId xmlns:a16="http://schemas.microsoft.com/office/drawing/2014/main" id="{6C99C0E8-75C8-451F-BDCB-76C597A4FF40}"/>
                    </a:ext>
                  </a:extLst>
                </p:cNvPr>
                <p:cNvSpPr/>
                <p:nvPr/>
              </p:nvSpPr>
              <p:spPr>
                <a:xfrm>
                  <a:off x="8501431" y="355044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4" name="Ellipse 103">
                  <a:extLst>
                    <a:ext uri="{FF2B5EF4-FFF2-40B4-BE49-F238E27FC236}">
                      <a16:creationId xmlns:a16="http://schemas.microsoft.com/office/drawing/2014/main" id="{A10BD246-5485-48B3-A4BF-523983ACFEE9}"/>
                    </a:ext>
                  </a:extLst>
                </p:cNvPr>
                <p:cNvSpPr/>
                <p:nvPr/>
              </p:nvSpPr>
              <p:spPr>
                <a:xfrm>
                  <a:off x="8456541" y="3686658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5" name="Ellipse 104">
                  <a:extLst>
                    <a:ext uri="{FF2B5EF4-FFF2-40B4-BE49-F238E27FC236}">
                      <a16:creationId xmlns:a16="http://schemas.microsoft.com/office/drawing/2014/main" id="{A9F23988-282A-49DE-82D6-72E1DA18BE6D}"/>
                    </a:ext>
                  </a:extLst>
                </p:cNvPr>
                <p:cNvSpPr/>
                <p:nvPr/>
              </p:nvSpPr>
              <p:spPr>
                <a:xfrm>
                  <a:off x="8475994" y="389199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6" name="Ellipse 105">
                  <a:extLst>
                    <a:ext uri="{FF2B5EF4-FFF2-40B4-BE49-F238E27FC236}">
                      <a16:creationId xmlns:a16="http://schemas.microsoft.com/office/drawing/2014/main" id="{9F5A3511-5B78-464E-B85D-FEDD5E16CD59}"/>
                    </a:ext>
                  </a:extLst>
                </p:cNvPr>
                <p:cNvSpPr/>
                <p:nvPr/>
              </p:nvSpPr>
              <p:spPr>
                <a:xfrm>
                  <a:off x="10236200" y="471934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7" name="Ellipse 106">
                  <a:extLst>
                    <a:ext uri="{FF2B5EF4-FFF2-40B4-BE49-F238E27FC236}">
                      <a16:creationId xmlns:a16="http://schemas.microsoft.com/office/drawing/2014/main" id="{1A64556D-A36A-43F5-9F3B-89D8032D8700}"/>
                    </a:ext>
                  </a:extLst>
                </p:cNvPr>
                <p:cNvSpPr/>
                <p:nvPr/>
              </p:nvSpPr>
              <p:spPr>
                <a:xfrm>
                  <a:off x="9253444" y="4550881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8" name="Ellipse 107">
                  <a:extLst>
                    <a:ext uri="{FF2B5EF4-FFF2-40B4-BE49-F238E27FC236}">
                      <a16:creationId xmlns:a16="http://schemas.microsoft.com/office/drawing/2014/main" id="{6B62AD2F-2D4A-4C64-A8F9-A579A64E2470}"/>
                    </a:ext>
                  </a:extLst>
                </p:cNvPr>
                <p:cNvSpPr/>
                <p:nvPr/>
              </p:nvSpPr>
              <p:spPr>
                <a:xfrm>
                  <a:off x="9021730" y="4504609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9" name="Ellipse 108">
                  <a:extLst>
                    <a:ext uri="{FF2B5EF4-FFF2-40B4-BE49-F238E27FC236}">
                      <a16:creationId xmlns:a16="http://schemas.microsoft.com/office/drawing/2014/main" id="{FF3C7250-DCC4-4636-A860-61A684E8280C}"/>
                    </a:ext>
                  </a:extLst>
                </p:cNvPr>
                <p:cNvSpPr/>
                <p:nvPr/>
              </p:nvSpPr>
              <p:spPr>
                <a:xfrm>
                  <a:off x="9206560" y="489287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4</a:t>
                  </a:r>
                </a:p>
              </p:txBody>
            </p:sp>
            <p:sp>
              <p:nvSpPr>
                <p:cNvPr id="110" name="Ellipse 109">
                  <a:extLst>
                    <a:ext uri="{FF2B5EF4-FFF2-40B4-BE49-F238E27FC236}">
                      <a16:creationId xmlns:a16="http://schemas.microsoft.com/office/drawing/2014/main" id="{6B6A5009-2E7B-4309-99DA-E3CC342C4330}"/>
                    </a:ext>
                  </a:extLst>
                </p:cNvPr>
                <p:cNvSpPr/>
                <p:nvPr/>
              </p:nvSpPr>
              <p:spPr>
                <a:xfrm>
                  <a:off x="9402071" y="6072001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11" name="Ellipse 110">
                  <a:extLst>
                    <a:ext uri="{FF2B5EF4-FFF2-40B4-BE49-F238E27FC236}">
                      <a16:creationId xmlns:a16="http://schemas.microsoft.com/office/drawing/2014/main" id="{062255A3-2D97-4AE5-8E37-A96C809200CC}"/>
                    </a:ext>
                  </a:extLst>
                </p:cNvPr>
                <p:cNvSpPr/>
                <p:nvPr/>
              </p:nvSpPr>
              <p:spPr>
                <a:xfrm>
                  <a:off x="8858818" y="5769405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3</a:t>
                  </a:r>
                </a:p>
              </p:txBody>
            </p:sp>
          </p:grpSp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C3C7E76C-1FF4-466B-BF28-C7C3105E2C29}"/>
                  </a:ext>
                </a:extLst>
              </p:cNvPr>
              <p:cNvSpPr/>
              <p:nvPr/>
            </p:nvSpPr>
            <p:spPr>
              <a:xfrm>
                <a:off x="2136704" y="211152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3</a:t>
                </a:r>
              </a:p>
            </p:txBody>
          </p:sp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D78E1306-E3E1-4684-A57A-E3582B46E602}"/>
                  </a:ext>
                </a:extLst>
              </p:cNvPr>
              <p:cNvSpPr/>
              <p:nvPr/>
            </p:nvSpPr>
            <p:spPr>
              <a:xfrm>
                <a:off x="2108938" y="2916097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88" name="Ellipse 87">
                <a:extLst>
                  <a:ext uri="{FF2B5EF4-FFF2-40B4-BE49-F238E27FC236}">
                    <a16:creationId xmlns:a16="http://schemas.microsoft.com/office/drawing/2014/main" id="{A2C709EC-70BA-4160-B975-4E5EE5B07509}"/>
                  </a:ext>
                </a:extLst>
              </p:cNvPr>
              <p:cNvSpPr/>
              <p:nvPr/>
            </p:nvSpPr>
            <p:spPr>
              <a:xfrm>
                <a:off x="2861353" y="311027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89" name="Ellipse 88">
                <a:extLst>
                  <a:ext uri="{FF2B5EF4-FFF2-40B4-BE49-F238E27FC236}">
                    <a16:creationId xmlns:a16="http://schemas.microsoft.com/office/drawing/2014/main" id="{BAD99D04-D1B2-4685-A2F0-5C1C905BFBC4}"/>
                  </a:ext>
                </a:extLst>
              </p:cNvPr>
              <p:cNvSpPr/>
              <p:nvPr/>
            </p:nvSpPr>
            <p:spPr>
              <a:xfrm>
                <a:off x="3637696" y="274739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0" name="Ellipse 89">
                <a:extLst>
                  <a:ext uri="{FF2B5EF4-FFF2-40B4-BE49-F238E27FC236}">
                    <a16:creationId xmlns:a16="http://schemas.microsoft.com/office/drawing/2014/main" id="{6FF35C80-D6AB-4056-AA2C-5BCAA4C67DB3}"/>
                  </a:ext>
                </a:extLst>
              </p:cNvPr>
              <p:cNvSpPr/>
              <p:nvPr/>
            </p:nvSpPr>
            <p:spPr>
              <a:xfrm>
                <a:off x="2136116" y="350927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FE5D20B9-BEFA-4219-BF14-118C53C07CC9}"/>
                  </a:ext>
                </a:extLst>
              </p:cNvPr>
              <p:cNvSpPr/>
              <p:nvPr/>
            </p:nvSpPr>
            <p:spPr>
              <a:xfrm>
                <a:off x="3721520" y="3847389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4</a:t>
                </a:r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C3901F98-B482-4F32-98C0-5E7DA2AC4383}"/>
                  </a:ext>
                </a:extLst>
              </p:cNvPr>
              <p:cNvSpPr/>
              <p:nvPr/>
            </p:nvSpPr>
            <p:spPr>
              <a:xfrm>
                <a:off x="2805528" y="392995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3" name="Ellipse 92">
                <a:extLst>
                  <a:ext uri="{FF2B5EF4-FFF2-40B4-BE49-F238E27FC236}">
                    <a16:creationId xmlns:a16="http://schemas.microsoft.com/office/drawing/2014/main" id="{4E4B9784-1A21-4901-94B9-5FBDAC151031}"/>
                  </a:ext>
                </a:extLst>
              </p:cNvPr>
              <p:cNvSpPr/>
              <p:nvPr/>
            </p:nvSpPr>
            <p:spPr>
              <a:xfrm>
                <a:off x="545972" y="400103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4" name="Ellipse 93">
                <a:extLst>
                  <a:ext uri="{FF2B5EF4-FFF2-40B4-BE49-F238E27FC236}">
                    <a16:creationId xmlns:a16="http://schemas.microsoft.com/office/drawing/2014/main" id="{A630F8B5-F1AD-495C-B7D3-48997214CA55}"/>
                  </a:ext>
                </a:extLst>
              </p:cNvPr>
              <p:cNvSpPr/>
              <p:nvPr/>
            </p:nvSpPr>
            <p:spPr>
              <a:xfrm>
                <a:off x="956677" y="4078555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5" name="Ellipse 94">
                <a:extLst>
                  <a:ext uri="{FF2B5EF4-FFF2-40B4-BE49-F238E27FC236}">
                    <a16:creationId xmlns:a16="http://schemas.microsoft.com/office/drawing/2014/main" id="{1E33FEDA-8D96-4955-A3B0-731067EA7329}"/>
                  </a:ext>
                </a:extLst>
              </p:cNvPr>
              <p:cNvSpPr/>
              <p:nvPr/>
            </p:nvSpPr>
            <p:spPr>
              <a:xfrm>
                <a:off x="1691948" y="396912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6" name="Ellipse 95">
                <a:extLst>
                  <a:ext uri="{FF2B5EF4-FFF2-40B4-BE49-F238E27FC236}">
                    <a16:creationId xmlns:a16="http://schemas.microsoft.com/office/drawing/2014/main" id="{41382FB6-C010-4E62-B82C-354E08956520}"/>
                  </a:ext>
                </a:extLst>
              </p:cNvPr>
              <p:cNvSpPr/>
              <p:nvPr/>
            </p:nvSpPr>
            <p:spPr>
              <a:xfrm>
                <a:off x="1632594" y="4127823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F91527D6-DF35-41F2-9969-0961184BA989}"/>
                  </a:ext>
                </a:extLst>
              </p:cNvPr>
              <p:cNvSpPr/>
              <p:nvPr/>
            </p:nvSpPr>
            <p:spPr>
              <a:xfrm>
                <a:off x="1662724" y="427139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8" name="Ellipse 97">
                <a:extLst>
                  <a:ext uri="{FF2B5EF4-FFF2-40B4-BE49-F238E27FC236}">
                    <a16:creationId xmlns:a16="http://schemas.microsoft.com/office/drawing/2014/main" id="{E3C4BB97-41B7-41E1-B867-79E84DE3023F}"/>
                  </a:ext>
                </a:extLst>
              </p:cNvPr>
              <p:cNvSpPr/>
              <p:nvPr/>
            </p:nvSpPr>
            <p:spPr>
              <a:xfrm>
                <a:off x="2751337" y="573443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3</a:t>
                </a:r>
              </a:p>
            </p:txBody>
          </p:sp>
          <p:sp>
            <p:nvSpPr>
              <p:cNvPr id="99" name="Ellipse 98">
                <a:extLst>
                  <a:ext uri="{FF2B5EF4-FFF2-40B4-BE49-F238E27FC236}">
                    <a16:creationId xmlns:a16="http://schemas.microsoft.com/office/drawing/2014/main" id="{65608FF4-3D57-48A9-9177-8E2E2DD6D019}"/>
                  </a:ext>
                </a:extLst>
              </p:cNvPr>
              <p:cNvSpPr/>
              <p:nvPr/>
            </p:nvSpPr>
            <p:spPr>
              <a:xfrm>
                <a:off x="1773665" y="546783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</p:grp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2DD08AB1-AC3A-4C1C-AE74-9E07345A850F}"/>
                </a:ext>
              </a:extLst>
            </p:cNvPr>
            <p:cNvGrpSpPr/>
            <p:nvPr/>
          </p:nvGrpSpPr>
          <p:grpSpPr>
            <a:xfrm>
              <a:off x="568817" y="1599427"/>
              <a:ext cx="3149824" cy="4466081"/>
              <a:chOff x="561617" y="1589649"/>
              <a:chExt cx="3149824" cy="4466081"/>
            </a:xfrm>
          </p:grpSpPr>
          <p:grpSp>
            <p:nvGrpSpPr>
              <p:cNvPr id="65" name="Gruppieren 64">
                <a:extLst>
                  <a:ext uri="{FF2B5EF4-FFF2-40B4-BE49-F238E27FC236}">
                    <a16:creationId xmlns:a16="http://schemas.microsoft.com/office/drawing/2014/main" id="{2C55D12B-849D-47E6-90B5-DAD924235871}"/>
                  </a:ext>
                </a:extLst>
              </p:cNvPr>
              <p:cNvGrpSpPr/>
              <p:nvPr/>
            </p:nvGrpSpPr>
            <p:grpSpPr>
              <a:xfrm>
                <a:off x="753648" y="2612067"/>
                <a:ext cx="2957793" cy="3443663"/>
                <a:chOff x="784746" y="2861690"/>
                <a:chExt cx="2957793" cy="3443663"/>
              </a:xfrm>
            </p:grpSpPr>
            <p:pic>
              <p:nvPicPr>
                <p:cNvPr id="70" name="Grafik 9">
                  <a:extLst>
                    <a:ext uri="{FF2B5EF4-FFF2-40B4-BE49-F238E27FC236}">
                      <a16:creationId xmlns:a16="http://schemas.microsoft.com/office/drawing/2014/main" id="{292E9B72-AAE5-4543-9ADD-C2EF706657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298967" y="2938292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1" name="Grafik 70">
                  <a:extLst>
                    <a:ext uri="{FF2B5EF4-FFF2-40B4-BE49-F238E27FC236}">
                      <a16:creationId xmlns:a16="http://schemas.microsoft.com/office/drawing/2014/main" id="{9DAD803D-6AF3-4398-B298-3F1ECEDBD8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112840" y="3159299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3" name="Grafik 72">
                  <a:extLst>
                    <a:ext uri="{FF2B5EF4-FFF2-40B4-BE49-F238E27FC236}">
                      <a16:creationId xmlns:a16="http://schemas.microsoft.com/office/drawing/2014/main" id="{C0B9219D-D6CC-43DA-9A02-2758F90311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831564" y="3539465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4" name="Grafik 9">
                  <a:extLst>
                    <a:ext uri="{FF2B5EF4-FFF2-40B4-BE49-F238E27FC236}">
                      <a16:creationId xmlns:a16="http://schemas.microsoft.com/office/drawing/2014/main" id="{126A7CB5-B88B-4B1A-9396-73A10D75EF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784746" y="3666037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5" name="Grafik 9">
                  <a:extLst>
                    <a:ext uri="{FF2B5EF4-FFF2-40B4-BE49-F238E27FC236}">
                      <a16:creationId xmlns:a16="http://schemas.microsoft.com/office/drawing/2014/main" id="{635010C9-6426-477E-A5E1-FFBC6BABEB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806127" y="3883686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6" name="Grafik 9">
                  <a:extLst>
                    <a:ext uri="{FF2B5EF4-FFF2-40B4-BE49-F238E27FC236}">
                      <a16:creationId xmlns:a16="http://schemas.microsoft.com/office/drawing/2014/main" id="{F160C787-25EE-4782-B188-B5909D9395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3465074" y="2861690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7" name="Grafik 9">
                  <a:extLst>
                    <a:ext uri="{FF2B5EF4-FFF2-40B4-BE49-F238E27FC236}">
                      <a16:creationId xmlns:a16="http://schemas.microsoft.com/office/drawing/2014/main" id="{E30A62D1-F280-480C-84AC-4B4D19B2FE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2555908" y="4711036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8" name="Grafik 9">
                  <a:extLst>
                    <a:ext uri="{FF2B5EF4-FFF2-40B4-BE49-F238E27FC236}">
                      <a16:creationId xmlns:a16="http://schemas.microsoft.com/office/drawing/2014/main" id="{37BEDF37-9D43-4B38-AADC-9E7BFB9715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188951" y="5755411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9" name="Grafik 9">
                  <a:extLst>
                    <a:ext uri="{FF2B5EF4-FFF2-40B4-BE49-F238E27FC236}">
                      <a16:creationId xmlns:a16="http://schemas.microsoft.com/office/drawing/2014/main" id="{81452B44-E21A-4A98-923E-4D907B27B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732204" y="6068808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0" name="Grafik 9">
                  <a:extLst>
                    <a:ext uri="{FF2B5EF4-FFF2-40B4-BE49-F238E27FC236}">
                      <a16:creationId xmlns:a16="http://schemas.microsoft.com/office/drawing/2014/main" id="{4A2A9B65-772A-49F7-804B-603C13EC8D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536693" y="4878413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1" name="Grafik 9">
                  <a:extLst>
                    <a:ext uri="{FF2B5EF4-FFF2-40B4-BE49-F238E27FC236}">
                      <a16:creationId xmlns:a16="http://schemas.microsoft.com/office/drawing/2014/main" id="{FF82A95B-DB3E-4639-8BD5-9E373CE72E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576432" y="4535821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2" name="Grafik 9">
                  <a:extLst>
                    <a:ext uri="{FF2B5EF4-FFF2-40B4-BE49-F238E27FC236}">
                      <a16:creationId xmlns:a16="http://schemas.microsoft.com/office/drawing/2014/main" id="{5D450FF9-0491-4F7E-9D4C-36E2503E85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351863" y="4497175"/>
                  <a:ext cx="277465" cy="236545"/>
                </a:xfrm>
                <a:prstGeom prst="rect">
                  <a:avLst/>
                </a:prstGeom>
              </p:spPr>
            </p:pic>
          </p:grpSp>
          <p:pic>
            <p:nvPicPr>
              <p:cNvPr id="66" name="Grafik 9">
                <a:extLst>
                  <a:ext uri="{FF2B5EF4-FFF2-40B4-BE49-F238E27FC236}">
                    <a16:creationId xmlns:a16="http://schemas.microsoft.com/office/drawing/2014/main" id="{B466456E-D511-42EC-AE5F-B0DAF3E77D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2772602" y="1589649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7" name="Grafik 9">
                <a:extLst>
                  <a:ext uri="{FF2B5EF4-FFF2-40B4-BE49-F238E27FC236}">
                    <a16:creationId xmlns:a16="http://schemas.microsoft.com/office/drawing/2014/main" id="{F43014D7-0412-49FF-A863-2F933607FD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561617" y="3634063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8" name="Grafik 9">
                <a:extLst>
                  <a:ext uri="{FF2B5EF4-FFF2-40B4-BE49-F238E27FC236}">
                    <a16:creationId xmlns:a16="http://schemas.microsoft.com/office/drawing/2014/main" id="{7ACDB9E0-2C3B-4ED7-963C-904D2B0355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913761" y="4872436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9" name="Grafik 9">
                <a:extLst>
                  <a:ext uri="{FF2B5EF4-FFF2-40B4-BE49-F238E27FC236}">
                    <a16:creationId xmlns:a16="http://schemas.microsoft.com/office/drawing/2014/main" id="{6C520C7C-F2E4-470B-88FC-C6C215EAB9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2282960" y="1630631"/>
                <a:ext cx="277465" cy="236545"/>
              </a:xfrm>
              <a:prstGeom prst="rect">
                <a:avLst/>
              </a:prstGeom>
            </p:spPr>
          </p:pic>
        </p:grpSp>
        <p:sp>
          <p:nvSpPr>
            <p:cNvPr id="61" name="Sechseck 60">
              <a:extLst>
                <a:ext uri="{FF2B5EF4-FFF2-40B4-BE49-F238E27FC236}">
                  <a16:creationId xmlns:a16="http://schemas.microsoft.com/office/drawing/2014/main" id="{61E910BC-B35D-4511-A093-66533A1A9ACE}"/>
                </a:ext>
              </a:extLst>
            </p:cNvPr>
            <p:cNvSpPr/>
            <p:nvPr/>
          </p:nvSpPr>
          <p:spPr>
            <a:xfrm>
              <a:off x="1233801" y="2660736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Sechseck 61">
              <a:extLst>
                <a:ext uri="{FF2B5EF4-FFF2-40B4-BE49-F238E27FC236}">
                  <a16:creationId xmlns:a16="http://schemas.microsoft.com/office/drawing/2014/main" id="{BD824680-C9EF-4AF0-B056-7A62098437B2}"/>
                </a:ext>
              </a:extLst>
            </p:cNvPr>
            <p:cNvSpPr/>
            <p:nvPr/>
          </p:nvSpPr>
          <p:spPr>
            <a:xfrm>
              <a:off x="724019" y="3397387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Sechseck 62">
              <a:extLst>
                <a:ext uri="{FF2B5EF4-FFF2-40B4-BE49-F238E27FC236}">
                  <a16:creationId xmlns:a16="http://schemas.microsoft.com/office/drawing/2014/main" id="{6B62E2F1-42D5-48C1-A1A7-2E23D081F7EF}"/>
                </a:ext>
              </a:extLst>
            </p:cNvPr>
            <p:cNvSpPr/>
            <p:nvPr/>
          </p:nvSpPr>
          <p:spPr>
            <a:xfrm>
              <a:off x="1131413" y="5477163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Sechseck 63">
              <a:extLst>
                <a:ext uri="{FF2B5EF4-FFF2-40B4-BE49-F238E27FC236}">
                  <a16:creationId xmlns:a16="http://schemas.microsoft.com/office/drawing/2014/main" id="{A3646DF8-954C-43C3-88BB-9BA445D17D63}"/>
                </a:ext>
              </a:extLst>
            </p:cNvPr>
            <p:cNvSpPr/>
            <p:nvPr/>
          </p:nvSpPr>
          <p:spPr>
            <a:xfrm>
              <a:off x="1515257" y="4266837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" name="Gerader Verbinder 2"/>
          <p:cNvCxnSpPr>
            <a:stCxn id="28" idx="0"/>
            <a:endCxn id="54" idx="0"/>
          </p:cNvCxnSpPr>
          <p:nvPr/>
        </p:nvCxnSpPr>
        <p:spPr>
          <a:xfrm>
            <a:off x="2090147" y="6030313"/>
            <a:ext cx="2269900" cy="55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4" descr="nfdi | Nationale Forschungsdateninfrastruktur e. V.">
            <a:extLst>
              <a:ext uri="{FF2B5EF4-FFF2-40B4-BE49-F238E27FC236}">
                <a16:creationId xmlns:a16="http://schemas.microsoft.com/office/drawing/2014/main" id="{CB6A8A9B-2926-7B42-AFAC-82BB6658A8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4" t="13829" r="12560" b="48753"/>
          <a:stretch/>
        </p:blipFill>
        <p:spPr bwMode="auto">
          <a:xfrm>
            <a:off x="2496210" y="5645934"/>
            <a:ext cx="678104" cy="33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Grafik 38">
            <a:extLst>
              <a:ext uri="{FF2B5EF4-FFF2-40B4-BE49-F238E27FC236}">
                <a16:creationId xmlns:a16="http://schemas.microsoft.com/office/drawing/2014/main" id="{E2EDC419-15FD-43EB-936C-B8713C5E31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0174063" y="834193"/>
            <a:ext cx="1538895" cy="421416"/>
          </a:xfrm>
          <a:prstGeom prst="rect">
            <a:avLst/>
          </a:prstGeom>
        </p:spPr>
      </p:pic>
      <p:sp>
        <p:nvSpPr>
          <p:cNvPr id="115" name="TextBox 70">
            <a:extLst>
              <a:ext uri="{FF2B5EF4-FFF2-40B4-BE49-F238E27FC236}">
                <a16:creationId xmlns:a16="http://schemas.microsoft.com/office/drawing/2014/main" id="{A7719E20-2ADF-45A4-96B5-D49604825415}"/>
              </a:ext>
            </a:extLst>
          </p:cNvPr>
          <p:cNvSpPr txBox="1"/>
          <p:nvPr/>
        </p:nvSpPr>
        <p:spPr bwMode="auto">
          <a:xfrm>
            <a:off x="10050701" y="514810"/>
            <a:ext cx="18695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>
                <a:solidFill>
                  <a:prstClr val="black">
                    <a:lumMod val="65000"/>
                    <a:lumOff val="35000"/>
                  </a:prstClr>
                </a:solidFill>
              </a:rPr>
              <a:t>2023-2028</a:t>
            </a:r>
            <a:endParaRPr dirty="0"/>
          </a:p>
          <a:p>
            <a:pPr>
              <a:defRPr/>
            </a:pPr>
            <a:endParaRPr lang="de-DE" sz="400" b="1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7710" y="1829968"/>
            <a:ext cx="9328880" cy="3528540"/>
          </a:xfrm>
          <a:prstGeom prst="rect">
            <a:avLst/>
          </a:prstGeom>
        </p:spPr>
      </p:pic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437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10">
            <a:extLst>
              <a:ext uri="{FF2B5EF4-FFF2-40B4-BE49-F238E27FC236}">
                <a16:creationId xmlns:a16="http://schemas.microsoft.com/office/drawing/2014/main" id="{AB27A64A-7FAA-42EE-BBC3-6F347255C5B5}"/>
              </a:ext>
            </a:extLst>
          </p:cNvPr>
          <p:cNvSpPr/>
          <p:nvPr/>
        </p:nvSpPr>
        <p:spPr bwMode="auto">
          <a:xfrm>
            <a:off x="6203820" y="3052659"/>
            <a:ext cx="1815382" cy="295446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228222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1737855" y="616642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Gerader Verbinder 6"/>
          <p:cNvCxnSpPr/>
          <p:nvPr/>
        </p:nvCxnSpPr>
        <p:spPr>
          <a:xfrm flipV="1">
            <a:off x="544285" y="6080870"/>
            <a:ext cx="11101277" cy="1180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989221" y="602699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NFDI4BIOIMAGE</a:t>
            </a:r>
            <a:endParaRPr lang="de-DE" sz="3600" i="1" dirty="0"/>
          </a:p>
        </p:txBody>
      </p:sp>
      <p:sp>
        <p:nvSpPr>
          <p:cNvPr id="27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726993" y="61719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2017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2036147" y="603031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2913913" y="617896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3212205" y="6042854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4007755" y="61719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2023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4306047" y="603584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7" name="Gruppieren 56"/>
          <p:cNvGrpSpPr>
            <a:grpSpLocks noChangeAspect="1"/>
          </p:cNvGrpSpPr>
          <p:nvPr/>
        </p:nvGrpSpPr>
        <p:grpSpPr>
          <a:xfrm>
            <a:off x="72000" y="2066612"/>
            <a:ext cx="2039014" cy="2556000"/>
            <a:chOff x="231362" y="1046637"/>
            <a:chExt cx="4236653" cy="5310846"/>
          </a:xfrm>
        </p:grpSpPr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43641BA2-8FE5-4AC8-8247-2B84F4450F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52" t="8111" r="17536" b="8388"/>
            <a:stretch/>
          </p:blipFill>
          <p:spPr>
            <a:xfrm>
              <a:off x="231362" y="1046637"/>
              <a:ext cx="4236653" cy="5310846"/>
            </a:xfrm>
            <a:prstGeom prst="rect">
              <a:avLst/>
            </a:prstGeom>
            <a:noFill/>
          </p:spPr>
        </p:pic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BF626078-8E1B-4F26-B8CE-2CBE1EC4012C}"/>
                </a:ext>
              </a:extLst>
            </p:cNvPr>
            <p:cNvGrpSpPr/>
            <p:nvPr/>
          </p:nvGrpSpPr>
          <p:grpSpPr>
            <a:xfrm>
              <a:off x="523954" y="1870030"/>
              <a:ext cx="3319548" cy="4141514"/>
              <a:chOff x="545972" y="2111520"/>
              <a:chExt cx="3319548" cy="4141514"/>
            </a:xfrm>
          </p:grpSpPr>
          <p:pic>
            <p:nvPicPr>
              <p:cNvPr id="84" name="Grafik 7">
                <a:extLst>
                  <a:ext uri="{FF2B5EF4-FFF2-40B4-BE49-F238E27FC236}">
                    <a16:creationId xmlns:a16="http://schemas.microsoft.com/office/drawing/2014/main" id="{3325165F-ADE1-4C9E-A109-88BBA75D00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/>
            </p:blipFill>
            <p:spPr bwMode="auto">
              <a:xfrm>
                <a:off x="1425344" y="2149648"/>
                <a:ext cx="1850920" cy="900023"/>
              </a:xfrm>
              <a:prstGeom prst="rect">
                <a:avLst/>
              </a:prstGeom>
            </p:spPr>
          </p:pic>
          <p:grpSp>
            <p:nvGrpSpPr>
              <p:cNvPr id="85" name="Gruppieren 84">
                <a:extLst>
                  <a:ext uri="{FF2B5EF4-FFF2-40B4-BE49-F238E27FC236}">
                    <a16:creationId xmlns:a16="http://schemas.microsoft.com/office/drawing/2014/main" id="{D2DF06B5-7470-4295-8B32-759C317544DE}"/>
                  </a:ext>
                </a:extLst>
              </p:cNvPr>
              <p:cNvGrpSpPr/>
              <p:nvPr/>
            </p:nvGrpSpPr>
            <p:grpSpPr>
              <a:xfrm>
                <a:off x="846824" y="2902226"/>
                <a:ext cx="2824603" cy="3350808"/>
                <a:chOff x="8456541" y="2865193"/>
                <a:chExt cx="2824603" cy="3350808"/>
              </a:xfrm>
            </p:grpSpPr>
            <p:sp>
              <p:nvSpPr>
                <p:cNvPr id="100" name="Ellipse 99">
                  <a:extLst>
                    <a:ext uri="{FF2B5EF4-FFF2-40B4-BE49-F238E27FC236}">
                      <a16:creationId xmlns:a16="http://schemas.microsoft.com/office/drawing/2014/main" id="{8C46EDD6-1BDE-498E-A642-E4ACEF70550A}"/>
                    </a:ext>
                  </a:extLst>
                </p:cNvPr>
                <p:cNvSpPr/>
                <p:nvPr/>
              </p:nvSpPr>
              <p:spPr>
                <a:xfrm>
                  <a:off x="11137144" y="2865193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1" name="Ellipse 100">
                  <a:extLst>
                    <a:ext uri="{FF2B5EF4-FFF2-40B4-BE49-F238E27FC236}">
                      <a16:creationId xmlns:a16="http://schemas.microsoft.com/office/drawing/2014/main" id="{7DE318BB-2FD9-4904-B908-CAE6718FF014}"/>
                    </a:ext>
                  </a:extLst>
                </p:cNvPr>
                <p:cNvSpPr/>
                <p:nvPr/>
              </p:nvSpPr>
              <p:spPr>
                <a:xfrm>
                  <a:off x="8963268" y="294416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2" name="Ellipse 101">
                  <a:extLst>
                    <a:ext uri="{FF2B5EF4-FFF2-40B4-BE49-F238E27FC236}">
                      <a16:creationId xmlns:a16="http://schemas.microsoft.com/office/drawing/2014/main" id="{48F4EE0A-72B7-43CF-99F5-813C9977890F}"/>
                    </a:ext>
                  </a:extLst>
                </p:cNvPr>
                <p:cNvSpPr/>
                <p:nvPr/>
              </p:nvSpPr>
              <p:spPr>
                <a:xfrm>
                  <a:off x="8792086" y="3166023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3" name="Ellipse 102">
                  <a:extLst>
                    <a:ext uri="{FF2B5EF4-FFF2-40B4-BE49-F238E27FC236}">
                      <a16:creationId xmlns:a16="http://schemas.microsoft.com/office/drawing/2014/main" id="{6C99C0E8-75C8-451F-BDCB-76C597A4FF40}"/>
                    </a:ext>
                  </a:extLst>
                </p:cNvPr>
                <p:cNvSpPr/>
                <p:nvPr/>
              </p:nvSpPr>
              <p:spPr>
                <a:xfrm>
                  <a:off x="8501431" y="355044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4" name="Ellipse 103">
                  <a:extLst>
                    <a:ext uri="{FF2B5EF4-FFF2-40B4-BE49-F238E27FC236}">
                      <a16:creationId xmlns:a16="http://schemas.microsoft.com/office/drawing/2014/main" id="{A10BD246-5485-48B3-A4BF-523983ACFEE9}"/>
                    </a:ext>
                  </a:extLst>
                </p:cNvPr>
                <p:cNvSpPr/>
                <p:nvPr/>
              </p:nvSpPr>
              <p:spPr>
                <a:xfrm>
                  <a:off x="8456541" y="3686658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5" name="Ellipse 104">
                  <a:extLst>
                    <a:ext uri="{FF2B5EF4-FFF2-40B4-BE49-F238E27FC236}">
                      <a16:creationId xmlns:a16="http://schemas.microsoft.com/office/drawing/2014/main" id="{A9F23988-282A-49DE-82D6-72E1DA18BE6D}"/>
                    </a:ext>
                  </a:extLst>
                </p:cNvPr>
                <p:cNvSpPr/>
                <p:nvPr/>
              </p:nvSpPr>
              <p:spPr>
                <a:xfrm>
                  <a:off x="8475994" y="389199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6" name="Ellipse 105">
                  <a:extLst>
                    <a:ext uri="{FF2B5EF4-FFF2-40B4-BE49-F238E27FC236}">
                      <a16:creationId xmlns:a16="http://schemas.microsoft.com/office/drawing/2014/main" id="{9F5A3511-5B78-464E-B85D-FEDD5E16CD59}"/>
                    </a:ext>
                  </a:extLst>
                </p:cNvPr>
                <p:cNvSpPr/>
                <p:nvPr/>
              </p:nvSpPr>
              <p:spPr>
                <a:xfrm>
                  <a:off x="10236200" y="471934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7" name="Ellipse 106">
                  <a:extLst>
                    <a:ext uri="{FF2B5EF4-FFF2-40B4-BE49-F238E27FC236}">
                      <a16:creationId xmlns:a16="http://schemas.microsoft.com/office/drawing/2014/main" id="{1A64556D-A36A-43F5-9F3B-89D8032D8700}"/>
                    </a:ext>
                  </a:extLst>
                </p:cNvPr>
                <p:cNvSpPr/>
                <p:nvPr/>
              </p:nvSpPr>
              <p:spPr>
                <a:xfrm>
                  <a:off x="9253444" y="4550881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8" name="Ellipse 107">
                  <a:extLst>
                    <a:ext uri="{FF2B5EF4-FFF2-40B4-BE49-F238E27FC236}">
                      <a16:creationId xmlns:a16="http://schemas.microsoft.com/office/drawing/2014/main" id="{6B62AD2F-2D4A-4C64-A8F9-A579A64E2470}"/>
                    </a:ext>
                  </a:extLst>
                </p:cNvPr>
                <p:cNvSpPr/>
                <p:nvPr/>
              </p:nvSpPr>
              <p:spPr>
                <a:xfrm>
                  <a:off x="9021730" y="4504609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9" name="Ellipse 108">
                  <a:extLst>
                    <a:ext uri="{FF2B5EF4-FFF2-40B4-BE49-F238E27FC236}">
                      <a16:creationId xmlns:a16="http://schemas.microsoft.com/office/drawing/2014/main" id="{FF3C7250-DCC4-4636-A860-61A684E8280C}"/>
                    </a:ext>
                  </a:extLst>
                </p:cNvPr>
                <p:cNvSpPr/>
                <p:nvPr/>
              </p:nvSpPr>
              <p:spPr>
                <a:xfrm>
                  <a:off x="9206560" y="489287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4</a:t>
                  </a:r>
                </a:p>
              </p:txBody>
            </p:sp>
            <p:sp>
              <p:nvSpPr>
                <p:cNvPr id="110" name="Ellipse 109">
                  <a:extLst>
                    <a:ext uri="{FF2B5EF4-FFF2-40B4-BE49-F238E27FC236}">
                      <a16:creationId xmlns:a16="http://schemas.microsoft.com/office/drawing/2014/main" id="{6B6A5009-2E7B-4309-99DA-E3CC342C4330}"/>
                    </a:ext>
                  </a:extLst>
                </p:cNvPr>
                <p:cNvSpPr/>
                <p:nvPr/>
              </p:nvSpPr>
              <p:spPr>
                <a:xfrm>
                  <a:off x="9402071" y="6072001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11" name="Ellipse 110">
                  <a:extLst>
                    <a:ext uri="{FF2B5EF4-FFF2-40B4-BE49-F238E27FC236}">
                      <a16:creationId xmlns:a16="http://schemas.microsoft.com/office/drawing/2014/main" id="{062255A3-2D97-4AE5-8E37-A96C809200CC}"/>
                    </a:ext>
                  </a:extLst>
                </p:cNvPr>
                <p:cNvSpPr/>
                <p:nvPr/>
              </p:nvSpPr>
              <p:spPr>
                <a:xfrm>
                  <a:off x="8858818" y="5769405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3</a:t>
                  </a:r>
                </a:p>
              </p:txBody>
            </p:sp>
          </p:grpSp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C3C7E76C-1FF4-466B-BF28-C7C3105E2C29}"/>
                  </a:ext>
                </a:extLst>
              </p:cNvPr>
              <p:cNvSpPr/>
              <p:nvPr/>
            </p:nvSpPr>
            <p:spPr>
              <a:xfrm>
                <a:off x="2136704" y="211152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3</a:t>
                </a:r>
              </a:p>
            </p:txBody>
          </p:sp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D78E1306-E3E1-4684-A57A-E3582B46E602}"/>
                  </a:ext>
                </a:extLst>
              </p:cNvPr>
              <p:cNvSpPr/>
              <p:nvPr/>
            </p:nvSpPr>
            <p:spPr>
              <a:xfrm>
                <a:off x="2108938" y="2916097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88" name="Ellipse 87">
                <a:extLst>
                  <a:ext uri="{FF2B5EF4-FFF2-40B4-BE49-F238E27FC236}">
                    <a16:creationId xmlns:a16="http://schemas.microsoft.com/office/drawing/2014/main" id="{A2C709EC-70BA-4160-B975-4E5EE5B07509}"/>
                  </a:ext>
                </a:extLst>
              </p:cNvPr>
              <p:cNvSpPr/>
              <p:nvPr/>
            </p:nvSpPr>
            <p:spPr>
              <a:xfrm>
                <a:off x="2861353" y="311027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89" name="Ellipse 88">
                <a:extLst>
                  <a:ext uri="{FF2B5EF4-FFF2-40B4-BE49-F238E27FC236}">
                    <a16:creationId xmlns:a16="http://schemas.microsoft.com/office/drawing/2014/main" id="{BAD99D04-D1B2-4685-A2F0-5C1C905BFBC4}"/>
                  </a:ext>
                </a:extLst>
              </p:cNvPr>
              <p:cNvSpPr/>
              <p:nvPr/>
            </p:nvSpPr>
            <p:spPr>
              <a:xfrm>
                <a:off x="3637696" y="274739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0" name="Ellipse 89">
                <a:extLst>
                  <a:ext uri="{FF2B5EF4-FFF2-40B4-BE49-F238E27FC236}">
                    <a16:creationId xmlns:a16="http://schemas.microsoft.com/office/drawing/2014/main" id="{6FF35C80-D6AB-4056-AA2C-5BCAA4C67DB3}"/>
                  </a:ext>
                </a:extLst>
              </p:cNvPr>
              <p:cNvSpPr/>
              <p:nvPr/>
            </p:nvSpPr>
            <p:spPr>
              <a:xfrm>
                <a:off x="2136116" y="350927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FE5D20B9-BEFA-4219-BF14-118C53C07CC9}"/>
                  </a:ext>
                </a:extLst>
              </p:cNvPr>
              <p:cNvSpPr/>
              <p:nvPr/>
            </p:nvSpPr>
            <p:spPr>
              <a:xfrm>
                <a:off x="3721520" y="3847389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4</a:t>
                </a:r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C3901F98-B482-4F32-98C0-5E7DA2AC4383}"/>
                  </a:ext>
                </a:extLst>
              </p:cNvPr>
              <p:cNvSpPr/>
              <p:nvPr/>
            </p:nvSpPr>
            <p:spPr>
              <a:xfrm>
                <a:off x="2805528" y="392995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3" name="Ellipse 92">
                <a:extLst>
                  <a:ext uri="{FF2B5EF4-FFF2-40B4-BE49-F238E27FC236}">
                    <a16:creationId xmlns:a16="http://schemas.microsoft.com/office/drawing/2014/main" id="{4E4B9784-1A21-4901-94B9-5FBDAC151031}"/>
                  </a:ext>
                </a:extLst>
              </p:cNvPr>
              <p:cNvSpPr/>
              <p:nvPr/>
            </p:nvSpPr>
            <p:spPr>
              <a:xfrm>
                <a:off x="545972" y="400103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4" name="Ellipse 93">
                <a:extLst>
                  <a:ext uri="{FF2B5EF4-FFF2-40B4-BE49-F238E27FC236}">
                    <a16:creationId xmlns:a16="http://schemas.microsoft.com/office/drawing/2014/main" id="{A630F8B5-F1AD-495C-B7D3-48997214CA55}"/>
                  </a:ext>
                </a:extLst>
              </p:cNvPr>
              <p:cNvSpPr/>
              <p:nvPr/>
            </p:nvSpPr>
            <p:spPr>
              <a:xfrm>
                <a:off x="956677" y="4078555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5" name="Ellipse 94">
                <a:extLst>
                  <a:ext uri="{FF2B5EF4-FFF2-40B4-BE49-F238E27FC236}">
                    <a16:creationId xmlns:a16="http://schemas.microsoft.com/office/drawing/2014/main" id="{1E33FEDA-8D96-4955-A3B0-731067EA7329}"/>
                  </a:ext>
                </a:extLst>
              </p:cNvPr>
              <p:cNvSpPr/>
              <p:nvPr/>
            </p:nvSpPr>
            <p:spPr>
              <a:xfrm>
                <a:off x="1691948" y="396912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6" name="Ellipse 95">
                <a:extLst>
                  <a:ext uri="{FF2B5EF4-FFF2-40B4-BE49-F238E27FC236}">
                    <a16:creationId xmlns:a16="http://schemas.microsoft.com/office/drawing/2014/main" id="{41382FB6-C010-4E62-B82C-354E08956520}"/>
                  </a:ext>
                </a:extLst>
              </p:cNvPr>
              <p:cNvSpPr/>
              <p:nvPr/>
            </p:nvSpPr>
            <p:spPr>
              <a:xfrm>
                <a:off x="1632594" y="4127823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F91527D6-DF35-41F2-9969-0961184BA989}"/>
                  </a:ext>
                </a:extLst>
              </p:cNvPr>
              <p:cNvSpPr/>
              <p:nvPr/>
            </p:nvSpPr>
            <p:spPr>
              <a:xfrm>
                <a:off x="1662724" y="427139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8" name="Ellipse 97">
                <a:extLst>
                  <a:ext uri="{FF2B5EF4-FFF2-40B4-BE49-F238E27FC236}">
                    <a16:creationId xmlns:a16="http://schemas.microsoft.com/office/drawing/2014/main" id="{E3C4BB97-41B7-41E1-B867-79E84DE3023F}"/>
                  </a:ext>
                </a:extLst>
              </p:cNvPr>
              <p:cNvSpPr/>
              <p:nvPr/>
            </p:nvSpPr>
            <p:spPr>
              <a:xfrm>
                <a:off x="2751337" y="573443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3</a:t>
                </a:r>
              </a:p>
            </p:txBody>
          </p:sp>
          <p:sp>
            <p:nvSpPr>
              <p:cNvPr id="99" name="Ellipse 98">
                <a:extLst>
                  <a:ext uri="{FF2B5EF4-FFF2-40B4-BE49-F238E27FC236}">
                    <a16:creationId xmlns:a16="http://schemas.microsoft.com/office/drawing/2014/main" id="{65608FF4-3D57-48A9-9177-8E2E2DD6D019}"/>
                  </a:ext>
                </a:extLst>
              </p:cNvPr>
              <p:cNvSpPr/>
              <p:nvPr/>
            </p:nvSpPr>
            <p:spPr>
              <a:xfrm>
                <a:off x="1773665" y="546783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</p:grp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2DD08AB1-AC3A-4C1C-AE74-9E07345A850F}"/>
                </a:ext>
              </a:extLst>
            </p:cNvPr>
            <p:cNvGrpSpPr/>
            <p:nvPr/>
          </p:nvGrpSpPr>
          <p:grpSpPr>
            <a:xfrm>
              <a:off x="568817" y="1599427"/>
              <a:ext cx="3149824" cy="4466081"/>
              <a:chOff x="561617" y="1589649"/>
              <a:chExt cx="3149824" cy="4466081"/>
            </a:xfrm>
          </p:grpSpPr>
          <p:grpSp>
            <p:nvGrpSpPr>
              <p:cNvPr id="65" name="Gruppieren 64">
                <a:extLst>
                  <a:ext uri="{FF2B5EF4-FFF2-40B4-BE49-F238E27FC236}">
                    <a16:creationId xmlns:a16="http://schemas.microsoft.com/office/drawing/2014/main" id="{2C55D12B-849D-47E6-90B5-DAD924235871}"/>
                  </a:ext>
                </a:extLst>
              </p:cNvPr>
              <p:cNvGrpSpPr/>
              <p:nvPr/>
            </p:nvGrpSpPr>
            <p:grpSpPr>
              <a:xfrm>
                <a:off x="753648" y="2612067"/>
                <a:ext cx="2957793" cy="3443663"/>
                <a:chOff x="784746" y="2861690"/>
                <a:chExt cx="2957793" cy="3443663"/>
              </a:xfrm>
            </p:grpSpPr>
            <p:pic>
              <p:nvPicPr>
                <p:cNvPr id="70" name="Grafik 9">
                  <a:extLst>
                    <a:ext uri="{FF2B5EF4-FFF2-40B4-BE49-F238E27FC236}">
                      <a16:creationId xmlns:a16="http://schemas.microsoft.com/office/drawing/2014/main" id="{292E9B72-AAE5-4543-9ADD-C2EF706657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298967" y="2938292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1" name="Grafik 70">
                  <a:extLst>
                    <a:ext uri="{FF2B5EF4-FFF2-40B4-BE49-F238E27FC236}">
                      <a16:creationId xmlns:a16="http://schemas.microsoft.com/office/drawing/2014/main" id="{9DAD803D-6AF3-4398-B298-3F1ECEDBD8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112840" y="3159299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3" name="Grafik 72">
                  <a:extLst>
                    <a:ext uri="{FF2B5EF4-FFF2-40B4-BE49-F238E27FC236}">
                      <a16:creationId xmlns:a16="http://schemas.microsoft.com/office/drawing/2014/main" id="{C0B9219D-D6CC-43DA-9A02-2758F90311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831564" y="3539465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4" name="Grafik 9">
                  <a:extLst>
                    <a:ext uri="{FF2B5EF4-FFF2-40B4-BE49-F238E27FC236}">
                      <a16:creationId xmlns:a16="http://schemas.microsoft.com/office/drawing/2014/main" id="{126A7CB5-B88B-4B1A-9396-73A10D75EF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784746" y="3666037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5" name="Grafik 9">
                  <a:extLst>
                    <a:ext uri="{FF2B5EF4-FFF2-40B4-BE49-F238E27FC236}">
                      <a16:creationId xmlns:a16="http://schemas.microsoft.com/office/drawing/2014/main" id="{635010C9-6426-477E-A5E1-FFBC6BABEB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806127" y="3883686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6" name="Grafik 9">
                  <a:extLst>
                    <a:ext uri="{FF2B5EF4-FFF2-40B4-BE49-F238E27FC236}">
                      <a16:creationId xmlns:a16="http://schemas.microsoft.com/office/drawing/2014/main" id="{F160C787-25EE-4782-B188-B5909D9395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3465074" y="2861690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7" name="Grafik 9">
                  <a:extLst>
                    <a:ext uri="{FF2B5EF4-FFF2-40B4-BE49-F238E27FC236}">
                      <a16:creationId xmlns:a16="http://schemas.microsoft.com/office/drawing/2014/main" id="{E30A62D1-F280-480C-84AC-4B4D19B2FE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2555908" y="4711036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8" name="Grafik 9">
                  <a:extLst>
                    <a:ext uri="{FF2B5EF4-FFF2-40B4-BE49-F238E27FC236}">
                      <a16:creationId xmlns:a16="http://schemas.microsoft.com/office/drawing/2014/main" id="{37BEDF37-9D43-4B38-AADC-9E7BFB9715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188951" y="5755411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9" name="Grafik 9">
                  <a:extLst>
                    <a:ext uri="{FF2B5EF4-FFF2-40B4-BE49-F238E27FC236}">
                      <a16:creationId xmlns:a16="http://schemas.microsoft.com/office/drawing/2014/main" id="{81452B44-E21A-4A98-923E-4D907B27B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732204" y="6068808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0" name="Grafik 9">
                  <a:extLst>
                    <a:ext uri="{FF2B5EF4-FFF2-40B4-BE49-F238E27FC236}">
                      <a16:creationId xmlns:a16="http://schemas.microsoft.com/office/drawing/2014/main" id="{4A2A9B65-772A-49F7-804B-603C13EC8D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536693" y="4878413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1" name="Grafik 9">
                  <a:extLst>
                    <a:ext uri="{FF2B5EF4-FFF2-40B4-BE49-F238E27FC236}">
                      <a16:creationId xmlns:a16="http://schemas.microsoft.com/office/drawing/2014/main" id="{FF82A95B-DB3E-4639-8BD5-9E373CE72E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576432" y="4535821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2" name="Grafik 9">
                  <a:extLst>
                    <a:ext uri="{FF2B5EF4-FFF2-40B4-BE49-F238E27FC236}">
                      <a16:creationId xmlns:a16="http://schemas.microsoft.com/office/drawing/2014/main" id="{5D450FF9-0491-4F7E-9D4C-36E2503E85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351863" y="4497175"/>
                  <a:ext cx="277465" cy="236545"/>
                </a:xfrm>
                <a:prstGeom prst="rect">
                  <a:avLst/>
                </a:prstGeom>
              </p:spPr>
            </p:pic>
          </p:grpSp>
          <p:pic>
            <p:nvPicPr>
              <p:cNvPr id="66" name="Grafik 9">
                <a:extLst>
                  <a:ext uri="{FF2B5EF4-FFF2-40B4-BE49-F238E27FC236}">
                    <a16:creationId xmlns:a16="http://schemas.microsoft.com/office/drawing/2014/main" id="{B466456E-D511-42EC-AE5F-B0DAF3E77D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2772602" y="1589649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7" name="Grafik 9">
                <a:extLst>
                  <a:ext uri="{FF2B5EF4-FFF2-40B4-BE49-F238E27FC236}">
                    <a16:creationId xmlns:a16="http://schemas.microsoft.com/office/drawing/2014/main" id="{F43014D7-0412-49FF-A863-2F933607FD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561617" y="3634063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8" name="Grafik 9">
                <a:extLst>
                  <a:ext uri="{FF2B5EF4-FFF2-40B4-BE49-F238E27FC236}">
                    <a16:creationId xmlns:a16="http://schemas.microsoft.com/office/drawing/2014/main" id="{7ACDB9E0-2C3B-4ED7-963C-904D2B0355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913761" y="4872436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9" name="Grafik 9">
                <a:extLst>
                  <a:ext uri="{FF2B5EF4-FFF2-40B4-BE49-F238E27FC236}">
                    <a16:creationId xmlns:a16="http://schemas.microsoft.com/office/drawing/2014/main" id="{6C520C7C-F2E4-470B-88FC-C6C215EAB9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2282960" y="1630631"/>
                <a:ext cx="277465" cy="236545"/>
              </a:xfrm>
              <a:prstGeom prst="rect">
                <a:avLst/>
              </a:prstGeom>
            </p:spPr>
          </p:pic>
        </p:grpSp>
        <p:sp>
          <p:nvSpPr>
            <p:cNvPr id="61" name="Sechseck 60">
              <a:extLst>
                <a:ext uri="{FF2B5EF4-FFF2-40B4-BE49-F238E27FC236}">
                  <a16:creationId xmlns:a16="http://schemas.microsoft.com/office/drawing/2014/main" id="{61E910BC-B35D-4511-A093-66533A1A9ACE}"/>
                </a:ext>
              </a:extLst>
            </p:cNvPr>
            <p:cNvSpPr/>
            <p:nvPr/>
          </p:nvSpPr>
          <p:spPr>
            <a:xfrm>
              <a:off x="1233801" y="2660736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Sechseck 61">
              <a:extLst>
                <a:ext uri="{FF2B5EF4-FFF2-40B4-BE49-F238E27FC236}">
                  <a16:creationId xmlns:a16="http://schemas.microsoft.com/office/drawing/2014/main" id="{BD824680-C9EF-4AF0-B056-7A62098437B2}"/>
                </a:ext>
              </a:extLst>
            </p:cNvPr>
            <p:cNvSpPr/>
            <p:nvPr/>
          </p:nvSpPr>
          <p:spPr>
            <a:xfrm>
              <a:off x="724019" y="3397387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Sechseck 62">
              <a:extLst>
                <a:ext uri="{FF2B5EF4-FFF2-40B4-BE49-F238E27FC236}">
                  <a16:creationId xmlns:a16="http://schemas.microsoft.com/office/drawing/2014/main" id="{6B62E2F1-42D5-48C1-A1A7-2E23D081F7EF}"/>
                </a:ext>
              </a:extLst>
            </p:cNvPr>
            <p:cNvSpPr/>
            <p:nvPr/>
          </p:nvSpPr>
          <p:spPr>
            <a:xfrm>
              <a:off x="1131413" y="5477163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Sechseck 63">
              <a:extLst>
                <a:ext uri="{FF2B5EF4-FFF2-40B4-BE49-F238E27FC236}">
                  <a16:creationId xmlns:a16="http://schemas.microsoft.com/office/drawing/2014/main" id="{A3646DF8-954C-43C3-88BB-9BA445D17D63}"/>
                </a:ext>
              </a:extLst>
            </p:cNvPr>
            <p:cNvSpPr/>
            <p:nvPr/>
          </p:nvSpPr>
          <p:spPr>
            <a:xfrm>
              <a:off x="1515257" y="4266837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" name="Gerader Verbinder 2"/>
          <p:cNvCxnSpPr>
            <a:stCxn id="28" idx="0"/>
            <a:endCxn id="54" idx="0"/>
          </p:cNvCxnSpPr>
          <p:nvPr/>
        </p:nvCxnSpPr>
        <p:spPr>
          <a:xfrm>
            <a:off x="2090147" y="6030313"/>
            <a:ext cx="2269900" cy="55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4" descr="nfdi | Nationale Forschungsdateninfrastruktur e. V.">
            <a:extLst>
              <a:ext uri="{FF2B5EF4-FFF2-40B4-BE49-F238E27FC236}">
                <a16:creationId xmlns:a16="http://schemas.microsoft.com/office/drawing/2014/main" id="{CB6A8A9B-2926-7B42-AFAC-82BB6658A8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4" t="13829" r="12560" b="48753"/>
          <a:stretch/>
        </p:blipFill>
        <p:spPr bwMode="auto">
          <a:xfrm>
            <a:off x="2496210" y="5645934"/>
            <a:ext cx="678104" cy="33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Grafik 38">
            <a:extLst>
              <a:ext uri="{FF2B5EF4-FFF2-40B4-BE49-F238E27FC236}">
                <a16:creationId xmlns:a16="http://schemas.microsoft.com/office/drawing/2014/main" id="{E2EDC419-15FD-43EB-936C-B8713C5E31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0174063" y="834193"/>
            <a:ext cx="1538895" cy="421416"/>
          </a:xfrm>
          <a:prstGeom prst="rect">
            <a:avLst/>
          </a:prstGeom>
        </p:spPr>
      </p:pic>
      <p:sp>
        <p:nvSpPr>
          <p:cNvPr id="115" name="TextBox 70">
            <a:extLst>
              <a:ext uri="{FF2B5EF4-FFF2-40B4-BE49-F238E27FC236}">
                <a16:creationId xmlns:a16="http://schemas.microsoft.com/office/drawing/2014/main" id="{A7719E20-2ADF-45A4-96B5-D49604825415}"/>
              </a:ext>
            </a:extLst>
          </p:cNvPr>
          <p:cNvSpPr txBox="1"/>
          <p:nvPr/>
        </p:nvSpPr>
        <p:spPr bwMode="auto">
          <a:xfrm>
            <a:off x="10050701" y="514810"/>
            <a:ext cx="18695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>
                <a:solidFill>
                  <a:prstClr val="black">
                    <a:lumMod val="65000"/>
                    <a:lumOff val="35000"/>
                  </a:prstClr>
                </a:solidFill>
              </a:rPr>
              <a:t>2023-2028</a:t>
            </a:r>
            <a:endParaRPr dirty="0"/>
          </a:p>
          <a:p>
            <a:pPr>
              <a:defRPr/>
            </a:pPr>
            <a:endParaRPr lang="de-DE" sz="400" b="1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656" y="1745089"/>
            <a:ext cx="7213546" cy="3581373"/>
          </a:xfrm>
          <a:prstGeom prst="rect">
            <a:avLst/>
          </a:prstGeom>
        </p:spPr>
      </p:pic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7111511" y="5601681"/>
            <a:ext cx="419739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NFDI4BIOIMAGE Consortium. (2021). Section 5.1 "Task Area 1: Image (meta)data formats and standardization)" Figure 8 (1.0.0). </a:t>
            </a:r>
            <a:r>
              <a:rPr lang="en-US" sz="800" dirty="0" err="1">
                <a:solidFill>
                  <a:schemeClr val="bg1">
                    <a:lumMod val="65000"/>
                  </a:schemeClr>
                </a:solidFill>
              </a:rPr>
              <a:t>Zenodo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</a:rPr>
              <a:t>. https://doi.org/10.5281/zenodo.7394675</a:t>
            </a:r>
            <a:endParaRPr lang="de-DE" sz="8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28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10">
            <a:extLst>
              <a:ext uri="{FF2B5EF4-FFF2-40B4-BE49-F238E27FC236}">
                <a16:creationId xmlns:a16="http://schemas.microsoft.com/office/drawing/2014/main" id="{AB27A64A-7FAA-42EE-BBC3-6F347255C5B5}"/>
              </a:ext>
            </a:extLst>
          </p:cNvPr>
          <p:cNvSpPr/>
          <p:nvPr/>
        </p:nvSpPr>
        <p:spPr bwMode="auto">
          <a:xfrm>
            <a:off x="6203820" y="3052659"/>
            <a:ext cx="1815382" cy="2954461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228222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Rectangle 12">
            <a:extLst>
              <a:ext uri="{FF2B5EF4-FFF2-40B4-BE49-F238E27FC236}">
                <a16:creationId xmlns:a16="http://schemas.microsoft.com/office/drawing/2014/main" id="{AB3E7339-8DBC-482B-A8FC-178A6AB56493}"/>
              </a:ext>
            </a:extLst>
          </p:cNvPr>
          <p:cNvSpPr/>
          <p:nvPr/>
        </p:nvSpPr>
        <p:spPr bwMode="auto">
          <a:xfrm>
            <a:off x="8235319" y="2579372"/>
            <a:ext cx="1815382" cy="3427748"/>
          </a:xfrm>
          <a:prstGeom prst="rect">
            <a:avLst/>
          </a:prstGeom>
          <a:noFill/>
          <a:ln>
            <a:noFill/>
          </a:ln>
        </p:spPr>
        <p:style>
          <a:lnRef idx="0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/>
        </p:style>
        <p:txBody>
          <a:bodyPr spcFirstLastPara="0" vert="horz" wrap="square" lIns="305731" tIns="0" rIns="0" bIns="0" numCol="1" spcCol="1270" anchor="t" anchorCtr="0">
            <a:noAutofit/>
          </a:bodyPr>
          <a:lstStyle/>
          <a:p>
            <a:pPr marL="0" marR="0" lvl="0" indent="0" algn="l" defTabSz="288925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6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1737855" y="6166421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" name="Gerader Verbinder 6"/>
          <p:cNvCxnSpPr/>
          <p:nvPr/>
        </p:nvCxnSpPr>
        <p:spPr>
          <a:xfrm flipV="1">
            <a:off x="544285" y="6080870"/>
            <a:ext cx="11101277" cy="11801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/>
          <p:nvPr/>
        </p:nvSpPr>
        <p:spPr>
          <a:xfrm>
            <a:off x="989221" y="602699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NFDI4BIOIMAGE</a:t>
            </a:r>
            <a:endParaRPr lang="de-DE" sz="3600" i="1" dirty="0"/>
          </a:p>
        </p:txBody>
      </p:sp>
      <p:sp>
        <p:nvSpPr>
          <p:cNvPr id="27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726993" y="617197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2017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llipse 27"/>
          <p:cNvSpPr/>
          <p:nvPr/>
        </p:nvSpPr>
        <p:spPr>
          <a:xfrm>
            <a:off x="2036147" y="6030313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2913913" y="617896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Ellipse 49"/>
          <p:cNvSpPr/>
          <p:nvPr/>
        </p:nvSpPr>
        <p:spPr>
          <a:xfrm>
            <a:off x="3212205" y="6042854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Textfeld 42">
            <a:extLst>
              <a:ext uri="{FF2B5EF4-FFF2-40B4-BE49-F238E27FC236}">
                <a16:creationId xmlns:a16="http://schemas.microsoft.com/office/drawing/2014/main" id="{79F2B5C4-A807-4B7B-BD9F-68E00A29AB14}"/>
              </a:ext>
            </a:extLst>
          </p:cNvPr>
          <p:cNvSpPr/>
          <p:nvPr/>
        </p:nvSpPr>
        <p:spPr bwMode="auto">
          <a:xfrm>
            <a:off x="4007755" y="6171956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2023</a:t>
            </a: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Ellipse 53"/>
          <p:cNvSpPr/>
          <p:nvPr/>
        </p:nvSpPr>
        <p:spPr>
          <a:xfrm>
            <a:off x="4306047" y="603584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57" name="Gruppieren 56"/>
          <p:cNvGrpSpPr>
            <a:grpSpLocks noChangeAspect="1"/>
          </p:cNvGrpSpPr>
          <p:nvPr/>
        </p:nvGrpSpPr>
        <p:grpSpPr>
          <a:xfrm>
            <a:off x="72000" y="2066612"/>
            <a:ext cx="2039014" cy="2556000"/>
            <a:chOff x="231362" y="1046637"/>
            <a:chExt cx="4236653" cy="5310846"/>
          </a:xfrm>
        </p:grpSpPr>
        <p:pic>
          <p:nvPicPr>
            <p:cNvPr id="58" name="Grafik 57">
              <a:extLst>
                <a:ext uri="{FF2B5EF4-FFF2-40B4-BE49-F238E27FC236}">
                  <a16:creationId xmlns:a16="http://schemas.microsoft.com/office/drawing/2014/main" id="{43641BA2-8FE5-4AC8-8247-2B84F4450F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852" t="8111" r="17536" b="8388"/>
            <a:stretch/>
          </p:blipFill>
          <p:spPr>
            <a:xfrm>
              <a:off x="231362" y="1046637"/>
              <a:ext cx="4236653" cy="5310846"/>
            </a:xfrm>
            <a:prstGeom prst="rect">
              <a:avLst/>
            </a:prstGeom>
            <a:noFill/>
          </p:spPr>
        </p:pic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BF626078-8E1B-4F26-B8CE-2CBE1EC4012C}"/>
                </a:ext>
              </a:extLst>
            </p:cNvPr>
            <p:cNvGrpSpPr/>
            <p:nvPr/>
          </p:nvGrpSpPr>
          <p:grpSpPr>
            <a:xfrm>
              <a:off x="523954" y="1870030"/>
              <a:ext cx="3319548" cy="4141514"/>
              <a:chOff x="545972" y="2111520"/>
              <a:chExt cx="3319548" cy="4141514"/>
            </a:xfrm>
          </p:grpSpPr>
          <p:pic>
            <p:nvPicPr>
              <p:cNvPr id="84" name="Grafik 7">
                <a:extLst>
                  <a:ext uri="{FF2B5EF4-FFF2-40B4-BE49-F238E27FC236}">
                    <a16:creationId xmlns:a16="http://schemas.microsoft.com/office/drawing/2014/main" id="{3325165F-ADE1-4C9E-A109-88BBA75D00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/>
            </p:blipFill>
            <p:spPr bwMode="auto">
              <a:xfrm>
                <a:off x="1425344" y="2149648"/>
                <a:ext cx="1850920" cy="900023"/>
              </a:xfrm>
              <a:prstGeom prst="rect">
                <a:avLst/>
              </a:prstGeom>
            </p:spPr>
          </p:pic>
          <p:grpSp>
            <p:nvGrpSpPr>
              <p:cNvPr id="85" name="Gruppieren 84">
                <a:extLst>
                  <a:ext uri="{FF2B5EF4-FFF2-40B4-BE49-F238E27FC236}">
                    <a16:creationId xmlns:a16="http://schemas.microsoft.com/office/drawing/2014/main" id="{D2DF06B5-7470-4295-8B32-759C317544DE}"/>
                  </a:ext>
                </a:extLst>
              </p:cNvPr>
              <p:cNvGrpSpPr/>
              <p:nvPr/>
            </p:nvGrpSpPr>
            <p:grpSpPr>
              <a:xfrm>
                <a:off x="846824" y="2902226"/>
                <a:ext cx="2824603" cy="3350808"/>
                <a:chOff x="8456541" y="2865193"/>
                <a:chExt cx="2824603" cy="3350808"/>
              </a:xfrm>
            </p:grpSpPr>
            <p:sp>
              <p:nvSpPr>
                <p:cNvPr id="100" name="Ellipse 99">
                  <a:extLst>
                    <a:ext uri="{FF2B5EF4-FFF2-40B4-BE49-F238E27FC236}">
                      <a16:creationId xmlns:a16="http://schemas.microsoft.com/office/drawing/2014/main" id="{8C46EDD6-1BDE-498E-A642-E4ACEF70550A}"/>
                    </a:ext>
                  </a:extLst>
                </p:cNvPr>
                <p:cNvSpPr/>
                <p:nvPr/>
              </p:nvSpPr>
              <p:spPr>
                <a:xfrm>
                  <a:off x="11137144" y="2865193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1" name="Ellipse 100">
                  <a:extLst>
                    <a:ext uri="{FF2B5EF4-FFF2-40B4-BE49-F238E27FC236}">
                      <a16:creationId xmlns:a16="http://schemas.microsoft.com/office/drawing/2014/main" id="{7DE318BB-2FD9-4904-B908-CAE6718FF014}"/>
                    </a:ext>
                  </a:extLst>
                </p:cNvPr>
                <p:cNvSpPr/>
                <p:nvPr/>
              </p:nvSpPr>
              <p:spPr>
                <a:xfrm>
                  <a:off x="8963268" y="294416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2" name="Ellipse 101">
                  <a:extLst>
                    <a:ext uri="{FF2B5EF4-FFF2-40B4-BE49-F238E27FC236}">
                      <a16:creationId xmlns:a16="http://schemas.microsoft.com/office/drawing/2014/main" id="{48F4EE0A-72B7-43CF-99F5-813C9977890F}"/>
                    </a:ext>
                  </a:extLst>
                </p:cNvPr>
                <p:cNvSpPr/>
                <p:nvPr/>
              </p:nvSpPr>
              <p:spPr>
                <a:xfrm>
                  <a:off x="8792086" y="3166023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3" name="Ellipse 102">
                  <a:extLst>
                    <a:ext uri="{FF2B5EF4-FFF2-40B4-BE49-F238E27FC236}">
                      <a16:creationId xmlns:a16="http://schemas.microsoft.com/office/drawing/2014/main" id="{6C99C0E8-75C8-451F-BDCB-76C597A4FF40}"/>
                    </a:ext>
                  </a:extLst>
                </p:cNvPr>
                <p:cNvSpPr/>
                <p:nvPr/>
              </p:nvSpPr>
              <p:spPr>
                <a:xfrm>
                  <a:off x="8501431" y="355044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4" name="Ellipse 103">
                  <a:extLst>
                    <a:ext uri="{FF2B5EF4-FFF2-40B4-BE49-F238E27FC236}">
                      <a16:creationId xmlns:a16="http://schemas.microsoft.com/office/drawing/2014/main" id="{A10BD246-5485-48B3-A4BF-523983ACFEE9}"/>
                    </a:ext>
                  </a:extLst>
                </p:cNvPr>
                <p:cNvSpPr/>
                <p:nvPr/>
              </p:nvSpPr>
              <p:spPr>
                <a:xfrm>
                  <a:off x="8456541" y="3686658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5" name="Ellipse 104">
                  <a:extLst>
                    <a:ext uri="{FF2B5EF4-FFF2-40B4-BE49-F238E27FC236}">
                      <a16:creationId xmlns:a16="http://schemas.microsoft.com/office/drawing/2014/main" id="{A9F23988-282A-49DE-82D6-72E1DA18BE6D}"/>
                    </a:ext>
                  </a:extLst>
                </p:cNvPr>
                <p:cNvSpPr/>
                <p:nvPr/>
              </p:nvSpPr>
              <p:spPr>
                <a:xfrm>
                  <a:off x="8475994" y="389199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6" name="Ellipse 105">
                  <a:extLst>
                    <a:ext uri="{FF2B5EF4-FFF2-40B4-BE49-F238E27FC236}">
                      <a16:creationId xmlns:a16="http://schemas.microsoft.com/office/drawing/2014/main" id="{9F5A3511-5B78-464E-B85D-FEDD5E16CD59}"/>
                    </a:ext>
                  </a:extLst>
                </p:cNvPr>
                <p:cNvSpPr/>
                <p:nvPr/>
              </p:nvSpPr>
              <p:spPr>
                <a:xfrm>
                  <a:off x="10236200" y="471934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7" name="Ellipse 106">
                  <a:extLst>
                    <a:ext uri="{FF2B5EF4-FFF2-40B4-BE49-F238E27FC236}">
                      <a16:creationId xmlns:a16="http://schemas.microsoft.com/office/drawing/2014/main" id="{1A64556D-A36A-43F5-9F3B-89D8032D8700}"/>
                    </a:ext>
                  </a:extLst>
                </p:cNvPr>
                <p:cNvSpPr/>
                <p:nvPr/>
              </p:nvSpPr>
              <p:spPr>
                <a:xfrm>
                  <a:off x="9253444" y="4550881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08" name="Ellipse 107">
                  <a:extLst>
                    <a:ext uri="{FF2B5EF4-FFF2-40B4-BE49-F238E27FC236}">
                      <a16:creationId xmlns:a16="http://schemas.microsoft.com/office/drawing/2014/main" id="{6B62AD2F-2D4A-4C64-A8F9-A579A64E2470}"/>
                    </a:ext>
                  </a:extLst>
                </p:cNvPr>
                <p:cNvSpPr/>
                <p:nvPr/>
              </p:nvSpPr>
              <p:spPr>
                <a:xfrm>
                  <a:off x="9021730" y="4504609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2</a:t>
                  </a:r>
                </a:p>
              </p:txBody>
            </p:sp>
            <p:sp>
              <p:nvSpPr>
                <p:cNvPr id="109" name="Ellipse 108">
                  <a:extLst>
                    <a:ext uri="{FF2B5EF4-FFF2-40B4-BE49-F238E27FC236}">
                      <a16:creationId xmlns:a16="http://schemas.microsoft.com/office/drawing/2014/main" id="{FF3C7250-DCC4-4636-A860-61A684E8280C}"/>
                    </a:ext>
                  </a:extLst>
                </p:cNvPr>
                <p:cNvSpPr/>
                <p:nvPr/>
              </p:nvSpPr>
              <p:spPr>
                <a:xfrm>
                  <a:off x="9206560" y="4892877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4</a:t>
                  </a:r>
                </a:p>
              </p:txBody>
            </p:sp>
            <p:sp>
              <p:nvSpPr>
                <p:cNvPr id="110" name="Ellipse 109">
                  <a:extLst>
                    <a:ext uri="{FF2B5EF4-FFF2-40B4-BE49-F238E27FC236}">
                      <a16:creationId xmlns:a16="http://schemas.microsoft.com/office/drawing/2014/main" id="{6B6A5009-2E7B-4309-99DA-E3CC342C4330}"/>
                    </a:ext>
                  </a:extLst>
                </p:cNvPr>
                <p:cNvSpPr/>
                <p:nvPr/>
              </p:nvSpPr>
              <p:spPr>
                <a:xfrm>
                  <a:off x="9402071" y="6072001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1</a:t>
                  </a:r>
                </a:p>
              </p:txBody>
            </p:sp>
            <p:sp>
              <p:nvSpPr>
                <p:cNvPr id="111" name="Ellipse 110">
                  <a:extLst>
                    <a:ext uri="{FF2B5EF4-FFF2-40B4-BE49-F238E27FC236}">
                      <a16:creationId xmlns:a16="http://schemas.microsoft.com/office/drawing/2014/main" id="{062255A3-2D97-4AE5-8E37-A96C809200CC}"/>
                    </a:ext>
                  </a:extLst>
                </p:cNvPr>
                <p:cNvSpPr/>
                <p:nvPr/>
              </p:nvSpPr>
              <p:spPr>
                <a:xfrm>
                  <a:off x="8858818" y="5769405"/>
                  <a:ext cx="144000" cy="144000"/>
                </a:xfrm>
                <a:prstGeom prst="ellipse">
                  <a:avLst/>
                </a:prstGeom>
                <a:solidFill>
                  <a:srgbClr val="00983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de-DE" sz="1000" dirty="0"/>
                    <a:t>3</a:t>
                  </a:r>
                </a:p>
              </p:txBody>
            </p:sp>
          </p:grpSp>
          <p:sp>
            <p:nvSpPr>
              <p:cNvPr id="86" name="Ellipse 85">
                <a:extLst>
                  <a:ext uri="{FF2B5EF4-FFF2-40B4-BE49-F238E27FC236}">
                    <a16:creationId xmlns:a16="http://schemas.microsoft.com/office/drawing/2014/main" id="{C3C7E76C-1FF4-466B-BF28-C7C3105E2C29}"/>
                  </a:ext>
                </a:extLst>
              </p:cNvPr>
              <p:cNvSpPr/>
              <p:nvPr/>
            </p:nvSpPr>
            <p:spPr>
              <a:xfrm>
                <a:off x="2136704" y="211152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3</a:t>
                </a:r>
              </a:p>
            </p:txBody>
          </p:sp>
          <p:sp>
            <p:nvSpPr>
              <p:cNvPr id="87" name="Ellipse 86">
                <a:extLst>
                  <a:ext uri="{FF2B5EF4-FFF2-40B4-BE49-F238E27FC236}">
                    <a16:creationId xmlns:a16="http://schemas.microsoft.com/office/drawing/2014/main" id="{D78E1306-E3E1-4684-A57A-E3582B46E602}"/>
                  </a:ext>
                </a:extLst>
              </p:cNvPr>
              <p:cNvSpPr/>
              <p:nvPr/>
            </p:nvSpPr>
            <p:spPr>
              <a:xfrm>
                <a:off x="2108938" y="2916097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88" name="Ellipse 87">
                <a:extLst>
                  <a:ext uri="{FF2B5EF4-FFF2-40B4-BE49-F238E27FC236}">
                    <a16:creationId xmlns:a16="http://schemas.microsoft.com/office/drawing/2014/main" id="{A2C709EC-70BA-4160-B975-4E5EE5B07509}"/>
                  </a:ext>
                </a:extLst>
              </p:cNvPr>
              <p:cNvSpPr/>
              <p:nvPr/>
            </p:nvSpPr>
            <p:spPr>
              <a:xfrm>
                <a:off x="2861353" y="311027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89" name="Ellipse 88">
                <a:extLst>
                  <a:ext uri="{FF2B5EF4-FFF2-40B4-BE49-F238E27FC236}">
                    <a16:creationId xmlns:a16="http://schemas.microsoft.com/office/drawing/2014/main" id="{BAD99D04-D1B2-4685-A2F0-5C1C905BFBC4}"/>
                  </a:ext>
                </a:extLst>
              </p:cNvPr>
              <p:cNvSpPr/>
              <p:nvPr/>
            </p:nvSpPr>
            <p:spPr>
              <a:xfrm>
                <a:off x="3637696" y="274739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0" name="Ellipse 89">
                <a:extLst>
                  <a:ext uri="{FF2B5EF4-FFF2-40B4-BE49-F238E27FC236}">
                    <a16:creationId xmlns:a16="http://schemas.microsoft.com/office/drawing/2014/main" id="{6FF35C80-D6AB-4056-AA2C-5BCAA4C67DB3}"/>
                  </a:ext>
                </a:extLst>
              </p:cNvPr>
              <p:cNvSpPr/>
              <p:nvPr/>
            </p:nvSpPr>
            <p:spPr>
              <a:xfrm>
                <a:off x="2136116" y="350927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FE5D20B9-BEFA-4219-BF14-118C53C07CC9}"/>
                  </a:ext>
                </a:extLst>
              </p:cNvPr>
              <p:cNvSpPr/>
              <p:nvPr/>
            </p:nvSpPr>
            <p:spPr>
              <a:xfrm>
                <a:off x="3721520" y="3847389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4</a:t>
                </a:r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C3901F98-B482-4F32-98C0-5E7DA2AC4383}"/>
                  </a:ext>
                </a:extLst>
              </p:cNvPr>
              <p:cNvSpPr/>
              <p:nvPr/>
            </p:nvSpPr>
            <p:spPr>
              <a:xfrm>
                <a:off x="2805528" y="392995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3" name="Ellipse 92">
                <a:extLst>
                  <a:ext uri="{FF2B5EF4-FFF2-40B4-BE49-F238E27FC236}">
                    <a16:creationId xmlns:a16="http://schemas.microsoft.com/office/drawing/2014/main" id="{4E4B9784-1A21-4901-94B9-5FBDAC151031}"/>
                  </a:ext>
                </a:extLst>
              </p:cNvPr>
              <p:cNvSpPr/>
              <p:nvPr/>
            </p:nvSpPr>
            <p:spPr>
              <a:xfrm>
                <a:off x="545972" y="400103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4" name="Ellipse 93">
                <a:extLst>
                  <a:ext uri="{FF2B5EF4-FFF2-40B4-BE49-F238E27FC236}">
                    <a16:creationId xmlns:a16="http://schemas.microsoft.com/office/drawing/2014/main" id="{A630F8B5-F1AD-495C-B7D3-48997214CA55}"/>
                  </a:ext>
                </a:extLst>
              </p:cNvPr>
              <p:cNvSpPr/>
              <p:nvPr/>
            </p:nvSpPr>
            <p:spPr>
              <a:xfrm>
                <a:off x="956677" y="4078555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  <p:sp>
            <p:nvSpPr>
              <p:cNvPr id="95" name="Ellipse 94">
                <a:extLst>
                  <a:ext uri="{FF2B5EF4-FFF2-40B4-BE49-F238E27FC236}">
                    <a16:creationId xmlns:a16="http://schemas.microsoft.com/office/drawing/2014/main" id="{1E33FEDA-8D96-4955-A3B0-731067EA7329}"/>
                  </a:ext>
                </a:extLst>
              </p:cNvPr>
              <p:cNvSpPr/>
              <p:nvPr/>
            </p:nvSpPr>
            <p:spPr>
              <a:xfrm>
                <a:off x="1691948" y="3969121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6" name="Ellipse 95">
                <a:extLst>
                  <a:ext uri="{FF2B5EF4-FFF2-40B4-BE49-F238E27FC236}">
                    <a16:creationId xmlns:a16="http://schemas.microsoft.com/office/drawing/2014/main" id="{41382FB6-C010-4E62-B82C-354E08956520}"/>
                  </a:ext>
                </a:extLst>
              </p:cNvPr>
              <p:cNvSpPr/>
              <p:nvPr/>
            </p:nvSpPr>
            <p:spPr>
              <a:xfrm>
                <a:off x="1632594" y="4127823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7" name="Ellipse 96">
                <a:extLst>
                  <a:ext uri="{FF2B5EF4-FFF2-40B4-BE49-F238E27FC236}">
                    <a16:creationId xmlns:a16="http://schemas.microsoft.com/office/drawing/2014/main" id="{F91527D6-DF35-41F2-9969-0961184BA989}"/>
                  </a:ext>
                </a:extLst>
              </p:cNvPr>
              <p:cNvSpPr/>
              <p:nvPr/>
            </p:nvSpPr>
            <p:spPr>
              <a:xfrm>
                <a:off x="1662724" y="4271390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1</a:t>
                </a:r>
              </a:p>
            </p:txBody>
          </p:sp>
          <p:sp>
            <p:nvSpPr>
              <p:cNvPr id="98" name="Ellipse 97">
                <a:extLst>
                  <a:ext uri="{FF2B5EF4-FFF2-40B4-BE49-F238E27FC236}">
                    <a16:creationId xmlns:a16="http://schemas.microsoft.com/office/drawing/2014/main" id="{E3C4BB97-41B7-41E1-B867-79E84DE3023F}"/>
                  </a:ext>
                </a:extLst>
              </p:cNvPr>
              <p:cNvSpPr/>
              <p:nvPr/>
            </p:nvSpPr>
            <p:spPr>
              <a:xfrm>
                <a:off x="2751337" y="573443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3</a:t>
                </a:r>
              </a:p>
            </p:txBody>
          </p:sp>
          <p:sp>
            <p:nvSpPr>
              <p:cNvPr id="99" name="Ellipse 98">
                <a:extLst>
                  <a:ext uri="{FF2B5EF4-FFF2-40B4-BE49-F238E27FC236}">
                    <a16:creationId xmlns:a16="http://schemas.microsoft.com/office/drawing/2014/main" id="{65608FF4-3D57-48A9-9177-8E2E2DD6D019}"/>
                  </a:ext>
                </a:extLst>
              </p:cNvPr>
              <p:cNvSpPr/>
              <p:nvPr/>
            </p:nvSpPr>
            <p:spPr>
              <a:xfrm>
                <a:off x="1773665" y="5467838"/>
                <a:ext cx="144000" cy="144000"/>
              </a:xfrm>
              <a:prstGeom prst="ellipse">
                <a:avLst/>
              </a:prstGeom>
              <a:solidFill>
                <a:srgbClr val="009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000" dirty="0"/>
                  <a:t>2</a:t>
                </a:r>
              </a:p>
            </p:txBody>
          </p:sp>
        </p:grpSp>
        <p:grpSp>
          <p:nvGrpSpPr>
            <p:cNvPr id="60" name="Gruppieren 59">
              <a:extLst>
                <a:ext uri="{FF2B5EF4-FFF2-40B4-BE49-F238E27FC236}">
                  <a16:creationId xmlns:a16="http://schemas.microsoft.com/office/drawing/2014/main" id="{2DD08AB1-AC3A-4C1C-AE74-9E07345A850F}"/>
                </a:ext>
              </a:extLst>
            </p:cNvPr>
            <p:cNvGrpSpPr/>
            <p:nvPr/>
          </p:nvGrpSpPr>
          <p:grpSpPr>
            <a:xfrm>
              <a:off x="568817" y="1599427"/>
              <a:ext cx="3149824" cy="4466081"/>
              <a:chOff x="561617" y="1589649"/>
              <a:chExt cx="3149824" cy="4466081"/>
            </a:xfrm>
          </p:grpSpPr>
          <p:grpSp>
            <p:nvGrpSpPr>
              <p:cNvPr id="65" name="Gruppieren 64">
                <a:extLst>
                  <a:ext uri="{FF2B5EF4-FFF2-40B4-BE49-F238E27FC236}">
                    <a16:creationId xmlns:a16="http://schemas.microsoft.com/office/drawing/2014/main" id="{2C55D12B-849D-47E6-90B5-DAD924235871}"/>
                  </a:ext>
                </a:extLst>
              </p:cNvPr>
              <p:cNvGrpSpPr/>
              <p:nvPr/>
            </p:nvGrpSpPr>
            <p:grpSpPr>
              <a:xfrm>
                <a:off x="753648" y="2612067"/>
                <a:ext cx="2957793" cy="3443663"/>
                <a:chOff x="784746" y="2861690"/>
                <a:chExt cx="2957793" cy="3443663"/>
              </a:xfrm>
            </p:grpSpPr>
            <p:pic>
              <p:nvPicPr>
                <p:cNvPr id="70" name="Grafik 9">
                  <a:extLst>
                    <a:ext uri="{FF2B5EF4-FFF2-40B4-BE49-F238E27FC236}">
                      <a16:creationId xmlns:a16="http://schemas.microsoft.com/office/drawing/2014/main" id="{292E9B72-AAE5-4543-9ADD-C2EF706657C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298967" y="2938292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1" name="Grafik 70">
                  <a:extLst>
                    <a:ext uri="{FF2B5EF4-FFF2-40B4-BE49-F238E27FC236}">
                      <a16:creationId xmlns:a16="http://schemas.microsoft.com/office/drawing/2014/main" id="{9DAD803D-6AF3-4398-B298-3F1ECEDBD8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112840" y="3159299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3" name="Grafik 72">
                  <a:extLst>
                    <a:ext uri="{FF2B5EF4-FFF2-40B4-BE49-F238E27FC236}">
                      <a16:creationId xmlns:a16="http://schemas.microsoft.com/office/drawing/2014/main" id="{C0B9219D-D6CC-43DA-9A02-2758F90311C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831564" y="3539465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4" name="Grafik 9">
                  <a:extLst>
                    <a:ext uri="{FF2B5EF4-FFF2-40B4-BE49-F238E27FC236}">
                      <a16:creationId xmlns:a16="http://schemas.microsoft.com/office/drawing/2014/main" id="{126A7CB5-B88B-4B1A-9396-73A10D75EFC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784746" y="3666037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5" name="Grafik 9">
                  <a:extLst>
                    <a:ext uri="{FF2B5EF4-FFF2-40B4-BE49-F238E27FC236}">
                      <a16:creationId xmlns:a16="http://schemas.microsoft.com/office/drawing/2014/main" id="{635010C9-6426-477E-A5E1-FFBC6BABEB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806127" y="3883686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6" name="Grafik 9">
                  <a:extLst>
                    <a:ext uri="{FF2B5EF4-FFF2-40B4-BE49-F238E27FC236}">
                      <a16:creationId xmlns:a16="http://schemas.microsoft.com/office/drawing/2014/main" id="{F160C787-25EE-4782-B188-B5909D9395D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3465074" y="2861690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7" name="Grafik 9">
                  <a:extLst>
                    <a:ext uri="{FF2B5EF4-FFF2-40B4-BE49-F238E27FC236}">
                      <a16:creationId xmlns:a16="http://schemas.microsoft.com/office/drawing/2014/main" id="{E30A62D1-F280-480C-84AC-4B4D19B2FE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2555908" y="4711036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8" name="Grafik 9">
                  <a:extLst>
                    <a:ext uri="{FF2B5EF4-FFF2-40B4-BE49-F238E27FC236}">
                      <a16:creationId xmlns:a16="http://schemas.microsoft.com/office/drawing/2014/main" id="{37BEDF37-9D43-4B38-AADC-9E7BFB9715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188951" y="5755411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79" name="Grafik 9">
                  <a:extLst>
                    <a:ext uri="{FF2B5EF4-FFF2-40B4-BE49-F238E27FC236}">
                      <a16:creationId xmlns:a16="http://schemas.microsoft.com/office/drawing/2014/main" id="{81452B44-E21A-4A98-923E-4D907B27B06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732204" y="6068808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0" name="Grafik 9">
                  <a:extLst>
                    <a:ext uri="{FF2B5EF4-FFF2-40B4-BE49-F238E27FC236}">
                      <a16:creationId xmlns:a16="http://schemas.microsoft.com/office/drawing/2014/main" id="{4A2A9B65-772A-49F7-804B-603C13EC8D8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536693" y="4878413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1" name="Grafik 9">
                  <a:extLst>
                    <a:ext uri="{FF2B5EF4-FFF2-40B4-BE49-F238E27FC236}">
                      <a16:creationId xmlns:a16="http://schemas.microsoft.com/office/drawing/2014/main" id="{FF82A95B-DB3E-4639-8BD5-9E373CE72EE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576432" y="4535821"/>
                  <a:ext cx="277465" cy="236545"/>
                </a:xfrm>
                <a:prstGeom prst="rect">
                  <a:avLst/>
                </a:prstGeom>
              </p:spPr>
            </p:pic>
            <p:pic>
              <p:nvPicPr>
                <p:cNvPr id="82" name="Grafik 9">
                  <a:extLst>
                    <a:ext uri="{FF2B5EF4-FFF2-40B4-BE49-F238E27FC236}">
                      <a16:creationId xmlns:a16="http://schemas.microsoft.com/office/drawing/2014/main" id="{5D450FF9-0491-4F7E-9D4C-36E2503E857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rcRect r="79536"/>
                <a:stretch/>
              </p:blipFill>
              <p:spPr bwMode="auto">
                <a:xfrm>
                  <a:off x="1351863" y="4497175"/>
                  <a:ext cx="277465" cy="236545"/>
                </a:xfrm>
                <a:prstGeom prst="rect">
                  <a:avLst/>
                </a:prstGeom>
              </p:spPr>
            </p:pic>
          </p:grpSp>
          <p:pic>
            <p:nvPicPr>
              <p:cNvPr id="66" name="Grafik 9">
                <a:extLst>
                  <a:ext uri="{FF2B5EF4-FFF2-40B4-BE49-F238E27FC236}">
                    <a16:creationId xmlns:a16="http://schemas.microsoft.com/office/drawing/2014/main" id="{B466456E-D511-42EC-AE5F-B0DAF3E77D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2772602" y="1589649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7" name="Grafik 9">
                <a:extLst>
                  <a:ext uri="{FF2B5EF4-FFF2-40B4-BE49-F238E27FC236}">
                    <a16:creationId xmlns:a16="http://schemas.microsoft.com/office/drawing/2014/main" id="{F43014D7-0412-49FF-A863-2F933607FD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561617" y="3634063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8" name="Grafik 9">
                <a:extLst>
                  <a:ext uri="{FF2B5EF4-FFF2-40B4-BE49-F238E27FC236}">
                    <a16:creationId xmlns:a16="http://schemas.microsoft.com/office/drawing/2014/main" id="{7ACDB9E0-2C3B-4ED7-963C-904D2B0355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913761" y="4872436"/>
                <a:ext cx="277465" cy="236545"/>
              </a:xfrm>
              <a:prstGeom prst="rect">
                <a:avLst/>
              </a:prstGeom>
            </p:spPr>
          </p:pic>
          <p:pic>
            <p:nvPicPr>
              <p:cNvPr id="69" name="Grafik 9">
                <a:extLst>
                  <a:ext uri="{FF2B5EF4-FFF2-40B4-BE49-F238E27FC236}">
                    <a16:creationId xmlns:a16="http://schemas.microsoft.com/office/drawing/2014/main" id="{6C520C7C-F2E4-470B-88FC-C6C215EAB9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 r="79536"/>
              <a:stretch/>
            </p:blipFill>
            <p:spPr bwMode="auto">
              <a:xfrm>
                <a:off x="2282960" y="1630631"/>
                <a:ext cx="277465" cy="236545"/>
              </a:xfrm>
              <a:prstGeom prst="rect">
                <a:avLst/>
              </a:prstGeom>
            </p:spPr>
          </p:pic>
        </p:grpSp>
        <p:sp>
          <p:nvSpPr>
            <p:cNvPr id="61" name="Sechseck 60">
              <a:extLst>
                <a:ext uri="{FF2B5EF4-FFF2-40B4-BE49-F238E27FC236}">
                  <a16:creationId xmlns:a16="http://schemas.microsoft.com/office/drawing/2014/main" id="{61E910BC-B35D-4511-A093-66533A1A9ACE}"/>
                </a:ext>
              </a:extLst>
            </p:cNvPr>
            <p:cNvSpPr/>
            <p:nvPr/>
          </p:nvSpPr>
          <p:spPr>
            <a:xfrm>
              <a:off x="1233801" y="2660736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2" name="Sechseck 61">
              <a:extLst>
                <a:ext uri="{FF2B5EF4-FFF2-40B4-BE49-F238E27FC236}">
                  <a16:creationId xmlns:a16="http://schemas.microsoft.com/office/drawing/2014/main" id="{BD824680-C9EF-4AF0-B056-7A62098437B2}"/>
                </a:ext>
              </a:extLst>
            </p:cNvPr>
            <p:cNvSpPr/>
            <p:nvPr/>
          </p:nvSpPr>
          <p:spPr>
            <a:xfrm>
              <a:off x="724019" y="3397387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3" name="Sechseck 62">
              <a:extLst>
                <a:ext uri="{FF2B5EF4-FFF2-40B4-BE49-F238E27FC236}">
                  <a16:creationId xmlns:a16="http://schemas.microsoft.com/office/drawing/2014/main" id="{6B62E2F1-42D5-48C1-A1A7-2E23D081F7EF}"/>
                </a:ext>
              </a:extLst>
            </p:cNvPr>
            <p:cNvSpPr/>
            <p:nvPr/>
          </p:nvSpPr>
          <p:spPr>
            <a:xfrm>
              <a:off x="1131413" y="5477163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4" name="Sechseck 63">
              <a:extLst>
                <a:ext uri="{FF2B5EF4-FFF2-40B4-BE49-F238E27FC236}">
                  <a16:creationId xmlns:a16="http://schemas.microsoft.com/office/drawing/2014/main" id="{A3646DF8-954C-43C3-88BB-9BA445D17D63}"/>
                </a:ext>
              </a:extLst>
            </p:cNvPr>
            <p:cNvSpPr/>
            <p:nvPr/>
          </p:nvSpPr>
          <p:spPr>
            <a:xfrm>
              <a:off x="1515257" y="4266837"/>
              <a:ext cx="348928" cy="300830"/>
            </a:xfrm>
            <a:prstGeom prst="hexagon">
              <a:avLst/>
            </a:prstGeom>
            <a:solidFill>
              <a:srgbClr val="00B050">
                <a:alpha val="38000"/>
              </a:srgbClr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cxnSp>
        <p:nvCxnSpPr>
          <p:cNvPr id="3" name="Gerader Verbinder 2"/>
          <p:cNvCxnSpPr>
            <a:stCxn id="28" idx="0"/>
            <a:endCxn id="54" idx="0"/>
          </p:cNvCxnSpPr>
          <p:nvPr/>
        </p:nvCxnSpPr>
        <p:spPr>
          <a:xfrm>
            <a:off x="2090147" y="6030313"/>
            <a:ext cx="2269900" cy="55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2" name="Picture 4" descr="nfdi | Nationale Forschungsdateninfrastruktur e. V.">
            <a:extLst>
              <a:ext uri="{FF2B5EF4-FFF2-40B4-BE49-F238E27FC236}">
                <a16:creationId xmlns:a16="http://schemas.microsoft.com/office/drawing/2014/main" id="{CB6A8A9B-2926-7B42-AFAC-82BB6658A8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4" t="13829" r="12560" b="48753"/>
          <a:stretch/>
        </p:blipFill>
        <p:spPr bwMode="auto">
          <a:xfrm>
            <a:off x="2496210" y="5645934"/>
            <a:ext cx="678104" cy="333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Grafik 38">
            <a:extLst>
              <a:ext uri="{FF2B5EF4-FFF2-40B4-BE49-F238E27FC236}">
                <a16:creationId xmlns:a16="http://schemas.microsoft.com/office/drawing/2014/main" id="{E2EDC419-15FD-43EB-936C-B8713C5E31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10174063" y="834193"/>
            <a:ext cx="1538895" cy="421416"/>
          </a:xfrm>
          <a:prstGeom prst="rect">
            <a:avLst/>
          </a:prstGeom>
        </p:spPr>
      </p:pic>
      <p:sp>
        <p:nvSpPr>
          <p:cNvPr id="115" name="TextBox 70">
            <a:extLst>
              <a:ext uri="{FF2B5EF4-FFF2-40B4-BE49-F238E27FC236}">
                <a16:creationId xmlns:a16="http://schemas.microsoft.com/office/drawing/2014/main" id="{A7719E20-2ADF-45A4-96B5-D49604825415}"/>
              </a:ext>
            </a:extLst>
          </p:cNvPr>
          <p:cNvSpPr txBox="1"/>
          <p:nvPr/>
        </p:nvSpPr>
        <p:spPr bwMode="auto">
          <a:xfrm>
            <a:off x="10050701" y="514810"/>
            <a:ext cx="186953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dirty="0">
                <a:solidFill>
                  <a:prstClr val="black">
                    <a:lumMod val="65000"/>
                    <a:lumOff val="35000"/>
                  </a:prstClr>
                </a:solidFill>
              </a:rPr>
              <a:t>2023-2028</a:t>
            </a:r>
            <a:endParaRPr dirty="0"/>
          </a:p>
          <a:p>
            <a:pPr>
              <a:defRPr/>
            </a:pPr>
            <a:endParaRPr lang="de-DE" sz="400" b="1" dirty="0"/>
          </a:p>
        </p:txBody>
      </p:sp>
      <p:sp>
        <p:nvSpPr>
          <p:cNvPr id="116" name="Rechteck 115"/>
          <p:cNvSpPr/>
          <p:nvPr/>
        </p:nvSpPr>
        <p:spPr>
          <a:xfrm>
            <a:off x="6018049" y="499183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National </a:t>
            </a:r>
            <a:r>
              <a:rPr lang="en-US" dirty="0" err="1" smtClean="0"/>
              <a:t>Researchdata</a:t>
            </a:r>
            <a:r>
              <a:rPr lang="en-US" dirty="0" smtClean="0"/>
              <a:t> Infrastructure for </a:t>
            </a:r>
            <a:r>
              <a:rPr lang="en-US" dirty="0" err="1" smtClean="0"/>
              <a:t>BioImaging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Implement national infrastructure and standards</a:t>
            </a:r>
            <a:endParaRPr lang="en-US" dirty="0"/>
          </a:p>
        </p:txBody>
      </p:sp>
      <p:pic>
        <p:nvPicPr>
          <p:cNvPr id="117" name="Grafik 116"/>
          <p:cNvPicPr>
            <a:picLocks noChangeAspect="1"/>
          </p:cNvPicPr>
          <p:nvPr/>
        </p:nvPicPr>
        <p:blipFill>
          <a:blip r:embed="rId4"/>
          <a:srcRect l="13638" t="20783" b="19695"/>
          <a:stretch/>
        </p:blipFill>
        <p:spPr bwMode="auto">
          <a:xfrm>
            <a:off x="7205949" y="4313836"/>
            <a:ext cx="1870378" cy="626817"/>
          </a:xfrm>
          <a:prstGeom prst="rect">
            <a:avLst/>
          </a:prstGeom>
        </p:spPr>
      </p:pic>
      <p:pic>
        <p:nvPicPr>
          <p:cNvPr id="118" name="Picture 4" descr="https://nfdi4bioimage.de/typo3temp/secure_downloads/115908/0/827bb2455a18f6f983ca4a7bc8874a71bf9b4393/csm_Uni_KN_Logo_2f383ce671.png"/>
          <p:cNvPicPr>
            <a:picLocks noChangeAspect="1" noChangeArrowheads="1"/>
          </p:cNvPicPr>
          <p:nvPr/>
        </p:nvPicPr>
        <p:blipFill>
          <a:blip r:embed="rId8"/>
          <a:stretch/>
        </p:blipFill>
        <p:spPr bwMode="auto">
          <a:xfrm>
            <a:off x="3030525" y="3118732"/>
            <a:ext cx="1464584" cy="803080"/>
          </a:xfrm>
          <a:prstGeom prst="rect">
            <a:avLst/>
          </a:prstGeom>
          <a:noFill/>
        </p:spPr>
      </p:pic>
      <p:pic>
        <p:nvPicPr>
          <p:cNvPr id="119" name="Picture 6" descr="https://nfdi4bioimage.de/typo3temp/secure_downloads/115908/0/7db05c080e6382f434acc78aeecb9f12492f491b/Uni_Osnabrueck_rot.gif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9639471" y="3325686"/>
            <a:ext cx="1553813" cy="389770"/>
          </a:xfrm>
          <a:prstGeom prst="rect">
            <a:avLst/>
          </a:prstGeom>
          <a:noFill/>
        </p:spPr>
      </p:pic>
      <p:pic>
        <p:nvPicPr>
          <p:cNvPr id="120" name="Picture 8" descr="https://nfdi4bioimage.de/typo3temp/secure_downloads/115908/0/7db05c080e6382f434acc78aeecb9f12492f491b/embl_logo.png"/>
          <p:cNvPicPr>
            <a:picLocks noChangeAspect="1" noChangeArrowheads="1"/>
          </p:cNvPicPr>
          <p:nvPr/>
        </p:nvPicPr>
        <p:blipFill>
          <a:blip r:embed="rId10"/>
          <a:stretch/>
        </p:blipFill>
        <p:spPr bwMode="auto">
          <a:xfrm>
            <a:off x="7242686" y="2038519"/>
            <a:ext cx="1272625" cy="551472"/>
          </a:xfrm>
          <a:prstGeom prst="rect">
            <a:avLst/>
          </a:prstGeom>
          <a:noFill/>
        </p:spPr>
      </p:pic>
      <p:pic>
        <p:nvPicPr>
          <p:cNvPr id="121" name="Picture 10" descr="https://nfdi4bioimage.de/typo3temp/secure_downloads/115908/0/7db05c080e6382f434acc78aeecb9f12492f491b/LIN_Logo.png"/>
          <p:cNvPicPr>
            <a:picLocks noChangeAspect="1" noChangeArrowheads="1"/>
          </p:cNvPicPr>
          <p:nvPr/>
        </p:nvPicPr>
        <p:blipFill>
          <a:blip r:embed="rId11"/>
          <a:stretch/>
        </p:blipFill>
        <p:spPr bwMode="auto">
          <a:xfrm>
            <a:off x="3005870" y="4300224"/>
            <a:ext cx="1753379" cy="514072"/>
          </a:xfrm>
          <a:prstGeom prst="rect">
            <a:avLst/>
          </a:prstGeom>
          <a:noFill/>
        </p:spPr>
      </p:pic>
      <p:pic>
        <p:nvPicPr>
          <p:cNvPr id="122" name="Picture 14" descr="https://nfdi4bioimage.de/typo3temp/secure_downloads/115908/0/949c7713c4c3f7ec7d7972ecb3bb7cd19ddfbbd4/csm_Leibniz-HKI_blue_25ae558382.png"/>
          <p:cNvPicPr>
            <a:picLocks noChangeAspect="1" noChangeArrowheads="1"/>
          </p:cNvPicPr>
          <p:nvPr/>
        </p:nvPicPr>
        <p:blipFill>
          <a:blip r:embed="rId12"/>
          <a:stretch/>
        </p:blipFill>
        <p:spPr bwMode="auto">
          <a:xfrm>
            <a:off x="7391565" y="3167088"/>
            <a:ext cx="1255273" cy="685168"/>
          </a:xfrm>
          <a:prstGeom prst="rect">
            <a:avLst/>
          </a:prstGeom>
          <a:noFill/>
        </p:spPr>
      </p:pic>
      <p:pic>
        <p:nvPicPr>
          <p:cNvPr id="123" name="Picture 16" descr="https://nfdi4bioimage.de/typo3temp/secure_downloads/115908/0/949c7713c4c3f7ec7d7972ecb3bb7cd19ddfbbd4/csm_Logo_TU_Dresden_7f9ae81649.png"/>
          <p:cNvPicPr>
            <a:picLocks noChangeAspect="1" noChangeArrowheads="1"/>
          </p:cNvPicPr>
          <p:nvPr/>
        </p:nvPicPr>
        <p:blipFill>
          <a:blip r:embed="rId13"/>
          <a:stretch/>
        </p:blipFill>
        <p:spPr bwMode="auto">
          <a:xfrm>
            <a:off x="5308964" y="3282057"/>
            <a:ext cx="1357475" cy="393668"/>
          </a:xfrm>
          <a:prstGeom prst="rect">
            <a:avLst/>
          </a:prstGeom>
          <a:noFill/>
        </p:spPr>
      </p:pic>
      <p:pic>
        <p:nvPicPr>
          <p:cNvPr id="124" name="Picture 18" descr="https://nfdi4bioimage.de/typo3temp/secure_downloads/115908/0/7db05c080e6382f434acc78aeecb9f12492f491b/WWU_MS.png"/>
          <p:cNvPicPr>
            <a:picLocks noChangeAspect="1" noChangeArrowheads="1"/>
          </p:cNvPicPr>
          <p:nvPr/>
        </p:nvPicPr>
        <p:blipFill>
          <a:blip r:embed="rId14"/>
          <a:stretch/>
        </p:blipFill>
        <p:spPr bwMode="auto">
          <a:xfrm>
            <a:off x="9688893" y="2089720"/>
            <a:ext cx="1511858" cy="440296"/>
          </a:xfrm>
          <a:prstGeom prst="rect">
            <a:avLst/>
          </a:prstGeom>
          <a:noFill/>
        </p:spPr>
      </p:pic>
      <p:pic>
        <p:nvPicPr>
          <p:cNvPr id="125" name="Picture 2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5662570" y="4235752"/>
            <a:ext cx="656427" cy="775056"/>
          </a:xfrm>
          <a:prstGeom prst="rect">
            <a:avLst/>
          </a:prstGeom>
        </p:spPr>
      </p:pic>
      <p:pic>
        <p:nvPicPr>
          <p:cNvPr id="126" name="Picture 3"/>
          <p:cNvPicPr>
            <a:picLocks noChangeAspect="1"/>
          </p:cNvPicPr>
          <p:nvPr/>
        </p:nvPicPr>
        <p:blipFill>
          <a:blip r:embed="rId16"/>
          <a:stretch/>
        </p:blipFill>
        <p:spPr bwMode="auto">
          <a:xfrm>
            <a:off x="5373391" y="2065945"/>
            <a:ext cx="1032217" cy="611181"/>
          </a:xfrm>
          <a:prstGeom prst="rect">
            <a:avLst/>
          </a:prstGeom>
        </p:spPr>
      </p:pic>
      <p:pic>
        <p:nvPicPr>
          <p:cNvPr id="127" name="Grafik 126"/>
          <p:cNvPicPr>
            <a:picLocks noChangeAspect="1"/>
          </p:cNvPicPr>
          <p:nvPr/>
        </p:nvPicPr>
        <p:blipFill>
          <a:blip r:embed="rId17"/>
          <a:stretch/>
        </p:blipFill>
        <p:spPr bwMode="auto">
          <a:xfrm>
            <a:off x="2920300" y="2077723"/>
            <a:ext cx="1763463" cy="673847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831230" y="1459708"/>
            <a:ext cx="79571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i="1" dirty="0"/>
              <a:t>The success of NFDI highly depends on an institutional commitment.</a:t>
            </a:r>
            <a:endParaRPr lang="en-US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022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uppieren 116"/>
          <p:cNvGrpSpPr/>
          <p:nvPr/>
        </p:nvGrpSpPr>
        <p:grpSpPr>
          <a:xfrm>
            <a:off x="9957190" y="1023738"/>
            <a:ext cx="2052000" cy="5398832"/>
            <a:chOff x="9957190" y="1023738"/>
            <a:chExt cx="2052000" cy="5398832"/>
          </a:xfrm>
        </p:grpSpPr>
        <p:sp>
          <p:nvSpPr>
            <p:cNvPr id="48" name="Rechteck 47"/>
            <p:cNvSpPr/>
            <p:nvPr/>
          </p:nvSpPr>
          <p:spPr>
            <a:xfrm>
              <a:off x="9957190" y="2242457"/>
              <a:ext cx="2052000" cy="4180113"/>
            </a:xfrm>
            <a:prstGeom prst="rect">
              <a:avLst/>
            </a:prstGeom>
            <a:solidFill>
              <a:srgbClr val="FFE2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7" name="Rechteck 96"/>
            <p:cNvSpPr/>
            <p:nvPr/>
          </p:nvSpPr>
          <p:spPr>
            <a:xfrm>
              <a:off x="9957190" y="1023738"/>
              <a:ext cx="2052000" cy="1216483"/>
            </a:xfrm>
            <a:prstGeom prst="rect">
              <a:avLst/>
            </a:prstGeom>
            <a:solidFill>
              <a:srgbClr val="E94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de-DE" dirty="0" smtClean="0"/>
                <a:t>OPTIMIZED</a:t>
              </a:r>
              <a:endParaRPr lang="de-DE" dirty="0"/>
            </a:p>
          </p:txBody>
        </p:sp>
      </p:grpSp>
      <p:grpSp>
        <p:nvGrpSpPr>
          <p:cNvPr id="116" name="Gruppieren 115"/>
          <p:cNvGrpSpPr/>
          <p:nvPr/>
        </p:nvGrpSpPr>
        <p:grpSpPr>
          <a:xfrm>
            <a:off x="7805195" y="1163548"/>
            <a:ext cx="2052000" cy="5259022"/>
            <a:chOff x="7805195" y="1163548"/>
            <a:chExt cx="2052000" cy="5259022"/>
          </a:xfrm>
        </p:grpSpPr>
        <p:sp>
          <p:nvSpPr>
            <p:cNvPr id="38" name="Rechteck 37"/>
            <p:cNvSpPr/>
            <p:nvPr/>
          </p:nvSpPr>
          <p:spPr>
            <a:xfrm>
              <a:off x="7805195" y="2242457"/>
              <a:ext cx="2046514" cy="4180113"/>
            </a:xfrm>
            <a:prstGeom prst="rect">
              <a:avLst/>
            </a:prstGeom>
            <a:solidFill>
              <a:srgbClr val="FEF5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7805195" y="1163548"/>
              <a:ext cx="2052000" cy="1076673"/>
            </a:xfrm>
            <a:prstGeom prst="rect">
              <a:avLst/>
            </a:prstGeom>
            <a:solidFill>
              <a:srgbClr val="F69A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MANAGED</a:t>
              </a:r>
              <a:endParaRPr lang="de-DE" dirty="0"/>
            </a:p>
          </p:txBody>
        </p:sp>
      </p:grpSp>
      <p:grpSp>
        <p:nvGrpSpPr>
          <p:cNvPr id="115" name="Gruppieren 114"/>
          <p:cNvGrpSpPr/>
          <p:nvPr/>
        </p:nvGrpSpPr>
        <p:grpSpPr>
          <a:xfrm>
            <a:off x="5688915" y="1286848"/>
            <a:ext cx="2052000" cy="5135722"/>
            <a:chOff x="5688915" y="1286848"/>
            <a:chExt cx="2052000" cy="5135722"/>
          </a:xfrm>
        </p:grpSpPr>
        <p:sp>
          <p:nvSpPr>
            <p:cNvPr id="28" name="Rechteck 27"/>
            <p:cNvSpPr/>
            <p:nvPr/>
          </p:nvSpPr>
          <p:spPr>
            <a:xfrm>
              <a:off x="5688915" y="2242457"/>
              <a:ext cx="2052000" cy="4180113"/>
            </a:xfrm>
            <a:prstGeom prst="rect">
              <a:avLst/>
            </a:prstGeom>
            <a:solidFill>
              <a:srgbClr val="F4F7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Rechteck 87"/>
            <p:cNvSpPr/>
            <p:nvPr/>
          </p:nvSpPr>
          <p:spPr>
            <a:xfrm>
              <a:off x="5688915" y="1286848"/>
              <a:ext cx="2052000" cy="953373"/>
            </a:xfrm>
            <a:prstGeom prst="rect">
              <a:avLst/>
            </a:prstGeom>
            <a:solidFill>
              <a:srgbClr val="94B8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DEVELOPMENT</a:t>
              </a:r>
              <a:endParaRPr lang="de-DE" dirty="0"/>
            </a:p>
          </p:txBody>
        </p:sp>
      </p:grpSp>
      <p:grpSp>
        <p:nvGrpSpPr>
          <p:cNvPr id="114" name="Gruppieren 113"/>
          <p:cNvGrpSpPr/>
          <p:nvPr/>
        </p:nvGrpSpPr>
        <p:grpSpPr>
          <a:xfrm>
            <a:off x="3553103" y="1420997"/>
            <a:ext cx="2052000" cy="5001573"/>
            <a:chOff x="3566201" y="1420997"/>
            <a:chExt cx="2052000" cy="5001573"/>
          </a:xfrm>
        </p:grpSpPr>
        <p:sp>
          <p:nvSpPr>
            <p:cNvPr id="18" name="Rechteck 17"/>
            <p:cNvSpPr/>
            <p:nvPr/>
          </p:nvSpPr>
          <p:spPr>
            <a:xfrm>
              <a:off x="3566201" y="2242457"/>
              <a:ext cx="2052000" cy="4180113"/>
            </a:xfrm>
            <a:prstGeom prst="rect">
              <a:avLst/>
            </a:prstGeom>
            <a:solidFill>
              <a:srgbClr val="DEFA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5" name="Rechteck 84"/>
            <p:cNvSpPr/>
            <p:nvPr/>
          </p:nvSpPr>
          <p:spPr>
            <a:xfrm>
              <a:off x="3566201" y="1420997"/>
              <a:ext cx="2052000" cy="819224"/>
            </a:xfrm>
            <a:prstGeom prst="rect">
              <a:avLst/>
            </a:prstGeom>
            <a:solidFill>
              <a:srgbClr val="14A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BASIC</a:t>
              </a:r>
              <a:endParaRPr lang="de-DE" dirty="0"/>
            </a:p>
          </p:txBody>
        </p:sp>
      </p:grpSp>
      <p:grpSp>
        <p:nvGrpSpPr>
          <p:cNvPr id="113" name="Gruppieren 112"/>
          <p:cNvGrpSpPr/>
          <p:nvPr/>
        </p:nvGrpSpPr>
        <p:grpSpPr>
          <a:xfrm>
            <a:off x="1449474" y="1592013"/>
            <a:ext cx="2052000" cy="4830557"/>
            <a:chOff x="1469570" y="1592013"/>
            <a:chExt cx="2052000" cy="4830557"/>
          </a:xfrm>
        </p:grpSpPr>
        <p:sp>
          <p:nvSpPr>
            <p:cNvPr id="5" name="Rechteck 4"/>
            <p:cNvSpPr/>
            <p:nvPr/>
          </p:nvSpPr>
          <p:spPr>
            <a:xfrm>
              <a:off x="1469570" y="2242457"/>
              <a:ext cx="2052000" cy="4180113"/>
            </a:xfrm>
            <a:prstGeom prst="rect">
              <a:avLst/>
            </a:prstGeom>
            <a:solidFill>
              <a:srgbClr val="E2F1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1469570" y="1592013"/>
              <a:ext cx="2052000" cy="648208"/>
            </a:xfrm>
            <a:prstGeom prst="rect">
              <a:avLst/>
            </a:prstGeom>
            <a:solidFill>
              <a:srgbClr val="1160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INITIAL</a:t>
              </a:r>
              <a:endParaRPr lang="de-DE" dirty="0"/>
            </a:p>
          </p:txBody>
        </p:sp>
      </p:grpSp>
      <p:grpSp>
        <p:nvGrpSpPr>
          <p:cNvPr id="123" name="Gruppieren 122"/>
          <p:cNvGrpSpPr/>
          <p:nvPr/>
        </p:nvGrpSpPr>
        <p:grpSpPr>
          <a:xfrm>
            <a:off x="0" y="2318690"/>
            <a:ext cx="12002284" cy="554017"/>
            <a:chOff x="8123" y="2308806"/>
            <a:chExt cx="12002284" cy="554017"/>
          </a:xfrm>
        </p:grpSpPr>
        <p:sp>
          <p:nvSpPr>
            <p:cNvPr id="49" name="Rechteck 48"/>
            <p:cNvSpPr/>
            <p:nvPr/>
          </p:nvSpPr>
          <p:spPr>
            <a:xfrm>
              <a:off x="9958407" y="2322823"/>
              <a:ext cx="2052000" cy="540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19" name="Gruppieren 118"/>
            <p:cNvGrpSpPr/>
            <p:nvPr/>
          </p:nvGrpSpPr>
          <p:grpSpPr>
            <a:xfrm>
              <a:off x="8123" y="2308806"/>
              <a:ext cx="9854156" cy="548830"/>
              <a:chOff x="8123" y="2308806"/>
              <a:chExt cx="9854156" cy="548830"/>
            </a:xfrm>
          </p:grpSpPr>
          <p:sp>
            <p:nvSpPr>
              <p:cNvPr id="6" name="Rechteck 5"/>
              <p:cNvSpPr/>
              <p:nvPr/>
            </p:nvSpPr>
            <p:spPr>
              <a:xfrm>
                <a:off x="1449563" y="231763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/>
              <p:cNvSpPr/>
              <p:nvPr/>
            </p:nvSpPr>
            <p:spPr>
              <a:xfrm>
                <a:off x="3553103" y="231763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/>
              <p:cNvSpPr/>
              <p:nvPr/>
            </p:nvSpPr>
            <p:spPr>
              <a:xfrm>
                <a:off x="5691466" y="231763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hteck 38"/>
              <p:cNvSpPr/>
              <p:nvPr/>
            </p:nvSpPr>
            <p:spPr>
              <a:xfrm>
                <a:off x="7810279" y="230880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/>
            </p:nvSpPr>
            <p:spPr>
              <a:xfrm>
                <a:off x="8123" y="2317636"/>
                <a:ext cx="1368000" cy="540000"/>
              </a:xfrm>
              <a:prstGeom prst="rect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200" b="1" dirty="0" smtClean="0"/>
                  <a:t>Status:</a:t>
                </a:r>
                <a:endParaRPr lang="de-DE" sz="1200" b="1" dirty="0"/>
              </a:p>
            </p:txBody>
          </p:sp>
        </p:grpSp>
      </p:grpSp>
      <p:grpSp>
        <p:nvGrpSpPr>
          <p:cNvPr id="127" name="Gruppieren 126"/>
          <p:cNvGrpSpPr/>
          <p:nvPr/>
        </p:nvGrpSpPr>
        <p:grpSpPr>
          <a:xfrm>
            <a:off x="8123" y="5021859"/>
            <a:ext cx="12035370" cy="631659"/>
            <a:chOff x="8123" y="4973226"/>
            <a:chExt cx="12035370" cy="631659"/>
          </a:xfrm>
        </p:grpSpPr>
        <p:sp>
          <p:nvSpPr>
            <p:cNvPr id="20" name="Rechteck 19"/>
            <p:cNvSpPr/>
            <p:nvPr/>
          </p:nvSpPr>
          <p:spPr>
            <a:xfrm>
              <a:off x="3549744" y="4973226"/>
              <a:ext cx="2088000" cy="613926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1435279" y="4990106"/>
              <a:ext cx="2088000" cy="614779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5686028" y="4990106"/>
              <a:ext cx="2088000" cy="612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Rechteck 39"/>
            <p:cNvSpPr/>
            <p:nvPr/>
          </p:nvSpPr>
          <p:spPr>
            <a:xfrm>
              <a:off x="7803523" y="4990106"/>
              <a:ext cx="2088000" cy="612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Rechteck 49"/>
            <p:cNvSpPr/>
            <p:nvPr/>
          </p:nvSpPr>
          <p:spPr>
            <a:xfrm>
              <a:off x="9955493" y="4991179"/>
              <a:ext cx="2088000" cy="612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8123" y="4990106"/>
              <a:ext cx="1368000" cy="61286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Data </a:t>
              </a:r>
              <a:r>
                <a:rPr lang="de-DE" sz="1200" b="1" dirty="0" err="1" smtClean="0"/>
                <a:t>value</a:t>
              </a:r>
              <a:r>
                <a:rPr lang="de-DE" sz="1200" b="1" dirty="0" smtClean="0"/>
                <a:t> </a:t>
              </a:r>
              <a:r>
                <a:rPr lang="de-DE" sz="1200" b="1" dirty="0" err="1" smtClean="0"/>
                <a:t>level</a:t>
              </a:r>
              <a:r>
                <a:rPr lang="de-DE" sz="1200" b="1" dirty="0" smtClean="0"/>
                <a:t>:</a:t>
              </a:r>
            </a:p>
            <a:p>
              <a:endParaRPr lang="de-DE" sz="1200" b="1" dirty="0" smtClean="0"/>
            </a:p>
            <a:p>
              <a:r>
                <a:rPr lang="de-DE" sz="1200" b="1" dirty="0" err="1" smtClean="0"/>
                <a:t>Interoperability</a:t>
              </a:r>
              <a:r>
                <a:rPr lang="de-DE" sz="1200" b="1" dirty="0" smtClean="0"/>
                <a:t>:</a:t>
              </a:r>
              <a:endParaRPr lang="de-DE" sz="1200" b="1" dirty="0"/>
            </a:p>
          </p:txBody>
        </p:sp>
      </p:grpSp>
      <p:grpSp>
        <p:nvGrpSpPr>
          <p:cNvPr id="120" name="Gruppieren 119"/>
          <p:cNvGrpSpPr/>
          <p:nvPr/>
        </p:nvGrpSpPr>
        <p:grpSpPr>
          <a:xfrm>
            <a:off x="8123" y="2953433"/>
            <a:ext cx="12026190" cy="1440000"/>
            <a:chOff x="8123" y="2924249"/>
            <a:chExt cx="12026190" cy="1440000"/>
          </a:xfrm>
        </p:grpSpPr>
        <p:sp>
          <p:nvSpPr>
            <p:cNvPr id="7" name="Rechteck 6"/>
            <p:cNvSpPr/>
            <p:nvPr/>
          </p:nvSpPr>
          <p:spPr>
            <a:xfrm>
              <a:off x="1446477" y="2924249"/>
              <a:ext cx="2052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3552180" y="2924249"/>
              <a:ext cx="2052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Rechteck 32"/>
            <p:cNvSpPr/>
            <p:nvPr/>
          </p:nvSpPr>
          <p:spPr>
            <a:xfrm>
              <a:off x="5682230" y="2924249"/>
              <a:ext cx="2088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Rechteck 42"/>
            <p:cNvSpPr/>
            <p:nvPr/>
          </p:nvSpPr>
          <p:spPr>
            <a:xfrm>
              <a:off x="7794634" y="2924249"/>
              <a:ext cx="2088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Rechteck 52"/>
            <p:cNvSpPr/>
            <p:nvPr/>
          </p:nvSpPr>
          <p:spPr>
            <a:xfrm>
              <a:off x="9946313" y="2924249"/>
              <a:ext cx="2088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Rechteck 74"/>
            <p:cNvSpPr/>
            <p:nvPr/>
          </p:nvSpPr>
          <p:spPr>
            <a:xfrm>
              <a:off x="8123" y="2924249"/>
              <a:ext cx="1368000" cy="14400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Management:</a:t>
              </a:r>
              <a:endParaRPr lang="de-DE" sz="1200" b="1" dirty="0"/>
            </a:p>
          </p:txBody>
        </p:sp>
      </p:grpSp>
      <p:grpSp>
        <p:nvGrpSpPr>
          <p:cNvPr id="121" name="Gruppieren 120"/>
          <p:cNvGrpSpPr/>
          <p:nvPr/>
        </p:nvGrpSpPr>
        <p:grpSpPr>
          <a:xfrm>
            <a:off x="8123" y="4465981"/>
            <a:ext cx="12035371" cy="468000"/>
            <a:chOff x="8123" y="4436797"/>
            <a:chExt cx="12035371" cy="468000"/>
          </a:xfrm>
        </p:grpSpPr>
        <p:sp>
          <p:nvSpPr>
            <p:cNvPr id="15" name="Rechteck 14"/>
            <p:cNvSpPr/>
            <p:nvPr/>
          </p:nvSpPr>
          <p:spPr>
            <a:xfrm>
              <a:off x="1438972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3554436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5673885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Rechteck 44"/>
            <p:cNvSpPr/>
            <p:nvPr/>
          </p:nvSpPr>
          <p:spPr>
            <a:xfrm>
              <a:off x="7802921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9955494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Rechteck 73"/>
            <p:cNvSpPr/>
            <p:nvPr/>
          </p:nvSpPr>
          <p:spPr>
            <a:xfrm>
              <a:off x="8123" y="4436797"/>
              <a:ext cx="1368000" cy="4680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Data </a:t>
              </a:r>
              <a:r>
                <a:rPr lang="de-DE" sz="1200" b="1" dirty="0" err="1" smtClean="0"/>
                <a:t>silo</a:t>
              </a:r>
              <a:r>
                <a:rPr lang="de-DE" sz="1200" b="1" dirty="0" smtClean="0"/>
                <a:t> </a:t>
              </a:r>
              <a:r>
                <a:rPr lang="de-DE" sz="1200" b="1" dirty="0" err="1" smtClean="0"/>
                <a:t>level</a:t>
              </a:r>
              <a:r>
                <a:rPr lang="de-DE" sz="1200" b="1" dirty="0" smtClean="0"/>
                <a:t>:</a:t>
              </a:r>
              <a:endParaRPr lang="de-DE" sz="1200" b="1" dirty="0"/>
            </a:p>
          </p:txBody>
        </p:sp>
      </p:grpSp>
      <p:sp>
        <p:nvSpPr>
          <p:cNvPr id="81" name="Gleichschenkliges Dreieck 80"/>
          <p:cNvSpPr/>
          <p:nvPr/>
        </p:nvSpPr>
        <p:spPr>
          <a:xfrm rot="10800000">
            <a:off x="1991121" y="1449555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2" name="Textfeld 81"/>
          <p:cNvSpPr txBox="1"/>
          <p:nvPr/>
        </p:nvSpPr>
        <p:spPr>
          <a:xfrm>
            <a:off x="2277842" y="1420997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1160AD"/>
                </a:solidFill>
              </a:rPr>
              <a:t>01</a:t>
            </a:r>
            <a:endParaRPr lang="de-DE" sz="1600" dirty="0">
              <a:solidFill>
                <a:srgbClr val="1160AD"/>
              </a:solidFill>
            </a:endParaRPr>
          </a:p>
        </p:txBody>
      </p:sp>
      <p:sp>
        <p:nvSpPr>
          <p:cNvPr id="86" name="Gleichschenkliges Dreieck 85"/>
          <p:cNvSpPr/>
          <p:nvPr/>
        </p:nvSpPr>
        <p:spPr>
          <a:xfrm rot="10800000">
            <a:off x="4104150" y="1289050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7" name="Textfeld 86"/>
          <p:cNvSpPr txBox="1"/>
          <p:nvPr/>
        </p:nvSpPr>
        <p:spPr>
          <a:xfrm>
            <a:off x="4390871" y="1260492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17A086"/>
                </a:solidFill>
              </a:rPr>
              <a:t>02</a:t>
            </a:r>
            <a:endParaRPr lang="de-DE" sz="1600" dirty="0">
              <a:solidFill>
                <a:srgbClr val="17A086"/>
              </a:solidFill>
            </a:endParaRPr>
          </a:p>
        </p:txBody>
      </p:sp>
      <p:sp>
        <p:nvSpPr>
          <p:cNvPr id="89" name="Gleichschenkliges Dreieck 88"/>
          <p:cNvSpPr/>
          <p:nvPr/>
        </p:nvSpPr>
        <p:spPr>
          <a:xfrm rot="10800000">
            <a:off x="6217179" y="1154901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0" name="Textfeld 89"/>
          <p:cNvSpPr txBox="1"/>
          <p:nvPr/>
        </p:nvSpPr>
        <p:spPr>
          <a:xfrm>
            <a:off x="6503900" y="1126343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94B856"/>
                </a:solidFill>
              </a:rPr>
              <a:t>03</a:t>
            </a:r>
            <a:endParaRPr lang="de-DE" sz="1600" dirty="0">
              <a:solidFill>
                <a:srgbClr val="94B856"/>
              </a:solidFill>
            </a:endParaRPr>
          </a:p>
        </p:txBody>
      </p:sp>
      <p:sp>
        <p:nvSpPr>
          <p:cNvPr id="92" name="Gleichschenkliges Dreieck 91"/>
          <p:cNvSpPr/>
          <p:nvPr/>
        </p:nvSpPr>
        <p:spPr>
          <a:xfrm rot="10800000">
            <a:off x="8324686" y="1018433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3" name="Textfeld 92"/>
          <p:cNvSpPr txBox="1"/>
          <p:nvPr/>
        </p:nvSpPr>
        <p:spPr>
          <a:xfrm>
            <a:off x="8611407" y="989875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69A0C"/>
                </a:solidFill>
              </a:rPr>
              <a:t>04</a:t>
            </a:r>
            <a:endParaRPr lang="de-DE" sz="1600" dirty="0">
              <a:solidFill>
                <a:srgbClr val="F69A0C"/>
              </a:solidFill>
            </a:endParaRPr>
          </a:p>
        </p:txBody>
      </p:sp>
      <p:sp>
        <p:nvSpPr>
          <p:cNvPr id="98" name="Gleichschenkliges Dreieck 97"/>
          <p:cNvSpPr/>
          <p:nvPr/>
        </p:nvSpPr>
        <p:spPr>
          <a:xfrm rot="10800000">
            <a:off x="10476681" y="891791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9" name="Textfeld 98"/>
          <p:cNvSpPr txBox="1"/>
          <p:nvPr/>
        </p:nvSpPr>
        <p:spPr>
          <a:xfrm>
            <a:off x="10763402" y="863233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E94E50"/>
                </a:solidFill>
              </a:rPr>
              <a:t>05</a:t>
            </a:r>
            <a:endParaRPr lang="de-DE" sz="1600" dirty="0">
              <a:solidFill>
                <a:srgbClr val="E94E50"/>
              </a:solidFill>
            </a:endParaRPr>
          </a:p>
        </p:txBody>
      </p:sp>
      <p:grpSp>
        <p:nvGrpSpPr>
          <p:cNvPr id="129" name="Gruppieren 128"/>
          <p:cNvGrpSpPr/>
          <p:nvPr/>
        </p:nvGrpSpPr>
        <p:grpSpPr>
          <a:xfrm>
            <a:off x="1464212" y="5662413"/>
            <a:ext cx="10395099" cy="769441"/>
            <a:chOff x="1464212" y="5613773"/>
            <a:chExt cx="10395099" cy="769441"/>
          </a:xfrm>
        </p:grpSpPr>
        <p:sp>
          <p:nvSpPr>
            <p:cNvPr id="79" name="Textfeld 78"/>
            <p:cNvSpPr txBox="1"/>
            <p:nvPr/>
          </p:nvSpPr>
          <p:spPr>
            <a:xfrm>
              <a:off x="1464212" y="5613773"/>
              <a:ext cx="184004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 smtClean="0"/>
                <a:t>„</a:t>
              </a:r>
              <a:r>
                <a:rPr lang="en-US" sz="1100" i="1" dirty="0" smtClean="0"/>
                <a:t>If I </a:t>
              </a:r>
              <a:r>
                <a:rPr lang="en-US" sz="1100" i="1" dirty="0"/>
                <a:t>want to share data, </a:t>
              </a:r>
              <a:r>
                <a:rPr lang="en-US" sz="1100" i="1" dirty="0" smtClean="0"/>
                <a:t>I </a:t>
              </a:r>
              <a:r>
                <a:rPr lang="en-US" sz="1100" i="1" dirty="0"/>
                <a:t>coordinate </a:t>
              </a:r>
              <a:r>
                <a:rPr lang="en-US" sz="1100" i="1" dirty="0" smtClean="0"/>
                <a:t>it directly with </a:t>
              </a:r>
              <a:r>
                <a:rPr lang="en-US" sz="1100" i="1" dirty="0"/>
                <a:t>my </a:t>
              </a:r>
              <a:r>
                <a:rPr lang="en-US" sz="1100" i="1" dirty="0" smtClean="0"/>
                <a:t>colleague”</a:t>
              </a:r>
              <a:endParaRPr lang="de-DE" sz="1100" i="1" dirty="0"/>
            </a:p>
          </p:txBody>
        </p:sp>
        <p:sp>
          <p:nvSpPr>
            <p:cNvPr id="84" name="Textfeld 83"/>
            <p:cNvSpPr txBox="1"/>
            <p:nvPr/>
          </p:nvSpPr>
          <p:spPr>
            <a:xfrm>
              <a:off x="3547441" y="5613773"/>
              <a:ext cx="2011037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 smtClean="0"/>
                <a:t>„</a:t>
              </a:r>
              <a:r>
                <a:rPr lang="de-DE" sz="1100" i="1" dirty="0" err="1" smtClean="0"/>
                <a:t>My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project</a:t>
              </a:r>
              <a:r>
                <a:rPr lang="de-DE" sz="1100" i="1" dirty="0" smtClean="0"/>
                <a:t>/</a:t>
              </a:r>
              <a:r>
                <a:rPr lang="de-DE" sz="1100" i="1" dirty="0" err="1" smtClean="0"/>
                <a:t>group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has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agree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to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use</a:t>
              </a:r>
              <a:r>
                <a:rPr lang="de-DE" sz="1100" i="1" dirty="0" smtClean="0"/>
                <a:t> a </a:t>
              </a:r>
              <a:r>
                <a:rPr lang="de-DE" sz="1100" i="1" dirty="0" err="1" smtClean="0"/>
                <a:t>specific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platform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for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data</a:t>
              </a:r>
              <a:r>
                <a:rPr lang="de-DE" sz="1100" i="1" dirty="0" smtClean="0"/>
                <a:t> </a:t>
              </a:r>
              <a:r>
                <a:rPr lang="de-DE" sz="1100" i="1" dirty="0" err="1" smtClean="0"/>
                <a:t>management</a:t>
              </a:r>
              <a:r>
                <a:rPr lang="de-DE" sz="1100" i="1" dirty="0" smtClean="0"/>
                <a:t>“</a:t>
              </a:r>
              <a:endParaRPr lang="de-DE" sz="1100" i="1" dirty="0"/>
            </a:p>
          </p:txBody>
        </p:sp>
        <p:sp>
          <p:nvSpPr>
            <p:cNvPr id="100" name="Textfeld 99"/>
            <p:cNvSpPr txBox="1"/>
            <p:nvPr/>
          </p:nvSpPr>
          <p:spPr>
            <a:xfrm>
              <a:off x="5701241" y="5613773"/>
              <a:ext cx="202186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/>
                <a:t>„ </a:t>
              </a:r>
              <a:r>
                <a:rPr lang="en-US" sz="1100" i="1" dirty="0" smtClean="0"/>
                <a:t>I </a:t>
              </a:r>
              <a:r>
                <a:rPr lang="en-US" sz="1100" i="1" dirty="0"/>
                <a:t>should manage data and strive to use appropriate standards and tools</a:t>
              </a:r>
              <a:r>
                <a:rPr lang="en-US" sz="1100" i="1" dirty="0" smtClean="0"/>
                <a:t>.”</a:t>
              </a:r>
              <a:endParaRPr lang="de-DE" sz="1100" i="1" dirty="0"/>
            </a:p>
          </p:txBody>
        </p:sp>
        <p:sp>
          <p:nvSpPr>
            <p:cNvPr id="101" name="Textfeld 100"/>
            <p:cNvSpPr txBox="1"/>
            <p:nvPr/>
          </p:nvSpPr>
          <p:spPr>
            <a:xfrm>
              <a:off x="7841614" y="5613773"/>
              <a:ext cx="200161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/>
                <a:t>„ </a:t>
              </a:r>
              <a:r>
                <a:rPr lang="en-US" sz="1100" i="1" dirty="0" smtClean="0"/>
                <a:t>I </a:t>
              </a:r>
              <a:r>
                <a:rPr lang="en-US" sz="1100" i="1" dirty="0"/>
                <a:t>have learnt how to apply data management policies and sharing has become much easier</a:t>
              </a:r>
              <a:r>
                <a:rPr lang="en-US" sz="1100" i="1" dirty="0" smtClean="0"/>
                <a:t>.”</a:t>
              </a:r>
              <a:endParaRPr lang="de-DE" sz="1100" i="1" dirty="0"/>
            </a:p>
          </p:txBody>
        </p:sp>
        <p:sp>
          <p:nvSpPr>
            <p:cNvPr id="102" name="Textfeld 101"/>
            <p:cNvSpPr txBox="1"/>
            <p:nvPr/>
          </p:nvSpPr>
          <p:spPr>
            <a:xfrm>
              <a:off x="10019267" y="5613773"/>
              <a:ext cx="184004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/>
                <a:t>„ </a:t>
              </a:r>
              <a:r>
                <a:rPr lang="en-US" sz="1100" i="1" dirty="0" smtClean="0"/>
                <a:t>I </a:t>
              </a:r>
              <a:r>
                <a:rPr lang="en-US" sz="1100" i="1" dirty="0"/>
                <a:t>find that I can easily discover, access, combine and publish data".</a:t>
              </a:r>
              <a:endParaRPr lang="de-DE" sz="1100" i="1" dirty="0"/>
            </a:p>
          </p:txBody>
        </p:sp>
      </p:grpSp>
      <p:sp>
        <p:nvSpPr>
          <p:cNvPr id="103" name="Textfeld 102"/>
          <p:cNvSpPr txBox="1"/>
          <p:nvPr/>
        </p:nvSpPr>
        <p:spPr>
          <a:xfrm flipH="1">
            <a:off x="10079637" y="102936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INTERNATIONAL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4" name="Textfeld 103"/>
          <p:cNvSpPr txBox="1"/>
          <p:nvPr/>
        </p:nvSpPr>
        <p:spPr>
          <a:xfrm flipH="1">
            <a:off x="7936560" y="89170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NATIONAL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5" name="Textfeld 104"/>
          <p:cNvSpPr txBox="1"/>
          <p:nvPr/>
        </p:nvSpPr>
        <p:spPr>
          <a:xfrm flipH="1">
            <a:off x="5803499" y="88696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INSTITUTIONAL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6" name="Textfeld 105"/>
          <p:cNvSpPr txBox="1"/>
          <p:nvPr/>
        </p:nvSpPr>
        <p:spPr>
          <a:xfrm flipH="1">
            <a:off x="3574851" y="92969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PROJECT/GROUP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7" name="Textfeld 106"/>
          <p:cNvSpPr txBox="1"/>
          <p:nvPr/>
        </p:nvSpPr>
        <p:spPr>
          <a:xfrm flipH="1">
            <a:off x="1676747" y="88783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INDIVIDUAL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8" name="Grafik 38">
            <a:extLst>
              <a:ext uri="{FF2B5EF4-FFF2-40B4-BE49-F238E27FC236}">
                <a16:creationId xmlns:a16="http://schemas.microsoft.com/office/drawing/2014/main" id="{E2EDC419-15FD-43EB-936C-B8713C5E31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121518" y="1278487"/>
            <a:ext cx="1538895" cy="421416"/>
          </a:xfrm>
          <a:prstGeom prst="rect">
            <a:avLst/>
          </a:prstGeom>
        </p:spPr>
      </p:pic>
      <p:pic>
        <p:nvPicPr>
          <p:cNvPr id="109" name="Grafik 6">
            <a:extLst>
              <a:ext uri="{FF2B5EF4-FFF2-40B4-BE49-F238E27FC236}">
                <a16:creationId xmlns:a16="http://schemas.microsoft.com/office/drawing/2014/main" id="{B84BA349-3E88-46D1-A374-C1653A3176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415782" y="1261910"/>
            <a:ext cx="830791" cy="607611"/>
          </a:xfrm>
          <a:prstGeom prst="rect">
            <a:avLst/>
          </a:prstGeom>
        </p:spPr>
      </p:pic>
      <p:sp>
        <p:nvSpPr>
          <p:cNvPr id="110" name="Textfeld 109"/>
          <p:cNvSpPr txBox="1"/>
          <p:nvPr/>
        </p:nvSpPr>
        <p:spPr>
          <a:xfrm>
            <a:off x="7192559" y="856958"/>
            <a:ext cx="241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RDM4mic</a:t>
            </a:r>
            <a:endParaRPr lang="de-DE" dirty="0"/>
          </a:p>
        </p:txBody>
      </p:sp>
      <p:cxnSp>
        <p:nvCxnSpPr>
          <p:cNvPr id="111" name="Gerade Verbindung mit Pfeil 110"/>
          <p:cNvCxnSpPr/>
          <p:nvPr/>
        </p:nvCxnSpPr>
        <p:spPr>
          <a:xfrm flipV="1">
            <a:off x="1525549" y="543733"/>
            <a:ext cx="9949543" cy="0"/>
          </a:xfrm>
          <a:prstGeom prst="straightConnector1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feld 111"/>
          <p:cNvSpPr txBox="1"/>
          <p:nvPr/>
        </p:nvSpPr>
        <p:spPr>
          <a:xfrm>
            <a:off x="1865180" y="511076"/>
            <a:ext cx="5032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Change </a:t>
            </a:r>
            <a:r>
              <a:rPr lang="de-DE" dirty="0" err="1" smtClean="0"/>
              <a:t>management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continious</a:t>
            </a:r>
            <a:r>
              <a:rPr lang="de-DE" dirty="0" smtClean="0"/>
              <a:t> </a:t>
            </a:r>
            <a:r>
              <a:rPr lang="de-DE" dirty="0" err="1" smtClean="0"/>
              <a:t>improvements</a:t>
            </a:r>
            <a:endParaRPr lang="de-DE" dirty="0"/>
          </a:p>
        </p:txBody>
      </p:sp>
      <p:grpSp>
        <p:nvGrpSpPr>
          <p:cNvPr id="124" name="Gruppieren 123"/>
          <p:cNvGrpSpPr/>
          <p:nvPr/>
        </p:nvGrpSpPr>
        <p:grpSpPr>
          <a:xfrm>
            <a:off x="1462552" y="2308806"/>
            <a:ext cx="10601990" cy="600164"/>
            <a:chOff x="1462552" y="2308806"/>
            <a:chExt cx="10601990" cy="600164"/>
          </a:xfrm>
        </p:grpSpPr>
        <p:sp>
          <p:nvSpPr>
            <p:cNvPr id="17" name="Textfeld 16"/>
            <p:cNvSpPr txBox="1"/>
            <p:nvPr/>
          </p:nvSpPr>
          <p:spPr>
            <a:xfrm flipH="1">
              <a:off x="1462552" y="2308806"/>
              <a:ext cx="205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Disorganised</a:t>
              </a:r>
              <a:r>
                <a:rPr lang="de-DE" sz="1100" dirty="0"/>
                <a:t>, </a:t>
              </a:r>
              <a:r>
                <a:rPr lang="de-DE" sz="1100" dirty="0" smtClean="0"/>
                <a:t>ad hoc</a:t>
              </a:r>
              <a:endParaRPr lang="de-DE" sz="1100" dirty="0"/>
            </a:p>
          </p:txBody>
        </p:sp>
        <p:sp>
          <p:nvSpPr>
            <p:cNvPr id="60" name="Textfeld 59"/>
            <p:cNvSpPr txBox="1"/>
            <p:nvPr/>
          </p:nvSpPr>
          <p:spPr>
            <a:xfrm flipH="1">
              <a:off x="3555936" y="2308806"/>
              <a:ext cx="20744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Deploy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basic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structures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tools</a:t>
              </a:r>
              <a:endParaRPr lang="de-DE" sz="1100" dirty="0"/>
            </a:p>
          </p:txBody>
        </p:sp>
        <p:sp>
          <p:nvSpPr>
            <p:cNvPr id="62" name="Textfeld 61"/>
            <p:cNvSpPr txBox="1"/>
            <p:nvPr/>
          </p:nvSpPr>
          <p:spPr>
            <a:xfrm flipH="1">
              <a:off x="5737259" y="2308806"/>
              <a:ext cx="20744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Deploy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standards</a:t>
              </a:r>
              <a:endParaRPr lang="de-DE" sz="1100" dirty="0"/>
            </a:p>
          </p:txBody>
        </p:sp>
        <p:sp>
          <p:nvSpPr>
            <p:cNvPr id="68" name="Textfeld 67"/>
            <p:cNvSpPr txBox="1"/>
            <p:nvPr/>
          </p:nvSpPr>
          <p:spPr>
            <a:xfrm flipH="1">
              <a:off x="7845861" y="2308806"/>
              <a:ext cx="207445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Deploy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validation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verification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processes</a:t>
              </a:r>
              <a:r>
                <a:rPr lang="de-DE" sz="1100" dirty="0" smtClean="0"/>
                <a:t>, </a:t>
              </a:r>
              <a:r>
                <a:rPr lang="de-DE" sz="1100" dirty="0" err="1" smtClean="0"/>
                <a:t>intra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domain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crosswalks</a:t>
              </a:r>
              <a:endParaRPr lang="de-DE" sz="1100" dirty="0"/>
            </a:p>
          </p:txBody>
        </p:sp>
        <p:sp>
          <p:nvSpPr>
            <p:cNvPr id="69" name="Textfeld 68"/>
            <p:cNvSpPr txBox="1"/>
            <p:nvPr/>
          </p:nvSpPr>
          <p:spPr>
            <a:xfrm flipH="1">
              <a:off x="9990083" y="2308806"/>
              <a:ext cx="20744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Deploy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inter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domain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crosswalks</a:t>
              </a:r>
              <a:endParaRPr lang="de-DE" sz="1100" dirty="0"/>
            </a:p>
          </p:txBody>
        </p:sp>
      </p:grpSp>
      <p:grpSp>
        <p:nvGrpSpPr>
          <p:cNvPr id="125" name="Gruppieren 124"/>
          <p:cNvGrpSpPr/>
          <p:nvPr/>
        </p:nvGrpSpPr>
        <p:grpSpPr>
          <a:xfrm>
            <a:off x="1469566" y="2992345"/>
            <a:ext cx="10546353" cy="1446550"/>
            <a:chOff x="1469566" y="2992345"/>
            <a:chExt cx="10546353" cy="1446550"/>
          </a:xfrm>
        </p:grpSpPr>
        <p:sp>
          <p:nvSpPr>
            <p:cNvPr id="13" name="Textfeld 12"/>
            <p:cNvSpPr txBox="1"/>
            <p:nvPr/>
          </p:nvSpPr>
          <p:spPr>
            <a:xfrm flipH="1">
              <a:off x="1469566" y="2992345"/>
              <a:ext cx="2052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Different data structures, subjective documentation; unnecessary data duplication, transfer, conversion; no central data storage and access interface; no objective/strategy</a:t>
              </a:r>
              <a:endParaRPr lang="de-DE" sz="1100" dirty="0"/>
            </a:p>
          </p:txBody>
        </p:sp>
        <p:sp>
          <p:nvSpPr>
            <p:cNvPr id="58" name="Textfeld 57"/>
            <p:cNvSpPr txBox="1"/>
            <p:nvPr/>
          </p:nvSpPr>
          <p:spPr>
            <a:xfrm flipH="1">
              <a:off x="3579875" y="2992345"/>
              <a:ext cx="208374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err="1"/>
                <a:t>Reorganisation</a:t>
              </a:r>
              <a:r>
                <a:rPr lang="en-US" sz="1100" dirty="0"/>
                <a:t>, definition of responsibilities, transfer of knowledge; definition, establishment, development and documentation of management and exchange processes; application of metadata to key data sets.</a:t>
              </a:r>
              <a:endParaRPr lang="de-DE" sz="1100" dirty="0"/>
            </a:p>
          </p:txBody>
        </p:sp>
        <p:sp>
          <p:nvSpPr>
            <p:cNvPr id="61" name="Textfeld 60"/>
            <p:cNvSpPr txBox="1"/>
            <p:nvPr/>
          </p:nvSpPr>
          <p:spPr>
            <a:xfrm flipH="1">
              <a:off x="5691466" y="2992345"/>
              <a:ext cx="2074459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Processes are </a:t>
              </a:r>
              <a:r>
                <a:rPr lang="en-US" sz="1100" dirty="0" err="1"/>
                <a:t>standardised</a:t>
              </a:r>
              <a:r>
                <a:rPr lang="en-US" sz="1100" dirty="0"/>
                <a:t> and </a:t>
              </a:r>
              <a:r>
                <a:rPr lang="en-US" sz="1100" dirty="0" err="1"/>
                <a:t>integrated;Training</a:t>
              </a:r>
              <a:r>
                <a:rPr lang="en-US" sz="1100" dirty="0"/>
                <a:t> on standards; rich metadata</a:t>
              </a:r>
              <a:endParaRPr lang="de-DE" sz="1100" dirty="0"/>
            </a:p>
          </p:txBody>
        </p:sp>
        <p:sp>
          <p:nvSpPr>
            <p:cNvPr id="65" name="Textfeld 64"/>
            <p:cNvSpPr txBox="1"/>
            <p:nvPr/>
          </p:nvSpPr>
          <p:spPr>
            <a:xfrm flipH="1">
              <a:off x="7858463" y="2992345"/>
              <a:ext cx="2074459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/>
                <a:t>Validation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verification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processes</a:t>
              </a:r>
              <a:r>
                <a:rPr lang="de-DE" sz="1100" dirty="0" smtClean="0"/>
                <a:t>; </a:t>
              </a:r>
              <a:r>
                <a:rPr lang="de-DE" sz="1100" dirty="0" err="1" smtClean="0"/>
                <a:t>metadata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described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with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consistent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vocabulary</a:t>
              </a:r>
              <a:endParaRPr lang="de-DE" sz="1100" dirty="0" smtClean="0"/>
            </a:p>
            <a:p>
              <a:endParaRPr lang="de-DE" sz="1100" dirty="0"/>
            </a:p>
          </p:txBody>
        </p:sp>
        <p:sp>
          <p:nvSpPr>
            <p:cNvPr id="70" name="Textfeld 69"/>
            <p:cNvSpPr txBox="1"/>
            <p:nvPr/>
          </p:nvSpPr>
          <p:spPr>
            <a:xfrm flipH="1">
              <a:off x="9941460" y="2992345"/>
              <a:ext cx="207445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/>
                <a:t>Data </a:t>
              </a:r>
              <a:r>
                <a:rPr lang="de-DE" sz="1100" dirty="0" err="1" smtClean="0"/>
                <a:t>are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rich</a:t>
              </a:r>
              <a:r>
                <a:rPr lang="de-DE" sz="1100" dirty="0" smtClean="0"/>
                <a:t> on </a:t>
              </a:r>
              <a:r>
                <a:rPr lang="de-DE" sz="1100" dirty="0" err="1" smtClean="0"/>
                <a:t>context</a:t>
              </a:r>
              <a:r>
                <a:rPr lang="de-DE" sz="1100" dirty="0" smtClean="0"/>
                <a:t> (</a:t>
              </a:r>
              <a:r>
                <a:rPr lang="de-DE" sz="1100" dirty="0" err="1" smtClean="0"/>
                <a:t>full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semantic</a:t>
              </a:r>
              <a:r>
                <a:rPr lang="de-DE" sz="1100" dirty="0" smtClean="0"/>
                <a:t>);</a:t>
              </a:r>
            </a:p>
            <a:p>
              <a:r>
                <a:rPr lang="de-DE" sz="1100" dirty="0" err="1" smtClean="0"/>
                <a:t>Standardised</a:t>
              </a:r>
              <a:r>
                <a:rPr lang="de-DE" sz="1100" dirty="0" smtClean="0"/>
                <a:t> API; </a:t>
              </a:r>
              <a:r>
                <a:rPr lang="de-DE" sz="1100" dirty="0" err="1" smtClean="0"/>
                <a:t>harmonized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interoperable </a:t>
              </a:r>
              <a:r>
                <a:rPr lang="de-DE" sz="1100" dirty="0" err="1" smtClean="0"/>
                <a:t>data</a:t>
              </a:r>
              <a:r>
                <a:rPr lang="de-DE" sz="1100" dirty="0" smtClean="0"/>
                <a:t>; </a:t>
              </a:r>
              <a:r>
                <a:rPr lang="de-DE" sz="1100" dirty="0" err="1" smtClean="0"/>
                <a:t>coherence</a:t>
              </a:r>
              <a:r>
                <a:rPr lang="de-DE" sz="1100" dirty="0" smtClean="0"/>
                <a:t> in </a:t>
              </a:r>
              <a:r>
                <a:rPr lang="de-DE" sz="1100" dirty="0" err="1" smtClean="0"/>
                <a:t>format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context</a:t>
              </a:r>
              <a:endParaRPr lang="de-DE" sz="1100" dirty="0" smtClean="0"/>
            </a:p>
            <a:p>
              <a:endParaRPr lang="de-DE" sz="1100" dirty="0"/>
            </a:p>
          </p:txBody>
        </p:sp>
      </p:grpSp>
      <p:grpSp>
        <p:nvGrpSpPr>
          <p:cNvPr id="126" name="Gruppieren 125"/>
          <p:cNvGrpSpPr/>
          <p:nvPr/>
        </p:nvGrpSpPr>
        <p:grpSpPr>
          <a:xfrm>
            <a:off x="1464395" y="4508792"/>
            <a:ext cx="8418514" cy="430887"/>
            <a:chOff x="1464395" y="4508792"/>
            <a:chExt cx="8418514" cy="430887"/>
          </a:xfrm>
        </p:grpSpPr>
        <p:sp>
          <p:nvSpPr>
            <p:cNvPr id="16" name="Textfeld 15"/>
            <p:cNvSpPr txBox="1"/>
            <p:nvPr/>
          </p:nvSpPr>
          <p:spPr>
            <a:xfrm>
              <a:off x="1464395" y="4508792"/>
              <a:ext cx="4812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dirty="0" err="1" smtClean="0"/>
                <a:t>local</a:t>
              </a:r>
              <a:r>
                <a:rPr lang="de-DE" sz="1100" dirty="0" smtClean="0"/>
                <a:t> </a:t>
              </a:r>
              <a:endParaRPr lang="de-DE" sz="1100" dirty="0"/>
            </a:p>
          </p:txBody>
        </p:sp>
        <p:sp>
          <p:nvSpPr>
            <p:cNvPr id="59" name="Rechteck 58"/>
            <p:cNvSpPr/>
            <p:nvPr/>
          </p:nvSpPr>
          <p:spPr>
            <a:xfrm>
              <a:off x="3536979" y="4508792"/>
              <a:ext cx="1045479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100" dirty="0" err="1" smtClean="0"/>
                <a:t>working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group</a:t>
              </a:r>
              <a:r>
                <a:rPr lang="de-DE" sz="1100" dirty="0" smtClean="0"/>
                <a:t> </a:t>
              </a:r>
              <a:endParaRPr lang="de-DE" sz="1100" dirty="0"/>
            </a:p>
          </p:txBody>
        </p:sp>
        <p:sp>
          <p:nvSpPr>
            <p:cNvPr id="63" name="Rechteck 62"/>
            <p:cNvSpPr/>
            <p:nvPr/>
          </p:nvSpPr>
          <p:spPr>
            <a:xfrm>
              <a:off x="5696185" y="4508792"/>
              <a:ext cx="127150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sz="1100" dirty="0" err="1" smtClean="0"/>
                <a:t>local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infrastructure</a:t>
              </a:r>
              <a:endParaRPr lang="de-DE" sz="1100" dirty="0"/>
            </a:p>
          </p:txBody>
        </p:sp>
        <p:sp>
          <p:nvSpPr>
            <p:cNvPr id="67" name="Rechteck 66"/>
            <p:cNvSpPr/>
            <p:nvPr/>
          </p:nvSpPr>
          <p:spPr>
            <a:xfrm>
              <a:off x="7878393" y="4508792"/>
              <a:ext cx="2004516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100" dirty="0" smtClean="0"/>
                <a:t>National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domain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specific</a:t>
              </a:r>
              <a:r>
                <a:rPr lang="de-DE" sz="1100" dirty="0" smtClean="0"/>
                <a:t>  </a:t>
              </a:r>
              <a:r>
                <a:rPr lang="de-DE" sz="1100" dirty="0" err="1" smtClean="0"/>
                <a:t>infrastructure</a:t>
              </a:r>
              <a:endParaRPr lang="de-DE" sz="1100" dirty="0"/>
            </a:p>
          </p:txBody>
        </p:sp>
      </p:grpSp>
      <p:grpSp>
        <p:nvGrpSpPr>
          <p:cNvPr id="128" name="Gruppieren 127"/>
          <p:cNvGrpSpPr/>
          <p:nvPr/>
        </p:nvGrpSpPr>
        <p:grpSpPr>
          <a:xfrm>
            <a:off x="1466752" y="5009477"/>
            <a:ext cx="10937003" cy="600164"/>
            <a:chOff x="1466752" y="5009477"/>
            <a:chExt cx="10937003" cy="600164"/>
          </a:xfrm>
        </p:grpSpPr>
        <p:sp>
          <p:nvSpPr>
            <p:cNvPr id="12" name="Textfeld 11"/>
            <p:cNvSpPr txBox="1"/>
            <p:nvPr/>
          </p:nvSpPr>
          <p:spPr>
            <a:xfrm flipH="1">
              <a:off x="1466752" y="5009477"/>
              <a:ext cx="152519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single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use</a:t>
              </a:r>
              <a:endParaRPr lang="de-DE" sz="1100" dirty="0" smtClean="0"/>
            </a:p>
            <a:p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err="1" smtClean="0"/>
                <a:t>low</a:t>
              </a:r>
              <a:endParaRPr lang="de-DE" sz="1100" dirty="0"/>
            </a:p>
          </p:txBody>
        </p:sp>
        <p:sp>
          <p:nvSpPr>
            <p:cNvPr id="64" name="Textfeld 63"/>
            <p:cNvSpPr txBox="1"/>
            <p:nvPr/>
          </p:nvSpPr>
          <p:spPr>
            <a:xfrm flipH="1">
              <a:off x="5681697" y="5009477"/>
              <a:ext cx="212122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Resource</a:t>
              </a:r>
              <a:r>
                <a:rPr lang="de-DE" sz="1100" dirty="0" smtClean="0"/>
                <a:t> </a:t>
              </a:r>
              <a:r>
                <a:rPr lang="de-DE" sz="1100" dirty="0" err="1"/>
                <a:t>to</a:t>
              </a:r>
              <a:r>
                <a:rPr lang="de-DE" sz="1100" dirty="0"/>
                <a:t> </a:t>
              </a:r>
              <a:r>
                <a:rPr lang="de-DE" sz="1100" dirty="0" err="1" smtClean="0"/>
                <a:t>validate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decisions</a:t>
              </a:r>
              <a:endParaRPr lang="de-DE" sz="1100" dirty="0" smtClean="0"/>
            </a:p>
            <a:p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err="1" smtClean="0"/>
                <a:t>middle</a:t>
              </a:r>
              <a:endParaRPr lang="de-DE" sz="1100" dirty="0"/>
            </a:p>
          </p:txBody>
        </p:sp>
        <p:sp>
          <p:nvSpPr>
            <p:cNvPr id="66" name="Textfeld 65"/>
            <p:cNvSpPr txBox="1"/>
            <p:nvPr/>
          </p:nvSpPr>
          <p:spPr>
            <a:xfrm flipH="1">
              <a:off x="7865289" y="5009477"/>
              <a:ext cx="197794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Resource</a:t>
              </a:r>
              <a:r>
                <a:rPr lang="de-DE" sz="1100" dirty="0" smtClean="0"/>
                <a:t> </a:t>
              </a:r>
              <a:r>
                <a:rPr lang="de-DE" sz="1100" dirty="0" err="1"/>
                <a:t>to</a:t>
              </a:r>
              <a:r>
                <a:rPr lang="de-DE" sz="1100" dirty="0"/>
                <a:t> </a:t>
              </a:r>
              <a:r>
                <a:rPr lang="de-DE" sz="1100" dirty="0" err="1"/>
                <a:t>make</a:t>
              </a:r>
              <a:r>
                <a:rPr lang="de-DE" sz="1100" dirty="0"/>
                <a:t> </a:t>
              </a:r>
              <a:r>
                <a:rPr lang="de-DE" sz="1100" dirty="0" err="1" smtClean="0"/>
                <a:t>decisions</a:t>
              </a:r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smtClean="0"/>
                <a:t>high</a:t>
              </a:r>
              <a:endParaRPr lang="de-DE" sz="1100" dirty="0"/>
            </a:p>
          </p:txBody>
        </p:sp>
        <p:sp>
          <p:nvSpPr>
            <p:cNvPr id="71" name="Textfeld 70"/>
            <p:cNvSpPr txBox="1"/>
            <p:nvPr/>
          </p:nvSpPr>
          <p:spPr>
            <a:xfrm flipH="1">
              <a:off x="9971823" y="5009477"/>
              <a:ext cx="243193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/>
                <a:t>Asset </a:t>
              </a:r>
              <a:r>
                <a:rPr lang="de-DE" sz="1100" dirty="0" err="1" smtClean="0"/>
                <a:t>to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answer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future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questions</a:t>
              </a:r>
              <a:endParaRPr lang="de-DE" sz="1100" dirty="0" smtClean="0"/>
            </a:p>
            <a:p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smtClean="0"/>
                <a:t>high</a:t>
              </a:r>
              <a:endParaRPr lang="de-DE" sz="1100" dirty="0"/>
            </a:p>
          </p:txBody>
        </p:sp>
        <p:sp>
          <p:nvSpPr>
            <p:cNvPr id="73" name="Textfeld 72"/>
            <p:cNvSpPr txBox="1"/>
            <p:nvPr/>
          </p:nvSpPr>
          <p:spPr>
            <a:xfrm flipH="1">
              <a:off x="3520979" y="5009477"/>
              <a:ext cx="142055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single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use</a:t>
              </a:r>
              <a:endParaRPr lang="de-DE" sz="1100" dirty="0" smtClean="0"/>
            </a:p>
            <a:p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err="1" smtClean="0"/>
                <a:t>low</a:t>
              </a:r>
              <a:endParaRPr lang="de-DE" sz="1100" dirty="0"/>
            </a:p>
          </p:txBody>
        </p:sp>
      </p:grp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8123" y="6439673"/>
            <a:ext cx="47374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de-DE" sz="800" dirty="0" err="1" smtClean="0">
                <a:solidFill>
                  <a:schemeClr val="bg1">
                    <a:lumMod val="65000"/>
                  </a:schemeClr>
                </a:solidFill>
              </a:rPr>
              <a:t>adapted</a:t>
            </a:r>
            <a:r>
              <a:rPr lang="de-DE" sz="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dirty="0" err="1" smtClean="0">
                <a:solidFill>
                  <a:schemeClr val="bg1">
                    <a:lumMod val="65000"/>
                  </a:schemeClr>
                </a:solidFill>
              </a:rPr>
              <a:t>from</a:t>
            </a:r>
            <a:r>
              <a:rPr lang="de-DE" sz="8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dirty="0" err="1" smtClean="0">
                <a:solidFill>
                  <a:schemeClr val="bg1">
                    <a:lumMod val="65000"/>
                  </a:schemeClr>
                </a:solidFill>
              </a:rPr>
              <a:t>Medyckyj</a:t>
            </a:r>
            <a:r>
              <a:rPr lang="de-DE" sz="800" dirty="0" smtClean="0">
                <a:solidFill>
                  <a:schemeClr val="bg1">
                    <a:lumMod val="65000"/>
                  </a:schemeClr>
                </a:solidFill>
              </a:rPr>
              <a:t>-Scott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, David </a:t>
            </a:r>
            <a:r>
              <a:rPr lang="de-DE" sz="800" dirty="0" smtClean="0">
                <a:solidFill>
                  <a:schemeClr val="bg1">
                    <a:lumMod val="65000"/>
                  </a:schemeClr>
                </a:solidFill>
              </a:rPr>
              <a:t>et al. 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(2016).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Our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Land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and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Water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National Science Challenge - A Data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Ecosystem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for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Land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and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Water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Data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to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Achieve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sz="800" i="1" dirty="0" err="1">
                <a:solidFill>
                  <a:schemeClr val="bg1">
                    <a:lumMod val="65000"/>
                  </a:schemeClr>
                </a:solidFill>
              </a:rPr>
              <a:t>the</a:t>
            </a:r>
            <a:r>
              <a:rPr lang="de-DE" sz="800" i="1" dirty="0">
                <a:solidFill>
                  <a:schemeClr val="bg1">
                    <a:lumMod val="65000"/>
                  </a:schemeClr>
                </a:solidFill>
              </a:rPr>
              <a:t> Challenge Mission</a:t>
            </a:r>
            <a:r>
              <a:rPr lang="de-DE" sz="800" dirty="0">
                <a:solidFill>
                  <a:schemeClr val="bg1">
                    <a:lumMod val="6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3201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169" y="2737075"/>
            <a:ext cx="1981201" cy="1981201"/>
          </a:xfrm>
        </p:spPr>
      </p:pic>
      <p:sp>
        <p:nvSpPr>
          <p:cNvPr id="5" name="Textfeld 4"/>
          <p:cNvSpPr txBox="1"/>
          <p:nvPr/>
        </p:nvSpPr>
        <p:spPr>
          <a:xfrm flipH="1">
            <a:off x="4669967" y="4783592"/>
            <a:ext cx="36140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1">
                    <a:lumMod val="65000"/>
                  </a:schemeClr>
                </a:solidFill>
                <a:hlinkClick r:id="rId3"/>
              </a:rPr>
              <a:t>https://gerbi-gmb.de/i3dbio/i3dbio-about</a:t>
            </a:r>
            <a:r>
              <a:rPr lang="de-DE" sz="900" dirty="0" smtClean="0">
                <a:solidFill>
                  <a:schemeClr val="bg1">
                    <a:lumMod val="65000"/>
                  </a:schemeClr>
                </a:solidFill>
                <a:hlinkClick r:id="rId3"/>
              </a:rPr>
              <a:t>/</a:t>
            </a:r>
            <a:endParaRPr lang="de-DE" sz="9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/>
              <a:t>I3D:bio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 flipH="1">
            <a:off x="8305797" y="4783592"/>
            <a:ext cx="36140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https://</a:t>
            </a:r>
            <a:r>
              <a:rPr lang="de-DE" sz="900" dirty="0" smtClean="0">
                <a:solidFill>
                  <a:schemeClr val="bg1">
                    <a:lumMod val="65000"/>
                  </a:schemeClr>
                </a:solidFill>
                <a:hlinkClick r:id="rId4"/>
              </a:rPr>
              <a:t>nfdi4bioimage.de/en/start/</a:t>
            </a:r>
            <a:endParaRPr lang="de-DE" sz="9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/>
              <a:t>NFDI4BIOIMAGE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0227" y="2737076"/>
            <a:ext cx="1980000" cy="198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37075"/>
            <a:ext cx="1980000" cy="198000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 flipH="1">
            <a:off x="772886" y="4783592"/>
            <a:ext cx="36140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>
                <a:solidFill>
                  <a:schemeClr val="bg1">
                    <a:lumMod val="65000"/>
                  </a:schemeClr>
                </a:solidFill>
                <a:hlinkClick r:id="rId7"/>
              </a:rPr>
              <a:t>https://german-bioimaging.github.io/RDM4mic.github.io</a:t>
            </a:r>
            <a:r>
              <a:rPr lang="de-DE" sz="900" dirty="0" smtClean="0">
                <a:solidFill>
                  <a:schemeClr val="bg1">
                    <a:lumMod val="65000"/>
                  </a:schemeClr>
                </a:solidFill>
                <a:hlinkClick r:id="rId7"/>
              </a:rPr>
              <a:t>/</a:t>
            </a:r>
            <a:endParaRPr lang="de-DE" sz="9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/>
              <a:t>RDM4mic</a:t>
            </a:r>
            <a:endParaRPr lang="de-DE" dirty="0"/>
          </a:p>
        </p:txBody>
      </p:sp>
      <p:sp>
        <p:nvSpPr>
          <p:cNvPr id="16" name="Fußzeilenplatzhalt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861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uppieren 116"/>
          <p:cNvGrpSpPr/>
          <p:nvPr/>
        </p:nvGrpSpPr>
        <p:grpSpPr>
          <a:xfrm>
            <a:off x="9957190" y="1023738"/>
            <a:ext cx="2052000" cy="5398832"/>
            <a:chOff x="9957190" y="1023738"/>
            <a:chExt cx="2052000" cy="5398832"/>
          </a:xfrm>
        </p:grpSpPr>
        <p:sp>
          <p:nvSpPr>
            <p:cNvPr id="48" name="Rechteck 47"/>
            <p:cNvSpPr/>
            <p:nvPr/>
          </p:nvSpPr>
          <p:spPr>
            <a:xfrm>
              <a:off x="9957190" y="2242457"/>
              <a:ext cx="2052000" cy="4180113"/>
            </a:xfrm>
            <a:prstGeom prst="rect">
              <a:avLst/>
            </a:prstGeom>
            <a:solidFill>
              <a:srgbClr val="FFE2E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7" name="Rechteck 96"/>
            <p:cNvSpPr/>
            <p:nvPr/>
          </p:nvSpPr>
          <p:spPr>
            <a:xfrm>
              <a:off x="9957190" y="1023738"/>
              <a:ext cx="2052000" cy="1216483"/>
            </a:xfrm>
            <a:prstGeom prst="rect">
              <a:avLst/>
            </a:prstGeom>
            <a:solidFill>
              <a:srgbClr val="E94E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r>
                <a:rPr lang="de-DE" dirty="0" smtClean="0"/>
                <a:t>OPTIMIZED</a:t>
              </a:r>
              <a:endParaRPr lang="de-DE" dirty="0"/>
            </a:p>
          </p:txBody>
        </p:sp>
      </p:grpSp>
      <p:grpSp>
        <p:nvGrpSpPr>
          <p:cNvPr id="116" name="Gruppieren 115"/>
          <p:cNvGrpSpPr/>
          <p:nvPr/>
        </p:nvGrpSpPr>
        <p:grpSpPr>
          <a:xfrm>
            <a:off x="7805195" y="1163548"/>
            <a:ext cx="2052000" cy="5259022"/>
            <a:chOff x="7805195" y="1163548"/>
            <a:chExt cx="2052000" cy="5259022"/>
          </a:xfrm>
        </p:grpSpPr>
        <p:sp>
          <p:nvSpPr>
            <p:cNvPr id="38" name="Rechteck 37"/>
            <p:cNvSpPr/>
            <p:nvPr/>
          </p:nvSpPr>
          <p:spPr>
            <a:xfrm>
              <a:off x="7805195" y="2242457"/>
              <a:ext cx="2046514" cy="4180113"/>
            </a:xfrm>
            <a:prstGeom prst="rect">
              <a:avLst/>
            </a:prstGeom>
            <a:solidFill>
              <a:srgbClr val="FEF5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1" name="Rechteck 90"/>
            <p:cNvSpPr/>
            <p:nvPr/>
          </p:nvSpPr>
          <p:spPr>
            <a:xfrm>
              <a:off x="7805195" y="1163548"/>
              <a:ext cx="2052000" cy="1076673"/>
            </a:xfrm>
            <a:prstGeom prst="rect">
              <a:avLst/>
            </a:prstGeom>
            <a:solidFill>
              <a:srgbClr val="F69A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MANAGED</a:t>
              </a:r>
              <a:endParaRPr lang="de-DE" dirty="0"/>
            </a:p>
          </p:txBody>
        </p:sp>
      </p:grpSp>
      <p:grpSp>
        <p:nvGrpSpPr>
          <p:cNvPr id="115" name="Gruppieren 114"/>
          <p:cNvGrpSpPr/>
          <p:nvPr/>
        </p:nvGrpSpPr>
        <p:grpSpPr>
          <a:xfrm>
            <a:off x="5688915" y="1286848"/>
            <a:ext cx="2052000" cy="5135722"/>
            <a:chOff x="5688915" y="1286848"/>
            <a:chExt cx="2052000" cy="5135722"/>
          </a:xfrm>
        </p:grpSpPr>
        <p:sp>
          <p:nvSpPr>
            <p:cNvPr id="28" name="Rechteck 27"/>
            <p:cNvSpPr/>
            <p:nvPr/>
          </p:nvSpPr>
          <p:spPr>
            <a:xfrm>
              <a:off x="5688915" y="2242457"/>
              <a:ext cx="2052000" cy="4180113"/>
            </a:xfrm>
            <a:prstGeom prst="rect">
              <a:avLst/>
            </a:prstGeom>
            <a:solidFill>
              <a:srgbClr val="F4F7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8" name="Rechteck 87"/>
            <p:cNvSpPr/>
            <p:nvPr/>
          </p:nvSpPr>
          <p:spPr>
            <a:xfrm>
              <a:off x="5688915" y="1286848"/>
              <a:ext cx="2052000" cy="953373"/>
            </a:xfrm>
            <a:prstGeom prst="rect">
              <a:avLst/>
            </a:prstGeom>
            <a:solidFill>
              <a:srgbClr val="94B8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DEVELOPMENT</a:t>
              </a:r>
              <a:endParaRPr lang="de-DE" dirty="0"/>
            </a:p>
          </p:txBody>
        </p:sp>
      </p:grpSp>
      <p:grpSp>
        <p:nvGrpSpPr>
          <p:cNvPr id="114" name="Gruppieren 113"/>
          <p:cNvGrpSpPr/>
          <p:nvPr/>
        </p:nvGrpSpPr>
        <p:grpSpPr>
          <a:xfrm>
            <a:off x="3553103" y="1420997"/>
            <a:ext cx="2052000" cy="5001573"/>
            <a:chOff x="3566201" y="1420997"/>
            <a:chExt cx="2052000" cy="5001573"/>
          </a:xfrm>
        </p:grpSpPr>
        <p:sp>
          <p:nvSpPr>
            <p:cNvPr id="18" name="Rechteck 17"/>
            <p:cNvSpPr/>
            <p:nvPr/>
          </p:nvSpPr>
          <p:spPr>
            <a:xfrm>
              <a:off x="3566201" y="2242457"/>
              <a:ext cx="2052000" cy="4180113"/>
            </a:xfrm>
            <a:prstGeom prst="rect">
              <a:avLst/>
            </a:prstGeom>
            <a:solidFill>
              <a:srgbClr val="DEFA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5" name="Rechteck 84"/>
            <p:cNvSpPr/>
            <p:nvPr/>
          </p:nvSpPr>
          <p:spPr>
            <a:xfrm>
              <a:off x="3566201" y="1420997"/>
              <a:ext cx="2052000" cy="819224"/>
            </a:xfrm>
            <a:prstGeom prst="rect">
              <a:avLst/>
            </a:prstGeom>
            <a:solidFill>
              <a:srgbClr val="14A28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BASIC</a:t>
              </a:r>
              <a:endParaRPr lang="de-DE" dirty="0"/>
            </a:p>
          </p:txBody>
        </p:sp>
      </p:grpSp>
      <p:grpSp>
        <p:nvGrpSpPr>
          <p:cNvPr id="113" name="Gruppieren 112"/>
          <p:cNvGrpSpPr/>
          <p:nvPr/>
        </p:nvGrpSpPr>
        <p:grpSpPr>
          <a:xfrm>
            <a:off x="1449474" y="1592013"/>
            <a:ext cx="2052000" cy="4830557"/>
            <a:chOff x="1469570" y="1592013"/>
            <a:chExt cx="2052000" cy="4830557"/>
          </a:xfrm>
        </p:grpSpPr>
        <p:sp>
          <p:nvSpPr>
            <p:cNvPr id="5" name="Rechteck 4"/>
            <p:cNvSpPr/>
            <p:nvPr/>
          </p:nvSpPr>
          <p:spPr>
            <a:xfrm>
              <a:off x="1469570" y="2242457"/>
              <a:ext cx="2052000" cy="4180113"/>
            </a:xfrm>
            <a:prstGeom prst="rect">
              <a:avLst/>
            </a:prstGeom>
            <a:solidFill>
              <a:srgbClr val="E2F1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0" name="Rechteck 79"/>
            <p:cNvSpPr/>
            <p:nvPr/>
          </p:nvSpPr>
          <p:spPr>
            <a:xfrm>
              <a:off x="1469570" y="1592013"/>
              <a:ext cx="2052000" cy="648208"/>
            </a:xfrm>
            <a:prstGeom prst="rect">
              <a:avLst/>
            </a:prstGeom>
            <a:solidFill>
              <a:srgbClr val="1160A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 anchorCtr="0"/>
            <a:lstStyle/>
            <a:p>
              <a:pPr algn="ctr"/>
              <a:endParaRPr lang="de-DE" dirty="0" smtClean="0"/>
            </a:p>
            <a:p>
              <a:pPr algn="ctr"/>
              <a:r>
                <a:rPr lang="de-DE" dirty="0" smtClean="0"/>
                <a:t>INITIAL</a:t>
              </a:r>
              <a:endParaRPr lang="de-DE" dirty="0"/>
            </a:p>
          </p:txBody>
        </p:sp>
      </p:grpSp>
      <p:grpSp>
        <p:nvGrpSpPr>
          <p:cNvPr id="123" name="Gruppieren 122"/>
          <p:cNvGrpSpPr/>
          <p:nvPr/>
        </p:nvGrpSpPr>
        <p:grpSpPr>
          <a:xfrm>
            <a:off x="0" y="2318690"/>
            <a:ext cx="12002284" cy="554017"/>
            <a:chOff x="8123" y="2308806"/>
            <a:chExt cx="12002284" cy="554017"/>
          </a:xfrm>
        </p:grpSpPr>
        <p:sp>
          <p:nvSpPr>
            <p:cNvPr id="49" name="Rechteck 48"/>
            <p:cNvSpPr/>
            <p:nvPr/>
          </p:nvSpPr>
          <p:spPr>
            <a:xfrm>
              <a:off x="9958407" y="2322823"/>
              <a:ext cx="2052000" cy="540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grpSp>
          <p:nvGrpSpPr>
            <p:cNvPr id="119" name="Gruppieren 118"/>
            <p:cNvGrpSpPr/>
            <p:nvPr/>
          </p:nvGrpSpPr>
          <p:grpSpPr>
            <a:xfrm>
              <a:off x="8123" y="2308806"/>
              <a:ext cx="9854156" cy="548830"/>
              <a:chOff x="8123" y="2308806"/>
              <a:chExt cx="9854156" cy="548830"/>
            </a:xfrm>
          </p:grpSpPr>
          <p:sp>
            <p:nvSpPr>
              <p:cNvPr id="6" name="Rechteck 5"/>
              <p:cNvSpPr/>
              <p:nvPr/>
            </p:nvSpPr>
            <p:spPr>
              <a:xfrm>
                <a:off x="1449563" y="231763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19" name="Rechteck 18"/>
              <p:cNvSpPr/>
              <p:nvPr/>
            </p:nvSpPr>
            <p:spPr>
              <a:xfrm>
                <a:off x="3553103" y="231763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29" name="Rechteck 28"/>
              <p:cNvSpPr/>
              <p:nvPr/>
            </p:nvSpPr>
            <p:spPr>
              <a:xfrm>
                <a:off x="5691466" y="231763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9" name="Rechteck 38"/>
              <p:cNvSpPr/>
              <p:nvPr/>
            </p:nvSpPr>
            <p:spPr>
              <a:xfrm>
                <a:off x="7810279" y="2308806"/>
                <a:ext cx="2052000" cy="540000"/>
              </a:xfrm>
              <a:prstGeom prst="rect">
                <a:avLst/>
              </a:prstGeom>
              <a:solidFill>
                <a:schemeClr val="bg1"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/>
            </p:nvSpPr>
            <p:spPr>
              <a:xfrm>
                <a:off x="8123" y="2317636"/>
                <a:ext cx="1368000" cy="540000"/>
              </a:xfrm>
              <a:prstGeom prst="rect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DE" sz="1200" b="1" dirty="0" smtClean="0"/>
                  <a:t>Status:</a:t>
                </a:r>
                <a:endParaRPr lang="de-DE" sz="1200" b="1" dirty="0"/>
              </a:p>
            </p:txBody>
          </p:sp>
        </p:grpSp>
      </p:grpSp>
      <p:grpSp>
        <p:nvGrpSpPr>
          <p:cNvPr id="127" name="Gruppieren 126"/>
          <p:cNvGrpSpPr/>
          <p:nvPr/>
        </p:nvGrpSpPr>
        <p:grpSpPr>
          <a:xfrm>
            <a:off x="8123" y="5021859"/>
            <a:ext cx="12035370" cy="631659"/>
            <a:chOff x="8123" y="4973226"/>
            <a:chExt cx="12035370" cy="631659"/>
          </a:xfrm>
        </p:grpSpPr>
        <p:sp>
          <p:nvSpPr>
            <p:cNvPr id="20" name="Rechteck 19"/>
            <p:cNvSpPr/>
            <p:nvPr/>
          </p:nvSpPr>
          <p:spPr>
            <a:xfrm>
              <a:off x="3549744" y="4973226"/>
              <a:ext cx="2088000" cy="613926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Rechteck 8"/>
            <p:cNvSpPr/>
            <p:nvPr/>
          </p:nvSpPr>
          <p:spPr>
            <a:xfrm>
              <a:off x="1435279" y="4990106"/>
              <a:ext cx="2088000" cy="614779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0" name="Rechteck 29"/>
            <p:cNvSpPr/>
            <p:nvPr/>
          </p:nvSpPr>
          <p:spPr>
            <a:xfrm>
              <a:off x="5686028" y="4990106"/>
              <a:ext cx="2088000" cy="612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0" name="Rechteck 39"/>
            <p:cNvSpPr/>
            <p:nvPr/>
          </p:nvSpPr>
          <p:spPr>
            <a:xfrm>
              <a:off x="7803523" y="4990106"/>
              <a:ext cx="2088000" cy="612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0" name="Rechteck 49"/>
            <p:cNvSpPr/>
            <p:nvPr/>
          </p:nvSpPr>
          <p:spPr>
            <a:xfrm>
              <a:off x="9955493" y="4991179"/>
              <a:ext cx="2088000" cy="612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2" name="Rechteck 71"/>
            <p:cNvSpPr/>
            <p:nvPr/>
          </p:nvSpPr>
          <p:spPr>
            <a:xfrm>
              <a:off x="8123" y="4990106"/>
              <a:ext cx="1368000" cy="612864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Data </a:t>
              </a:r>
              <a:r>
                <a:rPr lang="de-DE" sz="1200" b="1" dirty="0" err="1" smtClean="0"/>
                <a:t>value</a:t>
              </a:r>
              <a:r>
                <a:rPr lang="de-DE" sz="1200" b="1" dirty="0" smtClean="0"/>
                <a:t> </a:t>
              </a:r>
              <a:r>
                <a:rPr lang="de-DE" sz="1200" b="1" dirty="0" err="1" smtClean="0"/>
                <a:t>level</a:t>
              </a:r>
              <a:r>
                <a:rPr lang="de-DE" sz="1200" b="1" dirty="0" smtClean="0"/>
                <a:t>:</a:t>
              </a:r>
            </a:p>
            <a:p>
              <a:endParaRPr lang="de-DE" sz="1200" b="1" dirty="0" smtClean="0"/>
            </a:p>
            <a:p>
              <a:r>
                <a:rPr lang="de-DE" sz="1200" b="1" dirty="0" err="1" smtClean="0"/>
                <a:t>Interoperability</a:t>
              </a:r>
              <a:r>
                <a:rPr lang="de-DE" sz="1200" b="1" dirty="0" smtClean="0"/>
                <a:t>:</a:t>
              </a:r>
              <a:endParaRPr lang="de-DE" sz="1200" b="1" dirty="0"/>
            </a:p>
          </p:txBody>
        </p:sp>
      </p:grpSp>
      <p:grpSp>
        <p:nvGrpSpPr>
          <p:cNvPr id="120" name="Gruppieren 119"/>
          <p:cNvGrpSpPr/>
          <p:nvPr/>
        </p:nvGrpSpPr>
        <p:grpSpPr>
          <a:xfrm>
            <a:off x="8123" y="2953433"/>
            <a:ext cx="12026190" cy="1440000"/>
            <a:chOff x="8123" y="2924249"/>
            <a:chExt cx="12026190" cy="1440000"/>
          </a:xfrm>
        </p:grpSpPr>
        <p:sp>
          <p:nvSpPr>
            <p:cNvPr id="7" name="Rechteck 6"/>
            <p:cNvSpPr/>
            <p:nvPr/>
          </p:nvSpPr>
          <p:spPr>
            <a:xfrm>
              <a:off x="1446477" y="2924249"/>
              <a:ext cx="2052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3" name="Rechteck 22"/>
            <p:cNvSpPr/>
            <p:nvPr/>
          </p:nvSpPr>
          <p:spPr>
            <a:xfrm>
              <a:off x="3552180" y="2924249"/>
              <a:ext cx="2052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3" name="Rechteck 32"/>
            <p:cNvSpPr/>
            <p:nvPr/>
          </p:nvSpPr>
          <p:spPr>
            <a:xfrm>
              <a:off x="5682230" y="2924249"/>
              <a:ext cx="2088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3" name="Rechteck 42"/>
            <p:cNvSpPr/>
            <p:nvPr/>
          </p:nvSpPr>
          <p:spPr>
            <a:xfrm>
              <a:off x="7794634" y="2924249"/>
              <a:ext cx="2088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3" name="Rechteck 52"/>
            <p:cNvSpPr/>
            <p:nvPr/>
          </p:nvSpPr>
          <p:spPr>
            <a:xfrm>
              <a:off x="9946313" y="2924249"/>
              <a:ext cx="2088000" cy="1438747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5" name="Rechteck 74"/>
            <p:cNvSpPr/>
            <p:nvPr/>
          </p:nvSpPr>
          <p:spPr>
            <a:xfrm>
              <a:off x="8123" y="2924249"/>
              <a:ext cx="1368000" cy="14400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Management:</a:t>
              </a:r>
              <a:endParaRPr lang="de-DE" sz="1200" b="1" dirty="0"/>
            </a:p>
          </p:txBody>
        </p:sp>
      </p:grpSp>
      <p:grpSp>
        <p:nvGrpSpPr>
          <p:cNvPr id="121" name="Gruppieren 120"/>
          <p:cNvGrpSpPr/>
          <p:nvPr/>
        </p:nvGrpSpPr>
        <p:grpSpPr>
          <a:xfrm>
            <a:off x="8123" y="4465981"/>
            <a:ext cx="12035371" cy="468000"/>
            <a:chOff x="8123" y="4436797"/>
            <a:chExt cx="12035371" cy="468000"/>
          </a:xfrm>
        </p:grpSpPr>
        <p:sp>
          <p:nvSpPr>
            <p:cNvPr id="15" name="Rechteck 14"/>
            <p:cNvSpPr/>
            <p:nvPr/>
          </p:nvSpPr>
          <p:spPr>
            <a:xfrm>
              <a:off x="1438972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3554436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5" name="Rechteck 34"/>
            <p:cNvSpPr/>
            <p:nvPr/>
          </p:nvSpPr>
          <p:spPr>
            <a:xfrm>
              <a:off x="5673885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5" name="Rechteck 44"/>
            <p:cNvSpPr/>
            <p:nvPr/>
          </p:nvSpPr>
          <p:spPr>
            <a:xfrm>
              <a:off x="7802921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5" name="Rechteck 54"/>
            <p:cNvSpPr/>
            <p:nvPr/>
          </p:nvSpPr>
          <p:spPr>
            <a:xfrm>
              <a:off x="9955494" y="4436797"/>
              <a:ext cx="2088000" cy="468000"/>
            </a:xfrm>
            <a:prstGeom prst="rect">
              <a:avLst/>
            </a:prstGeom>
            <a:solidFill>
              <a:schemeClr val="bg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74" name="Rechteck 73"/>
            <p:cNvSpPr/>
            <p:nvPr/>
          </p:nvSpPr>
          <p:spPr>
            <a:xfrm>
              <a:off x="8123" y="4436797"/>
              <a:ext cx="1368000" cy="46800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de-DE" sz="1200" b="1" dirty="0" smtClean="0"/>
                <a:t>Data </a:t>
              </a:r>
              <a:r>
                <a:rPr lang="de-DE" sz="1200" b="1" dirty="0" err="1" smtClean="0"/>
                <a:t>silo</a:t>
              </a:r>
              <a:r>
                <a:rPr lang="de-DE" sz="1200" b="1" dirty="0" smtClean="0"/>
                <a:t> </a:t>
              </a:r>
              <a:r>
                <a:rPr lang="de-DE" sz="1200" b="1" dirty="0" err="1" smtClean="0"/>
                <a:t>level</a:t>
              </a:r>
              <a:r>
                <a:rPr lang="de-DE" sz="1200" b="1" dirty="0" smtClean="0"/>
                <a:t>:</a:t>
              </a:r>
              <a:endParaRPr lang="de-DE" sz="1200" b="1" dirty="0"/>
            </a:p>
          </p:txBody>
        </p:sp>
      </p:grpSp>
      <p:sp>
        <p:nvSpPr>
          <p:cNvPr id="81" name="Gleichschenkliges Dreieck 80"/>
          <p:cNvSpPr/>
          <p:nvPr/>
        </p:nvSpPr>
        <p:spPr>
          <a:xfrm rot="10800000">
            <a:off x="1991121" y="1449555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2" name="Textfeld 81"/>
          <p:cNvSpPr txBox="1"/>
          <p:nvPr/>
        </p:nvSpPr>
        <p:spPr>
          <a:xfrm>
            <a:off x="2277842" y="1420997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1160AD"/>
                </a:solidFill>
              </a:rPr>
              <a:t>01</a:t>
            </a:r>
            <a:endParaRPr lang="de-DE" sz="1600" dirty="0">
              <a:solidFill>
                <a:srgbClr val="1160AD"/>
              </a:solidFill>
            </a:endParaRPr>
          </a:p>
        </p:txBody>
      </p:sp>
      <p:sp>
        <p:nvSpPr>
          <p:cNvPr id="86" name="Gleichschenkliges Dreieck 85"/>
          <p:cNvSpPr/>
          <p:nvPr/>
        </p:nvSpPr>
        <p:spPr>
          <a:xfrm rot="10800000">
            <a:off x="4104150" y="1289050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7" name="Textfeld 86"/>
          <p:cNvSpPr txBox="1"/>
          <p:nvPr/>
        </p:nvSpPr>
        <p:spPr>
          <a:xfrm>
            <a:off x="4390871" y="1260492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17A086"/>
                </a:solidFill>
              </a:rPr>
              <a:t>02</a:t>
            </a:r>
            <a:endParaRPr lang="de-DE" sz="1600" dirty="0">
              <a:solidFill>
                <a:srgbClr val="17A086"/>
              </a:solidFill>
            </a:endParaRPr>
          </a:p>
        </p:txBody>
      </p:sp>
      <p:sp>
        <p:nvSpPr>
          <p:cNvPr id="89" name="Gleichschenkliges Dreieck 88"/>
          <p:cNvSpPr/>
          <p:nvPr/>
        </p:nvSpPr>
        <p:spPr>
          <a:xfrm rot="10800000">
            <a:off x="6217179" y="1154901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0" name="Textfeld 89"/>
          <p:cNvSpPr txBox="1"/>
          <p:nvPr/>
        </p:nvSpPr>
        <p:spPr>
          <a:xfrm>
            <a:off x="6503900" y="1126343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94B856"/>
                </a:solidFill>
              </a:rPr>
              <a:t>03</a:t>
            </a:r>
            <a:endParaRPr lang="de-DE" sz="1600" dirty="0">
              <a:solidFill>
                <a:srgbClr val="94B856"/>
              </a:solidFill>
            </a:endParaRPr>
          </a:p>
        </p:txBody>
      </p:sp>
      <p:sp>
        <p:nvSpPr>
          <p:cNvPr id="92" name="Gleichschenkliges Dreieck 91"/>
          <p:cNvSpPr/>
          <p:nvPr/>
        </p:nvSpPr>
        <p:spPr>
          <a:xfrm rot="10800000">
            <a:off x="8324686" y="1018433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3" name="Textfeld 92"/>
          <p:cNvSpPr txBox="1"/>
          <p:nvPr/>
        </p:nvSpPr>
        <p:spPr>
          <a:xfrm>
            <a:off x="8611407" y="989875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F69A0C"/>
                </a:solidFill>
              </a:rPr>
              <a:t>04</a:t>
            </a:r>
            <a:endParaRPr lang="de-DE" sz="1600" dirty="0">
              <a:solidFill>
                <a:srgbClr val="F69A0C"/>
              </a:solidFill>
            </a:endParaRPr>
          </a:p>
        </p:txBody>
      </p:sp>
      <p:sp>
        <p:nvSpPr>
          <p:cNvPr id="98" name="Gleichschenkliges Dreieck 97"/>
          <p:cNvSpPr/>
          <p:nvPr/>
        </p:nvSpPr>
        <p:spPr>
          <a:xfrm rot="10800000">
            <a:off x="10476681" y="891791"/>
            <a:ext cx="921567" cy="378619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9" name="Textfeld 98"/>
          <p:cNvSpPr txBox="1"/>
          <p:nvPr/>
        </p:nvSpPr>
        <p:spPr>
          <a:xfrm>
            <a:off x="10763402" y="863233"/>
            <a:ext cx="492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rgbClr val="E94E50"/>
                </a:solidFill>
              </a:rPr>
              <a:t>05</a:t>
            </a:r>
            <a:endParaRPr lang="de-DE" sz="1600" dirty="0">
              <a:solidFill>
                <a:srgbClr val="E94E50"/>
              </a:solidFill>
            </a:endParaRPr>
          </a:p>
        </p:txBody>
      </p:sp>
      <p:grpSp>
        <p:nvGrpSpPr>
          <p:cNvPr id="129" name="Gruppieren 128"/>
          <p:cNvGrpSpPr/>
          <p:nvPr/>
        </p:nvGrpSpPr>
        <p:grpSpPr>
          <a:xfrm>
            <a:off x="1464212" y="5662413"/>
            <a:ext cx="10395099" cy="600164"/>
            <a:chOff x="1464212" y="5613773"/>
            <a:chExt cx="10395099" cy="600164"/>
          </a:xfrm>
        </p:grpSpPr>
        <p:sp>
          <p:nvSpPr>
            <p:cNvPr id="79" name="Textfeld 78"/>
            <p:cNvSpPr txBox="1"/>
            <p:nvPr/>
          </p:nvSpPr>
          <p:spPr>
            <a:xfrm>
              <a:off x="1464212" y="5613773"/>
              <a:ext cx="184004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 smtClean="0"/>
                <a:t>„</a:t>
              </a:r>
              <a:r>
                <a:rPr lang="en-US" sz="1100" i="1" dirty="0" smtClean="0"/>
                <a:t>If I </a:t>
              </a:r>
              <a:r>
                <a:rPr lang="en-US" sz="1100" i="1" dirty="0"/>
                <a:t>want to share data, </a:t>
              </a:r>
              <a:r>
                <a:rPr lang="en-US" sz="1100" i="1" dirty="0" smtClean="0"/>
                <a:t>I </a:t>
              </a:r>
              <a:r>
                <a:rPr lang="en-US" sz="1100" i="1" dirty="0"/>
                <a:t>coordinate </a:t>
              </a:r>
              <a:r>
                <a:rPr lang="en-US" sz="1100" i="1" dirty="0" smtClean="0"/>
                <a:t>it directly with </a:t>
              </a:r>
              <a:r>
                <a:rPr lang="en-US" sz="1100" i="1" dirty="0"/>
                <a:t>my </a:t>
              </a:r>
              <a:r>
                <a:rPr lang="en-US" sz="1100" i="1" dirty="0" smtClean="0"/>
                <a:t>colleague”</a:t>
              </a:r>
              <a:endParaRPr lang="de-DE" sz="1100" i="1" dirty="0"/>
            </a:p>
          </p:txBody>
        </p:sp>
        <p:sp>
          <p:nvSpPr>
            <p:cNvPr id="102" name="Textfeld 101"/>
            <p:cNvSpPr txBox="1"/>
            <p:nvPr/>
          </p:nvSpPr>
          <p:spPr>
            <a:xfrm>
              <a:off x="10019267" y="5613773"/>
              <a:ext cx="1840044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i="1" dirty="0"/>
                <a:t>„ </a:t>
              </a:r>
              <a:r>
                <a:rPr lang="en-US" sz="1100" i="1" dirty="0" smtClean="0"/>
                <a:t>I </a:t>
              </a:r>
              <a:r>
                <a:rPr lang="en-US" sz="1100" i="1" dirty="0"/>
                <a:t>find that I can easily discover, access, combine and publish data".</a:t>
              </a:r>
              <a:endParaRPr lang="de-DE" sz="1100" i="1" dirty="0"/>
            </a:p>
          </p:txBody>
        </p:sp>
      </p:grpSp>
      <p:sp>
        <p:nvSpPr>
          <p:cNvPr id="103" name="Textfeld 102"/>
          <p:cNvSpPr txBox="1"/>
          <p:nvPr/>
        </p:nvSpPr>
        <p:spPr>
          <a:xfrm flipH="1">
            <a:off x="10079637" y="102936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INTERNATIONAL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7" name="Textfeld 106"/>
          <p:cNvSpPr txBox="1"/>
          <p:nvPr/>
        </p:nvSpPr>
        <p:spPr>
          <a:xfrm flipH="1">
            <a:off x="1676747" y="88783"/>
            <a:ext cx="2188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INDIVIDUAL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24" name="Gruppieren 123"/>
          <p:cNvGrpSpPr/>
          <p:nvPr/>
        </p:nvGrpSpPr>
        <p:grpSpPr>
          <a:xfrm>
            <a:off x="1462552" y="2308806"/>
            <a:ext cx="10601990" cy="261610"/>
            <a:chOff x="1462552" y="2308806"/>
            <a:chExt cx="10601990" cy="261610"/>
          </a:xfrm>
        </p:grpSpPr>
        <p:sp>
          <p:nvSpPr>
            <p:cNvPr id="17" name="Textfeld 16"/>
            <p:cNvSpPr txBox="1"/>
            <p:nvPr/>
          </p:nvSpPr>
          <p:spPr>
            <a:xfrm flipH="1">
              <a:off x="1462552" y="2308806"/>
              <a:ext cx="2052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Disorganised</a:t>
              </a:r>
              <a:r>
                <a:rPr lang="de-DE" sz="1100" dirty="0"/>
                <a:t>, </a:t>
              </a:r>
              <a:r>
                <a:rPr lang="de-DE" sz="1100" dirty="0" smtClean="0"/>
                <a:t>ad hoc</a:t>
              </a:r>
              <a:endParaRPr lang="de-DE" sz="1100" dirty="0"/>
            </a:p>
          </p:txBody>
        </p:sp>
        <p:sp>
          <p:nvSpPr>
            <p:cNvPr id="69" name="Textfeld 68"/>
            <p:cNvSpPr txBox="1"/>
            <p:nvPr/>
          </p:nvSpPr>
          <p:spPr>
            <a:xfrm flipH="1">
              <a:off x="9990083" y="2308806"/>
              <a:ext cx="20744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Deploy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inter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domain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crosswalks</a:t>
              </a:r>
              <a:endParaRPr lang="de-DE" sz="1100" dirty="0"/>
            </a:p>
          </p:txBody>
        </p:sp>
      </p:grpSp>
      <p:grpSp>
        <p:nvGrpSpPr>
          <p:cNvPr id="125" name="Gruppieren 124"/>
          <p:cNvGrpSpPr/>
          <p:nvPr/>
        </p:nvGrpSpPr>
        <p:grpSpPr>
          <a:xfrm>
            <a:off x="1469566" y="2992345"/>
            <a:ext cx="10546353" cy="1107996"/>
            <a:chOff x="1469566" y="2992345"/>
            <a:chExt cx="10546353" cy="1107996"/>
          </a:xfrm>
        </p:grpSpPr>
        <p:sp>
          <p:nvSpPr>
            <p:cNvPr id="13" name="Textfeld 12"/>
            <p:cNvSpPr txBox="1"/>
            <p:nvPr/>
          </p:nvSpPr>
          <p:spPr>
            <a:xfrm flipH="1">
              <a:off x="1469566" y="2992345"/>
              <a:ext cx="20520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Different data structures, subjective documentation; unnecessary data duplication, transfer, conversion; no central data storage and access interface; no objective/strategy</a:t>
              </a:r>
              <a:endParaRPr lang="de-DE" sz="1100" dirty="0"/>
            </a:p>
          </p:txBody>
        </p:sp>
        <p:sp>
          <p:nvSpPr>
            <p:cNvPr id="70" name="Textfeld 69"/>
            <p:cNvSpPr txBox="1"/>
            <p:nvPr/>
          </p:nvSpPr>
          <p:spPr>
            <a:xfrm flipH="1">
              <a:off x="9941460" y="2992345"/>
              <a:ext cx="2074459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/>
                <a:t>Data </a:t>
              </a:r>
              <a:r>
                <a:rPr lang="de-DE" sz="1100" dirty="0" err="1" smtClean="0"/>
                <a:t>are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rich</a:t>
              </a:r>
              <a:r>
                <a:rPr lang="de-DE" sz="1100" dirty="0" smtClean="0"/>
                <a:t> on </a:t>
              </a:r>
              <a:r>
                <a:rPr lang="de-DE" sz="1100" dirty="0" err="1" smtClean="0"/>
                <a:t>context</a:t>
              </a:r>
              <a:r>
                <a:rPr lang="de-DE" sz="1100" dirty="0" smtClean="0"/>
                <a:t> (</a:t>
              </a:r>
              <a:r>
                <a:rPr lang="de-DE" sz="1100" dirty="0" err="1" smtClean="0"/>
                <a:t>full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semantic</a:t>
              </a:r>
              <a:r>
                <a:rPr lang="de-DE" sz="1100" dirty="0" smtClean="0"/>
                <a:t>);</a:t>
              </a:r>
            </a:p>
            <a:p>
              <a:r>
                <a:rPr lang="de-DE" sz="1100" dirty="0" err="1" smtClean="0"/>
                <a:t>Standardised</a:t>
              </a:r>
              <a:r>
                <a:rPr lang="de-DE" sz="1100" dirty="0" smtClean="0"/>
                <a:t> API; </a:t>
              </a:r>
              <a:r>
                <a:rPr lang="de-DE" sz="1100" dirty="0" err="1" smtClean="0"/>
                <a:t>harmonized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interoperable </a:t>
              </a:r>
              <a:r>
                <a:rPr lang="de-DE" sz="1100" dirty="0" err="1" smtClean="0"/>
                <a:t>data</a:t>
              </a:r>
              <a:r>
                <a:rPr lang="de-DE" sz="1100" dirty="0" smtClean="0"/>
                <a:t>; </a:t>
              </a:r>
              <a:r>
                <a:rPr lang="de-DE" sz="1100" dirty="0" err="1" smtClean="0"/>
                <a:t>coherence</a:t>
              </a:r>
              <a:r>
                <a:rPr lang="de-DE" sz="1100" dirty="0" smtClean="0"/>
                <a:t> in </a:t>
              </a:r>
              <a:r>
                <a:rPr lang="de-DE" sz="1100" dirty="0" err="1" smtClean="0"/>
                <a:t>format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and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context</a:t>
              </a:r>
              <a:endParaRPr lang="de-DE" sz="1100" dirty="0" smtClean="0"/>
            </a:p>
            <a:p>
              <a:endParaRPr lang="de-DE" sz="1100" dirty="0"/>
            </a:p>
          </p:txBody>
        </p:sp>
      </p:grpSp>
      <p:sp>
        <p:nvSpPr>
          <p:cNvPr id="16" name="Textfeld 15"/>
          <p:cNvSpPr txBox="1"/>
          <p:nvPr/>
        </p:nvSpPr>
        <p:spPr>
          <a:xfrm>
            <a:off x="1464395" y="4508792"/>
            <a:ext cx="4812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local</a:t>
            </a:r>
            <a:r>
              <a:rPr lang="de-DE" sz="1100" dirty="0" smtClean="0"/>
              <a:t> </a:t>
            </a:r>
            <a:endParaRPr lang="de-DE" sz="1100" dirty="0"/>
          </a:p>
        </p:txBody>
      </p:sp>
      <p:grpSp>
        <p:nvGrpSpPr>
          <p:cNvPr id="128" name="Gruppieren 127"/>
          <p:cNvGrpSpPr/>
          <p:nvPr/>
        </p:nvGrpSpPr>
        <p:grpSpPr>
          <a:xfrm>
            <a:off x="1466752" y="5009477"/>
            <a:ext cx="10937003" cy="600164"/>
            <a:chOff x="1466752" y="5009477"/>
            <a:chExt cx="10937003" cy="600164"/>
          </a:xfrm>
        </p:grpSpPr>
        <p:sp>
          <p:nvSpPr>
            <p:cNvPr id="12" name="Textfeld 11"/>
            <p:cNvSpPr txBox="1"/>
            <p:nvPr/>
          </p:nvSpPr>
          <p:spPr>
            <a:xfrm flipH="1">
              <a:off x="1466752" y="5009477"/>
              <a:ext cx="1525195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err="1" smtClean="0"/>
                <a:t>single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use</a:t>
              </a:r>
              <a:endParaRPr lang="de-DE" sz="1100" dirty="0" smtClean="0"/>
            </a:p>
            <a:p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err="1" smtClean="0"/>
                <a:t>low</a:t>
              </a:r>
              <a:endParaRPr lang="de-DE" sz="1100" dirty="0"/>
            </a:p>
          </p:txBody>
        </p:sp>
        <p:sp>
          <p:nvSpPr>
            <p:cNvPr id="71" name="Textfeld 70"/>
            <p:cNvSpPr txBox="1"/>
            <p:nvPr/>
          </p:nvSpPr>
          <p:spPr>
            <a:xfrm flipH="1">
              <a:off x="9971823" y="5009477"/>
              <a:ext cx="243193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dirty="0" smtClean="0"/>
                <a:t>Asset </a:t>
              </a:r>
              <a:r>
                <a:rPr lang="de-DE" sz="1100" dirty="0" err="1" smtClean="0"/>
                <a:t>to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answer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future</a:t>
              </a:r>
              <a:r>
                <a:rPr lang="de-DE" sz="1100" dirty="0" smtClean="0"/>
                <a:t> </a:t>
              </a:r>
              <a:r>
                <a:rPr lang="de-DE" sz="1100" dirty="0" err="1" smtClean="0"/>
                <a:t>questions</a:t>
              </a:r>
              <a:endParaRPr lang="de-DE" sz="1100" dirty="0" smtClean="0"/>
            </a:p>
            <a:p>
              <a:r>
                <a:rPr lang="de-DE" sz="1100" dirty="0" smtClean="0"/>
                <a:t/>
              </a:r>
              <a:br>
                <a:rPr lang="de-DE" sz="1100" dirty="0" smtClean="0"/>
              </a:br>
              <a:r>
                <a:rPr lang="de-DE" sz="1100" dirty="0" smtClean="0"/>
                <a:t>high</a:t>
              </a:r>
              <a:endParaRPr lang="de-DE" sz="1100" dirty="0"/>
            </a:p>
          </p:txBody>
        </p:sp>
      </p:grp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805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299811"/>
            <a:ext cx="10515600" cy="1325563"/>
          </a:xfrm>
        </p:spPr>
        <p:txBody>
          <a:bodyPr/>
          <a:lstStyle/>
          <a:p>
            <a:r>
              <a:rPr lang="de-DE" dirty="0" err="1" smtClean="0"/>
              <a:t>Acknowledgements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6429911" y="1364912"/>
            <a:ext cx="7471145" cy="43625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de-DE" sz="1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/>
              <a:t>Karen Bernhardt (</a:t>
            </a:r>
            <a:r>
              <a:rPr lang="de-DE" sz="1800" dirty="0" smtClean="0"/>
              <a:t>IT UOS, I3D:bio)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/>
              <a:t>Tom </a:t>
            </a:r>
            <a:r>
              <a:rPr lang="de-DE" sz="1800" dirty="0" err="1"/>
              <a:t>Boissonnet</a:t>
            </a:r>
            <a:r>
              <a:rPr lang="de-DE" sz="1800" dirty="0"/>
              <a:t> (I3D:bio</a:t>
            </a:r>
            <a:r>
              <a:rPr lang="de-DE" sz="1800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 smtClean="0"/>
              <a:t>Roland Brandt (I3D:bio, QUAREP-LIMI)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 smtClean="0"/>
              <a:t>Jean-Marie </a:t>
            </a:r>
            <a:r>
              <a:rPr lang="de-DE" sz="1800" dirty="0" err="1" smtClean="0"/>
              <a:t>Burel</a:t>
            </a:r>
            <a:r>
              <a:rPr lang="de-DE" sz="1800" dirty="0" smtClean="0"/>
              <a:t> (OME)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 smtClean="0"/>
              <a:t>Julia Dohle (UOS, I3D:bio)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/>
              <a:t>Elisa </a:t>
            </a:r>
            <a:r>
              <a:rPr lang="de-DE" sz="1800" dirty="0" err="1" smtClean="0"/>
              <a:t>Ferrando</a:t>
            </a:r>
            <a:r>
              <a:rPr lang="de-DE" sz="1800" dirty="0" smtClean="0"/>
              <a:t>-May (I3D:bio, NFDI4BIOIMAGE)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/>
              <a:t>Jan </a:t>
            </a:r>
            <a:r>
              <a:rPr lang="de-DE" sz="1800" dirty="0" err="1"/>
              <a:t>Gelwer</a:t>
            </a:r>
            <a:r>
              <a:rPr lang="de-DE" sz="1800" dirty="0"/>
              <a:t> (</a:t>
            </a:r>
            <a:r>
              <a:rPr lang="de-DE" sz="1800" dirty="0" smtClean="0"/>
              <a:t>IT UOS)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 smtClean="0"/>
              <a:t>Michael Hensel (CRC 944 UOS)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 smtClean="0"/>
              <a:t>Rainer Kurre (</a:t>
            </a:r>
            <a:r>
              <a:rPr lang="de-DE" sz="1800" dirty="0" err="1" smtClean="0"/>
              <a:t>iBiOs</a:t>
            </a:r>
            <a:r>
              <a:rPr lang="de-DE" sz="1800" dirty="0" smtClean="0"/>
              <a:t> UOS)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/>
              <a:t>Victoria </a:t>
            </a:r>
            <a:r>
              <a:rPr lang="de-DE" sz="1800" dirty="0" err="1" smtClean="0"/>
              <a:t>Liss</a:t>
            </a:r>
            <a:r>
              <a:rPr lang="de-DE" sz="1800" dirty="0" smtClean="0"/>
              <a:t> (CRC 1557 UOS)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/>
              <a:t>Josh Moore </a:t>
            </a:r>
            <a:r>
              <a:rPr lang="de-DE" sz="1800" dirty="0" smtClean="0"/>
              <a:t>(OME, RDM4mic</a:t>
            </a:r>
            <a:r>
              <a:rPr lang="de-DE" sz="1800" dirty="0"/>
              <a:t>, NFDI4BIOIMAGE</a:t>
            </a:r>
            <a:r>
              <a:rPr lang="de-DE" sz="1800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/>
              <a:t>Andreas Müller (</a:t>
            </a:r>
            <a:r>
              <a:rPr lang="de-DE" sz="1800" dirty="0" smtClean="0"/>
              <a:t>IT UOS)</a:t>
            </a:r>
            <a:endParaRPr lang="de-DE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 smtClean="0"/>
              <a:t>Stefanie </a:t>
            </a:r>
            <a:r>
              <a:rPr lang="de-DE" sz="1800" dirty="0" err="1" smtClean="0"/>
              <a:t>Weidtkamp</a:t>
            </a:r>
            <a:r>
              <a:rPr lang="de-DE" sz="1800" dirty="0" smtClean="0"/>
              <a:t>-Peters (</a:t>
            </a:r>
            <a:r>
              <a:rPr lang="de-DE" sz="1800" dirty="0" err="1" smtClean="0"/>
              <a:t>GerBi</a:t>
            </a:r>
            <a:r>
              <a:rPr lang="de-DE" sz="1800" dirty="0" smtClean="0"/>
              <a:t>, RDM4mic, I3D:bio, NFDI4BIOIMAGE)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/>
              <a:t>Tobias </a:t>
            </a:r>
            <a:r>
              <a:rPr lang="de-DE" sz="1800" dirty="0" err="1"/>
              <a:t>Wernet</a:t>
            </a:r>
            <a:r>
              <a:rPr lang="de-DE" sz="1800" dirty="0"/>
              <a:t> </a:t>
            </a:r>
            <a:r>
              <a:rPr lang="de-DE" sz="1800" dirty="0" smtClean="0"/>
              <a:t>(I3D:bio)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de-DE" sz="1800" dirty="0" smtClean="0"/>
              <a:t>Thomas Zobel (RDM4mic, </a:t>
            </a:r>
            <a:r>
              <a:rPr lang="de-DE" sz="1800" dirty="0" err="1" smtClean="0"/>
              <a:t>GerBi</a:t>
            </a:r>
            <a:r>
              <a:rPr lang="de-DE" sz="1800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endParaRPr lang="de-DE" sz="1800" dirty="0" smtClean="0"/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8619460" y="225425"/>
            <a:ext cx="2734340" cy="4362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de-DE" dirty="0" smtClean="0"/>
          </a:p>
          <a:p>
            <a:pPr>
              <a:buFont typeface="Wingdings" panose="05000000000000000000" pitchFamily="2" charset="2"/>
              <a:buChar char="§"/>
            </a:pPr>
            <a:endParaRPr lang="de-DE" sz="1800" dirty="0" smtClean="0"/>
          </a:p>
        </p:txBody>
      </p:sp>
      <p:pic>
        <p:nvPicPr>
          <p:cNvPr id="15" name="Grafik 38">
            <a:extLst>
              <a:ext uri="{FF2B5EF4-FFF2-40B4-BE49-F238E27FC236}">
                <a16:creationId xmlns:a16="http://schemas.microsoft.com/office/drawing/2014/main" id="{E2EDC419-15FD-43EB-936C-B8713C5E3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912288" y="4169516"/>
            <a:ext cx="2030004" cy="555902"/>
          </a:xfrm>
          <a:prstGeom prst="rect">
            <a:avLst/>
          </a:prstGeom>
        </p:spPr>
      </p:pic>
      <p:pic>
        <p:nvPicPr>
          <p:cNvPr id="16" name="Grafik 6">
            <a:extLst>
              <a:ext uri="{FF2B5EF4-FFF2-40B4-BE49-F238E27FC236}">
                <a16:creationId xmlns:a16="http://schemas.microsoft.com/office/drawing/2014/main" id="{B84BA349-3E88-46D1-A374-C1653A317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533445" y="4050185"/>
            <a:ext cx="1086412" cy="79456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367" y="5328176"/>
            <a:ext cx="2452576" cy="776750"/>
          </a:xfrm>
          <a:prstGeom prst="rect">
            <a:avLst/>
          </a:prstGeom>
        </p:spPr>
      </p:pic>
      <p:grpSp>
        <p:nvGrpSpPr>
          <p:cNvPr id="19" name="Gruppieren 18"/>
          <p:cNvGrpSpPr/>
          <p:nvPr/>
        </p:nvGrpSpPr>
        <p:grpSpPr>
          <a:xfrm>
            <a:off x="718457" y="1493959"/>
            <a:ext cx="4430485" cy="2128528"/>
            <a:chOff x="718457" y="1276244"/>
            <a:chExt cx="4430485" cy="2128528"/>
          </a:xfrm>
        </p:grpSpPr>
        <p:sp>
          <p:nvSpPr>
            <p:cNvPr id="18" name="Abgerundetes Rechteck 17"/>
            <p:cNvSpPr/>
            <p:nvPr/>
          </p:nvSpPr>
          <p:spPr>
            <a:xfrm>
              <a:off x="718457" y="1658031"/>
              <a:ext cx="4430485" cy="1746741"/>
            </a:xfrm>
            <a:prstGeom prst="round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34" t="34263" r="18761" b="36589"/>
            <a:stretch/>
          </p:blipFill>
          <p:spPr>
            <a:xfrm>
              <a:off x="818367" y="2134340"/>
              <a:ext cx="2064300" cy="941962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4811" y="2166998"/>
              <a:ext cx="1907578" cy="977562"/>
            </a:xfrm>
            <a:prstGeom prst="rect">
              <a:avLst/>
            </a:prstGeom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288" y="1276244"/>
              <a:ext cx="2036320" cy="8048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7841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2942" y="-36976"/>
            <a:ext cx="10515600" cy="1325563"/>
          </a:xfrm>
        </p:spPr>
        <p:txBody>
          <a:bodyPr/>
          <a:lstStyle/>
          <a:p>
            <a:r>
              <a:rPr lang="en-US" dirty="0" smtClean="0"/>
              <a:t>Important spokes in the wheel</a:t>
            </a:r>
            <a:endParaRPr lang="de-DE" dirty="0"/>
          </a:p>
        </p:txBody>
      </p:sp>
      <p:grpSp>
        <p:nvGrpSpPr>
          <p:cNvPr id="41" name="Gruppieren 40"/>
          <p:cNvGrpSpPr/>
          <p:nvPr/>
        </p:nvGrpSpPr>
        <p:grpSpPr>
          <a:xfrm rot="232569">
            <a:off x="3286906" y="3695839"/>
            <a:ext cx="2330938" cy="2293924"/>
            <a:chOff x="1302027" y="2516878"/>
            <a:chExt cx="3072226" cy="3072226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1302027" y="2516878"/>
              <a:ext cx="3072226" cy="3072226"/>
              <a:chOff x="1302027" y="2516878"/>
              <a:chExt cx="3072226" cy="3072226"/>
            </a:xfrm>
          </p:grpSpPr>
          <p:grpSp>
            <p:nvGrpSpPr>
              <p:cNvPr id="3" name="Gruppieren 2"/>
              <p:cNvGrpSpPr/>
              <p:nvPr/>
            </p:nvGrpSpPr>
            <p:grpSpPr>
              <a:xfrm>
                <a:off x="1302027" y="2516878"/>
                <a:ext cx="3072226" cy="3072226"/>
                <a:chOff x="371681" y="978602"/>
                <a:chExt cx="3999879" cy="3999879"/>
              </a:xfrm>
            </p:grpSpPr>
            <p:pic>
              <p:nvPicPr>
                <p:cNvPr id="14" name="Grafik 1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81" y="978602"/>
                  <a:ext cx="3999879" cy="399987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15" name="Ellipse 14"/>
                <p:cNvSpPr/>
                <p:nvPr/>
              </p:nvSpPr>
              <p:spPr>
                <a:xfrm>
                  <a:off x="1045140" y="1690688"/>
                  <a:ext cx="2658550" cy="2575706"/>
                </a:xfrm>
                <a:prstGeom prst="ellipse">
                  <a:avLst/>
                </a:prstGeom>
                <a:solidFill>
                  <a:srgbClr val="EEDD88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6" name="Ellipse 15"/>
              <p:cNvSpPr/>
              <p:nvPr/>
            </p:nvSpPr>
            <p:spPr>
              <a:xfrm>
                <a:off x="2460453" y="3670334"/>
                <a:ext cx="755374" cy="765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4" name="Textfeld 33"/>
            <p:cNvSpPr txBox="1"/>
            <p:nvPr/>
          </p:nvSpPr>
          <p:spPr>
            <a:xfrm>
              <a:off x="2152036" y="3401427"/>
              <a:ext cx="1372208" cy="1478678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9581795"/>
                </a:avLst>
              </a:prstTxWarp>
              <a:spAutoFit/>
            </a:bodyPr>
            <a:lstStyle/>
            <a:p>
              <a:r>
                <a:rPr lang="en-US" sz="2400" b="1" dirty="0" smtClean="0"/>
                <a:t>INFRASTRUCTURE</a:t>
              </a:r>
              <a:endParaRPr lang="de-DE" sz="2400" b="1" dirty="0"/>
            </a:p>
          </p:txBody>
        </p:sp>
      </p:grpSp>
      <p:grpSp>
        <p:nvGrpSpPr>
          <p:cNvPr id="39" name="Gruppieren 38"/>
          <p:cNvGrpSpPr/>
          <p:nvPr/>
        </p:nvGrpSpPr>
        <p:grpSpPr>
          <a:xfrm rot="20778377">
            <a:off x="6287753" y="965828"/>
            <a:ext cx="2330938" cy="2293924"/>
            <a:chOff x="5863506" y="1329195"/>
            <a:chExt cx="3072226" cy="3072226"/>
          </a:xfrm>
        </p:grpSpPr>
        <p:grpSp>
          <p:nvGrpSpPr>
            <p:cNvPr id="23" name="Gruppieren 22"/>
            <p:cNvGrpSpPr/>
            <p:nvPr/>
          </p:nvGrpSpPr>
          <p:grpSpPr>
            <a:xfrm rot="446661">
              <a:off x="5863506" y="1329195"/>
              <a:ext cx="3072226" cy="3072226"/>
              <a:chOff x="1302027" y="2516878"/>
              <a:chExt cx="3072226" cy="3072226"/>
            </a:xfrm>
          </p:grpSpPr>
          <p:grpSp>
            <p:nvGrpSpPr>
              <p:cNvPr id="24" name="Gruppieren 23"/>
              <p:cNvGrpSpPr/>
              <p:nvPr/>
            </p:nvGrpSpPr>
            <p:grpSpPr>
              <a:xfrm>
                <a:off x="1302027" y="2516878"/>
                <a:ext cx="3072226" cy="3072226"/>
                <a:chOff x="371681" y="978602"/>
                <a:chExt cx="3999879" cy="3999879"/>
              </a:xfrm>
            </p:grpSpPr>
            <p:pic>
              <p:nvPicPr>
                <p:cNvPr id="26" name="Grafik 2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81" y="978602"/>
                  <a:ext cx="3999879" cy="399987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27" name="Ellipse 26"/>
                <p:cNvSpPr/>
                <p:nvPr/>
              </p:nvSpPr>
              <p:spPr>
                <a:xfrm>
                  <a:off x="1045140" y="1690688"/>
                  <a:ext cx="2658550" cy="2575706"/>
                </a:xfrm>
                <a:prstGeom prst="ellipse">
                  <a:avLst/>
                </a:prstGeom>
                <a:solidFill>
                  <a:srgbClr val="BBCC33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5" name="Ellipse 24"/>
              <p:cNvSpPr/>
              <p:nvPr/>
            </p:nvSpPr>
            <p:spPr>
              <a:xfrm>
                <a:off x="2460453" y="3670334"/>
                <a:ext cx="755374" cy="765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7" name="Textfeld 36"/>
            <p:cNvSpPr txBox="1"/>
            <p:nvPr/>
          </p:nvSpPr>
          <p:spPr>
            <a:xfrm rot="821623">
              <a:off x="6721435" y="2279657"/>
              <a:ext cx="1379453" cy="107502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029244"/>
                </a:avLst>
              </a:prstTxWarp>
              <a:spAutoFit/>
            </a:bodyPr>
            <a:lstStyle/>
            <a:p>
              <a:pPr algn="ctr"/>
              <a:r>
                <a:rPr lang="en-US" sz="2400" b="1" dirty="0" smtClean="0"/>
                <a:t>EXPERTISE</a:t>
              </a:r>
              <a:endParaRPr lang="de-DE" sz="2400" b="1" dirty="0"/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7107720" y="3369012"/>
            <a:ext cx="2330938" cy="2293924"/>
            <a:chOff x="7944992" y="3127067"/>
            <a:chExt cx="3072226" cy="3072226"/>
          </a:xfrm>
        </p:grpSpPr>
        <p:grpSp>
          <p:nvGrpSpPr>
            <p:cNvPr id="29" name="Gruppieren 28"/>
            <p:cNvGrpSpPr/>
            <p:nvPr/>
          </p:nvGrpSpPr>
          <p:grpSpPr>
            <a:xfrm rot="537134">
              <a:off x="7944992" y="3127067"/>
              <a:ext cx="3072226" cy="3072226"/>
              <a:chOff x="1302027" y="2516878"/>
              <a:chExt cx="3072226" cy="3072226"/>
            </a:xfrm>
          </p:grpSpPr>
          <p:grpSp>
            <p:nvGrpSpPr>
              <p:cNvPr id="30" name="Gruppieren 29"/>
              <p:cNvGrpSpPr/>
              <p:nvPr/>
            </p:nvGrpSpPr>
            <p:grpSpPr>
              <a:xfrm>
                <a:off x="1302027" y="2516878"/>
                <a:ext cx="3072226" cy="3072226"/>
                <a:chOff x="371681" y="978602"/>
                <a:chExt cx="3999879" cy="3999879"/>
              </a:xfrm>
            </p:grpSpPr>
            <p:pic>
              <p:nvPicPr>
                <p:cNvPr id="32" name="Grafik 3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81" y="978602"/>
                  <a:ext cx="3999879" cy="399987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33" name="Ellipse 32"/>
                <p:cNvSpPr/>
                <p:nvPr/>
              </p:nvSpPr>
              <p:spPr>
                <a:xfrm>
                  <a:off x="1045140" y="1690688"/>
                  <a:ext cx="2658550" cy="2575706"/>
                </a:xfrm>
                <a:prstGeom prst="ellipse">
                  <a:avLst/>
                </a:prstGeom>
                <a:solidFill>
                  <a:srgbClr val="AAAA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1" name="Ellipse 30"/>
              <p:cNvSpPr/>
              <p:nvPr/>
            </p:nvSpPr>
            <p:spPr>
              <a:xfrm>
                <a:off x="2460453" y="3670334"/>
                <a:ext cx="755374" cy="765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8" name="Textfeld 37"/>
            <p:cNvSpPr txBox="1"/>
            <p:nvPr/>
          </p:nvSpPr>
          <p:spPr>
            <a:xfrm>
              <a:off x="8833614" y="4070581"/>
              <a:ext cx="1369466" cy="107502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440627"/>
                </a:avLst>
              </a:prstTxWarp>
              <a:spAutoFit/>
            </a:bodyPr>
            <a:lstStyle/>
            <a:p>
              <a:pPr algn="ctr"/>
              <a:r>
                <a:rPr lang="en-US" sz="2400" b="1" dirty="0" smtClean="0"/>
                <a:t>CURATION</a:t>
              </a:r>
              <a:endParaRPr lang="de-DE" sz="2400" b="1" dirty="0"/>
            </a:p>
          </p:txBody>
        </p:sp>
      </p:grpSp>
      <p:sp>
        <p:nvSpPr>
          <p:cNvPr id="43" name="Textfeld 42"/>
          <p:cNvSpPr txBox="1"/>
          <p:nvPr/>
        </p:nvSpPr>
        <p:spPr>
          <a:xfrm>
            <a:off x="427750" y="1830267"/>
            <a:ext cx="30380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Raise awareness of research data management importance;</a:t>
            </a:r>
          </a:p>
          <a:p>
            <a:pPr algn="ctr"/>
            <a:r>
              <a:rPr lang="en-US" sz="1400" b="1" dirty="0" smtClean="0"/>
              <a:t>Teaching</a:t>
            </a:r>
            <a:r>
              <a:rPr lang="en-US" sz="1400" dirty="0" smtClean="0"/>
              <a:t> data management </a:t>
            </a:r>
            <a:r>
              <a:rPr lang="en-US" sz="1400" b="1" dirty="0" smtClean="0"/>
              <a:t>technics</a:t>
            </a:r>
            <a:r>
              <a:rPr lang="en-US" sz="1400" dirty="0" smtClean="0"/>
              <a:t> and </a:t>
            </a:r>
            <a:r>
              <a:rPr lang="en-US" sz="1400" b="1" dirty="0" smtClean="0"/>
              <a:t>tools</a:t>
            </a:r>
            <a:endParaRPr lang="de-DE" sz="1400" b="1" dirty="0"/>
          </a:p>
        </p:txBody>
      </p:sp>
      <p:sp>
        <p:nvSpPr>
          <p:cNvPr id="44" name="Textfeld 43"/>
          <p:cNvSpPr txBox="1"/>
          <p:nvPr/>
        </p:nvSpPr>
        <p:spPr>
          <a:xfrm>
            <a:off x="8820961" y="1830266"/>
            <a:ext cx="2501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Support</a:t>
            </a:r>
            <a:r>
              <a:rPr lang="en-US" sz="1400" dirty="0" smtClean="0"/>
              <a:t> </a:t>
            </a:r>
            <a:r>
              <a:rPr lang="en-US" sz="1400" dirty="0"/>
              <a:t>and </a:t>
            </a:r>
            <a:r>
              <a:rPr lang="en-US" sz="1400" b="1" dirty="0"/>
              <a:t>customized solutions</a:t>
            </a:r>
            <a:r>
              <a:rPr lang="en-US" sz="1400" dirty="0"/>
              <a:t> for specific problems in the management of research data</a:t>
            </a:r>
            <a:endParaRPr lang="de-DE" sz="1400" dirty="0"/>
          </a:p>
        </p:txBody>
      </p:sp>
      <p:sp>
        <p:nvSpPr>
          <p:cNvPr id="45" name="Textfeld 44"/>
          <p:cNvSpPr txBox="1"/>
          <p:nvPr/>
        </p:nvSpPr>
        <p:spPr>
          <a:xfrm>
            <a:off x="469200" y="4474841"/>
            <a:ext cx="27829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Technical </a:t>
            </a:r>
            <a:r>
              <a:rPr lang="en-US" sz="1400" b="1" dirty="0" smtClean="0"/>
              <a:t>infrastructure</a:t>
            </a:r>
            <a:r>
              <a:rPr lang="en-US" sz="1400" dirty="0" smtClean="0"/>
              <a:t> and related </a:t>
            </a:r>
            <a:r>
              <a:rPr lang="en-US" sz="1400" b="1" dirty="0" smtClean="0"/>
              <a:t>services</a:t>
            </a:r>
            <a:r>
              <a:rPr lang="en-US" sz="1400" dirty="0" smtClean="0"/>
              <a:t> that support researcher in data management throughout the research cycle</a:t>
            </a:r>
            <a:endParaRPr lang="de-DE" sz="1400" dirty="0"/>
          </a:p>
        </p:txBody>
      </p:sp>
      <p:grpSp>
        <p:nvGrpSpPr>
          <p:cNvPr id="66" name="Gruppieren 65"/>
          <p:cNvGrpSpPr/>
          <p:nvPr/>
        </p:nvGrpSpPr>
        <p:grpSpPr>
          <a:xfrm>
            <a:off x="3558650" y="1231396"/>
            <a:ext cx="2330938" cy="2293924"/>
            <a:chOff x="3407094" y="1967598"/>
            <a:chExt cx="2330938" cy="2293924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05059">
              <a:off x="3407094" y="1967598"/>
              <a:ext cx="2330938" cy="229392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5" name="Gruppieren 64"/>
            <p:cNvGrpSpPr/>
            <p:nvPr/>
          </p:nvGrpSpPr>
          <p:grpSpPr>
            <a:xfrm>
              <a:off x="3850577" y="2407550"/>
              <a:ext cx="1437974" cy="1449656"/>
              <a:chOff x="3850577" y="2407550"/>
              <a:chExt cx="1437974" cy="1449656"/>
            </a:xfrm>
          </p:grpSpPr>
          <p:sp>
            <p:nvSpPr>
              <p:cNvPr id="55" name="Ellipse 54"/>
              <p:cNvSpPr/>
              <p:nvPr/>
            </p:nvSpPr>
            <p:spPr>
              <a:xfrm>
                <a:off x="3850577" y="2407550"/>
                <a:ext cx="1437974" cy="1404000"/>
              </a:xfrm>
              <a:prstGeom prst="ellipse">
                <a:avLst/>
              </a:prstGeom>
              <a:solidFill>
                <a:srgbClr val="44BB9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Textfeld 35"/>
              <p:cNvSpPr txBox="1"/>
              <p:nvPr/>
            </p:nvSpPr>
            <p:spPr>
              <a:xfrm>
                <a:off x="4017217" y="2681379"/>
                <a:ext cx="1100883" cy="11758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2055999"/>
                  </a:avLst>
                </a:prstTxWarp>
                <a:spAutoFit/>
              </a:bodyPr>
              <a:lstStyle/>
              <a:p>
                <a:pPr algn="ctr"/>
                <a:r>
                  <a:rPr lang="en-US" sz="2400" b="1" dirty="0" smtClean="0"/>
                  <a:t>EDUCATION</a:t>
                </a:r>
                <a:endParaRPr lang="de-DE" sz="2400" b="1" dirty="0"/>
              </a:p>
            </p:txBody>
          </p:sp>
          <p:sp>
            <p:nvSpPr>
              <p:cNvPr id="22" name="Ellipse 21"/>
              <p:cNvSpPr/>
              <p:nvPr/>
            </p:nvSpPr>
            <p:spPr>
              <a:xfrm rot="705059">
                <a:off x="4286089" y="2831351"/>
                <a:ext cx="576000" cy="57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57" name="Textfeld 56"/>
          <p:cNvSpPr txBox="1"/>
          <p:nvPr/>
        </p:nvSpPr>
        <p:spPr>
          <a:xfrm>
            <a:off x="9474289" y="4473468"/>
            <a:ext cx="2501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Ensure</a:t>
            </a:r>
            <a:r>
              <a:rPr lang="en-US" sz="1400" b="1" dirty="0"/>
              <a:t> quality</a:t>
            </a:r>
            <a:r>
              <a:rPr lang="en-US" sz="1400" dirty="0"/>
              <a:t>, add metadata, and ensure compliance with </a:t>
            </a:r>
            <a:r>
              <a:rPr lang="en-US" sz="1400" b="1" dirty="0"/>
              <a:t>standards and policies</a:t>
            </a:r>
            <a:r>
              <a:rPr lang="en-US" sz="1400" dirty="0"/>
              <a:t>.</a:t>
            </a:r>
            <a:endParaRPr lang="de-DE" sz="1400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239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2942" y="-36976"/>
            <a:ext cx="10515600" cy="1325563"/>
          </a:xfrm>
        </p:spPr>
        <p:txBody>
          <a:bodyPr/>
          <a:lstStyle/>
          <a:p>
            <a:r>
              <a:rPr lang="en-US" dirty="0" smtClean="0"/>
              <a:t>Important spokes </a:t>
            </a:r>
            <a:r>
              <a:rPr lang="en-US" dirty="0"/>
              <a:t>in the wheel</a:t>
            </a:r>
            <a:endParaRPr lang="de-DE" dirty="0"/>
          </a:p>
        </p:txBody>
      </p:sp>
      <p:grpSp>
        <p:nvGrpSpPr>
          <p:cNvPr id="41" name="Gruppieren 40"/>
          <p:cNvGrpSpPr/>
          <p:nvPr/>
        </p:nvGrpSpPr>
        <p:grpSpPr>
          <a:xfrm rot="232569">
            <a:off x="3286906" y="3695839"/>
            <a:ext cx="2330938" cy="2293924"/>
            <a:chOff x="1302027" y="2516878"/>
            <a:chExt cx="3072226" cy="3072226"/>
          </a:xfrm>
        </p:grpSpPr>
        <p:grpSp>
          <p:nvGrpSpPr>
            <p:cNvPr id="17" name="Gruppieren 16"/>
            <p:cNvGrpSpPr/>
            <p:nvPr/>
          </p:nvGrpSpPr>
          <p:grpSpPr>
            <a:xfrm>
              <a:off x="1302027" y="2516878"/>
              <a:ext cx="3072226" cy="3072226"/>
              <a:chOff x="1302027" y="2516878"/>
              <a:chExt cx="3072226" cy="3072226"/>
            </a:xfrm>
          </p:grpSpPr>
          <p:grpSp>
            <p:nvGrpSpPr>
              <p:cNvPr id="3" name="Gruppieren 2"/>
              <p:cNvGrpSpPr/>
              <p:nvPr/>
            </p:nvGrpSpPr>
            <p:grpSpPr>
              <a:xfrm>
                <a:off x="1302027" y="2516878"/>
                <a:ext cx="3072226" cy="3072226"/>
                <a:chOff x="371681" y="978602"/>
                <a:chExt cx="3999879" cy="3999879"/>
              </a:xfrm>
            </p:grpSpPr>
            <p:pic>
              <p:nvPicPr>
                <p:cNvPr id="14" name="Grafik 1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81" y="978602"/>
                  <a:ext cx="3999879" cy="399987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15" name="Ellipse 14"/>
                <p:cNvSpPr/>
                <p:nvPr/>
              </p:nvSpPr>
              <p:spPr>
                <a:xfrm>
                  <a:off x="1045140" y="1690688"/>
                  <a:ext cx="2658550" cy="2575706"/>
                </a:xfrm>
                <a:prstGeom prst="ellipse">
                  <a:avLst/>
                </a:prstGeom>
                <a:solidFill>
                  <a:srgbClr val="EEDD88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16" name="Ellipse 15"/>
              <p:cNvSpPr/>
              <p:nvPr/>
            </p:nvSpPr>
            <p:spPr>
              <a:xfrm>
                <a:off x="2460453" y="3670334"/>
                <a:ext cx="755374" cy="765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4" name="Textfeld 33"/>
            <p:cNvSpPr txBox="1"/>
            <p:nvPr/>
          </p:nvSpPr>
          <p:spPr>
            <a:xfrm>
              <a:off x="2152036" y="3401427"/>
              <a:ext cx="1372208" cy="1478678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9581795"/>
                </a:avLst>
              </a:prstTxWarp>
              <a:spAutoFit/>
            </a:bodyPr>
            <a:lstStyle/>
            <a:p>
              <a:r>
                <a:rPr lang="en-US" sz="2400" b="1" dirty="0" smtClean="0"/>
                <a:t>INFRASTRUCTURE</a:t>
              </a:r>
              <a:endParaRPr lang="de-DE" sz="2400" b="1" dirty="0"/>
            </a:p>
          </p:txBody>
        </p:sp>
      </p:grpSp>
      <p:grpSp>
        <p:nvGrpSpPr>
          <p:cNvPr id="39" name="Gruppieren 38"/>
          <p:cNvGrpSpPr/>
          <p:nvPr/>
        </p:nvGrpSpPr>
        <p:grpSpPr>
          <a:xfrm rot="20778377">
            <a:off x="6287753" y="965828"/>
            <a:ext cx="2330938" cy="2293924"/>
            <a:chOff x="5863506" y="1329195"/>
            <a:chExt cx="3072226" cy="3072226"/>
          </a:xfrm>
        </p:grpSpPr>
        <p:grpSp>
          <p:nvGrpSpPr>
            <p:cNvPr id="23" name="Gruppieren 22"/>
            <p:cNvGrpSpPr/>
            <p:nvPr/>
          </p:nvGrpSpPr>
          <p:grpSpPr>
            <a:xfrm rot="446661">
              <a:off x="5863506" y="1329195"/>
              <a:ext cx="3072226" cy="3072226"/>
              <a:chOff x="1302027" y="2516878"/>
              <a:chExt cx="3072226" cy="3072226"/>
            </a:xfrm>
          </p:grpSpPr>
          <p:grpSp>
            <p:nvGrpSpPr>
              <p:cNvPr id="24" name="Gruppieren 23"/>
              <p:cNvGrpSpPr/>
              <p:nvPr/>
            </p:nvGrpSpPr>
            <p:grpSpPr>
              <a:xfrm>
                <a:off x="1302027" y="2516878"/>
                <a:ext cx="3072226" cy="3072226"/>
                <a:chOff x="371681" y="978602"/>
                <a:chExt cx="3999879" cy="3999879"/>
              </a:xfrm>
            </p:grpSpPr>
            <p:pic>
              <p:nvPicPr>
                <p:cNvPr id="26" name="Grafik 25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81" y="978602"/>
                  <a:ext cx="3999879" cy="399987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27" name="Ellipse 26"/>
                <p:cNvSpPr/>
                <p:nvPr/>
              </p:nvSpPr>
              <p:spPr>
                <a:xfrm>
                  <a:off x="1045140" y="1690688"/>
                  <a:ext cx="2658550" cy="2575706"/>
                </a:xfrm>
                <a:prstGeom prst="ellipse">
                  <a:avLst/>
                </a:prstGeom>
                <a:solidFill>
                  <a:srgbClr val="BBCC33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25" name="Ellipse 24"/>
              <p:cNvSpPr/>
              <p:nvPr/>
            </p:nvSpPr>
            <p:spPr>
              <a:xfrm>
                <a:off x="2460453" y="3670334"/>
                <a:ext cx="755374" cy="765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7" name="Textfeld 36"/>
            <p:cNvSpPr txBox="1"/>
            <p:nvPr/>
          </p:nvSpPr>
          <p:spPr>
            <a:xfrm rot="821623">
              <a:off x="6721435" y="2279657"/>
              <a:ext cx="1379453" cy="107502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029244"/>
                </a:avLst>
              </a:prstTxWarp>
              <a:spAutoFit/>
            </a:bodyPr>
            <a:lstStyle/>
            <a:p>
              <a:pPr algn="ctr"/>
              <a:r>
                <a:rPr lang="en-US" sz="2400" b="1" dirty="0" smtClean="0"/>
                <a:t>EXPERTISE</a:t>
              </a:r>
              <a:endParaRPr lang="de-DE" sz="2400" b="1" dirty="0"/>
            </a:p>
          </p:txBody>
        </p:sp>
      </p:grpSp>
      <p:grpSp>
        <p:nvGrpSpPr>
          <p:cNvPr id="42" name="Gruppieren 41"/>
          <p:cNvGrpSpPr/>
          <p:nvPr/>
        </p:nvGrpSpPr>
        <p:grpSpPr>
          <a:xfrm>
            <a:off x="7107720" y="3369012"/>
            <a:ext cx="2330938" cy="2293924"/>
            <a:chOff x="7944992" y="3127067"/>
            <a:chExt cx="3072226" cy="3072226"/>
          </a:xfrm>
        </p:grpSpPr>
        <p:grpSp>
          <p:nvGrpSpPr>
            <p:cNvPr id="29" name="Gruppieren 28"/>
            <p:cNvGrpSpPr/>
            <p:nvPr/>
          </p:nvGrpSpPr>
          <p:grpSpPr>
            <a:xfrm rot="537134">
              <a:off x="7944992" y="3127067"/>
              <a:ext cx="3072226" cy="3072226"/>
              <a:chOff x="1302027" y="2516878"/>
              <a:chExt cx="3072226" cy="3072226"/>
            </a:xfrm>
          </p:grpSpPr>
          <p:grpSp>
            <p:nvGrpSpPr>
              <p:cNvPr id="30" name="Gruppieren 29"/>
              <p:cNvGrpSpPr/>
              <p:nvPr/>
            </p:nvGrpSpPr>
            <p:grpSpPr>
              <a:xfrm>
                <a:off x="1302027" y="2516878"/>
                <a:ext cx="3072226" cy="3072226"/>
                <a:chOff x="371681" y="978602"/>
                <a:chExt cx="3999879" cy="3999879"/>
              </a:xfrm>
            </p:grpSpPr>
            <p:pic>
              <p:nvPicPr>
                <p:cNvPr id="32" name="Grafik 31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81" y="978602"/>
                  <a:ext cx="3999879" cy="399987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33" name="Ellipse 32"/>
                <p:cNvSpPr/>
                <p:nvPr/>
              </p:nvSpPr>
              <p:spPr>
                <a:xfrm>
                  <a:off x="1045140" y="1690688"/>
                  <a:ext cx="2658550" cy="2575706"/>
                </a:xfrm>
                <a:prstGeom prst="ellipse">
                  <a:avLst/>
                </a:prstGeom>
                <a:solidFill>
                  <a:srgbClr val="AAAA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31" name="Ellipse 30"/>
              <p:cNvSpPr/>
              <p:nvPr/>
            </p:nvSpPr>
            <p:spPr>
              <a:xfrm>
                <a:off x="2460453" y="3670334"/>
                <a:ext cx="755374" cy="765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38" name="Textfeld 37"/>
            <p:cNvSpPr txBox="1"/>
            <p:nvPr/>
          </p:nvSpPr>
          <p:spPr>
            <a:xfrm>
              <a:off x="8833614" y="4070581"/>
              <a:ext cx="1369466" cy="107502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1440627"/>
                </a:avLst>
              </a:prstTxWarp>
              <a:spAutoFit/>
            </a:bodyPr>
            <a:lstStyle/>
            <a:p>
              <a:pPr algn="ctr"/>
              <a:r>
                <a:rPr lang="en-US" sz="2400" b="1" dirty="0" smtClean="0"/>
                <a:t>CURATION</a:t>
              </a:r>
              <a:endParaRPr lang="de-DE" sz="2400" b="1" dirty="0"/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3558650" y="1231396"/>
            <a:ext cx="2330938" cy="2293924"/>
            <a:chOff x="3407094" y="1967598"/>
            <a:chExt cx="2330938" cy="2293924"/>
          </a:xfrm>
        </p:grpSpPr>
        <p:pic>
          <p:nvPicPr>
            <p:cNvPr id="21" name="Grafik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05059">
              <a:off x="3407094" y="1967598"/>
              <a:ext cx="2330938" cy="229392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5" name="Gruppieren 64"/>
            <p:cNvGrpSpPr/>
            <p:nvPr/>
          </p:nvGrpSpPr>
          <p:grpSpPr>
            <a:xfrm>
              <a:off x="3850577" y="2407550"/>
              <a:ext cx="1437974" cy="1449656"/>
              <a:chOff x="3850577" y="2407550"/>
              <a:chExt cx="1437974" cy="1449656"/>
            </a:xfrm>
          </p:grpSpPr>
          <p:sp>
            <p:nvSpPr>
              <p:cNvPr id="55" name="Ellipse 54"/>
              <p:cNvSpPr/>
              <p:nvPr/>
            </p:nvSpPr>
            <p:spPr>
              <a:xfrm>
                <a:off x="3850577" y="2407550"/>
                <a:ext cx="1437974" cy="1404000"/>
              </a:xfrm>
              <a:prstGeom prst="ellipse">
                <a:avLst/>
              </a:prstGeom>
              <a:solidFill>
                <a:srgbClr val="44BB9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36" name="Textfeld 35"/>
              <p:cNvSpPr txBox="1"/>
              <p:nvPr/>
            </p:nvSpPr>
            <p:spPr>
              <a:xfrm>
                <a:off x="4017217" y="2681379"/>
                <a:ext cx="1100883" cy="117582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ArchUp">
                  <a:avLst>
                    <a:gd name="adj" fmla="val 12055999"/>
                  </a:avLst>
                </a:prstTxWarp>
                <a:spAutoFit/>
              </a:bodyPr>
              <a:lstStyle/>
              <a:p>
                <a:pPr algn="ctr"/>
                <a:r>
                  <a:rPr lang="en-US" sz="2400" b="1" dirty="0" smtClean="0"/>
                  <a:t>EDUCATION</a:t>
                </a:r>
                <a:endParaRPr lang="de-DE" sz="2400" b="1" dirty="0"/>
              </a:p>
            </p:txBody>
          </p:sp>
          <p:sp>
            <p:nvSpPr>
              <p:cNvPr id="22" name="Ellipse 21"/>
              <p:cNvSpPr/>
              <p:nvPr/>
            </p:nvSpPr>
            <p:spPr>
              <a:xfrm rot="705059">
                <a:off x="4286089" y="2831351"/>
                <a:ext cx="576000" cy="5760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grpSp>
        <p:nvGrpSpPr>
          <p:cNvPr id="58" name="Gruppieren 57"/>
          <p:cNvGrpSpPr/>
          <p:nvPr/>
        </p:nvGrpSpPr>
        <p:grpSpPr>
          <a:xfrm>
            <a:off x="5102640" y="2685739"/>
            <a:ext cx="2330938" cy="2293924"/>
            <a:chOff x="5863506" y="1329195"/>
            <a:chExt cx="3072226" cy="3072226"/>
          </a:xfrm>
        </p:grpSpPr>
        <p:grpSp>
          <p:nvGrpSpPr>
            <p:cNvPr id="59" name="Gruppieren 58"/>
            <p:cNvGrpSpPr/>
            <p:nvPr/>
          </p:nvGrpSpPr>
          <p:grpSpPr>
            <a:xfrm rot="446661">
              <a:off x="5863506" y="1329195"/>
              <a:ext cx="3072226" cy="3072226"/>
              <a:chOff x="1302027" y="2516878"/>
              <a:chExt cx="3072226" cy="3072226"/>
            </a:xfrm>
          </p:grpSpPr>
          <p:grpSp>
            <p:nvGrpSpPr>
              <p:cNvPr id="61" name="Gruppieren 60"/>
              <p:cNvGrpSpPr/>
              <p:nvPr/>
            </p:nvGrpSpPr>
            <p:grpSpPr>
              <a:xfrm>
                <a:off x="1302027" y="2516878"/>
                <a:ext cx="3072226" cy="3072226"/>
                <a:chOff x="371681" y="978602"/>
                <a:chExt cx="3999879" cy="3999879"/>
              </a:xfrm>
            </p:grpSpPr>
            <p:pic>
              <p:nvPicPr>
                <p:cNvPr id="63" name="Grafik 62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681" y="978602"/>
                  <a:ext cx="3999879" cy="3999879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64" name="Ellipse 63"/>
                <p:cNvSpPr/>
                <p:nvPr/>
              </p:nvSpPr>
              <p:spPr>
                <a:xfrm>
                  <a:off x="1045140" y="1690688"/>
                  <a:ext cx="2658550" cy="2575706"/>
                </a:xfrm>
                <a:prstGeom prst="ellipse">
                  <a:avLst/>
                </a:prstGeom>
                <a:solidFill>
                  <a:srgbClr val="EE8866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62" name="Ellipse 61"/>
              <p:cNvSpPr/>
              <p:nvPr/>
            </p:nvSpPr>
            <p:spPr>
              <a:xfrm>
                <a:off x="2460453" y="3670334"/>
                <a:ext cx="755374" cy="7653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60" name="Textfeld 59"/>
            <p:cNvSpPr txBox="1"/>
            <p:nvPr/>
          </p:nvSpPr>
          <p:spPr>
            <a:xfrm>
              <a:off x="6786750" y="2268272"/>
              <a:ext cx="1288942" cy="1075021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0737018"/>
                </a:avLst>
              </a:prstTxWarp>
              <a:spAutoFit/>
            </a:bodyPr>
            <a:lstStyle/>
            <a:p>
              <a:pPr algn="ctr"/>
              <a:r>
                <a:rPr lang="en-US" sz="2400" b="1" dirty="0" smtClean="0"/>
                <a:t>STANDARDS</a:t>
              </a:r>
              <a:endParaRPr lang="de-DE" sz="2400" b="1" dirty="0"/>
            </a:p>
          </p:txBody>
        </p:sp>
      </p:grpSp>
      <p:sp>
        <p:nvSpPr>
          <p:cNvPr id="4" name="Rechteck 3"/>
          <p:cNvSpPr/>
          <p:nvPr/>
        </p:nvSpPr>
        <p:spPr>
          <a:xfrm>
            <a:off x="5159831" y="5545752"/>
            <a:ext cx="43144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Data </a:t>
            </a:r>
            <a:r>
              <a:rPr lang="de-DE" sz="1400" dirty="0" err="1"/>
              <a:t>standards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necessary</a:t>
            </a:r>
            <a:r>
              <a:rPr lang="de-DE" sz="1400" dirty="0"/>
              <a:t> </a:t>
            </a:r>
            <a:r>
              <a:rPr lang="de-DE" sz="1400" dirty="0" err="1"/>
              <a:t>to</a:t>
            </a:r>
            <a:r>
              <a:rPr lang="de-DE" sz="1400" dirty="0"/>
              <a:t> break down </a:t>
            </a:r>
            <a:r>
              <a:rPr lang="de-DE" sz="1400" dirty="0" err="1"/>
              <a:t>data</a:t>
            </a:r>
            <a:r>
              <a:rPr lang="de-DE" sz="1400" dirty="0"/>
              <a:t> </a:t>
            </a:r>
            <a:r>
              <a:rPr lang="de-DE" sz="1400" dirty="0" err="1"/>
              <a:t>silos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create</a:t>
            </a:r>
            <a:r>
              <a:rPr lang="de-DE" sz="1400" dirty="0"/>
              <a:t> </a:t>
            </a:r>
            <a:r>
              <a:rPr lang="de-DE" sz="1400" b="1" dirty="0" err="1"/>
              <a:t>interoperability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b="1" dirty="0" err="1"/>
              <a:t>coherence</a:t>
            </a:r>
            <a:r>
              <a:rPr lang="de-DE" sz="1400" dirty="0"/>
              <a:t>. </a:t>
            </a:r>
            <a:r>
              <a:rPr lang="de-DE" sz="1400" dirty="0" err="1"/>
              <a:t>They</a:t>
            </a:r>
            <a:r>
              <a:rPr lang="de-DE" sz="1400" dirty="0"/>
              <a:t> </a:t>
            </a:r>
            <a:r>
              <a:rPr lang="de-DE" sz="1400" dirty="0" err="1"/>
              <a:t>ensure</a:t>
            </a:r>
            <a:r>
              <a:rPr lang="de-DE" sz="1400" dirty="0"/>
              <a:t> </a:t>
            </a:r>
            <a:r>
              <a:rPr lang="de-DE" sz="1400" dirty="0" err="1"/>
              <a:t>that</a:t>
            </a:r>
            <a:r>
              <a:rPr lang="de-DE" sz="1400" dirty="0"/>
              <a:t> </a:t>
            </a:r>
            <a:r>
              <a:rPr lang="de-DE" sz="1400" dirty="0" err="1"/>
              <a:t>data</a:t>
            </a:r>
            <a:r>
              <a:rPr lang="de-DE" sz="1400" dirty="0"/>
              <a:t> </a:t>
            </a:r>
            <a:r>
              <a:rPr lang="de-DE" sz="1400" dirty="0" err="1"/>
              <a:t>retain</a:t>
            </a:r>
            <a:r>
              <a:rPr lang="de-DE" sz="1400" dirty="0"/>
              <a:t> </a:t>
            </a:r>
            <a:r>
              <a:rPr lang="de-DE" sz="1400" dirty="0" err="1"/>
              <a:t>their</a:t>
            </a:r>
            <a:r>
              <a:rPr lang="de-DE" sz="1400" dirty="0"/>
              <a:t> </a:t>
            </a:r>
            <a:r>
              <a:rPr lang="de-DE" sz="1400" dirty="0" err="1"/>
              <a:t>value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meaning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</a:t>
            </a:r>
            <a:r>
              <a:rPr lang="de-DE" sz="1400" dirty="0" err="1"/>
              <a:t>usable</a:t>
            </a:r>
            <a:r>
              <a:rPr lang="de-DE" sz="1400" dirty="0"/>
              <a:t>, </a:t>
            </a:r>
            <a:r>
              <a:rPr lang="de-DE" sz="1400" dirty="0" err="1"/>
              <a:t>consistent</a:t>
            </a:r>
            <a:r>
              <a:rPr lang="de-DE" sz="1400" dirty="0"/>
              <a:t> </a:t>
            </a:r>
            <a:r>
              <a:rPr lang="de-DE" sz="1400" dirty="0" err="1"/>
              <a:t>and</a:t>
            </a:r>
            <a:r>
              <a:rPr lang="de-DE" sz="1400" dirty="0"/>
              <a:t> </a:t>
            </a:r>
            <a:r>
              <a:rPr lang="de-DE" sz="1400" dirty="0" err="1"/>
              <a:t>accurate</a:t>
            </a:r>
            <a:r>
              <a:rPr lang="de-DE" sz="1400" dirty="0"/>
              <a:t>.</a:t>
            </a: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46" name="Textfeld 45"/>
          <p:cNvSpPr txBox="1"/>
          <p:nvPr/>
        </p:nvSpPr>
        <p:spPr>
          <a:xfrm>
            <a:off x="427750" y="1830267"/>
            <a:ext cx="30380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Raise awareness of research data management importance;</a:t>
            </a:r>
          </a:p>
          <a:p>
            <a:pPr algn="ctr"/>
            <a:r>
              <a:rPr lang="en-US" sz="1400" b="1" dirty="0" smtClean="0"/>
              <a:t>Teaching</a:t>
            </a:r>
            <a:r>
              <a:rPr lang="en-US" sz="1400" dirty="0" smtClean="0"/>
              <a:t> data management </a:t>
            </a:r>
            <a:r>
              <a:rPr lang="en-US" sz="1400" b="1" dirty="0" smtClean="0"/>
              <a:t>technics</a:t>
            </a:r>
            <a:r>
              <a:rPr lang="en-US" sz="1400" dirty="0" smtClean="0"/>
              <a:t> and </a:t>
            </a:r>
            <a:r>
              <a:rPr lang="en-US" sz="1400" b="1" dirty="0" smtClean="0"/>
              <a:t>tools</a:t>
            </a:r>
            <a:endParaRPr lang="de-DE" sz="1400" b="1" dirty="0"/>
          </a:p>
        </p:txBody>
      </p:sp>
      <p:sp>
        <p:nvSpPr>
          <p:cNvPr id="47" name="Textfeld 46"/>
          <p:cNvSpPr txBox="1"/>
          <p:nvPr/>
        </p:nvSpPr>
        <p:spPr>
          <a:xfrm>
            <a:off x="8820961" y="1830266"/>
            <a:ext cx="2501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Support</a:t>
            </a:r>
            <a:r>
              <a:rPr lang="en-US" sz="1400" dirty="0" smtClean="0"/>
              <a:t> </a:t>
            </a:r>
            <a:r>
              <a:rPr lang="en-US" sz="1400" dirty="0"/>
              <a:t>and </a:t>
            </a:r>
            <a:r>
              <a:rPr lang="en-US" sz="1400" b="1" dirty="0"/>
              <a:t>customized solutions</a:t>
            </a:r>
            <a:r>
              <a:rPr lang="en-US" sz="1400" dirty="0"/>
              <a:t> for specific problems in the management of research data</a:t>
            </a:r>
            <a:endParaRPr lang="de-DE" sz="1400" dirty="0"/>
          </a:p>
        </p:txBody>
      </p:sp>
      <p:sp>
        <p:nvSpPr>
          <p:cNvPr id="48" name="Textfeld 47"/>
          <p:cNvSpPr txBox="1"/>
          <p:nvPr/>
        </p:nvSpPr>
        <p:spPr>
          <a:xfrm>
            <a:off x="469200" y="4474841"/>
            <a:ext cx="27829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Technical </a:t>
            </a:r>
            <a:r>
              <a:rPr lang="en-US" sz="1400" b="1" dirty="0" smtClean="0"/>
              <a:t>infrastructure</a:t>
            </a:r>
            <a:r>
              <a:rPr lang="en-US" sz="1400" dirty="0" smtClean="0"/>
              <a:t> and related </a:t>
            </a:r>
            <a:r>
              <a:rPr lang="en-US" sz="1400" b="1" dirty="0" smtClean="0"/>
              <a:t>services</a:t>
            </a:r>
            <a:r>
              <a:rPr lang="en-US" sz="1400" dirty="0" smtClean="0"/>
              <a:t> that support researcher in data management throughout the research cycle</a:t>
            </a:r>
            <a:endParaRPr lang="de-DE" sz="1400" dirty="0"/>
          </a:p>
        </p:txBody>
      </p:sp>
      <p:sp>
        <p:nvSpPr>
          <p:cNvPr id="49" name="Textfeld 48"/>
          <p:cNvSpPr txBox="1"/>
          <p:nvPr/>
        </p:nvSpPr>
        <p:spPr>
          <a:xfrm>
            <a:off x="9474289" y="4473468"/>
            <a:ext cx="2501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Ensure</a:t>
            </a:r>
            <a:r>
              <a:rPr lang="en-US" sz="1400" b="1" dirty="0"/>
              <a:t> quality</a:t>
            </a:r>
            <a:r>
              <a:rPr lang="en-US" sz="1400" dirty="0"/>
              <a:t>, add metadata, and ensure compliance with </a:t>
            </a:r>
            <a:r>
              <a:rPr lang="en-US" sz="1400" b="1" dirty="0"/>
              <a:t>standards and policies</a:t>
            </a:r>
            <a:r>
              <a:rPr lang="en-US" sz="1400" dirty="0"/>
              <a:t>.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27461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Integration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management</a:t>
            </a:r>
            <a:r>
              <a:rPr lang="de-DE" dirty="0" smtClean="0"/>
              <a:t> in an </a:t>
            </a:r>
            <a:r>
              <a:rPr lang="de-DE" dirty="0" err="1" smtClean="0"/>
              <a:t>existing</a:t>
            </a:r>
            <a:r>
              <a:rPr lang="de-DE" dirty="0" smtClean="0"/>
              <a:t> </a:t>
            </a:r>
            <a:r>
              <a:rPr lang="de-DE" dirty="0" err="1" smtClean="0"/>
              <a:t>ecosystem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53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532"/>
          </a:xfrm>
        </p:spPr>
        <p:txBody>
          <a:bodyPr/>
          <a:lstStyle/>
          <a:p>
            <a:r>
              <a:rPr lang="en-US" b="1" dirty="0" smtClean="0">
                <a:solidFill>
                  <a:srgbClr val="4CAF50"/>
                </a:solidFill>
                <a:latin typeface="+mn-lt"/>
              </a:rPr>
              <a:t>Department Biology</a:t>
            </a:r>
            <a:endParaRPr lang="de-DE" b="1" dirty="0">
              <a:solidFill>
                <a:srgbClr val="4CAF50"/>
              </a:solidFill>
              <a:latin typeface="+mn-lt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088248" y="1710615"/>
            <a:ext cx="1403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9A9A9A"/>
                </a:solidFill>
              </a:rPr>
              <a:t>Research groups</a:t>
            </a:r>
            <a:endParaRPr lang="de-DE" dirty="0">
              <a:solidFill>
                <a:srgbClr val="9A9A9A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154021" y="2444531"/>
            <a:ext cx="1337912" cy="2007303"/>
            <a:chOff x="3494683" y="2445182"/>
            <a:chExt cx="1337912" cy="2007303"/>
          </a:xfrm>
        </p:grpSpPr>
        <p:sp>
          <p:nvSpPr>
            <p:cNvPr id="7" name="Ellipse 6"/>
            <p:cNvSpPr/>
            <p:nvPr/>
          </p:nvSpPr>
          <p:spPr>
            <a:xfrm>
              <a:off x="3494683" y="2445182"/>
              <a:ext cx="1337912" cy="1328286"/>
            </a:xfrm>
            <a:prstGeom prst="ellipse">
              <a:avLst/>
            </a:prstGeom>
            <a:solidFill>
              <a:srgbClr val="4CA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778733" y="3744599"/>
              <a:ext cx="70403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000" b="1" dirty="0" smtClean="0">
                  <a:solidFill>
                    <a:srgbClr val="FF9800"/>
                  </a:solidFill>
                </a:rPr>
                <a:t>19</a:t>
              </a:r>
              <a:endParaRPr lang="de-DE" sz="4000" b="1" dirty="0">
                <a:solidFill>
                  <a:srgbClr val="FF9800"/>
                </a:solidFill>
              </a:endParaRPr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ADADDB13-AB1A-4BC4-BDCE-F40005CB9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5"/>
                </a:ext>
              </a:extLst>
            </a:blip>
            <a:stretch>
              <a:fillRect/>
            </a:stretch>
          </p:blipFill>
          <p:spPr>
            <a:xfrm>
              <a:off x="4190326" y="2682873"/>
              <a:ext cx="390740" cy="673954"/>
            </a:xfrm>
            <a:prstGeom prst="rect">
              <a:avLst/>
            </a:prstGeom>
          </p:spPr>
        </p:pic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0CB63EA4-A7EA-4C32-979E-5D9BD88DE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7"/>
                </a:ext>
              </a:extLst>
            </a:blip>
            <a:stretch>
              <a:fillRect/>
            </a:stretch>
          </p:blipFill>
          <p:spPr>
            <a:xfrm>
              <a:off x="3741450" y="2673342"/>
              <a:ext cx="390740" cy="683485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FB44DB5D-8CD2-44F3-96CC-80F523EA2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1"/>
                </a:ext>
              </a:extLst>
            </a:blip>
            <a:stretch>
              <a:fillRect/>
            </a:stretch>
          </p:blipFill>
          <p:spPr>
            <a:xfrm>
              <a:off x="3964248" y="2867129"/>
              <a:ext cx="419471" cy="668519"/>
            </a:xfrm>
            <a:prstGeom prst="rect">
              <a:avLst/>
            </a:prstGeom>
          </p:spPr>
        </p:pic>
      </p:grpSp>
      <p:sp>
        <p:nvSpPr>
          <p:cNvPr id="30" name="Textfeld 29"/>
          <p:cNvSpPr txBox="1"/>
          <p:nvPr/>
        </p:nvSpPr>
        <p:spPr>
          <a:xfrm>
            <a:off x="2864896" y="2528230"/>
            <a:ext cx="3556193" cy="3139321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9A9A9A"/>
                </a:solidFill>
              </a:rPr>
              <a:t>Animal Physiology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rgbClr val="9A9A9A"/>
                </a:solidFill>
              </a:rPr>
              <a:t>Behavioural</a:t>
            </a:r>
            <a:r>
              <a:rPr lang="en-US" dirty="0" smtClean="0">
                <a:solidFill>
                  <a:srgbClr val="9A9A9A"/>
                </a:solidFill>
              </a:rPr>
              <a:t> Biology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9A9A9A"/>
                </a:solidFill>
              </a:rPr>
              <a:t>Bioanalytical Chemistry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9A9A9A"/>
                </a:solidFill>
              </a:rPr>
              <a:t>Biochemistry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9A9A9A"/>
                </a:solidFill>
              </a:rPr>
              <a:t>Biodiversity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err="1">
                <a:solidFill>
                  <a:srgbClr val="9A9A9A"/>
                </a:solidFill>
              </a:rPr>
              <a:t>and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err="1">
                <a:solidFill>
                  <a:srgbClr val="9A9A9A"/>
                </a:solidFill>
              </a:rPr>
              <a:t>Landscape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smtClean="0">
                <a:solidFill>
                  <a:srgbClr val="9A9A9A"/>
                </a:solidFill>
              </a:rPr>
              <a:t>Ecology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9A9A9A"/>
                </a:solidFill>
              </a:rPr>
              <a:t>Biology</a:t>
            </a:r>
            <a:r>
              <a:rPr lang="de-DE" dirty="0" smtClean="0">
                <a:solidFill>
                  <a:srgbClr val="9A9A9A"/>
                </a:solidFill>
              </a:rPr>
              <a:t> </a:t>
            </a:r>
            <a:r>
              <a:rPr lang="de-DE" dirty="0" err="1" smtClean="0">
                <a:solidFill>
                  <a:srgbClr val="9A9A9A"/>
                </a:solidFill>
              </a:rPr>
              <a:t>Didactics</a:t>
            </a:r>
            <a:endParaRPr lang="de-DE" dirty="0" smtClean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9A9A9A"/>
                </a:solidFill>
              </a:rPr>
              <a:t>Biophysics</a:t>
            </a:r>
            <a:endParaRPr lang="de-DE" dirty="0" smtClean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9A9A9A"/>
                </a:solidFill>
              </a:rPr>
              <a:t>Botany</a:t>
            </a:r>
            <a:endParaRPr lang="de-DE" dirty="0" smtClean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>
                <a:solidFill>
                  <a:srgbClr val="9A9A9A"/>
                </a:solidFill>
              </a:rPr>
              <a:t>Cellular</a:t>
            </a:r>
            <a:r>
              <a:rPr lang="de-DE" dirty="0" smtClean="0">
                <a:solidFill>
                  <a:srgbClr val="9A9A9A"/>
                </a:solidFill>
              </a:rPr>
              <a:t> Communication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9A9A9A"/>
                </a:solidFill>
              </a:rPr>
              <a:t>Ecology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7" name="Foliennummernplatzhalt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sp>
        <p:nvSpPr>
          <p:cNvPr id="20" name="Rechteck 19"/>
          <p:cNvSpPr/>
          <p:nvPr/>
        </p:nvSpPr>
        <p:spPr>
          <a:xfrm>
            <a:off x="6629401" y="2528230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9A9A9A"/>
                </a:solidFill>
              </a:rPr>
              <a:t>Genetics</a:t>
            </a:r>
            <a:endParaRPr lang="de-DE" dirty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9A9A9A"/>
                </a:solidFill>
              </a:rPr>
              <a:t>Microbiology</a:t>
            </a:r>
            <a:endParaRPr lang="de-DE" dirty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9A9A9A"/>
                </a:solidFill>
              </a:rPr>
              <a:t>Molecular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err="1">
                <a:solidFill>
                  <a:srgbClr val="9A9A9A"/>
                </a:solidFill>
              </a:rPr>
              <a:t>Cell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err="1">
                <a:solidFill>
                  <a:srgbClr val="9A9A9A"/>
                </a:solidFill>
              </a:rPr>
              <a:t>Biology</a:t>
            </a:r>
            <a:endParaRPr lang="de-DE" dirty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9A9A9A"/>
                </a:solidFill>
              </a:rPr>
              <a:t>Molecular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err="1">
                <a:solidFill>
                  <a:srgbClr val="9A9A9A"/>
                </a:solidFill>
              </a:rPr>
              <a:t>Cell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err="1">
                <a:solidFill>
                  <a:srgbClr val="9A9A9A"/>
                </a:solidFill>
              </a:rPr>
              <a:t>Biophysics</a:t>
            </a:r>
            <a:endParaRPr lang="de-DE" dirty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9A9A9A"/>
                </a:solidFill>
              </a:rPr>
              <a:t>Molecular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err="1">
                <a:solidFill>
                  <a:srgbClr val="9A9A9A"/>
                </a:solidFill>
              </a:rPr>
              <a:t>Infection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err="1">
                <a:solidFill>
                  <a:srgbClr val="9A9A9A"/>
                </a:solidFill>
              </a:rPr>
              <a:t>Biology</a:t>
            </a:r>
            <a:endParaRPr lang="de-DE" dirty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9A9A9A"/>
                </a:solidFill>
              </a:rPr>
              <a:t>Neurobiology</a:t>
            </a:r>
            <a:endParaRPr lang="de-DE" dirty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9A9A9A"/>
                </a:solidFill>
              </a:rPr>
              <a:t>Plant </a:t>
            </a:r>
            <a:r>
              <a:rPr lang="de-DE" dirty="0" err="1">
                <a:solidFill>
                  <a:srgbClr val="9A9A9A"/>
                </a:solidFill>
              </a:rPr>
              <a:t>Physiology</a:t>
            </a:r>
            <a:endParaRPr lang="de-DE" dirty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9A9A9A"/>
                </a:solidFill>
              </a:rPr>
              <a:t>Structural</a:t>
            </a:r>
            <a:r>
              <a:rPr lang="de-DE" dirty="0">
                <a:solidFill>
                  <a:srgbClr val="9A9A9A"/>
                </a:solidFill>
              </a:rPr>
              <a:t> </a:t>
            </a:r>
            <a:r>
              <a:rPr lang="de-DE" dirty="0" err="1">
                <a:solidFill>
                  <a:srgbClr val="9A9A9A"/>
                </a:solidFill>
              </a:rPr>
              <a:t>Biology</a:t>
            </a:r>
            <a:endParaRPr lang="de-DE" dirty="0">
              <a:solidFill>
                <a:srgbClr val="9A9A9A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solidFill>
                  <a:srgbClr val="9A9A9A"/>
                </a:solidFill>
              </a:rPr>
              <a:t>Zoology</a:t>
            </a:r>
            <a:endParaRPr lang="de-DE" dirty="0">
              <a:solidFill>
                <a:srgbClr val="9A9A9A"/>
              </a:solidFill>
            </a:endParaRPr>
          </a:p>
        </p:txBody>
      </p:sp>
      <p:pic>
        <p:nvPicPr>
          <p:cNvPr id="14" name="Picture 6" descr="https://nfdi4bioimage.de/typo3temp/secure_downloads/115908/0/7db05c080e6382f434acc78aeecb9f12492f491b/Uni_Osnabrueck_rot.gif"/>
          <p:cNvPicPr>
            <a:picLocks noChangeAspect="1" noChangeArrowheads="1"/>
          </p:cNvPicPr>
          <p:nvPr/>
        </p:nvPicPr>
        <p:blipFill>
          <a:blip r:embed="rId19"/>
          <a:stretch/>
        </p:blipFill>
        <p:spPr bwMode="auto">
          <a:xfrm>
            <a:off x="9799987" y="570007"/>
            <a:ext cx="1553813" cy="3897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878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532"/>
          </a:xfrm>
        </p:spPr>
        <p:txBody>
          <a:bodyPr/>
          <a:lstStyle/>
          <a:p>
            <a:r>
              <a:rPr lang="en-US" b="1" dirty="0" smtClean="0">
                <a:solidFill>
                  <a:srgbClr val="4CAF50"/>
                </a:solidFill>
                <a:latin typeface="+mn-lt"/>
              </a:rPr>
              <a:t>Department Biology</a:t>
            </a:r>
            <a:endParaRPr lang="de-DE" b="1" dirty="0">
              <a:solidFill>
                <a:srgbClr val="4CAF50"/>
              </a:solidFill>
              <a:latin typeface="+mn-lt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3278410" y="2445182"/>
            <a:ext cx="1337912" cy="1328286"/>
            <a:chOff x="7042396" y="2416313"/>
            <a:chExt cx="1337912" cy="1328286"/>
          </a:xfrm>
        </p:grpSpPr>
        <p:sp>
          <p:nvSpPr>
            <p:cNvPr id="8" name="Ellipse 7"/>
            <p:cNvSpPr/>
            <p:nvPr/>
          </p:nvSpPr>
          <p:spPr>
            <a:xfrm>
              <a:off x="7042396" y="2416313"/>
              <a:ext cx="1337912" cy="1328286"/>
            </a:xfrm>
            <a:prstGeom prst="ellipse">
              <a:avLst/>
            </a:prstGeom>
            <a:solidFill>
              <a:srgbClr val="2196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73038" y="2712469"/>
              <a:ext cx="476628" cy="735974"/>
            </a:xfrm>
            <a:prstGeom prst="rect">
              <a:avLst/>
            </a:prstGeom>
          </p:spPr>
        </p:pic>
      </p:grpSp>
      <p:sp>
        <p:nvSpPr>
          <p:cNvPr id="15" name="Textfeld 14"/>
          <p:cNvSpPr txBox="1"/>
          <p:nvPr/>
        </p:nvSpPr>
        <p:spPr>
          <a:xfrm>
            <a:off x="1088248" y="1710615"/>
            <a:ext cx="1403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9A9A9A"/>
                </a:solidFill>
              </a:rPr>
              <a:t>Research groups</a:t>
            </a:r>
            <a:endParaRPr lang="de-DE" dirty="0">
              <a:solidFill>
                <a:srgbClr val="9A9A9A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998475" y="1710615"/>
            <a:ext cx="189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9A9A9A"/>
                </a:solidFill>
              </a:rPr>
              <a:t>Facility &amp; Service</a:t>
            </a:r>
            <a:endParaRPr lang="de-DE" dirty="0">
              <a:solidFill>
                <a:srgbClr val="9A9A9A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364787" y="3773846"/>
            <a:ext cx="1276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err="1" smtClean="0">
                <a:solidFill>
                  <a:srgbClr val="FF9800"/>
                </a:solidFill>
              </a:rPr>
              <a:t>iBiOs</a:t>
            </a:r>
            <a:endParaRPr lang="de-DE" sz="4000" b="1" dirty="0">
              <a:solidFill>
                <a:srgbClr val="FF9800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154021" y="2444531"/>
            <a:ext cx="1337912" cy="2007303"/>
            <a:chOff x="3494683" y="2445182"/>
            <a:chExt cx="1337912" cy="2007303"/>
          </a:xfrm>
        </p:grpSpPr>
        <p:sp>
          <p:nvSpPr>
            <p:cNvPr id="7" name="Ellipse 6"/>
            <p:cNvSpPr/>
            <p:nvPr/>
          </p:nvSpPr>
          <p:spPr>
            <a:xfrm>
              <a:off x="3494683" y="2445182"/>
              <a:ext cx="1337912" cy="1328286"/>
            </a:xfrm>
            <a:prstGeom prst="ellipse">
              <a:avLst/>
            </a:prstGeom>
            <a:solidFill>
              <a:srgbClr val="4CA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778733" y="3744599"/>
              <a:ext cx="70403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000" b="1" dirty="0" smtClean="0">
                  <a:solidFill>
                    <a:srgbClr val="FF9800"/>
                  </a:solidFill>
                </a:rPr>
                <a:t>19</a:t>
              </a:r>
              <a:endParaRPr lang="de-DE" sz="4000" b="1" dirty="0">
                <a:solidFill>
                  <a:srgbClr val="FF9800"/>
                </a:solidFill>
              </a:endParaRPr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ADADDB13-AB1A-4BC4-BDCE-F40005CB9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5"/>
                </a:ext>
              </a:extLst>
            </a:blip>
            <a:stretch>
              <a:fillRect/>
            </a:stretch>
          </p:blipFill>
          <p:spPr>
            <a:xfrm>
              <a:off x="4190326" y="2682873"/>
              <a:ext cx="390740" cy="673954"/>
            </a:xfrm>
            <a:prstGeom prst="rect">
              <a:avLst/>
            </a:prstGeom>
          </p:spPr>
        </p:pic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0CB63EA4-A7EA-4C32-979E-5D9BD88DE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7"/>
                </a:ext>
              </a:extLst>
            </a:blip>
            <a:stretch>
              <a:fillRect/>
            </a:stretch>
          </p:blipFill>
          <p:spPr>
            <a:xfrm>
              <a:off x="3741450" y="2673342"/>
              <a:ext cx="390740" cy="683485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FB44DB5D-8CD2-44F3-96CC-80F523EA2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1"/>
                </a:ext>
              </a:extLst>
            </a:blip>
            <a:stretch>
              <a:fillRect/>
            </a:stretch>
          </p:blipFill>
          <p:spPr>
            <a:xfrm>
              <a:off x="3964248" y="2867129"/>
              <a:ext cx="419471" cy="668519"/>
            </a:xfrm>
            <a:prstGeom prst="rect">
              <a:avLst/>
            </a:prstGeom>
          </p:spPr>
        </p:pic>
      </p:grpSp>
      <p:sp>
        <p:nvSpPr>
          <p:cNvPr id="121" name="Textfeld 120"/>
          <p:cNvSpPr txBox="1"/>
          <p:nvPr/>
        </p:nvSpPr>
        <p:spPr>
          <a:xfrm>
            <a:off x="6732078" y="2529759"/>
            <a:ext cx="2261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12 Light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Microscopy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6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Electron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Microscopy</a:t>
            </a:r>
            <a:endParaRPr lang="de-DE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5 </a:t>
            </a:r>
            <a:r>
              <a:rPr lang="de-DE" dirty="0" err="1" smtClean="0">
                <a:solidFill>
                  <a:schemeClr val="bg1">
                    <a:lumMod val="65000"/>
                  </a:schemeClr>
                </a:solidFill>
              </a:rPr>
              <a:t>Cytometry</a:t>
            </a:r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 &amp; FACS</a:t>
            </a:r>
            <a:endParaRPr lang="de-DE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2" name="Textfeld 121"/>
          <p:cNvSpPr txBox="1"/>
          <p:nvPr/>
        </p:nvSpPr>
        <p:spPr>
          <a:xfrm>
            <a:off x="3378945" y="4862578"/>
            <a:ext cx="30833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err="1" smtClean="0">
                <a:solidFill>
                  <a:srgbClr val="FF9800"/>
                </a:solidFill>
              </a:rPr>
              <a:t>Mass</a:t>
            </a:r>
            <a:r>
              <a:rPr lang="de-DE" sz="4000" b="1" dirty="0" smtClean="0">
                <a:solidFill>
                  <a:srgbClr val="FF9800"/>
                </a:solidFill>
              </a:rPr>
              <a:t> </a:t>
            </a:r>
          </a:p>
          <a:p>
            <a:r>
              <a:rPr lang="de-DE" sz="4000" b="1" dirty="0" err="1" smtClean="0">
                <a:solidFill>
                  <a:srgbClr val="FF9800"/>
                </a:solidFill>
              </a:rPr>
              <a:t>Spectrometry</a:t>
            </a:r>
            <a:endParaRPr lang="de-DE" sz="4000" b="1" dirty="0">
              <a:solidFill>
                <a:srgbClr val="FF9800"/>
              </a:solidFill>
            </a:endParaRPr>
          </a:p>
        </p:txBody>
      </p:sp>
      <p:grpSp>
        <p:nvGrpSpPr>
          <p:cNvPr id="31" name="Gruppieren 30"/>
          <p:cNvGrpSpPr/>
          <p:nvPr/>
        </p:nvGrpSpPr>
        <p:grpSpPr>
          <a:xfrm>
            <a:off x="6732078" y="3542755"/>
            <a:ext cx="5257800" cy="1110271"/>
            <a:chOff x="2040987" y="1443467"/>
            <a:chExt cx="4696511" cy="847598"/>
          </a:xfrm>
        </p:grpSpPr>
        <p:sp>
          <p:nvSpPr>
            <p:cNvPr id="32" name="Rechteck 31"/>
            <p:cNvSpPr/>
            <p:nvPr/>
          </p:nvSpPr>
          <p:spPr>
            <a:xfrm>
              <a:off x="2040987" y="1443467"/>
              <a:ext cx="4696511" cy="8475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3" name="Gruppieren 32"/>
            <p:cNvGrpSpPr/>
            <p:nvPr/>
          </p:nvGrpSpPr>
          <p:grpSpPr>
            <a:xfrm>
              <a:off x="2079574" y="1517517"/>
              <a:ext cx="4221686" cy="709960"/>
              <a:chOff x="2084206" y="5338158"/>
              <a:chExt cx="4221686" cy="709960"/>
            </a:xfrm>
          </p:grpSpPr>
          <p:pic>
            <p:nvPicPr>
              <p:cNvPr id="34" name="Grafik 33"/>
              <p:cNvPicPr>
                <a:picLocks noChangeAspect="1"/>
              </p:cNvPicPr>
              <p:nvPr/>
            </p:nvPicPr>
            <p:blipFill rotWithShape="1"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2003"/>
              <a:stretch/>
            </p:blipFill>
            <p:spPr>
              <a:xfrm>
                <a:off x="2160059" y="5338158"/>
                <a:ext cx="534838" cy="432000"/>
              </a:xfrm>
              <a:prstGeom prst="rect">
                <a:avLst/>
              </a:prstGeom>
            </p:spPr>
          </p:pic>
          <p:sp>
            <p:nvSpPr>
              <p:cNvPr id="35" name="Textfeld 34"/>
              <p:cNvSpPr txBox="1"/>
              <p:nvPr/>
            </p:nvSpPr>
            <p:spPr>
              <a:xfrm>
                <a:off x="2084206" y="5789660"/>
                <a:ext cx="590220" cy="1644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err="1" smtClean="0">
                    <a:solidFill>
                      <a:srgbClr val="676767"/>
                    </a:solidFill>
                  </a:rPr>
                  <a:t>DeltaVision</a:t>
                </a:r>
                <a:endParaRPr lang="de-DE" sz="800" dirty="0" smtClean="0">
                  <a:solidFill>
                    <a:srgbClr val="676767"/>
                  </a:solidFill>
                </a:endParaRPr>
              </a:p>
            </p:txBody>
          </p:sp>
          <p:sp>
            <p:nvSpPr>
              <p:cNvPr id="36" name="Textfeld 35"/>
              <p:cNvSpPr txBox="1"/>
              <p:nvPr/>
            </p:nvSpPr>
            <p:spPr>
              <a:xfrm>
                <a:off x="2823603" y="5789660"/>
                <a:ext cx="508603" cy="1644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Leica SP5</a:t>
                </a:r>
                <a:endParaRPr lang="en-GB" sz="800" dirty="0">
                  <a:solidFill>
                    <a:srgbClr val="676767"/>
                  </a:solidFill>
                </a:endParaRPr>
              </a:p>
            </p:txBody>
          </p:sp>
          <p:sp>
            <p:nvSpPr>
              <p:cNvPr id="37" name="Textfeld 36"/>
              <p:cNvSpPr txBox="1"/>
              <p:nvPr/>
            </p:nvSpPr>
            <p:spPr>
              <a:xfrm>
                <a:off x="3547829" y="5789660"/>
                <a:ext cx="587356" cy="258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err="1" smtClean="0">
                    <a:solidFill>
                      <a:srgbClr val="676767"/>
                    </a:solidFill>
                  </a:rPr>
                  <a:t>Lattice</a:t>
                </a:r>
                <a:endParaRPr lang="de-DE" sz="800" dirty="0" smtClean="0">
                  <a:solidFill>
                    <a:srgbClr val="676767"/>
                  </a:solidFill>
                </a:endParaRP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Light-Sheet</a:t>
                </a:r>
              </a:p>
            </p:txBody>
          </p:sp>
          <p:sp>
            <p:nvSpPr>
              <p:cNvPr id="38" name="Textfeld 37"/>
              <p:cNvSpPr txBox="1"/>
              <p:nvPr/>
            </p:nvSpPr>
            <p:spPr>
              <a:xfrm>
                <a:off x="4312595" y="5789660"/>
                <a:ext cx="514330" cy="258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Olympus 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FV 1000</a:t>
                </a:r>
              </a:p>
            </p:txBody>
          </p:sp>
          <p:sp>
            <p:nvSpPr>
              <p:cNvPr id="39" name="Textfeld 38"/>
              <p:cNvSpPr txBox="1"/>
              <p:nvPr/>
            </p:nvSpPr>
            <p:spPr>
              <a:xfrm>
                <a:off x="5062283" y="5789660"/>
                <a:ext cx="514330" cy="258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Olympus 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FV 3000</a:t>
                </a:r>
              </a:p>
            </p:txBody>
          </p:sp>
          <p:sp>
            <p:nvSpPr>
              <p:cNvPr id="40" name="Textfeld 39"/>
              <p:cNvSpPr txBox="1"/>
              <p:nvPr/>
            </p:nvSpPr>
            <p:spPr>
              <a:xfrm>
                <a:off x="5722832" y="5789660"/>
                <a:ext cx="583060" cy="258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Olympus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TIRF 1-LINE</a:t>
                </a:r>
                <a:endParaRPr lang="en-GB" sz="800" dirty="0">
                  <a:solidFill>
                    <a:srgbClr val="676767"/>
                  </a:solidFill>
                </a:endParaRPr>
              </a:p>
            </p:txBody>
          </p:sp>
          <p:pic>
            <p:nvPicPr>
              <p:cNvPr id="44" name="Grafik 43"/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-1" r="42849" b="-2198"/>
              <a:stretch/>
            </p:blipFill>
            <p:spPr>
              <a:xfrm>
                <a:off x="2921215" y="5338158"/>
                <a:ext cx="513999" cy="432000"/>
              </a:xfrm>
              <a:prstGeom prst="rect">
                <a:avLst/>
              </a:prstGeom>
            </p:spPr>
          </p:pic>
          <p:pic>
            <p:nvPicPr>
              <p:cNvPr id="45" name="Grafik 44"/>
              <p:cNvPicPr>
                <a:picLocks noChangeAspect="1"/>
              </p:cNvPicPr>
              <p:nvPr/>
            </p:nvPicPr>
            <p:blipFill rotWithShape="1"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607"/>
              <a:stretch/>
            </p:blipFill>
            <p:spPr>
              <a:xfrm>
                <a:off x="3661532" y="5338158"/>
                <a:ext cx="522338" cy="432000"/>
              </a:xfrm>
              <a:prstGeom prst="rect">
                <a:avLst/>
              </a:prstGeom>
            </p:spPr>
          </p:pic>
          <p:pic>
            <p:nvPicPr>
              <p:cNvPr id="46" name="Grafik 45"/>
              <p:cNvPicPr>
                <a:picLocks noChangeAspect="1"/>
              </p:cNvPicPr>
              <p:nvPr/>
            </p:nvPicPr>
            <p:blipFill rotWithShape="1"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40" r="34594" b="-6789"/>
              <a:stretch/>
            </p:blipFill>
            <p:spPr>
              <a:xfrm>
                <a:off x="4410188" y="5338158"/>
                <a:ext cx="514804" cy="432000"/>
              </a:xfrm>
              <a:prstGeom prst="rect">
                <a:avLst/>
              </a:prstGeom>
            </p:spPr>
          </p:pic>
          <p:pic>
            <p:nvPicPr>
              <p:cNvPr id="47" name="Grafik 46"/>
              <p:cNvPicPr>
                <a:picLocks noChangeAspect="1"/>
              </p:cNvPicPr>
              <p:nvPr/>
            </p:nvPicPr>
            <p:blipFill rotWithShape="1"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958" r="17939"/>
              <a:stretch/>
            </p:blipFill>
            <p:spPr>
              <a:xfrm>
                <a:off x="5151310" y="5338158"/>
                <a:ext cx="504826" cy="432000"/>
              </a:xfrm>
              <a:prstGeom prst="rect">
                <a:avLst/>
              </a:prstGeom>
            </p:spPr>
          </p:pic>
          <p:pic>
            <p:nvPicPr>
              <p:cNvPr id="48" name="Grafik 47"/>
              <p:cNvPicPr>
                <a:picLocks noChangeAspect="1"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882454" y="5338158"/>
                <a:ext cx="300672" cy="432000"/>
              </a:xfrm>
              <a:prstGeom prst="rect">
                <a:avLst/>
              </a:prstGeom>
            </p:spPr>
          </p:pic>
        </p:grpSp>
      </p:grpSp>
      <p:grpSp>
        <p:nvGrpSpPr>
          <p:cNvPr id="58" name="Gruppieren 57"/>
          <p:cNvGrpSpPr/>
          <p:nvPr/>
        </p:nvGrpSpPr>
        <p:grpSpPr>
          <a:xfrm>
            <a:off x="6735314" y="4654934"/>
            <a:ext cx="5254564" cy="1150085"/>
            <a:chOff x="6290287" y="1443468"/>
            <a:chExt cx="4693621" cy="877993"/>
          </a:xfrm>
        </p:grpSpPr>
        <p:sp>
          <p:nvSpPr>
            <p:cNvPr id="59" name="Rechteck 58"/>
            <p:cNvSpPr/>
            <p:nvPr/>
          </p:nvSpPr>
          <p:spPr>
            <a:xfrm>
              <a:off x="6290287" y="1443468"/>
              <a:ext cx="4693621" cy="84759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60" name="Gruppieren 59"/>
            <p:cNvGrpSpPr/>
            <p:nvPr/>
          </p:nvGrpSpPr>
          <p:grpSpPr>
            <a:xfrm>
              <a:off x="6344807" y="1517517"/>
              <a:ext cx="4180489" cy="803944"/>
              <a:chOff x="6349439" y="5338158"/>
              <a:chExt cx="4180489" cy="803944"/>
            </a:xfrm>
          </p:grpSpPr>
          <p:sp>
            <p:nvSpPr>
              <p:cNvPr id="68" name="Textfeld 67"/>
              <p:cNvSpPr txBox="1"/>
              <p:nvPr/>
            </p:nvSpPr>
            <p:spPr>
              <a:xfrm>
                <a:off x="8553110" y="5789660"/>
                <a:ext cx="525785" cy="258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Zeiss LSM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510</a:t>
                </a:r>
                <a:endParaRPr lang="en-GB" sz="800" dirty="0">
                  <a:solidFill>
                    <a:srgbClr val="676767"/>
                  </a:solidFill>
                </a:endParaRPr>
              </a:p>
            </p:txBody>
          </p:sp>
          <p:sp>
            <p:nvSpPr>
              <p:cNvPr id="69" name="Textfeld 68"/>
              <p:cNvSpPr txBox="1"/>
              <p:nvPr/>
            </p:nvSpPr>
            <p:spPr>
              <a:xfrm>
                <a:off x="9110602" y="5789660"/>
                <a:ext cx="504307" cy="258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Zeiss 880</a:t>
                </a:r>
              </a:p>
              <a:p>
                <a:r>
                  <a:rPr lang="de-DE" sz="800" dirty="0" err="1" smtClean="0">
                    <a:solidFill>
                      <a:srgbClr val="676767"/>
                    </a:solidFill>
                  </a:rPr>
                  <a:t>AiryScan</a:t>
                </a:r>
                <a:endParaRPr lang="en-GB" sz="800" dirty="0">
                  <a:solidFill>
                    <a:srgbClr val="676767"/>
                  </a:solidFill>
                </a:endParaRPr>
              </a:p>
            </p:txBody>
          </p:sp>
          <p:sp>
            <p:nvSpPr>
              <p:cNvPr id="70" name="Textfeld 69"/>
              <p:cNvSpPr txBox="1"/>
              <p:nvPr/>
            </p:nvSpPr>
            <p:spPr>
              <a:xfrm>
                <a:off x="9868115" y="5789660"/>
                <a:ext cx="661813" cy="258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Zeiss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Spinning Disk</a:t>
                </a:r>
                <a:endParaRPr lang="en-GB" sz="800" dirty="0">
                  <a:solidFill>
                    <a:srgbClr val="676767"/>
                  </a:solidFill>
                </a:endParaRPr>
              </a:p>
            </p:txBody>
          </p:sp>
          <p:sp>
            <p:nvSpPr>
              <p:cNvPr id="76" name="Textfeld 75"/>
              <p:cNvSpPr txBox="1"/>
              <p:nvPr/>
            </p:nvSpPr>
            <p:spPr>
              <a:xfrm>
                <a:off x="6349439" y="5789660"/>
                <a:ext cx="583060" cy="2584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Olympus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TIRF 3-LINE</a:t>
                </a:r>
                <a:endParaRPr lang="en-GB" sz="800" dirty="0">
                  <a:solidFill>
                    <a:srgbClr val="676767"/>
                  </a:solidFill>
                </a:endParaRPr>
              </a:p>
            </p:txBody>
          </p:sp>
          <p:sp>
            <p:nvSpPr>
              <p:cNvPr id="77" name="Textfeld 76"/>
              <p:cNvSpPr txBox="1"/>
              <p:nvPr/>
            </p:nvSpPr>
            <p:spPr>
              <a:xfrm>
                <a:off x="7099871" y="5789660"/>
                <a:ext cx="583060" cy="3524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Olympus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TIRF 4-LINE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FRAP</a:t>
                </a:r>
                <a:endParaRPr lang="en-GB" sz="800" dirty="0">
                  <a:solidFill>
                    <a:srgbClr val="676767"/>
                  </a:solidFill>
                </a:endParaRPr>
              </a:p>
            </p:txBody>
          </p:sp>
          <p:sp>
            <p:nvSpPr>
              <p:cNvPr id="78" name="Textfeld 77"/>
              <p:cNvSpPr txBox="1"/>
              <p:nvPr/>
            </p:nvSpPr>
            <p:spPr>
              <a:xfrm>
                <a:off x="7850303" y="5789660"/>
                <a:ext cx="583060" cy="3524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Olympus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TIRF 4-LINE</a:t>
                </a:r>
              </a:p>
              <a:p>
                <a:r>
                  <a:rPr lang="de-DE" sz="800" dirty="0" smtClean="0">
                    <a:solidFill>
                      <a:srgbClr val="676767"/>
                    </a:solidFill>
                  </a:rPr>
                  <a:t>PAINT</a:t>
                </a:r>
                <a:endParaRPr lang="en-GB" sz="800" dirty="0">
                  <a:solidFill>
                    <a:srgbClr val="676767"/>
                  </a:solidFill>
                </a:endParaRPr>
              </a:p>
            </p:txBody>
          </p:sp>
          <p:pic>
            <p:nvPicPr>
              <p:cNvPr id="79" name="Grafik 78"/>
              <p:cNvPicPr>
                <a:picLocks noChangeAspect="1"/>
              </p:cNvPicPr>
              <p:nvPr/>
            </p:nvPicPr>
            <p:blipFill rotWithShape="1"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75" r="20635"/>
              <a:stretch/>
            </p:blipFill>
            <p:spPr>
              <a:xfrm>
                <a:off x="6409444" y="5338158"/>
                <a:ext cx="523875" cy="432000"/>
              </a:xfrm>
              <a:prstGeom prst="rect">
                <a:avLst/>
              </a:prstGeom>
            </p:spPr>
          </p:pic>
          <p:pic>
            <p:nvPicPr>
              <p:cNvPr id="80" name="Grafik 79"/>
              <p:cNvPicPr>
                <a:picLocks noChangeAspect="1"/>
              </p:cNvPicPr>
              <p:nvPr/>
            </p:nvPicPr>
            <p:blipFill rotWithShape="1"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25631"/>
              <a:stretch/>
            </p:blipFill>
            <p:spPr>
              <a:xfrm>
                <a:off x="7159637" y="5338158"/>
                <a:ext cx="523814" cy="432000"/>
              </a:xfrm>
              <a:prstGeom prst="rect">
                <a:avLst/>
              </a:prstGeom>
            </p:spPr>
          </p:pic>
          <p:pic>
            <p:nvPicPr>
              <p:cNvPr id="81" name="Grafik 80"/>
              <p:cNvPicPr>
                <a:picLocks noChangeAspect="1"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867"/>
              <a:stretch/>
            </p:blipFill>
            <p:spPr>
              <a:xfrm>
                <a:off x="7909769" y="5338158"/>
                <a:ext cx="501705" cy="432000"/>
              </a:xfrm>
              <a:prstGeom prst="rect">
                <a:avLst/>
              </a:prstGeom>
            </p:spPr>
          </p:pic>
          <p:pic>
            <p:nvPicPr>
              <p:cNvPr id="82" name="Grafik 81"/>
              <p:cNvPicPr>
                <a:picLocks noChangeAspect="1"/>
              </p:cNvPicPr>
              <p:nvPr/>
            </p:nvPicPr>
            <p:blipFill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77013" y="5338158"/>
                <a:ext cx="551490" cy="432000"/>
              </a:xfrm>
              <a:prstGeom prst="rect">
                <a:avLst/>
              </a:prstGeom>
            </p:spPr>
          </p:pic>
          <p:pic>
            <p:nvPicPr>
              <p:cNvPr id="83" name="Grafik 82"/>
              <p:cNvPicPr>
                <a:picLocks noChangeAspect="1"/>
              </p:cNvPicPr>
              <p:nvPr/>
            </p:nvPicPr>
            <p:blipFill>
              <a:blip r:embed="rId2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37792" y="5338158"/>
                <a:ext cx="312139" cy="432000"/>
              </a:xfrm>
              <a:prstGeom prst="rect">
                <a:avLst/>
              </a:prstGeom>
            </p:spPr>
          </p:pic>
          <p:pic>
            <p:nvPicPr>
              <p:cNvPr id="84" name="Grafik 83"/>
              <p:cNvPicPr>
                <a:picLocks noChangeAspect="1"/>
              </p:cNvPicPr>
              <p:nvPr/>
            </p:nvPicPr>
            <p:blipFill rotWithShape="1">
              <a:blip r:embed="rId3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617" r="1"/>
              <a:stretch/>
            </p:blipFill>
            <p:spPr>
              <a:xfrm>
                <a:off x="9176249" y="5338158"/>
                <a:ext cx="574449" cy="432000"/>
              </a:xfrm>
              <a:prstGeom prst="rect">
                <a:avLst/>
              </a:prstGeom>
            </p:spPr>
          </p:pic>
        </p:grpSp>
      </p:grp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pic>
        <p:nvPicPr>
          <p:cNvPr id="49" name="Picture 6" descr="https://nfdi4bioimage.de/typo3temp/secure_downloads/115908/0/7db05c080e6382f434acc78aeecb9f12492f491b/Uni_Osnabrueck_rot.gif"/>
          <p:cNvPicPr>
            <a:picLocks noChangeAspect="1" noChangeArrowheads="1"/>
          </p:cNvPicPr>
          <p:nvPr/>
        </p:nvPicPr>
        <p:blipFill>
          <a:blip r:embed="rId31"/>
          <a:stretch/>
        </p:blipFill>
        <p:spPr bwMode="auto">
          <a:xfrm>
            <a:off x="9799987" y="570007"/>
            <a:ext cx="1553813" cy="3897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9710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212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9532"/>
          </a:xfrm>
        </p:spPr>
        <p:txBody>
          <a:bodyPr/>
          <a:lstStyle/>
          <a:p>
            <a:r>
              <a:rPr lang="en-US" b="1" dirty="0" smtClean="0">
                <a:solidFill>
                  <a:srgbClr val="4CAF50"/>
                </a:solidFill>
                <a:latin typeface="+mn-lt"/>
              </a:rPr>
              <a:t>Department Biology</a:t>
            </a:r>
            <a:endParaRPr lang="de-DE" b="1" dirty="0">
              <a:solidFill>
                <a:srgbClr val="4CAF50"/>
              </a:solidFill>
              <a:latin typeface="+mn-lt"/>
            </a:endParaRPr>
          </a:p>
        </p:txBody>
      </p:sp>
      <p:grpSp>
        <p:nvGrpSpPr>
          <p:cNvPr id="19" name="Gruppieren 18"/>
          <p:cNvGrpSpPr/>
          <p:nvPr/>
        </p:nvGrpSpPr>
        <p:grpSpPr>
          <a:xfrm>
            <a:off x="3278410" y="2445182"/>
            <a:ext cx="1337912" cy="1328286"/>
            <a:chOff x="7042396" y="2416313"/>
            <a:chExt cx="1337912" cy="1328286"/>
          </a:xfrm>
        </p:grpSpPr>
        <p:sp>
          <p:nvSpPr>
            <p:cNvPr id="8" name="Ellipse 7"/>
            <p:cNvSpPr/>
            <p:nvPr/>
          </p:nvSpPr>
          <p:spPr>
            <a:xfrm>
              <a:off x="7042396" y="2416313"/>
              <a:ext cx="1337912" cy="1328286"/>
            </a:xfrm>
            <a:prstGeom prst="ellipse">
              <a:avLst/>
            </a:prstGeom>
            <a:solidFill>
              <a:srgbClr val="2196F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73038" y="2712469"/>
              <a:ext cx="476628" cy="735974"/>
            </a:xfrm>
            <a:prstGeom prst="rect">
              <a:avLst/>
            </a:prstGeom>
          </p:spPr>
        </p:pic>
      </p:grpSp>
      <p:sp>
        <p:nvSpPr>
          <p:cNvPr id="15" name="Textfeld 14"/>
          <p:cNvSpPr txBox="1"/>
          <p:nvPr/>
        </p:nvSpPr>
        <p:spPr>
          <a:xfrm>
            <a:off x="1088248" y="1710615"/>
            <a:ext cx="1403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9A9A9A"/>
                </a:solidFill>
              </a:rPr>
              <a:t>Research groups</a:t>
            </a:r>
            <a:endParaRPr lang="de-DE" dirty="0">
              <a:solidFill>
                <a:srgbClr val="9A9A9A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2998475" y="1710615"/>
            <a:ext cx="189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9A9A9A"/>
                </a:solidFill>
              </a:rPr>
              <a:t>Facility &amp; Service</a:t>
            </a:r>
            <a:endParaRPr lang="de-DE" dirty="0">
              <a:solidFill>
                <a:srgbClr val="9A9A9A"/>
              </a:solidFill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3364787" y="3773846"/>
            <a:ext cx="1276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err="1" smtClean="0">
                <a:solidFill>
                  <a:srgbClr val="FF9800"/>
                </a:solidFill>
              </a:rPr>
              <a:t>iBiOs</a:t>
            </a:r>
            <a:endParaRPr lang="de-DE" sz="4000" b="1" dirty="0">
              <a:solidFill>
                <a:srgbClr val="FF9800"/>
              </a:solidFill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1154021" y="2444531"/>
            <a:ext cx="1337912" cy="2007303"/>
            <a:chOff x="3494683" y="2445182"/>
            <a:chExt cx="1337912" cy="2007303"/>
          </a:xfrm>
        </p:grpSpPr>
        <p:sp>
          <p:nvSpPr>
            <p:cNvPr id="7" name="Ellipse 6"/>
            <p:cNvSpPr/>
            <p:nvPr/>
          </p:nvSpPr>
          <p:spPr>
            <a:xfrm>
              <a:off x="3494683" y="2445182"/>
              <a:ext cx="1337912" cy="1328286"/>
            </a:xfrm>
            <a:prstGeom prst="ellipse">
              <a:avLst/>
            </a:prstGeom>
            <a:solidFill>
              <a:srgbClr val="4CAF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3778733" y="3744599"/>
              <a:ext cx="70403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4000" b="1" dirty="0" smtClean="0">
                  <a:solidFill>
                    <a:srgbClr val="FF9800"/>
                  </a:solidFill>
                </a:rPr>
                <a:t>19</a:t>
              </a:r>
              <a:endParaRPr lang="de-DE" sz="4000" b="1" dirty="0">
                <a:solidFill>
                  <a:srgbClr val="FF9800"/>
                </a:solidFill>
              </a:endParaRPr>
            </a:p>
          </p:txBody>
        </p:sp>
        <p:pic>
          <p:nvPicPr>
            <p:cNvPr id="28" name="Grafik 27">
              <a:extLst>
                <a:ext uri="{FF2B5EF4-FFF2-40B4-BE49-F238E27FC236}">
                  <a16:creationId xmlns:a16="http://schemas.microsoft.com/office/drawing/2014/main" id="{ADADDB13-AB1A-4BC4-BDCE-F40005CB90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5"/>
                </a:ext>
              </a:extLst>
            </a:blip>
            <a:stretch>
              <a:fillRect/>
            </a:stretch>
          </p:blipFill>
          <p:spPr>
            <a:xfrm>
              <a:off x="4190326" y="2682873"/>
              <a:ext cx="390740" cy="673954"/>
            </a:xfrm>
            <a:prstGeom prst="rect">
              <a:avLst/>
            </a:prstGeom>
          </p:spPr>
        </p:pic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0CB63EA4-A7EA-4C32-979E-5D9BD88DE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7"/>
                </a:ext>
              </a:extLst>
            </a:blip>
            <a:stretch>
              <a:fillRect/>
            </a:stretch>
          </p:blipFill>
          <p:spPr>
            <a:xfrm>
              <a:off x="3741450" y="2673342"/>
              <a:ext cx="390740" cy="683485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FB44DB5D-8CD2-44F3-96CC-80F523EA23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1"/>
                </a:ext>
              </a:extLst>
            </a:blip>
            <a:stretch>
              <a:fillRect/>
            </a:stretch>
          </p:blipFill>
          <p:spPr>
            <a:xfrm>
              <a:off x="3964248" y="2867129"/>
              <a:ext cx="419471" cy="668519"/>
            </a:xfrm>
            <a:prstGeom prst="rect">
              <a:avLst/>
            </a:prstGeom>
          </p:spPr>
        </p:pic>
      </p:grpSp>
      <p:sp>
        <p:nvSpPr>
          <p:cNvPr id="122" name="Textfeld 121"/>
          <p:cNvSpPr txBox="1"/>
          <p:nvPr/>
        </p:nvSpPr>
        <p:spPr>
          <a:xfrm>
            <a:off x="3378945" y="4862578"/>
            <a:ext cx="30833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err="1" smtClean="0">
                <a:solidFill>
                  <a:srgbClr val="FF9800"/>
                </a:solidFill>
              </a:rPr>
              <a:t>Mass</a:t>
            </a:r>
            <a:r>
              <a:rPr lang="de-DE" sz="4000" b="1" dirty="0" smtClean="0">
                <a:solidFill>
                  <a:srgbClr val="FF9800"/>
                </a:solidFill>
              </a:rPr>
              <a:t> </a:t>
            </a:r>
          </a:p>
          <a:p>
            <a:r>
              <a:rPr lang="de-DE" sz="4000" b="1" dirty="0" err="1" smtClean="0">
                <a:solidFill>
                  <a:srgbClr val="FF9800"/>
                </a:solidFill>
              </a:rPr>
              <a:t>Spectrometry</a:t>
            </a:r>
            <a:endParaRPr lang="de-DE" sz="4000" b="1" dirty="0">
              <a:solidFill>
                <a:srgbClr val="FF9800"/>
              </a:solidFill>
            </a:endParaRPr>
          </a:p>
        </p:txBody>
      </p:sp>
      <p:sp>
        <p:nvSpPr>
          <p:cNvPr id="49" name="Ellipse 48"/>
          <p:cNvSpPr/>
          <p:nvPr/>
        </p:nvSpPr>
        <p:spPr>
          <a:xfrm>
            <a:off x="6215959" y="2470234"/>
            <a:ext cx="1337912" cy="1328286"/>
          </a:xfrm>
          <a:prstGeom prst="ellipse">
            <a:avLst/>
          </a:prstGeom>
          <a:solidFill>
            <a:srgbClr val="FF98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feld 49"/>
          <p:cNvSpPr txBox="1"/>
          <p:nvPr/>
        </p:nvSpPr>
        <p:spPr>
          <a:xfrm>
            <a:off x="5936024" y="1750565"/>
            <a:ext cx="189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9A9A9A"/>
                </a:solidFill>
              </a:rPr>
              <a:t>Research Center</a:t>
            </a:r>
            <a:endParaRPr lang="de-DE" dirty="0">
              <a:solidFill>
                <a:srgbClr val="9A9A9A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5936024" y="3798520"/>
            <a:ext cx="23855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b="1" dirty="0" err="1" smtClean="0">
                <a:solidFill>
                  <a:srgbClr val="FF9800"/>
                </a:solidFill>
              </a:rPr>
              <a:t>CellNanOs</a:t>
            </a:r>
            <a:endParaRPr lang="de-DE" sz="4000" b="1" dirty="0">
              <a:solidFill>
                <a:srgbClr val="FF9800"/>
              </a:solidFill>
            </a:endParaRPr>
          </a:p>
        </p:txBody>
      </p:sp>
      <p:pic>
        <p:nvPicPr>
          <p:cNvPr id="52" name="Grafik 51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782" y="2821348"/>
            <a:ext cx="722810" cy="626835"/>
          </a:xfrm>
          <a:prstGeom prst="rect">
            <a:avLst/>
          </a:prstGeom>
        </p:spPr>
      </p:pic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PoL Bio-Image Analysis Symposium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smtClean="0"/>
              <a:t>Susanne Kunis | University Osnabrueck</a:t>
            </a:r>
            <a:endParaRPr lang="de-DE" dirty="0"/>
          </a:p>
        </p:txBody>
      </p:sp>
      <p:pic>
        <p:nvPicPr>
          <p:cNvPr id="22" name="Picture 6" descr="https://nfdi4bioimage.de/typo3temp/secure_downloads/115908/0/7db05c080e6382f434acc78aeecb9f12492f491b/Uni_Osnabrueck_rot.gif"/>
          <p:cNvPicPr>
            <a:picLocks noChangeAspect="1" noChangeArrowheads="1"/>
          </p:cNvPicPr>
          <p:nvPr/>
        </p:nvPicPr>
        <p:blipFill>
          <a:blip r:embed="rId20"/>
          <a:stretch/>
        </p:blipFill>
        <p:spPr bwMode="auto">
          <a:xfrm>
            <a:off x="9799987" y="570007"/>
            <a:ext cx="1553813" cy="3897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186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2265</Words>
  <Application>Microsoft Office PowerPoint</Application>
  <PresentationFormat>Breitbild</PresentationFormat>
  <Paragraphs>659</Paragraphs>
  <Slides>30</Slides>
  <Notes>26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Consolas</vt:lpstr>
      <vt:lpstr>Wingdings</vt:lpstr>
      <vt:lpstr>Office</vt:lpstr>
      <vt:lpstr>Thinking data management on different scales</vt:lpstr>
      <vt:lpstr>Research Data Management</vt:lpstr>
      <vt:lpstr>PowerPoint-Präsentation</vt:lpstr>
      <vt:lpstr>Important spokes in the wheel</vt:lpstr>
      <vt:lpstr>Important spokes in the wheel</vt:lpstr>
      <vt:lpstr>Integration of data management in an existing ecosystem</vt:lpstr>
      <vt:lpstr>Department Biology</vt:lpstr>
      <vt:lpstr>Department Biology</vt:lpstr>
      <vt:lpstr>Department Biology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What about the others…</vt:lpstr>
      <vt:lpstr>RDM4mic  “Research Data Management for Microscopy”</vt:lpstr>
      <vt:lpstr>I3D:bio Information Infrastructure for BioImage Data </vt:lpstr>
      <vt:lpstr>PowerPoint-Präsentation</vt:lpstr>
      <vt:lpstr>Research Data Management</vt:lpstr>
      <vt:lpstr>NFDI4BIOIMAGE</vt:lpstr>
      <vt:lpstr>NFDI4BIOIMAGE</vt:lpstr>
      <vt:lpstr>NFDI4BIOIMAGE</vt:lpstr>
      <vt:lpstr>NFDI4BIOIMAGE</vt:lpstr>
      <vt:lpstr>PowerPoint-Präsentation</vt:lpstr>
      <vt:lpstr>PowerPoint-Präsentation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sukunis</dc:creator>
  <cp:lastModifiedBy>Susanne Kunis</cp:lastModifiedBy>
  <cp:revision>201</cp:revision>
  <dcterms:created xsi:type="dcterms:W3CDTF">2023-07-03T16:29:03Z</dcterms:created>
  <dcterms:modified xsi:type="dcterms:W3CDTF">2023-09-08T09:31:58Z</dcterms:modified>
</cp:coreProperties>
</file>