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6"/>
  </p:notesMasterIdLst>
  <p:sldIdLst>
    <p:sldId id="263" r:id="rId2"/>
    <p:sldId id="266" r:id="rId3"/>
    <p:sldId id="256" r:id="rId4"/>
    <p:sldId id="307" r:id="rId5"/>
    <p:sldId id="301" r:id="rId6"/>
    <p:sldId id="306" r:id="rId7"/>
    <p:sldId id="302" r:id="rId8"/>
    <p:sldId id="303" r:id="rId9"/>
    <p:sldId id="304" r:id="rId10"/>
    <p:sldId id="305" r:id="rId11"/>
    <p:sldId id="282" r:id="rId12"/>
    <p:sldId id="308" r:id="rId13"/>
    <p:sldId id="309" r:id="rId14"/>
    <p:sldId id="310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9" autoAdjust="0"/>
    <p:restoredTop sz="79536" autoAdjust="0"/>
  </p:normalViewPr>
  <p:slideViewPr>
    <p:cSldViewPr snapToGrid="0">
      <p:cViewPr varScale="1">
        <p:scale>
          <a:sx n="132" d="100"/>
          <a:sy n="132" d="100"/>
        </p:scale>
        <p:origin x="134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4042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CAFB8-CF1F-49DC-885D-1CE5C13FF50A}" type="datetimeFigureOut">
              <a:rPr lang="de-DE" smtClean="0"/>
              <a:t>09.11.2023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BA22E-7875-4095-8650-3C6B97E684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81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video</a:t>
            </a:r>
            <a:r>
              <a:rPr lang="de-DE" dirty="0"/>
              <a:t> </a:t>
            </a:r>
            <a:r>
              <a:rPr lang="de-DE" dirty="0" err="1"/>
              <a:t>disclaimer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deleted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not </a:t>
            </a:r>
            <a:r>
              <a:rPr lang="de-DE" dirty="0" err="1"/>
              <a:t>needed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758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Note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presenters</a:t>
            </a:r>
            <a:r>
              <a:rPr lang="de-DE" dirty="0"/>
              <a:t>: The </a:t>
            </a:r>
            <a:r>
              <a:rPr lang="de-DE" dirty="0" err="1"/>
              <a:t>availability</a:t>
            </a:r>
            <a:r>
              <a:rPr lang="de-DE" dirty="0"/>
              <a:t> of </a:t>
            </a:r>
            <a:r>
              <a:rPr lang="de-DE" dirty="0" err="1"/>
              <a:t>several</a:t>
            </a:r>
            <a:r>
              <a:rPr lang="de-DE" dirty="0"/>
              <a:t> of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listed</a:t>
            </a:r>
            <a:r>
              <a:rPr lang="de-DE" dirty="0"/>
              <a:t> </a:t>
            </a:r>
            <a:r>
              <a:rPr lang="de-DE" dirty="0" err="1"/>
              <a:t>functions</a:t>
            </a:r>
            <a:r>
              <a:rPr lang="de-DE" dirty="0"/>
              <a:t> </a:t>
            </a:r>
            <a:r>
              <a:rPr lang="de-DE" dirty="0" err="1"/>
              <a:t>depends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local</a:t>
            </a:r>
            <a:r>
              <a:rPr lang="de-DE" dirty="0"/>
              <a:t> OMERO </a:t>
            </a:r>
            <a:r>
              <a:rPr lang="de-DE" dirty="0" err="1"/>
              <a:t>configuration</a:t>
            </a:r>
            <a:r>
              <a:rPr lang="de-DE" dirty="0"/>
              <a:t>. </a:t>
            </a: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consult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OMERO </a:t>
            </a:r>
            <a:r>
              <a:rPr lang="de-DE" dirty="0" err="1"/>
              <a:t>administrator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clarify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plugins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937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748276" y="4464549"/>
            <a:ext cx="1285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ADD LOGO BIG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/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/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marL="0" marR="0" lvl="0" indent="0" algn="just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endParaRPr kumimoji="0" lang="de-DE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771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613264" y="4789971"/>
            <a:ext cx="1611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ADD LOGO SMALL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C31F4C9-88EF-4F9B-A30E-2C6E3E3F3069}"/>
              </a:ext>
            </a:extLst>
          </p:cNvPr>
          <p:cNvSpPr txBox="1">
            <a:spLocks/>
          </p:cNvSpPr>
          <p:nvPr userDrawn="1"/>
        </p:nvSpPr>
        <p:spPr>
          <a:xfrm>
            <a:off x="793154" y="479322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1246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7911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5CD8D0EA-CD4A-4BB6-B2B8-24B6A7CF6418}"/>
              </a:ext>
            </a:extLst>
          </p:cNvPr>
          <p:cNvSpPr/>
          <p:nvPr userDrawn="1"/>
        </p:nvSpPr>
        <p:spPr bwMode="auto">
          <a:xfrm>
            <a:off x="0" y="4338797"/>
            <a:ext cx="9144000" cy="804704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47C2BAB-6413-437B-8C2B-44D652AADC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28522" y="4373998"/>
            <a:ext cx="903171" cy="74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7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6F1FEA3-75A1-4A43-BAC9-E5432E79D576}"/>
              </a:ext>
            </a:extLst>
          </p:cNvPr>
          <p:cNvSpPr/>
          <p:nvPr userDrawn="1"/>
        </p:nvSpPr>
        <p:spPr bwMode="auto">
          <a:xfrm>
            <a:off x="0" y="4733925"/>
            <a:ext cx="9144000" cy="409575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F0EB5C0-5D39-4F2B-8276-7034CF92ABD3}"/>
              </a:ext>
            </a:extLst>
          </p:cNvPr>
          <p:cNvSpPr/>
          <p:nvPr userDrawn="1"/>
        </p:nvSpPr>
        <p:spPr>
          <a:xfrm>
            <a:off x="8418576" y="4752212"/>
            <a:ext cx="609600" cy="36836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6">
            <a:extLst>
              <a:ext uri="{FF2B5EF4-FFF2-40B4-BE49-F238E27FC236}">
                <a16:creationId xmlns:a16="http://schemas.microsoft.com/office/drawing/2014/main" id="{46D36471-AB9E-4ECB-BD86-FC52D2006382}"/>
              </a:ext>
            </a:extLst>
          </p:cNvPr>
          <p:cNvSpPr>
            <a:spLocks/>
          </p:cNvSpPr>
          <p:nvPr userDrawn="1"/>
        </p:nvSpPr>
        <p:spPr bwMode="auto">
          <a:xfrm>
            <a:off x="2611876" y="19789"/>
            <a:ext cx="3648716" cy="1119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de-DE" sz="2400" b="1" dirty="0">
                <a:solidFill>
                  <a:schemeClr val="bg1"/>
                </a:solidFill>
              </a:rPr>
              <a:t>OMERO Training Material </a:t>
            </a:r>
            <a:r>
              <a:rPr lang="de-DE" sz="2400" b="1" dirty="0" err="1">
                <a:solidFill>
                  <a:schemeClr val="bg1"/>
                </a:solidFill>
              </a:rPr>
              <a:t>by</a:t>
            </a:r>
            <a:r>
              <a:rPr lang="de-DE" sz="2400" b="1" dirty="0">
                <a:solidFill>
                  <a:schemeClr val="bg1"/>
                </a:solidFill>
              </a:rPr>
              <a:t> I3D:bio</a:t>
            </a:r>
            <a:endParaRPr sz="1100" dirty="0"/>
          </a:p>
          <a:p>
            <a:pPr algn="ctr">
              <a:defRPr/>
            </a:pP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34D97E9-F8AD-4D67-8FE0-54642FFE76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0109" y="4775132"/>
            <a:ext cx="447328" cy="327160"/>
          </a:xfrm>
          <a:prstGeom prst="rect">
            <a:avLst/>
          </a:prstGeom>
        </p:spPr>
      </p:pic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C05370D4-2441-46F8-8E21-B31C75621D2D}"/>
              </a:ext>
            </a:extLst>
          </p:cNvPr>
          <p:cNvSpPr txBox="1">
            <a:spLocks/>
          </p:cNvSpPr>
          <p:nvPr userDrawn="1"/>
        </p:nvSpPr>
        <p:spPr>
          <a:xfrm>
            <a:off x="707810" y="480179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3579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04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51" r:id="rId3"/>
    <p:sldLayoutId id="2147483666" r:id="rId4"/>
    <p:sldLayoutId id="2147483667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github.com/ome/omero-downloader/tree/master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ukunis/OMERO.openlink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omero-guides.readthedocs.io/en/latest/external_tools.html" TargetMode="External"/><Relationship Id="rId3" Type="http://schemas.openxmlformats.org/officeDocument/2006/relationships/hyperlink" Target="https://github.com/qupath/qupath-extension-omero" TargetMode="External"/><Relationship Id="rId7" Type="http://schemas.openxmlformats.org/officeDocument/2006/relationships/hyperlink" Target="https://omero-guides.readthedocs.io/en/latest/cellprofiler/docs/cellprofiler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38/s41592-022-01642-9" TargetMode="External"/><Relationship Id="rId5" Type="http://schemas.openxmlformats.org/officeDocument/2006/relationships/hyperlink" Target="https://www.napari-hub.org/plugins/napari-omero" TargetMode="External"/><Relationship Id="rId4" Type="http://schemas.openxmlformats.org/officeDocument/2006/relationships/hyperlink" Target="https://usegalaxy-eu.github.io/posts/2020/11/23/OMERO-post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ymeth.2015.10.006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38/s41597-023-02367-w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mero-guides.readthedocs.io/en/latest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microscopy.org/omero/iviewer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omero-guides.readthedocs.io/en/latest/iviewer/docs/index.html" TargetMode="External"/><Relationship Id="rId4" Type="http://schemas.openxmlformats.org/officeDocument/2006/relationships/hyperlink" Target="https://www.youtube.com/watch?v=xshaOwmoqe0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.png"/><Relationship Id="rId7" Type="http://schemas.openxmlformats.org/officeDocument/2006/relationships/hyperlink" Target="https://www.youtube.com/watch?v=YeCFaB7VAAQ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-biop.epfl.ch/en/Image_Storage/OMERO/OMEROFigure" TargetMode="External"/><Relationship Id="rId5" Type="http://schemas.openxmlformats.org/officeDocument/2006/relationships/hyperlink" Target="https://www.youtube.com/watch?v=E0Fgw1uUAXA&amp;t=1440s" TargetMode="External"/><Relationship Id="rId4" Type="http://schemas.openxmlformats.org/officeDocument/2006/relationships/hyperlink" Target="https://www.youtube.com/watch?v=i3jXplmD81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mi31J04A_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wiki-biop.epfl.ch/en/Image_Storage/OMERO/OmeroParad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igomaUmIx4&amp;t=7586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s://wiki-biop.epfl.ch/en/Image_Storage/OMERO/OmeroTabl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B8D3AFF-5B75-4111-916E-5134ACAA5040}"/>
              </a:ext>
            </a:extLst>
          </p:cNvPr>
          <p:cNvSpPr txBox="1"/>
          <p:nvPr/>
        </p:nvSpPr>
        <p:spPr>
          <a:xfrm>
            <a:off x="321198" y="176645"/>
            <a:ext cx="84090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008000"/>
                </a:solidFill>
              </a:rPr>
              <a:t>I3D:bio OMERO </a:t>
            </a:r>
            <a:r>
              <a:rPr lang="de-DE" sz="2000" b="1" dirty="0" err="1">
                <a:solidFill>
                  <a:srgbClr val="008000"/>
                </a:solidFill>
              </a:rPr>
              <a:t>user</a:t>
            </a:r>
            <a:r>
              <a:rPr lang="de-DE" sz="2000" b="1" dirty="0">
                <a:solidFill>
                  <a:srgbClr val="008000"/>
                </a:solidFill>
              </a:rPr>
              <a:t> </a:t>
            </a:r>
            <a:r>
              <a:rPr lang="de-DE" sz="2000" b="1" dirty="0" err="1">
                <a:solidFill>
                  <a:srgbClr val="008000"/>
                </a:solidFill>
              </a:rPr>
              <a:t>training</a:t>
            </a:r>
            <a:r>
              <a:rPr lang="de-DE" sz="2000" b="1" dirty="0">
                <a:solidFill>
                  <a:srgbClr val="008000"/>
                </a:solidFill>
              </a:rPr>
              <a:t> </a:t>
            </a:r>
            <a:r>
              <a:rPr lang="de-DE" sz="2000" b="1" dirty="0" err="1">
                <a:solidFill>
                  <a:srgbClr val="008000"/>
                </a:solidFill>
              </a:rPr>
              <a:t>slides</a:t>
            </a:r>
            <a:br>
              <a:rPr lang="de-DE" b="1" dirty="0"/>
            </a:br>
            <a:endParaRPr lang="de-DE" b="1" dirty="0"/>
          </a:p>
          <a:p>
            <a:r>
              <a:rPr lang="de-DE" sz="1600" b="1" dirty="0"/>
              <a:t>HOW TO USE THE SLIDE TEMPLATES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institution‘s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design and logo, </a:t>
            </a:r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master</a:t>
            </a:r>
            <a:r>
              <a:rPr lang="de-DE" dirty="0"/>
              <a:t>“</a:t>
            </a:r>
            <a:br>
              <a:rPr lang="de-DE" dirty="0"/>
            </a:br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optimized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16:9 screen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Check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>
                <a:highlight>
                  <a:srgbClr val="FFFF00"/>
                </a:highlight>
              </a:rPr>
              <a:t>yellow-marked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text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/>
              <a:t>and </a:t>
            </a:r>
            <a:r>
              <a:rPr lang="de-DE" dirty="0" err="1"/>
              <a:t>insert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own </a:t>
            </a:r>
            <a:r>
              <a:rPr lang="de-DE" dirty="0" err="1"/>
              <a:t>institute‘s</a:t>
            </a:r>
            <a:r>
              <a:rPr lang="de-DE" dirty="0"/>
              <a:t> </a:t>
            </a:r>
            <a:r>
              <a:rPr lang="de-DE" dirty="0" err="1"/>
              <a:t>infrastructure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videos</a:t>
            </a:r>
            <a:r>
              <a:rPr lang="de-DE" dirty="0"/>
              <a:t>, </a:t>
            </a:r>
            <a:r>
              <a:rPr lang="de-DE" dirty="0" err="1"/>
              <a:t>teaching</a:t>
            </a:r>
            <a:r>
              <a:rPr lang="de-DE" dirty="0"/>
              <a:t>, </a:t>
            </a:r>
            <a:r>
              <a:rPr lang="de-DE" dirty="0" err="1"/>
              <a:t>guidelines</a:t>
            </a:r>
            <a:r>
              <a:rPr lang="de-DE" dirty="0"/>
              <a:t>, etc., at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cite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(e.g., on </a:t>
            </a:r>
            <a:r>
              <a:rPr lang="de-DE" dirty="0" err="1"/>
              <a:t>page</a:t>
            </a:r>
            <a:r>
              <a:rPr lang="de-DE" dirty="0"/>
              <a:t> 1)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re-using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or</a:t>
            </a:r>
            <a:r>
              <a:rPr lang="de-DE" dirty="0"/>
              <a:t> derivatives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If</a:t>
            </a:r>
            <a:r>
              <a:rPr lang="de-DE" dirty="0"/>
              <a:t> not </a:t>
            </a:r>
            <a:r>
              <a:rPr lang="de-DE" dirty="0" err="1"/>
              <a:t>stated</a:t>
            </a:r>
            <a:r>
              <a:rPr lang="de-DE" dirty="0"/>
              <a:t> </a:t>
            </a:r>
            <a:r>
              <a:rPr lang="de-DE" dirty="0" err="1"/>
              <a:t>otherwise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material (</a:t>
            </a:r>
            <a:r>
              <a:rPr lang="de-DE" dirty="0" err="1"/>
              <a:t>except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logos</a:t>
            </a:r>
            <a:r>
              <a:rPr lang="de-DE" dirty="0"/>
              <a:t>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published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a </a:t>
            </a:r>
            <a:r>
              <a:rPr lang="de-DE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funded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Deutsche Forschungsgemeinschaft (DFG, German Research </a:t>
            </a:r>
            <a:r>
              <a:rPr lang="de-DE" dirty="0" err="1"/>
              <a:t>Foundation</a:t>
            </a:r>
            <a:r>
              <a:rPr lang="de-DE" dirty="0"/>
              <a:t>) – 462231789 (Information Infrastructure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BioImage</a:t>
            </a:r>
            <a:r>
              <a:rPr lang="de-DE" dirty="0"/>
              <a:t> Data, I3D:bio)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6">
            <a:extLst>
              <a:ext uri="{FF2B5EF4-FFF2-40B4-BE49-F238E27FC236}">
                <a16:creationId xmlns:a16="http://schemas.microsoft.com/office/drawing/2014/main" id="{A961A41C-A22C-4AA3-A823-42E5EF2BA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1086" y="176645"/>
            <a:ext cx="1154832" cy="84460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01502923-2757-41A6-8852-EFBF39AE302C}"/>
              </a:ext>
            </a:extLst>
          </p:cNvPr>
          <p:cNvSpPr/>
          <p:nvPr/>
        </p:nvSpPr>
        <p:spPr>
          <a:xfrm>
            <a:off x="620446" y="2975107"/>
            <a:ext cx="83423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defRPr/>
            </a:pP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lang="de-DE" sz="800" i="1" kern="0" dirty="0"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lang="en-US" sz="800" kern="0" dirty="0" err="1"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DOI: 10.5281/zenodo.8323588.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algn="just">
              <a:defRPr/>
            </a:pP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536545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8263663E-311C-4BDA-9C60-99A950B84F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4879"/>
          <a:stretch/>
        </p:blipFill>
        <p:spPr>
          <a:xfrm>
            <a:off x="3923928" y="2283905"/>
            <a:ext cx="5176124" cy="1551388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986E484A-3387-4126-A5DD-BD1C1075737F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OMERO.downloader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–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retrieve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original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files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from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 in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batch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7F223A2-60FC-4253-84A6-2DAD264B98B2}"/>
              </a:ext>
            </a:extLst>
          </p:cNvPr>
          <p:cNvSpPr txBox="1"/>
          <p:nvPr/>
        </p:nvSpPr>
        <p:spPr>
          <a:xfrm>
            <a:off x="140406" y="771294"/>
            <a:ext cx="291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600" dirty="0">
              <a:latin typeface="Arial"/>
            </a:endParaRPr>
          </a:p>
          <a:p>
            <a:endParaRPr lang="de-DE" sz="1600" dirty="0">
              <a:latin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1600" dirty="0">
              <a:latin typeface="Arial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C1334A5-04D4-4F1F-90F9-01DD686A198B}"/>
              </a:ext>
            </a:extLst>
          </p:cNvPr>
          <p:cNvSpPr/>
          <p:nvPr/>
        </p:nvSpPr>
        <p:spPr>
          <a:xfrm>
            <a:off x="126184" y="4110596"/>
            <a:ext cx="90593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Learn how to retrieve and use the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OMERO.downloader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https://github.com/ome/omero-downloader/tree/master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644B3E3-5CF6-462C-ABEF-B1B1A01C87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6727" y="697591"/>
            <a:ext cx="3861790" cy="1883800"/>
          </a:xfrm>
          <a:prstGeom prst="rect">
            <a:avLst/>
          </a:prstGeom>
        </p:spPr>
      </p:pic>
      <p:sp>
        <p:nvSpPr>
          <p:cNvPr id="9" name="Pfeil: gebogen 8">
            <a:extLst>
              <a:ext uri="{FF2B5EF4-FFF2-40B4-BE49-F238E27FC236}">
                <a16:creationId xmlns:a16="http://schemas.microsoft.com/office/drawing/2014/main" id="{C96BA7C8-8B18-467C-A39F-76BE87241BEC}"/>
              </a:ext>
            </a:extLst>
          </p:cNvPr>
          <p:cNvSpPr/>
          <p:nvPr/>
        </p:nvSpPr>
        <p:spPr bwMode="auto">
          <a:xfrm rot="5400000">
            <a:off x="7646880" y="1405189"/>
            <a:ext cx="621922" cy="584904"/>
          </a:xfrm>
          <a:prstGeom prst="bentArrow">
            <a:avLst>
              <a:gd name="adj1" fmla="val 30211"/>
              <a:gd name="adj2" fmla="val 31774"/>
              <a:gd name="adj3" fmla="val 34380"/>
              <a:gd name="adj4" fmla="val 71949"/>
            </a:avLst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1F31722-0A8D-4479-98AD-A04D1F950C98}"/>
              </a:ext>
            </a:extLst>
          </p:cNvPr>
          <p:cNvSpPr txBox="1"/>
          <p:nvPr/>
        </p:nvSpPr>
        <p:spPr>
          <a:xfrm>
            <a:off x="144966" y="619120"/>
            <a:ext cx="3559983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b="1" dirty="0" err="1">
                <a:latin typeface="Arial"/>
              </a:rPr>
              <a:t>OMERO.web</a:t>
            </a:r>
            <a:r>
              <a:rPr lang="de-DE" sz="1600" b="1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offers</a:t>
            </a:r>
            <a:r>
              <a:rPr lang="de-DE" sz="1600" dirty="0">
                <a:latin typeface="Arial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600" i="1" dirty="0">
                <a:latin typeface="Arial"/>
              </a:rPr>
              <a:t>Download</a:t>
            </a:r>
            <a:r>
              <a:rPr lang="de-DE" sz="1600" dirty="0">
                <a:latin typeface="Arial"/>
              </a:rPr>
              <a:t> of original </a:t>
            </a:r>
            <a:r>
              <a:rPr lang="de-DE" sz="1600" dirty="0" err="1">
                <a:latin typeface="Arial"/>
              </a:rPr>
              <a:t>image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files</a:t>
            </a:r>
            <a:r>
              <a:rPr lang="de-DE" sz="1600" dirty="0">
                <a:latin typeface="Arial"/>
              </a:rPr>
              <a:t> at </a:t>
            </a:r>
            <a:r>
              <a:rPr lang="de-DE" sz="1600" dirty="0" err="1">
                <a:latin typeface="Arial"/>
              </a:rPr>
              <a:t>single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image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level</a:t>
            </a:r>
            <a:endParaRPr lang="de-DE" sz="1600" dirty="0">
              <a:latin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Batch </a:t>
            </a:r>
            <a:r>
              <a:rPr lang="de-DE" sz="1600" i="1" dirty="0" err="1">
                <a:latin typeface="Arial"/>
              </a:rPr>
              <a:t>export</a:t>
            </a:r>
            <a:r>
              <a:rPr lang="de-DE" sz="1600" i="1" dirty="0">
                <a:latin typeface="Arial"/>
              </a:rPr>
              <a:t> </a:t>
            </a:r>
            <a:r>
              <a:rPr lang="de-DE" sz="1600" dirty="0">
                <a:latin typeface="Arial"/>
              </a:rPr>
              <a:t>(e.g.,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OME-TIFF) of Datasets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b="1" dirty="0" err="1">
                <a:latin typeface="Arial"/>
              </a:rPr>
              <a:t>OMERO.downloader</a:t>
            </a:r>
            <a:r>
              <a:rPr lang="de-DE" sz="1600" b="1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offers</a:t>
            </a:r>
            <a:r>
              <a:rPr lang="de-DE" sz="1600" dirty="0">
                <a:latin typeface="Arial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600" i="1" dirty="0">
                <a:latin typeface="Arial"/>
              </a:rPr>
              <a:t>Download</a:t>
            </a:r>
            <a:r>
              <a:rPr lang="de-DE" sz="1600" dirty="0">
                <a:latin typeface="Arial"/>
              </a:rPr>
              <a:t> of original </a:t>
            </a:r>
            <a:r>
              <a:rPr lang="de-DE" sz="1600" dirty="0" err="1">
                <a:latin typeface="Arial"/>
              </a:rPr>
              <a:t>image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files</a:t>
            </a:r>
            <a:r>
              <a:rPr lang="de-DE" sz="1600" dirty="0">
                <a:latin typeface="Arial"/>
              </a:rPr>
              <a:t> in </a:t>
            </a:r>
            <a:r>
              <a:rPr lang="de-DE" sz="1600" dirty="0" err="1">
                <a:latin typeface="Arial"/>
              </a:rPr>
              <a:t>batch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from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OMERO </a:t>
            </a:r>
            <a:r>
              <a:rPr lang="de-DE" sz="1600" dirty="0" err="1">
                <a:latin typeface="Arial"/>
              </a:rPr>
              <a:t>server</a:t>
            </a:r>
            <a:endParaRPr lang="de-DE" sz="1600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C00000"/>
                </a:solidFill>
                <a:latin typeface="Arial"/>
              </a:rPr>
              <a:t>NOTE:</a:t>
            </a:r>
          </a:p>
          <a:p>
            <a:pPr marL="540000" lvl="1" indent="-216000">
              <a:buFont typeface="Arial" panose="020B0604020202020204" pitchFamily="34" charset="0"/>
              <a:buChar char="•"/>
            </a:pPr>
            <a:r>
              <a:rPr lang="de-DE" sz="1200" dirty="0" err="1">
                <a:latin typeface="Arial"/>
              </a:rPr>
              <a:t>OMERO.downloader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is</a:t>
            </a:r>
            <a:r>
              <a:rPr lang="de-DE" sz="1200" dirty="0">
                <a:latin typeface="Arial"/>
              </a:rPr>
              <a:t> a </a:t>
            </a:r>
            <a:r>
              <a:rPr lang="de-DE" sz="1200" dirty="0" err="1">
                <a:latin typeface="Arial"/>
              </a:rPr>
              <a:t>command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line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tool</a:t>
            </a:r>
            <a:r>
              <a:rPr lang="de-DE" sz="1200" dirty="0">
                <a:latin typeface="Arial"/>
              </a:rPr>
              <a:t>, and </a:t>
            </a:r>
            <a:r>
              <a:rPr lang="de-DE" sz="1200" dirty="0" err="1">
                <a:latin typeface="Arial"/>
              </a:rPr>
              <a:t>it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requires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the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user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to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be</a:t>
            </a:r>
            <a:r>
              <a:rPr lang="de-DE" sz="1200" dirty="0">
                <a:latin typeface="Arial"/>
              </a:rPr>
              <a:t> at least </a:t>
            </a:r>
            <a:r>
              <a:rPr lang="de-DE" sz="1200" dirty="0" err="1">
                <a:latin typeface="Arial"/>
              </a:rPr>
              <a:t>comfortable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with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some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level</a:t>
            </a:r>
            <a:r>
              <a:rPr lang="de-DE" sz="1200" dirty="0">
                <a:latin typeface="Arial"/>
              </a:rPr>
              <a:t> of </a:t>
            </a:r>
            <a:r>
              <a:rPr lang="de-DE" sz="1200" dirty="0" err="1">
                <a:latin typeface="Arial"/>
              </a:rPr>
              <a:t>command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line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usage</a:t>
            </a:r>
            <a:r>
              <a:rPr lang="de-DE" sz="1200" dirty="0">
                <a:latin typeface="Arial"/>
              </a:rPr>
              <a:t>, and </a:t>
            </a:r>
            <a:r>
              <a:rPr lang="de-DE" sz="1200" dirty="0" err="1">
                <a:latin typeface="Arial"/>
              </a:rPr>
              <a:t>java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installation</a:t>
            </a:r>
            <a:r>
              <a:rPr lang="de-DE" sz="1200" dirty="0">
                <a:latin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6322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BBBA735-A491-417A-A867-3D26E296BA2D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816567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OMERO.openLink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–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batch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download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from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OMERO.web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FBBD1EC-1057-485A-9D43-8059543B679F}"/>
              </a:ext>
            </a:extLst>
          </p:cNvPr>
          <p:cNvSpPr txBox="1"/>
          <p:nvPr/>
        </p:nvSpPr>
        <p:spPr>
          <a:xfrm>
            <a:off x="140406" y="771294"/>
            <a:ext cx="291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600" dirty="0">
              <a:latin typeface="Arial"/>
            </a:endParaRPr>
          </a:p>
          <a:p>
            <a:endParaRPr lang="de-DE" sz="1600" dirty="0">
              <a:latin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1600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FEFAB39-EC84-473C-9627-12CF151F6DDA}"/>
              </a:ext>
            </a:extLst>
          </p:cNvPr>
          <p:cNvSpPr/>
          <p:nvPr/>
        </p:nvSpPr>
        <p:spPr>
          <a:xfrm>
            <a:off x="230489" y="3942499"/>
            <a:ext cx="8589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Learn more about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OMERO.openLink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https://github.com/sukunis/OMERO.openlink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(last access: 2023-08-24)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B402ABD-B908-481B-849D-7BDC2B3005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9993"/>
          <a:stretch/>
        </p:blipFill>
        <p:spPr>
          <a:xfrm>
            <a:off x="231878" y="1228760"/>
            <a:ext cx="4481496" cy="233170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610EC05-953D-4488-A6EB-CFECF7B2C4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2" t="50000" r="-72" b="-7"/>
          <a:stretch/>
        </p:blipFill>
        <p:spPr>
          <a:xfrm>
            <a:off x="4572000" y="1218094"/>
            <a:ext cx="4481496" cy="233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125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7EACF0B-CBA2-4123-BD84-797198BE2BC1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OMERO-interoperable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analysis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tools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24DDC5B-51D4-43FC-8318-BCF11E93264B}"/>
              </a:ext>
            </a:extLst>
          </p:cNvPr>
          <p:cNvSpPr txBox="1"/>
          <p:nvPr/>
        </p:nvSpPr>
        <p:spPr>
          <a:xfrm>
            <a:off x="179512" y="777344"/>
            <a:ext cx="8712968" cy="3365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dirty="0">
                <a:latin typeface="Arial"/>
              </a:rPr>
              <a:t>OMERO and </a:t>
            </a:r>
            <a:r>
              <a:rPr lang="de-DE" sz="1800" dirty="0" err="1">
                <a:latin typeface="Arial"/>
              </a:rPr>
              <a:t>image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analysis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software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platforms</a:t>
            </a:r>
            <a:r>
              <a:rPr lang="de-DE" sz="1800" dirty="0">
                <a:latin typeface="Arial"/>
              </a:rPr>
              <a:t> (</a:t>
            </a:r>
            <a:r>
              <a:rPr lang="de-DE" sz="1800" dirty="0" err="1">
                <a:latin typeface="Arial"/>
              </a:rPr>
              <a:t>examples</a:t>
            </a:r>
            <a:r>
              <a:rPr lang="de-DE" sz="1800" dirty="0">
                <a:latin typeface="Arial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latin typeface="Arial"/>
              </a:rPr>
              <a:t>Fiji</a:t>
            </a:r>
            <a:r>
              <a:rPr lang="de-DE" sz="1800" dirty="0">
                <a:latin typeface="Arial"/>
              </a:rPr>
              <a:t> (Chapter 8)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latin typeface="Arial"/>
              </a:rPr>
              <a:t>QuPath</a:t>
            </a:r>
            <a:r>
              <a:rPr lang="de-DE" sz="1800" dirty="0">
                <a:latin typeface="Arial"/>
              </a:rPr>
              <a:t>			</a:t>
            </a:r>
            <a:r>
              <a:rPr lang="de-DE" sz="1400" dirty="0">
                <a:latin typeface="Arial"/>
                <a:hlinkClick r:id="rId3"/>
              </a:rPr>
              <a:t>https://github.com/qupath/qupath-extension-omero</a:t>
            </a:r>
            <a:r>
              <a:rPr lang="de-DE" sz="1400" dirty="0">
                <a:latin typeface="Arial"/>
              </a:rPr>
              <a:t> </a:t>
            </a:r>
            <a:r>
              <a:rPr lang="de-DE" sz="1800" dirty="0">
                <a:latin typeface="Arial"/>
              </a:rPr>
              <a:t>	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Galaxy Imaging	</a:t>
            </a:r>
            <a:r>
              <a:rPr lang="de-DE" sz="1400" dirty="0">
                <a:latin typeface="Arial"/>
                <a:hlinkClick r:id="rId4"/>
              </a:rPr>
              <a:t>https://usegalaxy-eu.github.io/posts/2020/11/23/OMERO-post/</a:t>
            </a:r>
            <a:r>
              <a:rPr lang="de-DE" sz="1400" dirty="0">
                <a:latin typeface="Arial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latin typeface="Arial"/>
              </a:rPr>
              <a:t>Napari</a:t>
            </a:r>
            <a:r>
              <a:rPr lang="de-DE" sz="1800" dirty="0">
                <a:latin typeface="Arial"/>
              </a:rPr>
              <a:t>			</a:t>
            </a:r>
            <a:r>
              <a:rPr lang="de-DE" sz="1400" dirty="0">
                <a:latin typeface="Arial"/>
                <a:hlinkClick r:id="rId5"/>
              </a:rPr>
              <a:t>https://www.napari-hub.org/plugins/napari-omero</a:t>
            </a:r>
            <a:r>
              <a:rPr lang="de-DE" sz="1400" dirty="0">
                <a:latin typeface="Arial"/>
              </a:rPr>
              <a:t> </a:t>
            </a:r>
            <a:endParaRPr lang="de-DE" sz="18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latin typeface="Arial"/>
              </a:rPr>
              <a:t>BioImage</a:t>
            </a:r>
            <a:r>
              <a:rPr lang="de-DE" sz="1800" dirty="0">
                <a:latin typeface="Arial"/>
              </a:rPr>
              <a:t> IT		</a:t>
            </a:r>
            <a:r>
              <a:rPr lang="de-DE" sz="1400" dirty="0">
                <a:latin typeface="Arial"/>
              </a:rPr>
              <a:t>Prigent et al. Nat Methods (2022) </a:t>
            </a:r>
            <a:r>
              <a:rPr lang="de-DE" sz="1400" dirty="0" err="1">
                <a:latin typeface="Arial"/>
              </a:rPr>
              <a:t>doi</a:t>
            </a:r>
            <a:r>
              <a:rPr lang="de-DE" sz="1400" dirty="0">
                <a:latin typeface="Arial"/>
              </a:rPr>
              <a:t>: </a:t>
            </a:r>
            <a:r>
              <a:rPr lang="de-DE" sz="1400" dirty="0">
                <a:latin typeface="Arial"/>
                <a:hlinkClick r:id="rId6"/>
              </a:rPr>
              <a:t>10.1038/s41592-022-01642-9</a:t>
            </a:r>
            <a:r>
              <a:rPr lang="de-DE" sz="1400" dirty="0">
                <a:latin typeface="Arial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latin typeface="Arial"/>
              </a:rPr>
              <a:t>Jupyter</a:t>
            </a:r>
            <a:r>
              <a:rPr lang="de-DE" sz="1800" dirty="0">
                <a:latin typeface="Arial"/>
              </a:rPr>
              <a:t> Notebook </a:t>
            </a:r>
            <a:br>
              <a:rPr lang="de-DE" sz="1800" dirty="0">
                <a:latin typeface="Arial"/>
              </a:rPr>
            </a:br>
            <a:r>
              <a:rPr lang="de-DE" sz="1800" dirty="0">
                <a:latin typeface="Arial"/>
              </a:rPr>
              <a:t>&amp; </a:t>
            </a:r>
            <a:r>
              <a:rPr lang="de-DE" sz="1800" dirty="0" err="1">
                <a:latin typeface="Arial"/>
              </a:rPr>
              <a:t>Cell</a:t>
            </a:r>
            <a:r>
              <a:rPr lang="de-DE" sz="1800" dirty="0">
                <a:latin typeface="Arial"/>
              </a:rPr>
              <a:t> Profiler: 	</a:t>
            </a:r>
            <a:r>
              <a:rPr lang="de-DE" sz="1400" dirty="0">
                <a:latin typeface="Arial"/>
                <a:hlinkClick r:id="rId7"/>
              </a:rPr>
              <a:t>https://omero-guides.readthedocs.io/en/latest/cellprofiler/docs/cellprofiler.html</a:t>
            </a:r>
            <a:r>
              <a:rPr lang="de-DE" sz="1400" dirty="0">
                <a:latin typeface="Arial"/>
              </a:rPr>
              <a:t> </a:t>
            </a:r>
            <a:endParaRPr lang="de-DE" sz="1800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8292700-851E-4B8F-926A-6FD0C5944E5B}"/>
              </a:ext>
            </a:extLst>
          </p:cNvPr>
          <p:cNvSpPr/>
          <p:nvPr/>
        </p:nvSpPr>
        <p:spPr>
          <a:xfrm>
            <a:off x="870307" y="4357082"/>
            <a:ext cx="78622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https://omero-guides.readthedocs.io/en/latest/external_tools.html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6920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2ED5A3E3-8E66-4A8E-A430-C13336DDD10D}"/>
              </a:ext>
            </a:extLst>
          </p:cNvPr>
          <p:cNvSpPr/>
          <p:nvPr/>
        </p:nvSpPr>
        <p:spPr>
          <a:xfrm>
            <a:off x="300942" y="2647363"/>
            <a:ext cx="78071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Li et al.: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Metadata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high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screening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OMERO,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Methods, Volume 96, 2016, Pages 27-32, ISSN 1046-2023,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https://doi.org/10.1016/j.ymeth.2015.10.006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05373F8-6604-4C84-99C8-977BFC897357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for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HCS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4204AF8-5A4B-468F-B2E1-F917931D908A}"/>
              </a:ext>
            </a:extLst>
          </p:cNvPr>
          <p:cNvSpPr/>
          <p:nvPr/>
        </p:nvSpPr>
        <p:spPr>
          <a:xfrm>
            <a:off x="300942" y="3690426"/>
            <a:ext cx="73325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Hosseini, R., 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Vlasveld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M., 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Willemse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J. </a:t>
            </a:r>
            <a:r>
              <a:rPr lang="en-US" i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FAIR High Content Screening in Bioimaging. </a:t>
            </a:r>
            <a:r>
              <a:rPr lang="en-US" i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 Data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462 (2023). 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https://doi.org/10.1038/s41597-023-02367-w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D10DE3E-5986-40AD-975B-F992FBC755AE}"/>
              </a:ext>
            </a:extLst>
          </p:cNvPr>
          <p:cNvSpPr txBox="1"/>
          <p:nvPr/>
        </p:nvSpPr>
        <p:spPr>
          <a:xfrm>
            <a:off x="300942" y="1473655"/>
            <a:ext cx="85972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OMERO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works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 High-Content Screens and multi-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plate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assays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97518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D05373F8-6604-4C84-99C8-977BFC897357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guide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–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your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central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knowledge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resource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A299E0EE-52F6-4846-9689-97CADC117B64}"/>
              </a:ext>
            </a:extLst>
          </p:cNvPr>
          <p:cNvSpPr/>
          <p:nvPr/>
        </p:nvSpPr>
        <p:spPr>
          <a:xfrm>
            <a:off x="1388962" y="2727766"/>
            <a:ext cx="6464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https://omero-guides.readthedocs.io/en/latest/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77BC29A-A1D6-4AAE-BC22-030F1D5DA836}"/>
              </a:ext>
            </a:extLst>
          </p:cNvPr>
          <p:cNvSpPr txBox="1"/>
          <p:nvPr/>
        </p:nvSpPr>
        <p:spPr>
          <a:xfrm>
            <a:off x="147921" y="1769404"/>
            <a:ext cx="8855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Check out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OMERO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guide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all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around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OMERO:</a:t>
            </a:r>
          </a:p>
        </p:txBody>
      </p:sp>
    </p:spTree>
    <p:extLst>
      <p:ext uri="{BB962C8B-B14F-4D97-AF65-F5344CB8AC3E}">
        <p14:creationId xmlns:p14="http://schemas.microsoft.com/office/powerpoint/2010/main" val="1174703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1087344" y="231939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 dirty="0">
                <a:solidFill>
                  <a:schemeClr val="bg2">
                    <a:lumMod val="50000"/>
                  </a:schemeClr>
                </a:solidFill>
                <a:cs typeface="+mj-cs"/>
              </a:rPr>
              <a:t>Disclaimer</a:t>
            </a:r>
            <a:endParaRPr lang="de-DE" sz="2800" dirty="0">
              <a:cs typeface="+mj-cs"/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2F2E6C1-EBF9-4B9B-8164-59AE9DD108BB}"/>
              </a:ext>
            </a:extLst>
          </p:cNvPr>
          <p:cNvGrpSpPr/>
          <p:nvPr/>
        </p:nvGrpSpPr>
        <p:grpSpPr>
          <a:xfrm>
            <a:off x="7133692" y="218243"/>
            <a:ext cx="1697792" cy="1360629"/>
            <a:chOff x="107504" y="3052789"/>
            <a:chExt cx="1174988" cy="941649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27BA9DC9-FB08-44A2-84B9-77773FB28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97EAF90-06F0-4FDC-806C-305217F5FECD}"/>
                </a:ext>
              </a:extLst>
            </p:cNvPr>
            <p:cNvSpPr txBox="1"/>
            <p:nvPr/>
          </p:nvSpPr>
          <p:spPr>
            <a:xfrm>
              <a:off x="405345" y="3781435"/>
              <a:ext cx="877147" cy="21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AA53DE6D-7277-4B8A-92FF-666ED4FAC4AC}"/>
              </a:ext>
            </a:extLst>
          </p:cNvPr>
          <p:cNvSpPr txBox="1"/>
          <p:nvPr/>
        </p:nvSpPr>
        <p:spPr>
          <a:xfrm>
            <a:off x="7052669" y="1557935"/>
            <a:ext cx="1854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https://www.i3dbio.de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796DF59-EEE1-444A-974F-7C4BB541E8F0}"/>
              </a:ext>
            </a:extLst>
          </p:cNvPr>
          <p:cNvSpPr txBox="1"/>
          <p:nvPr/>
        </p:nvSpPr>
        <p:spPr>
          <a:xfrm>
            <a:off x="650631" y="967132"/>
            <a:ext cx="60766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/>
              </a:rPr>
              <a:t>The </a:t>
            </a:r>
            <a:r>
              <a:rPr lang="de-DE" sz="2000" dirty="0" err="1">
                <a:latin typeface="Arial"/>
              </a:rPr>
              <a:t>following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slides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are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intended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for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reuse</a:t>
            </a:r>
            <a:r>
              <a:rPr lang="de-DE" sz="2000" dirty="0">
                <a:latin typeface="Arial"/>
              </a:rPr>
              <a:t> after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substituting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yellow-marked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text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with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relevant </a:t>
            </a:r>
            <a:r>
              <a:rPr lang="de-DE" sz="2000" dirty="0" err="1">
                <a:latin typeface="Arial"/>
              </a:rPr>
              <a:t>information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Arial"/>
              </a:rPr>
              <a:t>Some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content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may</a:t>
            </a:r>
            <a:r>
              <a:rPr lang="de-DE" sz="2000" dirty="0">
                <a:latin typeface="Arial"/>
              </a:rPr>
              <a:t> not </a:t>
            </a:r>
            <a:r>
              <a:rPr lang="de-DE" sz="2000" dirty="0" err="1">
                <a:latin typeface="Arial"/>
              </a:rPr>
              <a:t>apply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to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specific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setup</a:t>
            </a:r>
            <a:r>
              <a:rPr lang="de-DE" sz="2000" dirty="0">
                <a:latin typeface="Arial"/>
              </a:rPr>
              <a:t> of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OMERO </a:t>
            </a:r>
            <a:r>
              <a:rPr lang="de-DE" sz="2000" dirty="0" err="1">
                <a:latin typeface="Arial"/>
              </a:rPr>
              <a:t>installation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endParaRPr lang="de-DE" sz="2000" dirty="0">
              <a:latin typeface="Arial"/>
            </a:endParaRPr>
          </a:p>
          <a:p>
            <a:r>
              <a:rPr lang="en-US" sz="2000" dirty="0">
                <a:latin typeface="Arial"/>
              </a:rPr>
              <a:t>The content reflects solely the authors’ opinions and does not speak on behalf of the original software, its developers, or other cited community resources.</a:t>
            </a:r>
            <a:endParaRPr lang="de-DE" sz="2000" dirty="0">
              <a:latin typeface="Arial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995781F-78CF-4F0C-BABE-2D943816781D}"/>
              </a:ext>
            </a:extLst>
          </p:cNvPr>
          <p:cNvSpPr txBox="1"/>
          <p:nvPr/>
        </p:nvSpPr>
        <p:spPr>
          <a:xfrm>
            <a:off x="7052669" y="3230088"/>
            <a:ext cx="19844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Funded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Deutsche Forschungsgemeinschaft (DFG, German Research </a:t>
            </a:r>
            <a:r>
              <a:rPr lang="de-DE" sz="1200" dirty="0" err="1"/>
              <a:t>Foundation</a:t>
            </a:r>
            <a:r>
              <a:rPr lang="de-DE" sz="1200" dirty="0"/>
              <a:t>), </a:t>
            </a:r>
            <a:r>
              <a:rPr lang="de-DE" sz="1200" dirty="0" err="1"/>
              <a:t>project</a:t>
            </a:r>
            <a:r>
              <a:rPr lang="de-DE" sz="1200" dirty="0"/>
              <a:t> I3D:bio, </a:t>
            </a:r>
            <a:r>
              <a:rPr lang="de-DE" sz="1200" dirty="0" err="1"/>
              <a:t>grant</a:t>
            </a:r>
            <a:r>
              <a:rPr lang="de-DE" sz="1200" dirty="0"/>
              <a:t> </a:t>
            </a:r>
            <a:r>
              <a:rPr lang="de-DE" sz="1200" dirty="0" err="1"/>
              <a:t>number</a:t>
            </a:r>
            <a:r>
              <a:rPr lang="de-DE" sz="1200" dirty="0"/>
              <a:t> 462231789</a:t>
            </a:r>
          </a:p>
        </p:txBody>
      </p:sp>
    </p:spTree>
    <p:extLst>
      <p:ext uri="{BB962C8B-B14F-4D97-AF65-F5344CB8AC3E}">
        <p14:creationId xmlns:p14="http://schemas.microsoft.com/office/powerpoint/2010/main" val="251175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971600" y="699542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>
                <a:solidFill>
                  <a:schemeClr val="bg2">
                    <a:lumMod val="50000"/>
                  </a:schemeClr>
                </a:solidFill>
                <a:cs typeface="+mj-cs"/>
              </a:rPr>
              <a:t>Research Data Management for Bioimage Data at the </a:t>
            </a:r>
            <a:r>
              <a:rPr lang="de-DE" sz="240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  <a:cs typeface="+mj-cs"/>
              </a:rPr>
              <a:t>ADD INSTITUTE HERE</a:t>
            </a:r>
            <a:endParaRPr lang="de-DE" sz="2800" dirty="0">
              <a:highlight>
                <a:srgbClr val="FFFF00"/>
              </a:highlight>
              <a:cs typeface="+mj-cs"/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6EE6A41-BBEF-411E-A4C5-B93DC1C9E652}"/>
              </a:ext>
            </a:extLst>
          </p:cNvPr>
          <p:cNvSpPr txBox="1"/>
          <p:nvPr/>
        </p:nvSpPr>
        <p:spPr>
          <a:xfrm>
            <a:off x="1268214" y="3490406"/>
            <a:ext cx="621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highlight>
                  <a:srgbClr val="FFFF00"/>
                </a:highlight>
              </a:rPr>
              <a:t>ADD AUTHOR / RESPONSIBLE PERSON FROM YOUR INSTITUE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F4E66FAB-5800-4712-8CA8-4881C45448C2}"/>
              </a:ext>
            </a:extLst>
          </p:cNvPr>
          <p:cNvGrpSpPr/>
          <p:nvPr/>
        </p:nvGrpSpPr>
        <p:grpSpPr>
          <a:xfrm>
            <a:off x="120966" y="3178859"/>
            <a:ext cx="1565105" cy="1036423"/>
            <a:chOff x="107504" y="3052789"/>
            <a:chExt cx="1565105" cy="1036423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CD00352C-D6AF-43BA-8049-6778FA004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E56BFDE-0CDF-4071-9D8E-8B62C128AF00}"/>
                </a:ext>
              </a:extLst>
            </p:cNvPr>
            <p:cNvSpPr txBox="1"/>
            <p:nvPr/>
          </p:nvSpPr>
          <p:spPr>
            <a:xfrm>
              <a:off x="373206" y="3781435"/>
              <a:ext cx="1299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  <p:sp>
        <p:nvSpPr>
          <p:cNvPr id="9" name="Rechteck 8">
            <a:extLst>
              <a:ext uri="{FF2B5EF4-FFF2-40B4-BE49-F238E27FC236}">
                <a16:creationId xmlns:a16="http://schemas.microsoft.com/office/drawing/2014/main" id="{7482EF34-AC00-4DBB-BC49-AB677AB3106B}"/>
              </a:ext>
            </a:extLst>
          </p:cNvPr>
          <p:cNvSpPr/>
          <p:nvPr/>
        </p:nvSpPr>
        <p:spPr>
          <a:xfrm>
            <a:off x="1331640" y="2153708"/>
            <a:ext cx="62646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More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functions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,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extensions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, and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ways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to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use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OMERO</a:t>
            </a:r>
            <a:endParaRPr lang="de-DE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2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F350DEED-DFDA-43E2-835D-F39F4D01FD1F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Review: 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for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Bioimaging Data Management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A499F0C-BF5F-449B-BDEA-7257B439588D}"/>
              </a:ext>
            </a:extLst>
          </p:cNvPr>
          <p:cNvSpPr txBox="1"/>
          <p:nvPr/>
        </p:nvSpPr>
        <p:spPr>
          <a:xfrm>
            <a:off x="182755" y="533132"/>
            <a:ext cx="8851286" cy="3780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OMERO </a:t>
            </a:r>
            <a:r>
              <a:rPr lang="de-DE" sz="1800" dirty="0" err="1">
                <a:latin typeface="Arial"/>
              </a:rPr>
              <a:t>is</a:t>
            </a:r>
            <a:r>
              <a:rPr lang="de-DE" sz="1800" dirty="0">
                <a:latin typeface="Arial"/>
              </a:rPr>
              <a:t> an open-source </a:t>
            </a:r>
            <a:r>
              <a:rPr lang="de-DE" sz="1800" dirty="0" err="1">
                <a:latin typeface="Arial"/>
              </a:rPr>
              <a:t>software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to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allow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centralized</a:t>
            </a:r>
            <a:r>
              <a:rPr lang="de-DE" sz="1800" dirty="0">
                <a:latin typeface="Arial"/>
              </a:rPr>
              <a:t>, </a:t>
            </a:r>
            <a:r>
              <a:rPr lang="de-DE" sz="1800" dirty="0" err="1">
                <a:latin typeface="Arial"/>
              </a:rPr>
              <a:t>secure</a:t>
            </a:r>
            <a:r>
              <a:rPr lang="de-DE" sz="1800" dirty="0">
                <a:latin typeface="Arial"/>
              </a:rPr>
              <a:t>, </a:t>
            </a:r>
            <a:r>
              <a:rPr lang="de-DE" sz="1800" dirty="0" err="1">
                <a:latin typeface="Arial"/>
              </a:rPr>
              <a:t>collaborative</a:t>
            </a:r>
            <a:r>
              <a:rPr lang="de-DE" sz="1800" dirty="0">
                <a:latin typeface="Arial"/>
              </a:rPr>
              <a:t>, and </a:t>
            </a:r>
            <a:r>
              <a:rPr lang="de-DE" sz="1800" dirty="0" err="1">
                <a:latin typeface="Arial"/>
              </a:rPr>
              <a:t>interactive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storage</a:t>
            </a:r>
            <a:r>
              <a:rPr lang="de-DE" sz="1800" dirty="0">
                <a:latin typeface="Arial"/>
              </a:rPr>
              <a:t> and </a:t>
            </a:r>
            <a:r>
              <a:rPr lang="de-DE" sz="1800" dirty="0" err="1">
                <a:latin typeface="Arial"/>
              </a:rPr>
              <a:t>management</a:t>
            </a:r>
            <a:r>
              <a:rPr lang="de-DE" sz="1800" dirty="0">
                <a:latin typeface="Arial"/>
              </a:rPr>
              <a:t> of </a:t>
            </a:r>
            <a:r>
              <a:rPr lang="de-DE" sz="1800" dirty="0" err="1">
                <a:latin typeface="Arial"/>
              </a:rPr>
              <a:t>microscopy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data</a:t>
            </a:r>
            <a:r>
              <a:rPr lang="de-DE" sz="1800" dirty="0">
                <a:latin typeface="Arial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Data </a:t>
            </a:r>
            <a:r>
              <a:rPr lang="de-DE" sz="1800" dirty="0" err="1">
                <a:latin typeface="Arial"/>
              </a:rPr>
              <a:t>is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well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organized</a:t>
            </a:r>
            <a:r>
              <a:rPr lang="de-DE" sz="1800" dirty="0">
                <a:latin typeface="Arial"/>
              </a:rPr>
              <a:t>, </a:t>
            </a:r>
            <a:r>
              <a:rPr lang="de-DE" dirty="0">
                <a:latin typeface="Arial"/>
              </a:rPr>
              <a:t>and </a:t>
            </a:r>
            <a:r>
              <a:rPr lang="de-DE" dirty="0" err="1">
                <a:latin typeface="Arial"/>
              </a:rPr>
              <a:t>groups</a:t>
            </a:r>
            <a:r>
              <a:rPr lang="de-DE" dirty="0">
                <a:latin typeface="Arial"/>
              </a:rPr>
              <a:t> (</a:t>
            </a:r>
            <a:r>
              <a:rPr lang="de-DE" dirty="0" err="1">
                <a:latin typeface="Arial"/>
              </a:rPr>
              <a:t>with</a:t>
            </a:r>
            <a:r>
              <a:rPr lang="de-DE" dirty="0">
                <a:latin typeface="Arial"/>
              </a:rPr>
              <a:t> different </a:t>
            </a:r>
            <a:r>
              <a:rPr lang="de-DE" dirty="0" err="1">
                <a:latin typeface="Arial"/>
              </a:rPr>
              <a:t>permission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levels</a:t>
            </a:r>
            <a:r>
              <a:rPr lang="de-DE" dirty="0">
                <a:latin typeface="Arial"/>
              </a:rPr>
              <a:t>) </a:t>
            </a:r>
            <a:r>
              <a:rPr lang="de-DE" dirty="0" err="1">
                <a:latin typeface="Arial"/>
              </a:rPr>
              <a:t>can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access</a:t>
            </a:r>
            <a:r>
              <a:rPr lang="de-DE" dirty="0">
                <a:latin typeface="Arial"/>
              </a:rPr>
              <a:t> and </a:t>
            </a:r>
            <a:r>
              <a:rPr lang="de-DE" dirty="0" err="1">
                <a:latin typeface="Arial"/>
              </a:rPr>
              <a:t>edit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collaboratively</a:t>
            </a:r>
            <a:r>
              <a:rPr lang="de-DE" dirty="0">
                <a:latin typeface="Arial"/>
              </a:rPr>
              <a:t>.</a:t>
            </a:r>
            <a:endParaRPr lang="de-DE" sz="18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OMERO </a:t>
            </a:r>
            <a:r>
              <a:rPr lang="de-DE" sz="1800" dirty="0" err="1">
                <a:latin typeface="Arial"/>
              </a:rPr>
              <a:t>can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be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accessed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by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users</a:t>
            </a:r>
            <a:r>
              <a:rPr lang="de-DE" sz="1800" dirty="0">
                <a:latin typeface="Arial"/>
              </a:rPr>
              <a:t> via </a:t>
            </a:r>
            <a:r>
              <a:rPr lang="de-DE" sz="1800" dirty="0" err="1">
                <a:latin typeface="Arial"/>
              </a:rPr>
              <a:t>clients</a:t>
            </a:r>
            <a:r>
              <a:rPr lang="de-DE" sz="1800" dirty="0">
                <a:latin typeface="Arial"/>
              </a:rPr>
              <a:t> (e.g., </a:t>
            </a:r>
            <a:r>
              <a:rPr lang="de-DE" sz="1800" dirty="0" err="1">
                <a:latin typeface="Arial"/>
              </a:rPr>
              <a:t>desktop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client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or</a:t>
            </a:r>
            <a:r>
              <a:rPr lang="de-DE" sz="1800" dirty="0">
                <a:latin typeface="Arial"/>
              </a:rPr>
              <a:t> web </a:t>
            </a:r>
            <a:r>
              <a:rPr lang="de-DE" sz="1800" dirty="0" err="1">
                <a:latin typeface="Arial"/>
              </a:rPr>
              <a:t>client</a:t>
            </a:r>
            <a:r>
              <a:rPr lang="de-DE" sz="1800" dirty="0">
                <a:latin typeface="Arial"/>
              </a:rPr>
              <a:t>) and </a:t>
            </a:r>
            <a:r>
              <a:rPr lang="de-DE" sz="1800" dirty="0" err="1">
                <a:latin typeface="Arial"/>
              </a:rPr>
              <a:t>combined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with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other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software</a:t>
            </a:r>
            <a:r>
              <a:rPr lang="de-DE" sz="1800" dirty="0">
                <a:latin typeface="Arial"/>
              </a:rPr>
              <a:t> (</a:t>
            </a:r>
            <a:r>
              <a:rPr lang="de-DE" sz="1800" dirty="0" err="1">
                <a:latin typeface="Arial"/>
              </a:rPr>
              <a:t>Fiji</a:t>
            </a:r>
            <a:r>
              <a:rPr lang="de-DE" sz="1800" dirty="0">
                <a:latin typeface="Arial"/>
              </a:rPr>
              <a:t>, </a:t>
            </a:r>
            <a:r>
              <a:rPr lang="de-DE" sz="1800" dirty="0" err="1">
                <a:latin typeface="Arial"/>
              </a:rPr>
              <a:t>QuPath</a:t>
            </a:r>
            <a:r>
              <a:rPr lang="de-DE" sz="1800" dirty="0">
                <a:latin typeface="Arial"/>
              </a:rPr>
              <a:t>, etc.).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Structured </a:t>
            </a:r>
            <a:r>
              <a:rPr lang="de-DE" sz="1800" dirty="0" err="1">
                <a:latin typeface="Arial"/>
              </a:rPr>
              <a:t>metadata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annotation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allows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for</a:t>
            </a:r>
            <a:r>
              <a:rPr lang="de-DE" sz="1800" dirty="0">
                <a:latin typeface="Arial"/>
              </a:rPr>
              <a:t> flexible </a:t>
            </a:r>
            <a:r>
              <a:rPr lang="de-DE" sz="1800" dirty="0" err="1">
                <a:latin typeface="Arial"/>
              </a:rPr>
              <a:t>data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organization</a:t>
            </a:r>
            <a:r>
              <a:rPr lang="de-DE" sz="1800" dirty="0">
                <a:latin typeface="Arial"/>
              </a:rPr>
              <a:t> and </a:t>
            </a:r>
            <a:r>
              <a:rPr lang="de-DE" sz="1800" dirty="0" err="1">
                <a:latin typeface="Arial"/>
              </a:rPr>
              <a:t>enrichment</a:t>
            </a:r>
            <a:r>
              <a:rPr lang="de-DE" sz="1800" dirty="0">
                <a:latin typeface="Arial"/>
              </a:rPr>
              <a:t>. In </a:t>
            </a:r>
            <a:r>
              <a:rPr lang="de-DE" sz="1800" dirty="0" err="1">
                <a:latin typeface="Arial"/>
              </a:rPr>
              <a:t>particular</a:t>
            </a:r>
            <a:r>
              <a:rPr lang="de-DE" sz="1800" dirty="0">
                <a:latin typeface="Arial"/>
              </a:rPr>
              <a:t>, Tags and Key-Value-Pairs </a:t>
            </a:r>
            <a:r>
              <a:rPr lang="de-DE" sz="1800" dirty="0" err="1">
                <a:latin typeface="Arial"/>
              </a:rPr>
              <a:t>add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value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to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data</a:t>
            </a:r>
            <a:r>
              <a:rPr lang="de-DE" sz="1800" dirty="0">
                <a:latin typeface="Arial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OMERO </a:t>
            </a:r>
            <a:r>
              <a:rPr lang="de-DE" sz="1800" dirty="0" err="1">
                <a:latin typeface="Arial"/>
              </a:rPr>
              <a:t>can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be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used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with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scripts</a:t>
            </a:r>
            <a:r>
              <a:rPr lang="de-DE" sz="1800" dirty="0">
                <a:latin typeface="Arial"/>
              </a:rPr>
              <a:t> and </a:t>
            </a:r>
            <a:r>
              <a:rPr lang="de-DE" sz="1800" dirty="0" err="1">
                <a:latin typeface="Arial"/>
              </a:rPr>
              <a:t>extensions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for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many</a:t>
            </a:r>
            <a:r>
              <a:rPr lang="de-DE" sz="1800" dirty="0">
                <a:latin typeface="Arial"/>
              </a:rPr>
              <a:t> different </a:t>
            </a:r>
            <a:r>
              <a:rPr lang="de-DE" sz="1800" dirty="0" err="1">
                <a:latin typeface="Arial"/>
              </a:rPr>
              <a:t>functions</a:t>
            </a:r>
            <a:r>
              <a:rPr lang="de-DE" sz="1800" dirty="0">
                <a:latin typeface="Arial"/>
              </a:rPr>
              <a:t>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40FAF71-38F8-4097-88E3-0343DB3BDA07}"/>
              </a:ext>
            </a:extLst>
          </p:cNvPr>
          <p:cNvSpPr txBox="1"/>
          <p:nvPr/>
        </p:nvSpPr>
        <p:spPr>
          <a:xfrm>
            <a:off x="2318610" y="4313654"/>
            <a:ext cx="4711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>
                <a:latin typeface="Arial"/>
              </a:rPr>
              <a:t>What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more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can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you</a:t>
            </a:r>
            <a:r>
              <a:rPr lang="de-DE" sz="2000" b="1" dirty="0">
                <a:latin typeface="Arial"/>
              </a:rPr>
              <a:t> do </a:t>
            </a:r>
            <a:r>
              <a:rPr lang="de-DE" sz="2000" b="1" dirty="0" err="1">
                <a:latin typeface="Arial"/>
              </a:rPr>
              <a:t>with</a:t>
            </a:r>
            <a:r>
              <a:rPr lang="de-DE" sz="2000" b="1" dirty="0">
                <a:latin typeface="Arial"/>
              </a:rPr>
              <a:t> OMERO?</a:t>
            </a:r>
          </a:p>
        </p:txBody>
      </p:sp>
    </p:spTree>
    <p:extLst>
      <p:ext uri="{BB962C8B-B14F-4D97-AF65-F5344CB8AC3E}">
        <p14:creationId xmlns:p14="http://schemas.microsoft.com/office/powerpoint/2010/main" val="3379446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BA400AE4-2027-411F-9CA5-6FFB39B3A89F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More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Extensions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, Scripts, and Plugins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7A7497F-3C92-4295-A69E-632268CD2923}"/>
              </a:ext>
            </a:extLst>
          </p:cNvPr>
          <p:cNvSpPr txBox="1"/>
          <p:nvPr/>
        </p:nvSpPr>
        <p:spPr>
          <a:xfrm>
            <a:off x="251520" y="521977"/>
            <a:ext cx="8836625" cy="3739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/>
              </a:rPr>
              <a:t>OMERO.iviewer</a:t>
            </a:r>
            <a:r>
              <a:rPr lang="de-DE" sz="1600" dirty="0">
                <a:latin typeface="Arial"/>
              </a:rPr>
              <a:t> – </a:t>
            </a:r>
            <a:r>
              <a:rPr lang="de-DE" sz="1600" dirty="0" err="1">
                <a:latin typeface="Arial"/>
              </a:rPr>
              <a:t>Explore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images</a:t>
            </a:r>
            <a:r>
              <a:rPr lang="de-DE" sz="1600" dirty="0">
                <a:latin typeface="Arial"/>
              </a:rPr>
              <a:t> and </a:t>
            </a:r>
            <a:r>
              <a:rPr lang="de-DE" sz="1600" dirty="0" err="1">
                <a:latin typeface="Arial"/>
              </a:rPr>
              <a:t>adjust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settings</a:t>
            </a:r>
            <a:endParaRPr lang="de-DE" sz="16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/>
              </a:rPr>
              <a:t>OMERO.figure</a:t>
            </a:r>
            <a:r>
              <a:rPr lang="de-DE" sz="1600" dirty="0">
                <a:latin typeface="Arial"/>
              </a:rPr>
              <a:t> – Create </a:t>
            </a:r>
            <a:r>
              <a:rPr lang="de-DE" sz="1600" dirty="0" err="1">
                <a:latin typeface="Arial"/>
              </a:rPr>
              <a:t>publication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figures</a:t>
            </a:r>
            <a:r>
              <a:rPr lang="de-DE" sz="1600" dirty="0">
                <a:latin typeface="Arial"/>
              </a:rPr>
              <a:t> in OMERO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/>
              </a:rPr>
              <a:t>OMERO.parade</a:t>
            </a:r>
            <a:r>
              <a:rPr lang="de-DE" sz="1600" dirty="0">
                <a:latin typeface="Arial"/>
              </a:rPr>
              <a:t> – Data Mining in </a:t>
            </a:r>
            <a:r>
              <a:rPr lang="de-DE" sz="1600" dirty="0" err="1">
                <a:latin typeface="Arial"/>
              </a:rPr>
              <a:t>metadata</a:t>
            </a:r>
            <a:r>
              <a:rPr lang="de-DE" sz="1600" dirty="0">
                <a:latin typeface="Arial"/>
              </a:rPr>
              <a:t> and </a:t>
            </a:r>
            <a:r>
              <a:rPr lang="de-DE" sz="1600" dirty="0" err="1">
                <a:latin typeface="Arial"/>
              </a:rPr>
              <a:t>analysis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results</a:t>
            </a:r>
            <a:r>
              <a:rPr lang="de-DE" sz="1600" dirty="0">
                <a:latin typeface="Arial"/>
              </a:rPr>
              <a:t> in OMERO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/>
              </a:rPr>
              <a:t>OMERO.table</a:t>
            </a:r>
            <a:r>
              <a:rPr lang="de-DE" sz="1600" dirty="0">
                <a:latin typeface="Arial"/>
              </a:rPr>
              <a:t> – </a:t>
            </a:r>
            <a:r>
              <a:rPr lang="de-DE" sz="1600" dirty="0" err="1">
                <a:latin typeface="Arial"/>
              </a:rPr>
              <a:t>attach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tabular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results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your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images</a:t>
            </a:r>
            <a:r>
              <a:rPr lang="de-DE" sz="1600" dirty="0">
                <a:latin typeface="Arial"/>
              </a:rPr>
              <a:t>/</a:t>
            </a:r>
            <a:r>
              <a:rPr lang="de-DE" sz="1600" dirty="0" err="1">
                <a:latin typeface="Arial"/>
              </a:rPr>
              <a:t>datasets</a:t>
            </a:r>
            <a:r>
              <a:rPr lang="de-DE" sz="1600" dirty="0">
                <a:latin typeface="Arial"/>
              </a:rPr>
              <a:t>/</a:t>
            </a:r>
            <a:r>
              <a:rPr lang="de-DE" sz="1600" dirty="0" err="1">
                <a:latin typeface="Arial"/>
              </a:rPr>
              <a:t>projects</a:t>
            </a:r>
            <a:endParaRPr lang="de-DE" sz="16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/>
              </a:rPr>
              <a:t>OMERO.downloader</a:t>
            </a:r>
            <a:r>
              <a:rPr lang="de-DE" sz="1600" dirty="0">
                <a:latin typeface="Arial"/>
              </a:rPr>
              <a:t> – </a:t>
            </a:r>
            <a:r>
              <a:rPr lang="de-DE" sz="1600" dirty="0" err="1">
                <a:latin typeface="Arial"/>
              </a:rPr>
              <a:t>retrieve</a:t>
            </a:r>
            <a:r>
              <a:rPr lang="de-DE" sz="1600" dirty="0">
                <a:latin typeface="Arial"/>
              </a:rPr>
              <a:t> original </a:t>
            </a:r>
            <a:r>
              <a:rPr lang="de-DE" sz="1600" dirty="0" err="1">
                <a:latin typeface="Arial"/>
              </a:rPr>
              <a:t>files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from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OMERO </a:t>
            </a:r>
            <a:r>
              <a:rPr lang="de-DE" sz="1600" dirty="0" err="1">
                <a:latin typeface="Arial"/>
              </a:rPr>
              <a:t>server</a:t>
            </a:r>
            <a:endParaRPr lang="de-DE" sz="16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/>
              </a:rPr>
              <a:t>OMERO.openLink</a:t>
            </a:r>
            <a:r>
              <a:rPr lang="de-DE" sz="1600" dirty="0">
                <a:latin typeface="Arial"/>
              </a:rPr>
              <a:t> – </a:t>
            </a:r>
            <a:r>
              <a:rPr lang="de-DE" sz="1600" dirty="0" err="1">
                <a:latin typeface="Arial"/>
              </a:rPr>
              <a:t>share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access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your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in OMERO and </a:t>
            </a:r>
            <a:r>
              <a:rPr lang="de-DE" sz="1600" dirty="0" err="1">
                <a:latin typeface="Arial"/>
              </a:rPr>
              <a:t>download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from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web</a:t>
            </a:r>
          </a:p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More </a:t>
            </a:r>
            <a:r>
              <a:rPr lang="de-DE" sz="1600" dirty="0" err="1">
                <a:latin typeface="Arial"/>
              </a:rPr>
              <a:t>extensions</a:t>
            </a:r>
            <a:r>
              <a:rPr lang="de-DE" sz="1600" dirty="0">
                <a:latin typeface="Arial"/>
              </a:rPr>
              <a:t> (not </a:t>
            </a:r>
            <a:r>
              <a:rPr lang="de-DE" sz="1600" dirty="0" err="1">
                <a:latin typeface="Arial"/>
              </a:rPr>
              <a:t>shown</a:t>
            </a:r>
            <a:r>
              <a:rPr lang="de-DE" sz="1600" dirty="0">
                <a:latin typeface="Arial"/>
              </a:rPr>
              <a:t> in </a:t>
            </a:r>
            <a:r>
              <a:rPr lang="de-DE" sz="1600" dirty="0" err="1">
                <a:latin typeface="Arial"/>
              </a:rPr>
              <a:t>this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slideshow</a:t>
            </a:r>
            <a:r>
              <a:rPr lang="de-DE" sz="1600" dirty="0">
                <a:latin typeface="Arial"/>
              </a:rPr>
              <a:t>):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/>
              </a:rPr>
              <a:t>OMERO.mapr</a:t>
            </a:r>
            <a:r>
              <a:rPr lang="de-DE" sz="1600" dirty="0">
                <a:latin typeface="Arial"/>
              </a:rPr>
              <a:t> – </a:t>
            </a:r>
            <a:r>
              <a:rPr lang="de-DE" sz="1600" dirty="0" err="1">
                <a:latin typeface="Arial"/>
              </a:rPr>
              <a:t>Standardize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search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fields</a:t>
            </a:r>
            <a:r>
              <a:rPr lang="de-DE" sz="1600" dirty="0">
                <a:latin typeface="Arial"/>
              </a:rPr>
              <a:t> in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OMERO </a:t>
            </a:r>
            <a:r>
              <a:rPr lang="de-DE" sz="1600" dirty="0" err="1">
                <a:latin typeface="Arial"/>
              </a:rPr>
              <a:t>instance</a:t>
            </a:r>
            <a:endParaRPr lang="de-DE" sz="16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/>
              </a:rPr>
              <a:t>OMERO.FPBioimage</a:t>
            </a:r>
            <a:r>
              <a:rPr lang="de-DE" sz="1600" dirty="0">
                <a:latin typeface="Arial"/>
              </a:rPr>
              <a:t> – a 3D </a:t>
            </a:r>
            <a:r>
              <a:rPr lang="de-DE" sz="1600" dirty="0" err="1">
                <a:latin typeface="Arial"/>
              </a:rPr>
              <a:t>volume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rendering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tool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images</a:t>
            </a:r>
            <a:r>
              <a:rPr lang="de-DE" sz="1600" dirty="0">
                <a:latin typeface="Arial"/>
              </a:rPr>
              <a:t> in OMERO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/>
              </a:rPr>
              <a:t>ezomero</a:t>
            </a:r>
            <a:r>
              <a:rPr lang="de-DE" sz="1600" dirty="0">
                <a:latin typeface="Arial"/>
              </a:rPr>
              <a:t> („easy OMERO“) – a </a:t>
            </a:r>
            <a:r>
              <a:rPr lang="de-DE" sz="1600" dirty="0" err="1">
                <a:latin typeface="Arial"/>
              </a:rPr>
              <a:t>collection</a:t>
            </a:r>
            <a:r>
              <a:rPr lang="de-DE" sz="1600" dirty="0">
                <a:latin typeface="Arial"/>
              </a:rPr>
              <a:t> of </a:t>
            </a:r>
            <a:r>
              <a:rPr lang="de-DE" sz="1600" dirty="0" err="1">
                <a:latin typeface="Arial"/>
              </a:rPr>
              <a:t>command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line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tools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for</a:t>
            </a:r>
            <a:r>
              <a:rPr lang="de-DE" sz="1600" dirty="0">
                <a:latin typeface="Arial"/>
              </a:rPr>
              <a:t> OMERO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104417C-36F6-428E-9363-78A85CACD07F}"/>
              </a:ext>
            </a:extLst>
          </p:cNvPr>
          <p:cNvSpPr txBox="1"/>
          <p:nvPr/>
        </p:nvSpPr>
        <p:spPr>
          <a:xfrm>
            <a:off x="251520" y="4261975"/>
            <a:ext cx="853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C00000"/>
                </a:solidFill>
                <a:latin typeface="Arial"/>
              </a:rPr>
              <a:t>Note:  </a:t>
            </a:r>
            <a:r>
              <a:rPr lang="de-DE" sz="1400" dirty="0">
                <a:latin typeface="Arial"/>
              </a:rPr>
              <a:t>These </a:t>
            </a:r>
            <a:r>
              <a:rPr lang="de-DE" sz="1400" dirty="0" err="1">
                <a:latin typeface="Arial"/>
              </a:rPr>
              <a:t>extensions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scripts</a:t>
            </a:r>
            <a:r>
              <a:rPr lang="de-DE" sz="1400" dirty="0">
                <a:latin typeface="Arial"/>
              </a:rPr>
              <a:t>, and </a:t>
            </a:r>
            <a:r>
              <a:rPr lang="de-DE" sz="1400" dirty="0" err="1">
                <a:latin typeface="Arial"/>
              </a:rPr>
              <a:t>plugins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may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or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may</a:t>
            </a:r>
            <a:r>
              <a:rPr lang="de-DE" sz="1400" dirty="0">
                <a:latin typeface="Arial"/>
              </a:rPr>
              <a:t> not </a:t>
            </a:r>
            <a:r>
              <a:rPr lang="de-DE" sz="1400" dirty="0" err="1">
                <a:latin typeface="Arial"/>
              </a:rPr>
              <a:t>be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installed</a:t>
            </a:r>
            <a:r>
              <a:rPr lang="de-DE" sz="1400" dirty="0">
                <a:latin typeface="Arial"/>
              </a:rPr>
              <a:t> in </a:t>
            </a:r>
            <a:r>
              <a:rPr lang="de-DE" sz="1400" dirty="0" err="1">
                <a:latin typeface="Arial"/>
              </a:rPr>
              <a:t>your</a:t>
            </a:r>
            <a:r>
              <a:rPr lang="de-DE" sz="1400" dirty="0">
                <a:latin typeface="Arial"/>
              </a:rPr>
              <a:t> OMERO </a:t>
            </a:r>
            <a:r>
              <a:rPr lang="de-DE" sz="1400" dirty="0" err="1">
                <a:latin typeface="Arial"/>
              </a:rPr>
              <a:t>instance</a:t>
            </a:r>
            <a:r>
              <a:rPr lang="de-DE" sz="1400" dirty="0">
                <a:latin typeface="Arial"/>
              </a:rPr>
              <a:t>. </a:t>
            </a:r>
            <a:r>
              <a:rPr lang="de-DE" sz="1400" dirty="0" err="1">
                <a:latin typeface="Arial"/>
              </a:rPr>
              <a:t>Please</a:t>
            </a:r>
            <a:r>
              <a:rPr lang="de-DE" sz="1400" dirty="0">
                <a:latin typeface="Arial"/>
              </a:rPr>
              <a:t> check </a:t>
            </a:r>
            <a:r>
              <a:rPr lang="de-DE" sz="1400" dirty="0" err="1">
                <a:latin typeface="Arial"/>
              </a:rPr>
              <a:t>for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their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availability</a:t>
            </a:r>
            <a:r>
              <a:rPr lang="de-DE" sz="1400" dirty="0">
                <a:latin typeface="Arial"/>
              </a:rPr>
              <a:t>. Contact </a:t>
            </a:r>
            <a:r>
              <a:rPr lang="de-DE" sz="1400" dirty="0" err="1">
                <a:latin typeface="Arial"/>
              </a:rPr>
              <a:t>your</a:t>
            </a:r>
            <a:r>
              <a:rPr lang="de-DE" sz="1400" dirty="0">
                <a:latin typeface="Arial"/>
              </a:rPr>
              <a:t> OMERO </a:t>
            </a:r>
            <a:r>
              <a:rPr lang="de-DE" sz="1400" dirty="0" err="1">
                <a:latin typeface="Arial"/>
              </a:rPr>
              <a:t>administrator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if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required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features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are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missing</a:t>
            </a:r>
            <a:r>
              <a:rPr lang="de-DE" sz="1400" dirty="0">
                <a:latin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5034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DE6FFF20-936A-48AB-8EFC-FC2305593589}"/>
              </a:ext>
            </a:extLst>
          </p:cNvPr>
          <p:cNvSpPr/>
          <p:nvPr/>
        </p:nvSpPr>
        <p:spPr>
          <a:xfrm>
            <a:off x="2626918" y="4858694"/>
            <a:ext cx="3530134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  <a:hlinkClick r:id="rId3"/>
              </a:rPr>
              <a:t>https://www.openmicroscopy.org/omero/iviewer/</a:t>
            </a:r>
            <a:r>
              <a:rPr lang="de-DE" sz="800" dirty="0">
                <a:latin typeface="Arial"/>
              </a:rPr>
              <a:t> (last </a:t>
            </a:r>
            <a:r>
              <a:rPr lang="de-DE" sz="800" dirty="0" err="1">
                <a:latin typeface="Arial"/>
              </a:rPr>
              <a:t>access</a:t>
            </a:r>
            <a:r>
              <a:rPr lang="de-DE" sz="800" dirty="0">
                <a:latin typeface="Arial"/>
              </a:rPr>
              <a:t>: 2023-08-24)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9714157-A688-4F57-A889-300CD396DEDA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OMERO.iviewer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–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Explore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your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images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and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adjust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settings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AB31062-1506-468E-A7C7-0B219D45DE77}"/>
              </a:ext>
            </a:extLst>
          </p:cNvPr>
          <p:cNvSpPr txBox="1"/>
          <p:nvPr/>
        </p:nvSpPr>
        <p:spPr>
          <a:xfrm>
            <a:off x="140406" y="771294"/>
            <a:ext cx="291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600" dirty="0">
              <a:latin typeface="Arial"/>
            </a:endParaRPr>
          </a:p>
          <a:p>
            <a:endParaRPr lang="de-DE" sz="1600" dirty="0">
              <a:latin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1600" dirty="0">
              <a:latin typeface="Arial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A2D3C72-2BCC-4E4F-AE31-687F2F04422E}"/>
              </a:ext>
            </a:extLst>
          </p:cNvPr>
          <p:cNvSpPr/>
          <p:nvPr/>
        </p:nvSpPr>
        <p:spPr>
          <a:xfrm>
            <a:off x="155787" y="3939902"/>
            <a:ext cx="90593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Learn how to use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OMERO.iviewer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OMERO.iviewer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for beginners introduction (P.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Walczysko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https://www.youtube.com/watch?v=xshaOwmoqe0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(~8 min)</a:t>
            </a:r>
          </a:p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OMERO.iviewer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guide: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https://omero-guides.readthedocs.io/en/latest/iviewer/docs/index.html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        	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(read online)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4FB1CD5-0068-43FD-847B-81DAEED8F35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6" t="8298" r="3917" b="1"/>
          <a:stretch/>
        </p:blipFill>
        <p:spPr>
          <a:xfrm>
            <a:off x="1866699" y="740621"/>
            <a:ext cx="5235295" cy="318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834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FBBCEC1C-12B2-46F5-9294-C8B611CE2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0286" y="632451"/>
            <a:ext cx="5497054" cy="32278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9CDC911-AB33-4664-952D-CCCD14FDF45A}"/>
              </a:ext>
            </a:extLst>
          </p:cNvPr>
          <p:cNvSpPr/>
          <p:nvPr/>
        </p:nvSpPr>
        <p:spPr>
          <a:xfrm>
            <a:off x="2371240" y="4858694"/>
            <a:ext cx="4041492" cy="230832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900" b="1" dirty="0">
                <a:latin typeface="Arial"/>
              </a:rPr>
              <a:t>Official </a:t>
            </a:r>
            <a:r>
              <a:rPr lang="de-DE" sz="900" b="1" dirty="0" err="1">
                <a:latin typeface="Arial"/>
              </a:rPr>
              <a:t>guide</a:t>
            </a:r>
            <a:r>
              <a:rPr lang="de-DE" sz="800" dirty="0">
                <a:latin typeface="Arial"/>
              </a:rPr>
              <a:t>: https://omero-guides.readthedocs.io/en/latest/figure/docs/index.html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9D8E84AC-E665-49D7-BE4F-CE1C34A600B7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OMERO.figure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–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create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publication-ready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figures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OMERO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8F64FF9-F795-4775-98D1-970301BBE8BF}"/>
              </a:ext>
            </a:extLst>
          </p:cNvPr>
          <p:cNvSpPr txBox="1"/>
          <p:nvPr/>
        </p:nvSpPr>
        <p:spPr>
          <a:xfrm>
            <a:off x="195963" y="1233896"/>
            <a:ext cx="33514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Images </a:t>
            </a:r>
            <a:r>
              <a:rPr lang="de-DE" sz="1600" dirty="0" err="1">
                <a:latin typeface="Arial"/>
              </a:rPr>
              <a:t>are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linked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original </a:t>
            </a:r>
            <a:r>
              <a:rPr lang="de-DE" sz="1600" dirty="0" err="1">
                <a:latin typeface="Arial"/>
              </a:rPr>
              <a:t>files</a:t>
            </a:r>
            <a:r>
              <a:rPr lang="de-DE" sz="1600" dirty="0">
                <a:latin typeface="Arial"/>
              </a:rPr>
              <a:t> (</a:t>
            </a:r>
            <a:r>
              <a:rPr lang="de-DE" sz="1600" dirty="0" err="1">
                <a:latin typeface="Arial"/>
              </a:rPr>
              <a:t>no</a:t>
            </a:r>
            <a:r>
              <a:rPr lang="de-DE" sz="1600" dirty="0">
                <a:latin typeface="Arial"/>
              </a:rPr>
              <a:t> JPEG/TIFF/PNG </a:t>
            </a:r>
            <a:r>
              <a:rPr lang="de-DE" sz="1600" dirty="0" err="1">
                <a:latin typeface="Arial"/>
              </a:rPr>
              <a:t>exports</a:t>
            </a:r>
            <a:r>
              <a:rPr lang="de-DE" sz="1600" dirty="0">
                <a:latin typeface="Arial"/>
              </a:rPr>
              <a:t>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Export </a:t>
            </a:r>
            <a:r>
              <a:rPr lang="de-DE" sz="1600" dirty="0" err="1">
                <a:latin typeface="Arial"/>
              </a:rPr>
              <a:t>your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figure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a </a:t>
            </a:r>
            <a:r>
              <a:rPr lang="de-DE" sz="1600" dirty="0" err="1">
                <a:latin typeface="Arial"/>
              </a:rPr>
              <a:t>vector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pdf</a:t>
            </a:r>
            <a:endParaRPr lang="de-DE" sz="1600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Access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original </a:t>
            </a:r>
            <a:r>
              <a:rPr lang="de-DE" sz="1600" dirty="0" err="1">
                <a:latin typeface="Arial"/>
              </a:rPr>
              <a:t>images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from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figure</a:t>
            </a:r>
            <a:r>
              <a:rPr lang="de-DE" sz="1600" dirty="0">
                <a:latin typeface="Arial"/>
              </a:rPr>
              <a:t> at </a:t>
            </a:r>
            <a:r>
              <a:rPr lang="de-DE" sz="1600" dirty="0" err="1">
                <a:latin typeface="Arial"/>
              </a:rPr>
              <a:t>any</a:t>
            </a:r>
            <a:r>
              <a:rPr lang="de-DE" sz="1600" dirty="0">
                <a:latin typeface="Arial"/>
              </a:rPr>
              <a:t>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/>
              </a:rPr>
              <a:t>Automatize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inset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creation</a:t>
            </a:r>
            <a:r>
              <a:rPr lang="de-DE" sz="1600" dirty="0">
                <a:latin typeface="Arial"/>
              </a:rPr>
              <a:t> and </a:t>
            </a:r>
            <a:r>
              <a:rPr lang="de-DE" sz="1600" dirty="0" err="1">
                <a:latin typeface="Arial"/>
              </a:rPr>
              <a:t>labelling</a:t>
            </a:r>
            <a:endParaRPr lang="de-DE" sz="1600" dirty="0">
              <a:latin typeface="Arial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A9F5B2A-478E-4BF2-8C29-E41CECBB476B}"/>
              </a:ext>
            </a:extLst>
          </p:cNvPr>
          <p:cNvSpPr/>
          <p:nvPr/>
        </p:nvSpPr>
        <p:spPr>
          <a:xfrm>
            <a:off x="115578" y="3671765"/>
            <a:ext cx="905931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Learn how to use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OMERO.figure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OMERO.figure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for beginners introduction (P.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Walczysko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https://www.youtube.com/watch?v=i3jXplmD81s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     	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(~20 min)</a:t>
            </a:r>
          </a:p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OMERO.figure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workshop (W. Moore):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https://www.youtube.com/watch?v=E0Fgw1uUAXA&amp;t=1440s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	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(~35 min)</a:t>
            </a:r>
            <a:b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EPFL BIOP OMERO Wiki: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https://wiki-biop.epfl.ch/en/Image_Storage/OMERO/OMEROFigure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	      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(online read &amp; video demo)</a:t>
            </a:r>
          </a:p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OMERO.figure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demo by E.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Ratamero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https://www.youtube.com/watch?v=YeCFaB7VAAQ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 				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(~10 min)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291D079-C82F-40A5-B5EB-D06D68266CB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41" t="3830" r="54909" b="83807"/>
          <a:stretch/>
        </p:blipFill>
        <p:spPr>
          <a:xfrm>
            <a:off x="251520" y="632451"/>
            <a:ext cx="3462764" cy="614367"/>
          </a:xfrm>
          <a:prstGeom prst="rect">
            <a:avLst/>
          </a:prstGeom>
        </p:spPr>
      </p:pic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1B8938AA-1861-49F0-BC4C-79D5557ECA9B}"/>
              </a:ext>
            </a:extLst>
          </p:cNvPr>
          <p:cNvSpPr/>
          <p:nvPr/>
        </p:nvSpPr>
        <p:spPr bwMode="auto">
          <a:xfrm rot="14489362">
            <a:off x="1942977" y="835134"/>
            <a:ext cx="490438" cy="384238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58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35161A32-DE79-44DE-9158-8F0FB2C85008}"/>
              </a:ext>
            </a:extLst>
          </p:cNvPr>
          <p:cNvSpPr/>
          <p:nvPr/>
        </p:nvSpPr>
        <p:spPr>
          <a:xfrm>
            <a:off x="2310325" y="4858694"/>
            <a:ext cx="4163320" cy="230832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900" b="1" dirty="0">
                <a:latin typeface="Arial"/>
              </a:rPr>
              <a:t>Official Guide</a:t>
            </a:r>
            <a:r>
              <a:rPr lang="de-DE" sz="900" dirty="0">
                <a:latin typeface="Arial"/>
              </a:rPr>
              <a:t>: </a:t>
            </a:r>
            <a:r>
              <a:rPr lang="de-DE" sz="800" dirty="0">
                <a:latin typeface="Arial"/>
              </a:rPr>
              <a:t>https://omero-guides.readthedocs.io/en/latest/parade/docs/index.html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7CCB70F-65BB-46BF-A960-A8616A676150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OMERO.parade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–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mining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metadata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and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analysis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results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6E2444F-0C3B-4829-9358-0D1BD9D18D4F}"/>
              </a:ext>
            </a:extLst>
          </p:cNvPr>
          <p:cNvSpPr/>
          <p:nvPr/>
        </p:nvSpPr>
        <p:spPr>
          <a:xfrm>
            <a:off x="155787" y="3939902"/>
            <a:ext cx="90593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Learn how to use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OMERO.parade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OMERO.parade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introduction (P.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Walczysko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https://www.youtube.com/watch?v=Bmi31J04A_E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(~20 min)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EPFL BIOP OMERO wiki: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https://wiki-biop.epfl.ch/en/Image_Storage/OMERO/OmeroParade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(read online)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02FDD41-FE39-4D65-9C99-07522F29B408}"/>
              </a:ext>
            </a:extLst>
          </p:cNvPr>
          <p:cNvSpPr txBox="1"/>
          <p:nvPr/>
        </p:nvSpPr>
        <p:spPr>
          <a:xfrm>
            <a:off x="147921" y="555526"/>
            <a:ext cx="3199943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Review </a:t>
            </a:r>
            <a:r>
              <a:rPr lang="de-DE" sz="1600" dirty="0" err="1">
                <a:latin typeface="Arial"/>
              </a:rPr>
              <a:t>pooled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metadata</a:t>
            </a:r>
            <a:r>
              <a:rPr lang="de-DE" sz="1600" dirty="0">
                <a:latin typeface="Arial"/>
              </a:rPr>
              <a:t>, </a:t>
            </a:r>
            <a:r>
              <a:rPr lang="de-DE" sz="1600" dirty="0" err="1">
                <a:latin typeface="Arial"/>
              </a:rPr>
              <a:t>annotation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quantifications</a:t>
            </a:r>
            <a:r>
              <a:rPr lang="de-DE" sz="1600" dirty="0">
                <a:latin typeface="Arial"/>
              </a:rPr>
              <a:t>,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csv-table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based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analysis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results</a:t>
            </a:r>
            <a:r>
              <a:rPr lang="de-DE" sz="1600" dirty="0">
                <a:latin typeface="Arial"/>
              </a:rPr>
              <a:t> in </a:t>
            </a:r>
            <a:r>
              <a:rPr lang="de-DE" sz="1600" dirty="0" err="1">
                <a:latin typeface="Arial"/>
              </a:rPr>
              <a:t>dot</a:t>
            </a:r>
            <a:r>
              <a:rPr lang="de-DE" sz="1600" dirty="0">
                <a:latin typeface="Arial"/>
              </a:rPr>
              <a:t>-plots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tables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within</a:t>
            </a:r>
            <a:r>
              <a:rPr lang="de-DE" sz="1600" dirty="0">
                <a:latin typeface="Arial"/>
              </a:rPr>
              <a:t> OMERO.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Access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original </a:t>
            </a:r>
            <a:r>
              <a:rPr lang="de-DE" sz="1600" dirty="0" err="1">
                <a:latin typeface="Arial"/>
              </a:rPr>
              <a:t>linked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image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directly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from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dots</a:t>
            </a:r>
            <a:r>
              <a:rPr lang="de-DE" sz="1600" dirty="0">
                <a:latin typeface="Arial"/>
              </a:rPr>
              <a:t> in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dot</a:t>
            </a:r>
            <a:r>
              <a:rPr lang="de-DE" sz="1600" dirty="0">
                <a:latin typeface="Arial"/>
              </a:rPr>
              <a:t>-plot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C00000"/>
                </a:solidFill>
                <a:latin typeface="Arial"/>
              </a:rPr>
              <a:t>NOTE:</a:t>
            </a:r>
          </a:p>
          <a:p>
            <a:pPr marL="540000" lvl="1" indent="-216000">
              <a:buFont typeface="Arial" panose="020B0604020202020204" pitchFamily="34" charset="0"/>
              <a:buChar char="•"/>
            </a:pPr>
            <a:r>
              <a:rPr lang="de-DE" sz="1200" dirty="0" err="1">
                <a:latin typeface="Arial"/>
              </a:rPr>
              <a:t>Specific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formatting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requirements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for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csv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attachments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from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analysis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results</a:t>
            </a:r>
            <a:r>
              <a:rPr lang="de-DE" sz="1200" dirty="0">
                <a:latin typeface="Arial"/>
              </a:rPr>
              <a:t> must </a:t>
            </a:r>
            <a:r>
              <a:rPr lang="de-DE" sz="1200" dirty="0" err="1">
                <a:latin typeface="Arial"/>
              </a:rPr>
              <a:t>be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met</a:t>
            </a:r>
            <a:r>
              <a:rPr lang="de-DE" sz="1200" dirty="0">
                <a:latin typeface="Arial"/>
              </a:rPr>
              <a:t>! (e.g., </a:t>
            </a:r>
            <a:r>
              <a:rPr lang="de-DE" sz="1200" dirty="0" err="1">
                <a:latin typeface="Arial"/>
              </a:rPr>
              <a:t>use</a:t>
            </a:r>
            <a:r>
              <a:rPr lang="de-DE" sz="1200" dirty="0">
                <a:latin typeface="Arial"/>
              </a:rPr>
              <a:t> “,“ and not “;“ </a:t>
            </a:r>
            <a:r>
              <a:rPr lang="de-DE" sz="1200" dirty="0" err="1">
                <a:latin typeface="Arial"/>
              </a:rPr>
              <a:t>as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the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delimiter</a:t>
            </a:r>
            <a:r>
              <a:rPr lang="de-DE" sz="1200" dirty="0">
                <a:latin typeface="Arial"/>
              </a:rPr>
              <a:t>!)</a:t>
            </a:r>
          </a:p>
          <a:p>
            <a:pPr marL="540000" lvl="1" indent="-216000">
              <a:buFont typeface="Arial" panose="020B0604020202020204" pitchFamily="34" charset="0"/>
              <a:buChar char="•"/>
            </a:pPr>
            <a:r>
              <a:rPr lang="de-DE" sz="1200" dirty="0">
                <a:latin typeface="Arial"/>
              </a:rPr>
              <a:t>Datasets must </a:t>
            </a:r>
            <a:r>
              <a:rPr lang="de-DE" sz="1200" dirty="0" err="1">
                <a:latin typeface="Arial"/>
              </a:rPr>
              <a:t>be</a:t>
            </a:r>
            <a:r>
              <a:rPr lang="de-DE" sz="1200" dirty="0">
                <a:latin typeface="Arial"/>
              </a:rPr>
              <a:t> outside of Projects </a:t>
            </a:r>
            <a:r>
              <a:rPr lang="de-DE" sz="1200" dirty="0" err="1">
                <a:latin typeface="Arial"/>
              </a:rPr>
              <a:t>for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the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analysis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to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work</a:t>
            </a:r>
            <a:r>
              <a:rPr lang="de-DE" sz="1200" dirty="0">
                <a:latin typeface="Arial"/>
              </a:rPr>
              <a:t>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EA4C512-955D-48C7-BA7F-84BF60CFDBB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4" t="4378" r="3583" b="1094"/>
          <a:stretch/>
        </p:blipFill>
        <p:spPr>
          <a:xfrm>
            <a:off x="3491879" y="622019"/>
            <a:ext cx="5465133" cy="34961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3B109561-D126-4285-B3AE-08255AE9BCA2}"/>
              </a:ext>
            </a:extLst>
          </p:cNvPr>
          <p:cNvSpPr/>
          <p:nvPr/>
        </p:nvSpPr>
        <p:spPr bwMode="auto">
          <a:xfrm rot="1366979">
            <a:off x="6504781" y="686146"/>
            <a:ext cx="490438" cy="384238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606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821D328B-253D-4B40-A4EF-B1104DB98372}"/>
              </a:ext>
            </a:extLst>
          </p:cNvPr>
          <p:cNvSpPr/>
          <p:nvPr/>
        </p:nvSpPr>
        <p:spPr>
          <a:xfrm>
            <a:off x="2310325" y="4858694"/>
            <a:ext cx="4163320" cy="230832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900" b="1" dirty="0">
                <a:latin typeface="Arial"/>
              </a:rPr>
              <a:t>Official Guide</a:t>
            </a:r>
            <a:r>
              <a:rPr lang="de-DE" sz="900" dirty="0">
                <a:latin typeface="Arial"/>
              </a:rPr>
              <a:t>: </a:t>
            </a:r>
            <a:r>
              <a:rPr lang="de-DE" sz="800" dirty="0">
                <a:latin typeface="Arial"/>
              </a:rPr>
              <a:t>https://omero-guides.readthedocs.io/en/latest/parade/docs/index.html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DEBF592-FD02-4028-A5F3-5E6E1D837664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816567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OMERO.table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–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attach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tabular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results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your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images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/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datasets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/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projects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  <a:p>
            <a:pPr eaLnBrk="1" hangingPunct="1"/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FFF728E-7F87-4E64-A959-DB8937EAC16F}"/>
              </a:ext>
            </a:extLst>
          </p:cNvPr>
          <p:cNvSpPr/>
          <p:nvPr/>
        </p:nvSpPr>
        <p:spPr>
          <a:xfrm>
            <a:off x="155787" y="3939902"/>
            <a:ext cx="90593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Learn how to use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OMERO.table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OMERO.table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demo (P.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Walczysko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https://www.youtube.com/watch?v=TigomaUmIx4&amp;t=7586s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(~ 5 min)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EPFL BIOP OMERO wiki: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https://wiki-biop.epfl.ch/en/Image_Storage/OMERO/OmeroTable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(read online)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391B0AE-0CFF-4C79-96E4-76077A04F7F5}"/>
              </a:ext>
            </a:extLst>
          </p:cNvPr>
          <p:cNvSpPr txBox="1"/>
          <p:nvPr/>
        </p:nvSpPr>
        <p:spPr>
          <a:xfrm>
            <a:off x="162176" y="733363"/>
            <a:ext cx="355998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/>
              </a:rPr>
              <a:t>Attach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analysis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results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your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in an </a:t>
            </a:r>
            <a:r>
              <a:rPr lang="de-DE" sz="1600" dirty="0" err="1">
                <a:latin typeface="Arial"/>
              </a:rPr>
              <a:t>OMERO.table-compatible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format</a:t>
            </a:r>
            <a:endParaRPr lang="de-DE" sz="1600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Add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Table </a:t>
            </a:r>
            <a:r>
              <a:rPr lang="de-DE" sz="1600" dirty="0" err="1">
                <a:latin typeface="Arial"/>
              </a:rPr>
              <a:t>as</a:t>
            </a:r>
            <a:r>
              <a:rPr lang="de-DE" sz="1600" dirty="0">
                <a:latin typeface="Arial"/>
              </a:rPr>
              <a:t> „</a:t>
            </a:r>
            <a:r>
              <a:rPr lang="de-DE" sz="1600" dirty="0" err="1">
                <a:latin typeface="Arial"/>
              </a:rPr>
              <a:t>Bulk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Annotations</a:t>
            </a:r>
            <a:r>
              <a:rPr lang="de-DE" sz="1600" dirty="0">
                <a:latin typeface="Arial"/>
              </a:rPr>
              <a:t>“ </a:t>
            </a:r>
            <a:r>
              <a:rPr lang="de-DE" sz="1600" dirty="0" err="1">
                <a:latin typeface="Arial"/>
              </a:rPr>
              <a:t>linking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results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images</a:t>
            </a:r>
            <a:r>
              <a:rPr lang="de-DE" sz="1600" dirty="0">
                <a:latin typeface="Arial"/>
              </a:rPr>
              <a:t> in OMERO via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„</a:t>
            </a:r>
            <a:r>
              <a:rPr lang="de-DE" sz="1600" dirty="0" err="1">
                <a:latin typeface="Arial"/>
              </a:rPr>
              <a:t>Populate_metadata</a:t>
            </a:r>
            <a:r>
              <a:rPr lang="de-DE" sz="1600" dirty="0">
                <a:latin typeface="Arial"/>
              </a:rPr>
              <a:t>“ </a:t>
            </a:r>
            <a:r>
              <a:rPr lang="de-DE" sz="1600" dirty="0" err="1">
                <a:latin typeface="Arial"/>
              </a:rPr>
              <a:t>script</a:t>
            </a:r>
            <a:endParaRPr lang="de-DE" sz="1600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Use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table</a:t>
            </a:r>
            <a:r>
              <a:rPr lang="de-DE" sz="1600" dirty="0">
                <a:latin typeface="Arial"/>
              </a:rPr>
              <a:t> in </a:t>
            </a:r>
            <a:r>
              <a:rPr lang="de-DE" sz="1600" dirty="0" err="1">
                <a:latin typeface="Arial"/>
              </a:rPr>
              <a:t>OMERO.parade</a:t>
            </a:r>
            <a:endParaRPr lang="de-DE" sz="1600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C00000"/>
                </a:solidFill>
                <a:latin typeface="Arial"/>
              </a:rPr>
              <a:t>NOTE:</a:t>
            </a:r>
          </a:p>
          <a:p>
            <a:pPr marL="540000" lvl="1" indent="-216000">
              <a:buFont typeface="Arial" panose="020B0604020202020204" pitchFamily="34" charset="0"/>
              <a:buChar char="•"/>
            </a:pPr>
            <a:r>
              <a:rPr lang="de-DE" sz="1200" dirty="0" err="1">
                <a:latin typeface="Arial"/>
              </a:rPr>
              <a:t>Specific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formatting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requirements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for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csv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attachments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from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analysis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results</a:t>
            </a:r>
            <a:r>
              <a:rPr lang="de-DE" sz="1200" dirty="0">
                <a:latin typeface="Arial"/>
              </a:rPr>
              <a:t> must </a:t>
            </a:r>
            <a:r>
              <a:rPr lang="de-DE" sz="1200" dirty="0" err="1">
                <a:latin typeface="Arial"/>
              </a:rPr>
              <a:t>be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met</a:t>
            </a:r>
            <a:r>
              <a:rPr lang="de-DE" sz="1200" dirty="0">
                <a:latin typeface="Arial"/>
              </a:rPr>
              <a:t>! (e.g., </a:t>
            </a:r>
            <a:r>
              <a:rPr lang="de-DE" sz="1200" dirty="0" err="1">
                <a:latin typeface="Arial"/>
              </a:rPr>
              <a:t>use</a:t>
            </a:r>
            <a:r>
              <a:rPr lang="de-DE" sz="1200" dirty="0">
                <a:latin typeface="Arial"/>
              </a:rPr>
              <a:t> “,“ and not “;“ </a:t>
            </a:r>
            <a:r>
              <a:rPr lang="de-DE" sz="1200" dirty="0" err="1">
                <a:latin typeface="Arial"/>
              </a:rPr>
              <a:t>as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the</a:t>
            </a:r>
            <a:r>
              <a:rPr lang="de-DE" sz="1200" dirty="0">
                <a:latin typeface="Arial"/>
              </a:rPr>
              <a:t> </a:t>
            </a:r>
            <a:r>
              <a:rPr lang="de-DE" sz="1200" dirty="0" err="1">
                <a:latin typeface="Arial"/>
              </a:rPr>
              <a:t>delimiter</a:t>
            </a:r>
            <a:r>
              <a:rPr lang="de-DE" sz="1200" dirty="0">
                <a:latin typeface="Arial"/>
              </a:rPr>
              <a:t>!)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8FE63FA-B919-49B4-B99E-8A3B768A7E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9436" y="743564"/>
            <a:ext cx="5134931" cy="301621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30650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1735</Words>
  <Application>Microsoft Office PowerPoint</Application>
  <PresentationFormat>Bildschirmpräsentation (16:9)</PresentationFormat>
  <Paragraphs>117</Paragraphs>
  <Slides>14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0" baseType="lpstr">
      <vt:lpstr>ＭＳ Ｐゴシック</vt:lpstr>
      <vt:lpstr>ＭＳ Ｐゴシック</vt:lpstr>
      <vt:lpstr>Arial</vt:lpstr>
      <vt:lpstr>Calibri</vt:lpstr>
      <vt:lpstr>Times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Schmidt, Christian</dc:creator>
  <cp:lastModifiedBy>Schmidt, Christian</cp:lastModifiedBy>
  <cp:revision>43</cp:revision>
  <dcterms:created xsi:type="dcterms:W3CDTF">2022-06-07T12:41:43Z</dcterms:created>
  <dcterms:modified xsi:type="dcterms:W3CDTF">2023-11-09T14:43:47Z</dcterms:modified>
</cp:coreProperties>
</file>