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23"/>
  </p:notesMasterIdLst>
  <p:sldIdLst>
    <p:sldId id="263" r:id="rId2"/>
    <p:sldId id="266" r:id="rId3"/>
    <p:sldId id="256" r:id="rId4"/>
    <p:sldId id="307" r:id="rId5"/>
    <p:sldId id="301" r:id="rId6"/>
    <p:sldId id="306" r:id="rId7"/>
    <p:sldId id="302" r:id="rId8"/>
    <p:sldId id="303" r:id="rId9"/>
    <p:sldId id="304" r:id="rId10"/>
    <p:sldId id="305" r:id="rId11"/>
    <p:sldId id="282" r:id="rId12"/>
    <p:sldId id="308" r:id="rId13"/>
    <p:sldId id="309" r:id="rId14"/>
    <p:sldId id="310" r:id="rId15"/>
    <p:sldId id="311" r:id="rId16"/>
    <p:sldId id="312" r:id="rId17"/>
    <p:sldId id="313" r:id="rId18"/>
    <p:sldId id="299" r:id="rId19"/>
    <p:sldId id="314" r:id="rId20"/>
    <p:sldId id="315" r:id="rId21"/>
    <p:sldId id="281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9" autoAdjust="0"/>
    <p:restoredTop sz="79536" autoAdjust="0"/>
  </p:normalViewPr>
  <p:slideViewPr>
    <p:cSldViewPr snapToGrid="0">
      <p:cViewPr varScale="1">
        <p:scale>
          <a:sx n="132" d="100"/>
          <a:sy n="132" d="100"/>
        </p:scale>
        <p:origin x="134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5" d="100"/>
          <a:sy n="95" d="100"/>
        </p:scale>
        <p:origin x="4042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CAFB8-CF1F-49DC-885D-1CE5C13FF50A}" type="datetimeFigureOut">
              <a:rPr lang="de-DE" smtClean="0"/>
              <a:t>09.11.2023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BA22E-7875-4095-8650-3C6B97E6842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5810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video</a:t>
            </a:r>
            <a:r>
              <a:rPr lang="de-DE" dirty="0"/>
              <a:t> </a:t>
            </a:r>
            <a:r>
              <a:rPr lang="de-DE" dirty="0" err="1"/>
              <a:t>disclaimer</a:t>
            </a:r>
            <a:r>
              <a:rPr lang="de-DE" dirty="0"/>
              <a:t> 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deleted</a:t>
            </a:r>
            <a:r>
              <a:rPr lang="de-DE" dirty="0"/>
              <a:t> </a:t>
            </a:r>
            <a:r>
              <a:rPr lang="de-DE" dirty="0" err="1"/>
              <a:t>where</a:t>
            </a:r>
            <a:r>
              <a:rPr lang="de-DE" dirty="0"/>
              <a:t> not </a:t>
            </a:r>
            <a:r>
              <a:rPr lang="de-DE" dirty="0" err="1"/>
              <a:t>needed</a:t>
            </a:r>
            <a:r>
              <a:rPr lang="de-DE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3758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legalcode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creativecommons.org/licenses/by/4.0/legalcode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4CE64EF9-B829-488B-8B8C-40E1E89F5AAD}"/>
              </a:ext>
            </a:extLst>
          </p:cNvPr>
          <p:cNvSpPr txBox="1"/>
          <p:nvPr userDrawn="1"/>
        </p:nvSpPr>
        <p:spPr>
          <a:xfrm>
            <a:off x="7748276" y="4464549"/>
            <a:ext cx="12853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ADD LOGO BIG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E8A8B839-6187-48C8-B4DD-323C593FAC5F}"/>
              </a:ext>
            </a:extLst>
          </p:cNvPr>
          <p:cNvCxnSpPr>
            <a:cxnSpLocks/>
          </p:cNvCxnSpPr>
          <p:nvPr userDrawn="1"/>
        </p:nvCxnSpPr>
        <p:spPr>
          <a:xfrm>
            <a:off x="0" y="4338796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8">
            <a:extLst>
              <a:ext uri="{FF2B5EF4-FFF2-40B4-BE49-F238E27FC236}">
                <a16:creationId xmlns:a16="http://schemas.microsoft.com/office/drawing/2014/main" id="{8DB07B95-4A6C-4E83-A426-28D8BF8C22D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4996" y="4464549"/>
            <a:ext cx="5009440" cy="459051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defRPr sz="1400">
                <a:solidFill>
                  <a:schemeClr val="tx2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69913" indent="-188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2pPr>
            <a:lvl3pPr marL="947738" indent="-1873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3pPr>
            <a:lvl4pPr marL="1323975" indent="-1857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4pPr>
            <a:lvl5pPr marL="17922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5pPr>
            <a:lvl6pPr marL="22494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6pPr>
            <a:lvl7pPr marL="27066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7pPr>
            <a:lvl8pPr marL="31638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8pPr>
            <a:lvl9pPr marL="36210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tabLst/>
              <a:defRPr/>
            </a:pP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Adapted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from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: Schmidt C., Bortolomeazzi M., Boissonnet T., Fortmann-Grote C. </a:t>
            </a:r>
            <a:r>
              <a:rPr kumimoji="0" lang="de-DE" sz="7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et al.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(2023).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I3D:bio‘s OMERO training material: Re-usable, adjustable, multi-purpose slides for local user training.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Zenodo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DOI: 10.5281/zenodo.8323588</a:t>
            </a:r>
            <a:b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</a:b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If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not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stated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otherwise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,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content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of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material (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except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for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logos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and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slide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design)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published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under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a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/>
              </a:rPr>
              <a:t>Creative Commons Attribution 4.0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/>
              </a:rPr>
              <a:t>license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</a:p>
          <a:p>
            <a:pPr marL="0" marR="0" lvl="0" indent="0" algn="just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tabLst/>
              <a:defRPr/>
            </a:pPr>
            <a:endParaRPr kumimoji="0" lang="de-DE" sz="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7715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4CE64EF9-B829-488B-8B8C-40E1E89F5AAD}"/>
              </a:ext>
            </a:extLst>
          </p:cNvPr>
          <p:cNvSpPr txBox="1"/>
          <p:nvPr userDrawn="1"/>
        </p:nvSpPr>
        <p:spPr>
          <a:xfrm>
            <a:off x="7613264" y="4789971"/>
            <a:ext cx="16115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ADD LOGO SMALL</a:t>
            </a: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B8440E4B-E513-4C4F-92C4-2AEBB285991D}"/>
              </a:ext>
            </a:extLst>
          </p:cNvPr>
          <p:cNvCxnSpPr>
            <a:cxnSpLocks/>
          </p:cNvCxnSpPr>
          <p:nvPr userDrawn="1"/>
        </p:nvCxnSpPr>
        <p:spPr>
          <a:xfrm>
            <a:off x="0" y="4733925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2C31F4C9-88EF-4F9B-A30E-2C6E3E3F3069}"/>
              </a:ext>
            </a:extLst>
          </p:cNvPr>
          <p:cNvSpPr txBox="1">
            <a:spLocks/>
          </p:cNvSpPr>
          <p:nvPr userDrawn="1"/>
        </p:nvSpPr>
        <p:spPr>
          <a:xfrm>
            <a:off x="793154" y="4793221"/>
            <a:ext cx="614126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p </a:t>
            </a:r>
            <a:fld id="{C7108C5B-AA49-4F53-BA41-9126274718B3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1246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7911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5CD8D0EA-CD4A-4BB6-B2B8-24B6A7CF6418}"/>
              </a:ext>
            </a:extLst>
          </p:cNvPr>
          <p:cNvSpPr/>
          <p:nvPr userDrawn="1"/>
        </p:nvSpPr>
        <p:spPr bwMode="auto">
          <a:xfrm>
            <a:off x="0" y="4338797"/>
            <a:ext cx="9144000" cy="804704"/>
          </a:xfrm>
          <a:prstGeom prst="rect">
            <a:avLst/>
          </a:prstGeom>
          <a:solidFill>
            <a:srgbClr val="008000"/>
          </a:solidFill>
          <a:ln>
            <a:solidFill>
              <a:srgbClr val="008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E8A8B839-6187-48C8-B4DD-323C593FAC5F}"/>
              </a:ext>
            </a:extLst>
          </p:cNvPr>
          <p:cNvCxnSpPr>
            <a:cxnSpLocks/>
          </p:cNvCxnSpPr>
          <p:nvPr userDrawn="1"/>
        </p:nvCxnSpPr>
        <p:spPr>
          <a:xfrm>
            <a:off x="0" y="4338796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8">
            <a:extLst>
              <a:ext uri="{FF2B5EF4-FFF2-40B4-BE49-F238E27FC236}">
                <a16:creationId xmlns:a16="http://schemas.microsoft.com/office/drawing/2014/main" id="{8DB07B95-4A6C-4E83-A426-28D8BF8C22D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4996" y="4464549"/>
            <a:ext cx="5009440" cy="459051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defRPr sz="1400">
                <a:solidFill>
                  <a:schemeClr val="tx2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69913" indent="-188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2pPr>
            <a:lvl3pPr marL="947738" indent="-1873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3pPr>
            <a:lvl4pPr marL="1323975" indent="-1857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4pPr>
            <a:lvl5pPr marL="17922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5pPr>
            <a:lvl6pPr marL="22494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6pPr>
            <a:lvl7pPr marL="27066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7pPr>
            <a:lvl8pPr marL="31638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8pPr>
            <a:lvl9pPr marL="36210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tabLst/>
              <a:defRPr/>
            </a:pP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Adapted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from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: Schmidt C., Bortolomeazzi M., Boissonnet T., Fortmann-Grote C. </a:t>
            </a:r>
            <a:r>
              <a:rPr kumimoji="0" lang="de-DE" sz="7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et al.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(2023).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I3D:bio‘s OMERO training material: Re-usable, adjustable, multi-purpose slides for local user training.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Zenodo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DOI: 10.5281/zenodo.8323588</a:t>
            </a:r>
            <a:b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</a:b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If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not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stated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otherwise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,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content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of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material (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except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for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logos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and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slide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design)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published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under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license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47C2BAB-6413-437B-8C2B-44D652AADC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28522" y="4373998"/>
            <a:ext cx="903171" cy="74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71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46F1FEA3-75A1-4A43-BAC9-E5432E79D576}"/>
              </a:ext>
            </a:extLst>
          </p:cNvPr>
          <p:cNvSpPr/>
          <p:nvPr userDrawn="1"/>
        </p:nvSpPr>
        <p:spPr bwMode="auto">
          <a:xfrm>
            <a:off x="0" y="4733925"/>
            <a:ext cx="9144000" cy="409575"/>
          </a:xfrm>
          <a:prstGeom prst="rect">
            <a:avLst/>
          </a:prstGeom>
          <a:solidFill>
            <a:srgbClr val="008000"/>
          </a:solidFill>
          <a:ln>
            <a:solidFill>
              <a:srgbClr val="008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FF0EB5C0-5D39-4F2B-8276-7034CF92ABD3}"/>
              </a:ext>
            </a:extLst>
          </p:cNvPr>
          <p:cNvSpPr/>
          <p:nvPr userDrawn="1"/>
        </p:nvSpPr>
        <p:spPr>
          <a:xfrm>
            <a:off x="8418576" y="4752212"/>
            <a:ext cx="609600" cy="36836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noFill/>
            </a:endParaRP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B8440E4B-E513-4C4F-92C4-2AEBB285991D}"/>
              </a:ext>
            </a:extLst>
          </p:cNvPr>
          <p:cNvCxnSpPr>
            <a:cxnSpLocks/>
          </p:cNvCxnSpPr>
          <p:nvPr userDrawn="1"/>
        </p:nvCxnSpPr>
        <p:spPr>
          <a:xfrm>
            <a:off x="0" y="4733925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6">
            <a:extLst>
              <a:ext uri="{FF2B5EF4-FFF2-40B4-BE49-F238E27FC236}">
                <a16:creationId xmlns:a16="http://schemas.microsoft.com/office/drawing/2014/main" id="{46D36471-AB9E-4ECB-BD86-FC52D2006382}"/>
              </a:ext>
            </a:extLst>
          </p:cNvPr>
          <p:cNvSpPr>
            <a:spLocks/>
          </p:cNvSpPr>
          <p:nvPr userDrawn="1"/>
        </p:nvSpPr>
        <p:spPr bwMode="auto">
          <a:xfrm>
            <a:off x="2611876" y="19789"/>
            <a:ext cx="3648716" cy="1119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defRPr/>
            </a:pPr>
            <a:r>
              <a:rPr lang="de-DE" sz="2400" b="1" dirty="0">
                <a:solidFill>
                  <a:schemeClr val="bg1"/>
                </a:solidFill>
              </a:rPr>
              <a:t>OMERO Training Material </a:t>
            </a:r>
            <a:r>
              <a:rPr lang="de-DE" sz="2400" b="1" dirty="0" err="1">
                <a:solidFill>
                  <a:schemeClr val="bg1"/>
                </a:solidFill>
              </a:rPr>
              <a:t>by</a:t>
            </a:r>
            <a:r>
              <a:rPr lang="de-DE" sz="2400" b="1" dirty="0">
                <a:solidFill>
                  <a:schemeClr val="bg1"/>
                </a:solidFill>
              </a:rPr>
              <a:t> I3D:bio</a:t>
            </a:r>
            <a:endParaRPr sz="1100" dirty="0"/>
          </a:p>
          <a:p>
            <a:pPr algn="ctr">
              <a:defRPr/>
            </a:pPr>
            <a:endParaRPr lang="de-DE" sz="2400" dirty="0">
              <a:solidFill>
                <a:schemeClr val="bg1"/>
              </a:solidFill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34D97E9-F8AD-4D67-8FE0-54642FFE76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00109" y="4775132"/>
            <a:ext cx="447328" cy="327160"/>
          </a:xfrm>
          <a:prstGeom prst="rect">
            <a:avLst/>
          </a:prstGeom>
        </p:spPr>
      </p:pic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id="{C05370D4-2441-46F8-8E21-B31C75621D2D}"/>
              </a:ext>
            </a:extLst>
          </p:cNvPr>
          <p:cNvSpPr txBox="1">
            <a:spLocks/>
          </p:cNvSpPr>
          <p:nvPr userDrawn="1"/>
        </p:nvSpPr>
        <p:spPr>
          <a:xfrm>
            <a:off x="707810" y="4801791"/>
            <a:ext cx="614126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p </a:t>
            </a:r>
            <a:fld id="{C7108C5B-AA49-4F53-BA41-9126274718B3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83579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044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51" r:id="rId3"/>
    <p:sldLayoutId id="2147483666" r:id="rId4"/>
    <p:sldLayoutId id="2147483667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creativecommons.org/licenses/by/4.0/legalcode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https://doi.org/10.1038/nmeth.2019" TargetMode="External"/><Relationship Id="rId7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hyperlink" Target="https://www.youtube.com/playlist?list=PL5ESQNfM5lc7SAMstEu082ivW4BDMvd0U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hyperlink" Target="https://omero-guides.readthedocs.io/en/latest/fiji/docs/index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image.sc/" TargetMode="External"/><Relationship Id="rId3" Type="http://schemas.openxmlformats.org/officeDocument/2006/relationships/hyperlink" Target="https://omero-guides.readthedocs.io/en/latest/fiji/docs/index.html" TargetMode="External"/><Relationship Id="rId7" Type="http://schemas.openxmlformats.org/officeDocument/2006/relationships/hyperlink" Target="https://www.youtube.com/playlist?list=PL5ESQNfM5lc7SAMstEu082ivW4BDMvd0U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dOtnEO-nmIg" TargetMode="External"/><Relationship Id="rId5" Type="http://schemas.openxmlformats.org/officeDocument/2006/relationships/hyperlink" Target="https://www.youtube.com/watch?v=W5EDx3yKA_o" TargetMode="External"/><Relationship Id="rId4" Type="http://schemas.openxmlformats.org/officeDocument/2006/relationships/hyperlink" Target="https://learning.rc.virginia.edu/notes/fiji-omero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https://www.openmicroscopy.org/omero/downloads" TargetMode="External"/><Relationship Id="rId4" Type="http://schemas.openxmlformats.org/officeDocument/2006/relationships/hyperlink" Target="https://fiji.sc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DB8D3AFF-5B75-4111-916E-5134ACAA5040}"/>
              </a:ext>
            </a:extLst>
          </p:cNvPr>
          <p:cNvSpPr txBox="1"/>
          <p:nvPr/>
        </p:nvSpPr>
        <p:spPr>
          <a:xfrm>
            <a:off x="321198" y="176645"/>
            <a:ext cx="840900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008000"/>
                </a:solidFill>
              </a:rPr>
              <a:t>I3D:bio OMERO </a:t>
            </a:r>
            <a:r>
              <a:rPr lang="de-DE" sz="2000" b="1" dirty="0" err="1">
                <a:solidFill>
                  <a:srgbClr val="008000"/>
                </a:solidFill>
              </a:rPr>
              <a:t>user</a:t>
            </a:r>
            <a:r>
              <a:rPr lang="de-DE" sz="2000" b="1" dirty="0">
                <a:solidFill>
                  <a:srgbClr val="008000"/>
                </a:solidFill>
              </a:rPr>
              <a:t> </a:t>
            </a:r>
            <a:r>
              <a:rPr lang="de-DE" sz="2000" b="1" dirty="0" err="1">
                <a:solidFill>
                  <a:srgbClr val="008000"/>
                </a:solidFill>
              </a:rPr>
              <a:t>training</a:t>
            </a:r>
            <a:r>
              <a:rPr lang="de-DE" sz="2000" b="1" dirty="0">
                <a:solidFill>
                  <a:srgbClr val="008000"/>
                </a:solidFill>
              </a:rPr>
              <a:t> </a:t>
            </a:r>
            <a:r>
              <a:rPr lang="de-DE" sz="2000" b="1" dirty="0" err="1">
                <a:solidFill>
                  <a:srgbClr val="008000"/>
                </a:solidFill>
              </a:rPr>
              <a:t>slides</a:t>
            </a:r>
            <a:br>
              <a:rPr lang="de-DE" b="1" dirty="0"/>
            </a:br>
            <a:endParaRPr lang="de-DE" b="1" dirty="0"/>
          </a:p>
          <a:p>
            <a:r>
              <a:rPr lang="de-DE" sz="1600" b="1" dirty="0"/>
              <a:t>HOW TO USE THE SLIDE TEMPLATES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institution‘s</a:t>
            </a:r>
            <a:r>
              <a:rPr lang="de-DE" dirty="0"/>
              <a:t> </a:t>
            </a:r>
            <a:r>
              <a:rPr lang="de-DE" dirty="0" err="1"/>
              <a:t>slide</a:t>
            </a:r>
            <a:r>
              <a:rPr lang="de-DE" dirty="0"/>
              <a:t> design and logo, </a:t>
            </a:r>
            <a:r>
              <a:rPr lang="de-DE" dirty="0" err="1"/>
              <a:t>adjust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slides</a:t>
            </a:r>
            <a:r>
              <a:rPr lang="de-DE" dirty="0"/>
              <a:t> of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presentation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„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master</a:t>
            </a:r>
            <a:r>
              <a:rPr lang="de-DE" dirty="0"/>
              <a:t>“</a:t>
            </a:r>
            <a:br>
              <a:rPr lang="de-DE" dirty="0"/>
            </a:br>
            <a:r>
              <a:rPr lang="de-DE" dirty="0"/>
              <a:t>Note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these</a:t>
            </a:r>
            <a:r>
              <a:rPr lang="de-DE" dirty="0"/>
              <a:t> </a:t>
            </a:r>
            <a:r>
              <a:rPr lang="de-DE" dirty="0" err="1"/>
              <a:t>slides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optimized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16:9 screen </a:t>
            </a:r>
            <a:r>
              <a:rPr lang="de-DE" dirty="0" err="1"/>
              <a:t>presentation</a:t>
            </a:r>
            <a:r>
              <a:rPr lang="de-DE" dirty="0"/>
              <a:t> </a:t>
            </a:r>
            <a:r>
              <a:rPr lang="de-DE" dirty="0" err="1"/>
              <a:t>layout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Check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slides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>
                <a:highlight>
                  <a:srgbClr val="FFFF00"/>
                </a:highlight>
              </a:rPr>
              <a:t>yellow-marked</a:t>
            </a:r>
            <a:r>
              <a:rPr lang="de-DE" dirty="0">
                <a:highlight>
                  <a:srgbClr val="FFFF00"/>
                </a:highlight>
              </a:rPr>
              <a:t> </a:t>
            </a:r>
            <a:r>
              <a:rPr lang="de-DE" dirty="0" err="1">
                <a:highlight>
                  <a:srgbClr val="FFFF00"/>
                </a:highlight>
              </a:rPr>
              <a:t>text</a:t>
            </a:r>
            <a:r>
              <a:rPr lang="de-DE" dirty="0">
                <a:highlight>
                  <a:srgbClr val="FFFF00"/>
                </a:highlight>
              </a:rPr>
              <a:t> </a:t>
            </a:r>
            <a:r>
              <a:rPr lang="de-DE" dirty="0"/>
              <a:t>and </a:t>
            </a:r>
            <a:r>
              <a:rPr lang="de-DE" dirty="0" err="1"/>
              <a:t>insert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 </a:t>
            </a:r>
            <a:r>
              <a:rPr lang="de-DE" dirty="0" err="1"/>
              <a:t>according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own </a:t>
            </a:r>
            <a:r>
              <a:rPr lang="de-DE" dirty="0" err="1"/>
              <a:t>institute‘s</a:t>
            </a:r>
            <a:r>
              <a:rPr lang="de-DE" dirty="0"/>
              <a:t> </a:t>
            </a:r>
            <a:r>
              <a:rPr lang="de-DE" dirty="0" err="1"/>
              <a:t>infrastructure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Feel</a:t>
            </a:r>
            <a:r>
              <a:rPr lang="de-DE" dirty="0"/>
              <a:t> </a:t>
            </a:r>
            <a:r>
              <a:rPr lang="de-DE" dirty="0" err="1"/>
              <a:t>free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material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videos</a:t>
            </a:r>
            <a:r>
              <a:rPr lang="de-DE" dirty="0"/>
              <a:t>, </a:t>
            </a:r>
            <a:r>
              <a:rPr lang="de-DE" dirty="0" err="1"/>
              <a:t>teaching</a:t>
            </a:r>
            <a:r>
              <a:rPr lang="de-DE" dirty="0"/>
              <a:t>, </a:t>
            </a:r>
            <a:r>
              <a:rPr lang="de-DE" dirty="0" err="1"/>
              <a:t>guidelines</a:t>
            </a:r>
            <a:r>
              <a:rPr lang="de-DE" dirty="0"/>
              <a:t>, etc., at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institute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Please</a:t>
            </a:r>
            <a:r>
              <a:rPr lang="de-DE" dirty="0"/>
              <a:t> </a:t>
            </a:r>
            <a:r>
              <a:rPr lang="de-DE" dirty="0" err="1"/>
              <a:t>cite</a:t>
            </a:r>
            <a:r>
              <a:rPr lang="de-DE" dirty="0"/>
              <a:t> </a:t>
            </a:r>
            <a:r>
              <a:rPr lang="de-DE" dirty="0" err="1"/>
              <a:t>us</a:t>
            </a:r>
            <a:r>
              <a:rPr lang="de-DE" dirty="0"/>
              <a:t> (e.g., on </a:t>
            </a:r>
            <a:r>
              <a:rPr lang="de-DE" dirty="0" err="1"/>
              <a:t>page</a:t>
            </a:r>
            <a:r>
              <a:rPr lang="de-DE" dirty="0"/>
              <a:t> 1) </a:t>
            </a:r>
            <a:r>
              <a:rPr lang="de-DE" dirty="0" err="1"/>
              <a:t>when</a:t>
            </a:r>
            <a:r>
              <a:rPr lang="de-DE" dirty="0"/>
              <a:t> </a:t>
            </a:r>
            <a:r>
              <a:rPr lang="de-DE" dirty="0" err="1"/>
              <a:t>re-using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material </a:t>
            </a:r>
            <a:r>
              <a:rPr lang="de-DE" dirty="0" err="1"/>
              <a:t>or</a:t>
            </a:r>
            <a:r>
              <a:rPr lang="de-DE" dirty="0"/>
              <a:t> derivatives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If</a:t>
            </a:r>
            <a:r>
              <a:rPr lang="de-DE" dirty="0"/>
              <a:t> not </a:t>
            </a:r>
            <a:r>
              <a:rPr lang="de-DE" dirty="0" err="1"/>
              <a:t>stated</a:t>
            </a:r>
            <a:r>
              <a:rPr lang="de-DE" dirty="0"/>
              <a:t> </a:t>
            </a:r>
            <a:r>
              <a:rPr lang="de-DE" dirty="0" err="1"/>
              <a:t>otherwise</a:t>
            </a:r>
            <a:r>
              <a:rPr lang="de-DE" dirty="0"/>
              <a:t>,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content</a:t>
            </a:r>
            <a:r>
              <a:rPr lang="de-DE" dirty="0"/>
              <a:t> of </a:t>
            </a:r>
            <a:r>
              <a:rPr lang="de-DE" dirty="0" err="1"/>
              <a:t>this</a:t>
            </a:r>
            <a:r>
              <a:rPr lang="de-DE" dirty="0"/>
              <a:t> material (</a:t>
            </a:r>
            <a:r>
              <a:rPr lang="de-DE" dirty="0" err="1"/>
              <a:t>except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logos</a:t>
            </a:r>
            <a:r>
              <a:rPr lang="de-DE" dirty="0"/>
              <a:t>)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published</a:t>
            </a:r>
            <a:r>
              <a:rPr lang="de-DE" dirty="0"/>
              <a:t> </a:t>
            </a:r>
            <a:r>
              <a:rPr lang="de-DE" dirty="0" err="1"/>
              <a:t>under</a:t>
            </a:r>
            <a:r>
              <a:rPr lang="de-DE" dirty="0"/>
              <a:t> a </a:t>
            </a:r>
            <a:r>
              <a:rPr lang="de-DE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</a:t>
            </a:r>
            <a:r>
              <a:rPr lang="de-DE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license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This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funded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Deutsche Forschungsgemeinschaft (DFG, German Research </a:t>
            </a:r>
            <a:r>
              <a:rPr lang="de-DE" dirty="0" err="1"/>
              <a:t>Foundation</a:t>
            </a:r>
            <a:r>
              <a:rPr lang="de-DE" dirty="0"/>
              <a:t>) – 462231789 (Information Infrastructure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BioImage</a:t>
            </a:r>
            <a:r>
              <a:rPr lang="de-DE" dirty="0"/>
              <a:t> Data, I3D:bio)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</p:txBody>
      </p:sp>
      <p:pic>
        <p:nvPicPr>
          <p:cNvPr id="9" name="Grafik 6">
            <a:extLst>
              <a:ext uri="{FF2B5EF4-FFF2-40B4-BE49-F238E27FC236}">
                <a16:creationId xmlns:a16="http://schemas.microsoft.com/office/drawing/2014/main" id="{A961A41C-A22C-4AA3-A823-42E5EF2BA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781086" y="176645"/>
            <a:ext cx="1154832" cy="844602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B085B352-BD32-432C-8AAD-8B610A16A2FB}"/>
              </a:ext>
            </a:extLst>
          </p:cNvPr>
          <p:cNvSpPr/>
          <p:nvPr/>
        </p:nvSpPr>
        <p:spPr>
          <a:xfrm>
            <a:off x="620446" y="2975107"/>
            <a:ext cx="83423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 fontAlgn="base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defRPr/>
            </a:pP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Adapted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from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: Schmidt C., Bortolomeazzi M., Boissonnet T., Fortmann-Grote C. </a:t>
            </a:r>
            <a:r>
              <a:rPr lang="de-DE" sz="800" i="1" kern="0" dirty="0">
                <a:latin typeface="Arial"/>
                <a:ea typeface="ＭＳ Ｐゴシック"/>
                <a:cs typeface="ＭＳ Ｐゴシック" charset="0"/>
              </a:rPr>
              <a:t>et al. 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(2023). </a:t>
            </a:r>
            <a:r>
              <a:rPr lang="en-US" sz="800" kern="0" dirty="0">
                <a:latin typeface="Arial"/>
                <a:ea typeface="ＭＳ Ｐゴシック"/>
                <a:cs typeface="ＭＳ Ｐゴシック" charset="0"/>
              </a:rPr>
              <a:t>I3D:bio‘s OMERO training material: Re-usable, adjustable, multi-purpose slides for local user training. </a:t>
            </a:r>
            <a:r>
              <a:rPr lang="en-US" sz="800" kern="0" dirty="0" err="1">
                <a:latin typeface="Arial"/>
                <a:ea typeface="ＭＳ Ｐゴシック"/>
                <a:cs typeface="ＭＳ Ｐゴシック" charset="0"/>
              </a:rPr>
              <a:t>Zenodo</a:t>
            </a:r>
            <a:r>
              <a:rPr lang="en-US" sz="800" kern="0" dirty="0">
                <a:latin typeface="Arial"/>
                <a:ea typeface="ＭＳ Ｐゴシック"/>
                <a:cs typeface="ＭＳ Ｐゴシック" charset="0"/>
              </a:rPr>
              <a:t>.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DOI: 10.5281/zenodo.8323588.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If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not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stated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otherwise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,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content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of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this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material (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except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for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logos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and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slide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design)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is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published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under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license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.</a:t>
            </a:r>
          </a:p>
          <a:p>
            <a:pPr algn="just">
              <a:defRPr/>
            </a:pP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536545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EE1F672-D5D8-4208-8830-4F73E2801C49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View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your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images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in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Fiji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and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work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image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for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processing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and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analysis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AADF344-6AD7-42AF-A2BE-8693AC49D4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915566"/>
            <a:ext cx="6064754" cy="373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322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739AE2F9-F1C5-455E-A9BA-5F5888558991}"/>
              </a:ext>
            </a:extLst>
          </p:cNvPr>
          <p:cNvSpPr/>
          <p:nvPr/>
        </p:nvSpPr>
        <p:spPr>
          <a:xfrm>
            <a:off x="1245184" y="4779778"/>
            <a:ext cx="6399895" cy="33855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de-DE" sz="800" dirty="0" err="1">
                <a:latin typeface="Arial"/>
              </a:rPr>
              <a:t>Performed</a:t>
            </a:r>
            <a:r>
              <a:rPr lang="de-DE" sz="800" dirty="0">
                <a:latin typeface="Arial"/>
              </a:rPr>
              <a:t> </a:t>
            </a:r>
            <a:r>
              <a:rPr lang="de-DE" sz="800" dirty="0" err="1">
                <a:latin typeface="Arial"/>
              </a:rPr>
              <a:t>with</a:t>
            </a:r>
            <a:r>
              <a:rPr lang="de-DE" sz="800" dirty="0">
                <a:latin typeface="Arial"/>
              </a:rPr>
              <a:t> </a:t>
            </a:r>
            <a:r>
              <a:rPr lang="de-DE" sz="800" dirty="0" err="1">
                <a:latin typeface="Arial"/>
              </a:rPr>
              <a:t>Fiji</a:t>
            </a:r>
            <a:r>
              <a:rPr lang="de-DE" sz="800" dirty="0">
                <a:latin typeface="Arial"/>
              </a:rPr>
              <a:t>: </a:t>
            </a:r>
            <a:r>
              <a:rPr lang="de-DE" sz="800" dirty="0" err="1">
                <a:latin typeface="Arial"/>
              </a:rPr>
              <a:t>Schindelin</a:t>
            </a:r>
            <a:r>
              <a:rPr lang="de-DE" sz="800" dirty="0">
                <a:latin typeface="Arial"/>
              </a:rPr>
              <a:t>, J., et al. Nat Methods 9, 676–682 (2012). </a:t>
            </a:r>
            <a:r>
              <a:rPr lang="de-DE" sz="800" dirty="0">
                <a:latin typeface="Arial"/>
                <a:hlinkClick r:id="rId3"/>
              </a:rPr>
              <a:t>https://doi.org/10.1038/nmeth.2019</a:t>
            </a:r>
            <a:br>
              <a:rPr lang="de-DE" sz="800" dirty="0">
                <a:latin typeface="Arial"/>
              </a:rPr>
            </a:br>
            <a:r>
              <a:rPr lang="de-DE" sz="800" dirty="0">
                <a:latin typeface="Arial"/>
              </a:rPr>
              <a:t>See also: Haase R. </a:t>
            </a:r>
            <a:r>
              <a:rPr lang="de-DE" sz="800" dirty="0" err="1">
                <a:latin typeface="Arial"/>
              </a:rPr>
              <a:t>Lecture</a:t>
            </a:r>
            <a:r>
              <a:rPr lang="de-DE" sz="800" dirty="0">
                <a:latin typeface="Arial"/>
              </a:rPr>
              <a:t> </a:t>
            </a:r>
            <a:r>
              <a:rPr lang="de-DE" sz="800" dirty="0" err="1">
                <a:latin typeface="Arial"/>
              </a:rPr>
              <a:t>BioImage</a:t>
            </a:r>
            <a:r>
              <a:rPr lang="de-DE" sz="800" dirty="0">
                <a:latin typeface="Arial"/>
              </a:rPr>
              <a:t> Analysis 2020: </a:t>
            </a:r>
            <a:r>
              <a:rPr lang="de-DE" sz="800" dirty="0">
                <a:latin typeface="Arial"/>
                <a:hlinkClick r:id="rId4"/>
              </a:rPr>
              <a:t>https://www.youtube.com/playlist?list=PL5ESQNfM5lc7SAMstEu082ivW4BDMvd0U</a:t>
            </a:r>
            <a:r>
              <a:rPr lang="de-DE" sz="800" dirty="0">
                <a:latin typeface="Arial"/>
              </a:rPr>
              <a:t> 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888F78A-1CF1-4B9A-8BE4-174BDEAC5DD5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996079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i="1" dirty="0" err="1">
                <a:solidFill>
                  <a:srgbClr val="008000"/>
                </a:solidFill>
                <a:latin typeface="Arial" pitchFamily="34" charset="0"/>
              </a:rPr>
              <a:t>Example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–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processing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&amp;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analysis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workflow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segment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and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count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nuclei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B5FCAEF-8D01-458A-8B78-C889697B82FA}"/>
              </a:ext>
            </a:extLst>
          </p:cNvPr>
          <p:cNvSpPr txBox="1"/>
          <p:nvPr/>
        </p:nvSpPr>
        <p:spPr>
          <a:xfrm>
            <a:off x="147920" y="555526"/>
            <a:ext cx="8816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rial"/>
              </a:rPr>
              <a:t>Perform </a:t>
            </a:r>
            <a:r>
              <a:rPr lang="de-DE" sz="2000" dirty="0" err="1">
                <a:latin typeface="Arial"/>
              </a:rPr>
              <a:t>your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workflow</a:t>
            </a:r>
            <a:r>
              <a:rPr lang="de-DE" sz="2000" dirty="0">
                <a:latin typeface="Arial"/>
              </a:rPr>
              <a:t> in </a:t>
            </a:r>
            <a:r>
              <a:rPr lang="de-DE" sz="2000" dirty="0" err="1">
                <a:latin typeface="Arial"/>
              </a:rPr>
              <a:t>Fiji</a:t>
            </a:r>
            <a:r>
              <a:rPr lang="de-DE" sz="2000" dirty="0">
                <a:latin typeface="Arial"/>
              </a:rPr>
              <a:t> </a:t>
            </a:r>
            <a:br>
              <a:rPr lang="de-DE" sz="2000" dirty="0">
                <a:latin typeface="Arial"/>
              </a:rPr>
            </a:br>
            <a:r>
              <a:rPr lang="de-DE" sz="2000" dirty="0">
                <a:latin typeface="Arial"/>
              </a:rPr>
              <a:t>(</a:t>
            </a:r>
            <a:r>
              <a:rPr lang="de-DE" sz="2000" dirty="0" err="1">
                <a:latin typeface="Arial"/>
              </a:rPr>
              <a:t>here</a:t>
            </a:r>
            <a:r>
              <a:rPr lang="de-DE" sz="2000" dirty="0">
                <a:latin typeface="Arial"/>
              </a:rPr>
              <a:t>: </a:t>
            </a:r>
            <a:r>
              <a:rPr lang="de-DE" sz="2000" dirty="0" err="1">
                <a:latin typeface="Arial"/>
              </a:rPr>
              <a:t>segmentation</a:t>
            </a:r>
            <a:r>
              <a:rPr lang="de-DE" sz="2000" dirty="0">
                <a:latin typeface="Arial"/>
              </a:rPr>
              <a:t> and </a:t>
            </a:r>
            <a:r>
              <a:rPr lang="de-DE" sz="2000" dirty="0" err="1">
                <a:latin typeface="Arial"/>
              </a:rPr>
              <a:t>cell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counting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based</a:t>
            </a:r>
            <a:r>
              <a:rPr lang="de-DE" sz="2000" dirty="0">
                <a:latin typeface="Arial"/>
              </a:rPr>
              <a:t> on </a:t>
            </a:r>
            <a:r>
              <a:rPr lang="de-DE" sz="2000" dirty="0" err="1">
                <a:latin typeface="Arial"/>
              </a:rPr>
              <a:t>nuclear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staining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with</a:t>
            </a:r>
            <a:r>
              <a:rPr lang="de-DE" sz="2000" dirty="0">
                <a:latin typeface="Arial"/>
              </a:rPr>
              <a:t> DAPI)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9A7FDB5-E279-4E14-B75B-6CD764740A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266" y="1305717"/>
            <a:ext cx="1612302" cy="171542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EC8BE83-9CF0-4B4B-8CA0-9FA59F70CB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720" y="1851670"/>
            <a:ext cx="1612302" cy="171542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D08B66B3-5DD7-4F97-98D9-882F5B859C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39174" y="2499742"/>
            <a:ext cx="1620160" cy="172378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1BF05A16-6C54-4CB6-A883-EFEB0025A6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24128" y="3005400"/>
            <a:ext cx="1640806" cy="1745753"/>
          </a:xfrm>
          <a:prstGeom prst="rect">
            <a:avLst/>
          </a:prstGeom>
        </p:spPr>
      </p:pic>
      <p:sp>
        <p:nvSpPr>
          <p:cNvPr id="11" name="Pfeil: gebogen 10">
            <a:extLst>
              <a:ext uri="{FF2B5EF4-FFF2-40B4-BE49-F238E27FC236}">
                <a16:creationId xmlns:a16="http://schemas.microsoft.com/office/drawing/2014/main" id="{E061541D-44BB-4EB3-96D6-31804CD9B7AC}"/>
              </a:ext>
            </a:extLst>
          </p:cNvPr>
          <p:cNvSpPr/>
          <p:nvPr/>
        </p:nvSpPr>
        <p:spPr bwMode="auto">
          <a:xfrm rot="5400000">
            <a:off x="2024573" y="1437624"/>
            <a:ext cx="360040" cy="324036"/>
          </a:xfrm>
          <a:prstGeom prst="ben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2" name="Pfeil: gebogen 11">
            <a:extLst>
              <a:ext uri="{FF2B5EF4-FFF2-40B4-BE49-F238E27FC236}">
                <a16:creationId xmlns:a16="http://schemas.microsoft.com/office/drawing/2014/main" id="{E8DE7C05-2CC5-4851-A7FC-B7DCAD589E8E}"/>
              </a:ext>
            </a:extLst>
          </p:cNvPr>
          <p:cNvSpPr/>
          <p:nvPr/>
        </p:nvSpPr>
        <p:spPr bwMode="auto">
          <a:xfrm rot="5400000">
            <a:off x="3821172" y="2001412"/>
            <a:ext cx="360040" cy="324036"/>
          </a:xfrm>
          <a:prstGeom prst="ben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3" name="Pfeil: gebogen 12">
            <a:extLst>
              <a:ext uri="{FF2B5EF4-FFF2-40B4-BE49-F238E27FC236}">
                <a16:creationId xmlns:a16="http://schemas.microsoft.com/office/drawing/2014/main" id="{73D9CC56-DF87-4A89-BB1C-C23FCE30534B}"/>
              </a:ext>
            </a:extLst>
          </p:cNvPr>
          <p:cNvSpPr/>
          <p:nvPr/>
        </p:nvSpPr>
        <p:spPr bwMode="auto">
          <a:xfrm rot="5400000">
            <a:off x="5706126" y="2589752"/>
            <a:ext cx="360040" cy="324036"/>
          </a:xfrm>
          <a:prstGeom prst="ben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AC42FA03-ED4B-49A8-8B93-9D2D22462A44}"/>
              </a:ext>
            </a:extLst>
          </p:cNvPr>
          <p:cNvSpPr txBox="1"/>
          <p:nvPr/>
        </p:nvSpPr>
        <p:spPr>
          <a:xfrm>
            <a:off x="2459838" y="1387601"/>
            <a:ext cx="140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Arial"/>
              </a:rPr>
              <a:t>Gaussian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blur</a:t>
            </a:r>
            <a:endParaRPr lang="de-DE" sz="1400" dirty="0">
              <a:latin typeface="Arial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215C634-87C1-4B6D-93D2-D46BF0690548}"/>
              </a:ext>
            </a:extLst>
          </p:cNvPr>
          <p:cNvSpPr txBox="1"/>
          <p:nvPr/>
        </p:nvSpPr>
        <p:spPr>
          <a:xfrm>
            <a:off x="4156016" y="1983410"/>
            <a:ext cx="1407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Arial"/>
              </a:rPr>
              <a:t>Thresholding</a:t>
            </a:r>
            <a:r>
              <a:rPr lang="de-DE" sz="1400" dirty="0">
                <a:latin typeface="Arial"/>
              </a:rPr>
              <a:t> (Huang)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63A5F78B-65E3-4CF9-9009-C7FF98A0C64E}"/>
              </a:ext>
            </a:extLst>
          </p:cNvPr>
          <p:cNvSpPr txBox="1"/>
          <p:nvPr/>
        </p:nvSpPr>
        <p:spPr>
          <a:xfrm>
            <a:off x="6084168" y="2592283"/>
            <a:ext cx="140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Arial"/>
              </a:rPr>
              <a:t>Watershed</a:t>
            </a:r>
            <a:endParaRPr lang="de-DE" sz="1400" dirty="0">
              <a:latin typeface="Arial"/>
            </a:endParaRPr>
          </a:p>
        </p:txBody>
      </p:sp>
      <p:sp>
        <p:nvSpPr>
          <p:cNvPr id="17" name="Pfeil: nach rechts 16">
            <a:extLst>
              <a:ext uri="{FF2B5EF4-FFF2-40B4-BE49-F238E27FC236}">
                <a16:creationId xmlns:a16="http://schemas.microsoft.com/office/drawing/2014/main" id="{9E29EBEB-4A82-42D7-BB6C-949D83493EDF}"/>
              </a:ext>
            </a:extLst>
          </p:cNvPr>
          <p:cNvSpPr/>
          <p:nvPr/>
        </p:nvSpPr>
        <p:spPr bwMode="auto">
          <a:xfrm>
            <a:off x="7596336" y="3723878"/>
            <a:ext cx="432048" cy="2880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E65AA2FE-A708-4D2C-8D4D-96AD7D737FED}"/>
              </a:ext>
            </a:extLst>
          </p:cNvPr>
          <p:cNvSpPr txBox="1"/>
          <p:nvPr/>
        </p:nvSpPr>
        <p:spPr>
          <a:xfrm>
            <a:off x="8028384" y="3616666"/>
            <a:ext cx="1407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Arial"/>
              </a:rPr>
              <a:t>Analyze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Particles</a:t>
            </a:r>
            <a:endParaRPr lang="de-DE" sz="14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81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FA63FAE-BC26-4899-A395-733E03E7DC98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996079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Example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–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processing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&amp;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analysis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workflow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segment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and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count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nuclei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5E9B717-1A27-49D6-9438-DE1818085E15}"/>
              </a:ext>
            </a:extLst>
          </p:cNvPr>
          <p:cNvSpPr txBox="1"/>
          <p:nvPr/>
        </p:nvSpPr>
        <p:spPr>
          <a:xfrm>
            <a:off x="235724" y="582234"/>
            <a:ext cx="8816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/>
              </a:rPr>
              <a:t>Perform </a:t>
            </a:r>
            <a:r>
              <a:rPr lang="de-DE" dirty="0" err="1">
                <a:latin typeface="Arial"/>
              </a:rPr>
              <a:t>your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workflow</a:t>
            </a:r>
            <a:r>
              <a:rPr lang="de-DE" dirty="0">
                <a:latin typeface="Arial"/>
              </a:rPr>
              <a:t> in </a:t>
            </a:r>
            <a:r>
              <a:rPr lang="de-DE" dirty="0" err="1">
                <a:latin typeface="Arial"/>
              </a:rPr>
              <a:t>Fiji</a:t>
            </a:r>
            <a:r>
              <a:rPr lang="de-DE" dirty="0">
                <a:latin typeface="Arial"/>
              </a:rPr>
              <a:t> </a:t>
            </a:r>
            <a:br>
              <a:rPr lang="de-DE" dirty="0">
                <a:latin typeface="Arial"/>
              </a:rPr>
            </a:br>
            <a:r>
              <a:rPr lang="de-DE" dirty="0">
                <a:latin typeface="Arial"/>
              </a:rPr>
              <a:t>(</a:t>
            </a:r>
            <a:r>
              <a:rPr lang="de-DE" dirty="0" err="1">
                <a:latin typeface="Arial"/>
              </a:rPr>
              <a:t>here</a:t>
            </a:r>
            <a:r>
              <a:rPr lang="de-DE" dirty="0">
                <a:latin typeface="Arial"/>
              </a:rPr>
              <a:t>: </a:t>
            </a:r>
            <a:r>
              <a:rPr lang="de-DE" dirty="0" err="1">
                <a:latin typeface="Arial"/>
              </a:rPr>
              <a:t>segmentation</a:t>
            </a:r>
            <a:r>
              <a:rPr lang="de-DE" dirty="0">
                <a:latin typeface="Arial"/>
              </a:rPr>
              <a:t> and </a:t>
            </a:r>
            <a:r>
              <a:rPr lang="de-DE" dirty="0" err="1">
                <a:latin typeface="Arial"/>
              </a:rPr>
              <a:t>cell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counting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based</a:t>
            </a:r>
            <a:r>
              <a:rPr lang="de-DE" dirty="0">
                <a:latin typeface="Arial"/>
              </a:rPr>
              <a:t> on </a:t>
            </a:r>
            <a:r>
              <a:rPr lang="de-DE" dirty="0" err="1">
                <a:latin typeface="Arial"/>
              </a:rPr>
              <a:t>nuclear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staining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with</a:t>
            </a:r>
            <a:r>
              <a:rPr lang="de-DE" dirty="0">
                <a:latin typeface="Arial"/>
              </a:rPr>
              <a:t> DAPI)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BC112EA-2BA9-40E6-BEFE-B8DB342B56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269199"/>
            <a:ext cx="8640960" cy="336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869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C0BEB51-DAE1-46A9-AFE0-15075B3106F3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672551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Save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Regions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of Interest (ROIs) and Measurement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Results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OMERO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4C6319E-00B6-4ACA-A7E6-37A187FE56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64" y="628153"/>
            <a:ext cx="5665336" cy="405413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29D77CEE-8FB7-4F4E-A248-22A00EF82986}"/>
              </a:ext>
            </a:extLst>
          </p:cNvPr>
          <p:cNvSpPr txBox="1"/>
          <p:nvPr/>
        </p:nvSpPr>
        <p:spPr>
          <a:xfrm>
            <a:off x="160325" y="817424"/>
            <a:ext cx="31875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/>
              </a:rPr>
              <a:t>Save </a:t>
            </a:r>
            <a:r>
              <a:rPr lang="de-DE" dirty="0" err="1">
                <a:latin typeface="Arial"/>
              </a:rPr>
              <a:t>to</a:t>
            </a:r>
            <a:r>
              <a:rPr lang="de-DE" dirty="0">
                <a:latin typeface="Arial"/>
              </a:rPr>
              <a:t> OMERO </a:t>
            </a:r>
            <a:r>
              <a:rPr lang="de-DE" dirty="0" err="1">
                <a:latin typeface="Arial"/>
              </a:rPr>
              <a:t>using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the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plugin</a:t>
            </a:r>
            <a:endParaRPr lang="de-DE" dirty="0">
              <a:latin typeface="Arial"/>
            </a:endParaRPr>
          </a:p>
          <a:p>
            <a:endParaRPr lang="de-DE" dirty="0">
              <a:latin typeface="Arial"/>
            </a:endParaRPr>
          </a:p>
          <a:p>
            <a:r>
              <a:rPr lang="de-DE" i="1" dirty="0">
                <a:latin typeface="Arial"/>
              </a:rPr>
              <a:t>Plugins</a:t>
            </a:r>
            <a:r>
              <a:rPr lang="de-DE" dirty="0">
                <a:latin typeface="Arial"/>
              </a:rPr>
              <a:t> </a:t>
            </a:r>
            <a:br>
              <a:rPr lang="de-DE" dirty="0">
                <a:latin typeface="Arial"/>
              </a:rPr>
            </a:br>
            <a:r>
              <a:rPr lang="de-DE" dirty="0">
                <a:latin typeface="Arial"/>
                <a:sym typeface="Wingdings" panose="05000000000000000000" pitchFamily="2" charset="2"/>
              </a:rPr>
              <a:t> </a:t>
            </a:r>
            <a:r>
              <a:rPr lang="de-DE" dirty="0">
                <a:latin typeface="Bahnschrift" panose="020B0502040204020203" pitchFamily="34" charset="0"/>
                <a:sym typeface="Wingdings" panose="05000000000000000000" pitchFamily="2" charset="2"/>
              </a:rPr>
              <a:t>OMERO</a:t>
            </a:r>
            <a:br>
              <a:rPr lang="de-DE" dirty="0">
                <a:latin typeface="Bahnschrift" panose="020B0502040204020203" pitchFamily="34" charset="0"/>
                <a:sym typeface="Wingdings" panose="05000000000000000000" pitchFamily="2" charset="2"/>
              </a:rPr>
            </a:br>
            <a:r>
              <a:rPr lang="de-DE" dirty="0">
                <a:latin typeface="Bahnschrift" panose="020B0502040204020203" pitchFamily="34" charset="0"/>
                <a:sym typeface="Wingdings" panose="05000000000000000000" pitchFamily="2" charset="2"/>
              </a:rPr>
              <a:t> Save ROIs </a:t>
            </a:r>
            <a:r>
              <a:rPr lang="de-DE" dirty="0" err="1">
                <a:latin typeface="Bahnschrift" panose="020B0502040204020203" pitchFamily="34" charset="0"/>
                <a:sym typeface="Wingdings" panose="05000000000000000000" pitchFamily="2" charset="2"/>
              </a:rPr>
              <a:t>to</a:t>
            </a:r>
            <a:r>
              <a:rPr lang="de-DE" dirty="0">
                <a:latin typeface="Bahnschrift" panose="020B0502040204020203" pitchFamily="34" charset="0"/>
                <a:sym typeface="Wingdings" panose="05000000000000000000" pitchFamily="2" charset="2"/>
              </a:rPr>
              <a:t> OMERO</a:t>
            </a:r>
            <a:endParaRPr lang="de-DE" dirty="0">
              <a:latin typeface="Bahnschrift" panose="020B0502040204020203" pitchFamily="34" charset="0"/>
            </a:endParaRP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0E1CDBB1-B5BE-4144-93AB-6DC1091A88F1}"/>
              </a:ext>
            </a:extLst>
          </p:cNvPr>
          <p:cNvSpPr/>
          <p:nvPr/>
        </p:nvSpPr>
        <p:spPr bwMode="auto">
          <a:xfrm rot="9521645">
            <a:off x="4963550" y="574370"/>
            <a:ext cx="586220" cy="283713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A6CA0907-F49B-4CC0-8D26-2CDCFAD83D8E}"/>
              </a:ext>
            </a:extLst>
          </p:cNvPr>
          <p:cNvSpPr/>
          <p:nvPr/>
        </p:nvSpPr>
        <p:spPr bwMode="auto">
          <a:xfrm rot="9521645">
            <a:off x="5827646" y="3892691"/>
            <a:ext cx="586220" cy="283713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FC97167C-C80B-4EAA-A7AD-001CCCFAF468}"/>
              </a:ext>
            </a:extLst>
          </p:cNvPr>
          <p:cNvSpPr/>
          <p:nvPr/>
        </p:nvSpPr>
        <p:spPr bwMode="auto">
          <a:xfrm rot="9521645">
            <a:off x="7111558" y="4157158"/>
            <a:ext cx="586220" cy="283713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20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B31FE24-24DE-4964-A306-6F4AE4A4B9C8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Choose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settings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for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saving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in OMERO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4B29818-D719-4E4E-A953-66FE985E2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693" y="1619336"/>
            <a:ext cx="2660588" cy="244827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795EA00C-B6DB-4A63-9A50-1CA63399F4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1440" y="1619336"/>
            <a:ext cx="4176464" cy="1904828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86ECC592-465F-428A-9FB1-5E5F1618F90D}"/>
              </a:ext>
            </a:extLst>
          </p:cNvPr>
          <p:cNvSpPr txBox="1"/>
          <p:nvPr/>
        </p:nvSpPr>
        <p:spPr>
          <a:xfrm>
            <a:off x="497412" y="1264813"/>
            <a:ext cx="320809" cy="3385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Arial"/>
              </a:rPr>
              <a:t>1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631B707-9F7F-4674-98C2-35AB03ABF8DF}"/>
              </a:ext>
            </a:extLst>
          </p:cNvPr>
          <p:cNvSpPr txBox="1"/>
          <p:nvPr/>
        </p:nvSpPr>
        <p:spPr>
          <a:xfrm>
            <a:off x="4011440" y="1264813"/>
            <a:ext cx="320809" cy="3385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Arial"/>
              </a:rPr>
              <a:t>2</a:t>
            </a:r>
          </a:p>
        </p:txBody>
      </p:sp>
      <p:sp>
        <p:nvSpPr>
          <p:cNvPr id="10" name="Pfeil: nach rechts 9">
            <a:extLst>
              <a:ext uri="{FF2B5EF4-FFF2-40B4-BE49-F238E27FC236}">
                <a16:creationId xmlns:a16="http://schemas.microsoft.com/office/drawing/2014/main" id="{8A2B54D9-327E-4FA8-9F84-2F3016F28AB2}"/>
              </a:ext>
            </a:extLst>
          </p:cNvPr>
          <p:cNvSpPr/>
          <p:nvPr/>
        </p:nvSpPr>
        <p:spPr bwMode="auto">
          <a:xfrm rot="17598155">
            <a:off x="6481345" y="3331768"/>
            <a:ext cx="721005" cy="41673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18448086-F890-4F28-8FED-B6DA5C36D569}"/>
              </a:ext>
            </a:extLst>
          </p:cNvPr>
          <p:cNvSpPr txBox="1"/>
          <p:nvPr/>
        </p:nvSpPr>
        <p:spPr>
          <a:xfrm>
            <a:off x="6517536" y="3729054"/>
            <a:ext cx="333979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/>
              </a:rPr>
              <a:t>A</a:t>
            </a:r>
          </a:p>
        </p:txBody>
      </p:sp>
      <p:sp>
        <p:nvSpPr>
          <p:cNvPr id="12" name="Pfeil: nach rechts 11">
            <a:extLst>
              <a:ext uri="{FF2B5EF4-FFF2-40B4-BE49-F238E27FC236}">
                <a16:creationId xmlns:a16="http://schemas.microsoft.com/office/drawing/2014/main" id="{C296E07B-143B-437B-93D8-C98DB0037DAE}"/>
              </a:ext>
            </a:extLst>
          </p:cNvPr>
          <p:cNvSpPr/>
          <p:nvPr/>
        </p:nvSpPr>
        <p:spPr bwMode="auto">
          <a:xfrm rot="14417896">
            <a:off x="7539796" y="3334625"/>
            <a:ext cx="721005" cy="41673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E35E79F5-0FC3-4670-B02B-F2481B842738}"/>
              </a:ext>
            </a:extLst>
          </p:cNvPr>
          <p:cNvSpPr txBox="1"/>
          <p:nvPr/>
        </p:nvSpPr>
        <p:spPr>
          <a:xfrm>
            <a:off x="7880900" y="3734351"/>
            <a:ext cx="333979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00757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0C297C9B-EE40-40E1-B800-C381C774E8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30" y="1849445"/>
            <a:ext cx="4130855" cy="1435858"/>
          </a:xfrm>
          <a:prstGeom prst="rect">
            <a:avLst/>
          </a:prstGeom>
        </p:spPr>
      </p:pic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BF93DEC-D220-40B1-9D9F-6CB1BE59107A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A – Upload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mask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image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OMERO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new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image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94A1DDE-55E4-48B6-909A-15DF28D9F0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0017"/>
          <a:stretch/>
        </p:blipFill>
        <p:spPr>
          <a:xfrm>
            <a:off x="4716016" y="1851670"/>
            <a:ext cx="4162466" cy="2736304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690854DB-0D4A-4C70-A5B2-D7D806CBDEC8}"/>
              </a:ext>
            </a:extLst>
          </p:cNvPr>
          <p:cNvSpPr txBox="1"/>
          <p:nvPr/>
        </p:nvSpPr>
        <p:spPr>
          <a:xfrm>
            <a:off x="297130" y="1529723"/>
            <a:ext cx="320809" cy="3385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Arial"/>
              </a:rPr>
              <a:t>1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F51C948-41B6-4A5E-88B7-31FBA2833A0A}"/>
              </a:ext>
            </a:extLst>
          </p:cNvPr>
          <p:cNvSpPr txBox="1"/>
          <p:nvPr/>
        </p:nvSpPr>
        <p:spPr>
          <a:xfrm>
            <a:off x="4733062" y="1513116"/>
            <a:ext cx="320809" cy="3385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Arial"/>
              </a:rPr>
              <a:t>2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0093C3BE-997A-4685-A06A-A86E22DEBA49}"/>
              </a:ext>
            </a:extLst>
          </p:cNvPr>
          <p:cNvSpPr txBox="1"/>
          <p:nvPr/>
        </p:nvSpPr>
        <p:spPr>
          <a:xfrm>
            <a:off x="215517" y="793413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latin typeface="Arial"/>
              </a:rPr>
              <a:t>Choose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upload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destination</a:t>
            </a:r>
            <a:r>
              <a:rPr lang="de-DE" dirty="0">
                <a:latin typeface="Arial"/>
              </a:rPr>
              <a:t> (Group, User, Project, Dataset) and </a:t>
            </a:r>
            <a:r>
              <a:rPr lang="de-DE" dirty="0" err="1">
                <a:latin typeface="Arial"/>
              </a:rPr>
              <a:t>upload</a:t>
            </a:r>
            <a:endParaRPr lang="de-DE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66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ABF82075-24B8-47F0-A89B-834D63ACAE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2" y="843556"/>
            <a:ext cx="6761611" cy="3744415"/>
          </a:xfrm>
          <a:prstGeom prst="rect">
            <a:avLst/>
          </a:prstGeom>
        </p:spPr>
      </p:pic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8F8A826-31D9-4C30-B940-FE08D0ED979E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A – View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imported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mask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image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and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analysis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results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br>
              <a:rPr lang="de-DE" sz="2000" b="1" dirty="0">
                <a:solidFill>
                  <a:srgbClr val="008000"/>
                </a:solidFill>
                <a:latin typeface="Arial" pitchFamily="34" charset="0"/>
              </a:rPr>
            </a:b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    </a:t>
            </a:r>
            <a:r>
              <a:rPr lang="de-DE" sz="2000" dirty="0">
                <a:solidFill>
                  <a:srgbClr val="008000"/>
                </a:solidFill>
                <a:latin typeface="Arial" pitchFamily="34" charset="0"/>
              </a:rPr>
              <a:t>(e.g., in </a:t>
            </a:r>
            <a:r>
              <a:rPr lang="de-DE" sz="2000" dirty="0" err="1">
                <a:solidFill>
                  <a:srgbClr val="008000"/>
                </a:solidFill>
                <a:latin typeface="Arial" pitchFamily="34" charset="0"/>
              </a:rPr>
              <a:t>OMERO.web</a:t>
            </a:r>
            <a:r>
              <a:rPr lang="de-DE" sz="2000" dirty="0">
                <a:solidFill>
                  <a:srgbClr val="008000"/>
                </a:solidFill>
                <a:latin typeface="Arial" pitchFamily="34" charset="0"/>
              </a:rPr>
              <a:t>)</a:t>
            </a:r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BD809B45-5346-48BE-98A6-D44AF9F85418}"/>
              </a:ext>
            </a:extLst>
          </p:cNvPr>
          <p:cNvSpPr/>
          <p:nvPr/>
        </p:nvSpPr>
        <p:spPr bwMode="auto">
          <a:xfrm>
            <a:off x="1807274" y="3702268"/>
            <a:ext cx="721005" cy="41673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A64AFC9C-30C3-4AE1-81AA-7C1A3CBE4408}"/>
              </a:ext>
            </a:extLst>
          </p:cNvPr>
          <p:cNvSpPr/>
          <p:nvPr/>
        </p:nvSpPr>
        <p:spPr bwMode="auto">
          <a:xfrm>
            <a:off x="6350394" y="4118998"/>
            <a:ext cx="721005" cy="41673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7841BA8-82E7-4175-A196-4A095EF17189}"/>
              </a:ext>
            </a:extLst>
          </p:cNvPr>
          <p:cNvSpPr txBox="1"/>
          <p:nvPr/>
        </p:nvSpPr>
        <p:spPr>
          <a:xfrm>
            <a:off x="783823" y="3433579"/>
            <a:ext cx="1257929" cy="9541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/>
              </a:rPr>
              <a:t>ROI </a:t>
            </a:r>
            <a:r>
              <a:rPr lang="de-DE" sz="1400" dirty="0" err="1">
                <a:latin typeface="Arial"/>
              </a:rPr>
              <a:t>image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uploaded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as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new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file</a:t>
            </a:r>
            <a:endParaRPr lang="de-DE" sz="1400" dirty="0">
              <a:latin typeface="Arial"/>
            </a:endParaRPr>
          </a:p>
          <a:p>
            <a:r>
              <a:rPr lang="de-DE" sz="1400" dirty="0">
                <a:latin typeface="Arial"/>
              </a:rPr>
              <a:t>(</a:t>
            </a:r>
            <a:r>
              <a:rPr lang="de-DE" sz="1400" dirty="0" err="1">
                <a:latin typeface="Arial"/>
              </a:rPr>
              <a:t>new</a:t>
            </a:r>
            <a:r>
              <a:rPr lang="de-DE" sz="1400" dirty="0">
                <a:latin typeface="Arial"/>
              </a:rPr>
              <a:t> ID!)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11C9F85-70CB-42E2-B2C1-93EB15F01251}"/>
              </a:ext>
            </a:extLst>
          </p:cNvPr>
          <p:cNvSpPr txBox="1"/>
          <p:nvPr/>
        </p:nvSpPr>
        <p:spPr>
          <a:xfrm>
            <a:off x="5071262" y="3958031"/>
            <a:ext cx="1611675" cy="7386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Arial"/>
              </a:rPr>
              <a:t>Results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uploaded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as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attachment</a:t>
            </a:r>
            <a:r>
              <a:rPr lang="de-DE" sz="1400" dirty="0">
                <a:latin typeface="Arial"/>
              </a:rPr>
              <a:t> in </a:t>
            </a:r>
            <a:r>
              <a:rPr lang="de-DE" sz="1400" dirty="0" err="1">
                <a:latin typeface="Arial"/>
              </a:rPr>
              <a:t>csv</a:t>
            </a:r>
            <a:r>
              <a:rPr lang="de-DE" sz="1400" dirty="0">
                <a:latin typeface="Arial"/>
              </a:rPr>
              <a:t>-format</a:t>
            </a:r>
          </a:p>
        </p:txBody>
      </p:sp>
    </p:spTree>
    <p:extLst>
      <p:ext uri="{BB962C8B-B14F-4D97-AF65-F5344CB8AC3E}">
        <p14:creationId xmlns:p14="http://schemas.microsoft.com/office/powerpoint/2010/main" val="369687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53CD273-5641-4498-9E40-B868F66AD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2692" y="1063362"/>
            <a:ext cx="5379788" cy="3384109"/>
          </a:xfrm>
          <a:prstGeom prst="rect">
            <a:avLst/>
          </a:prstGeom>
        </p:spPr>
      </p:pic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E9EC0C4-9A6E-4923-8B86-5B807C16A834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B – Add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ROI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orginal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image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in OMERO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B60803C-9EC0-46D6-B353-E813DD8A348E}"/>
              </a:ext>
            </a:extLst>
          </p:cNvPr>
          <p:cNvSpPr txBox="1"/>
          <p:nvPr/>
        </p:nvSpPr>
        <p:spPr>
          <a:xfrm>
            <a:off x="251520" y="663253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/>
              </a:rPr>
              <a:t>Review </a:t>
            </a:r>
            <a:r>
              <a:rPr lang="de-DE" dirty="0" err="1">
                <a:latin typeface="Arial"/>
              </a:rPr>
              <a:t>the</a:t>
            </a:r>
            <a:r>
              <a:rPr lang="de-DE" dirty="0">
                <a:latin typeface="Arial"/>
              </a:rPr>
              <a:t> ROIs on </a:t>
            </a:r>
            <a:r>
              <a:rPr lang="de-DE" dirty="0" err="1">
                <a:latin typeface="Arial"/>
              </a:rPr>
              <a:t>the</a:t>
            </a:r>
            <a:r>
              <a:rPr lang="de-DE" dirty="0">
                <a:latin typeface="Arial"/>
              </a:rPr>
              <a:t> original </a:t>
            </a:r>
            <a:r>
              <a:rPr lang="de-DE" dirty="0" err="1">
                <a:latin typeface="Arial"/>
              </a:rPr>
              <a:t>image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with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OMERO.iviewer</a:t>
            </a:r>
            <a:endParaRPr lang="de-DE" dirty="0">
              <a:latin typeface="Arial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5E3D6CD-7A99-4D00-997C-21FDF6A46FC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316"/>
          <a:stretch/>
        </p:blipFill>
        <p:spPr>
          <a:xfrm>
            <a:off x="431032" y="1347614"/>
            <a:ext cx="2361232" cy="1728190"/>
          </a:xfrm>
          <a:prstGeom prst="rect">
            <a:avLst/>
          </a:prstGeom>
        </p:spPr>
      </p:pic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E8A33B8A-00D0-47E7-8831-739A91DE8383}"/>
              </a:ext>
            </a:extLst>
          </p:cNvPr>
          <p:cNvSpPr/>
          <p:nvPr/>
        </p:nvSpPr>
        <p:spPr bwMode="auto">
          <a:xfrm>
            <a:off x="2699792" y="2003344"/>
            <a:ext cx="721005" cy="41673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98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A62BDD42-B786-448D-8327-3D2E38243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532" y="1484132"/>
            <a:ext cx="4172155" cy="2980111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662E6677-3CED-481A-9F77-28C9AA04C6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9292" y="1484133"/>
            <a:ext cx="4272327" cy="3049495"/>
          </a:xfrm>
          <a:prstGeom prst="rect">
            <a:avLst/>
          </a:prstGeom>
        </p:spPr>
      </p:pic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72920B7-7F04-45A6-8B42-931095E77338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A and B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combined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109C998-7D33-48E5-9F2E-A955D3813CFD}"/>
              </a:ext>
            </a:extLst>
          </p:cNvPr>
          <p:cNvSpPr txBox="1"/>
          <p:nvPr/>
        </p:nvSpPr>
        <p:spPr>
          <a:xfrm>
            <a:off x="147920" y="571639"/>
            <a:ext cx="8851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/>
              </a:rPr>
              <a:t>In </a:t>
            </a:r>
            <a:r>
              <a:rPr lang="de-DE" dirty="0" err="1">
                <a:latin typeface="Arial"/>
              </a:rPr>
              <a:t>the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OMERO.iviewer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you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can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copy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the</a:t>
            </a:r>
            <a:r>
              <a:rPr lang="de-DE" dirty="0">
                <a:latin typeface="Arial"/>
              </a:rPr>
              <a:t> ROI </a:t>
            </a:r>
            <a:r>
              <a:rPr lang="de-DE" dirty="0" err="1">
                <a:latin typeface="Arial"/>
              </a:rPr>
              <a:t>from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the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segementation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image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to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the</a:t>
            </a:r>
            <a:r>
              <a:rPr lang="de-DE" dirty="0">
                <a:latin typeface="Arial"/>
              </a:rPr>
              <a:t> original </a:t>
            </a:r>
            <a:r>
              <a:rPr lang="de-DE" dirty="0" err="1">
                <a:latin typeface="Arial"/>
              </a:rPr>
              <a:t>image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manually</a:t>
            </a:r>
            <a:r>
              <a:rPr lang="de-DE" dirty="0">
                <a:latin typeface="Arial"/>
              </a:rPr>
              <a:t>, </a:t>
            </a:r>
            <a:r>
              <a:rPr lang="de-DE" dirty="0" err="1">
                <a:latin typeface="Arial"/>
              </a:rPr>
              <a:t>too</a:t>
            </a:r>
            <a:r>
              <a:rPr lang="de-DE" dirty="0">
                <a:latin typeface="Arial"/>
              </a:rPr>
              <a:t>.</a:t>
            </a: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D3C41380-FFF0-4538-BCA6-65C3CC12AB96}"/>
              </a:ext>
            </a:extLst>
          </p:cNvPr>
          <p:cNvSpPr/>
          <p:nvPr/>
        </p:nvSpPr>
        <p:spPr bwMode="auto">
          <a:xfrm>
            <a:off x="2423730" y="3745530"/>
            <a:ext cx="660876" cy="38197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91C883C-A2FA-4643-85FD-69BC9B0EBFE4}"/>
              </a:ext>
            </a:extLst>
          </p:cNvPr>
          <p:cNvSpPr txBox="1"/>
          <p:nvPr/>
        </p:nvSpPr>
        <p:spPr>
          <a:xfrm>
            <a:off x="1494764" y="3715923"/>
            <a:ext cx="1153020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1. Select all ROIs (</a:t>
            </a:r>
            <a:r>
              <a:rPr lang="de-DE" sz="1200" dirty="0" err="1">
                <a:latin typeface="Arial"/>
              </a:rPr>
              <a:t>Ctrl+A</a:t>
            </a:r>
            <a:r>
              <a:rPr lang="de-DE" sz="1200" dirty="0">
                <a:latin typeface="Arial"/>
              </a:rPr>
              <a:t>)</a:t>
            </a:r>
          </a:p>
        </p:txBody>
      </p:sp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B9302ECB-4782-4A05-A85F-97F0A93BEBA5}"/>
              </a:ext>
            </a:extLst>
          </p:cNvPr>
          <p:cNvSpPr/>
          <p:nvPr/>
        </p:nvSpPr>
        <p:spPr bwMode="auto">
          <a:xfrm rot="10800000">
            <a:off x="1701877" y="1506807"/>
            <a:ext cx="660874" cy="38197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A8A2EFD-DF96-483A-BA63-31BAF4B3112A}"/>
              </a:ext>
            </a:extLst>
          </p:cNvPr>
          <p:cNvSpPr txBox="1"/>
          <p:nvPr/>
        </p:nvSpPr>
        <p:spPr>
          <a:xfrm>
            <a:off x="2123728" y="1490968"/>
            <a:ext cx="1153020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2. Copy </a:t>
            </a:r>
            <a:r>
              <a:rPr lang="de-DE" sz="1200" dirty="0" err="1">
                <a:latin typeface="Arial"/>
              </a:rPr>
              <a:t>to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clipboard</a:t>
            </a:r>
            <a:endParaRPr lang="de-DE" sz="1200" dirty="0">
              <a:latin typeface="Arial"/>
            </a:endParaRPr>
          </a:p>
        </p:txBody>
      </p:sp>
      <p:sp>
        <p:nvSpPr>
          <p:cNvPr id="12" name="Pfeil: nach rechts 11">
            <a:extLst>
              <a:ext uri="{FF2B5EF4-FFF2-40B4-BE49-F238E27FC236}">
                <a16:creationId xmlns:a16="http://schemas.microsoft.com/office/drawing/2014/main" id="{B4877CC4-F6FB-44E3-B735-9175254ED18C}"/>
              </a:ext>
            </a:extLst>
          </p:cNvPr>
          <p:cNvSpPr/>
          <p:nvPr/>
        </p:nvSpPr>
        <p:spPr bwMode="auto">
          <a:xfrm rot="10800000">
            <a:off x="6443762" y="1651485"/>
            <a:ext cx="660874" cy="38197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00D382B-B8E4-495E-994A-3FB44AEDE246}"/>
              </a:ext>
            </a:extLst>
          </p:cNvPr>
          <p:cNvSpPr txBox="1"/>
          <p:nvPr/>
        </p:nvSpPr>
        <p:spPr>
          <a:xfrm>
            <a:off x="6774199" y="1519306"/>
            <a:ext cx="115302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3. Paste </a:t>
            </a:r>
            <a:r>
              <a:rPr lang="de-DE" sz="1200" dirty="0" err="1">
                <a:latin typeface="Arial"/>
              </a:rPr>
              <a:t>to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the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selected</a:t>
            </a:r>
            <a:r>
              <a:rPr lang="de-DE" sz="1200" dirty="0">
                <a:latin typeface="Arial"/>
              </a:rPr>
              <a:t> original </a:t>
            </a:r>
            <a:r>
              <a:rPr lang="de-DE" sz="1200" dirty="0" err="1">
                <a:latin typeface="Arial"/>
              </a:rPr>
              <a:t>image</a:t>
            </a:r>
            <a:endParaRPr lang="de-DE" sz="1200" dirty="0">
              <a:latin typeface="Arial"/>
            </a:endParaRPr>
          </a:p>
        </p:txBody>
      </p:sp>
      <p:sp>
        <p:nvSpPr>
          <p:cNvPr id="14" name="Pfeil: nach rechts 13">
            <a:extLst>
              <a:ext uri="{FF2B5EF4-FFF2-40B4-BE49-F238E27FC236}">
                <a16:creationId xmlns:a16="http://schemas.microsoft.com/office/drawing/2014/main" id="{165CA3A5-E92A-4DCD-A262-AB5D89B96C99}"/>
              </a:ext>
            </a:extLst>
          </p:cNvPr>
          <p:cNvSpPr/>
          <p:nvPr/>
        </p:nvSpPr>
        <p:spPr bwMode="auto">
          <a:xfrm>
            <a:off x="4369933" y="2780326"/>
            <a:ext cx="418091" cy="38197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26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7B9F76D-7D75-411D-B814-A8DC4A9D21C8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Batch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processing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,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macros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and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scripts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for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Fiji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and OMERO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A1DA2F1-4037-42F5-960C-184E045DEF5E}"/>
              </a:ext>
            </a:extLst>
          </p:cNvPr>
          <p:cNvSpPr txBox="1"/>
          <p:nvPr/>
        </p:nvSpPr>
        <p:spPr>
          <a:xfrm>
            <a:off x="147921" y="664877"/>
            <a:ext cx="81048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Arial"/>
              </a:rPr>
              <a:t>Running image analysis pipelines with Fiji over several images </a:t>
            </a:r>
            <a:r>
              <a:rPr lang="en-US" dirty="0">
                <a:latin typeface="Arial"/>
              </a:rPr>
              <a:t>from</a:t>
            </a:r>
            <a:r>
              <a:rPr lang="en-US" sz="1800" dirty="0">
                <a:latin typeface="Arial"/>
              </a:rPr>
              <a:t> OMERO in batch is possible, too.</a:t>
            </a:r>
            <a:br>
              <a:rPr lang="en-US" sz="1800" dirty="0">
                <a:latin typeface="Arial"/>
              </a:rPr>
            </a:br>
            <a:r>
              <a:rPr lang="en-US" sz="1800" i="1" dirty="0">
                <a:latin typeface="Arial"/>
              </a:rPr>
              <a:t>Recommended: </a:t>
            </a:r>
            <a:r>
              <a:rPr lang="en-US" sz="1800" dirty="0">
                <a:latin typeface="Arial"/>
              </a:rPr>
              <a:t>OMERO Macro Extension &amp; OMERO batch plugin</a:t>
            </a:r>
          </a:p>
          <a:p>
            <a:endParaRPr lang="de-DE" sz="1800" dirty="0">
              <a:latin typeface="Arial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65BA5A2-7AF0-42EA-8F6D-0C3CA472E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833" y="1779662"/>
            <a:ext cx="4867092" cy="24482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B3ADDF0-A8F9-430E-90FA-64E9E985E3FB}"/>
              </a:ext>
            </a:extLst>
          </p:cNvPr>
          <p:cNvSpPr/>
          <p:nvPr/>
        </p:nvSpPr>
        <p:spPr>
          <a:xfrm>
            <a:off x="2105141" y="4858694"/>
            <a:ext cx="4573688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en-US" sz="800" dirty="0" err="1">
                <a:latin typeface="Arial"/>
              </a:rPr>
              <a:t>Pouchin</a:t>
            </a:r>
            <a:r>
              <a:rPr lang="en-US" sz="800" dirty="0">
                <a:latin typeface="Arial"/>
              </a:rPr>
              <a:t> et al., F1000Research 2022, 11:392 (https://doi.org/10.12688/f1000research.110385.1)</a:t>
            </a:r>
            <a:endParaRPr lang="de-DE" sz="800" dirty="0">
              <a:latin typeface="Arial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35E18EEC-DFEF-4387-A3D5-5C76CF815504}"/>
              </a:ext>
            </a:extLst>
          </p:cNvPr>
          <p:cNvSpPr/>
          <p:nvPr/>
        </p:nvSpPr>
        <p:spPr>
          <a:xfrm>
            <a:off x="322425" y="4478623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1100" dirty="0">
                <a:latin typeface="Arial"/>
                <a:hlinkClick r:id="rId4"/>
              </a:rPr>
              <a:t>https://omero-guides.readthedocs.io/en/latest/fiji/docs/index.html</a:t>
            </a:r>
            <a:endParaRPr lang="de-DE" sz="1100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42A0CB3-0315-4D9B-94D1-EC97D7A27FF9}"/>
              </a:ext>
            </a:extLst>
          </p:cNvPr>
          <p:cNvSpPr txBox="1"/>
          <p:nvPr/>
        </p:nvSpPr>
        <p:spPr>
          <a:xfrm>
            <a:off x="5660020" y="1521960"/>
            <a:ext cx="1614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i="1" dirty="0" err="1"/>
              <a:t>Example</a:t>
            </a:r>
            <a:r>
              <a:rPr lang="de-DE" sz="1400" i="1" dirty="0"/>
              <a:t>: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65525AEE-A9B3-4980-9A01-EE13E008BA2D}"/>
              </a:ext>
            </a:extLst>
          </p:cNvPr>
          <p:cNvGrpSpPr/>
          <p:nvPr/>
        </p:nvGrpSpPr>
        <p:grpSpPr>
          <a:xfrm>
            <a:off x="5754519" y="1744468"/>
            <a:ext cx="3153806" cy="2865786"/>
            <a:chOff x="5754519" y="1744468"/>
            <a:chExt cx="3153806" cy="2865786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503006F9-5402-4F42-B715-FC9D8C347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54519" y="1744468"/>
              <a:ext cx="3153806" cy="2865786"/>
            </a:xfrm>
            <a:prstGeom prst="rect">
              <a:avLst/>
            </a:prstGeom>
          </p:spPr>
        </p:pic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A560F9EC-E4B1-4A91-A6A8-E708030764DD}"/>
                </a:ext>
              </a:extLst>
            </p:cNvPr>
            <p:cNvSpPr/>
            <p:nvPr/>
          </p:nvSpPr>
          <p:spPr>
            <a:xfrm>
              <a:off x="5793130" y="2448923"/>
              <a:ext cx="162046" cy="685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847575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9">
            <a:extLst>
              <a:ext uri="{FF2B5EF4-FFF2-40B4-BE49-F238E27FC236}">
                <a16:creationId xmlns:a16="http://schemas.microsoft.com/office/drawing/2014/main" id="{824B713C-5BE4-42DB-BAC4-2BA295A643C8}"/>
              </a:ext>
            </a:extLst>
          </p:cNvPr>
          <p:cNvSpPr txBox="1">
            <a:spLocks noChangeArrowheads="1"/>
          </p:cNvSpPr>
          <p:nvPr/>
        </p:nvSpPr>
        <p:spPr>
          <a:xfrm>
            <a:off x="1087344" y="231939"/>
            <a:ext cx="7076256" cy="119468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de-DE" sz="2400" dirty="0">
                <a:solidFill>
                  <a:schemeClr val="bg2">
                    <a:lumMod val="50000"/>
                  </a:schemeClr>
                </a:solidFill>
                <a:cs typeface="+mj-cs"/>
              </a:rPr>
              <a:t>Disclaimer</a:t>
            </a:r>
            <a:endParaRPr lang="de-DE" sz="2800" dirty="0">
              <a:cs typeface="+mj-cs"/>
            </a:endParaRPr>
          </a:p>
        </p:txBody>
      </p:sp>
      <p:pic>
        <p:nvPicPr>
          <p:cNvPr id="10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77800DC0-2B25-46E2-BDD2-D2E217D8A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02F2E6C1-EBF9-4B9B-8164-59AE9DD108BB}"/>
              </a:ext>
            </a:extLst>
          </p:cNvPr>
          <p:cNvGrpSpPr/>
          <p:nvPr/>
        </p:nvGrpSpPr>
        <p:grpSpPr>
          <a:xfrm>
            <a:off x="7133692" y="218243"/>
            <a:ext cx="1697792" cy="1360629"/>
            <a:chOff x="107504" y="3052789"/>
            <a:chExt cx="1174988" cy="941649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27BA9DC9-FB08-44A2-84B9-77773FB28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504" y="3052789"/>
              <a:ext cx="1015002" cy="742336"/>
            </a:xfrm>
            <a:prstGeom prst="rect">
              <a:avLst/>
            </a:prstGeom>
          </p:spPr>
        </p:pic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397EAF90-06F0-4FDC-806C-305217F5FECD}"/>
                </a:ext>
              </a:extLst>
            </p:cNvPr>
            <p:cNvSpPr txBox="1"/>
            <p:nvPr/>
          </p:nvSpPr>
          <p:spPr>
            <a:xfrm>
              <a:off x="405345" y="3781435"/>
              <a:ext cx="877147" cy="213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Information Infrastructure </a:t>
              </a:r>
            </a:p>
            <a:p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for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</a:t>
              </a:r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BioImage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Data</a:t>
              </a:r>
            </a:p>
          </p:txBody>
        </p: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AA53DE6D-7277-4B8A-92FF-666ED4FAC4AC}"/>
              </a:ext>
            </a:extLst>
          </p:cNvPr>
          <p:cNvSpPr txBox="1"/>
          <p:nvPr/>
        </p:nvSpPr>
        <p:spPr>
          <a:xfrm>
            <a:off x="7052669" y="1557935"/>
            <a:ext cx="18542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https://www.i3dbio.de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E796DF59-EEE1-444A-974F-7C4BB541E8F0}"/>
              </a:ext>
            </a:extLst>
          </p:cNvPr>
          <p:cNvSpPr txBox="1"/>
          <p:nvPr/>
        </p:nvSpPr>
        <p:spPr>
          <a:xfrm>
            <a:off x="650631" y="967132"/>
            <a:ext cx="60766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/>
              </a:rPr>
              <a:t>The </a:t>
            </a:r>
            <a:r>
              <a:rPr lang="de-DE" sz="2000" dirty="0" err="1">
                <a:latin typeface="Arial"/>
              </a:rPr>
              <a:t>following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slides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are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intended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for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reuse</a:t>
            </a:r>
            <a:r>
              <a:rPr lang="de-DE" sz="2000" dirty="0">
                <a:latin typeface="Arial"/>
              </a:rPr>
              <a:t> after </a:t>
            </a:r>
            <a:r>
              <a:rPr lang="de-DE" sz="2000" dirty="0" err="1">
                <a:highlight>
                  <a:srgbClr val="FFFF00"/>
                </a:highlight>
                <a:latin typeface="Arial"/>
              </a:rPr>
              <a:t>substituting</a:t>
            </a:r>
            <a:r>
              <a:rPr lang="de-DE" sz="2000" dirty="0">
                <a:highlight>
                  <a:srgbClr val="FFFF00"/>
                </a:highlight>
                <a:latin typeface="Arial"/>
              </a:rPr>
              <a:t> </a:t>
            </a:r>
            <a:r>
              <a:rPr lang="de-DE" sz="2000" dirty="0" err="1">
                <a:highlight>
                  <a:srgbClr val="FFFF00"/>
                </a:highlight>
                <a:latin typeface="Arial"/>
              </a:rPr>
              <a:t>yellow-marked</a:t>
            </a:r>
            <a:r>
              <a:rPr lang="de-DE" sz="2000" dirty="0">
                <a:highlight>
                  <a:srgbClr val="FFFF00"/>
                </a:highlight>
                <a:latin typeface="Arial"/>
              </a:rPr>
              <a:t> </a:t>
            </a:r>
            <a:r>
              <a:rPr lang="de-DE" sz="2000" dirty="0" err="1">
                <a:highlight>
                  <a:srgbClr val="FFFF00"/>
                </a:highlight>
                <a:latin typeface="Arial"/>
              </a:rPr>
              <a:t>text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with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relevant </a:t>
            </a:r>
            <a:r>
              <a:rPr lang="de-DE" sz="2000" dirty="0" err="1">
                <a:latin typeface="Arial"/>
              </a:rPr>
              <a:t>information</a:t>
            </a:r>
            <a:r>
              <a:rPr lang="de-DE" sz="2000" dirty="0">
                <a:latin typeface="Arial"/>
              </a:rPr>
              <a:t> at </a:t>
            </a:r>
            <a:r>
              <a:rPr lang="de-DE" sz="2000" dirty="0" err="1">
                <a:latin typeface="Arial"/>
              </a:rPr>
              <a:t>your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institute</a:t>
            </a:r>
            <a:r>
              <a:rPr lang="de-DE" sz="2000" dirty="0">
                <a:latin typeface="Arial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err="1">
                <a:latin typeface="Arial"/>
              </a:rPr>
              <a:t>Some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content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may</a:t>
            </a:r>
            <a:r>
              <a:rPr lang="de-DE" sz="2000" dirty="0">
                <a:latin typeface="Arial"/>
              </a:rPr>
              <a:t> not </a:t>
            </a:r>
            <a:r>
              <a:rPr lang="de-DE" sz="2000" dirty="0" err="1">
                <a:latin typeface="Arial"/>
              </a:rPr>
              <a:t>apply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to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specific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setup</a:t>
            </a:r>
            <a:r>
              <a:rPr lang="de-DE" sz="2000" dirty="0">
                <a:latin typeface="Arial"/>
              </a:rPr>
              <a:t> of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OMERO </a:t>
            </a:r>
            <a:r>
              <a:rPr lang="de-DE" sz="2000" dirty="0" err="1">
                <a:latin typeface="Arial"/>
              </a:rPr>
              <a:t>installation</a:t>
            </a:r>
            <a:r>
              <a:rPr lang="de-DE" sz="2000" dirty="0">
                <a:latin typeface="Arial"/>
              </a:rPr>
              <a:t> at </a:t>
            </a:r>
            <a:r>
              <a:rPr lang="de-DE" sz="2000" dirty="0" err="1">
                <a:latin typeface="Arial"/>
              </a:rPr>
              <a:t>your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institute</a:t>
            </a:r>
            <a:r>
              <a:rPr lang="de-DE" sz="2000" dirty="0">
                <a:latin typeface="Arial"/>
              </a:rPr>
              <a:t>.</a:t>
            </a:r>
          </a:p>
          <a:p>
            <a:endParaRPr lang="de-DE" sz="2000" dirty="0">
              <a:latin typeface="Arial"/>
            </a:endParaRPr>
          </a:p>
          <a:p>
            <a:r>
              <a:rPr lang="en-US" sz="2000" dirty="0">
                <a:latin typeface="Arial"/>
              </a:rPr>
              <a:t>The content reflects solely the authors’ opinions and does not speak on behalf of the original software, its developers, or other cited community resources.</a:t>
            </a:r>
            <a:endParaRPr lang="de-DE" sz="2000" dirty="0">
              <a:latin typeface="Arial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995781F-78CF-4F0C-BABE-2D943816781D}"/>
              </a:ext>
            </a:extLst>
          </p:cNvPr>
          <p:cNvSpPr txBox="1"/>
          <p:nvPr/>
        </p:nvSpPr>
        <p:spPr>
          <a:xfrm>
            <a:off x="7052669" y="3230088"/>
            <a:ext cx="19844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/>
              <a:t>Funded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Deutsche Forschungsgemeinschaft (DFG, German Research </a:t>
            </a:r>
            <a:r>
              <a:rPr lang="de-DE" sz="1200" dirty="0" err="1"/>
              <a:t>Foundation</a:t>
            </a:r>
            <a:r>
              <a:rPr lang="de-DE" sz="1200" dirty="0"/>
              <a:t>), </a:t>
            </a:r>
            <a:r>
              <a:rPr lang="de-DE" sz="1200" dirty="0" err="1"/>
              <a:t>project</a:t>
            </a:r>
            <a:r>
              <a:rPr lang="de-DE" sz="1200" dirty="0"/>
              <a:t> I3D:bio, </a:t>
            </a:r>
            <a:r>
              <a:rPr lang="de-DE" sz="1200" dirty="0" err="1"/>
              <a:t>grant</a:t>
            </a:r>
            <a:r>
              <a:rPr lang="de-DE" sz="1200" dirty="0"/>
              <a:t> </a:t>
            </a:r>
            <a:r>
              <a:rPr lang="de-DE" sz="1200" dirty="0" err="1"/>
              <a:t>number</a:t>
            </a:r>
            <a:r>
              <a:rPr lang="de-DE" sz="1200" dirty="0"/>
              <a:t> 462231789</a:t>
            </a:r>
          </a:p>
        </p:txBody>
      </p:sp>
    </p:spTree>
    <p:extLst>
      <p:ext uri="{BB962C8B-B14F-4D97-AF65-F5344CB8AC3E}">
        <p14:creationId xmlns:p14="http://schemas.microsoft.com/office/powerpoint/2010/main" val="251175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96384922-FC1F-4E69-BF9D-80A082146F3D}"/>
              </a:ext>
            </a:extLst>
          </p:cNvPr>
          <p:cNvSpPr/>
          <p:nvPr/>
        </p:nvSpPr>
        <p:spPr>
          <a:xfrm>
            <a:off x="2234984" y="4858694"/>
            <a:ext cx="4314001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en-US" sz="800" dirty="0" err="1">
                <a:latin typeface="Arial"/>
              </a:rPr>
              <a:t>Gerst</a:t>
            </a:r>
            <a:r>
              <a:rPr lang="en-US" sz="800" dirty="0">
                <a:latin typeface="Arial"/>
              </a:rPr>
              <a:t> et al., Nat Methods 20, 168–169 (2023). https://doi.org/10.1038/s41592-022-01744-4</a:t>
            </a:r>
            <a:endParaRPr lang="de-DE" sz="800" dirty="0">
              <a:latin typeface="Arial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A17AEB7-C058-470C-93CB-E868327D1249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JiPipe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visual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macro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programming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connection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OMERO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012A2CB-0986-4533-8218-D4450D8C26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41" y="1419622"/>
            <a:ext cx="5102430" cy="302433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52EBAC22-063C-4D57-8E2A-E27EA2505F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128" y="2139702"/>
            <a:ext cx="3172254" cy="1584176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DF463B24-C1F6-47CA-936A-52A5AA70BA36}"/>
              </a:ext>
            </a:extLst>
          </p:cNvPr>
          <p:cNvSpPr txBox="1"/>
          <p:nvPr/>
        </p:nvSpPr>
        <p:spPr>
          <a:xfrm>
            <a:off x="147921" y="711736"/>
            <a:ext cx="8766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rial"/>
              </a:rPr>
              <a:t>Batch </a:t>
            </a:r>
            <a:r>
              <a:rPr lang="de-DE" sz="2000" dirty="0" err="1">
                <a:latin typeface="Arial"/>
              </a:rPr>
              <a:t>processing</a:t>
            </a:r>
            <a:r>
              <a:rPr lang="de-DE" sz="2000" dirty="0">
                <a:latin typeface="Arial"/>
              </a:rPr>
              <a:t> in </a:t>
            </a:r>
            <a:r>
              <a:rPr lang="de-DE" sz="2000" dirty="0" err="1">
                <a:latin typeface="Arial"/>
              </a:rPr>
              <a:t>Fiji</a:t>
            </a:r>
            <a:r>
              <a:rPr lang="de-DE" sz="2000" dirty="0">
                <a:latin typeface="Arial"/>
              </a:rPr>
              <a:t>/</a:t>
            </a:r>
            <a:r>
              <a:rPr lang="de-DE" sz="2000" dirty="0" err="1">
                <a:latin typeface="Arial"/>
              </a:rPr>
              <a:t>ImageJ</a:t>
            </a:r>
            <a:r>
              <a:rPr lang="de-DE" sz="2000" dirty="0">
                <a:latin typeface="Arial"/>
              </a:rPr>
              <a:t> and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connection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to</a:t>
            </a:r>
            <a:r>
              <a:rPr lang="de-DE" sz="2000" dirty="0">
                <a:latin typeface="Arial"/>
              </a:rPr>
              <a:t> OMERO </a:t>
            </a:r>
            <a:r>
              <a:rPr lang="de-DE" sz="2000" dirty="0" err="1">
                <a:latin typeface="Arial"/>
              </a:rPr>
              <a:t>can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now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be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established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with</a:t>
            </a:r>
            <a:r>
              <a:rPr lang="de-DE" sz="2000" dirty="0">
                <a:latin typeface="Arial"/>
              </a:rPr>
              <a:t> a </a:t>
            </a:r>
            <a:r>
              <a:rPr lang="de-DE" sz="2000" dirty="0" err="1">
                <a:latin typeface="Arial"/>
              </a:rPr>
              <a:t>graphical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user</a:t>
            </a:r>
            <a:r>
              <a:rPr lang="de-DE" sz="2000" dirty="0">
                <a:latin typeface="Arial"/>
              </a:rPr>
              <a:t> interface (GUI) in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software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JiPipe</a:t>
            </a:r>
            <a:r>
              <a:rPr lang="de-DE" sz="2000" dirty="0">
                <a:latin typeface="Arial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8814220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1EB5E3D-A780-499D-A521-CA11F6D84509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Extended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resources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using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Fiji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and OMERO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F4FBF82-09E7-4C79-9271-5BF0117FD49D}"/>
              </a:ext>
            </a:extLst>
          </p:cNvPr>
          <p:cNvSpPr txBox="1"/>
          <p:nvPr/>
        </p:nvSpPr>
        <p:spPr>
          <a:xfrm>
            <a:off x="275243" y="762392"/>
            <a:ext cx="84249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Arial"/>
              </a:rPr>
              <a:t>Official OMERO </a:t>
            </a:r>
            <a:r>
              <a:rPr lang="de-DE" sz="1600" dirty="0" err="1">
                <a:latin typeface="Arial"/>
              </a:rPr>
              <a:t>guide</a:t>
            </a:r>
            <a:r>
              <a:rPr lang="de-DE" sz="1600" dirty="0">
                <a:latin typeface="Arial"/>
              </a:rPr>
              <a:t>:</a:t>
            </a:r>
          </a:p>
          <a:p>
            <a:r>
              <a:rPr lang="de-DE" sz="1600" dirty="0">
                <a:latin typeface="Arial"/>
                <a:hlinkClick r:id="rId3"/>
              </a:rPr>
              <a:t>https://omero-guides.readthedocs.io/en/latest/fiji/docs/index.html</a:t>
            </a:r>
            <a:endParaRPr lang="de-DE" sz="1600" dirty="0">
              <a:latin typeface="Arial"/>
            </a:endParaRPr>
          </a:p>
          <a:p>
            <a:endParaRPr lang="de-DE" sz="1600" dirty="0">
              <a:latin typeface="Arial"/>
            </a:endParaRPr>
          </a:p>
          <a:p>
            <a:r>
              <a:rPr lang="de-DE" sz="1600" dirty="0">
                <a:latin typeface="Arial"/>
              </a:rPr>
              <a:t>A </a:t>
            </a:r>
            <a:r>
              <a:rPr lang="de-DE" sz="1600" dirty="0" err="1">
                <a:latin typeface="Arial"/>
              </a:rPr>
              <a:t>workshop</a:t>
            </a:r>
            <a:r>
              <a:rPr lang="de-DE" sz="1600" dirty="0">
                <a:latin typeface="Arial"/>
              </a:rPr>
              <a:t> on </a:t>
            </a:r>
            <a:r>
              <a:rPr lang="de-DE" sz="1600" dirty="0" err="1">
                <a:latin typeface="Arial"/>
              </a:rPr>
              <a:t>image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analysis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with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Fiji</a:t>
            </a:r>
            <a:r>
              <a:rPr lang="de-DE" sz="1600" dirty="0">
                <a:latin typeface="Arial"/>
              </a:rPr>
              <a:t> and OMERO:</a:t>
            </a:r>
          </a:p>
          <a:p>
            <a:r>
              <a:rPr lang="de-DE" sz="1600" dirty="0">
                <a:latin typeface="Arial"/>
                <a:hlinkClick r:id="rId4"/>
              </a:rPr>
              <a:t>https://learning.rc.virginia.edu/notes/fiji-omero/</a:t>
            </a:r>
            <a:r>
              <a:rPr lang="de-DE" sz="1600" dirty="0">
                <a:latin typeface="Arial"/>
              </a:rPr>
              <a:t> </a:t>
            </a:r>
          </a:p>
          <a:p>
            <a:endParaRPr lang="de-DE" sz="1600" dirty="0">
              <a:latin typeface="Arial"/>
            </a:endParaRPr>
          </a:p>
          <a:p>
            <a:r>
              <a:rPr lang="de-DE" sz="1600" dirty="0">
                <a:latin typeface="Arial"/>
              </a:rPr>
              <a:t>Workshop </a:t>
            </a:r>
            <a:r>
              <a:rPr lang="de-DE" sz="1600" dirty="0" err="1">
                <a:latin typeface="Arial"/>
              </a:rPr>
              <a:t>recordings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by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Open </a:t>
            </a:r>
            <a:r>
              <a:rPr lang="de-DE" sz="1600" dirty="0" err="1">
                <a:latin typeface="Arial"/>
              </a:rPr>
              <a:t>Microscopy</a:t>
            </a:r>
            <a:r>
              <a:rPr lang="de-DE" sz="1600" dirty="0">
                <a:latin typeface="Arial"/>
              </a:rPr>
              <a:t> Environment </a:t>
            </a:r>
            <a:r>
              <a:rPr lang="de-DE" sz="1600" dirty="0" err="1">
                <a:latin typeface="Arial"/>
              </a:rPr>
              <a:t>Consortium</a:t>
            </a:r>
            <a:r>
              <a:rPr lang="de-DE" sz="1600" dirty="0">
                <a:latin typeface="Arial"/>
              </a:rPr>
              <a:t> on YouTube, </a:t>
            </a:r>
            <a:r>
              <a:rPr lang="de-DE" sz="1600" dirty="0" err="1">
                <a:latin typeface="Arial"/>
              </a:rPr>
              <a:t>including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scripting</a:t>
            </a:r>
            <a:r>
              <a:rPr lang="de-DE" sz="1600" dirty="0">
                <a:latin typeface="Arial"/>
              </a:rPr>
              <a:t> in </a:t>
            </a:r>
            <a:r>
              <a:rPr lang="de-DE" sz="1600" dirty="0" err="1">
                <a:latin typeface="Arial"/>
              </a:rPr>
              <a:t>Fiji</a:t>
            </a:r>
            <a:r>
              <a:rPr lang="de-DE" sz="1600" dirty="0">
                <a:latin typeface="Arial"/>
              </a:rPr>
              <a:t>:</a:t>
            </a:r>
          </a:p>
          <a:p>
            <a:r>
              <a:rPr lang="de-DE" sz="1600" dirty="0">
                <a:latin typeface="Arial"/>
                <a:hlinkClick r:id="rId5"/>
              </a:rPr>
              <a:t>https://www.youtube.com/watch?v=W5EDx3yKA_o</a:t>
            </a:r>
            <a:r>
              <a:rPr lang="de-DE" sz="1600" dirty="0">
                <a:latin typeface="Arial"/>
              </a:rPr>
              <a:t> </a:t>
            </a:r>
          </a:p>
          <a:p>
            <a:r>
              <a:rPr lang="de-DE" sz="1200" dirty="0">
                <a:latin typeface="Arial"/>
              </a:rPr>
              <a:t>(</a:t>
            </a:r>
            <a:r>
              <a:rPr lang="de-DE" sz="1200" dirty="0">
                <a:latin typeface="Arial"/>
                <a:hlinkClick r:id="rId6"/>
              </a:rPr>
              <a:t>https://www.youtube.com/watch?v=dOtnEO-nmIg</a:t>
            </a:r>
            <a:r>
              <a:rPr lang="de-DE" sz="1200" dirty="0">
                <a:latin typeface="Arial"/>
              </a:rPr>
              <a:t>) </a:t>
            </a:r>
          </a:p>
          <a:p>
            <a:endParaRPr lang="de-DE" sz="1200" dirty="0">
              <a:latin typeface="Arial"/>
            </a:endParaRPr>
          </a:p>
          <a:p>
            <a:r>
              <a:rPr lang="de-DE" sz="1200" dirty="0">
                <a:latin typeface="Arial"/>
              </a:rPr>
              <a:t>Image Analysis </a:t>
            </a:r>
            <a:r>
              <a:rPr lang="de-DE" sz="1200" dirty="0" err="1">
                <a:latin typeface="Arial"/>
              </a:rPr>
              <a:t>Lecture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by</a:t>
            </a:r>
            <a:r>
              <a:rPr lang="de-DE" sz="1200" dirty="0">
                <a:latin typeface="Arial"/>
              </a:rPr>
              <a:t> Robert Haase (TU Dresden):</a:t>
            </a:r>
          </a:p>
          <a:p>
            <a:r>
              <a:rPr lang="de-DE" sz="1200" dirty="0">
                <a:latin typeface="Arial"/>
                <a:hlinkClick r:id="rId7"/>
              </a:rPr>
              <a:t>https://www.youtube.com/playlist?list=PL5ESQNfM5lc7SAMstEu082ivW4BDMvd0U</a:t>
            </a:r>
            <a:br>
              <a:rPr lang="de-DE" sz="1200" dirty="0">
                <a:latin typeface="Arial"/>
              </a:rPr>
            </a:br>
            <a:endParaRPr lang="de-DE" sz="1200" dirty="0">
              <a:latin typeface="Arial"/>
            </a:endParaRPr>
          </a:p>
          <a:p>
            <a:r>
              <a:rPr lang="de-DE" sz="1200" dirty="0">
                <a:latin typeface="Arial"/>
              </a:rPr>
              <a:t>Help </a:t>
            </a:r>
            <a:r>
              <a:rPr lang="de-DE" sz="1200" dirty="0" err="1">
                <a:latin typeface="Arial"/>
              </a:rPr>
              <a:t>for</a:t>
            </a:r>
            <a:r>
              <a:rPr lang="de-DE" sz="1200" dirty="0">
                <a:latin typeface="Arial"/>
              </a:rPr>
              <a:t> Image Analysis </a:t>
            </a:r>
            <a:r>
              <a:rPr lang="de-DE" sz="1200" dirty="0" err="1">
                <a:latin typeface="Arial"/>
              </a:rPr>
              <a:t>or</a:t>
            </a:r>
            <a:r>
              <a:rPr lang="de-DE" sz="1200" dirty="0">
                <a:latin typeface="Arial"/>
              </a:rPr>
              <a:t> OMERO-</a:t>
            </a:r>
            <a:r>
              <a:rPr lang="de-DE" sz="1200" dirty="0" err="1">
                <a:latin typeface="Arial"/>
              </a:rPr>
              <a:t>related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issues</a:t>
            </a:r>
            <a:r>
              <a:rPr lang="de-DE" sz="1200" dirty="0">
                <a:latin typeface="Arial"/>
              </a:rPr>
              <a:t> - Image.sc </a:t>
            </a:r>
            <a:r>
              <a:rPr lang="de-DE" sz="1200" dirty="0" err="1">
                <a:latin typeface="Arial"/>
              </a:rPr>
              <a:t>forum</a:t>
            </a:r>
            <a:r>
              <a:rPr lang="de-DE" sz="1200" dirty="0">
                <a:latin typeface="Arial"/>
              </a:rPr>
              <a:t>:</a:t>
            </a:r>
          </a:p>
          <a:p>
            <a:r>
              <a:rPr lang="de-DE" sz="1200" dirty="0">
                <a:latin typeface="Arial"/>
                <a:hlinkClick r:id="rId8"/>
              </a:rPr>
              <a:t>https://image.sc</a:t>
            </a:r>
            <a:endParaRPr lang="de-DE" sz="1200" dirty="0">
              <a:latin typeface="Arial"/>
            </a:endParaRPr>
          </a:p>
          <a:p>
            <a:endParaRPr lang="de-DE" sz="12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304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9">
            <a:extLst>
              <a:ext uri="{FF2B5EF4-FFF2-40B4-BE49-F238E27FC236}">
                <a16:creationId xmlns:a16="http://schemas.microsoft.com/office/drawing/2014/main" id="{824B713C-5BE4-42DB-BAC4-2BA295A643C8}"/>
              </a:ext>
            </a:extLst>
          </p:cNvPr>
          <p:cNvSpPr txBox="1">
            <a:spLocks noChangeArrowheads="1"/>
          </p:cNvSpPr>
          <p:nvPr/>
        </p:nvSpPr>
        <p:spPr>
          <a:xfrm>
            <a:off x="971600" y="699542"/>
            <a:ext cx="7076256" cy="1194686"/>
          </a:xfrm>
          <a:prstGeom prst="rect">
            <a:avLst/>
          </a:prstGeom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de-DE" sz="2400">
                <a:solidFill>
                  <a:schemeClr val="bg2">
                    <a:lumMod val="50000"/>
                  </a:schemeClr>
                </a:solidFill>
                <a:cs typeface="+mj-cs"/>
              </a:rPr>
              <a:t>Research Data Management for Bioimage Data at the </a:t>
            </a:r>
            <a:r>
              <a:rPr lang="de-DE" sz="2400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cs typeface="+mj-cs"/>
              </a:rPr>
              <a:t>ADD INSTITUTE HERE</a:t>
            </a:r>
            <a:endParaRPr lang="de-DE" sz="2800" dirty="0">
              <a:highlight>
                <a:srgbClr val="FFFF00"/>
              </a:highlight>
              <a:cs typeface="+mj-cs"/>
            </a:endParaRPr>
          </a:p>
        </p:txBody>
      </p:sp>
      <p:pic>
        <p:nvPicPr>
          <p:cNvPr id="10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77800DC0-2B25-46E2-BDD2-D2E217D8A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36EE6A41-BBEF-411E-A4C5-B93DC1C9E652}"/>
              </a:ext>
            </a:extLst>
          </p:cNvPr>
          <p:cNvSpPr txBox="1"/>
          <p:nvPr/>
        </p:nvSpPr>
        <p:spPr>
          <a:xfrm>
            <a:off x="1268214" y="3490406"/>
            <a:ext cx="6217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highlight>
                  <a:srgbClr val="FFFF00"/>
                </a:highlight>
              </a:rPr>
              <a:t>ADD AUTHOR / RESPONSIBLE PERSON FROM YOUR INSTITUE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F4E66FAB-5800-4712-8CA8-4881C45448C2}"/>
              </a:ext>
            </a:extLst>
          </p:cNvPr>
          <p:cNvGrpSpPr/>
          <p:nvPr/>
        </p:nvGrpSpPr>
        <p:grpSpPr>
          <a:xfrm>
            <a:off x="120966" y="3178859"/>
            <a:ext cx="1565105" cy="1036423"/>
            <a:chOff x="107504" y="3052789"/>
            <a:chExt cx="1565105" cy="1036423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CD00352C-D6AF-43BA-8049-6778FA004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504" y="3052789"/>
              <a:ext cx="1015002" cy="742336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DE56BFDE-0CDF-4071-9D8E-8B62C128AF00}"/>
                </a:ext>
              </a:extLst>
            </p:cNvPr>
            <p:cNvSpPr txBox="1"/>
            <p:nvPr/>
          </p:nvSpPr>
          <p:spPr>
            <a:xfrm>
              <a:off x="373206" y="3781435"/>
              <a:ext cx="12994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Information Infrastructure </a:t>
              </a:r>
            </a:p>
            <a:p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for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</a:t>
              </a:r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BioImage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Data</a:t>
              </a:r>
            </a:p>
          </p:txBody>
        </p:sp>
      </p:grpSp>
      <p:sp>
        <p:nvSpPr>
          <p:cNvPr id="13" name="Rechteck 12">
            <a:extLst>
              <a:ext uri="{FF2B5EF4-FFF2-40B4-BE49-F238E27FC236}">
                <a16:creationId xmlns:a16="http://schemas.microsoft.com/office/drawing/2014/main" id="{5C207596-51C9-43DD-B5C9-661D0DD1DFB5}"/>
              </a:ext>
            </a:extLst>
          </p:cNvPr>
          <p:cNvSpPr/>
          <p:nvPr/>
        </p:nvSpPr>
        <p:spPr>
          <a:xfrm>
            <a:off x="1331640" y="2153708"/>
            <a:ext cx="62646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b="1" kern="0" dirty="0" err="1">
                <a:solidFill>
                  <a:srgbClr val="008000"/>
                </a:solidFill>
                <a:latin typeface="Arial"/>
                <a:ea typeface="ＭＳ Ｐゴシック"/>
              </a:rPr>
              <a:t>How</a:t>
            </a:r>
            <a:r>
              <a:rPr lang="de-DE" sz="3200" b="1" kern="0" dirty="0">
                <a:solidFill>
                  <a:srgbClr val="008000"/>
                </a:solidFill>
                <a:latin typeface="Arial"/>
                <a:ea typeface="ＭＳ Ｐゴシック"/>
              </a:rPr>
              <a:t> </a:t>
            </a:r>
            <a:r>
              <a:rPr lang="de-DE" sz="3200" b="1" kern="0" dirty="0" err="1">
                <a:solidFill>
                  <a:srgbClr val="008000"/>
                </a:solidFill>
                <a:latin typeface="Arial"/>
                <a:ea typeface="ＭＳ Ｐゴシック"/>
              </a:rPr>
              <a:t>to</a:t>
            </a:r>
            <a:r>
              <a:rPr lang="de-DE" sz="3200" b="1" kern="0" dirty="0">
                <a:solidFill>
                  <a:srgbClr val="008000"/>
                </a:solidFill>
                <a:latin typeface="Arial"/>
                <a:ea typeface="ＭＳ Ｐゴシック"/>
              </a:rPr>
              <a:t> connect </a:t>
            </a:r>
            <a:r>
              <a:rPr lang="de-DE" sz="3200" b="1" kern="0" dirty="0" err="1">
                <a:solidFill>
                  <a:srgbClr val="008000"/>
                </a:solidFill>
                <a:latin typeface="Arial"/>
                <a:ea typeface="ＭＳ Ｐゴシック"/>
              </a:rPr>
              <a:t>Fiji</a:t>
            </a:r>
            <a:r>
              <a:rPr lang="de-DE" sz="3200" b="1" kern="0" dirty="0">
                <a:solidFill>
                  <a:srgbClr val="008000"/>
                </a:solidFill>
                <a:latin typeface="Arial"/>
                <a:ea typeface="ＭＳ Ｐゴシック"/>
              </a:rPr>
              <a:t> and OMERO?</a:t>
            </a:r>
            <a:endParaRPr lang="de-DE" sz="32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2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A8024C68-C216-468C-960D-79594294B1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58" t="2593" b="4844"/>
          <a:stretch/>
        </p:blipFill>
        <p:spPr>
          <a:xfrm>
            <a:off x="1531434" y="2571750"/>
            <a:ext cx="1702348" cy="2031325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AF49FA92-30F6-4F98-B605-08A9C6049173}"/>
              </a:ext>
            </a:extLst>
          </p:cNvPr>
          <p:cNvSpPr/>
          <p:nvPr/>
        </p:nvSpPr>
        <p:spPr>
          <a:xfrm>
            <a:off x="2113158" y="4858694"/>
            <a:ext cx="4557658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 dirty="0">
                <a:latin typeface="Arial"/>
              </a:rPr>
              <a:t>See </a:t>
            </a:r>
            <a:r>
              <a:rPr lang="de-DE" sz="800" dirty="0" err="1">
                <a:latin typeface="Arial"/>
              </a:rPr>
              <a:t>the</a:t>
            </a:r>
            <a:r>
              <a:rPr lang="de-DE" sz="800" dirty="0">
                <a:latin typeface="Arial"/>
              </a:rPr>
              <a:t> </a:t>
            </a:r>
            <a:r>
              <a:rPr lang="de-DE" sz="800" dirty="0" err="1">
                <a:latin typeface="Arial"/>
              </a:rPr>
              <a:t>official</a:t>
            </a:r>
            <a:r>
              <a:rPr lang="de-DE" sz="800" dirty="0">
                <a:latin typeface="Arial"/>
              </a:rPr>
              <a:t> OMERO </a:t>
            </a:r>
            <a:r>
              <a:rPr lang="de-DE" sz="800" dirty="0" err="1">
                <a:latin typeface="Arial"/>
              </a:rPr>
              <a:t>guide</a:t>
            </a:r>
            <a:r>
              <a:rPr lang="de-DE" sz="800" dirty="0">
                <a:latin typeface="Arial"/>
              </a:rPr>
              <a:t>: https://omero-guides.readthedocs.io/en/latest/fiji/docs/index.html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4725B8B0-847B-407E-8E59-34B88939076D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Connect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Fiji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and OMERO (1/2)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7CB37A3-6E43-4E28-B8AB-A5DEF24ED692}"/>
              </a:ext>
            </a:extLst>
          </p:cNvPr>
          <p:cNvSpPr txBox="1"/>
          <p:nvPr/>
        </p:nvSpPr>
        <p:spPr>
          <a:xfrm>
            <a:off x="147921" y="486860"/>
            <a:ext cx="91419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i="1" dirty="0" err="1">
                <a:latin typeface="Arial"/>
              </a:rPr>
              <a:t>Prerequisite</a:t>
            </a:r>
            <a:r>
              <a:rPr lang="de-DE" sz="1800" i="1" dirty="0">
                <a:latin typeface="Arial"/>
              </a:rPr>
              <a:t>: </a:t>
            </a:r>
          </a:p>
          <a:p>
            <a:r>
              <a:rPr lang="de-DE" sz="1800" dirty="0" err="1">
                <a:latin typeface="Arial"/>
              </a:rPr>
              <a:t>You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have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downloaded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Fiji</a:t>
            </a:r>
            <a:r>
              <a:rPr lang="de-DE" sz="1800" dirty="0">
                <a:latin typeface="Arial"/>
              </a:rPr>
              <a:t> (</a:t>
            </a:r>
            <a:r>
              <a:rPr lang="de-DE" sz="1800" dirty="0">
                <a:latin typeface="Arial"/>
                <a:hlinkClick r:id="rId4"/>
              </a:rPr>
              <a:t>https://fiji.sc</a:t>
            </a:r>
            <a:r>
              <a:rPr lang="de-DE" sz="1800" dirty="0">
                <a:latin typeface="Arial"/>
              </a:rPr>
              <a:t>) and </a:t>
            </a:r>
            <a:r>
              <a:rPr lang="de-DE" sz="1800" dirty="0" err="1">
                <a:latin typeface="Arial"/>
              </a:rPr>
              <a:t>have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access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OMERO </a:t>
            </a:r>
            <a:r>
              <a:rPr lang="de-DE" sz="1800" dirty="0" err="1">
                <a:latin typeface="Arial"/>
              </a:rPr>
              <a:t>instance</a:t>
            </a:r>
            <a:r>
              <a:rPr lang="de-DE" sz="1800" dirty="0">
                <a:latin typeface="Arial"/>
              </a:rPr>
              <a:t> </a:t>
            </a:r>
            <a:br>
              <a:rPr lang="de-DE" sz="1800" dirty="0">
                <a:latin typeface="Arial"/>
              </a:rPr>
            </a:br>
            <a:r>
              <a:rPr lang="de-DE" sz="1800" dirty="0">
                <a:latin typeface="Arial"/>
              </a:rPr>
              <a:t>(</a:t>
            </a:r>
            <a:r>
              <a:rPr lang="de-DE" sz="1800" dirty="0" err="1">
                <a:latin typeface="Arial"/>
              </a:rPr>
              <a:t>direct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or</a:t>
            </a:r>
            <a:r>
              <a:rPr lang="de-DE" sz="1800" dirty="0">
                <a:latin typeface="Arial"/>
              </a:rPr>
              <a:t> VPN)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887A2B7-AD1A-45EA-8011-6065543F48B1}"/>
              </a:ext>
            </a:extLst>
          </p:cNvPr>
          <p:cNvSpPr txBox="1"/>
          <p:nvPr/>
        </p:nvSpPr>
        <p:spPr>
          <a:xfrm>
            <a:off x="147921" y="1439836"/>
            <a:ext cx="42640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de-DE" sz="1600" dirty="0">
                <a:latin typeface="Arial"/>
              </a:rPr>
              <a:t>Download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OMERO </a:t>
            </a:r>
            <a:r>
              <a:rPr lang="de-DE" sz="1600" dirty="0" err="1">
                <a:latin typeface="Arial"/>
              </a:rPr>
              <a:t>plugin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for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Fiji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from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OME </a:t>
            </a:r>
            <a:r>
              <a:rPr lang="de-DE" sz="1600" dirty="0" err="1">
                <a:latin typeface="Arial"/>
              </a:rPr>
              <a:t>downloads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website</a:t>
            </a:r>
            <a:r>
              <a:rPr lang="de-DE" sz="1600" dirty="0">
                <a:latin typeface="Arial"/>
              </a:rPr>
              <a:t>:</a:t>
            </a:r>
            <a:br>
              <a:rPr lang="de-DE" sz="1800" dirty="0">
                <a:latin typeface="Arial"/>
              </a:rPr>
            </a:br>
            <a:r>
              <a:rPr lang="de-DE" sz="1200" dirty="0">
                <a:latin typeface="Arial"/>
                <a:hlinkClick r:id="rId5"/>
              </a:rPr>
              <a:t>https://www.openmicroscopy.org/omero/downloads</a:t>
            </a:r>
            <a:endParaRPr lang="de-DE" sz="1200" dirty="0">
              <a:latin typeface="Arial"/>
            </a:endParaRPr>
          </a:p>
          <a:p>
            <a:pPr marL="457200" indent="-457200">
              <a:buAutoNum type="arabicPeriod"/>
            </a:pPr>
            <a:endParaRPr lang="de-DE" sz="1800" dirty="0">
              <a:latin typeface="Arial"/>
            </a:endParaRPr>
          </a:p>
          <a:p>
            <a:pPr marL="457200" indent="-457200">
              <a:buAutoNum type="arabicPeriod" startAt="2"/>
            </a:pPr>
            <a:endParaRPr lang="de-DE" sz="1800" dirty="0">
              <a:latin typeface="Arial"/>
            </a:endParaRP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E8757C7F-DEB3-48DF-9215-C14C4A6CF3E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11455" r="1" b="26224"/>
          <a:stretch/>
        </p:blipFill>
        <p:spPr>
          <a:xfrm>
            <a:off x="4499992" y="2245018"/>
            <a:ext cx="3957394" cy="2473388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84F66D23-7E9E-4D7C-93B9-8DD6E5B3E546}"/>
              </a:ext>
            </a:extLst>
          </p:cNvPr>
          <p:cNvSpPr/>
          <p:nvPr/>
        </p:nvSpPr>
        <p:spPr>
          <a:xfrm>
            <a:off x="4565704" y="1410190"/>
            <a:ext cx="39573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de-DE" sz="1600" dirty="0">
                <a:latin typeface="Arial"/>
              </a:rPr>
              <a:t>Move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</a:t>
            </a:r>
            <a:r>
              <a:rPr lang="de-DE" sz="1600" i="1" dirty="0">
                <a:latin typeface="Arial"/>
              </a:rPr>
              <a:t>omero-ij-x.x.x-all.jar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file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to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</a:t>
            </a:r>
            <a:r>
              <a:rPr lang="de-DE" sz="1600" i="1" dirty="0">
                <a:latin typeface="Arial"/>
              </a:rPr>
              <a:t>Plugins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folder</a:t>
            </a:r>
            <a:r>
              <a:rPr lang="de-DE" sz="1600" dirty="0">
                <a:latin typeface="Arial"/>
              </a:rPr>
              <a:t> of </a:t>
            </a:r>
            <a:r>
              <a:rPr lang="de-DE" sz="1600" dirty="0" err="1">
                <a:latin typeface="Arial"/>
              </a:rPr>
              <a:t>your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Fiji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application</a:t>
            </a:r>
            <a:endParaRPr lang="de-DE" sz="1600" dirty="0">
              <a:latin typeface="Arial"/>
            </a:endParaRP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4880A56-344B-4C85-AEB7-713B2C4B2171}"/>
              </a:ext>
            </a:extLst>
          </p:cNvPr>
          <p:cNvSpPr/>
          <p:nvPr/>
        </p:nvSpPr>
        <p:spPr bwMode="auto">
          <a:xfrm>
            <a:off x="5271760" y="2963181"/>
            <a:ext cx="720080" cy="144016"/>
          </a:xfrm>
          <a:prstGeom prst="rect">
            <a:avLst/>
          </a:prstGeom>
          <a:noFill/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5" name="Pfeil: nach rechts 14">
            <a:extLst>
              <a:ext uri="{FF2B5EF4-FFF2-40B4-BE49-F238E27FC236}">
                <a16:creationId xmlns:a16="http://schemas.microsoft.com/office/drawing/2014/main" id="{6934A8B1-A6B5-48B2-B15D-3A134BEB9612}"/>
              </a:ext>
            </a:extLst>
          </p:cNvPr>
          <p:cNvSpPr/>
          <p:nvPr/>
        </p:nvSpPr>
        <p:spPr bwMode="auto">
          <a:xfrm rot="1584600">
            <a:off x="5916523" y="3263385"/>
            <a:ext cx="1237711" cy="174607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44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628A8FE1-0183-4D5B-A64F-121455CA8EA1}"/>
              </a:ext>
            </a:extLst>
          </p:cNvPr>
          <p:cNvSpPr/>
          <p:nvPr/>
        </p:nvSpPr>
        <p:spPr>
          <a:xfrm>
            <a:off x="1887963" y="4803998"/>
            <a:ext cx="5176417" cy="307777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/>
            <a:r>
              <a:rPr lang="de-DE" sz="700" dirty="0" err="1">
                <a:latin typeface="Arial"/>
              </a:rPr>
              <a:t>Fiji</a:t>
            </a:r>
            <a:r>
              <a:rPr lang="de-DE" sz="700" dirty="0">
                <a:latin typeface="Arial"/>
              </a:rPr>
              <a:t> </a:t>
            </a:r>
            <a:r>
              <a:rPr lang="de-DE" sz="700" dirty="0" err="1">
                <a:latin typeface="Arial"/>
              </a:rPr>
              <a:t>publication</a:t>
            </a:r>
            <a:r>
              <a:rPr lang="de-DE" sz="700" dirty="0">
                <a:latin typeface="Arial"/>
              </a:rPr>
              <a:t>: </a:t>
            </a:r>
            <a:r>
              <a:rPr lang="de-DE" sz="700" dirty="0" err="1">
                <a:latin typeface="Arial"/>
              </a:rPr>
              <a:t>Schindelin</a:t>
            </a:r>
            <a:r>
              <a:rPr lang="de-DE" sz="700" dirty="0">
                <a:latin typeface="Arial"/>
              </a:rPr>
              <a:t>, J., </a:t>
            </a:r>
            <a:r>
              <a:rPr lang="de-DE" sz="700" dirty="0" err="1">
                <a:latin typeface="Arial"/>
              </a:rPr>
              <a:t>Arganda</a:t>
            </a:r>
            <a:r>
              <a:rPr lang="de-DE" sz="700" dirty="0">
                <a:latin typeface="Arial"/>
              </a:rPr>
              <a:t>-Carreras, I., </a:t>
            </a:r>
            <a:r>
              <a:rPr lang="de-DE" sz="700" dirty="0" err="1">
                <a:latin typeface="Arial"/>
              </a:rPr>
              <a:t>Frise</a:t>
            </a:r>
            <a:r>
              <a:rPr lang="de-DE" sz="700" dirty="0">
                <a:latin typeface="Arial"/>
              </a:rPr>
              <a:t>, E. et al. </a:t>
            </a:r>
            <a:r>
              <a:rPr lang="de-DE" sz="700" dirty="0" err="1">
                <a:latin typeface="Arial"/>
              </a:rPr>
              <a:t>Fiji</a:t>
            </a:r>
            <a:r>
              <a:rPr lang="de-DE" sz="700" dirty="0">
                <a:latin typeface="Arial"/>
              </a:rPr>
              <a:t>: an open-source </a:t>
            </a:r>
            <a:r>
              <a:rPr lang="de-DE" sz="700" dirty="0" err="1">
                <a:latin typeface="Arial"/>
              </a:rPr>
              <a:t>platform</a:t>
            </a:r>
            <a:r>
              <a:rPr lang="de-DE" sz="700" dirty="0">
                <a:latin typeface="Arial"/>
              </a:rPr>
              <a:t> </a:t>
            </a:r>
            <a:r>
              <a:rPr lang="de-DE" sz="700" dirty="0" err="1">
                <a:latin typeface="Arial"/>
              </a:rPr>
              <a:t>for</a:t>
            </a:r>
            <a:r>
              <a:rPr lang="de-DE" sz="700" dirty="0">
                <a:latin typeface="Arial"/>
              </a:rPr>
              <a:t> </a:t>
            </a:r>
            <a:r>
              <a:rPr lang="de-DE" sz="700" dirty="0" err="1">
                <a:latin typeface="Arial"/>
              </a:rPr>
              <a:t>biological</a:t>
            </a:r>
            <a:r>
              <a:rPr lang="de-DE" sz="700" dirty="0">
                <a:latin typeface="Arial"/>
              </a:rPr>
              <a:t>-image </a:t>
            </a:r>
            <a:r>
              <a:rPr lang="de-DE" sz="700" dirty="0" err="1">
                <a:latin typeface="Arial"/>
              </a:rPr>
              <a:t>analysis</a:t>
            </a:r>
            <a:r>
              <a:rPr lang="de-DE" sz="700" dirty="0">
                <a:latin typeface="Arial"/>
              </a:rPr>
              <a:t>. </a:t>
            </a:r>
          </a:p>
          <a:p>
            <a:pPr lvl="0"/>
            <a:r>
              <a:rPr lang="de-DE" sz="700" dirty="0">
                <a:latin typeface="Arial"/>
              </a:rPr>
              <a:t>Nat Methods 9, 676–682 (2012). https://doi.org/10.1038/nmeth.2019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FDBBBFA5-4069-4A6B-AC1D-F1253E617BAB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Connect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Fiji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and OMERO (2/2)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E252405E-F301-4038-AE4C-1C8BD8CC8AE1}"/>
              </a:ext>
            </a:extLst>
          </p:cNvPr>
          <p:cNvSpPr/>
          <p:nvPr/>
        </p:nvSpPr>
        <p:spPr>
          <a:xfrm>
            <a:off x="189497" y="602908"/>
            <a:ext cx="51764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de-DE" sz="1600" dirty="0">
                <a:latin typeface="Arial"/>
              </a:rPr>
              <a:t>Open </a:t>
            </a:r>
            <a:r>
              <a:rPr lang="de-DE" sz="1600" dirty="0" err="1">
                <a:latin typeface="Arial"/>
              </a:rPr>
              <a:t>Fiji</a:t>
            </a:r>
            <a:r>
              <a:rPr lang="de-DE" sz="1600" dirty="0">
                <a:latin typeface="Arial"/>
              </a:rPr>
              <a:t> and </a:t>
            </a:r>
            <a:r>
              <a:rPr lang="de-DE" sz="1600" dirty="0" err="1">
                <a:latin typeface="Arial"/>
              </a:rPr>
              <a:t>go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to</a:t>
            </a:r>
            <a:r>
              <a:rPr lang="de-DE" sz="1600" dirty="0">
                <a:latin typeface="Arial"/>
              </a:rPr>
              <a:t> </a:t>
            </a:r>
            <a:br>
              <a:rPr lang="de-DE" sz="1600" dirty="0">
                <a:latin typeface="Arial"/>
              </a:rPr>
            </a:br>
            <a:r>
              <a:rPr lang="de-DE" sz="1600" i="1" dirty="0">
                <a:latin typeface="Arial"/>
              </a:rPr>
              <a:t>Plugins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>
                <a:latin typeface="Arial"/>
                <a:sym typeface="Wingdings" panose="05000000000000000000" pitchFamily="2" charset="2"/>
              </a:rPr>
              <a:t> </a:t>
            </a:r>
            <a:r>
              <a:rPr lang="de-DE" sz="1600" i="1" dirty="0">
                <a:latin typeface="Arial"/>
                <a:sym typeface="Wingdings" panose="05000000000000000000" pitchFamily="2" charset="2"/>
              </a:rPr>
              <a:t>OMERO  Connect </a:t>
            </a:r>
            <a:r>
              <a:rPr lang="de-DE" sz="1600" i="1" dirty="0" err="1">
                <a:latin typeface="Arial"/>
                <a:sym typeface="Wingdings" panose="05000000000000000000" pitchFamily="2" charset="2"/>
              </a:rPr>
              <a:t>to</a:t>
            </a:r>
            <a:r>
              <a:rPr lang="de-DE" sz="1600" i="1" dirty="0">
                <a:latin typeface="Arial"/>
                <a:sym typeface="Wingdings" panose="05000000000000000000" pitchFamily="2" charset="2"/>
              </a:rPr>
              <a:t> OMERO</a:t>
            </a:r>
            <a:br>
              <a:rPr lang="de-DE" sz="1600" i="1" dirty="0">
                <a:latin typeface="Arial"/>
                <a:sym typeface="Wingdings" panose="05000000000000000000" pitchFamily="2" charset="2"/>
              </a:rPr>
            </a:br>
            <a:endParaRPr lang="de-DE" sz="1600" i="1" dirty="0">
              <a:latin typeface="Arial"/>
              <a:sym typeface="Wingdings" panose="05000000000000000000" pitchFamily="2" charset="2"/>
            </a:endParaRPr>
          </a:p>
          <a:p>
            <a:pPr marL="457200" indent="-457200">
              <a:buFont typeface="+mj-lt"/>
              <a:buAutoNum type="arabicPeriod" startAt="3"/>
            </a:pPr>
            <a:r>
              <a:rPr lang="de-DE" sz="1600" dirty="0">
                <a:latin typeface="Arial"/>
                <a:sym typeface="Wingdings" panose="05000000000000000000" pitchFamily="2" charset="2"/>
              </a:rPr>
              <a:t>Log in </a:t>
            </a:r>
            <a:r>
              <a:rPr lang="de-DE" sz="1600" dirty="0" err="1">
                <a:latin typeface="Arial"/>
                <a:sym typeface="Wingdings" panose="05000000000000000000" pitchFamily="2" charset="2"/>
              </a:rPr>
              <a:t>to</a:t>
            </a:r>
            <a:r>
              <a:rPr lang="de-DE" sz="1600" dirty="0">
                <a:latin typeface="Arial"/>
                <a:sym typeface="Wingdings" panose="05000000000000000000" pitchFamily="2" charset="2"/>
              </a:rPr>
              <a:t> OMERO </a:t>
            </a:r>
            <a:r>
              <a:rPr lang="de-DE" sz="1600" dirty="0" err="1">
                <a:latin typeface="Arial"/>
                <a:sym typeface="Wingdings" panose="05000000000000000000" pitchFamily="2" charset="2"/>
              </a:rPr>
              <a:t>with</a:t>
            </a:r>
            <a:r>
              <a:rPr lang="de-DE" sz="1600" dirty="0">
                <a:latin typeface="Arial"/>
                <a:sym typeface="Wingdings" panose="05000000000000000000" pitchFamily="2" charset="2"/>
              </a:rPr>
              <a:t> </a:t>
            </a:r>
            <a:r>
              <a:rPr lang="de-DE" sz="1600" dirty="0" err="1">
                <a:latin typeface="Arial"/>
                <a:sym typeface="Wingdings" panose="05000000000000000000" pitchFamily="2" charset="2"/>
              </a:rPr>
              <a:t>your</a:t>
            </a:r>
            <a:r>
              <a:rPr lang="de-DE" sz="1600" dirty="0">
                <a:latin typeface="Arial"/>
                <a:sym typeface="Wingdings" panose="05000000000000000000" pitchFamily="2" charset="2"/>
              </a:rPr>
              <a:t> </a:t>
            </a:r>
            <a:r>
              <a:rPr lang="de-DE" sz="1600" dirty="0" err="1">
                <a:latin typeface="Arial"/>
                <a:sym typeface="Wingdings" panose="05000000000000000000" pitchFamily="2" charset="2"/>
              </a:rPr>
              <a:t>user</a:t>
            </a:r>
            <a:r>
              <a:rPr lang="de-DE" sz="1600" dirty="0">
                <a:latin typeface="Arial"/>
                <a:sym typeface="Wingdings" panose="05000000000000000000" pitchFamily="2" charset="2"/>
              </a:rPr>
              <a:t> </a:t>
            </a:r>
            <a:r>
              <a:rPr lang="de-DE" sz="1600" dirty="0" err="1">
                <a:latin typeface="Arial"/>
                <a:sym typeface="Wingdings" panose="05000000000000000000" pitchFamily="2" charset="2"/>
              </a:rPr>
              <a:t>credentials</a:t>
            </a:r>
            <a:r>
              <a:rPr lang="de-DE" sz="1600" dirty="0">
                <a:latin typeface="Arial"/>
                <a:sym typeface="Wingdings" panose="05000000000000000000" pitchFamily="2" charset="2"/>
              </a:rPr>
              <a:t>.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5E061CB2-B897-4410-AE30-2F55A0B0E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0493" y="535879"/>
            <a:ext cx="3267774" cy="4189454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AA205A15-3ACF-4E63-9AF8-CB199DC1C879}"/>
              </a:ext>
            </a:extLst>
          </p:cNvPr>
          <p:cNvSpPr txBox="1"/>
          <p:nvPr/>
        </p:nvSpPr>
        <p:spPr>
          <a:xfrm>
            <a:off x="135692" y="4499899"/>
            <a:ext cx="53934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/>
              </a:rPr>
              <a:t>The </a:t>
            </a:r>
            <a:r>
              <a:rPr lang="de-DE" sz="800" dirty="0" err="1">
                <a:latin typeface="Arial"/>
              </a:rPr>
              <a:t>Fiji</a:t>
            </a:r>
            <a:r>
              <a:rPr lang="de-DE" sz="800" dirty="0">
                <a:latin typeface="Arial"/>
              </a:rPr>
              <a:t>-OMERO </a:t>
            </a:r>
            <a:r>
              <a:rPr lang="de-DE" sz="800" dirty="0" err="1">
                <a:latin typeface="Arial"/>
              </a:rPr>
              <a:t>plugin</a:t>
            </a:r>
            <a:r>
              <a:rPr lang="de-DE" sz="800" dirty="0">
                <a:latin typeface="Arial"/>
              </a:rPr>
              <a:t> </a:t>
            </a:r>
            <a:r>
              <a:rPr lang="de-DE" sz="800" dirty="0" err="1">
                <a:latin typeface="Arial"/>
              </a:rPr>
              <a:t>looks</a:t>
            </a:r>
            <a:r>
              <a:rPr lang="de-DE" sz="800" dirty="0">
                <a:latin typeface="Arial"/>
              </a:rPr>
              <a:t> </a:t>
            </a:r>
            <a:r>
              <a:rPr lang="de-DE" sz="800" dirty="0" err="1">
                <a:latin typeface="Arial"/>
              </a:rPr>
              <a:t>almost</a:t>
            </a:r>
            <a:r>
              <a:rPr lang="de-DE" sz="800" dirty="0">
                <a:latin typeface="Arial"/>
              </a:rPr>
              <a:t> </a:t>
            </a:r>
            <a:r>
              <a:rPr lang="de-DE" sz="800" dirty="0" err="1">
                <a:latin typeface="Arial"/>
              </a:rPr>
              <a:t>precisely</a:t>
            </a:r>
            <a:r>
              <a:rPr lang="de-DE" sz="800" dirty="0">
                <a:latin typeface="Arial"/>
              </a:rPr>
              <a:t> like </a:t>
            </a:r>
            <a:r>
              <a:rPr lang="de-DE" sz="800" dirty="0" err="1">
                <a:latin typeface="Arial"/>
              </a:rPr>
              <a:t>OMERO.insight</a:t>
            </a:r>
            <a:r>
              <a:rPr lang="de-DE" sz="800" dirty="0">
                <a:latin typeface="Arial"/>
              </a:rPr>
              <a:t>, but </a:t>
            </a:r>
            <a:r>
              <a:rPr lang="de-DE" sz="800" dirty="0" err="1">
                <a:latin typeface="Arial"/>
              </a:rPr>
              <a:t>is</a:t>
            </a:r>
            <a:r>
              <a:rPr lang="de-DE" sz="800" dirty="0">
                <a:latin typeface="Arial"/>
              </a:rPr>
              <a:t>, in </a:t>
            </a:r>
            <a:r>
              <a:rPr lang="de-DE" sz="800" dirty="0" err="1">
                <a:latin typeface="Arial"/>
              </a:rPr>
              <a:t>fact</a:t>
            </a:r>
            <a:r>
              <a:rPr lang="de-DE" sz="800" dirty="0">
                <a:latin typeface="Arial"/>
              </a:rPr>
              <a:t>, </a:t>
            </a:r>
            <a:r>
              <a:rPr lang="de-DE" sz="800" dirty="0" err="1">
                <a:latin typeface="Arial"/>
              </a:rPr>
              <a:t>part</a:t>
            </a:r>
            <a:r>
              <a:rPr lang="de-DE" sz="800" dirty="0">
                <a:latin typeface="Arial"/>
              </a:rPr>
              <a:t> of </a:t>
            </a:r>
            <a:r>
              <a:rPr lang="de-DE" sz="800" dirty="0" err="1">
                <a:latin typeface="Arial"/>
              </a:rPr>
              <a:t>the</a:t>
            </a:r>
            <a:r>
              <a:rPr lang="de-DE" sz="800" dirty="0">
                <a:latin typeface="Arial"/>
              </a:rPr>
              <a:t> open </a:t>
            </a:r>
            <a:r>
              <a:rPr lang="de-DE" sz="800" dirty="0" err="1">
                <a:latin typeface="Arial"/>
              </a:rPr>
              <a:t>Fiji</a:t>
            </a:r>
            <a:r>
              <a:rPr lang="de-DE" sz="800" dirty="0">
                <a:latin typeface="Arial"/>
              </a:rPr>
              <a:t> </a:t>
            </a:r>
            <a:r>
              <a:rPr lang="de-DE" sz="800" dirty="0" err="1">
                <a:latin typeface="Arial"/>
              </a:rPr>
              <a:t>application</a:t>
            </a:r>
            <a:endParaRPr lang="de-DE" sz="800" dirty="0">
              <a:latin typeface="Arial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721D52F-0636-436F-B67D-1A3332B78C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005" y="1642242"/>
            <a:ext cx="3020731" cy="2769002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7A1A54B1-9DE6-4BA3-8F1D-39E9FC70F5BA}"/>
              </a:ext>
            </a:extLst>
          </p:cNvPr>
          <p:cNvSpPr txBox="1"/>
          <p:nvPr/>
        </p:nvSpPr>
        <p:spPr>
          <a:xfrm>
            <a:off x="1867643" y="2606807"/>
            <a:ext cx="128778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 err="1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Omero</a:t>
            </a:r>
            <a:r>
              <a:rPr lang="de-DE" sz="6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600" dirty="0" err="1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server</a:t>
            </a:r>
            <a:r>
              <a:rPr lang="de-DE" sz="6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600" dirty="0" err="1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address</a:t>
            </a:r>
            <a:endParaRPr lang="de-DE" sz="6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03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>
            <a:extLst>
              <a:ext uri="{FF2B5EF4-FFF2-40B4-BE49-F238E27FC236}">
                <a16:creationId xmlns:a16="http://schemas.microsoft.com/office/drawing/2014/main" id="{61460CDA-C06A-4084-93DC-F5F341CBE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54" y="1563638"/>
            <a:ext cx="4988798" cy="3168352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C6401719-3A29-47D4-9D1A-141FC2CB34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78"/>
          <a:stretch/>
        </p:blipFill>
        <p:spPr>
          <a:xfrm>
            <a:off x="5689732" y="3025676"/>
            <a:ext cx="3274755" cy="1476232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D753D8D0-2A88-4199-BAA9-56412654DC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9733" y="1200321"/>
            <a:ext cx="3283079" cy="1502517"/>
          </a:xfrm>
          <a:prstGeom prst="rect">
            <a:avLst/>
          </a:prstGeom>
        </p:spPr>
      </p:pic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7F23333-E57A-4ACF-BD0F-3B4BEB333A88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OMERO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plugin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for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Fiji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versus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OMERO.insight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37571FC-8B97-40A2-AC72-53F9A54AAD19}"/>
              </a:ext>
            </a:extLst>
          </p:cNvPr>
          <p:cNvSpPr txBox="1"/>
          <p:nvPr/>
        </p:nvSpPr>
        <p:spPr>
          <a:xfrm>
            <a:off x="171187" y="610111"/>
            <a:ext cx="51531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/>
              </a:rPr>
              <a:t>NOTE: The </a:t>
            </a:r>
            <a:r>
              <a:rPr lang="de-DE" sz="1400" dirty="0" err="1">
                <a:latin typeface="Arial"/>
              </a:rPr>
              <a:t>window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looks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similar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to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OMERO.insight</a:t>
            </a:r>
            <a:r>
              <a:rPr lang="de-DE" sz="1400" dirty="0">
                <a:latin typeface="Arial"/>
              </a:rPr>
              <a:t>, but </a:t>
            </a:r>
            <a:r>
              <a:rPr lang="de-DE" sz="1400" dirty="0" err="1">
                <a:latin typeface="Arial"/>
              </a:rPr>
              <a:t>it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is</a:t>
            </a:r>
            <a:r>
              <a:rPr lang="de-DE" sz="1400" dirty="0">
                <a:latin typeface="Arial"/>
              </a:rPr>
              <a:t> a different </a:t>
            </a:r>
            <a:r>
              <a:rPr lang="de-DE" sz="1400" dirty="0" err="1">
                <a:latin typeface="Arial"/>
              </a:rPr>
              <a:t>application</a:t>
            </a:r>
            <a:r>
              <a:rPr lang="de-DE" sz="1400" dirty="0">
                <a:latin typeface="Arial"/>
              </a:rPr>
              <a:t>. </a:t>
            </a:r>
            <a:r>
              <a:rPr lang="de-DE" sz="1400" dirty="0" err="1">
                <a:latin typeface="Arial"/>
              </a:rPr>
              <a:t>For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example</a:t>
            </a:r>
            <a:r>
              <a:rPr lang="de-DE" sz="1400" dirty="0">
                <a:latin typeface="Arial"/>
              </a:rPr>
              <a:t>, </a:t>
            </a:r>
            <a:r>
              <a:rPr lang="de-DE" sz="1400" dirty="0" err="1">
                <a:latin typeface="Arial"/>
              </a:rPr>
              <a:t>OMERO.insight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has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no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>
                <a:latin typeface="Bahnschrift" panose="020B0502040204020203" pitchFamily="34" charset="0"/>
              </a:rPr>
              <a:t>View in </a:t>
            </a:r>
            <a:r>
              <a:rPr lang="de-DE" sz="1400" dirty="0" err="1">
                <a:latin typeface="Bahnschrift" panose="020B0502040204020203" pitchFamily="34" charset="0"/>
              </a:rPr>
              <a:t>ImageJ</a:t>
            </a:r>
            <a:r>
              <a:rPr lang="de-DE" sz="1400" dirty="0">
                <a:latin typeface="Bahnschrift" panose="020B0502040204020203" pitchFamily="34" charset="0"/>
              </a:rPr>
              <a:t> </a:t>
            </a:r>
            <a:r>
              <a:rPr lang="de-DE" sz="1400" dirty="0" err="1">
                <a:latin typeface="Arial"/>
              </a:rPr>
              <a:t>function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nor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allows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>
                <a:latin typeface="Bahnschrift" panose="020B0502040204020203" pitchFamily="34" charset="0"/>
              </a:rPr>
              <a:t>Save </a:t>
            </a:r>
            <a:r>
              <a:rPr lang="de-DE" sz="1400" dirty="0" err="1">
                <a:latin typeface="Bahnschrift" panose="020B0502040204020203" pitchFamily="34" charset="0"/>
              </a:rPr>
              <a:t>ImageJ</a:t>
            </a:r>
            <a:r>
              <a:rPr lang="de-DE" sz="1400" dirty="0">
                <a:latin typeface="Bahnschrift" panose="020B0502040204020203" pitchFamily="34" charset="0"/>
              </a:rPr>
              <a:t> </a:t>
            </a:r>
            <a:r>
              <a:rPr lang="de-DE" sz="1400" dirty="0" err="1">
                <a:latin typeface="Bahnschrift" panose="020B0502040204020203" pitchFamily="34" charset="0"/>
              </a:rPr>
              <a:t>Results</a:t>
            </a:r>
            <a:r>
              <a:rPr lang="de-DE" sz="1400" dirty="0">
                <a:latin typeface="Arial"/>
              </a:rPr>
              <a:t>. </a:t>
            </a:r>
            <a:br>
              <a:rPr lang="de-DE" sz="1400" dirty="0">
                <a:latin typeface="Arial"/>
              </a:rPr>
            </a:br>
            <a:endParaRPr lang="de-DE" sz="1400" dirty="0">
              <a:latin typeface="Arial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C919B43-27D3-4791-843D-921B1DAFDC31}"/>
              </a:ext>
            </a:extLst>
          </p:cNvPr>
          <p:cNvSpPr/>
          <p:nvPr/>
        </p:nvSpPr>
        <p:spPr>
          <a:xfrm>
            <a:off x="5600702" y="602800"/>
            <a:ext cx="32018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 err="1">
                <a:latin typeface="Arial"/>
              </a:rPr>
              <a:t>You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can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distinguish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the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applications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by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their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appearance</a:t>
            </a:r>
            <a:r>
              <a:rPr lang="de-DE" sz="1400" dirty="0">
                <a:latin typeface="Arial"/>
              </a:rPr>
              <a:t> in </a:t>
            </a:r>
            <a:r>
              <a:rPr lang="de-DE" sz="1400" dirty="0" err="1">
                <a:latin typeface="Arial"/>
              </a:rPr>
              <a:t>the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task</a:t>
            </a:r>
            <a:r>
              <a:rPr lang="de-DE" sz="1400" dirty="0">
                <a:latin typeface="Arial"/>
              </a:rPr>
              <a:t> bar.</a:t>
            </a:r>
            <a:endParaRPr lang="de-DE" sz="1400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8FADB7B-5F3F-4D85-9E02-BA3100427DD3}"/>
              </a:ext>
            </a:extLst>
          </p:cNvPr>
          <p:cNvSpPr/>
          <p:nvPr/>
        </p:nvSpPr>
        <p:spPr>
          <a:xfrm>
            <a:off x="5614696" y="2646946"/>
            <a:ext cx="33637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>
                <a:latin typeface="Arial"/>
              </a:rPr>
              <a:t>OMERO </a:t>
            </a:r>
            <a:r>
              <a:rPr lang="de-DE" sz="1400" dirty="0" err="1">
                <a:latin typeface="Arial"/>
              </a:rPr>
              <a:t>plugin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for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Fiji</a:t>
            </a:r>
            <a:endParaRPr lang="de-DE" sz="1400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1E4FEE9A-4020-4194-A882-F70D58E289AA}"/>
              </a:ext>
            </a:extLst>
          </p:cNvPr>
          <p:cNvSpPr/>
          <p:nvPr/>
        </p:nvSpPr>
        <p:spPr>
          <a:xfrm>
            <a:off x="5606453" y="4455964"/>
            <a:ext cx="33637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 err="1">
                <a:latin typeface="Arial"/>
              </a:rPr>
              <a:t>OMERO.insight</a:t>
            </a:r>
            <a:endParaRPr lang="de-DE" sz="1400" dirty="0"/>
          </a:p>
        </p:txBody>
      </p:sp>
      <p:sp>
        <p:nvSpPr>
          <p:cNvPr id="12" name="Pfeil: nach rechts 11">
            <a:extLst>
              <a:ext uri="{FF2B5EF4-FFF2-40B4-BE49-F238E27FC236}">
                <a16:creationId xmlns:a16="http://schemas.microsoft.com/office/drawing/2014/main" id="{4DE11AC6-83A0-4C3D-800E-A97EB81EC13B}"/>
              </a:ext>
            </a:extLst>
          </p:cNvPr>
          <p:cNvSpPr/>
          <p:nvPr/>
        </p:nvSpPr>
        <p:spPr bwMode="auto">
          <a:xfrm rot="14445433">
            <a:off x="8246065" y="2606334"/>
            <a:ext cx="354240" cy="37935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3" name="Pfeil: nach rechts 12">
            <a:extLst>
              <a:ext uri="{FF2B5EF4-FFF2-40B4-BE49-F238E27FC236}">
                <a16:creationId xmlns:a16="http://schemas.microsoft.com/office/drawing/2014/main" id="{CEB37785-2D37-4A69-BA9E-A7F04C5E6E67}"/>
              </a:ext>
            </a:extLst>
          </p:cNvPr>
          <p:cNvSpPr/>
          <p:nvPr/>
        </p:nvSpPr>
        <p:spPr bwMode="auto">
          <a:xfrm rot="14445433">
            <a:off x="8031284" y="4406648"/>
            <a:ext cx="354240" cy="37935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83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947A40B-D21B-4ED6-A6E4-F7DB292C151F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Select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image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(s)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open in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Fiji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(1/2)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14D7824-4C09-474A-ABB4-851F4976D8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600"/>
          <a:stretch/>
        </p:blipFill>
        <p:spPr>
          <a:xfrm>
            <a:off x="2843807" y="710464"/>
            <a:ext cx="6162109" cy="3733494"/>
          </a:xfrm>
          <a:prstGeom prst="rect">
            <a:avLst/>
          </a:prstGeom>
        </p:spPr>
      </p:pic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75681446-BD07-4BAA-AE71-0604D0179962}"/>
              </a:ext>
            </a:extLst>
          </p:cNvPr>
          <p:cNvSpPr/>
          <p:nvPr/>
        </p:nvSpPr>
        <p:spPr bwMode="auto">
          <a:xfrm rot="2556530">
            <a:off x="6370912" y="996600"/>
            <a:ext cx="721005" cy="41673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72B0E0F-CC04-4C97-9C28-6880B558DF1D}"/>
              </a:ext>
            </a:extLst>
          </p:cNvPr>
          <p:cNvSpPr txBox="1"/>
          <p:nvPr/>
        </p:nvSpPr>
        <p:spPr>
          <a:xfrm>
            <a:off x="138083" y="1339684"/>
            <a:ext cx="25617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de-DE" sz="1800" dirty="0">
                <a:latin typeface="Arial"/>
              </a:rPr>
              <a:t>Select </a:t>
            </a:r>
            <a:r>
              <a:rPr lang="de-DE" sz="1800" dirty="0" err="1">
                <a:latin typeface="Arial"/>
              </a:rPr>
              <a:t>image</a:t>
            </a:r>
            <a:r>
              <a:rPr lang="de-DE" sz="1800" dirty="0">
                <a:latin typeface="Arial"/>
              </a:rPr>
              <a:t>(s) </a:t>
            </a:r>
            <a:r>
              <a:rPr lang="de-DE" sz="1800" dirty="0" err="1">
                <a:latin typeface="Arial"/>
              </a:rPr>
              <a:t>from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file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tree</a:t>
            </a:r>
            <a:endParaRPr lang="de-DE" sz="1800" dirty="0">
              <a:latin typeface="Arial"/>
            </a:endParaRPr>
          </a:p>
          <a:p>
            <a:pPr marL="457200" indent="-457200">
              <a:buAutoNum type="arabicPeriod"/>
            </a:pPr>
            <a:r>
              <a:rPr lang="de-DE" sz="1800" dirty="0">
                <a:latin typeface="Arial"/>
              </a:rPr>
              <a:t>Open in </a:t>
            </a:r>
            <a:r>
              <a:rPr lang="de-DE" sz="1800" dirty="0" err="1">
                <a:latin typeface="Arial"/>
              </a:rPr>
              <a:t>Fiji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by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clicking</a:t>
            </a:r>
            <a:r>
              <a:rPr lang="de-DE" sz="1800" dirty="0">
                <a:latin typeface="Arial"/>
              </a:rPr>
              <a:t> </a:t>
            </a:r>
            <a:br>
              <a:rPr lang="de-DE" sz="1800" dirty="0">
                <a:latin typeface="Arial"/>
              </a:rPr>
            </a:br>
            <a:r>
              <a:rPr lang="de-DE" sz="1800" dirty="0" err="1">
                <a:latin typeface="Bahnschrift" panose="020B0502040204020203" pitchFamily="34" charset="0"/>
              </a:rPr>
              <a:t>Full</a:t>
            </a:r>
            <a:r>
              <a:rPr lang="de-DE" sz="1800" dirty="0">
                <a:latin typeface="Bahnschrift" panose="020B0502040204020203" pitchFamily="34" charset="0"/>
              </a:rPr>
              <a:t> Viewer </a:t>
            </a:r>
            <a:br>
              <a:rPr lang="de-DE" dirty="0">
                <a:latin typeface="Bahnschrift" panose="020B0502040204020203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then</a:t>
            </a:r>
            <a:br>
              <a:rPr lang="de-DE" dirty="0">
                <a:latin typeface="Bahnschrift" panose="020B0502040204020203" pitchFamily="34" charset="0"/>
              </a:rPr>
            </a:br>
            <a:r>
              <a:rPr lang="de-DE" sz="1800" dirty="0">
                <a:latin typeface="Bahnschrift" panose="020B0502040204020203" pitchFamily="34" charset="0"/>
                <a:sym typeface="Wingdings" panose="05000000000000000000" pitchFamily="2" charset="2"/>
              </a:rPr>
              <a:t>View in </a:t>
            </a:r>
            <a:r>
              <a:rPr lang="de-DE" sz="1800" dirty="0" err="1">
                <a:latin typeface="Bahnschrift" panose="020B0502040204020203" pitchFamily="34" charset="0"/>
                <a:sym typeface="Wingdings" panose="05000000000000000000" pitchFamily="2" charset="2"/>
              </a:rPr>
              <a:t>ImageJ</a:t>
            </a:r>
            <a:r>
              <a:rPr lang="de-DE" sz="1800" dirty="0">
                <a:latin typeface="Bahnschrift" panose="020B0502040204020203" pitchFamily="34" charset="0"/>
                <a:sym typeface="Wingdings" panose="05000000000000000000" pitchFamily="2" charset="2"/>
              </a:rPr>
              <a:t>…</a:t>
            </a:r>
            <a:br>
              <a:rPr lang="de-DE" sz="1800" dirty="0">
                <a:latin typeface="Bahnschrift" panose="020B0502040204020203" pitchFamily="34" charset="0"/>
                <a:sym typeface="Wingdings" panose="05000000000000000000" pitchFamily="2" charset="2"/>
              </a:rPr>
            </a:br>
            <a:endParaRPr lang="de-DE" sz="1800" dirty="0"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58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AAD9EC19-9994-4BE0-AF46-083ECE80CA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430"/>
          <a:stretch/>
        </p:blipFill>
        <p:spPr>
          <a:xfrm>
            <a:off x="2683617" y="692211"/>
            <a:ext cx="6334545" cy="3804554"/>
          </a:xfrm>
          <a:prstGeom prst="rect">
            <a:avLst/>
          </a:prstGeom>
        </p:spPr>
      </p:pic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7EB128C-794F-41C5-9A78-6FB87EBBEA95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Select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image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(s)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open in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Fiji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(2/2)</a:t>
            </a:r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BA05E264-8E70-477F-86B6-FD635BB1D6D8}"/>
              </a:ext>
            </a:extLst>
          </p:cNvPr>
          <p:cNvSpPr/>
          <p:nvPr/>
        </p:nvSpPr>
        <p:spPr bwMode="auto">
          <a:xfrm rot="4219279">
            <a:off x="6257283" y="1404846"/>
            <a:ext cx="721005" cy="41673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780046BA-494A-44D3-90F6-31649FE6B251}"/>
              </a:ext>
            </a:extLst>
          </p:cNvPr>
          <p:cNvSpPr/>
          <p:nvPr/>
        </p:nvSpPr>
        <p:spPr bwMode="auto">
          <a:xfrm rot="11889583">
            <a:off x="8376010" y="2053042"/>
            <a:ext cx="721005" cy="41673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12E6C16-0434-49BA-84B7-153502EF9B94}"/>
              </a:ext>
            </a:extLst>
          </p:cNvPr>
          <p:cNvSpPr txBox="1"/>
          <p:nvPr/>
        </p:nvSpPr>
        <p:spPr>
          <a:xfrm>
            <a:off x="138083" y="1339684"/>
            <a:ext cx="270572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/>
              </a:rPr>
              <a:t>OR</a:t>
            </a:r>
          </a:p>
          <a:p>
            <a:pPr marL="457200" indent="-457200">
              <a:buAutoNum type="arabicPeriod"/>
            </a:pPr>
            <a:endParaRPr lang="de-DE" sz="1800" dirty="0">
              <a:latin typeface="Arial"/>
            </a:endParaRPr>
          </a:p>
          <a:p>
            <a:pPr marL="457200" indent="-457200">
              <a:buFont typeface="+mj-lt"/>
              <a:buAutoNum type="arabicPeriod" startAt="3"/>
            </a:pPr>
            <a:r>
              <a:rPr lang="de-DE" sz="1800" dirty="0">
                <a:latin typeface="Arial"/>
              </a:rPr>
              <a:t>Open </a:t>
            </a:r>
            <a:r>
              <a:rPr lang="de-DE" sz="1800" dirty="0" err="1">
                <a:latin typeface="Arial"/>
              </a:rPr>
              <a:t>image</a:t>
            </a:r>
            <a:r>
              <a:rPr lang="de-DE" sz="1800" dirty="0">
                <a:latin typeface="Arial"/>
              </a:rPr>
              <a:t>(s) </a:t>
            </a:r>
            <a:r>
              <a:rPr lang="de-DE" sz="1800" dirty="0" err="1">
                <a:latin typeface="Arial"/>
              </a:rPr>
              <a:t>by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right-click</a:t>
            </a:r>
            <a:r>
              <a:rPr lang="de-DE" sz="1800" dirty="0">
                <a:latin typeface="Arial"/>
              </a:rPr>
              <a:t> </a:t>
            </a:r>
            <a:br>
              <a:rPr lang="de-DE" sz="1800" dirty="0">
                <a:latin typeface="Arial"/>
              </a:rPr>
            </a:br>
            <a:r>
              <a:rPr lang="de-DE" sz="1800" dirty="0">
                <a:latin typeface="Bahnschrift" panose="020B0502040204020203" pitchFamily="34" charset="0"/>
              </a:rPr>
              <a:t>View</a:t>
            </a:r>
            <a:br>
              <a:rPr lang="de-DE" sz="1800" dirty="0">
                <a:latin typeface="Bahnschrift" panose="020B0502040204020203" pitchFamily="34" charset="0"/>
              </a:rPr>
            </a:b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de-DE" sz="1800" dirty="0" err="1">
                <a:latin typeface="Arial" panose="020B0604020202020204" pitchFamily="34" charset="0"/>
                <a:cs typeface="Arial" panose="020B0604020202020204" pitchFamily="34" charset="0"/>
              </a:rPr>
              <a:t>then</a:t>
            </a: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de-DE" sz="1800" dirty="0">
                <a:latin typeface="Bahnschrift" panose="020B0502040204020203" pitchFamily="34" charset="0"/>
              </a:rPr>
            </a:br>
            <a:r>
              <a:rPr lang="de-DE" sz="1800" dirty="0">
                <a:latin typeface="Bahnschrift" panose="020B0502040204020203" pitchFamily="34" charset="0"/>
                <a:sym typeface="Wingdings" panose="05000000000000000000" pitchFamily="2" charset="2"/>
              </a:rPr>
              <a:t>View in </a:t>
            </a:r>
            <a:r>
              <a:rPr lang="de-DE" sz="1800" dirty="0" err="1">
                <a:latin typeface="Bahnschrift" panose="020B0502040204020203" pitchFamily="34" charset="0"/>
                <a:sym typeface="Wingdings" panose="05000000000000000000" pitchFamily="2" charset="2"/>
              </a:rPr>
              <a:t>ImageJ</a:t>
            </a:r>
            <a:r>
              <a:rPr lang="de-DE" sz="1800" dirty="0">
                <a:latin typeface="Bahnschrift" panose="020B0502040204020203" pitchFamily="34" charset="0"/>
                <a:sym typeface="Wingdings" panose="05000000000000000000" pitchFamily="2" charset="2"/>
              </a:rPr>
              <a:t>…</a:t>
            </a:r>
            <a:br>
              <a:rPr lang="de-DE" sz="1800" i="1" dirty="0">
                <a:latin typeface="Arial"/>
                <a:sym typeface="Wingdings" panose="05000000000000000000" pitchFamily="2" charset="2"/>
              </a:rPr>
            </a:br>
            <a:br>
              <a:rPr lang="de-DE" sz="1800" i="1" dirty="0">
                <a:latin typeface="Arial"/>
                <a:sym typeface="Wingdings" panose="05000000000000000000" pitchFamily="2" charset="2"/>
              </a:rPr>
            </a:br>
            <a:r>
              <a:rPr lang="de-DE" sz="1800" i="1" dirty="0">
                <a:latin typeface="Arial"/>
                <a:sym typeface="Wingdings" panose="05000000000000000000" pitchFamily="2" charset="2"/>
              </a:rPr>
              <a:t>(</a:t>
            </a:r>
            <a:r>
              <a:rPr lang="de-DE" sz="1800" i="1" dirty="0" err="1">
                <a:latin typeface="Arial"/>
                <a:sym typeface="Wingdings" panose="05000000000000000000" pitchFamily="2" charset="2"/>
              </a:rPr>
              <a:t>or</a:t>
            </a:r>
            <a:r>
              <a:rPr lang="de-DE" sz="1800" i="1" dirty="0">
                <a:latin typeface="Arial"/>
                <a:sym typeface="Wingdings" panose="05000000000000000000" pitchFamily="2" charset="2"/>
              </a:rPr>
              <a:t> double-</a:t>
            </a:r>
            <a:r>
              <a:rPr lang="de-DE" sz="1800" i="1" dirty="0" err="1">
                <a:latin typeface="Arial"/>
                <a:sym typeface="Wingdings" panose="05000000000000000000" pitchFamily="2" charset="2"/>
              </a:rPr>
              <a:t>click</a:t>
            </a:r>
            <a:r>
              <a:rPr lang="de-DE" sz="1800" i="1" dirty="0">
                <a:latin typeface="Arial"/>
                <a:sym typeface="Wingdings" panose="05000000000000000000" pitchFamily="2" charset="2"/>
              </a:rPr>
              <a:t>)</a:t>
            </a:r>
            <a:br>
              <a:rPr lang="de-DE" sz="1800" dirty="0">
                <a:latin typeface="Arial"/>
                <a:sym typeface="Wingdings" panose="05000000000000000000" pitchFamily="2" charset="2"/>
              </a:rPr>
            </a:br>
            <a:endParaRPr lang="de-DE" sz="1800" dirty="0">
              <a:latin typeface="Arial"/>
            </a:endParaRPr>
          </a:p>
          <a:p>
            <a:pPr marL="457200" indent="-457200">
              <a:buAutoNum type="arabicPeriod" startAt="2"/>
            </a:pPr>
            <a:endParaRPr lang="de-DE" sz="18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660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78AFA70-B151-4018-9B6C-2BC689040861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Choose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settings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for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loading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image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(s) in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Fiji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7B6A2CB-2702-42E5-9DAC-7C2B067D1D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904" y="843558"/>
            <a:ext cx="4977832" cy="362332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AD6AE3C7-D4E9-414E-9AB8-8C792722560C}"/>
              </a:ext>
            </a:extLst>
          </p:cNvPr>
          <p:cNvSpPr txBox="1"/>
          <p:nvPr/>
        </p:nvSpPr>
        <p:spPr>
          <a:xfrm>
            <a:off x="323528" y="1059582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/>
              </a:rPr>
              <a:t>Use </a:t>
            </a:r>
            <a:r>
              <a:rPr lang="de-DE" dirty="0" err="1">
                <a:latin typeface="Arial"/>
              </a:rPr>
              <a:t>your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prefered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settings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to</a:t>
            </a:r>
            <a:r>
              <a:rPr lang="de-DE" dirty="0">
                <a:latin typeface="Arial"/>
              </a:rPr>
              <a:t> open </a:t>
            </a:r>
            <a:r>
              <a:rPr lang="de-DE" dirty="0" err="1">
                <a:latin typeface="Arial"/>
              </a:rPr>
              <a:t>the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image</a:t>
            </a:r>
            <a:r>
              <a:rPr lang="de-DE" dirty="0">
                <a:latin typeface="Arial"/>
              </a:rPr>
              <a:t>(s) </a:t>
            </a:r>
            <a:r>
              <a:rPr lang="de-DE" dirty="0" err="1">
                <a:latin typeface="Arial"/>
              </a:rPr>
              <a:t>as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required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for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your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work</a:t>
            </a:r>
            <a:endParaRPr lang="de-DE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0650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1347</Words>
  <Application>Microsoft Office PowerPoint</Application>
  <PresentationFormat>Bildschirmpräsentation (16:9)</PresentationFormat>
  <Paragraphs>111</Paragraphs>
  <Slides>21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9" baseType="lpstr">
      <vt:lpstr>ＭＳ Ｐゴシック</vt:lpstr>
      <vt:lpstr>ＭＳ Ｐゴシック</vt:lpstr>
      <vt:lpstr>Arial</vt:lpstr>
      <vt:lpstr>Bahnschrift</vt:lpstr>
      <vt:lpstr>Calibri</vt:lpstr>
      <vt:lpstr>Times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Schmidt, Christian</dc:creator>
  <cp:lastModifiedBy>Schmidt, Christian</cp:lastModifiedBy>
  <cp:revision>48</cp:revision>
  <dcterms:created xsi:type="dcterms:W3CDTF">2022-06-07T12:41:43Z</dcterms:created>
  <dcterms:modified xsi:type="dcterms:W3CDTF">2023-11-09T14:42:20Z</dcterms:modified>
</cp:coreProperties>
</file>