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26"/>
  </p:notesMasterIdLst>
  <p:sldIdLst>
    <p:sldId id="263" r:id="rId2"/>
    <p:sldId id="266" r:id="rId3"/>
    <p:sldId id="256" r:id="rId4"/>
    <p:sldId id="310" r:id="rId5"/>
    <p:sldId id="308" r:id="rId6"/>
    <p:sldId id="309" r:id="rId7"/>
    <p:sldId id="307" r:id="rId8"/>
    <p:sldId id="301" r:id="rId9"/>
    <p:sldId id="306" r:id="rId10"/>
    <p:sldId id="302" r:id="rId11"/>
    <p:sldId id="303" r:id="rId12"/>
    <p:sldId id="304" r:id="rId13"/>
    <p:sldId id="305" r:id="rId14"/>
    <p:sldId id="282" r:id="rId15"/>
    <p:sldId id="311" r:id="rId16"/>
    <p:sldId id="312" r:id="rId17"/>
    <p:sldId id="313" r:id="rId18"/>
    <p:sldId id="314" r:id="rId19"/>
    <p:sldId id="315" r:id="rId20"/>
    <p:sldId id="316" r:id="rId21"/>
    <p:sldId id="299" r:id="rId22"/>
    <p:sldId id="317" r:id="rId23"/>
    <p:sldId id="281" r:id="rId24"/>
    <p:sldId id="319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3" autoAdjust="0"/>
    <p:restoredTop sz="79536" autoAdjust="0"/>
  </p:normalViewPr>
  <p:slideViewPr>
    <p:cSldViewPr snapToGrid="0">
      <p:cViewPr varScale="1">
        <p:scale>
          <a:sx n="132" d="100"/>
          <a:sy n="132" d="100"/>
        </p:scale>
        <p:origin x="153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AFB8-CF1F-49DC-885D-1CE5C13FF50A}" type="datetimeFigureOut">
              <a:rPr lang="de-DE" smtClean="0"/>
              <a:t>09.11.2023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A22E-7875-4095-8650-3C6B97E684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1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disclaimer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deleted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not </a:t>
            </a:r>
            <a:r>
              <a:rPr lang="de-DE" dirty="0" err="1"/>
              <a:t>needed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75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presenters</a:t>
            </a:r>
            <a:r>
              <a:rPr lang="de-DE" dirty="0"/>
              <a:t>: The OMERO.mde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integrated</a:t>
            </a:r>
            <a:r>
              <a:rPr lang="de-DE" dirty="0"/>
              <a:t> in </a:t>
            </a:r>
            <a:r>
              <a:rPr lang="de-DE" dirty="0" err="1"/>
              <a:t>OMERO.insight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. </a:t>
            </a:r>
            <a:r>
              <a:rPr lang="de-DE" dirty="0" err="1"/>
              <a:t>However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allow</a:t>
            </a:r>
            <a:r>
              <a:rPr lang="de-DE" dirty="0"/>
              <a:t> </a:t>
            </a:r>
            <a:r>
              <a:rPr lang="de-DE" dirty="0" err="1"/>
              <a:t>ontology</a:t>
            </a:r>
            <a:r>
              <a:rPr lang="de-DE" dirty="0"/>
              <a:t>-look-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assistance</a:t>
            </a:r>
            <a:r>
              <a:rPr lang="de-DE" dirty="0"/>
              <a:t> must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an </a:t>
            </a:r>
            <a:r>
              <a:rPr lang="de-DE" dirty="0" err="1"/>
              <a:t>person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 in XML. See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details</a:t>
            </a:r>
            <a:r>
              <a:rPr lang="de-DE" dirty="0"/>
              <a:t> on MDE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: https://omero-guides.readthedocs.io/en/latest/mde/docs/mde_customize.html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190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748276" y="4464549"/>
            <a:ext cx="1285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ADD LOGO BIG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marL="0" marR="0" lvl="0" indent="0" algn="just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endParaRPr kumimoji="0" lang="de-DE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71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613264" y="4789971"/>
            <a:ext cx="1611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ADD LOGO SMALL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C31F4C9-88EF-4F9B-A30E-2C6E3E3F3069}"/>
              </a:ext>
            </a:extLst>
          </p:cNvPr>
          <p:cNvSpPr txBox="1">
            <a:spLocks/>
          </p:cNvSpPr>
          <p:nvPr userDrawn="1"/>
        </p:nvSpPr>
        <p:spPr>
          <a:xfrm>
            <a:off x="793154" y="479322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24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91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5CD8D0EA-CD4A-4BB6-B2B8-24B6A7CF6418}"/>
              </a:ext>
            </a:extLst>
          </p:cNvPr>
          <p:cNvSpPr/>
          <p:nvPr userDrawn="1"/>
        </p:nvSpPr>
        <p:spPr bwMode="auto">
          <a:xfrm>
            <a:off x="0" y="4338797"/>
            <a:ext cx="9144000" cy="804704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7C2BAB-6413-437B-8C2B-44D652AAD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28522" y="4373998"/>
            <a:ext cx="903171" cy="7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7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6F1FEA3-75A1-4A43-BAC9-E5432E79D576}"/>
              </a:ext>
            </a:extLst>
          </p:cNvPr>
          <p:cNvSpPr/>
          <p:nvPr userDrawn="1"/>
        </p:nvSpPr>
        <p:spPr bwMode="auto">
          <a:xfrm>
            <a:off x="0" y="4733925"/>
            <a:ext cx="9144000" cy="409575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F0EB5C0-5D39-4F2B-8276-7034CF92ABD3}"/>
              </a:ext>
            </a:extLst>
          </p:cNvPr>
          <p:cNvSpPr/>
          <p:nvPr userDrawn="1"/>
        </p:nvSpPr>
        <p:spPr>
          <a:xfrm>
            <a:off x="8418576" y="4752212"/>
            <a:ext cx="609600" cy="368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6">
            <a:extLst>
              <a:ext uri="{FF2B5EF4-FFF2-40B4-BE49-F238E27FC236}">
                <a16:creationId xmlns:a16="http://schemas.microsoft.com/office/drawing/2014/main" id="{46D36471-AB9E-4ECB-BD86-FC52D2006382}"/>
              </a:ext>
            </a:extLst>
          </p:cNvPr>
          <p:cNvSpPr>
            <a:spLocks/>
          </p:cNvSpPr>
          <p:nvPr userDrawn="1"/>
        </p:nvSpPr>
        <p:spPr bwMode="auto">
          <a:xfrm>
            <a:off x="2611876" y="19789"/>
            <a:ext cx="3648716" cy="1119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chemeClr val="bg1"/>
                </a:solidFill>
              </a:rPr>
              <a:t>OMERO Training Material </a:t>
            </a:r>
            <a:r>
              <a:rPr lang="de-DE" sz="2400" b="1" dirty="0" err="1">
                <a:solidFill>
                  <a:schemeClr val="bg1"/>
                </a:solidFill>
              </a:rPr>
              <a:t>by</a:t>
            </a:r>
            <a:r>
              <a:rPr lang="de-DE" sz="2400" b="1" dirty="0">
                <a:solidFill>
                  <a:schemeClr val="bg1"/>
                </a:solidFill>
              </a:rPr>
              <a:t> I3D:bio</a:t>
            </a:r>
            <a:endParaRPr sz="1100" dirty="0"/>
          </a:p>
          <a:p>
            <a:pPr algn="ctr">
              <a:defRPr/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D97E9-F8AD-4D67-8FE0-54642FFE76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0109" y="4775132"/>
            <a:ext cx="447328" cy="327160"/>
          </a:xfrm>
          <a:prstGeom prst="rect">
            <a:avLst/>
          </a:prstGeom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05370D4-2441-46F8-8E21-B31C75621D2D}"/>
              </a:ext>
            </a:extLst>
          </p:cNvPr>
          <p:cNvSpPr txBox="1">
            <a:spLocks/>
          </p:cNvSpPr>
          <p:nvPr userDrawn="1"/>
        </p:nvSpPr>
        <p:spPr>
          <a:xfrm>
            <a:off x="707810" y="480179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57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4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51" r:id="rId3"/>
    <p:sldLayoutId id="2147483666" r:id="rId4"/>
    <p:sldLayoutId id="2147483667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url.obolibrary.org/obo/CL_0000624" TargetMode="Externa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2-021-01166-8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a-specs.readthedocs.io/en/latest/isatab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sa-specs.readthedocs.io/en/latest/isatab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url.obolibrary.org/obo/CL_000062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oboacademy.github.io/obook/explanation/intro-to-ontologies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bioportal.bioontology.org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bi.ac.uk/ols4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sa-tools.org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mesh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mesh/68015496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B8D3AFF-5B75-4111-916E-5134ACAA5040}"/>
              </a:ext>
            </a:extLst>
          </p:cNvPr>
          <p:cNvSpPr txBox="1"/>
          <p:nvPr/>
        </p:nvSpPr>
        <p:spPr>
          <a:xfrm>
            <a:off x="321198" y="176645"/>
            <a:ext cx="84090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8000"/>
                </a:solidFill>
              </a:rPr>
              <a:t>I3D:bio OMERO </a:t>
            </a:r>
            <a:r>
              <a:rPr lang="de-DE" sz="2000" b="1" dirty="0" err="1">
                <a:solidFill>
                  <a:srgbClr val="008000"/>
                </a:solidFill>
              </a:rPr>
              <a:t>user</a:t>
            </a:r>
            <a:r>
              <a:rPr lang="de-DE" sz="2000" b="1" dirty="0">
                <a:solidFill>
                  <a:srgbClr val="008000"/>
                </a:solidFill>
              </a:rPr>
              <a:t> </a:t>
            </a:r>
            <a:r>
              <a:rPr lang="de-DE" sz="2000" b="1" dirty="0" err="1">
                <a:solidFill>
                  <a:srgbClr val="008000"/>
                </a:solidFill>
              </a:rPr>
              <a:t>training</a:t>
            </a:r>
            <a:r>
              <a:rPr lang="de-DE" sz="2000" b="1" dirty="0">
                <a:solidFill>
                  <a:srgbClr val="008000"/>
                </a:solidFill>
              </a:rPr>
              <a:t> </a:t>
            </a:r>
            <a:r>
              <a:rPr lang="de-DE" sz="2000" b="1" dirty="0" err="1">
                <a:solidFill>
                  <a:srgbClr val="008000"/>
                </a:solidFill>
              </a:rPr>
              <a:t>slides</a:t>
            </a:r>
            <a:br>
              <a:rPr lang="de-DE" b="1" dirty="0"/>
            </a:br>
            <a:endParaRPr lang="de-DE" b="1" dirty="0"/>
          </a:p>
          <a:p>
            <a:r>
              <a:rPr lang="de-DE" sz="1600" b="1" dirty="0"/>
              <a:t>HOW TO USE THE SLIDE TEMPLATES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institution‘s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design and logo, </a:t>
            </a:r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master</a:t>
            </a:r>
            <a:r>
              <a:rPr lang="de-DE" dirty="0"/>
              <a:t>“</a:t>
            </a:r>
            <a:br>
              <a:rPr lang="de-DE" dirty="0"/>
            </a:b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optimized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16:9 screen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>
                <a:highlight>
                  <a:srgbClr val="FFFF00"/>
                </a:highlight>
              </a:rPr>
              <a:t>yellow-marked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text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/>
              <a:t>and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institute‘s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videos</a:t>
            </a:r>
            <a:r>
              <a:rPr lang="de-DE" dirty="0"/>
              <a:t>, </a:t>
            </a:r>
            <a:r>
              <a:rPr lang="de-DE" dirty="0" err="1"/>
              <a:t>teaching</a:t>
            </a:r>
            <a:r>
              <a:rPr lang="de-DE" dirty="0"/>
              <a:t>, </a:t>
            </a:r>
            <a:r>
              <a:rPr lang="de-DE" dirty="0" err="1"/>
              <a:t>guidelines</a:t>
            </a:r>
            <a:r>
              <a:rPr lang="de-DE" dirty="0"/>
              <a:t>, etc., at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cite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(e.g., on </a:t>
            </a:r>
            <a:r>
              <a:rPr lang="de-DE" dirty="0" err="1"/>
              <a:t>page</a:t>
            </a:r>
            <a:r>
              <a:rPr lang="de-DE" dirty="0"/>
              <a:t> 1)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re-using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or</a:t>
            </a:r>
            <a:r>
              <a:rPr lang="de-DE" dirty="0"/>
              <a:t> derivatives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not </a:t>
            </a:r>
            <a:r>
              <a:rPr lang="de-DE" dirty="0" err="1"/>
              <a:t>stated</a:t>
            </a:r>
            <a:r>
              <a:rPr lang="de-DE" dirty="0"/>
              <a:t> </a:t>
            </a:r>
            <a:r>
              <a:rPr lang="de-DE" dirty="0" err="1"/>
              <a:t>otherwise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material (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logos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a </a:t>
            </a: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Deutsche Forschungsgemeinschaft (DFG, German Research </a:t>
            </a:r>
            <a:r>
              <a:rPr lang="de-DE" dirty="0" err="1"/>
              <a:t>Foundation</a:t>
            </a:r>
            <a:r>
              <a:rPr lang="de-DE" dirty="0"/>
              <a:t>) – 462231789 (Information 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BioImage</a:t>
            </a:r>
            <a:r>
              <a:rPr lang="de-DE" dirty="0"/>
              <a:t> Data, I3D:bio)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6">
            <a:extLst>
              <a:ext uri="{FF2B5EF4-FFF2-40B4-BE49-F238E27FC236}">
                <a16:creationId xmlns:a16="http://schemas.microsoft.com/office/drawing/2014/main" id="{A961A41C-A22C-4AA3-A823-42E5EF2BA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1086" y="176645"/>
            <a:ext cx="1154832" cy="84460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A8C7982-76AF-4C70-AB30-238B9393540D}"/>
              </a:ext>
            </a:extLst>
          </p:cNvPr>
          <p:cNvSpPr/>
          <p:nvPr/>
        </p:nvSpPr>
        <p:spPr>
          <a:xfrm>
            <a:off x="620446" y="2975107"/>
            <a:ext cx="8342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defRPr/>
            </a:pP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lang="de-DE" sz="800" i="1" kern="0" dirty="0"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lang="en-US" sz="800" kern="0" dirty="0" err="1"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DOI: 10.5281/zenodo.8323588.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algn="just">
              <a:defRPr/>
            </a:pP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654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923A99F1-4B6A-43D6-ACCC-942D66F6C766}"/>
              </a:ext>
            </a:extLst>
          </p:cNvPr>
          <p:cNvSpPr/>
          <p:nvPr/>
        </p:nvSpPr>
        <p:spPr>
          <a:xfrm>
            <a:off x="1596193" y="4858694"/>
            <a:ext cx="5591595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Introduction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to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ontologies</a:t>
            </a:r>
            <a:r>
              <a:rPr lang="de-DE" sz="800" dirty="0">
                <a:latin typeface="Arial"/>
              </a:rPr>
              <a:t> in </a:t>
            </a:r>
            <a:r>
              <a:rPr lang="de-DE" sz="800" dirty="0" err="1">
                <a:latin typeface="Arial"/>
              </a:rPr>
              <a:t>computer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science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by</a:t>
            </a:r>
            <a:r>
              <a:rPr lang="de-DE" sz="800" dirty="0">
                <a:latin typeface="Arial"/>
              </a:rPr>
              <a:t> Harald Sack: https://www.youtube.com/watch?v=JOzr4sZsISE&amp;t=1s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77AEF3F-E579-4550-A0CE-001C569B5C92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888575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consist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of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classes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with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attributes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522E808-4211-4FF2-B9D6-0B7291D13CF2}"/>
              </a:ext>
            </a:extLst>
          </p:cNvPr>
          <p:cNvSpPr txBox="1"/>
          <p:nvPr/>
        </p:nvSpPr>
        <p:spPr>
          <a:xfrm>
            <a:off x="2324808" y="710634"/>
            <a:ext cx="63851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Arial"/>
              </a:rPr>
              <a:t>Represents</a:t>
            </a:r>
            <a:r>
              <a:rPr lang="de-DE" sz="1600" dirty="0">
                <a:latin typeface="Arial"/>
              </a:rPr>
              <a:t> a real-</a:t>
            </a:r>
            <a:r>
              <a:rPr lang="de-DE" sz="1600" dirty="0" err="1">
                <a:latin typeface="Arial"/>
              </a:rPr>
              <a:t>world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object</a:t>
            </a:r>
            <a:r>
              <a:rPr lang="de-DE" sz="1600" dirty="0">
                <a:latin typeface="Arial"/>
              </a:rPr>
              <a:t> (e.g., „</a:t>
            </a:r>
            <a:r>
              <a:rPr lang="de-DE" sz="1600" dirty="0" err="1">
                <a:latin typeface="Arial"/>
              </a:rPr>
              <a:t>microscope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objective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lense</a:t>
            </a:r>
            <a:r>
              <a:rPr lang="de-DE" sz="1600" dirty="0">
                <a:latin typeface="Arial"/>
              </a:rPr>
              <a:t>“)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an </a:t>
            </a:r>
            <a:r>
              <a:rPr lang="de-DE" sz="1600" dirty="0" err="1">
                <a:latin typeface="Arial"/>
              </a:rPr>
              <a:t>abstract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concept</a:t>
            </a:r>
            <a:r>
              <a:rPr lang="de-DE" sz="1600" dirty="0">
                <a:latin typeface="Arial"/>
              </a:rPr>
              <a:t> (e.g., „</a:t>
            </a:r>
            <a:r>
              <a:rPr lang="de-DE" sz="1600" dirty="0" err="1">
                <a:latin typeface="Arial"/>
              </a:rPr>
              <a:t>disease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model</a:t>
            </a:r>
            <a:r>
              <a:rPr lang="de-DE" sz="1600" dirty="0">
                <a:latin typeface="Arial"/>
              </a:rPr>
              <a:t>“)</a:t>
            </a:r>
          </a:p>
          <a:p>
            <a:endParaRPr lang="de-DE" sz="1600" dirty="0">
              <a:latin typeface="Arial"/>
            </a:endParaRPr>
          </a:p>
          <a:p>
            <a:r>
              <a:rPr lang="de-DE" sz="1600" dirty="0">
                <a:latin typeface="Arial"/>
              </a:rPr>
              <a:t>A </a:t>
            </a:r>
            <a:r>
              <a:rPr lang="de-DE" sz="1600" dirty="0" err="1">
                <a:latin typeface="Arial"/>
              </a:rPr>
              <a:t>class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comprises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subclasses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individual </a:t>
            </a:r>
            <a:r>
              <a:rPr lang="de-DE" sz="1600" dirty="0" err="1">
                <a:latin typeface="Arial"/>
              </a:rPr>
              <a:t>terms</a:t>
            </a:r>
            <a:r>
              <a:rPr lang="de-DE" sz="1600" dirty="0">
                <a:latin typeface="Arial"/>
              </a:rPr>
              <a:t> (</a:t>
            </a:r>
            <a:r>
              <a:rPr lang="de-DE" sz="1600" dirty="0" err="1">
                <a:latin typeface="Arial"/>
              </a:rPr>
              <a:t>instances</a:t>
            </a:r>
            <a:r>
              <a:rPr lang="de-DE" sz="1600" dirty="0">
                <a:latin typeface="Arial"/>
              </a:rPr>
              <a:t>) </a:t>
            </a:r>
            <a:r>
              <a:rPr lang="de-DE" sz="1600" dirty="0" err="1">
                <a:latin typeface="Arial"/>
              </a:rPr>
              <a:t>sharing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attributes</a:t>
            </a:r>
            <a:r>
              <a:rPr lang="de-DE" sz="1600" dirty="0">
                <a:latin typeface="Arial"/>
              </a:rPr>
              <a:t>. </a:t>
            </a:r>
            <a:r>
              <a:rPr lang="de-DE" sz="1600" dirty="0" err="1">
                <a:latin typeface="Arial"/>
              </a:rPr>
              <a:t>Classes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have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specific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relationships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with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each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other</a:t>
            </a:r>
            <a:r>
              <a:rPr lang="de-DE" sz="1600" dirty="0">
                <a:latin typeface="Arial"/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D4777A2-193E-48B4-B709-701368CFB651}"/>
              </a:ext>
            </a:extLst>
          </p:cNvPr>
          <p:cNvSpPr txBox="1"/>
          <p:nvPr/>
        </p:nvSpPr>
        <p:spPr>
          <a:xfrm>
            <a:off x="329923" y="2496462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Attribute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6167D20-CEAA-441A-9B07-0E438D39A983}"/>
              </a:ext>
            </a:extLst>
          </p:cNvPr>
          <p:cNvSpPr txBox="1"/>
          <p:nvPr/>
        </p:nvSpPr>
        <p:spPr>
          <a:xfrm>
            <a:off x="2324808" y="2492715"/>
            <a:ext cx="67116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latin typeface="Arial"/>
              </a:rPr>
              <a:t>Specific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property</a:t>
            </a:r>
            <a:r>
              <a:rPr lang="de-DE" sz="1600" dirty="0">
                <a:latin typeface="Arial"/>
              </a:rPr>
              <a:t> of a </a:t>
            </a:r>
            <a:r>
              <a:rPr lang="de-DE" sz="1600" dirty="0" err="1">
                <a:latin typeface="Arial"/>
              </a:rPr>
              <a:t>class</a:t>
            </a:r>
            <a:r>
              <a:rPr lang="de-DE" sz="1600" dirty="0">
                <a:latin typeface="Arial"/>
              </a:rPr>
              <a:t> (</a:t>
            </a:r>
            <a:r>
              <a:rPr lang="de-DE" sz="1600" dirty="0" err="1">
                <a:latin typeface="Arial"/>
              </a:rPr>
              <a:t>can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be</a:t>
            </a:r>
            <a:r>
              <a:rPr lang="de-DE" sz="1600" dirty="0">
                <a:latin typeface="Arial"/>
              </a:rPr>
              <a:t> in form of Key-Value Pairs), e.g.: </a:t>
            </a:r>
            <a:br>
              <a:rPr lang="de-DE" sz="1600" dirty="0">
                <a:latin typeface="Arial"/>
              </a:rPr>
            </a:br>
            <a:r>
              <a:rPr lang="de-DE" sz="1600" dirty="0">
                <a:latin typeface="Bahnschrift" panose="020B0502040204020203" pitchFamily="34" charset="0"/>
              </a:rPr>
              <a:t>Key: Definition		Value:</a:t>
            </a:r>
          </a:p>
          <a:p>
            <a:endParaRPr lang="de-DE" sz="1600" b="1" dirty="0">
              <a:latin typeface="Bahnschrift" panose="020B0502040204020203" pitchFamily="34" charset="0"/>
            </a:endParaRPr>
          </a:p>
          <a:p>
            <a:endParaRPr lang="de-DE" sz="1600" dirty="0">
              <a:latin typeface="Arial"/>
            </a:endParaRPr>
          </a:p>
          <a:p>
            <a:r>
              <a:rPr lang="de-DE" sz="1600" dirty="0" err="1">
                <a:latin typeface="Arial"/>
              </a:rPr>
              <a:t>Relationship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between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classes</a:t>
            </a:r>
            <a:r>
              <a:rPr lang="de-DE" sz="1600" dirty="0">
                <a:latin typeface="Arial"/>
              </a:rPr>
              <a:t>	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46A7EAC-531D-4279-AB87-EDA34F293DE6}"/>
              </a:ext>
            </a:extLst>
          </p:cNvPr>
          <p:cNvSpPr/>
          <p:nvPr/>
        </p:nvSpPr>
        <p:spPr>
          <a:xfrm>
            <a:off x="4755046" y="2744645"/>
            <a:ext cx="4140098" cy="600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latin typeface="Bahnschrift" panose="020B0502040204020203" pitchFamily="34" charset="0"/>
              </a:rPr>
              <a:t>„This </a:t>
            </a:r>
            <a:r>
              <a:rPr lang="de-DE" sz="1600" dirty="0" err="1">
                <a:latin typeface="Bahnschrift" panose="020B0502040204020203" pitchFamily="34" charset="0"/>
              </a:rPr>
              <a:t>is</a:t>
            </a:r>
            <a:r>
              <a:rPr lang="de-DE" sz="1600" dirty="0">
                <a:latin typeface="Bahnschrift" panose="020B0502040204020203" pitchFamily="34" charset="0"/>
              </a:rPr>
              <a:t> </a:t>
            </a:r>
            <a:r>
              <a:rPr lang="de-DE" sz="1600" dirty="0" err="1">
                <a:latin typeface="Bahnschrift" panose="020B0502040204020203" pitchFamily="34" charset="0"/>
              </a:rPr>
              <a:t>the</a:t>
            </a:r>
            <a:r>
              <a:rPr lang="de-DE" sz="1600" dirty="0">
                <a:latin typeface="Bahnschrift" panose="020B0502040204020203" pitchFamily="34" charset="0"/>
              </a:rPr>
              <a:t> </a:t>
            </a:r>
            <a:r>
              <a:rPr lang="de-DE" sz="1600" dirty="0" err="1">
                <a:latin typeface="Bahnschrift" panose="020B0502040204020203" pitchFamily="34" charset="0"/>
              </a:rPr>
              <a:t>term</a:t>
            </a:r>
            <a:r>
              <a:rPr lang="de-DE" sz="1600" dirty="0">
                <a:latin typeface="Bahnschrift" panose="020B0502040204020203" pitchFamily="34" charset="0"/>
              </a:rPr>
              <a:t> </a:t>
            </a:r>
            <a:r>
              <a:rPr lang="de-DE" sz="1600" dirty="0" err="1">
                <a:latin typeface="Bahnschrift" panose="020B0502040204020203" pitchFamily="34" charset="0"/>
              </a:rPr>
              <a:t>definition</a:t>
            </a:r>
            <a:r>
              <a:rPr lang="de-DE" sz="1600" dirty="0">
                <a:latin typeface="Bahnschrift" panose="020B0502040204020203" pitchFamily="34" charset="0"/>
              </a:rPr>
              <a:t> (and a </a:t>
            </a:r>
            <a:r>
              <a:rPr lang="de-DE" sz="1600" dirty="0" err="1">
                <a:latin typeface="Bahnschrift" panose="020B0502040204020203" pitchFamily="34" charset="0"/>
              </a:rPr>
              <a:t>reference</a:t>
            </a:r>
            <a:r>
              <a:rPr lang="de-DE" sz="1600" dirty="0">
                <a:latin typeface="Bahnschrift" panose="020B0502040204020203" pitchFamily="34" charset="0"/>
              </a:rPr>
              <a:t> </a:t>
            </a:r>
            <a:r>
              <a:rPr lang="de-DE" sz="1600" dirty="0" err="1">
                <a:latin typeface="Bahnschrift" panose="020B0502040204020203" pitchFamily="34" charset="0"/>
              </a:rPr>
              <a:t>to</a:t>
            </a:r>
            <a:r>
              <a:rPr lang="de-DE" sz="1600" dirty="0">
                <a:latin typeface="Bahnschrift" panose="020B0502040204020203" pitchFamily="34" charset="0"/>
              </a:rPr>
              <a:t> a </a:t>
            </a:r>
            <a:r>
              <a:rPr lang="de-DE" sz="1600" dirty="0" err="1">
                <a:latin typeface="Bahnschrift" panose="020B0502040204020203" pitchFamily="34" charset="0"/>
              </a:rPr>
              <a:t>paper</a:t>
            </a:r>
            <a:r>
              <a:rPr lang="de-DE" sz="1600" dirty="0">
                <a:latin typeface="Bahnschrift" panose="020B0502040204020203" pitchFamily="34" charset="0"/>
              </a:rPr>
              <a:t> </a:t>
            </a:r>
            <a:r>
              <a:rPr lang="de-DE" sz="1600" dirty="0" err="1">
                <a:latin typeface="Bahnschrift" panose="020B0502040204020203" pitchFamily="34" charset="0"/>
              </a:rPr>
              <a:t>that</a:t>
            </a:r>
            <a:r>
              <a:rPr lang="de-DE" sz="1600" dirty="0">
                <a:latin typeface="Bahnschrift" panose="020B0502040204020203" pitchFamily="34" charset="0"/>
              </a:rPr>
              <a:t> </a:t>
            </a:r>
            <a:r>
              <a:rPr lang="de-DE" sz="1600" dirty="0" err="1">
                <a:latin typeface="Bahnschrift" panose="020B0502040204020203" pitchFamily="34" charset="0"/>
              </a:rPr>
              <a:t>first</a:t>
            </a:r>
            <a:r>
              <a:rPr lang="de-DE" sz="1600" dirty="0">
                <a:latin typeface="Bahnschrift" panose="020B0502040204020203" pitchFamily="34" charset="0"/>
              </a:rPr>
              <a:t> </a:t>
            </a:r>
            <a:r>
              <a:rPr lang="de-DE" sz="1600" dirty="0" err="1">
                <a:latin typeface="Bahnschrift" panose="020B0502040204020203" pitchFamily="34" charset="0"/>
              </a:rPr>
              <a:t>described</a:t>
            </a:r>
            <a:r>
              <a:rPr lang="de-DE" sz="1600" dirty="0">
                <a:latin typeface="Bahnschrift" panose="020B0502040204020203" pitchFamily="34" charset="0"/>
              </a:rPr>
              <a:t> </a:t>
            </a:r>
            <a:r>
              <a:rPr lang="de-DE" sz="1600" dirty="0" err="1">
                <a:latin typeface="Bahnschrift" panose="020B0502040204020203" pitchFamily="34" charset="0"/>
              </a:rPr>
              <a:t>it</a:t>
            </a:r>
            <a:r>
              <a:rPr lang="de-DE" sz="1600" dirty="0">
                <a:latin typeface="Bahnschrift" panose="020B0502040204020203" pitchFamily="34" charset="0"/>
              </a:rPr>
              <a:t>).“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229AC3A-EB3A-4DD4-892E-42A558C5B863}"/>
              </a:ext>
            </a:extLst>
          </p:cNvPr>
          <p:cNvSpPr txBox="1"/>
          <p:nvPr/>
        </p:nvSpPr>
        <p:spPr>
          <a:xfrm>
            <a:off x="1678981" y="4227934"/>
            <a:ext cx="630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u="sng" dirty="0">
                <a:latin typeface="Arial"/>
              </a:rPr>
              <a:t>Note:</a:t>
            </a:r>
            <a:r>
              <a:rPr lang="de-DE" sz="1400" dirty="0">
                <a:latin typeface="Arial"/>
              </a:rPr>
              <a:t> The Key-Value Pairs in OMERO </a:t>
            </a:r>
            <a:r>
              <a:rPr lang="de-DE" sz="1400" dirty="0" err="1">
                <a:latin typeface="Arial"/>
              </a:rPr>
              <a:t>are</a:t>
            </a:r>
            <a:r>
              <a:rPr lang="de-DE" sz="1400" dirty="0">
                <a:latin typeface="Arial"/>
              </a:rPr>
              <a:t> not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same </a:t>
            </a:r>
            <a:r>
              <a:rPr lang="de-DE" sz="1400" dirty="0" err="1">
                <a:latin typeface="Arial"/>
              </a:rPr>
              <a:t>as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Key-Value Pairs </a:t>
            </a:r>
            <a:r>
              <a:rPr lang="de-DE" sz="1400" dirty="0" err="1">
                <a:latin typeface="Arial"/>
              </a:rPr>
              <a:t>for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ontology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class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attributes</a:t>
            </a:r>
            <a:r>
              <a:rPr lang="de-DE" sz="1400" dirty="0">
                <a:latin typeface="Arial"/>
              </a:rPr>
              <a:t>. Both </a:t>
            </a:r>
            <a:r>
              <a:rPr lang="de-DE" sz="1400" dirty="0" err="1">
                <a:latin typeface="Arial"/>
              </a:rPr>
              <a:t>use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same </a:t>
            </a:r>
            <a:r>
              <a:rPr lang="de-DE" sz="1400" dirty="0" err="1">
                <a:latin typeface="Arial"/>
              </a:rPr>
              <a:t>concept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independently</a:t>
            </a:r>
            <a:r>
              <a:rPr lang="de-DE" sz="1400" dirty="0">
                <a:latin typeface="Arial"/>
              </a:rPr>
              <a:t>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5AD9342-A1BD-431E-94F4-8BEAB106E33A}"/>
              </a:ext>
            </a:extLst>
          </p:cNvPr>
          <p:cNvSpPr txBox="1"/>
          <p:nvPr/>
        </p:nvSpPr>
        <p:spPr>
          <a:xfrm>
            <a:off x="295624" y="3465950"/>
            <a:ext cx="203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Relationship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B208937-A39D-4E7A-8CE2-86C1A71B7455}"/>
              </a:ext>
            </a:extLst>
          </p:cNvPr>
          <p:cNvSpPr/>
          <p:nvPr/>
        </p:nvSpPr>
        <p:spPr>
          <a:xfrm>
            <a:off x="330157" y="713333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Class</a:t>
            </a:r>
          </a:p>
        </p:txBody>
      </p:sp>
    </p:spTree>
    <p:extLst>
      <p:ext uri="{BB962C8B-B14F-4D97-AF65-F5344CB8AC3E}">
        <p14:creationId xmlns:p14="http://schemas.microsoft.com/office/powerpoint/2010/main" val="159158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178094BE-19AF-43D2-9FEA-95EC9F064578}"/>
              </a:ext>
            </a:extLst>
          </p:cNvPr>
          <p:cNvSpPr/>
          <p:nvPr/>
        </p:nvSpPr>
        <p:spPr>
          <a:xfrm>
            <a:off x="3100611" y="4858694"/>
            <a:ext cx="2582758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Look </a:t>
            </a:r>
            <a:r>
              <a:rPr lang="de-DE" sz="800" dirty="0" err="1">
                <a:latin typeface="Arial"/>
              </a:rPr>
              <a:t>up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ontologies</a:t>
            </a:r>
            <a:r>
              <a:rPr lang="de-DE" sz="800" dirty="0">
                <a:latin typeface="Arial"/>
              </a:rPr>
              <a:t>: https://bioportal.bioontology.org/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C85A17B-360A-4E60-9DF6-EDCD651C3688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Use of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practice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8CC9478-5705-4D86-85EB-0C13F85B0C31}"/>
              </a:ext>
            </a:extLst>
          </p:cNvPr>
          <p:cNvSpPr txBox="1"/>
          <p:nvPr/>
        </p:nvSpPr>
        <p:spPr>
          <a:xfrm>
            <a:off x="151969" y="516470"/>
            <a:ext cx="8744558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type“	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„CD4+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B57DB61-5BE4-4B6D-9BEA-FDE332BE1033}"/>
              </a:ext>
            </a:extLst>
          </p:cNvPr>
          <p:cNvSpPr/>
          <p:nvPr/>
        </p:nvSpPr>
        <p:spPr bwMode="auto">
          <a:xfrm>
            <a:off x="3155844" y="570759"/>
            <a:ext cx="1313310" cy="360040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189E0AA-9823-47EB-A949-B08EB75A1641}"/>
              </a:ext>
            </a:extLst>
          </p:cNvPr>
          <p:cNvSpPr/>
          <p:nvPr/>
        </p:nvSpPr>
        <p:spPr bwMode="auto">
          <a:xfrm>
            <a:off x="242937" y="1082301"/>
            <a:ext cx="368623" cy="360040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6281488-7F9F-4761-8A95-91BED4B9BD29}"/>
              </a:ext>
            </a:extLst>
          </p:cNvPr>
          <p:cNvSpPr txBox="1"/>
          <p:nvPr/>
        </p:nvSpPr>
        <p:spPr>
          <a:xfrm>
            <a:off x="723226" y="902962"/>
            <a:ext cx="8420774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„CD4+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        „CD4-positive T-</a:t>
            </a:r>
            <a:r>
              <a:rPr lang="de-DE" sz="1600" dirty="0" err="1">
                <a:latin typeface="Arial"/>
              </a:rPr>
              <a:t>lymphocyte</a:t>
            </a:r>
            <a:r>
              <a:rPr lang="de-DE" sz="1600" dirty="0">
                <a:latin typeface="Arial"/>
              </a:rPr>
              <a:t>“       „naive, CD4-positive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  <a:br>
              <a:rPr lang="de-DE" sz="1600" dirty="0">
                <a:latin typeface="Arial"/>
              </a:rPr>
            </a:br>
            <a:r>
              <a:rPr lang="de-DE" sz="1600" dirty="0">
                <a:latin typeface="Arial"/>
              </a:rPr>
              <a:t>„CD4-positive, alpha-beta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 	„Th0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 		„CD4+ T </a:t>
            </a:r>
            <a:r>
              <a:rPr lang="de-DE" sz="1600" dirty="0" err="1">
                <a:latin typeface="Arial"/>
              </a:rPr>
              <a:t>helper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50CE761-5864-4FF1-AE9C-8DF852DCAA9C}"/>
              </a:ext>
            </a:extLst>
          </p:cNvPr>
          <p:cNvSpPr/>
          <p:nvPr/>
        </p:nvSpPr>
        <p:spPr>
          <a:xfrm>
            <a:off x="179949" y="3219822"/>
            <a:ext cx="59046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Arial"/>
              </a:rPr>
              <a:t>Several ontologies can use the </a:t>
            </a:r>
            <a:r>
              <a:rPr lang="en-US" sz="1800" i="1" dirty="0">
                <a:latin typeface="Arial"/>
              </a:rPr>
              <a:t>same term, </a:t>
            </a:r>
            <a:r>
              <a:rPr lang="en-US" sz="1800" dirty="0">
                <a:latin typeface="Arial"/>
              </a:rPr>
              <a:t>e.g.</a:t>
            </a:r>
            <a:r>
              <a:rPr lang="de-DE" sz="1800" dirty="0">
                <a:latin typeface="Arial"/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de-DE" sz="1800" dirty="0">
                <a:latin typeface="Arial"/>
              </a:rPr>
              <a:t>Experimental </a:t>
            </a:r>
            <a:r>
              <a:rPr lang="de-DE" sz="1800" dirty="0" err="1">
                <a:latin typeface="Arial"/>
              </a:rPr>
              <a:t>Factor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Ontology</a:t>
            </a:r>
            <a:r>
              <a:rPr lang="de-DE" sz="1800" dirty="0">
                <a:latin typeface="Arial"/>
              </a:rPr>
              <a:t> (EFO)</a:t>
            </a:r>
          </a:p>
          <a:p>
            <a:pPr marL="342900" indent="-342900">
              <a:buFontTx/>
              <a:buChar char="-"/>
            </a:pPr>
            <a:r>
              <a:rPr lang="de-DE" sz="1800" dirty="0" err="1">
                <a:latin typeface="Arial"/>
              </a:rPr>
              <a:t>Cell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Ontology</a:t>
            </a:r>
            <a:r>
              <a:rPr lang="de-DE" sz="1800" dirty="0">
                <a:latin typeface="Arial"/>
              </a:rPr>
              <a:t> (CL)</a:t>
            </a:r>
          </a:p>
          <a:p>
            <a:pPr marL="342900" indent="-342900">
              <a:buFontTx/>
              <a:buChar char="-"/>
            </a:pPr>
            <a:r>
              <a:rPr lang="de-DE" sz="1800" dirty="0">
                <a:latin typeface="Arial"/>
              </a:rPr>
              <a:t>Uber </a:t>
            </a:r>
            <a:r>
              <a:rPr lang="de-DE" sz="1800" dirty="0" err="1">
                <a:latin typeface="Arial"/>
              </a:rPr>
              <a:t>Anatomy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Ontology</a:t>
            </a:r>
            <a:r>
              <a:rPr lang="de-DE" sz="1800" dirty="0">
                <a:latin typeface="Arial"/>
              </a:rPr>
              <a:t> (UBERON)</a:t>
            </a:r>
          </a:p>
          <a:p>
            <a:pPr marL="342900" indent="-342900">
              <a:buFontTx/>
              <a:buChar char="-"/>
            </a:pPr>
            <a:r>
              <a:rPr lang="de-DE" sz="1800" dirty="0" err="1">
                <a:latin typeface="Arial"/>
              </a:rPr>
              <a:t>others</a:t>
            </a:r>
            <a:endParaRPr lang="de-DE" sz="1800" dirty="0">
              <a:latin typeface="Arial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7A8BF1E-9809-45D1-85F1-2F864D94FA32}"/>
              </a:ext>
            </a:extLst>
          </p:cNvPr>
          <p:cNvSpPr txBox="1"/>
          <p:nvPr/>
        </p:nvSpPr>
        <p:spPr>
          <a:xfrm rot="327335">
            <a:off x="5173606" y="3604542"/>
            <a:ext cx="3579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Why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are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there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many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different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ontologies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?</a:t>
            </a:r>
            <a:endParaRPr lang="de-DE" sz="2000" b="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17EC25A-E4A1-46E2-B61D-C023EDC9ECD2}"/>
              </a:ext>
            </a:extLst>
          </p:cNvPr>
          <p:cNvSpPr txBox="1"/>
          <p:nvPr/>
        </p:nvSpPr>
        <p:spPr>
          <a:xfrm>
            <a:off x="197893" y="1972828"/>
            <a:ext cx="8911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i="1" dirty="0" err="1">
                <a:latin typeface="Arial"/>
              </a:rPr>
              <a:t>Example</a:t>
            </a:r>
            <a:r>
              <a:rPr lang="de-DE" sz="2000" i="1" dirty="0">
                <a:latin typeface="Arial"/>
              </a:rPr>
              <a:t> of </a:t>
            </a:r>
            <a:r>
              <a:rPr lang="de-DE" sz="2000" i="1" dirty="0" err="1">
                <a:latin typeface="Arial"/>
              </a:rPr>
              <a:t>ontology</a:t>
            </a:r>
            <a:r>
              <a:rPr lang="de-DE" sz="2000" i="1" dirty="0">
                <a:latin typeface="Arial"/>
              </a:rPr>
              <a:t> </a:t>
            </a:r>
            <a:r>
              <a:rPr lang="de-DE" sz="2000" i="1" dirty="0" err="1">
                <a:latin typeface="Arial"/>
              </a:rPr>
              <a:t>usage</a:t>
            </a:r>
            <a:r>
              <a:rPr lang="de-DE" sz="2000" i="1" dirty="0">
                <a:latin typeface="Arial"/>
              </a:rPr>
              <a:t> in Key-Value Pairs:</a:t>
            </a:r>
          </a:p>
          <a:p>
            <a:r>
              <a:rPr lang="de-DE" sz="1800" b="1" dirty="0">
                <a:latin typeface="Arial"/>
              </a:rPr>
              <a:t>Key: </a:t>
            </a:r>
            <a:r>
              <a:rPr lang="de-DE" sz="1800" dirty="0" err="1">
                <a:latin typeface="Arial"/>
              </a:rPr>
              <a:t>cell</a:t>
            </a:r>
            <a:r>
              <a:rPr lang="de-DE" sz="1800" dirty="0">
                <a:latin typeface="Arial"/>
              </a:rPr>
              <a:t> type	</a:t>
            </a:r>
            <a:r>
              <a:rPr lang="de-DE" sz="1800" b="1" dirty="0">
                <a:latin typeface="Arial"/>
              </a:rPr>
              <a:t>		      		</a:t>
            </a:r>
            <a:r>
              <a:rPr lang="de-DE" b="1" dirty="0">
                <a:latin typeface="Arial"/>
              </a:rPr>
              <a:t>	V</a:t>
            </a:r>
            <a:r>
              <a:rPr lang="de-DE" sz="1800" b="1" dirty="0">
                <a:latin typeface="Arial"/>
              </a:rPr>
              <a:t>alue: </a:t>
            </a:r>
            <a:r>
              <a:rPr lang="de-DE" sz="1800" dirty="0">
                <a:latin typeface="Arial"/>
              </a:rPr>
              <a:t>CD4-positive, alpha-beta T </a:t>
            </a:r>
            <a:r>
              <a:rPr lang="de-DE" sz="1800" dirty="0" err="1">
                <a:latin typeface="Arial"/>
              </a:rPr>
              <a:t>cell</a:t>
            </a:r>
            <a:r>
              <a:rPr lang="de-DE" sz="1800" dirty="0">
                <a:latin typeface="Arial"/>
              </a:rPr>
              <a:t> </a:t>
            </a:r>
          </a:p>
          <a:p>
            <a:r>
              <a:rPr lang="de-DE" sz="1800" b="1" dirty="0">
                <a:latin typeface="Arial"/>
              </a:rPr>
              <a:t>Key: </a:t>
            </a:r>
            <a:r>
              <a:rPr lang="de-DE" sz="1800" dirty="0" err="1">
                <a:latin typeface="Arial"/>
              </a:rPr>
              <a:t>cell</a:t>
            </a:r>
            <a:r>
              <a:rPr lang="de-DE" sz="1800" dirty="0">
                <a:latin typeface="Arial"/>
              </a:rPr>
              <a:t> type </a:t>
            </a:r>
            <a:r>
              <a:rPr lang="de-DE" sz="1800" dirty="0" err="1">
                <a:latin typeface="Arial"/>
              </a:rPr>
              <a:t>term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accession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number</a:t>
            </a:r>
            <a:r>
              <a:rPr lang="de-DE" sz="1800" dirty="0">
                <a:latin typeface="Arial"/>
              </a:rPr>
              <a:t>   	</a:t>
            </a:r>
            <a:r>
              <a:rPr lang="de-DE" sz="18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http://purl.obolibrary.org/obo/CL_0000624</a:t>
            </a:r>
            <a:endParaRPr lang="de-DE" sz="18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660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5E773347-9869-44D7-BFAC-F5ADC616B566}"/>
              </a:ext>
            </a:extLst>
          </p:cNvPr>
          <p:cNvSpPr/>
          <p:nvPr/>
        </p:nvSpPr>
        <p:spPr>
          <a:xfrm>
            <a:off x="1723638" y="4858694"/>
            <a:ext cx="5336718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An </a:t>
            </a:r>
            <a:r>
              <a:rPr lang="de-DE" sz="800" dirty="0" err="1">
                <a:latin typeface="Arial"/>
              </a:rPr>
              <a:t>introduction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to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Ontologies</a:t>
            </a:r>
            <a:r>
              <a:rPr lang="de-DE" sz="800" dirty="0">
                <a:latin typeface="Arial"/>
              </a:rPr>
              <a:t> in Computer Science </a:t>
            </a:r>
            <a:r>
              <a:rPr lang="de-DE" sz="800" dirty="0" err="1">
                <a:latin typeface="Arial"/>
              </a:rPr>
              <a:t>by</a:t>
            </a:r>
            <a:r>
              <a:rPr lang="de-DE" sz="800" dirty="0">
                <a:latin typeface="Arial"/>
              </a:rPr>
              <a:t> H. Sack: https://www.youtube.com/watch?v=JOzr4sZsISE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52E56FD-2CF7-4CD7-9B80-8E4398E1FE9A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Why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so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many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89E111B-9EF9-44F2-AEF6-68E1E3439B57}"/>
              </a:ext>
            </a:extLst>
          </p:cNvPr>
          <p:cNvSpPr txBox="1"/>
          <p:nvPr/>
        </p:nvSpPr>
        <p:spPr>
          <a:xfrm>
            <a:off x="147919" y="617949"/>
            <a:ext cx="88612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Arial"/>
              </a:rPr>
              <a:t>Different </a:t>
            </a:r>
            <a:r>
              <a:rPr lang="de-DE" sz="1800" dirty="0" err="1">
                <a:latin typeface="Arial"/>
              </a:rPr>
              <a:t>ontologies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are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designed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to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optimally</a:t>
            </a:r>
            <a:r>
              <a:rPr lang="de-DE" sz="1800" dirty="0">
                <a:latin typeface="Arial"/>
              </a:rPr>
              <a:t> </a:t>
            </a:r>
            <a:r>
              <a:rPr lang="de-DE" sz="1800" b="1" i="1" dirty="0" err="1">
                <a:latin typeface="Arial"/>
              </a:rPr>
              <a:t>represent</a:t>
            </a:r>
            <a:r>
              <a:rPr lang="de-DE" sz="1800" b="1" i="1" dirty="0">
                <a:latin typeface="Arial"/>
              </a:rPr>
              <a:t> </a:t>
            </a:r>
            <a:r>
              <a:rPr lang="de-DE" sz="1800" b="1" i="1" dirty="0" err="1">
                <a:latin typeface="Arial"/>
              </a:rPr>
              <a:t>their</a:t>
            </a:r>
            <a:r>
              <a:rPr lang="de-DE" sz="1800" b="1" i="1" dirty="0">
                <a:latin typeface="Arial"/>
              </a:rPr>
              <a:t> </a:t>
            </a:r>
            <a:r>
              <a:rPr lang="de-DE" sz="1800" b="1" i="1" dirty="0" err="1">
                <a:latin typeface="Arial"/>
              </a:rPr>
              <a:t>respective</a:t>
            </a:r>
            <a:r>
              <a:rPr lang="de-DE" sz="1800" b="1" i="1" dirty="0">
                <a:latin typeface="Arial"/>
              </a:rPr>
              <a:t> </a:t>
            </a:r>
            <a:r>
              <a:rPr lang="de-DE" sz="1800" b="1" i="1" dirty="0" err="1">
                <a:latin typeface="Arial"/>
              </a:rPr>
              <a:t>domain</a:t>
            </a:r>
            <a:r>
              <a:rPr lang="de-DE" sz="1800" b="1" i="1" dirty="0">
                <a:latin typeface="Arial"/>
              </a:rPr>
              <a:t> </a:t>
            </a:r>
            <a:r>
              <a:rPr lang="de-DE" sz="1800" b="1" i="1" dirty="0" err="1">
                <a:latin typeface="Arial"/>
              </a:rPr>
              <a:t>knowledge</a:t>
            </a:r>
            <a:r>
              <a:rPr lang="de-DE" sz="1800" i="1" dirty="0">
                <a:latin typeface="Arial"/>
              </a:rPr>
              <a:t> </a:t>
            </a:r>
            <a:r>
              <a:rPr lang="de-DE" sz="1800" dirty="0">
                <a:latin typeface="Arial"/>
              </a:rPr>
              <a:t>(</a:t>
            </a:r>
            <a:r>
              <a:rPr lang="de-DE" sz="1800" dirty="0" err="1">
                <a:latin typeface="Arial"/>
              </a:rPr>
              <a:t>for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example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relationship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between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terms</a:t>
            </a:r>
            <a:r>
              <a:rPr lang="de-DE" sz="1800" dirty="0">
                <a:latin typeface="Arial"/>
              </a:rPr>
              <a:t>)</a:t>
            </a:r>
          </a:p>
          <a:p>
            <a:endParaRPr lang="de-DE" sz="1800" dirty="0">
              <a:latin typeface="Arial"/>
            </a:endParaRPr>
          </a:p>
          <a:p>
            <a:r>
              <a:rPr lang="de-DE" sz="1800" dirty="0">
                <a:latin typeface="Arial"/>
              </a:rPr>
              <a:t>This </a:t>
            </a:r>
            <a:r>
              <a:rPr lang="de-DE" sz="1800" dirty="0" err="1">
                <a:latin typeface="Arial"/>
              </a:rPr>
              <a:t>knowledge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can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be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represented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as</a:t>
            </a:r>
            <a:r>
              <a:rPr lang="de-DE" sz="1800" dirty="0">
                <a:latin typeface="Arial"/>
              </a:rPr>
              <a:t> a </a:t>
            </a:r>
            <a:r>
              <a:rPr lang="de-DE" sz="1800" dirty="0" err="1">
                <a:latin typeface="Arial"/>
              </a:rPr>
              <a:t>tree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structure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or</a:t>
            </a:r>
            <a:r>
              <a:rPr lang="de-DE" sz="1800" dirty="0">
                <a:latin typeface="Arial"/>
              </a:rPr>
              <a:t> „</a:t>
            </a:r>
            <a:r>
              <a:rPr lang="de-DE" sz="1800" dirty="0" err="1">
                <a:latin typeface="Arial"/>
              </a:rPr>
              <a:t>knowledge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graph</a:t>
            </a:r>
            <a:r>
              <a:rPr lang="de-DE" sz="1800" dirty="0">
                <a:latin typeface="Arial"/>
              </a:rPr>
              <a:t>“. </a:t>
            </a:r>
            <a:r>
              <a:rPr lang="de-DE" sz="1800" i="1" dirty="0" err="1">
                <a:latin typeface="Arial"/>
              </a:rPr>
              <a:t>Example</a:t>
            </a:r>
            <a:r>
              <a:rPr lang="de-DE" sz="1800" i="1" dirty="0">
                <a:latin typeface="Arial"/>
              </a:rPr>
              <a:t>: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D65BB56A-7256-4646-8B32-36112AD69D29}"/>
              </a:ext>
            </a:extLst>
          </p:cNvPr>
          <p:cNvSpPr/>
          <p:nvPr/>
        </p:nvSpPr>
        <p:spPr bwMode="auto">
          <a:xfrm>
            <a:off x="2015208" y="2828344"/>
            <a:ext cx="1620688" cy="432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lymphocyte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7270C01B-E794-49C3-8186-D428BD204F62}"/>
              </a:ext>
            </a:extLst>
          </p:cNvPr>
          <p:cNvSpPr/>
          <p:nvPr/>
        </p:nvSpPr>
        <p:spPr bwMode="auto">
          <a:xfrm>
            <a:off x="3491880" y="3500223"/>
            <a:ext cx="1403644" cy="432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T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cell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99FE31E-D3E4-4661-A72F-9CBCB3519A72}"/>
              </a:ext>
            </a:extLst>
          </p:cNvPr>
          <p:cNvSpPr/>
          <p:nvPr/>
        </p:nvSpPr>
        <p:spPr bwMode="auto">
          <a:xfrm>
            <a:off x="3507194" y="3987554"/>
            <a:ext cx="1403644" cy="432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B </a:t>
            </a: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cell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6C1A215C-B85F-4075-841A-3DED6C2AF5D3}"/>
              </a:ext>
            </a:extLst>
          </p:cNvPr>
          <p:cNvCxnSpPr>
            <a:cxnSpLocks/>
            <a:stCxn id="7" idx="2"/>
          </p:cNvCxnSpPr>
          <p:nvPr/>
        </p:nvCxnSpPr>
        <p:spPr bwMode="auto">
          <a:xfrm>
            <a:off x="2825552" y="3260392"/>
            <a:ext cx="0" cy="45585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936843D-34F3-45C4-B159-B97815814EFD}"/>
              </a:ext>
            </a:extLst>
          </p:cNvPr>
          <p:cNvCxnSpPr>
            <a:cxnSpLocks/>
            <a:endCxn id="8" idx="1"/>
          </p:cNvCxnSpPr>
          <p:nvPr/>
        </p:nvCxnSpPr>
        <p:spPr bwMode="auto">
          <a:xfrm>
            <a:off x="2825552" y="3716247"/>
            <a:ext cx="6663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9ACA3117-F6A6-4FAA-96FB-9FB11AC34C10}"/>
              </a:ext>
            </a:extLst>
          </p:cNvPr>
          <p:cNvCxnSpPr>
            <a:cxnSpLocks/>
          </p:cNvCxnSpPr>
          <p:nvPr/>
        </p:nvCxnSpPr>
        <p:spPr bwMode="auto">
          <a:xfrm>
            <a:off x="2825552" y="3716247"/>
            <a:ext cx="0" cy="4992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78D91A7-B03B-4C38-8B90-F045A093DA84}"/>
              </a:ext>
            </a:extLst>
          </p:cNvPr>
          <p:cNvCxnSpPr>
            <a:cxnSpLocks/>
          </p:cNvCxnSpPr>
          <p:nvPr/>
        </p:nvCxnSpPr>
        <p:spPr bwMode="auto">
          <a:xfrm>
            <a:off x="2825552" y="4215481"/>
            <a:ext cx="6663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A9DE949C-AC84-45FA-9A61-16081F37D94C}"/>
              </a:ext>
            </a:extLst>
          </p:cNvPr>
          <p:cNvSpPr txBox="1"/>
          <p:nvPr/>
        </p:nvSpPr>
        <p:spPr>
          <a:xfrm>
            <a:off x="3725784" y="2829180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>
                <a:latin typeface="Arial"/>
              </a:rPr>
              <a:t>(a </a:t>
            </a:r>
            <a:r>
              <a:rPr lang="de-DE" sz="1800" dirty="0" err="1">
                <a:latin typeface="Arial"/>
              </a:rPr>
              <a:t>class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SubClassOf</a:t>
            </a:r>
            <a:r>
              <a:rPr lang="de-DE" sz="1800" dirty="0">
                <a:latin typeface="Arial"/>
              </a:rPr>
              <a:t> of „</a:t>
            </a:r>
            <a:r>
              <a:rPr lang="de-DE" sz="1800" dirty="0" err="1">
                <a:latin typeface="Arial"/>
              </a:rPr>
              <a:t>leukocyte</a:t>
            </a:r>
            <a:r>
              <a:rPr lang="de-DE" sz="1800" dirty="0">
                <a:latin typeface="Arial"/>
              </a:rPr>
              <a:t>“)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25F8B2C-60C4-411C-B4FA-1B021A1AE5FF}"/>
              </a:ext>
            </a:extLst>
          </p:cNvPr>
          <p:cNvSpPr txBox="1"/>
          <p:nvPr/>
        </p:nvSpPr>
        <p:spPr>
          <a:xfrm>
            <a:off x="4895524" y="3500223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>
                <a:latin typeface="Arial"/>
              </a:rPr>
              <a:t>(a </a:t>
            </a:r>
            <a:r>
              <a:rPr lang="de-DE" sz="1800" dirty="0" err="1">
                <a:latin typeface="Arial"/>
              </a:rPr>
              <a:t>class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SubClassOf</a:t>
            </a:r>
            <a:r>
              <a:rPr lang="de-DE" sz="1800" dirty="0">
                <a:latin typeface="Arial"/>
              </a:rPr>
              <a:t> of „</a:t>
            </a:r>
            <a:r>
              <a:rPr lang="de-DE" sz="1800" dirty="0" err="1">
                <a:latin typeface="Arial"/>
              </a:rPr>
              <a:t>lymphocyte</a:t>
            </a:r>
            <a:r>
              <a:rPr lang="de-DE" sz="1800" dirty="0">
                <a:latin typeface="Arial"/>
              </a:rPr>
              <a:t>“)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C64EBE0-1BB4-430F-B6FB-1A5BED91CAC3}"/>
              </a:ext>
            </a:extLst>
          </p:cNvPr>
          <p:cNvSpPr txBox="1"/>
          <p:nvPr/>
        </p:nvSpPr>
        <p:spPr>
          <a:xfrm>
            <a:off x="4895524" y="3987554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>
                <a:latin typeface="Arial"/>
              </a:rPr>
              <a:t>(a </a:t>
            </a:r>
            <a:r>
              <a:rPr lang="de-DE" sz="1800" dirty="0" err="1">
                <a:latin typeface="Arial"/>
              </a:rPr>
              <a:t>class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SubClassOf</a:t>
            </a:r>
            <a:r>
              <a:rPr lang="de-DE" sz="1800" dirty="0">
                <a:latin typeface="Arial"/>
              </a:rPr>
              <a:t> of „</a:t>
            </a:r>
            <a:r>
              <a:rPr lang="de-DE" sz="1800" dirty="0" err="1">
                <a:latin typeface="Arial"/>
              </a:rPr>
              <a:t>lymphocyte</a:t>
            </a:r>
            <a:r>
              <a:rPr lang="de-DE" sz="1800" dirty="0">
                <a:latin typeface="Arial"/>
              </a:rPr>
              <a:t>“)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A035332-49E6-41B2-9051-C3C11F85D7F9}"/>
              </a:ext>
            </a:extLst>
          </p:cNvPr>
          <p:cNvSpPr txBox="1"/>
          <p:nvPr/>
        </p:nvSpPr>
        <p:spPr>
          <a:xfrm>
            <a:off x="2825550" y="3379881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hnschrift Condensed" panose="020B0502040204020203" pitchFamily="34" charset="0"/>
              </a:rPr>
              <a:t>is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Condensed" panose="020B0502040204020203" pitchFamily="34" charset="0"/>
              </a:rPr>
              <a:t> a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CE06DF7-4A27-4620-A40E-87C720623979}"/>
              </a:ext>
            </a:extLst>
          </p:cNvPr>
          <p:cNvSpPr txBox="1"/>
          <p:nvPr/>
        </p:nvSpPr>
        <p:spPr>
          <a:xfrm>
            <a:off x="2825550" y="389081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hnschrift Condensed" panose="020B0502040204020203" pitchFamily="34" charset="0"/>
              </a:rPr>
              <a:t>is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Condensed" panose="020B0502040204020203" pitchFamily="34" charset="0"/>
              </a:rPr>
              <a:t> a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FF8C4967-ED27-4633-8181-85D0E0D189B5}"/>
              </a:ext>
            </a:extLst>
          </p:cNvPr>
          <p:cNvSpPr/>
          <p:nvPr/>
        </p:nvSpPr>
        <p:spPr bwMode="auto">
          <a:xfrm>
            <a:off x="687471" y="2172154"/>
            <a:ext cx="1480613" cy="4320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leukocyte</a:t>
            </a:r>
            <a:endParaRPr kumimoji="0" 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21138DBE-B3B0-4897-B624-81C69E3C88C9}"/>
              </a:ext>
            </a:extLst>
          </p:cNvPr>
          <p:cNvCxnSpPr>
            <a:cxnSpLocks/>
            <a:stCxn id="19" idx="2"/>
          </p:cNvCxnSpPr>
          <p:nvPr/>
        </p:nvCxnSpPr>
        <p:spPr bwMode="auto">
          <a:xfrm>
            <a:off x="1427778" y="2604202"/>
            <a:ext cx="0" cy="4558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00D2F04A-A43B-46A5-93A4-119CD6DB679E}"/>
              </a:ext>
            </a:extLst>
          </p:cNvPr>
          <p:cNvCxnSpPr>
            <a:cxnSpLocks/>
          </p:cNvCxnSpPr>
          <p:nvPr/>
        </p:nvCxnSpPr>
        <p:spPr bwMode="auto">
          <a:xfrm>
            <a:off x="1427778" y="3060056"/>
            <a:ext cx="596291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D78D6944-A0A1-47DC-92CC-FC54A5BDBAF8}"/>
              </a:ext>
            </a:extLst>
          </p:cNvPr>
          <p:cNvSpPr txBox="1"/>
          <p:nvPr/>
        </p:nvSpPr>
        <p:spPr>
          <a:xfrm>
            <a:off x="1490832" y="2723691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hnschrift Condensed" panose="020B0502040204020203" pitchFamily="34" charset="0"/>
              </a:rPr>
              <a:t>is</a:t>
            </a:r>
            <a:r>
              <a:rPr lang="de-DE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 Condensed" panose="020B0502040204020203" pitchFamily="34" charset="0"/>
              </a:rPr>
              <a:t> a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C21F495-DAB4-46D1-861D-7B408561DF8D}"/>
              </a:ext>
            </a:extLst>
          </p:cNvPr>
          <p:cNvSpPr txBox="1"/>
          <p:nvPr/>
        </p:nvSpPr>
        <p:spPr>
          <a:xfrm>
            <a:off x="2231232" y="2172017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>
                <a:latin typeface="Arial"/>
              </a:rPr>
              <a:t>(a </a:t>
            </a:r>
            <a:r>
              <a:rPr lang="de-DE" sz="1800" dirty="0" err="1">
                <a:latin typeface="Arial"/>
              </a:rPr>
              <a:t>class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SubClassOf</a:t>
            </a:r>
            <a:r>
              <a:rPr lang="de-DE" sz="1800" dirty="0">
                <a:latin typeface="Arial"/>
              </a:rPr>
              <a:t> „…“)</a:t>
            </a:r>
          </a:p>
        </p:txBody>
      </p:sp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69FE4F69-0D50-45E8-894B-678F78C2610B}"/>
              </a:ext>
            </a:extLst>
          </p:cNvPr>
          <p:cNvSpPr/>
          <p:nvPr/>
        </p:nvSpPr>
        <p:spPr bwMode="auto">
          <a:xfrm rot="20598756">
            <a:off x="2382737" y="3503975"/>
            <a:ext cx="457697" cy="261776"/>
          </a:xfrm>
          <a:prstGeom prst="rightArrow">
            <a:avLst/>
          </a:prstGeom>
          <a:solidFill>
            <a:srgbClr val="FF5C00">
              <a:lumMod val="60000"/>
              <a:lumOff val="4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4138A31-8118-4F3C-92D0-599B2ECEDF84}"/>
              </a:ext>
            </a:extLst>
          </p:cNvPr>
          <p:cNvSpPr txBox="1"/>
          <p:nvPr/>
        </p:nvSpPr>
        <p:spPr>
          <a:xfrm>
            <a:off x="346851" y="3596757"/>
            <a:ext cx="2240595" cy="1015663"/>
          </a:xfrm>
          <a:prstGeom prst="rect">
            <a:avLst/>
          </a:prstGeom>
          <a:solidFill>
            <a:srgbClr val="FF5C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Property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that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defines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the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relationship</a:t>
            </a:r>
            <a:endParaRPr kumimoji="0" lang="de-DE" sz="1200" b="0" i="0" u="none" strike="noStrike" kern="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Here: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 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T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cell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hnschrift SemiCondensed" panose="020B0502040204020203" pitchFamily="34" charset="0"/>
              </a:rPr>
              <a:t>Is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hnschrift SemiCondensed" panose="020B0502040204020203" pitchFamily="34" charset="0"/>
              </a:rPr>
              <a:t> a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lymphocyte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65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/>
      <p:bldP spid="15" grpId="0"/>
      <p:bldP spid="16" grpId="0"/>
      <p:bldP spid="17" grpId="0"/>
      <p:bldP spid="18" grpId="0"/>
      <p:bldP spid="19" grpId="0" animBg="1"/>
      <p:bldP spid="22" grpId="0"/>
      <p:bldP spid="23" grpId="0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E88A4BC9-0C04-483C-9705-702925FD6962}"/>
              </a:ext>
            </a:extLst>
          </p:cNvPr>
          <p:cNvSpPr/>
          <p:nvPr/>
        </p:nvSpPr>
        <p:spPr>
          <a:xfrm>
            <a:off x="2849736" y="4858694"/>
            <a:ext cx="3084499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Both </a:t>
            </a:r>
            <a:r>
              <a:rPr lang="de-DE" sz="800" dirty="0" err="1">
                <a:latin typeface="Arial"/>
              </a:rPr>
              <a:t>visualizations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taken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: https://bioportal.bioontology.org/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138ED05-431F-4B36-8411-BFEE11932540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Graph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visualizations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of different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0A89683-0A77-420A-9028-ABF2BF98AA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37" t="7316" r="26480" b="6284"/>
          <a:stretch/>
        </p:blipFill>
        <p:spPr>
          <a:xfrm>
            <a:off x="248275" y="1131590"/>
            <a:ext cx="3243605" cy="35119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BB73704-99B4-45B5-91DF-E3586B9429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07" t="6601" r="6807" b="5207"/>
          <a:stretch/>
        </p:blipFill>
        <p:spPr>
          <a:xfrm>
            <a:off x="3707904" y="1131590"/>
            <a:ext cx="5240324" cy="35119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16E1861-72CF-4E0D-BB03-0F2571AAA3AA}"/>
              </a:ext>
            </a:extLst>
          </p:cNvPr>
          <p:cNvSpPr txBox="1"/>
          <p:nvPr/>
        </p:nvSpPr>
        <p:spPr>
          <a:xfrm>
            <a:off x="398533" y="1203598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EFO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9B5AFEC-5C95-40E1-A885-0EC28EF96899}"/>
              </a:ext>
            </a:extLst>
          </p:cNvPr>
          <p:cNvSpPr txBox="1"/>
          <p:nvPr/>
        </p:nvSpPr>
        <p:spPr>
          <a:xfrm>
            <a:off x="3898960" y="1203598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CL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9B9C239-E2B7-47E6-AC1A-FFBC402212BB}"/>
              </a:ext>
            </a:extLst>
          </p:cNvPr>
          <p:cNvSpPr txBox="1"/>
          <p:nvPr/>
        </p:nvSpPr>
        <p:spPr>
          <a:xfrm>
            <a:off x="248275" y="627534"/>
            <a:ext cx="8699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Arial"/>
              </a:rPr>
              <a:t>Term: CD4-positive, alpha-beta T </a:t>
            </a:r>
            <a:r>
              <a:rPr lang="de-DE" sz="1800" dirty="0" err="1">
                <a:latin typeface="Arial"/>
              </a:rPr>
              <a:t>cell</a:t>
            </a:r>
            <a:r>
              <a:rPr lang="de-DE" sz="1800" dirty="0">
                <a:latin typeface="Arial"/>
              </a:rPr>
              <a:t>; </a:t>
            </a:r>
            <a:r>
              <a:rPr lang="de-DE" sz="1800" dirty="0">
                <a:latin typeface="Arial"/>
                <a:hlinkClick r:id="rId5"/>
              </a:rPr>
              <a:t>http://purl.obolibrary.org/obo/CL_0000624</a:t>
            </a:r>
            <a:endParaRPr lang="de-DE" sz="1800" dirty="0">
              <a:latin typeface="Arial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5B19D58-A96B-4D0F-AE33-890023879669}"/>
              </a:ext>
            </a:extLst>
          </p:cNvPr>
          <p:cNvSpPr/>
          <p:nvPr/>
        </p:nvSpPr>
        <p:spPr bwMode="auto">
          <a:xfrm>
            <a:off x="7495750" y="4343350"/>
            <a:ext cx="936104" cy="226388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0CF342E-B9C2-4545-8824-89602F957518}"/>
              </a:ext>
            </a:extLst>
          </p:cNvPr>
          <p:cNvSpPr/>
          <p:nvPr/>
        </p:nvSpPr>
        <p:spPr bwMode="auto">
          <a:xfrm>
            <a:off x="309239" y="4371928"/>
            <a:ext cx="936104" cy="226388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E682710A-081C-4050-BAEB-A6F1EC677980}"/>
              </a:ext>
            </a:extLst>
          </p:cNvPr>
          <p:cNvSpPr/>
          <p:nvPr/>
        </p:nvSpPr>
        <p:spPr bwMode="auto">
          <a:xfrm rot="10287207">
            <a:off x="1687855" y="4263258"/>
            <a:ext cx="668723" cy="211905"/>
          </a:xfrm>
          <a:prstGeom prst="rightArrow">
            <a:avLst/>
          </a:prstGeom>
          <a:solidFill>
            <a:srgbClr val="FF5C00">
              <a:lumMod val="60000"/>
              <a:lumOff val="4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EE8E8377-C949-426F-8ACA-68B8CC66D5A0}"/>
              </a:ext>
            </a:extLst>
          </p:cNvPr>
          <p:cNvSpPr/>
          <p:nvPr/>
        </p:nvSpPr>
        <p:spPr bwMode="auto">
          <a:xfrm rot="320505">
            <a:off x="6524627" y="4265977"/>
            <a:ext cx="668723" cy="211905"/>
          </a:xfrm>
          <a:prstGeom prst="rightArrow">
            <a:avLst/>
          </a:prstGeom>
          <a:solidFill>
            <a:srgbClr val="FF5C00">
              <a:lumMod val="60000"/>
              <a:lumOff val="4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76B4594-FBB7-4142-924A-D2DE2D45F88C}"/>
              </a:ext>
            </a:extLst>
          </p:cNvPr>
          <p:cNvSpPr txBox="1"/>
          <p:nvPr/>
        </p:nvSpPr>
        <p:spPr>
          <a:xfrm>
            <a:off x="2148281" y="4112517"/>
            <a:ext cx="4527922" cy="461665"/>
          </a:xfrm>
          <a:prstGeom prst="rect">
            <a:avLst/>
          </a:prstGeom>
          <a:solidFill>
            <a:srgbClr val="FF5C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The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term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is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part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of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both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ontologies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.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It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originates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from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the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CL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ontology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and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is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adopted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into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the</a:t>
            </a:r>
            <a:r>
              <a:rPr kumimoji="0" lang="de-DE" sz="12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EFO </a:t>
            </a:r>
            <a:r>
              <a:rPr kumimoji="0" lang="de-DE" sz="12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ontology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32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0BB8228B-945D-46E0-9119-043E04427DEE}"/>
              </a:ext>
            </a:extLst>
          </p:cNvPr>
          <p:cNvSpPr/>
          <p:nvPr/>
        </p:nvSpPr>
        <p:spPr>
          <a:xfrm>
            <a:off x="2849736" y="4858694"/>
            <a:ext cx="3084499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Both </a:t>
            </a:r>
            <a:r>
              <a:rPr lang="de-DE" sz="800" dirty="0" err="1">
                <a:latin typeface="Arial"/>
              </a:rPr>
              <a:t>visualizations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taken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: https://bioportal.bioontology.org/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BC03B2C-07F9-420D-8BF9-5C9E96208D17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Mapping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between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6E2BF6E-0327-4B8E-B9A3-61E9ED0AB5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37" t="7316" r="26480" b="6284"/>
          <a:stretch/>
        </p:blipFill>
        <p:spPr>
          <a:xfrm>
            <a:off x="248275" y="1131590"/>
            <a:ext cx="3243605" cy="35119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19F54F7-4048-4103-8F2D-2180431326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07" t="6601" r="6807" b="5207"/>
          <a:stretch/>
        </p:blipFill>
        <p:spPr>
          <a:xfrm>
            <a:off x="3707904" y="1131590"/>
            <a:ext cx="5240324" cy="35119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B69BBA3-9181-42EF-BD16-C60E4045B3D7}"/>
              </a:ext>
            </a:extLst>
          </p:cNvPr>
          <p:cNvSpPr txBox="1"/>
          <p:nvPr/>
        </p:nvSpPr>
        <p:spPr>
          <a:xfrm>
            <a:off x="536307" y="1203598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EFO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2ED24EA-80B2-4278-85F5-FC92CDBB1430}"/>
              </a:ext>
            </a:extLst>
          </p:cNvPr>
          <p:cNvSpPr txBox="1"/>
          <p:nvPr/>
        </p:nvSpPr>
        <p:spPr>
          <a:xfrm>
            <a:off x="3898960" y="1203598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CL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CABA4A-7FB5-44AF-B381-A2DBD3981DF2}"/>
              </a:ext>
            </a:extLst>
          </p:cNvPr>
          <p:cNvSpPr txBox="1"/>
          <p:nvPr/>
        </p:nvSpPr>
        <p:spPr>
          <a:xfrm>
            <a:off x="3898960" y="336597"/>
            <a:ext cx="5123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/>
              </a:rPr>
              <a:t>Terms </a:t>
            </a:r>
            <a:r>
              <a:rPr lang="de-DE" sz="1600" dirty="0" err="1">
                <a:latin typeface="Arial"/>
              </a:rPr>
              <a:t>are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adopted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from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other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ontologies</a:t>
            </a:r>
            <a:r>
              <a:rPr lang="de-DE" sz="1600" dirty="0">
                <a:latin typeface="Arial"/>
              </a:rPr>
              <a:t>,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synonyms</a:t>
            </a:r>
            <a:r>
              <a:rPr lang="de-DE" sz="1600" dirty="0">
                <a:latin typeface="Arial"/>
              </a:rPr>
              <a:t> in different </a:t>
            </a:r>
            <a:r>
              <a:rPr lang="de-DE" sz="1600" dirty="0" err="1">
                <a:latin typeface="Arial"/>
              </a:rPr>
              <a:t>ontologies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are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mapped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each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other</a:t>
            </a:r>
            <a:r>
              <a:rPr lang="de-DE" sz="1600" dirty="0">
                <a:latin typeface="Arial"/>
              </a:rPr>
              <a:t>.</a:t>
            </a:r>
          </a:p>
          <a:p>
            <a:r>
              <a:rPr lang="de-DE" sz="1600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1600" dirty="0" err="1">
                <a:latin typeface="Arial"/>
                <a:sym typeface="Wingdings" panose="05000000000000000000" pitchFamily="2" charset="2"/>
              </a:rPr>
              <a:t>Semantic</a:t>
            </a:r>
            <a:r>
              <a:rPr lang="de-DE" sz="160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600" dirty="0" err="1">
                <a:latin typeface="Arial"/>
                <a:sym typeface="Wingdings" panose="05000000000000000000" pitchFamily="2" charset="2"/>
              </a:rPr>
              <a:t>knowledge</a:t>
            </a:r>
            <a:r>
              <a:rPr lang="de-DE" sz="160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600" i="1" dirty="0" err="1">
                <a:latin typeface="Arial"/>
                <a:sym typeface="Wingdings" panose="05000000000000000000" pitchFamily="2" charset="2"/>
              </a:rPr>
              <a:t>across</a:t>
            </a:r>
            <a:r>
              <a:rPr lang="de-DE" sz="1600" i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600" dirty="0" err="1">
                <a:latin typeface="Arial"/>
                <a:sym typeface="Wingdings" panose="05000000000000000000" pitchFamily="2" charset="2"/>
              </a:rPr>
              <a:t>domains</a:t>
            </a:r>
            <a:r>
              <a:rPr lang="de-DE" sz="1600" dirty="0">
                <a:latin typeface="Arial"/>
                <a:sym typeface="Wingdings" panose="05000000000000000000" pitchFamily="2" charset="2"/>
              </a:rPr>
              <a:t>!</a:t>
            </a:r>
            <a:endParaRPr lang="de-DE" sz="1600" dirty="0">
              <a:latin typeface="Arial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BA34CE67-5859-4A6B-A940-C69686872617}"/>
              </a:ext>
            </a:extLst>
          </p:cNvPr>
          <p:cNvCxnSpPr/>
          <p:nvPr/>
        </p:nvCxnSpPr>
        <p:spPr bwMode="auto">
          <a:xfrm flipH="1">
            <a:off x="1387906" y="4451198"/>
            <a:ext cx="6048672" cy="720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D398BE44-96FD-472E-BA5C-DC4BA03FCDD9}"/>
              </a:ext>
            </a:extLst>
          </p:cNvPr>
          <p:cNvCxnSpPr>
            <a:cxnSpLocks/>
          </p:cNvCxnSpPr>
          <p:nvPr/>
        </p:nvCxnSpPr>
        <p:spPr bwMode="auto">
          <a:xfrm flipH="1">
            <a:off x="1763688" y="3539793"/>
            <a:ext cx="2016224" cy="1308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242C9FE-DAAA-45BE-AA05-9249AC7B0106}"/>
              </a:ext>
            </a:extLst>
          </p:cNvPr>
          <p:cNvCxnSpPr>
            <a:cxnSpLocks/>
          </p:cNvCxnSpPr>
          <p:nvPr/>
        </p:nvCxnSpPr>
        <p:spPr bwMode="auto">
          <a:xfrm flipH="1">
            <a:off x="1841624" y="2643758"/>
            <a:ext cx="2154312" cy="2130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A1203D36-38D5-4375-B914-0EADFDA72C32}"/>
              </a:ext>
            </a:extLst>
          </p:cNvPr>
          <p:cNvSpPr txBox="1"/>
          <p:nvPr/>
        </p:nvSpPr>
        <p:spPr>
          <a:xfrm>
            <a:off x="4113923" y="4051088"/>
            <a:ext cx="596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C00000"/>
                </a:solidFill>
                <a:latin typeface="Arial"/>
              </a:rPr>
              <a:t>etc.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9AD374E-FB3C-44B0-BE67-7256655B0901}"/>
              </a:ext>
            </a:extLst>
          </p:cNvPr>
          <p:cNvSpPr/>
          <p:nvPr/>
        </p:nvSpPr>
        <p:spPr bwMode="auto">
          <a:xfrm>
            <a:off x="7495750" y="4343350"/>
            <a:ext cx="936104" cy="226388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9F3CFC6-C52C-4FD4-A827-A7F237218936}"/>
              </a:ext>
            </a:extLst>
          </p:cNvPr>
          <p:cNvSpPr/>
          <p:nvPr/>
        </p:nvSpPr>
        <p:spPr bwMode="auto">
          <a:xfrm>
            <a:off x="309239" y="4371928"/>
            <a:ext cx="936104" cy="226388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12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146C10B6-BB35-4251-8510-A43DF2F42E63}"/>
              </a:ext>
            </a:extLst>
          </p:cNvPr>
          <p:cNvSpPr/>
          <p:nvPr/>
        </p:nvSpPr>
        <p:spPr>
          <a:xfrm>
            <a:off x="2996412" y="4858694"/>
            <a:ext cx="2791149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Visualization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taken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: https://bioportal.bioontology.org/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061ED26-9D10-4C9F-B168-9CA82E7D1E78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The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advantage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of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E29DEAB-E90E-4EAF-865D-2D788D9933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37" t="7316" r="26480" b="6284"/>
          <a:stretch/>
        </p:blipFill>
        <p:spPr>
          <a:xfrm>
            <a:off x="320283" y="987574"/>
            <a:ext cx="3243605" cy="35119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E4F4180-BCCE-46B1-9F03-5D33AAF4AAB2}"/>
              </a:ext>
            </a:extLst>
          </p:cNvPr>
          <p:cNvSpPr txBox="1"/>
          <p:nvPr/>
        </p:nvSpPr>
        <p:spPr>
          <a:xfrm>
            <a:off x="395536" y="1059582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EFO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005408F-1542-487A-A025-A9ACEB2C28A2}"/>
              </a:ext>
            </a:extLst>
          </p:cNvPr>
          <p:cNvSpPr txBox="1"/>
          <p:nvPr/>
        </p:nvSpPr>
        <p:spPr>
          <a:xfrm>
            <a:off x="3829045" y="694766"/>
            <a:ext cx="49685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>
                <a:latin typeface="Arial"/>
              </a:rPr>
              <a:t>A </a:t>
            </a:r>
            <a:r>
              <a:rPr lang="de-DE" sz="1800" b="1" dirty="0" err="1">
                <a:latin typeface="Arial"/>
              </a:rPr>
              <a:t>single</a:t>
            </a:r>
            <a:r>
              <a:rPr lang="de-DE" sz="1800" b="1" dirty="0">
                <a:latin typeface="Arial"/>
              </a:rPr>
              <a:t> Key-Value Pair </a:t>
            </a:r>
            <a:r>
              <a:rPr lang="de-DE" sz="1800" b="1" dirty="0" err="1">
                <a:latin typeface="Arial"/>
              </a:rPr>
              <a:t>can</a:t>
            </a:r>
            <a:r>
              <a:rPr lang="de-DE" sz="1800" b="1" dirty="0">
                <a:latin typeface="Arial"/>
              </a:rPr>
              <a:t> carry </a:t>
            </a:r>
            <a:r>
              <a:rPr lang="de-DE" sz="1800" b="1" dirty="0" err="1">
                <a:latin typeface="Arial"/>
              </a:rPr>
              <a:t>extended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domain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knowledge</a:t>
            </a:r>
            <a:r>
              <a:rPr lang="de-DE" sz="1800" b="1" dirty="0">
                <a:latin typeface="Arial"/>
              </a:rPr>
              <a:t>!</a:t>
            </a:r>
          </a:p>
          <a:p>
            <a:r>
              <a:rPr lang="de-DE" sz="1100" dirty="0">
                <a:latin typeface="Arial"/>
              </a:rPr>
              <a:t> </a:t>
            </a:r>
          </a:p>
          <a:p>
            <a:r>
              <a:rPr lang="de-DE" sz="1800" dirty="0">
                <a:latin typeface="Arial"/>
              </a:rPr>
              <a:t>„CD4-positive, alpha-beta T </a:t>
            </a:r>
            <a:r>
              <a:rPr lang="de-DE" sz="1800" dirty="0" err="1">
                <a:latin typeface="Arial"/>
              </a:rPr>
              <a:t>cell</a:t>
            </a:r>
            <a:r>
              <a:rPr lang="de-DE" sz="1800" dirty="0">
                <a:latin typeface="Arial"/>
              </a:rPr>
              <a:t>“ </a:t>
            </a:r>
            <a:r>
              <a:rPr lang="de-DE" sz="1800" dirty="0" err="1">
                <a:latin typeface="Arial"/>
              </a:rPr>
              <a:t>following</a:t>
            </a:r>
            <a:r>
              <a:rPr lang="de-DE" sz="1800" dirty="0">
                <a:latin typeface="Arial"/>
              </a:rPr>
              <a:t> an </a:t>
            </a:r>
            <a:r>
              <a:rPr lang="de-DE" sz="1800" dirty="0" err="1">
                <a:latin typeface="Arial"/>
              </a:rPr>
              <a:t>ontology</a:t>
            </a:r>
            <a:r>
              <a:rPr lang="de-DE" sz="1800" dirty="0">
                <a:latin typeface="Arial"/>
              </a:rPr>
              <a:t> (</a:t>
            </a:r>
            <a:r>
              <a:rPr lang="de-DE" sz="1800" dirty="0" err="1">
                <a:latin typeface="Arial"/>
              </a:rPr>
              <a:t>here</a:t>
            </a:r>
            <a:r>
              <a:rPr lang="de-DE" sz="1800" dirty="0">
                <a:latin typeface="Arial"/>
              </a:rPr>
              <a:t>: EFO) </a:t>
            </a:r>
            <a:r>
              <a:rPr lang="de-DE" sz="1800" dirty="0" err="1">
                <a:latin typeface="Arial"/>
              </a:rPr>
              <a:t>includes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more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information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from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domain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knowledge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formalized</a:t>
            </a:r>
            <a:r>
              <a:rPr lang="de-DE" sz="1800" dirty="0">
                <a:latin typeface="Arial"/>
              </a:rPr>
              <a:t> in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ontology</a:t>
            </a:r>
            <a:r>
              <a:rPr lang="de-DE" sz="1800" dirty="0">
                <a:latin typeface="Arial"/>
              </a:rPr>
              <a:t> </a:t>
            </a:r>
            <a:r>
              <a:rPr lang="de-DE" sz="1400" dirty="0">
                <a:latin typeface="Arial"/>
              </a:rPr>
              <a:t>(and </a:t>
            </a:r>
            <a:r>
              <a:rPr lang="de-DE" sz="1400" dirty="0" err="1">
                <a:latin typeface="Arial"/>
              </a:rPr>
              <a:t>cross</a:t>
            </a:r>
            <a:r>
              <a:rPr lang="de-DE" sz="1400" dirty="0">
                <a:latin typeface="Arial"/>
              </a:rPr>
              <a:t>-domain </a:t>
            </a:r>
            <a:r>
              <a:rPr lang="de-DE" sz="1400" dirty="0" err="1">
                <a:latin typeface="Arial"/>
              </a:rPr>
              <a:t>knowledge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formalized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mapping</a:t>
            </a:r>
            <a:r>
              <a:rPr lang="de-DE" sz="1400" dirty="0">
                <a:latin typeface="Arial"/>
              </a:rPr>
              <a:t>):</a:t>
            </a:r>
            <a:endParaRPr lang="de-DE" sz="1800" dirty="0"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de-DE" sz="17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Is</a:t>
            </a:r>
            <a:r>
              <a:rPr lang="de-DE" sz="17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7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carrying</a:t>
            </a:r>
            <a:r>
              <a:rPr lang="de-DE" sz="17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a T </a:t>
            </a:r>
            <a:r>
              <a:rPr lang="de-DE" sz="17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cell</a:t>
            </a:r>
            <a:r>
              <a:rPr lang="de-DE" sz="17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7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receptor</a:t>
            </a:r>
            <a:r>
              <a:rPr lang="de-DE" sz="17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7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with</a:t>
            </a:r>
            <a:r>
              <a:rPr lang="de-DE" sz="17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el-GR" sz="17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αβ</a:t>
            </a:r>
            <a:r>
              <a:rPr lang="de-DE" sz="17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-</a:t>
            </a:r>
            <a:r>
              <a:rPr lang="de-DE" sz="17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chains</a:t>
            </a:r>
            <a:endParaRPr lang="de-DE" sz="1700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de-DE" sz="1700" dirty="0" err="1">
                <a:solidFill>
                  <a:srgbClr val="7030A0"/>
                </a:solidFill>
                <a:latin typeface="Arial"/>
              </a:rPr>
              <a:t>Has</a:t>
            </a:r>
            <a:r>
              <a:rPr lang="de-DE" sz="1700" dirty="0">
                <a:solidFill>
                  <a:srgbClr val="7030A0"/>
                </a:solidFill>
                <a:latin typeface="Arial"/>
              </a:rPr>
              <a:t> </a:t>
            </a:r>
            <a:r>
              <a:rPr lang="de-DE" sz="1700" dirty="0" err="1">
                <a:solidFill>
                  <a:srgbClr val="7030A0"/>
                </a:solidFill>
                <a:latin typeface="Arial"/>
              </a:rPr>
              <a:t>completed</a:t>
            </a:r>
            <a:r>
              <a:rPr lang="de-DE" sz="1700" dirty="0">
                <a:solidFill>
                  <a:srgbClr val="7030A0"/>
                </a:solidFill>
                <a:latin typeface="Arial"/>
              </a:rPr>
              <a:t> </a:t>
            </a:r>
            <a:r>
              <a:rPr lang="de-DE" sz="1700" dirty="0" err="1">
                <a:solidFill>
                  <a:srgbClr val="7030A0"/>
                </a:solidFill>
                <a:latin typeface="Arial"/>
              </a:rPr>
              <a:t>thymic</a:t>
            </a:r>
            <a:r>
              <a:rPr lang="de-DE" sz="1700" dirty="0">
                <a:solidFill>
                  <a:srgbClr val="7030A0"/>
                </a:solidFill>
                <a:latin typeface="Arial"/>
              </a:rPr>
              <a:t> </a:t>
            </a:r>
            <a:r>
              <a:rPr lang="de-DE" sz="1700" dirty="0" err="1">
                <a:solidFill>
                  <a:srgbClr val="7030A0"/>
                </a:solidFill>
                <a:latin typeface="Arial"/>
              </a:rPr>
              <a:t>selection</a:t>
            </a:r>
            <a:r>
              <a:rPr lang="de-DE" sz="1700" dirty="0">
                <a:solidFill>
                  <a:srgbClr val="7030A0"/>
                </a:solidFill>
                <a:latin typeface="Arial"/>
              </a:rPr>
              <a:t> (i.e., </a:t>
            </a:r>
            <a:r>
              <a:rPr lang="de-DE" sz="1700" dirty="0" err="1">
                <a:solidFill>
                  <a:srgbClr val="7030A0"/>
                </a:solidFill>
                <a:latin typeface="Arial"/>
              </a:rPr>
              <a:t>is</a:t>
            </a:r>
            <a:r>
              <a:rPr lang="de-DE" sz="1700" dirty="0">
                <a:solidFill>
                  <a:srgbClr val="7030A0"/>
                </a:solidFill>
                <a:latin typeface="Arial"/>
              </a:rPr>
              <a:t> </a:t>
            </a:r>
            <a:r>
              <a:rPr lang="de-DE" sz="1700" dirty="0" err="1">
                <a:solidFill>
                  <a:srgbClr val="7030A0"/>
                </a:solidFill>
                <a:latin typeface="Arial"/>
              </a:rPr>
              <a:t>mature</a:t>
            </a:r>
            <a:r>
              <a:rPr lang="de-DE" sz="1700" dirty="0">
                <a:solidFill>
                  <a:srgbClr val="7030A0"/>
                </a:solidFill>
                <a:latin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de-DE" sz="1700" dirty="0" err="1">
                <a:solidFill>
                  <a:srgbClr val="00B0F0"/>
                </a:solidFill>
                <a:latin typeface="Arial"/>
              </a:rPr>
              <a:t>Is</a:t>
            </a:r>
            <a:r>
              <a:rPr lang="de-DE" sz="1700" dirty="0">
                <a:solidFill>
                  <a:srgbClr val="00B0F0"/>
                </a:solidFill>
                <a:latin typeface="Arial"/>
              </a:rPr>
              <a:t> a </a:t>
            </a:r>
            <a:r>
              <a:rPr lang="de-DE" sz="1700" dirty="0" err="1">
                <a:solidFill>
                  <a:srgbClr val="00B0F0"/>
                </a:solidFill>
                <a:latin typeface="Arial"/>
              </a:rPr>
              <a:t>cell</a:t>
            </a:r>
            <a:r>
              <a:rPr lang="de-DE" sz="1700" dirty="0">
                <a:solidFill>
                  <a:srgbClr val="00B0F0"/>
                </a:solidFill>
                <a:latin typeface="Arial"/>
              </a:rPr>
              <a:t> of </a:t>
            </a:r>
            <a:r>
              <a:rPr lang="de-DE" sz="1700" dirty="0" err="1">
                <a:solidFill>
                  <a:srgbClr val="00B0F0"/>
                </a:solidFill>
                <a:latin typeface="Arial"/>
              </a:rPr>
              <a:t>the</a:t>
            </a:r>
            <a:r>
              <a:rPr lang="de-DE" sz="1700" dirty="0">
                <a:solidFill>
                  <a:srgbClr val="00B0F0"/>
                </a:solidFill>
                <a:latin typeface="Arial"/>
              </a:rPr>
              <a:t> </a:t>
            </a:r>
            <a:r>
              <a:rPr lang="de-DE" sz="1700" dirty="0" err="1">
                <a:solidFill>
                  <a:srgbClr val="00B0F0"/>
                </a:solidFill>
                <a:latin typeface="Arial"/>
              </a:rPr>
              <a:t>hematopoietic</a:t>
            </a:r>
            <a:r>
              <a:rPr lang="de-DE" sz="1700" dirty="0">
                <a:solidFill>
                  <a:srgbClr val="00B0F0"/>
                </a:solidFill>
                <a:latin typeface="Arial"/>
              </a:rPr>
              <a:t> </a:t>
            </a:r>
            <a:r>
              <a:rPr lang="de-DE" sz="1700" dirty="0" err="1">
                <a:solidFill>
                  <a:srgbClr val="00B0F0"/>
                </a:solidFill>
                <a:latin typeface="Arial"/>
              </a:rPr>
              <a:t>system</a:t>
            </a:r>
            <a:endParaRPr lang="de-DE" sz="1700" dirty="0">
              <a:solidFill>
                <a:srgbClr val="00B0F0"/>
              </a:solidFill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de-DE" sz="1700" dirty="0">
                <a:latin typeface="Arial"/>
              </a:rPr>
              <a:t>etc…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A1CD4F10-BAA3-442A-BC09-DB1690CFDDFD}"/>
              </a:ext>
            </a:extLst>
          </p:cNvPr>
          <p:cNvSpPr/>
          <p:nvPr/>
        </p:nvSpPr>
        <p:spPr bwMode="auto">
          <a:xfrm>
            <a:off x="502532" y="3704322"/>
            <a:ext cx="648072" cy="184085"/>
          </a:xfrm>
          <a:prstGeom prst="ellipse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B1E6AE6-DAC0-4532-BF30-68E2F92A58B5}"/>
              </a:ext>
            </a:extLst>
          </p:cNvPr>
          <p:cNvSpPr/>
          <p:nvPr/>
        </p:nvSpPr>
        <p:spPr bwMode="auto">
          <a:xfrm>
            <a:off x="427526" y="3973238"/>
            <a:ext cx="832105" cy="184085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0E6CF09-0EA0-46FC-BE9E-169501E7EBC4}"/>
              </a:ext>
            </a:extLst>
          </p:cNvPr>
          <p:cNvSpPr/>
          <p:nvPr/>
        </p:nvSpPr>
        <p:spPr bwMode="auto">
          <a:xfrm>
            <a:off x="1259631" y="2357341"/>
            <a:ext cx="832105" cy="184085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7770D69-B253-4345-85C6-E3CD28F89801}"/>
              </a:ext>
            </a:extLst>
          </p:cNvPr>
          <p:cNvSpPr txBox="1"/>
          <p:nvPr/>
        </p:nvSpPr>
        <p:spPr>
          <a:xfrm>
            <a:off x="4391986" y="4157323"/>
            <a:ext cx="4268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Due </a:t>
            </a:r>
            <a:r>
              <a:rPr lang="de-DE" sz="16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to</a:t>
            </a:r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16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the</a:t>
            </a:r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16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ontology</a:t>
            </a:r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16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format</a:t>
            </a:r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, a </a:t>
            </a:r>
            <a:r>
              <a:rPr lang="de-DE" sz="16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computer</a:t>
            </a:r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16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can</a:t>
            </a:r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16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read</a:t>
            </a:r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16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the</a:t>
            </a:r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16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knowledge</a:t>
            </a:r>
            <a:r>
              <a:rPr lang="de-DE" sz="16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8908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7EC5E38C-8625-4045-A1FE-4D3F9BEEBCEB}"/>
              </a:ext>
            </a:extLst>
          </p:cNvPr>
          <p:cNvSpPr/>
          <p:nvPr/>
        </p:nvSpPr>
        <p:spPr bwMode="auto">
          <a:xfrm>
            <a:off x="0" y="3435846"/>
            <a:ext cx="9180512" cy="10291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ＭＳ Ｐゴシック" charset="0"/>
              </a:rPr>
              <a:t>Example</a:t>
            </a:r>
            <a:endParaRPr kumimoji="0" lang="de-DE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ＭＳ Ｐゴシック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48FAAA6-87D9-4ADF-8CEA-35FC23634ABF}"/>
              </a:ext>
            </a:extLst>
          </p:cNvPr>
          <p:cNvSpPr/>
          <p:nvPr/>
        </p:nvSpPr>
        <p:spPr>
          <a:xfrm>
            <a:off x="2483768" y="4795655"/>
            <a:ext cx="3897221" cy="33855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de-DE" sz="800" dirty="0">
                <a:latin typeface="Arial"/>
              </a:rPr>
              <a:t>1) </a:t>
            </a:r>
            <a:r>
              <a:rPr lang="de-DE" sz="800" dirty="0" err="1">
                <a:latin typeface="Arial"/>
              </a:rPr>
              <a:t>Sarkans</a:t>
            </a:r>
            <a:r>
              <a:rPr lang="de-DE" sz="800" dirty="0">
                <a:latin typeface="Arial"/>
              </a:rPr>
              <a:t> et al., 2021: </a:t>
            </a:r>
            <a:r>
              <a:rPr lang="de-DE" sz="800" dirty="0">
                <a:latin typeface="Arial"/>
                <a:hlinkClick r:id="rId3"/>
              </a:rPr>
              <a:t>https://doi.org/10.1038/s41592-021-01166-8</a:t>
            </a:r>
            <a:r>
              <a:rPr lang="de-DE" sz="800" dirty="0">
                <a:latin typeface="Arial"/>
              </a:rPr>
              <a:t> </a:t>
            </a:r>
          </a:p>
          <a:p>
            <a:pPr lvl="0" algn="ctr"/>
            <a:r>
              <a:rPr lang="de-DE" sz="800" dirty="0">
                <a:latin typeface="Arial"/>
              </a:rPr>
              <a:t>2) </a:t>
            </a:r>
            <a:r>
              <a:rPr lang="de-DE" sz="800" dirty="0">
                <a:latin typeface="Arial"/>
                <a:hlinkClick r:id="rId4"/>
              </a:rPr>
              <a:t>https://isa-specs.readthedocs.io/en/latest/isatab.html</a:t>
            </a:r>
            <a:r>
              <a:rPr lang="de-DE" sz="800" dirty="0">
                <a:latin typeface="Arial"/>
              </a:rPr>
              <a:t> (last </a:t>
            </a:r>
            <a:r>
              <a:rPr lang="de-DE" sz="800" dirty="0" err="1">
                <a:latin typeface="Arial"/>
              </a:rPr>
              <a:t>access</a:t>
            </a:r>
            <a:r>
              <a:rPr lang="de-DE" sz="800" dirty="0">
                <a:latin typeface="Arial"/>
              </a:rPr>
              <a:t>: 2023-08-16)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B033AF42-927A-4F08-8C62-2B8B282601FE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 1/2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69EFB71-6FDD-4FC3-868D-C2179C557542}"/>
              </a:ext>
            </a:extLst>
          </p:cNvPr>
          <p:cNvSpPr txBox="1"/>
          <p:nvPr/>
        </p:nvSpPr>
        <p:spPr>
          <a:xfrm>
            <a:off x="728827" y="1442319"/>
            <a:ext cx="772285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b="1" i="1" dirty="0">
                <a:latin typeface="Arial"/>
              </a:rPr>
              <a:t>Suggestion</a:t>
            </a:r>
            <a:r>
              <a:rPr lang="de-DE" sz="1900" i="1" dirty="0">
                <a:latin typeface="Arial"/>
              </a:rPr>
              <a:t> (</a:t>
            </a:r>
            <a:r>
              <a:rPr lang="de-DE" sz="1900" i="1" dirty="0" err="1">
                <a:latin typeface="Arial"/>
              </a:rPr>
              <a:t>based</a:t>
            </a:r>
            <a:r>
              <a:rPr lang="de-DE" sz="1900" i="1" dirty="0">
                <a:latin typeface="Arial"/>
              </a:rPr>
              <a:t> on REMBI</a:t>
            </a:r>
            <a:r>
              <a:rPr lang="de-DE" sz="1900" i="1" baseline="30000" dirty="0">
                <a:latin typeface="Arial"/>
              </a:rPr>
              <a:t>1</a:t>
            </a:r>
            <a:r>
              <a:rPr lang="de-DE" sz="1900" i="1" dirty="0">
                <a:latin typeface="Arial"/>
              </a:rPr>
              <a:t> </a:t>
            </a:r>
            <a:r>
              <a:rPr lang="de-DE" sz="1900" i="1" dirty="0" err="1">
                <a:latin typeface="Arial"/>
              </a:rPr>
              <a:t>items</a:t>
            </a:r>
            <a:r>
              <a:rPr lang="de-DE" sz="1900" i="1" dirty="0">
                <a:latin typeface="Arial"/>
              </a:rPr>
              <a:t>, and ISA-TAB</a:t>
            </a:r>
            <a:r>
              <a:rPr lang="de-DE" sz="1900" i="1" baseline="30000" dirty="0">
                <a:latin typeface="Arial"/>
              </a:rPr>
              <a:t>2</a:t>
            </a:r>
            <a:r>
              <a:rPr lang="de-DE" sz="1900" i="1" dirty="0">
                <a:latin typeface="Arial"/>
              </a:rPr>
              <a:t>):</a:t>
            </a:r>
            <a:br>
              <a:rPr lang="de-DE" sz="1900" dirty="0">
                <a:latin typeface="Arial"/>
              </a:rPr>
            </a:br>
            <a:r>
              <a:rPr lang="de-DE" sz="1900" dirty="0" err="1">
                <a:latin typeface="Arial"/>
              </a:rPr>
              <a:t>To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create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machine-actionable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metadata</a:t>
            </a:r>
            <a:r>
              <a:rPr lang="de-DE" sz="1900" dirty="0">
                <a:latin typeface="Arial"/>
              </a:rPr>
              <a:t>, </a:t>
            </a:r>
            <a:r>
              <a:rPr lang="de-DE" sz="1900" dirty="0" err="1">
                <a:latin typeface="Arial"/>
              </a:rPr>
              <a:t>make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use</a:t>
            </a:r>
            <a:r>
              <a:rPr lang="de-DE" sz="1900" dirty="0">
                <a:latin typeface="Arial"/>
              </a:rPr>
              <a:t> of </a:t>
            </a:r>
            <a:r>
              <a:rPr lang="de-DE" sz="1900" b="1" dirty="0" err="1">
                <a:latin typeface="Arial"/>
              </a:rPr>
              <a:t>ontology</a:t>
            </a:r>
            <a:r>
              <a:rPr lang="de-DE" sz="1900" b="1" dirty="0">
                <a:latin typeface="Arial"/>
              </a:rPr>
              <a:t> </a:t>
            </a:r>
            <a:r>
              <a:rPr lang="de-DE" sz="1900" b="1" dirty="0" err="1">
                <a:latin typeface="Arial"/>
              </a:rPr>
              <a:t>terms</a:t>
            </a:r>
            <a:r>
              <a:rPr lang="de-DE" sz="1900" b="1" dirty="0">
                <a:latin typeface="Arial"/>
              </a:rPr>
              <a:t> </a:t>
            </a:r>
            <a:r>
              <a:rPr lang="de-DE" sz="1900" dirty="0">
                <a:latin typeface="Arial"/>
              </a:rPr>
              <a:t>and </a:t>
            </a:r>
            <a:r>
              <a:rPr lang="de-DE" sz="1900" b="1" dirty="0" err="1">
                <a:latin typeface="Arial"/>
              </a:rPr>
              <a:t>ontology</a:t>
            </a:r>
            <a:r>
              <a:rPr lang="de-DE" sz="1900" b="1" dirty="0">
                <a:latin typeface="Arial"/>
              </a:rPr>
              <a:t> </a:t>
            </a:r>
            <a:r>
              <a:rPr lang="de-DE" sz="1900" b="1" dirty="0" err="1">
                <a:latin typeface="Arial"/>
              </a:rPr>
              <a:t>term</a:t>
            </a:r>
            <a:r>
              <a:rPr lang="de-DE" sz="1900" b="1" dirty="0">
                <a:latin typeface="Arial"/>
              </a:rPr>
              <a:t> source </a:t>
            </a:r>
            <a:r>
              <a:rPr lang="de-DE" sz="1900" b="1" dirty="0" err="1">
                <a:latin typeface="Arial"/>
              </a:rPr>
              <a:t>references</a:t>
            </a:r>
            <a:r>
              <a:rPr lang="de-DE" sz="1900" dirty="0">
                <a:latin typeface="Arial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900" dirty="0">
                <a:latin typeface="Arial"/>
              </a:rPr>
              <a:t>Use </a:t>
            </a:r>
            <a:r>
              <a:rPr lang="de-DE" sz="1900" dirty="0" err="1">
                <a:latin typeface="Arial"/>
              </a:rPr>
              <a:t>the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ontology-derived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term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as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the</a:t>
            </a:r>
            <a:r>
              <a:rPr lang="de-DE" sz="1900" dirty="0">
                <a:latin typeface="Arial"/>
              </a:rPr>
              <a:t> Value </a:t>
            </a:r>
            <a:r>
              <a:rPr lang="de-DE" sz="1900" dirty="0" err="1">
                <a:latin typeface="Arial"/>
              </a:rPr>
              <a:t>for</a:t>
            </a:r>
            <a:r>
              <a:rPr lang="de-DE" sz="1900" dirty="0">
                <a:latin typeface="Arial"/>
              </a:rPr>
              <a:t> a </a:t>
            </a:r>
            <a:r>
              <a:rPr lang="de-DE" sz="1900" dirty="0" err="1">
                <a:latin typeface="Arial"/>
              </a:rPr>
              <a:t>specific</a:t>
            </a:r>
            <a:r>
              <a:rPr lang="de-DE" sz="1900" dirty="0">
                <a:latin typeface="Arial"/>
              </a:rPr>
              <a:t> Key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900" dirty="0">
                <a:latin typeface="Arial"/>
              </a:rPr>
              <a:t>Add </a:t>
            </a:r>
            <a:r>
              <a:rPr lang="de-DE" sz="1900" dirty="0" err="1">
                <a:latin typeface="Arial"/>
              </a:rPr>
              <a:t>the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ontology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term</a:t>
            </a:r>
            <a:r>
              <a:rPr lang="de-DE" sz="1900" dirty="0">
                <a:latin typeface="Arial"/>
              </a:rPr>
              <a:t> URL </a:t>
            </a:r>
            <a:r>
              <a:rPr lang="de-DE" sz="1900" dirty="0" err="1">
                <a:latin typeface="Arial"/>
              </a:rPr>
              <a:t>as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the</a:t>
            </a:r>
            <a:r>
              <a:rPr lang="de-DE" sz="1900" dirty="0">
                <a:latin typeface="Arial"/>
              </a:rPr>
              <a:t> Value </a:t>
            </a:r>
            <a:r>
              <a:rPr lang="de-DE" sz="1900" dirty="0" err="1">
                <a:latin typeface="Arial"/>
              </a:rPr>
              <a:t>for</a:t>
            </a:r>
            <a:r>
              <a:rPr lang="de-DE" sz="1900" dirty="0">
                <a:latin typeface="Arial"/>
              </a:rPr>
              <a:t> a </a:t>
            </a:r>
            <a:r>
              <a:rPr lang="de-DE" sz="1900" dirty="0" err="1">
                <a:latin typeface="Arial"/>
              </a:rPr>
              <a:t>second</a:t>
            </a:r>
            <a:r>
              <a:rPr lang="de-DE" sz="1900" dirty="0">
                <a:latin typeface="Arial"/>
              </a:rPr>
              <a:t> Key </a:t>
            </a:r>
            <a:r>
              <a:rPr lang="de-DE" sz="1900" dirty="0" err="1">
                <a:latin typeface="Arial"/>
              </a:rPr>
              <a:t>using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the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>
                <a:solidFill>
                  <a:schemeClr val="tx2"/>
                </a:solidFill>
                <a:latin typeface="Bahnschrift" panose="020B0502040204020203" pitchFamily="34" charset="0"/>
              </a:rPr>
              <a:t>&lt;Key&gt; + „Term </a:t>
            </a:r>
            <a:r>
              <a:rPr lang="de-DE" sz="1900" dirty="0" err="1">
                <a:solidFill>
                  <a:schemeClr val="tx2"/>
                </a:solidFill>
                <a:latin typeface="Bahnschrift" panose="020B0502040204020203" pitchFamily="34" charset="0"/>
              </a:rPr>
              <a:t>Accession</a:t>
            </a:r>
            <a:r>
              <a:rPr lang="de-DE" sz="1900" dirty="0">
                <a:solidFill>
                  <a:schemeClr val="tx2"/>
                </a:solidFill>
                <a:latin typeface="Bahnschrift" panose="020B0502040204020203" pitchFamily="34" charset="0"/>
              </a:rPr>
              <a:t> </a:t>
            </a:r>
            <a:r>
              <a:rPr lang="de-DE" sz="1900" dirty="0" err="1">
                <a:solidFill>
                  <a:schemeClr val="tx2"/>
                </a:solidFill>
                <a:latin typeface="Bahnschrift" panose="020B0502040204020203" pitchFamily="34" charset="0"/>
              </a:rPr>
              <a:t>Number</a:t>
            </a:r>
            <a:r>
              <a:rPr lang="de-DE" sz="1900" dirty="0">
                <a:solidFill>
                  <a:schemeClr val="tx2"/>
                </a:solidFill>
                <a:latin typeface="Bahnschrift" panose="020B0502040204020203" pitchFamily="34" charset="0"/>
              </a:rPr>
              <a:t>“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29316BF-D7C7-4520-B031-F66D6F4AEAA0}"/>
              </a:ext>
            </a:extLst>
          </p:cNvPr>
          <p:cNvSpPr txBox="1"/>
          <p:nvPr/>
        </p:nvSpPr>
        <p:spPr>
          <a:xfrm>
            <a:off x="394431" y="627128"/>
            <a:ext cx="8251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err="1">
                <a:latin typeface="Arial"/>
              </a:rPr>
              <a:t>There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is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no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unified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standard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for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the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use</a:t>
            </a:r>
            <a:r>
              <a:rPr lang="de-DE" sz="2000" b="1" dirty="0">
                <a:latin typeface="Arial"/>
              </a:rPr>
              <a:t> of </a:t>
            </a:r>
            <a:r>
              <a:rPr lang="de-DE" sz="2000" b="1" dirty="0" err="1">
                <a:latin typeface="Arial"/>
              </a:rPr>
              <a:t>ontologies</a:t>
            </a:r>
            <a:r>
              <a:rPr lang="de-DE" sz="2000" b="1" dirty="0">
                <a:latin typeface="Arial"/>
              </a:rPr>
              <a:t> in OMERO.</a:t>
            </a:r>
          </a:p>
          <a:p>
            <a:pPr algn="ctr"/>
            <a:r>
              <a:rPr lang="de-DE" sz="2000" dirty="0">
                <a:latin typeface="Arial"/>
              </a:rPr>
              <a:t>But </a:t>
            </a:r>
            <a:r>
              <a:rPr lang="de-DE" sz="2000" dirty="0" err="1">
                <a:latin typeface="Arial"/>
              </a:rPr>
              <a:t>we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can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start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working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with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some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recommendations</a:t>
            </a:r>
            <a:r>
              <a:rPr lang="de-DE" sz="2000" dirty="0">
                <a:latin typeface="Arial"/>
              </a:rPr>
              <a:t>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5B967A8-6858-4AD6-A441-E8892C29A5AD}"/>
              </a:ext>
            </a:extLst>
          </p:cNvPr>
          <p:cNvSpPr txBox="1"/>
          <p:nvPr/>
        </p:nvSpPr>
        <p:spPr>
          <a:xfrm>
            <a:off x="107504" y="3781968"/>
            <a:ext cx="900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Biological </a:t>
            </a:r>
            <a:r>
              <a:rPr lang="de-DE" sz="1600" dirty="0" err="1">
                <a:latin typeface="Arial"/>
              </a:rPr>
              <a:t>entity</a:t>
            </a: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					Value: </a:t>
            </a:r>
            <a:r>
              <a:rPr lang="de-DE" sz="1600" dirty="0">
                <a:latin typeface="Arial"/>
              </a:rPr>
              <a:t>CD4-positive, alpha-beta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</a:t>
            </a:r>
          </a:p>
          <a:p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Biological </a:t>
            </a:r>
            <a:r>
              <a:rPr lang="de-DE" sz="1600" dirty="0" err="1">
                <a:latin typeface="Arial"/>
              </a:rPr>
              <a:t>entity</a:t>
            </a:r>
            <a:r>
              <a:rPr lang="de-DE" sz="1600" dirty="0">
                <a:latin typeface="Arial"/>
              </a:rPr>
              <a:t> Term </a:t>
            </a:r>
            <a:r>
              <a:rPr lang="de-DE" sz="1600" dirty="0" err="1">
                <a:latin typeface="Arial"/>
              </a:rPr>
              <a:t>Accession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Number</a:t>
            </a: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500" dirty="0">
                <a:latin typeface="Arial"/>
              </a:rPr>
              <a:t>http://purl.obolibrary.org/obo/CL_0000624</a:t>
            </a:r>
          </a:p>
        </p:txBody>
      </p:sp>
    </p:spTree>
    <p:extLst>
      <p:ext uri="{BB962C8B-B14F-4D97-AF65-F5344CB8AC3E}">
        <p14:creationId xmlns:p14="http://schemas.microsoft.com/office/powerpoint/2010/main" val="394485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CAF50B1D-D401-4F7C-B83C-07CB0E1409DB}"/>
              </a:ext>
            </a:extLst>
          </p:cNvPr>
          <p:cNvSpPr/>
          <p:nvPr/>
        </p:nvSpPr>
        <p:spPr bwMode="auto">
          <a:xfrm>
            <a:off x="0" y="3437514"/>
            <a:ext cx="9180512" cy="11683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de-DE" sz="1600" i="1" dirty="0" err="1">
                <a:latin typeface="+mn-lt"/>
                <a:ea typeface="ＭＳ Ｐゴシック" charset="0"/>
              </a:rPr>
              <a:t>Example</a:t>
            </a:r>
            <a:endParaRPr lang="de-DE" sz="1600" i="1" dirty="0">
              <a:latin typeface="+mn-lt"/>
              <a:ea typeface="ＭＳ Ｐゴシック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E379518-E0F4-4763-84BE-13B737B10340}"/>
              </a:ext>
            </a:extLst>
          </p:cNvPr>
          <p:cNvSpPr/>
          <p:nvPr/>
        </p:nvSpPr>
        <p:spPr>
          <a:xfrm>
            <a:off x="2411760" y="4853222"/>
            <a:ext cx="3897221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  <a:hlinkClick r:id="rId3"/>
              </a:rPr>
              <a:t>https://isa-specs.readthedocs.io/en/latest/isatab.html</a:t>
            </a:r>
            <a:r>
              <a:rPr lang="de-DE" sz="800" dirty="0">
                <a:latin typeface="Arial"/>
              </a:rPr>
              <a:t> (last </a:t>
            </a:r>
            <a:r>
              <a:rPr lang="de-DE" sz="800" dirty="0" err="1">
                <a:latin typeface="Arial"/>
              </a:rPr>
              <a:t>access</a:t>
            </a:r>
            <a:r>
              <a:rPr lang="de-DE" sz="800" dirty="0">
                <a:latin typeface="Arial"/>
              </a:rPr>
              <a:t>: 2023-08-16)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9BA36D7-C9CF-4F8E-ACDD-B9FD523DCEFB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 2/2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6674830-80B0-45BE-BEB7-429099D0818A}"/>
              </a:ext>
            </a:extLst>
          </p:cNvPr>
          <p:cNvSpPr txBox="1"/>
          <p:nvPr/>
        </p:nvSpPr>
        <p:spPr>
          <a:xfrm>
            <a:off x="446232" y="1112557"/>
            <a:ext cx="825153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dirty="0" err="1">
                <a:latin typeface="Arial"/>
              </a:rPr>
              <a:t>Ontologies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allow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for</a:t>
            </a:r>
            <a:r>
              <a:rPr lang="de-DE" sz="1900" dirty="0">
                <a:latin typeface="Arial"/>
              </a:rPr>
              <a:t> </a:t>
            </a:r>
            <a:r>
              <a:rPr lang="de-DE" sz="1900" i="1" dirty="0" err="1">
                <a:latin typeface="Arial"/>
              </a:rPr>
              <a:t>cross</a:t>
            </a:r>
            <a:r>
              <a:rPr lang="de-DE" sz="1900" i="1" dirty="0">
                <a:latin typeface="Arial"/>
              </a:rPr>
              <a:t>-domain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referencing</a:t>
            </a:r>
            <a:r>
              <a:rPr lang="de-DE" sz="1900" dirty="0">
                <a:latin typeface="Arial"/>
              </a:rPr>
              <a:t>. I.e., a </a:t>
            </a:r>
            <a:r>
              <a:rPr lang="de-DE" sz="1900" dirty="0" err="1">
                <a:latin typeface="Arial"/>
              </a:rPr>
              <a:t>specific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term</a:t>
            </a:r>
            <a:r>
              <a:rPr lang="de-DE" sz="1900" dirty="0">
                <a:latin typeface="Arial"/>
              </a:rPr>
              <a:t> in </a:t>
            </a:r>
            <a:r>
              <a:rPr lang="de-DE" sz="1900" dirty="0" err="1">
                <a:latin typeface="Arial"/>
              </a:rPr>
              <a:t>one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ontology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may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be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adopted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from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another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ontology</a:t>
            </a:r>
            <a:r>
              <a:rPr lang="de-DE" sz="1900" dirty="0">
                <a:latin typeface="Arial"/>
              </a:rPr>
              <a:t>.</a:t>
            </a:r>
            <a:br>
              <a:rPr lang="de-DE" sz="1900" dirty="0">
                <a:latin typeface="Arial"/>
              </a:rPr>
            </a:br>
            <a:r>
              <a:rPr lang="de-DE" sz="1000" dirty="0">
                <a:latin typeface="Arial"/>
              </a:rPr>
              <a:t> </a:t>
            </a:r>
            <a:endParaRPr lang="de-DE" sz="1900" dirty="0">
              <a:latin typeface="Arial"/>
            </a:endParaRPr>
          </a:p>
          <a:p>
            <a:r>
              <a:rPr lang="de-DE" sz="1900" i="1" dirty="0" err="1">
                <a:latin typeface="Arial"/>
              </a:rPr>
              <a:t>How</a:t>
            </a:r>
            <a:r>
              <a:rPr lang="de-DE" sz="1900" i="1" dirty="0">
                <a:latin typeface="Arial"/>
              </a:rPr>
              <a:t> do </a:t>
            </a:r>
            <a:r>
              <a:rPr lang="de-DE" sz="1900" i="1" dirty="0" err="1">
                <a:latin typeface="Arial"/>
              </a:rPr>
              <a:t>you</a:t>
            </a:r>
            <a:r>
              <a:rPr lang="de-DE" sz="1900" i="1" dirty="0">
                <a:latin typeface="Arial"/>
              </a:rPr>
              <a:t> </a:t>
            </a:r>
            <a:r>
              <a:rPr lang="de-DE" sz="1900" i="1" dirty="0" err="1">
                <a:latin typeface="Arial"/>
              </a:rPr>
              <a:t>know</a:t>
            </a:r>
            <a:r>
              <a:rPr lang="de-DE" sz="1900" i="1" dirty="0">
                <a:latin typeface="Arial"/>
              </a:rPr>
              <a:t>? </a:t>
            </a:r>
            <a:r>
              <a:rPr lang="de-DE" sz="1900" i="1" dirty="0" err="1">
                <a:latin typeface="Arial"/>
              </a:rPr>
              <a:t>Example</a:t>
            </a:r>
            <a:r>
              <a:rPr lang="de-DE" sz="1900" i="1" dirty="0">
                <a:latin typeface="Arial"/>
              </a:rPr>
              <a:t>:</a:t>
            </a:r>
            <a:br>
              <a:rPr lang="de-DE" sz="1900" i="1" dirty="0">
                <a:latin typeface="Arial"/>
              </a:rPr>
            </a:br>
            <a:r>
              <a:rPr lang="de-DE" sz="1900" dirty="0">
                <a:latin typeface="Arial"/>
              </a:rPr>
              <a:t>A </a:t>
            </a:r>
            <a:r>
              <a:rPr lang="de-DE" sz="1900" dirty="0" err="1">
                <a:latin typeface="Arial"/>
              </a:rPr>
              <a:t>term</a:t>
            </a:r>
            <a:r>
              <a:rPr lang="de-DE" sz="1900" dirty="0">
                <a:latin typeface="Arial"/>
              </a:rPr>
              <a:t> was </a:t>
            </a:r>
            <a:r>
              <a:rPr lang="de-DE" sz="1900" dirty="0" err="1">
                <a:latin typeface="Arial"/>
              </a:rPr>
              <a:t>chosen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from</a:t>
            </a:r>
            <a:r>
              <a:rPr lang="de-DE" sz="1900" dirty="0">
                <a:latin typeface="Arial"/>
              </a:rPr>
              <a:t> EFO </a:t>
            </a:r>
            <a:r>
              <a:rPr lang="de-DE" sz="1900" dirty="0" err="1">
                <a:latin typeface="Arial"/>
              </a:rPr>
              <a:t>ontology</a:t>
            </a:r>
            <a:r>
              <a:rPr lang="de-DE" sz="1900" dirty="0">
                <a:latin typeface="Arial"/>
              </a:rPr>
              <a:t> but </a:t>
            </a:r>
            <a:r>
              <a:rPr lang="de-DE" sz="1900" dirty="0" err="1">
                <a:latin typeface="Arial"/>
              </a:rPr>
              <a:t>the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term</a:t>
            </a:r>
            <a:r>
              <a:rPr lang="de-DE" sz="1900" dirty="0">
                <a:latin typeface="Arial"/>
              </a:rPr>
              <a:t> ID </a:t>
            </a:r>
            <a:r>
              <a:rPr lang="de-DE" sz="1900" dirty="0" err="1">
                <a:latin typeface="Arial"/>
              </a:rPr>
              <a:t>implies</a:t>
            </a:r>
            <a:r>
              <a:rPr lang="de-DE" sz="1900" dirty="0">
                <a:latin typeface="Arial"/>
              </a:rPr>
              <a:t> CL </a:t>
            </a:r>
            <a:r>
              <a:rPr lang="de-DE" sz="1900" dirty="0" err="1">
                <a:latin typeface="Arial"/>
              </a:rPr>
              <a:t>ontology</a:t>
            </a:r>
            <a:r>
              <a:rPr lang="de-DE" sz="1900" dirty="0">
                <a:latin typeface="Arial"/>
              </a:rPr>
              <a:t>:    				</a:t>
            </a:r>
            <a:r>
              <a:rPr lang="de-DE" sz="1900" dirty="0">
                <a:latin typeface="Bahnschrift" panose="020B0502040204020203" pitchFamily="34" charset="0"/>
                <a:hlinkClick r:id="rId4"/>
              </a:rPr>
              <a:t>http://purl.obolibrary.org/obo/CL_0000624</a:t>
            </a:r>
            <a:endParaRPr lang="de-DE" sz="1900" dirty="0">
              <a:latin typeface="Bahnschrift" panose="020B0502040204020203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2B7EDF9-B72F-45AD-B910-D2FBEDF10CED}"/>
              </a:ext>
            </a:extLst>
          </p:cNvPr>
          <p:cNvSpPr txBox="1"/>
          <p:nvPr/>
        </p:nvSpPr>
        <p:spPr>
          <a:xfrm>
            <a:off x="172879" y="649203"/>
            <a:ext cx="8251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latin typeface="Arial"/>
              </a:rPr>
              <a:t>When</a:t>
            </a:r>
            <a:r>
              <a:rPr lang="de-DE" sz="2000" b="1" dirty="0">
                <a:latin typeface="Arial"/>
              </a:rPr>
              <a:t> and </a:t>
            </a:r>
            <a:r>
              <a:rPr lang="de-DE" sz="2000" b="1" dirty="0" err="1">
                <a:latin typeface="Arial"/>
              </a:rPr>
              <a:t>why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to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include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the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ontology</a:t>
            </a:r>
            <a:r>
              <a:rPr lang="de-DE" sz="2000" b="1" dirty="0">
                <a:latin typeface="Arial"/>
              </a:rPr>
              <a:t> source </a:t>
            </a:r>
            <a:r>
              <a:rPr lang="de-DE" sz="2000" b="1" dirty="0" err="1">
                <a:latin typeface="Arial"/>
              </a:rPr>
              <a:t>reference</a:t>
            </a:r>
            <a:r>
              <a:rPr lang="de-DE" sz="2000" b="1" dirty="0">
                <a:latin typeface="Arial"/>
              </a:rPr>
              <a:t>? </a:t>
            </a:r>
            <a:endParaRPr lang="de-DE" sz="2000" dirty="0"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B93BF24-230B-4115-8661-F9668909690D}"/>
              </a:ext>
            </a:extLst>
          </p:cNvPr>
          <p:cNvSpPr txBox="1"/>
          <p:nvPr/>
        </p:nvSpPr>
        <p:spPr>
          <a:xfrm>
            <a:off x="107504" y="3761181"/>
            <a:ext cx="9007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Biological </a:t>
            </a:r>
            <a:r>
              <a:rPr lang="de-DE" sz="1600" dirty="0" err="1">
                <a:latin typeface="Arial"/>
              </a:rPr>
              <a:t>entity</a:t>
            </a: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					Value: </a:t>
            </a:r>
            <a:r>
              <a:rPr lang="de-DE" sz="1600" dirty="0">
                <a:latin typeface="Arial"/>
              </a:rPr>
              <a:t>CD4-positive, alpha-beta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</a:t>
            </a:r>
          </a:p>
          <a:p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Biological </a:t>
            </a:r>
            <a:r>
              <a:rPr lang="de-DE" sz="1600" dirty="0" err="1">
                <a:latin typeface="Arial"/>
              </a:rPr>
              <a:t>entity</a:t>
            </a:r>
            <a:r>
              <a:rPr lang="de-DE" sz="1600" dirty="0">
                <a:latin typeface="Arial"/>
              </a:rPr>
              <a:t> Term </a:t>
            </a:r>
            <a:r>
              <a:rPr lang="de-DE" sz="1600" dirty="0" err="1">
                <a:latin typeface="Arial"/>
              </a:rPr>
              <a:t>Accession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Number</a:t>
            </a: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500" dirty="0">
                <a:latin typeface="Arial"/>
              </a:rPr>
              <a:t>http://purl.obolibrary.org/obo/CL_0000624</a:t>
            </a:r>
          </a:p>
          <a:p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Biological </a:t>
            </a:r>
            <a:r>
              <a:rPr lang="de-DE" sz="1600" dirty="0" err="1">
                <a:latin typeface="Arial"/>
              </a:rPr>
              <a:t>entity</a:t>
            </a:r>
            <a:r>
              <a:rPr lang="de-DE" sz="1600" dirty="0">
                <a:latin typeface="Arial"/>
              </a:rPr>
              <a:t> Term Source REF		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http://www.ebi.ac.uk/efo/efo.owl </a:t>
            </a: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2273E3EA-58D6-4FB6-BAFB-7E6C4EA076A3}"/>
              </a:ext>
            </a:extLst>
          </p:cNvPr>
          <p:cNvSpPr/>
          <p:nvPr/>
        </p:nvSpPr>
        <p:spPr bwMode="auto">
          <a:xfrm rot="14525835">
            <a:off x="5744172" y="2754140"/>
            <a:ext cx="361472" cy="376428"/>
          </a:xfrm>
          <a:prstGeom prst="rightArrow">
            <a:avLst/>
          </a:prstGeom>
          <a:solidFill>
            <a:srgbClr val="FF5C00">
              <a:lumMod val="60000"/>
              <a:lumOff val="4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38494D2-E0EC-48BB-B4E0-56901BF94D0B}"/>
              </a:ext>
            </a:extLst>
          </p:cNvPr>
          <p:cNvSpPr txBox="1"/>
          <p:nvPr/>
        </p:nvSpPr>
        <p:spPr>
          <a:xfrm>
            <a:off x="5924908" y="3036837"/>
            <a:ext cx="2376265" cy="276999"/>
          </a:xfrm>
          <a:prstGeom prst="rect">
            <a:avLst/>
          </a:prstGeom>
          <a:solidFill>
            <a:srgbClr val="FF5C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Term ID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points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to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CL (not EFO)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BC78826-C159-4B8F-875B-2F1E561B26B3}"/>
              </a:ext>
            </a:extLst>
          </p:cNvPr>
          <p:cNvSpPr/>
          <p:nvPr/>
        </p:nvSpPr>
        <p:spPr>
          <a:xfrm>
            <a:off x="172879" y="3068074"/>
            <a:ext cx="4621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800" dirty="0">
                <a:latin typeface="Arial"/>
              </a:rPr>
              <a:t>Solution? </a:t>
            </a:r>
            <a:r>
              <a:rPr lang="de-DE" sz="1800" dirty="0" err="1">
                <a:latin typeface="Arial"/>
              </a:rPr>
              <a:t>Include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ontology</a:t>
            </a:r>
            <a:r>
              <a:rPr lang="de-DE" sz="1800" dirty="0">
                <a:latin typeface="Arial"/>
              </a:rPr>
              <a:t> source URL: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19533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 animBg="1"/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4C72A20-D9DF-4978-8561-AC7C544EE611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Benefits of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annotation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BD3ECB6-6291-44E0-85B5-42B4CA63522C}"/>
              </a:ext>
            </a:extLst>
          </p:cNvPr>
          <p:cNvSpPr txBox="1"/>
          <p:nvPr/>
        </p:nvSpPr>
        <p:spPr>
          <a:xfrm>
            <a:off x="483599" y="555526"/>
            <a:ext cx="7568812" cy="179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900" b="1" dirty="0" err="1">
                <a:latin typeface="Arial"/>
              </a:rPr>
              <a:t>Pre-publication</a:t>
            </a:r>
            <a:r>
              <a:rPr lang="de-DE" sz="1900" b="1" dirty="0">
                <a:latin typeface="Arial"/>
              </a:rPr>
              <a:t> </a:t>
            </a:r>
            <a:r>
              <a:rPr lang="de-DE" sz="1900" b="1" dirty="0" err="1">
                <a:latin typeface="Arial"/>
              </a:rPr>
              <a:t>benefits</a:t>
            </a:r>
            <a:r>
              <a:rPr lang="de-DE" sz="1900" b="1" dirty="0">
                <a:latin typeface="Arial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900" dirty="0" err="1">
                <a:latin typeface="Arial"/>
              </a:rPr>
              <a:t>Avoid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term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ambiguity</a:t>
            </a:r>
            <a:r>
              <a:rPr lang="de-DE" sz="1900" dirty="0">
                <a:latin typeface="Arial"/>
              </a:rPr>
              <a:t> in </a:t>
            </a:r>
            <a:r>
              <a:rPr lang="de-DE" sz="1900" dirty="0" err="1">
                <a:latin typeface="Arial"/>
              </a:rPr>
              <a:t>collaborative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research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settings</a:t>
            </a:r>
            <a:endParaRPr lang="de-DE" sz="19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900" dirty="0">
                <a:latin typeface="Arial"/>
              </a:rPr>
              <a:t>Use </a:t>
            </a:r>
            <a:r>
              <a:rPr lang="de-DE" sz="1900" dirty="0" err="1">
                <a:latin typeface="Arial"/>
              </a:rPr>
              <a:t>ontology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identifiers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for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automated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image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analysis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workflows</a:t>
            </a:r>
            <a:endParaRPr lang="de-DE" sz="19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900" dirty="0" err="1">
                <a:latin typeface="Arial"/>
              </a:rPr>
              <a:t>Enable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semantic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search</a:t>
            </a:r>
            <a:r>
              <a:rPr lang="de-DE" sz="1900" dirty="0">
                <a:latin typeface="Arial"/>
              </a:rPr>
              <a:t> in </a:t>
            </a:r>
            <a:r>
              <a:rPr lang="de-DE" sz="1900" dirty="0" err="1">
                <a:latin typeface="Arial"/>
              </a:rPr>
              <a:t>your</a:t>
            </a:r>
            <a:r>
              <a:rPr lang="de-DE" sz="1900" dirty="0">
                <a:latin typeface="Arial"/>
              </a:rPr>
              <a:t> own </a:t>
            </a:r>
            <a:r>
              <a:rPr lang="de-DE" sz="1900" dirty="0" err="1">
                <a:latin typeface="Arial"/>
              </a:rPr>
              <a:t>dataset</a:t>
            </a:r>
            <a:r>
              <a:rPr lang="de-DE" sz="1900" dirty="0">
                <a:latin typeface="Arial"/>
              </a:rPr>
              <a:t>(s)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61296BB-B4EC-443F-979F-52385CB0E03F}"/>
              </a:ext>
            </a:extLst>
          </p:cNvPr>
          <p:cNvSpPr txBox="1"/>
          <p:nvPr/>
        </p:nvSpPr>
        <p:spPr>
          <a:xfrm>
            <a:off x="419563" y="2386368"/>
            <a:ext cx="7882348" cy="2231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900" b="1" dirty="0">
                <a:latin typeface="Arial"/>
              </a:rPr>
              <a:t>Post-</a:t>
            </a:r>
            <a:r>
              <a:rPr lang="de-DE" sz="1900" b="1" dirty="0" err="1">
                <a:latin typeface="Arial"/>
              </a:rPr>
              <a:t>publication</a:t>
            </a:r>
            <a:r>
              <a:rPr lang="de-DE" sz="1900" b="1" dirty="0">
                <a:latin typeface="Arial"/>
              </a:rPr>
              <a:t> </a:t>
            </a:r>
            <a:r>
              <a:rPr lang="de-DE" sz="1900" b="1" dirty="0" err="1">
                <a:latin typeface="Arial"/>
              </a:rPr>
              <a:t>benefits</a:t>
            </a:r>
            <a:r>
              <a:rPr lang="de-DE" sz="1900" b="1" dirty="0">
                <a:latin typeface="Arial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900" dirty="0" err="1">
                <a:latin typeface="Arial"/>
              </a:rPr>
              <a:t>Your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publication</a:t>
            </a:r>
            <a:r>
              <a:rPr lang="de-DE" sz="1900" dirty="0">
                <a:latin typeface="Arial"/>
              </a:rPr>
              <a:t> &amp; </a:t>
            </a:r>
            <a:r>
              <a:rPr lang="de-DE" sz="1900" dirty="0" err="1">
                <a:latin typeface="Arial"/>
              </a:rPr>
              <a:t>data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are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more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likely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to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be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found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by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others</a:t>
            </a:r>
            <a:r>
              <a:rPr lang="de-DE" sz="1900" dirty="0">
                <a:latin typeface="Arial"/>
              </a:rPr>
              <a:t>, </a:t>
            </a:r>
            <a:r>
              <a:rPr lang="de-DE" sz="1900" dirty="0" err="1">
                <a:latin typeface="Arial"/>
              </a:rPr>
              <a:t>which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can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increase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citations</a:t>
            </a:r>
            <a:r>
              <a:rPr lang="de-DE" sz="1900" dirty="0">
                <a:latin typeface="Arial"/>
              </a:rPr>
              <a:t> and </a:t>
            </a:r>
            <a:r>
              <a:rPr lang="de-DE" sz="1900" dirty="0" err="1">
                <a:latin typeface="Arial"/>
              </a:rPr>
              <a:t>facilitate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collaboration</a:t>
            </a:r>
            <a:endParaRPr lang="de-DE" sz="19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900" dirty="0" err="1">
                <a:latin typeface="Arial"/>
              </a:rPr>
              <a:t>Your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data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is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retrievable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for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semantic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search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across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domains</a:t>
            </a:r>
            <a:r>
              <a:rPr lang="de-DE" sz="1900" dirty="0">
                <a:latin typeface="Arial"/>
              </a:rPr>
              <a:t> and </a:t>
            </a:r>
            <a:r>
              <a:rPr lang="de-DE" sz="1900" dirty="0" err="1">
                <a:latin typeface="Arial"/>
              </a:rPr>
              <a:t>can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thus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generate</a:t>
            </a:r>
            <a:r>
              <a:rPr lang="de-DE" sz="1900" dirty="0">
                <a:latin typeface="Arial"/>
              </a:rPr>
              <a:t> a </a:t>
            </a:r>
            <a:r>
              <a:rPr lang="de-DE" sz="1900" dirty="0" err="1">
                <a:latin typeface="Arial"/>
              </a:rPr>
              <a:t>higher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scientific</a:t>
            </a:r>
            <a:r>
              <a:rPr lang="de-DE" sz="1900" dirty="0">
                <a:latin typeface="Arial"/>
              </a:rPr>
              <a:t> </a:t>
            </a:r>
            <a:r>
              <a:rPr lang="de-DE" sz="1900" dirty="0" err="1">
                <a:latin typeface="Arial"/>
              </a:rPr>
              <a:t>impact</a:t>
            </a:r>
            <a:endParaRPr lang="de-DE" sz="19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078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73BB22A3-AFDA-4253-8401-45336518CB3A}"/>
              </a:ext>
            </a:extLst>
          </p:cNvPr>
          <p:cNvSpPr/>
          <p:nvPr/>
        </p:nvSpPr>
        <p:spPr>
          <a:xfrm>
            <a:off x="2182889" y="4858694"/>
            <a:ext cx="4418197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  <a:hlinkClick r:id="rId3"/>
              </a:rPr>
              <a:t>https://oboacademy.github.io/obook/explanation/intro-to-ontologies/</a:t>
            </a:r>
            <a:r>
              <a:rPr lang="de-DE" sz="800" dirty="0">
                <a:latin typeface="Arial"/>
              </a:rPr>
              <a:t> (last </a:t>
            </a:r>
            <a:r>
              <a:rPr lang="de-DE" sz="800" dirty="0" err="1">
                <a:latin typeface="Arial"/>
              </a:rPr>
              <a:t>access</a:t>
            </a:r>
            <a:r>
              <a:rPr lang="de-DE" sz="800" dirty="0">
                <a:latin typeface="Arial"/>
              </a:rPr>
              <a:t>: 2023-08-16)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94F47E8-9DED-4E9A-96E4-E84589681F3B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Getting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started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with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en-US" sz="2000" b="1" dirty="0">
                <a:solidFill>
                  <a:srgbClr val="008000"/>
                </a:solidFill>
                <a:latin typeface="Arial" pitchFamily="34" charset="0"/>
              </a:rPr>
              <a:t>Open Biological and Biomedical Ontologies (OBO) </a:t>
            </a:r>
            <a:r>
              <a:rPr lang="en-US" sz="2000" b="1" dirty="0" err="1">
                <a:solidFill>
                  <a:srgbClr val="008000"/>
                </a:solidFill>
                <a:latin typeface="Arial" pitchFamily="34" charset="0"/>
              </a:rPr>
              <a:t>Acadamy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7FE2ABC-CA16-4098-883C-2800DE362B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4087" y="915566"/>
            <a:ext cx="5072224" cy="374441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15229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087344" y="231939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Disclaimer</a:t>
            </a:r>
            <a:endParaRPr lang="de-DE" sz="2800" dirty="0"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2F2E6C1-EBF9-4B9B-8164-59AE9DD108B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7BA9DC9-FB08-44A2-84B9-77773FB28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7EAF90-06F0-4FDC-806C-305217F5FEC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AA53DE6D-7277-4B8A-92FF-666ED4FAC4AC}"/>
              </a:ext>
            </a:extLst>
          </p:cNvPr>
          <p:cNvSpPr txBox="1"/>
          <p:nvPr/>
        </p:nvSpPr>
        <p:spPr>
          <a:xfrm>
            <a:off x="7052669" y="1557935"/>
            <a:ext cx="1854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https://www.i3dbio.de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796DF59-EEE1-444A-974F-7C4BB541E8F0}"/>
              </a:ext>
            </a:extLst>
          </p:cNvPr>
          <p:cNvSpPr txBox="1"/>
          <p:nvPr/>
        </p:nvSpPr>
        <p:spPr>
          <a:xfrm>
            <a:off x="650631" y="967132"/>
            <a:ext cx="6076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The </a:t>
            </a:r>
            <a:r>
              <a:rPr lang="de-DE" sz="2000" dirty="0" err="1">
                <a:latin typeface="Arial"/>
              </a:rPr>
              <a:t>following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slides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are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intended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reuse</a:t>
            </a:r>
            <a:r>
              <a:rPr lang="de-DE" sz="2000" dirty="0">
                <a:latin typeface="Arial"/>
              </a:rPr>
              <a:t> after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substituting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yellow-marked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text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with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relevant </a:t>
            </a:r>
            <a:r>
              <a:rPr lang="de-DE" sz="2000" dirty="0" err="1">
                <a:latin typeface="Arial"/>
              </a:rPr>
              <a:t>information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Some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content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may</a:t>
            </a:r>
            <a:r>
              <a:rPr lang="de-DE" sz="2000" dirty="0">
                <a:latin typeface="Arial"/>
              </a:rPr>
              <a:t> not </a:t>
            </a:r>
            <a:r>
              <a:rPr lang="de-DE" sz="2000" dirty="0" err="1">
                <a:latin typeface="Arial"/>
              </a:rPr>
              <a:t>apply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to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specific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setup</a:t>
            </a:r>
            <a:r>
              <a:rPr lang="de-DE" sz="2000" dirty="0">
                <a:latin typeface="Arial"/>
              </a:rPr>
              <a:t> of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installation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endParaRPr lang="de-DE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The content reflects solely the authors’ opinions and does not speak on behalf of the original software, its developers, or other cited community resources.</a:t>
            </a:r>
            <a:endParaRPr lang="de-DE" sz="2000" dirty="0">
              <a:latin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95781F-78CF-4F0C-BABE-2D943816781D}"/>
              </a:ext>
            </a:extLst>
          </p:cNvPr>
          <p:cNvSpPr txBox="1"/>
          <p:nvPr/>
        </p:nvSpPr>
        <p:spPr>
          <a:xfrm>
            <a:off x="7052669" y="3230088"/>
            <a:ext cx="1984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Funded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Deutsche Forschungsgemeinschaft (DFG, German Research </a:t>
            </a:r>
            <a:r>
              <a:rPr lang="de-DE" sz="1200" dirty="0" err="1"/>
              <a:t>Foundation</a:t>
            </a:r>
            <a:r>
              <a:rPr lang="de-DE" sz="1200" dirty="0"/>
              <a:t>), </a:t>
            </a:r>
            <a:r>
              <a:rPr lang="de-DE" sz="1200" dirty="0" err="1"/>
              <a:t>project</a:t>
            </a:r>
            <a:r>
              <a:rPr lang="de-DE" sz="1200" dirty="0"/>
              <a:t> I3D:bio, </a:t>
            </a:r>
            <a:r>
              <a:rPr lang="de-DE" sz="1200" dirty="0" err="1"/>
              <a:t>grant</a:t>
            </a:r>
            <a:r>
              <a:rPr lang="de-DE" sz="1200" dirty="0"/>
              <a:t> </a:t>
            </a:r>
            <a:r>
              <a:rPr lang="de-DE" sz="1200" dirty="0" err="1"/>
              <a:t>number</a:t>
            </a:r>
            <a:r>
              <a:rPr lang="de-DE" sz="1200" dirty="0"/>
              <a:t> 462231789</a:t>
            </a:r>
          </a:p>
        </p:txBody>
      </p:sp>
    </p:spTree>
    <p:extLst>
      <p:ext uri="{BB962C8B-B14F-4D97-AF65-F5344CB8AC3E}">
        <p14:creationId xmlns:p14="http://schemas.microsoft.com/office/powerpoint/2010/main" val="251175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2F3B100-B90B-415C-8B24-D589EA69D5D3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Getting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started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with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FAIR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Cookbook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D8A19B3-3256-4252-84CD-E9B3B9FEF676}"/>
              </a:ext>
            </a:extLst>
          </p:cNvPr>
          <p:cNvSpPr/>
          <p:nvPr/>
        </p:nvSpPr>
        <p:spPr>
          <a:xfrm>
            <a:off x="389006" y="4443958"/>
            <a:ext cx="86474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https://faircookbook.elixir-europe.org/content/recipes/interoperability/introduction-terminologies-ontologies.html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2401A0B-DF0A-4722-B589-33E2D89F4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460" y="564173"/>
            <a:ext cx="6547478" cy="39099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66442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10BC1AD0-38F2-44B0-A5E0-CE2F75357A8B}"/>
              </a:ext>
            </a:extLst>
          </p:cNvPr>
          <p:cNvSpPr/>
          <p:nvPr/>
        </p:nvSpPr>
        <p:spPr>
          <a:xfrm>
            <a:off x="3347864" y="4853222"/>
            <a:ext cx="260840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de-DE" sz="800" dirty="0">
                <a:hlinkClick r:id="rId3"/>
              </a:rPr>
              <a:t>https://bioportal.bioontology.org/</a:t>
            </a:r>
            <a:r>
              <a:rPr lang="de-DE" sz="800" dirty="0"/>
              <a:t> (last </a:t>
            </a:r>
            <a:r>
              <a:rPr lang="de-DE" sz="800" dirty="0" err="1"/>
              <a:t>access</a:t>
            </a:r>
            <a:r>
              <a:rPr lang="de-DE" sz="800" dirty="0"/>
              <a:t>: 2023-08-16)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99F77B9-8600-4C03-8514-53D3517C0902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Getting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started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with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BioPortal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BioOntology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FEEF085-8913-4E30-8658-F809D6FAB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8016" y="627534"/>
            <a:ext cx="7127566" cy="38572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7717852-2E81-4108-96A0-5A1A292218E0}"/>
              </a:ext>
            </a:extLst>
          </p:cNvPr>
          <p:cNvSpPr txBox="1"/>
          <p:nvPr/>
        </p:nvSpPr>
        <p:spPr>
          <a:xfrm>
            <a:off x="35496" y="2067694"/>
            <a:ext cx="18722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/>
              </a:rPr>
              <a:t>Check out:</a:t>
            </a:r>
          </a:p>
          <a:p>
            <a:r>
              <a:rPr lang="de-DE" sz="1400" dirty="0">
                <a:latin typeface="Arial"/>
              </a:rPr>
              <a:t>- The </a:t>
            </a:r>
            <a:r>
              <a:rPr lang="de-DE" sz="1400" dirty="0" err="1">
                <a:latin typeface="Arial"/>
              </a:rPr>
              <a:t>Annotator</a:t>
            </a:r>
            <a:endParaRPr lang="de-DE" sz="1400" dirty="0">
              <a:latin typeface="Arial"/>
            </a:endParaRPr>
          </a:p>
          <a:p>
            <a:r>
              <a:rPr lang="de-DE" sz="1400" dirty="0">
                <a:latin typeface="Arial"/>
              </a:rPr>
              <a:t>- The </a:t>
            </a:r>
            <a:r>
              <a:rPr lang="de-DE" sz="1400" dirty="0" err="1">
                <a:latin typeface="Arial"/>
              </a:rPr>
              <a:t>Recommender</a:t>
            </a:r>
            <a:endParaRPr lang="de-DE" sz="14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62600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C1CAF3DE-BA33-4708-9BF1-AE04FE597781}"/>
              </a:ext>
            </a:extLst>
          </p:cNvPr>
          <p:cNvSpPr/>
          <p:nvPr/>
        </p:nvSpPr>
        <p:spPr>
          <a:xfrm>
            <a:off x="3419872" y="4864166"/>
            <a:ext cx="2340705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de-DE" sz="800" dirty="0">
                <a:hlinkClick r:id="rId3"/>
              </a:rPr>
              <a:t>https://www.ebi.ac.uk/ols4</a:t>
            </a:r>
            <a:r>
              <a:rPr lang="de-DE" sz="800" dirty="0"/>
              <a:t> (last </a:t>
            </a:r>
            <a:r>
              <a:rPr lang="de-DE" sz="800" dirty="0" err="1"/>
              <a:t>access</a:t>
            </a:r>
            <a:r>
              <a:rPr lang="de-DE" sz="800" dirty="0"/>
              <a:t>: 2023-08-16)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349AB68-A3FA-4BB3-BE59-06A38403BFEC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9032592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Getting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started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with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Lookup Service </a:t>
            </a:r>
            <a:r>
              <a:rPr lang="de-DE" sz="1800" b="1" dirty="0">
                <a:solidFill>
                  <a:srgbClr val="008000"/>
                </a:solidFill>
                <a:latin typeface="Arial" pitchFamily="34" charset="0"/>
              </a:rPr>
              <a:t>(</a:t>
            </a:r>
            <a:r>
              <a:rPr lang="de-DE" sz="1800" b="1" dirty="0" err="1">
                <a:solidFill>
                  <a:srgbClr val="008000"/>
                </a:solidFill>
                <a:latin typeface="Arial" pitchFamily="34" charset="0"/>
              </a:rPr>
              <a:t>by</a:t>
            </a:r>
            <a:r>
              <a:rPr lang="de-DE" sz="1800" b="1" dirty="0">
                <a:solidFill>
                  <a:srgbClr val="008000"/>
                </a:solidFill>
                <a:latin typeface="Arial" pitchFamily="34" charset="0"/>
              </a:rPr>
              <a:t> EMBL-EBI)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162F892-F0AB-4ECA-920D-46B5DD7154B8}"/>
              </a:ext>
            </a:extLst>
          </p:cNvPr>
          <p:cNvSpPr/>
          <p:nvPr/>
        </p:nvSpPr>
        <p:spPr>
          <a:xfrm>
            <a:off x="3491880" y="4402881"/>
            <a:ext cx="31748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https://www.ebi.ac.uk/ols4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ADE711F-1656-4824-830C-B8875B742A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1759"/>
          <a:stretch/>
        </p:blipFill>
        <p:spPr>
          <a:xfrm>
            <a:off x="899592" y="576846"/>
            <a:ext cx="7638662" cy="34704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2935D99-1D7B-4124-B0B2-7004A825ADB8}"/>
              </a:ext>
            </a:extLst>
          </p:cNvPr>
          <p:cNvSpPr txBox="1"/>
          <p:nvPr/>
        </p:nvSpPr>
        <p:spPr>
          <a:xfrm>
            <a:off x="107504" y="4047338"/>
            <a:ext cx="2176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>
                <a:latin typeface="Arial"/>
              </a:rPr>
              <a:t>Check out:</a:t>
            </a:r>
          </a:p>
          <a:p>
            <a:r>
              <a:rPr lang="de-DE" sz="1800" dirty="0">
                <a:latin typeface="Arial"/>
              </a:rPr>
              <a:t>- The </a:t>
            </a:r>
            <a:r>
              <a:rPr lang="de-DE" sz="1800" dirty="0" err="1">
                <a:latin typeface="Arial"/>
              </a:rPr>
              <a:t>Related</a:t>
            </a:r>
            <a:r>
              <a:rPr lang="de-DE" sz="1800" dirty="0">
                <a:latin typeface="Arial"/>
              </a:rPr>
              <a:t> Tools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58E5FB5-C3AC-486A-B533-5D56E891580F}"/>
              </a:ext>
            </a:extLst>
          </p:cNvPr>
          <p:cNvSpPr/>
          <p:nvPr/>
        </p:nvSpPr>
        <p:spPr bwMode="auto">
          <a:xfrm>
            <a:off x="6666762" y="2427734"/>
            <a:ext cx="1871492" cy="161960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052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7F8CF624-522B-4685-9435-1C7DA1F5CB11}"/>
              </a:ext>
            </a:extLst>
          </p:cNvPr>
          <p:cNvSpPr/>
          <p:nvPr/>
        </p:nvSpPr>
        <p:spPr>
          <a:xfrm>
            <a:off x="3419872" y="4864166"/>
            <a:ext cx="2063385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de-DE" sz="800" dirty="0">
                <a:hlinkClick r:id="rId3"/>
              </a:rPr>
              <a:t>https://isa-tools.org/</a:t>
            </a:r>
            <a:r>
              <a:rPr lang="de-DE" sz="800" dirty="0"/>
              <a:t> (last </a:t>
            </a:r>
            <a:r>
              <a:rPr lang="de-DE" sz="800" dirty="0" err="1"/>
              <a:t>access</a:t>
            </a:r>
            <a:r>
              <a:rPr lang="de-DE" sz="800" dirty="0"/>
              <a:t>: 2023-08-17)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8D24911-FC6F-4C58-A160-9784A8FC51B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9032592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Getting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started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with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ISA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tools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software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suite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E4CF813-E294-4891-8565-53C16DFAC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312" y="843558"/>
            <a:ext cx="8709808" cy="33209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9EC8AD4-B12D-4CFF-9BA8-3C623FE3C8B7}"/>
              </a:ext>
            </a:extLst>
          </p:cNvPr>
          <p:cNvSpPr txBox="1"/>
          <p:nvPr/>
        </p:nvSpPr>
        <p:spPr>
          <a:xfrm>
            <a:off x="197974" y="4288314"/>
            <a:ext cx="540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/>
              </a:rPr>
              <a:t>Software </a:t>
            </a:r>
            <a:r>
              <a:rPr lang="de-DE" sz="1400" dirty="0" err="1">
                <a:latin typeface="Arial"/>
              </a:rPr>
              <a:t>tools</a:t>
            </a:r>
            <a:r>
              <a:rPr lang="de-DE" sz="1400" dirty="0">
                <a:latin typeface="Arial"/>
              </a:rPr>
              <a:t> (outside of OMERO) </a:t>
            </a:r>
            <a:r>
              <a:rPr lang="de-DE" sz="1400" dirty="0" err="1">
                <a:latin typeface="Arial"/>
              </a:rPr>
              <a:t>for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metadata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annotation</a:t>
            </a:r>
            <a:endParaRPr lang="de-DE" sz="14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30456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6260E97-7897-4F16-867A-E45231488EA7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MDE.mic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(OMERO.mde)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ontology-compliant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annotation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93E1DF1-1DB4-4DD5-A9BB-61B30CCC461A}"/>
              </a:ext>
            </a:extLst>
          </p:cNvPr>
          <p:cNvSpPr/>
          <p:nvPr/>
        </p:nvSpPr>
        <p:spPr>
          <a:xfrm>
            <a:off x="2685697" y="4864166"/>
            <a:ext cx="353173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de-DE" sz="800" dirty="0">
                <a:latin typeface="Arial"/>
              </a:rPr>
              <a:t>Kunis et al., 2021, Nat Meth: https://doi.org/10.1038/s41592-021-01288-z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3182E50-B607-4C7B-ACCB-B815DFC90AEF}"/>
              </a:ext>
            </a:extLst>
          </p:cNvPr>
          <p:cNvSpPr txBox="1"/>
          <p:nvPr/>
        </p:nvSpPr>
        <p:spPr>
          <a:xfrm>
            <a:off x="235725" y="627534"/>
            <a:ext cx="4552299" cy="396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700" i="1" dirty="0">
                <a:latin typeface="Arial"/>
              </a:rPr>
              <a:t>Intermediate </a:t>
            </a:r>
            <a:r>
              <a:rPr lang="de-DE" sz="1700" i="1" dirty="0" err="1">
                <a:latin typeface="Arial"/>
              </a:rPr>
              <a:t>step</a:t>
            </a:r>
            <a:r>
              <a:rPr lang="de-DE" sz="1700" i="1" dirty="0">
                <a:latin typeface="Arial"/>
              </a:rPr>
              <a:t> </a:t>
            </a:r>
            <a:r>
              <a:rPr lang="de-DE" sz="1700" i="1" dirty="0" err="1">
                <a:latin typeface="Arial"/>
              </a:rPr>
              <a:t>during</a:t>
            </a:r>
            <a:r>
              <a:rPr lang="de-DE" sz="1700" i="1" dirty="0">
                <a:latin typeface="Arial"/>
              </a:rPr>
              <a:t> </a:t>
            </a:r>
            <a:r>
              <a:rPr lang="de-DE" sz="1700" i="1" dirty="0" err="1">
                <a:latin typeface="Arial"/>
              </a:rPr>
              <a:t>the</a:t>
            </a:r>
            <a:r>
              <a:rPr lang="de-DE" sz="1700" i="1" dirty="0">
                <a:latin typeface="Arial"/>
              </a:rPr>
              <a:t> </a:t>
            </a:r>
            <a:r>
              <a:rPr lang="de-DE" sz="1700" i="1" dirty="0" err="1">
                <a:latin typeface="Arial"/>
              </a:rPr>
              <a:t>data</a:t>
            </a:r>
            <a:r>
              <a:rPr lang="de-DE" sz="1700" i="1" dirty="0">
                <a:latin typeface="Arial"/>
              </a:rPr>
              <a:t> </a:t>
            </a:r>
            <a:r>
              <a:rPr lang="de-DE" sz="1700" i="1" dirty="0" err="1">
                <a:latin typeface="Arial"/>
              </a:rPr>
              <a:t>import</a:t>
            </a:r>
            <a:r>
              <a:rPr lang="de-DE" sz="1700" i="1" dirty="0">
                <a:latin typeface="Arial"/>
              </a:rPr>
              <a:t> </a:t>
            </a:r>
            <a:r>
              <a:rPr lang="de-DE" sz="1700" i="1" dirty="0" err="1">
                <a:latin typeface="Arial"/>
              </a:rPr>
              <a:t>to</a:t>
            </a:r>
            <a:r>
              <a:rPr lang="de-DE" sz="1700" i="1" dirty="0">
                <a:latin typeface="Arial"/>
              </a:rPr>
              <a:t> OMERO</a:t>
            </a:r>
            <a:r>
              <a:rPr lang="de-DE" sz="1700" dirty="0">
                <a:latin typeface="Arial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de-DE" sz="1700" dirty="0">
                <a:latin typeface="Arial"/>
              </a:rPr>
              <a:t>Review and </a:t>
            </a:r>
            <a:r>
              <a:rPr lang="de-DE" sz="1700" dirty="0" err="1">
                <a:latin typeface="Arial"/>
              </a:rPr>
              <a:t>Annotate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using</a:t>
            </a:r>
            <a:r>
              <a:rPr lang="de-DE" sz="1700" dirty="0">
                <a:latin typeface="Arial"/>
              </a:rPr>
              <a:t> </a:t>
            </a:r>
            <a:r>
              <a:rPr lang="de-DE" sz="1700" b="1" dirty="0">
                <a:latin typeface="Arial"/>
              </a:rPr>
              <a:t>OMERO.mde</a:t>
            </a:r>
            <a:r>
              <a:rPr lang="de-DE" sz="1700" dirty="0">
                <a:latin typeface="Arial"/>
              </a:rPr>
              <a:t>, a </a:t>
            </a: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editor</a:t>
            </a:r>
            <a:r>
              <a:rPr lang="de-DE" sz="1700" dirty="0">
                <a:latin typeface="Arial"/>
              </a:rPr>
              <a:t>.</a:t>
            </a:r>
            <a:br>
              <a:rPr lang="de-DE" sz="1700" dirty="0">
                <a:latin typeface="Arial"/>
              </a:rPr>
            </a:br>
            <a:r>
              <a:rPr lang="de-DE" sz="1700" dirty="0" err="1">
                <a:latin typeface="Arial"/>
              </a:rPr>
              <a:t>It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allows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to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edit</a:t>
            </a:r>
            <a:r>
              <a:rPr lang="de-DE" sz="1700" dirty="0">
                <a:latin typeface="Arial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of individual </a:t>
            </a:r>
            <a:r>
              <a:rPr lang="de-DE" sz="1700" dirty="0" err="1">
                <a:latin typeface="Arial"/>
              </a:rPr>
              <a:t>files</a:t>
            </a:r>
            <a:r>
              <a:rPr lang="de-DE" sz="1700" dirty="0">
                <a:latin typeface="Arial"/>
              </a:rPr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the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import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queue</a:t>
            </a:r>
            <a:r>
              <a:rPr lang="de-DE" sz="1700" dirty="0">
                <a:latin typeface="Arial"/>
              </a:rPr>
              <a:t> in </a:t>
            </a:r>
            <a:r>
              <a:rPr lang="de-DE" sz="1700" dirty="0" err="1">
                <a:latin typeface="Arial"/>
              </a:rPr>
              <a:t>batch</a:t>
            </a:r>
            <a:r>
              <a:rPr lang="de-DE" sz="1700" dirty="0">
                <a:latin typeface="Arial"/>
              </a:rPr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>
                <a:latin typeface="Arial"/>
              </a:rPr>
              <a:t>and </a:t>
            </a:r>
            <a:r>
              <a:rPr lang="de-DE" sz="1700" dirty="0" err="1">
                <a:latin typeface="Arial"/>
              </a:rPr>
              <a:t>is</a:t>
            </a:r>
            <a:r>
              <a:rPr lang="de-DE" sz="1700" dirty="0">
                <a:latin typeface="Arial"/>
              </a:rPr>
              <a:t> supported </a:t>
            </a:r>
            <a:r>
              <a:rPr lang="de-DE" sz="1700" dirty="0" err="1">
                <a:latin typeface="Arial"/>
              </a:rPr>
              <a:t>by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standardized</a:t>
            </a:r>
            <a:r>
              <a:rPr lang="de-DE" sz="1700" dirty="0">
                <a:latin typeface="Arial"/>
              </a:rPr>
              <a:t>, </a:t>
            </a:r>
            <a:br>
              <a:rPr lang="de-DE" sz="1700" dirty="0">
                <a:latin typeface="Arial"/>
              </a:rPr>
            </a:br>
            <a:r>
              <a:rPr lang="de-DE" sz="1700" dirty="0">
                <a:latin typeface="Arial"/>
              </a:rPr>
              <a:t>but </a:t>
            </a:r>
            <a:r>
              <a:rPr lang="de-DE" sz="1700" dirty="0" err="1">
                <a:latin typeface="Arial"/>
              </a:rPr>
              <a:t>configurable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fields</a:t>
            </a:r>
            <a:r>
              <a:rPr lang="de-DE" sz="1700" dirty="0">
                <a:latin typeface="Arial"/>
              </a:rPr>
              <a:t> and </a:t>
            </a:r>
            <a:r>
              <a:rPr lang="de-DE" sz="1700" dirty="0" err="1">
                <a:latin typeface="Arial"/>
              </a:rPr>
              <a:t>ontology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term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look-up</a:t>
            </a:r>
            <a:endParaRPr lang="de-DE" sz="1700" dirty="0">
              <a:latin typeface="Arial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F3D0165-5FD4-444D-9AEC-D1B04B4C13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129" y="1491630"/>
            <a:ext cx="4207146" cy="25821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474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971600" y="699542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>
                <a:solidFill>
                  <a:schemeClr val="bg2">
                    <a:lumMod val="50000"/>
                  </a:schemeClr>
                </a:solidFill>
                <a:cs typeface="+mj-cs"/>
              </a:rPr>
              <a:t>Research Data Management for Bioimage Data at the </a:t>
            </a:r>
            <a:r>
              <a:rPr lang="de-DE" sz="240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  <a:cs typeface="+mj-cs"/>
              </a:rPr>
              <a:t>ADD INSTITUTE HERE</a:t>
            </a:r>
            <a:endParaRPr lang="de-DE" sz="2800" dirty="0">
              <a:highlight>
                <a:srgbClr val="FFFF00"/>
              </a:highlight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6EE6A41-BBEF-411E-A4C5-B93DC1C9E652}"/>
              </a:ext>
            </a:extLst>
          </p:cNvPr>
          <p:cNvSpPr txBox="1"/>
          <p:nvPr/>
        </p:nvSpPr>
        <p:spPr>
          <a:xfrm>
            <a:off x="1268214" y="3490406"/>
            <a:ext cx="621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highlight>
                  <a:srgbClr val="FFFF00"/>
                </a:highlight>
              </a:rPr>
              <a:t>ADD AUTHOR / RESPONSIBLE PERSON FROM YOUR INSTITUE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4E66FAB-5800-4712-8CA8-4881C45448C2}"/>
              </a:ext>
            </a:extLst>
          </p:cNvPr>
          <p:cNvGrpSpPr/>
          <p:nvPr/>
        </p:nvGrpSpPr>
        <p:grpSpPr>
          <a:xfrm>
            <a:off x="120966" y="3178859"/>
            <a:ext cx="1565105" cy="1036423"/>
            <a:chOff x="107504" y="3052789"/>
            <a:chExt cx="1565105" cy="1036423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D00352C-D6AF-43BA-8049-6778FA004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E56BFDE-0CDF-4071-9D8E-8B62C128AF00}"/>
                </a:ext>
              </a:extLst>
            </p:cNvPr>
            <p:cNvSpPr txBox="1"/>
            <p:nvPr/>
          </p:nvSpPr>
          <p:spPr>
            <a:xfrm>
              <a:off x="373206" y="3781435"/>
              <a:ext cx="129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9" name="Rechteck 8">
            <a:extLst>
              <a:ext uri="{FF2B5EF4-FFF2-40B4-BE49-F238E27FC236}">
                <a16:creationId xmlns:a16="http://schemas.microsoft.com/office/drawing/2014/main" id="{1004BCA0-A290-4BC9-8196-A9359D39205F}"/>
              </a:ext>
            </a:extLst>
          </p:cNvPr>
          <p:cNvSpPr/>
          <p:nvPr/>
        </p:nvSpPr>
        <p:spPr>
          <a:xfrm>
            <a:off x="1616272" y="1902625"/>
            <a:ext cx="63401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Metadata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Curation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:</a:t>
            </a:r>
          </a:p>
          <a:p>
            <a:pPr algn="ctr"/>
            <a:r>
              <a:rPr lang="de-DE" sz="28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What</a:t>
            </a:r>
            <a:r>
              <a:rPr lang="de-DE" sz="28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28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are</a:t>
            </a:r>
            <a:r>
              <a:rPr lang="de-DE" sz="28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28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ontologies</a:t>
            </a:r>
            <a:r>
              <a:rPr lang="de-DE" sz="28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? </a:t>
            </a:r>
            <a:br>
              <a:rPr lang="de-DE" sz="28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</a:br>
            <a:r>
              <a:rPr lang="de-DE" sz="28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Why</a:t>
            </a:r>
            <a:r>
              <a:rPr lang="de-DE" sz="28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and </a:t>
            </a:r>
            <a:r>
              <a:rPr lang="de-DE" sz="28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how</a:t>
            </a:r>
            <a:r>
              <a:rPr lang="de-DE" sz="28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28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to</a:t>
            </a:r>
            <a:r>
              <a:rPr lang="de-DE" sz="28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28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use</a:t>
            </a:r>
            <a:r>
              <a:rPr lang="de-DE" sz="28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28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them</a:t>
            </a:r>
            <a:r>
              <a:rPr lang="de-DE" sz="28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?</a:t>
            </a:r>
            <a:endParaRPr lang="de-DE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E5029F61-EDEC-4463-8446-7F6E727E57FF}"/>
              </a:ext>
            </a:extLst>
          </p:cNvPr>
          <p:cNvSpPr/>
          <p:nvPr/>
        </p:nvSpPr>
        <p:spPr bwMode="auto">
          <a:xfrm>
            <a:off x="0" y="1213996"/>
            <a:ext cx="9144000" cy="16561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F0AE8BE-365E-49AB-B9EC-B88C49DCCC60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details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form of Key-Value Pair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annotation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C2F5F36-0BE2-49F4-AFB2-B52581726DF6}"/>
              </a:ext>
            </a:extLst>
          </p:cNvPr>
          <p:cNvSpPr txBox="1"/>
          <p:nvPr/>
        </p:nvSpPr>
        <p:spPr>
          <a:xfrm>
            <a:off x="158224" y="1203598"/>
            <a:ext cx="8744558" cy="30013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>
                <a:latin typeface="Arial"/>
              </a:rPr>
              <a:t>Consists</a:t>
            </a:r>
            <a:r>
              <a:rPr lang="de-DE" sz="1600" dirty="0">
                <a:latin typeface="Arial"/>
              </a:rPr>
              <a:t> of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latin typeface="Arial"/>
              </a:rPr>
              <a:t>Key: 		</a:t>
            </a:r>
            <a:r>
              <a:rPr lang="de-DE" sz="1600" dirty="0" err="1">
                <a:latin typeface="Arial"/>
              </a:rPr>
              <a:t>Denotes</a:t>
            </a:r>
            <a:r>
              <a:rPr lang="de-DE" sz="1600" dirty="0">
                <a:latin typeface="Arial"/>
              </a:rPr>
              <a:t> a real-</a:t>
            </a:r>
            <a:r>
              <a:rPr lang="de-DE" sz="1600" dirty="0" err="1">
                <a:latin typeface="Arial"/>
              </a:rPr>
              <a:t>world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object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an </a:t>
            </a:r>
            <a:r>
              <a:rPr lang="de-DE" sz="1600" dirty="0" err="1">
                <a:latin typeface="Arial"/>
              </a:rPr>
              <a:t>abstract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concept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that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can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assigned</a:t>
            </a:r>
            <a:r>
              <a:rPr lang="de-DE" sz="1600" dirty="0">
                <a:latin typeface="Arial"/>
              </a:rPr>
              <a:t> a 			</a:t>
            </a:r>
            <a:r>
              <a:rPr lang="de-DE" sz="1600" dirty="0" err="1">
                <a:latin typeface="Arial"/>
              </a:rPr>
              <a:t>specific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value</a:t>
            </a:r>
            <a:r>
              <a:rPr lang="de-DE" sz="1600" dirty="0">
                <a:latin typeface="Arial"/>
              </a:rPr>
              <a:t> (of different possible </a:t>
            </a:r>
            <a:r>
              <a:rPr lang="de-DE" sz="1600" dirty="0" err="1">
                <a:latin typeface="Arial"/>
              </a:rPr>
              <a:t>values</a:t>
            </a:r>
            <a:r>
              <a:rPr lang="de-DE" sz="1600" dirty="0">
                <a:latin typeface="Arial"/>
              </a:rPr>
              <a:t>)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latin typeface="Arial"/>
              </a:rPr>
              <a:t>Value: 	</a:t>
            </a:r>
            <a:r>
              <a:rPr lang="de-DE" sz="1600" dirty="0" err="1">
                <a:latin typeface="Arial"/>
              </a:rPr>
              <a:t>Number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text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string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that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specifies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object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denoted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under</a:t>
            </a:r>
            <a:r>
              <a:rPr lang="de-DE" sz="1600" dirty="0">
                <a:latin typeface="Arial"/>
              </a:rPr>
              <a:t> „Key“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1600" i="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600" i="1" dirty="0" err="1">
                <a:latin typeface="Arial"/>
              </a:rPr>
              <a:t>Examples</a:t>
            </a:r>
            <a:r>
              <a:rPr lang="de-DE" sz="1600" i="1" dirty="0">
                <a:latin typeface="Arial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type“	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„CD4+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disease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model</a:t>
            </a:r>
            <a:r>
              <a:rPr lang="de-DE" sz="1600" dirty="0">
                <a:latin typeface="Arial"/>
              </a:rPr>
              <a:t>“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„Experimental Autoimmune Encephalomyelitis“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E6FEE64-3A56-440F-AD89-C87B99D2B6BF}"/>
              </a:ext>
            </a:extLst>
          </p:cNvPr>
          <p:cNvSpPr txBox="1"/>
          <p:nvPr/>
        </p:nvSpPr>
        <p:spPr>
          <a:xfrm>
            <a:off x="158224" y="516887"/>
            <a:ext cx="8352928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>
                <a:latin typeface="Arial"/>
              </a:rPr>
              <a:t>Key-Value Pairs </a:t>
            </a:r>
            <a:r>
              <a:rPr lang="de-DE" sz="1800" dirty="0" err="1">
                <a:latin typeface="Arial"/>
              </a:rPr>
              <a:t>allow</a:t>
            </a:r>
            <a:r>
              <a:rPr lang="de-DE" sz="1800" dirty="0">
                <a:latin typeface="Arial"/>
              </a:rPr>
              <a:t> (</a:t>
            </a:r>
            <a:r>
              <a:rPr lang="de-DE" sz="1800" dirty="0" err="1">
                <a:latin typeface="Arial"/>
              </a:rPr>
              <a:t>standardized</a:t>
            </a:r>
            <a:r>
              <a:rPr lang="de-DE" sz="1800" dirty="0">
                <a:latin typeface="Arial"/>
              </a:rPr>
              <a:t>) </a:t>
            </a:r>
            <a:r>
              <a:rPr lang="de-DE" sz="1800" dirty="0" err="1">
                <a:latin typeface="Arial"/>
              </a:rPr>
              <a:t>annotation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detailed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metadata</a:t>
            </a:r>
            <a:endParaRPr lang="de-DE" sz="18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65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17A948-7136-4F2A-B303-D32228343FA6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Standardize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Key-Value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pairs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8BA74CB-58CF-4F9C-97A3-443383C275B6}"/>
              </a:ext>
            </a:extLst>
          </p:cNvPr>
          <p:cNvSpPr txBox="1"/>
          <p:nvPr/>
        </p:nvSpPr>
        <p:spPr>
          <a:xfrm>
            <a:off x="212284" y="618692"/>
            <a:ext cx="8744558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type“	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„CD4+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</a:p>
          <a:p>
            <a:pPr>
              <a:lnSpc>
                <a:spcPct val="150000"/>
              </a:lnSpc>
            </a:pP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disease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model</a:t>
            </a:r>
            <a:r>
              <a:rPr lang="de-DE" sz="1600" dirty="0">
                <a:latin typeface="Arial"/>
              </a:rPr>
              <a:t>“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„Experimental Autoimmune Encephalomyelitis“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8A89BA5-40E4-4D6D-A98E-53A32AB0B1B3}"/>
              </a:ext>
            </a:extLst>
          </p:cNvPr>
          <p:cNvSpPr/>
          <p:nvPr/>
        </p:nvSpPr>
        <p:spPr bwMode="auto">
          <a:xfrm>
            <a:off x="768861" y="690700"/>
            <a:ext cx="937120" cy="360040"/>
          </a:xfrm>
          <a:prstGeom prst="rect">
            <a:avLst/>
          </a:prstGeom>
          <a:noFill/>
          <a:ln w="1905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BA30D22-9538-43DE-A138-C61FE0EF9174}"/>
              </a:ext>
            </a:extLst>
          </p:cNvPr>
          <p:cNvSpPr/>
          <p:nvPr/>
        </p:nvSpPr>
        <p:spPr bwMode="auto">
          <a:xfrm>
            <a:off x="300301" y="1698812"/>
            <a:ext cx="365817" cy="360040"/>
          </a:xfrm>
          <a:prstGeom prst="rect">
            <a:avLst/>
          </a:prstGeom>
          <a:noFill/>
          <a:ln w="1905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6D7AA60-3C46-4141-A8CC-6B9F95336084}"/>
              </a:ext>
            </a:extLst>
          </p:cNvPr>
          <p:cNvSpPr txBox="1"/>
          <p:nvPr/>
        </p:nvSpPr>
        <p:spPr>
          <a:xfrm>
            <a:off x="809118" y="1654534"/>
            <a:ext cx="7917997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type“	   „type of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     „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-type“      „</a:t>
            </a:r>
            <a:r>
              <a:rPr lang="de-DE" sz="1600" dirty="0" err="1">
                <a:latin typeface="Arial"/>
              </a:rPr>
              <a:t>cellular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entity</a:t>
            </a:r>
            <a:r>
              <a:rPr lang="de-DE" sz="1600" dirty="0">
                <a:latin typeface="Arial"/>
              </a:rPr>
              <a:t>“	„</a:t>
            </a:r>
            <a:r>
              <a:rPr lang="de-DE" sz="1600" dirty="0" err="1">
                <a:latin typeface="Arial"/>
              </a:rPr>
              <a:t>cellular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identity</a:t>
            </a:r>
            <a:r>
              <a:rPr lang="de-DE" sz="1600" dirty="0">
                <a:latin typeface="Arial"/>
              </a:rPr>
              <a:t>“ 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134885F-ED19-4B98-A009-C4218B7B76DF}"/>
              </a:ext>
            </a:extLst>
          </p:cNvPr>
          <p:cNvSpPr/>
          <p:nvPr/>
        </p:nvSpPr>
        <p:spPr bwMode="auto">
          <a:xfrm>
            <a:off x="3250814" y="667230"/>
            <a:ext cx="1313310" cy="360040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6BD08C5-B99C-40F7-BF78-AFB59548B2FF}"/>
              </a:ext>
            </a:extLst>
          </p:cNvPr>
          <p:cNvSpPr/>
          <p:nvPr/>
        </p:nvSpPr>
        <p:spPr bwMode="auto">
          <a:xfrm>
            <a:off x="299522" y="2436457"/>
            <a:ext cx="368623" cy="360040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0DDD83F-204D-408C-9AAB-08AB547D0048}"/>
              </a:ext>
            </a:extLst>
          </p:cNvPr>
          <p:cNvSpPr/>
          <p:nvPr/>
        </p:nvSpPr>
        <p:spPr bwMode="auto">
          <a:xfrm>
            <a:off x="3250814" y="1045936"/>
            <a:ext cx="4265638" cy="360040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C468AF5-1B90-43B7-9AC7-FF4263E2BEB8}"/>
              </a:ext>
            </a:extLst>
          </p:cNvPr>
          <p:cNvSpPr/>
          <p:nvPr/>
        </p:nvSpPr>
        <p:spPr bwMode="auto">
          <a:xfrm>
            <a:off x="297495" y="3179913"/>
            <a:ext cx="368623" cy="360040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2AC392A-9767-440F-90FF-DD95BD9D496D}"/>
              </a:ext>
            </a:extLst>
          </p:cNvPr>
          <p:cNvSpPr txBox="1"/>
          <p:nvPr/>
        </p:nvSpPr>
        <p:spPr>
          <a:xfrm>
            <a:off x="768861" y="3133339"/>
            <a:ext cx="8420774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„Experimental Autoimmune Encephalomyelitis“    „EAE“     „</a:t>
            </a:r>
            <a:r>
              <a:rPr lang="de-DE" sz="1600" dirty="0" err="1">
                <a:latin typeface="Arial"/>
              </a:rPr>
              <a:t>Allergic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Encephalomyelits</a:t>
            </a:r>
            <a:r>
              <a:rPr lang="de-DE" sz="1600" dirty="0">
                <a:latin typeface="Arial"/>
              </a:rPr>
              <a:t>“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43FD6C4-1CE0-4A7E-8E82-95CFD6D7391C}"/>
              </a:ext>
            </a:extLst>
          </p:cNvPr>
          <p:cNvSpPr txBox="1"/>
          <p:nvPr/>
        </p:nvSpPr>
        <p:spPr>
          <a:xfrm>
            <a:off x="187158" y="3673007"/>
            <a:ext cx="876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How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to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avoid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ambiguity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?</a:t>
            </a:r>
          </a:p>
          <a:p>
            <a:pPr algn="ctr"/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How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to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describe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the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data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objectively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?</a:t>
            </a:r>
          </a:p>
          <a:p>
            <a:pPr algn="ctr"/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How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to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make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the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metadata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2000" b="1" dirty="0" err="1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machine-interpretable</a:t>
            </a:r>
            <a:r>
              <a:rPr lang="de-DE" sz="2000" b="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?</a:t>
            </a:r>
            <a:endParaRPr lang="de-DE" sz="2000" b="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D0FBE57-1C26-4F50-A61F-3C6B52DD2E34}"/>
              </a:ext>
            </a:extLst>
          </p:cNvPr>
          <p:cNvSpPr txBox="1"/>
          <p:nvPr/>
        </p:nvSpPr>
        <p:spPr>
          <a:xfrm rot="1707081">
            <a:off x="8200281" y="2425331"/>
            <a:ext cx="82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C00000"/>
                </a:solidFill>
                <a:latin typeface="Arial"/>
              </a:rPr>
              <a:t>? ? ?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C3EDC4A-06AA-4C92-9299-1F974367FED8}"/>
              </a:ext>
            </a:extLst>
          </p:cNvPr>
          <p:cNvSpPr txBox="1"/>
          <p:nvPr/>
        </p:nvSpPr>
        <p:spPr>
          <a:xfrm>
            <a:off x="809118" y="2232715"/>
            <a:ext cx="8420774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„CD4+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        „CD4-positive T-</a:t>
            </a:r>
            <a:r>
              <a:rPr lang="de-DE" sz="1600" dirty="0" err="1">
                <a:latin typeface="Arial"/>
              </a:rPr>
              <a:t>lymphocyte</a:t>
            </a:r>
            <a:r>
              <a:rPr lang="de-DE" sz="1600" dirty="0">
                <a:latin typeface="Arial"/>
              </a:rPr>
              <a:t>“       „naive, CD4-positive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  <a:br>
              <a:rPr lang="de-DE" sz="1600" dirty="0">
                <a:latin typeface="Arial"/>
              </a:rPr>
            </a:br>
            <a:r>
              <a:rPr lang="de-DE" sz="1600" dirty="0">
                <a:latin typeface="Arial"/>
              </a:rPr>
              <a:t>„CD4-positive, alpha-beta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 	„Th0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 		„CD4+ T </a:t>
            </a:r>
            <a:r>
              <a:rPr lang="de-DE" sz="1600" dirty="0" err="1">
                <a:latin typeface="Arial"/>
              </a:rPr>
              <a:t>helper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18536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608846FF-D4CD-4B26-8B8C-EFA41B7E094C}"/>
              </a:ext>
            </a:extLst>
          </p:cNvPr>
          <p:cNvSpPr/>
          <p:nvPr/>
        </p:nvSpPr>
        <p:spPr>
          <a:xfrm>
            <a:off x="1168986" y="4858694"/>
            <a:ext cx="6445995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https://www.ebi.ac.uk/training/online/courses/bioinformatics-terrified/what-makes-a-good-bioinformatics-database/controlled-vocabularies/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E61A073-B370-482A-AEA7-B99FE3341E15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Controlled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vocabularies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705A85D-0D4C-40B3-832B-ED2F3EEB0FA4}"/>
              </a:ext>
            </a:extLst>
          </p:cNvPr>
          <p:cNvSpPr txBox="1"/>
          <p:nvPr/>
        </p:nvSpPr>
        <p:spPr>
          <a:xfrm>
            <a:off x="234572" y="623291"/>
            <a:ext cx="8179626" cy="3411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>
                <a:latin typeface="Arial"/>
              </a:rPr>
              <a:t>A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controlled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vocabulary</a:t>
            </a:r>
            <a:r>
              <a:rPr lang="de-DE" sz="2000" b="1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provides</a:t>
            </a:r>
            <a:r>
              <a:rPr lang="de-DE" sz="1800" dirty="0">
                <a:latin typeface="Arial"/>
              </a:rPr>
              <a:t> a </a:t>
            </a:r>
            <a:r>
              <a:rPr lang="de-DE" sz="1800" dirty="0" err="1">
                <a:latin typeface="Arial"/>
              </a:rPr>
              <a:t>list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terms</a:t>
            </a:r>
            <a:r>
              <a:rPr lang="de-DE" sz="1800" dirty="0">
                <a:latin typeface="Arial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a </a:t>
            </a:r>
            <a:r>
              <a:rPr lang="de-DE" sz="1800" dirty="0" err="1">
                <a:latin typeface="Arial"/>
              </a:rPr>
              <a:t>definition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each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term</a:t>
            </a:r>
            <a:endParaRPr lang="de-DE" sz="1800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a </a:t>
            </a:r>
            <a:r>
              <a:rPr lang="de-DE" sz="1800" dirty="0" err="1">
                <a:latin typeface="Arial"/>
              </a:rPr>
              <a:t>unique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identifier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each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term</a:t>
            </a:r>
            <a:endParaRPr lang="de-DE" sz="1800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different </a:t>
            </a:r>
            <a:r>
              <a:rPr lang="de-DE" sz="1800" dirty="0" err="1">
                <a:latin typeface="Arial"/>
              </a:rPr>
              <a:t>types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exist</a:t>
            </a:r>
            <a:r>
              <a:rPr lang="de-DE" sz="1800" dirty="0">
                <a:latin typeface="Arial"/>
              </a:rPr>
              <a:t>, e.g.,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Alphabetical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list</a:t>
            </a:r>
            <a:endParaRPr lang="de-DE" sz="1800" dirty="0">
              <a:latin typeface="Arial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Thesaurus (a </a:t>
            </a:r>
            <a:r>
              <a:rPr lang="de-DE" sz="1800" dirty="0" err="1">
                <a:latin typeface="Arial"/>
              </a:rPr>
              <a:t>collection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synonyms</a:t>
            </a:r>
            <a:r>
              <a:rPr lang="de-DE" sz="1800" dirty="0">
                <a:latin typeface="Arial"/>
              </a:rPr>
              <a:t>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Taxonomy</a:t>
            </a:r>
            <a:r>
              <a:rPr lang="de-DE" sz="1800" dirty="0">
                <a:latin typeface="Arial"/>
              </a:rPr>
              <a:t> (</a:t>
            </a:r>
            <a:r>
              <a:rPr lang="de-DE" sz="1800" dirty="0" err="1">
                <a:latin typeface="Arial"/>
              </a:rPr>
              <a:t>hierarchical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or</a:t>
            </a:r>
            <a:r>
              <a:rPr lang="de-DE" sz="1800" dirty="0">
                <a:latin typeface="Arial"/>
              </a:rPr>
              <a:t> network-like </a:t>
            </a:r>
            <a:r>
              <a:rPr lang="de-DE" sz="1800" dirty="0" err="1">
                <a:latin typeface="Arial"/>
              </a:rPr>
              <a:t>list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terms</a:t>
            </a:r>
            <a:r>
              <a:rPr lang="de-DE" sz="1800" dirty="0">
                <a:latin typeface="Arial"/>
              </a:rPr>
              <a:t>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(</a:t>
            </a:r>
            <a:r>
              <a:rPr lang="de-DE" sz="1800" dirty="0" err="1">
                <a:latin typeface="Arial"/>
              </a:rPr>
              <a:t>ontology</a:t>
            </a:r>
            <a:r>
              <a:rPr lang="de-DE" sz="1800" dirty="0">
                <a:latin typeface="Arial"/>
              </a:rPr>
              <a:t>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C356189-FC82-4AC4-96B2-B5414280D852}"/>
              </a:ext>
            </a:extLst>
          </p:cNvPr>
          <p:cNvSpPr txBox="1"/>
          <p:nvPr/>
        </p:nvSpPr>
        <p:spPr>
          <a:xfrm>
            <a:off x="1024358" y="4150877"/>
            <a:ext cx="6800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b="1" dirty="0">
                <a:solidFill>
                  <a:schemeClr val="tx2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Allows</a:t>
            </a:r>
            <a:r>
              <a:rPr lang="de-DE" sz="1800" b="1" dirty="0">
                <a:solidFill>
                  <a:schemeClr val="tx2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standardized</a:t>
            </a:r>
            <a:r>
              <a:rPr lang="de-DE" sz="1800" b="1" dirty="0">
                <a:solidFill>
                  <a:schemeClr val="tx2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usage</a:t>
            </a:r>
            <a:r>
              <a:rPr lang="de-DE" sz="1800" b="1" dirty="0">
                <a:solidFill>
                  <a:schemeClr val="tx2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 of </a:t>
            </a:r>
            <a:r>
              <a:rPr lang="de-DE" sz="1800" b="1" dirty="0" err="1">
                <a:solidFill>
                  <a:schemeClr val="tx2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terms</a:t>
            </a:r>
            <a:endParaRPr lang="de-DE" sz="1800" b="1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201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24CFB236-F538-4745-B8C8-8F917A4C854D}"/>
              </a:ext>
            </a:extLst>
          </p:cNvPr>
          <p:cNvSpPr/>
          <p:nvPr/>
        </p:nvSpPr>
        <p:spPr>
          <a:xfrm>
            <a:off x="2895422" y="4858694"/>
            <a:ext cx="2993128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  <a:hlinkClick r:id="rId3"/>
              </a:rPr>
              <a:t>https://www.ncbi.nlm.nih.gov/mesh/</a:t>
            </a:r>
            <a:r>
              <a:rPr lang="de-DE" sz="800" dirty="0">
                <a:latin typeface="Arial"/>
              </a:rPr>
              <a:t> (last </a:t>
            </a:r>
            <a:r>
              <a:rPr lang="de-DE" sz="800" dirty="0" err="1">
                <a:latin typeface="Arial"/>
              </a:rPr>
              <a:t>access</a:t>
            </a:r>
            <a:r>
              <a:rPr lang="de-DE" sz="800" dirty="0">
                <a:latin typeface="Arial"/>
              </a:rPr>
              <a:t>: 2023-08-17)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3CE7304-6CC0-4462-BAB8-CA5C39E830C8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Controlled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vocabularies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i="1" dirty="0" err="1">
                <a:solidFill>
                  <a:srgbClr val="008000"/>
                </a:solidFill>
                <a:latin typeface="Arial" pitchFamily="34" charset="0"/>
              </a:rPr>
              <a:t>example</a:t>
            </a:r>
            <a:r>
              <a:rPr lang="de-DE" sz="2000" b="1" i="1" dirty="0">
                <a:solidFill>
                  <a:srgbClr val="008000"/>
                </a:solidFill>
                <a:latin typeface="Arial" pitchFamily="34" charset="0"/>
              </a:rPr>
              <a:t>: </a:t>
            </a:r>
            <a:r>
              <a:rPr lang="de-DE" sz="2000" b="1" i="1" dirty="0" err="1">
                <a:solidFill>
                  <a:srgbClr val="008000"/>
                </a:solidFill>
                <a:latin typeface="Arial" pitchFamily="34" charset="0"/>
              </a:rPr>
              <a:t>MeSH</a:t>
            </a:r>
            <a:endParaRPr lang="de-DE" sz="2000" b="1" i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2192A4B-E2F7-4159-97CF-2BA4E5867AFB}"/>
              </a:ext>
            </a:extLst>
          </p:cNvPr>
          <p:cNvSpPr txBox="1"/>
          <p:nvPr/>
        </p:nvSpPr>
        <p:spPr>
          <a:xfrm>
            <a:off x="147921" y="771550"/>
            <a:ext cx="2104180" cy="3422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b="1" dirty="0">
                <a:latin typeface="Arial"/>
              </a:rPr>
              <a:t>Medical </a:t>
            </a:r>
            <a:r>
              <a:rPr lang="de-DE" sz="1800" b="1" dirty="0" err="1">
                <a:latin typeface="Arial"/>
              </a:rPr>
              <a:t>Subject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Headings</a:t>
            </a:r>
            <a:r>
              <a:rPr lang="de-DE" sz="1800" b="1" dirty="0">
                <a:latin typeface="Arial"/>
              </a:rPr>
              <a:t> (</a:t>
            </a:r>
            <a:r>
              <a:rPr lang="de-DE" sz="1800" b="1" dirty="0" err="1">
                <a:latin typeface="Arial"/>
              </a:rPr>
              <a:t>MeSH</a:t>
            </a:r>
            <a:r>
              <a:rPr lang="de-DE" sz="1800" b="1" dirty="0">
                <a:latin typeface="Arial"/>
              </a:rPr>
              <a:t>)</a:t>
            </a:r>
          </a:p>
          <a:p>
            <a:pPr>
              <a:lnSpc>
                <a:spcPct val="150000"/>
              </a:lnSpc>
            </a:pPr>
            <a:endParaRPr lang="de-DE" sz="18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600" dirty="0" err="1">
                <a:latin typeface="Arial"/>
              </a:rPr>
              <a:t>Controlled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vocabulary</a:t>
            </a:r>
            <a:r>
              <a:rPr lang="de-DE" sz="1600" dirty="0">
                <a:latin typeface="Arial"/>
              </a:rPr>
              <a:t> in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form of a </a:t>
            </a:r>
            <a:r>
              <a:rPr lang="de-DE" sz="1600" dirty="0" err="1">
                <a:latin typeface="Arial"/>
              </a:rPr>
              <a:t>thesaurus</a:t>
            </a:r>
            <a:endParaRPr lang="de-DE" sz="1600" dirty="0">
              <a:latin typeface="Arial"/>
            </a:endParaRPr>
          </a:p>
          <a:p>
            <a:pPr>
              <a:lnSpc>
                <a:spcPct val="150000"/>
              </a:lnSpc>
            </a:pPr>
            <a:endParaRPr lang="de-DE" sz="16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400" dirty="0" err="1">
                <a:latin typeface="Arial"/>
              </a:rPr>
              <a:t>curated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National Library of Medicine (US)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E049604-C8F7-4CF0-AC22-294318562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602127"/>
            <a:ext cx="6897880" cy="39026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79446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CAFBF5F-0BC3-46C8-9B54-245394D935D0}"/>
              </a:ext>
            </a:extLst>
          </p:cNvPr>
          <p:cNvSpPr/>
          <p:nvPr/>
        </p:nvSpPr>
        <p:spPr>
          <a:xfrm>
            <a:off x="2664592" y="4858694"/>
            <a:ext cx="3454792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  <a:hlinkClick r:id="rId3"/>
              </a:rPr>
              <a:t>https://www.ncbi.nlm.nih.gov/mesh/68015496</a:t>
            </a:r>
            <a:r>
              <a:rPr lang="de-DE" sz="800" dirty="0">
                <a:latin typeface="Arial"/>
              </a:rPr>
              <a:t> (last </a:t>
            </a:r>
            <a:r>
              <a:rPr lang="de-DE" sz="800" dirty="0" err="1">
                <a:latin typeface="Arial"/>
              </a:rPr>
              <a:t>access</a:t>
            </a:r>
            <a:r>
              <a:rPr lang="de-DE" sz="800" dirty="0">
                <a:latin typeface="Arial"/>
              </a:rPr>
              <a:t>: 2023-08-17)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C7730FF2-B51F-4756-B78F-836F52E7B947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Use of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controlled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vocabularies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practice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88C0FF6-F6EF-4C91-BE3F-994E0DF19AE7}"/>
              </a:ext>
            </a:extLst>
          </p:cNvPr>
          <p:cNvSpPr txBox="1"/>
          <p:nvPr/>
        </p:nvSpPr>
        <p:spPr>
          <a:xfrm>
            <a:off x="245733" y="543718"/>
            <a:ext cx="8744558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type“	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„CD4+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AC9A13F-2454-48D6-B394-0BBBA1DFBAB4}"/>
              </a:ext>
            </a:extLst>
          </p:cNvPr>
          <p:cNvSpPr/>
          <p:nvPr/>
        </p:nvSpPr>
        <p:spPr bwMode="auto">
          <a:xfrm>
            <a:off x="3226463" y="598007"/>
            <a:ext cx="1313310" cy="360040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F4576FF-D576-41CB-BFB0-337559B7092F}"/>
              </a:ext>
            </a:extLst>
          </p:cNvPr>
          <p:cNvSpPr/>
          <p:nvPr/>
        </p:nvSpPr>
        <p:spPr bwMode="auto">
          <a:xfrm>
            <a:off x="336731" y="1053406"/>
            <a:ext cx="368623" cy="360040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4C437A3-5735-4F6B-895E-FCD45DAAB8F5}"/>
              </a:ext>
            </a:extLst>
          </p:cNvPr>
          <p:cNvSpPr txBox="1"/>
          <p:nvPr/>
        </p:nvSpPr>
        <p:spPr>
          <a:xfrm>
            <a:off x="817020" y="1012336"/>
            <a:ext cx="8420774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„CD4+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    „CD4-positive T-</a:t>
            </a:r>
            <a:r>
              <a:rPr lang="de-DE" sz="1600" dirty="0" err="1">
                <a:latin typeface="Arial"/>
              </a:rPr>
              <a:t>lymphocyte</a:t>
            </a:r>
            <a:r>
              <a:rPr lang="de-DE" sz="1600" dirty="0">
                <a:latin typeface="Arial"/>
              </a:rPr>
              <a:t>“     „Th0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    „naive, CD4-positive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72E4795-1817-4B79-A22C-FB69F9E5E6F8}"/>
              </a:ext>
            </a:extLst>
          </p:cNvPr>
          <p:cNvSpPr txBox="1"/>
          <p:nvPr/>
        </p:nvSpPr>
        <p:spPr>
          <a:xfrm>
            <a:off x="251520" y="1600867"/>
            <a:ext cx="893412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i="1" dirty="0" err="1">
                <a:latin typeface="Arial"/>
              </a:rPr>
              <a:t>Example</a:t>
            </a:r>
            <a:r>
              <a:rPr lang="de-DE" sz="1800" i="1" dirty="0">
                <a:latin typeface="Arial"/>
              </a:rPr>
              <a:t> of </a:t>
            </a:r>
            <a:r>
              <a:rPr lang="de-DE" sz="1800" i="1" dirty="0" err="1">
                <a:latin typeface="Arial"/>
              </a:rPr>
              <a:t>controlled</a:t>
            </a:r>
            <a:r>
              <a:rPr lang="de-DE" sz="1800" i="1" dirty="0">
                <a:latin typeface="Arial"/>
              </a:rPr>
              <a:t> </a:t>
            </a:r>
            <a:r>
              <a:rPr lang="de-DE" sz="1800" i="1" dirty="0" err="1">
                <a:latin typeface="Arial"/>
              </a:rPr>
              <a:t>vocabulary</a:t>
            </a:r>
            <a:r>
              <a:rPr lang="de-DE" sz="1800" i="1" dirty="0">
                <a:latin typeface="Arial"/>
              </a:rPr>
              <a:t> </a:t>
            </a:r>
            <a:r>
              <a:rPr lang="de-DE" sz="1800" i="1" dirty="0" err="1">
                <a:latin typeface="Arial"/>
              </a:rPr>
              <a:t>usage</a:t>
            </a:r>
            <a:r>
              <a:rPr lang="de-DE" sz="1800" i="1" dirty="0">
                <a:latin typeface="Arial"/>
              </a:rPr>
              <a:t> in Key-Value Pairs:</a:t>
            </a:r>
          </a:p>
          <a:p>
            <a:r>
              <a:rPr lang="de-DE" sz="1600" b="1" dirty="0">
                <a:latin typeface="Arial"/>
              </a:rPr>
              <a:t>Key: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type	</a:t>
            </a:r>
            <a:r>
              <a:rPr lang="de-DE" sz="1600" b="1" dirty="0">
                <a:latin typeface="Arial"/>
              </a:rPr>
              <a:t>					Value: </a:t>
            </a:r>
            <a:r>
              <a:rPr lang="de-DE" sz="1600" dirty="0">
                <a:latin typeface="Arial"/>
              </a:rPr>
              <a:t>CD4-positive T-</a:t>
            </a:r>
            <a:r>
              <a:rPr lang="de-DE" sz="1600" dirty="0" err="1">
                <a:latin typeface="Arial"/>
              </a:rPr>
              <a:t>lymphocyte</a:t>
            </a:r>
            <a:r>
              <a:rPr lang="de-DE" sz="1600" dirty="0">
                <a:latin typeface="Arial"/>
              </a:rPr>
              <a:t> </a:t>
            </a:r>
          </a:p>
          <a:p>
            <a:r>
              <a:rPr lang="de-DE" sz="1600" b="1" dirty="0">
                <a:latin typeface="Arial"/>
              </a:rPr>
              <a:t>Key: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type </a:t>
            </a:r>
            <a:r>
              <a:rPr lang="de-DE" sz="1600" dirty="0" err="1">
                <a:latin typeface="Arial"/>
              </a:rPr>
              <a:t>term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accession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number</a:t>
            </a: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http://id.nlm.nih.gov/mesh/D015496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EFC862F-5A73-476B-8993-6A0AA7C9AB5C}"/>
              </a:ext>
            </a:extLst>
          </p:cNvPr>
          <p:cNvSpPr txBox="1"/>
          <p:nvPr/>
        </p:nvSpPr>
        <p:spPr>
          <a:xfrm>
            <a:off x="2235903" y="1001166"/>
            <a:ext cx="2884230" cy="41601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„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CD4-positive T-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lymphocyte</a:t>
            </a:r>
            <a:r>
              <a:rPr lang="de-DE" sz="1600" dirty="0">
                <a:latin typeface="Arial"/>
              </a:rPr>
              <a:t>“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5E4E121-5824-4F1A-A51D-639CB39EC574}"/>
              </a:ext>
            </a:extLst>
          </p:cNvPr>
          <p:cNvSpPr txBox="1"/>
          <p:nvPr/>
        </p:nvSpPr>
        <p:spPr>
          <a:xfrm>
            <a:off x="311951" y="2806704"/>
            <a:ext cx="46428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sz="1800" b="1" dirty="0">
                <a:latin typeface="Arial"/>
                <a:sym typeface="Wingdings" panose="05000000000000000000" pitchFamily="2" charset="2"/>
              </a:rPr>
              <a:t>The </a:t>
            </a:r>
            <a:r>
              <a:rPr lang="de-DE" sz="1800" b="1" dirty="0" err="1">
                <a:latin typeface="Arial"/>
                <a:sym typeface="Wingdings" panose="05000000000000000000" pitchFamily="2" charset="2"/>
              </a:rPr>
              <a:t>term</a:t>
            </a:r>
            <a:r>
              <a:rPr lang="de-DE" sz="1800" b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latin typeface="Arial"/>
                <a:sym typeface="Wingdings" panose="05000000000000000000" pitchFamily="2" charset="2"/>
              </a:rPr>
              <a:t>is</a:t>
            </a:r>
            <a:r>
              <a:rPr lang="de-DE" sz="1800" b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latin typeface="Arial"/>
                <a:sym typeface="Wingdings" panose="05000000000000000000" pitchFamily="2" charset="2"/>
              </a:rPr>
              <a:t>defined</a:t>
            </a:r>
            <a:endParaRPr lang="de-DE" sz="1800" b="1" dirty="0">
              <a:latin typeface="Arial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sz="1800" b="1" dirty="0" err="1">
                <a:latin typeface="Arial"/>
                <a:sym typeface="Wingdings" panose="05000000000000000000" pitchFamily="2" charset="2"/>
              </a:rPr>
              <a:t>Some</a:t>
            </a:r>
            <a:r>
              <a:rPr lang="de-DE" sz="1800" b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latin typeface="Arial"/>
                <a:sym typeface="Wingdings" panose="05000000000000000000" pitchFamily="2" charset="2"/>
              </a:rPr>
              <a:t>hierarchical</a:t>
            </a:r>
            <a:r>
              <a:rPr lang="de-DE" sz="1800" b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latin typeface="Arial"/>
                <a:sym typeface="Wingdings" panose="05000000000000000000" pitchFamily="2" charset="2"/>
              </a:rPr>
              <a:t>information</a:t>
            </a:r>
            <a:r>
              <a:rPr lang="de-DE" sz="1800" b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latin typeface="Arial"/>
                <a:sym typeface="Wingdings" panose="05000000000000000000" pitchFamily="2" charset="2"/>
              </a:rPr>
              <a:t>is</a:t>
            </a:r>
            <a:r>
              <a:rPr lang="de-DE" sz="1800" b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latin typeface="Arial"/>
                <a:sym typeface="Wingdings" panose="05000000000000000000" pitchFamily="2" charset="2"/>
              </a:rPr>
              <a:t>contained</a:t>
            </a:r>
            <a:r>
              <a:rPr lang="de-DE" sz="1800" b="1" dirty="0">
                <a:latin typeface="Arial"/>
                <a:sym typeface="Wingdings" panose="05000000000000000000" pitchFamily="2" charset="2"/>
              </a:rPr>
              <a:t> in </a:t>
            </a:r>
            <a:r>
              <a:rPr lang="de-DE" sz="1800" b="1" dirty="0" err="1">
                <a:latin typeface="Arial"/>
                <a:sym typeface="Wingdings" panose="05000000000000000000" pitchFamily="2" charset="2"/>
              </a:rPr>
              <a:t>MeSH</a:t>
            </a:r>
            <a:r>
              <a:rPr lang="de-DE" sz="1800" b="1" dirty="0">
                <a:latin typeface="Arial"/>
                <a:sym typeface="Wingdings" panose="05000000000000000000" pitchFamily="2" charset="2"/>
              </a:rPr>
              <a:t> 		</a:t>
            </a:r>
            <a:r>
              <a:rPr lang="de-DE" sz="1800" i="1" dirty="0" err="1">
                <a:latin typeface="Arial"/>
                <a:sym typeface="Wingdings" panose="05000000000000000000" pitchFamily="2" charset="2"/>
              </a:rPr>
              <a:t>see</a:t>
            </a:r>
            <a:r>
              <a:rPr lang="de-DE" sz="1800" b="1" dirty="0">
                <a:latin typeface="Arial"/>
                <a:sym typeface="Wingdings" panose="05000000000000000000" pitchFamily="2" charset="2"/>
              </a:rPr>
              <a:t> </a:t>
            </a:r>
          </a:p>
          <a:p>
            <a:pPr marL="342000" indent="-342000"/>
            <a:endParaRPr lang="de-DE" sz="18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sym typeface="Wingdings" panose="05000000000000000000" pitchFamily="2" charset="2"/>
            </a:endParaRPr>
          </a:p>
          <a:p>
            <a:pPr marL="342000" indent="-342000"/>
            <a:r>
              <a:rPr lang="de-DE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sym typeface="Wingdings" panose="05000000000000000000" pitchFamily="2" charset="2"/>
              </a:rPr>
              <a:t>Attributes /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sym typeface="Wingdings" panose="05000000000000000000" pitchFamily="2" charset="2"/>
              </a:rPr>
              <a:t>properties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sym typeface="Wingdings" panose="05000000000000000000" pitchFamily="2" charset="2"/>
              </a:rPr>
              <a:t> /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sym typeface="Wingdings" panose="05000000000000000000" pitchFamily="2" charset="2"/>
              </a:rPr>
              <a:t>relationships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sym typeface="Wingdings" panose="05000000000000000000" pitchFamily="2" charset="2"/>
              </a:rPr>
              <a:t>are</a:t>
            </a:r>
            <a:r>
              <a:rPr lang="de-DE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sym typeface="Wingdings" panose="05000000000000000000" pitchFamily="2" charset="2"/>
              </a:rPr>
              <a:t>missing</a:t>
            </a:r>
            <a:endParaRPr lang="de-DE" sz="18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4C70D30C-6072-436A-B1A8-AAE577EC74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455"/>
          <a:stretch/>
        </p:blipFill>
        <p:spPr>
          <a:xfrm>
            <a:off x="4846189" y="2773661"/>
            <a:ext cx="4171312" cy="18204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4503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EFE35B33-8E2F-41C3-A8FC-2D43113DFA05}"/>
              </a:ext>
            </a:extLst>
          </p:cNvPr>
          <p:cNvSpPr/>
          <p:nvPr/>
        </p:nvSpPr>
        <p:spPr bwMode="auto">
          <a:xfrm>
            <a:off x="-1" y="543221"/>
            <a:ext cx="9144001" cy="8043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C222075-B49F-4376-AABD-CF611DDD3769}"/>
              </a:ext>
            </a:extLst>
          </p:cNvPr>
          <p:cNvSpPr/>
          <p:nvPr/>
        </p:nvSpPr>
        <p:spPr>
          <a:xfrm>
            <a:off x="2912253" y="4858694"/>
            <a:ext cx="2959465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Browse different </a:t>
            </a:r>
            <a:r>
              <a:rPr lang="de-DE" sz="800" dirty="0" err="1">
                <a:latin typeface="Arial"/>
              </a:rPr>
              <a:t>ontologies</a:t>
            </a:r>
            <a:r>
              <a:rPr lang="de-DE" sz="800" dirty="0">
                <a:latin typeface="Arial"/>
              </a:rPr>
              <a:t>: https://bioportal.bioontology.org/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7DC7134-3010-471E-AF24-6211EFF6CE98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Ontologies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41BDE29-6D57-436D-92A2-8CD169F7F749}"/>
              </a:ext>
            </a:extLst>
          </p:cNvPr>
          <p:cNvSpPr txBox="1"/>
          <p:nvPr/>
        </p:nvSpPr>
        <p:spPr>
          <a:xfrm>
            <a:off x="147921" y="453842"/>
            <a:ext cx="8024479" cy="91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>
                <a:latin typeface="Arial"/>
              </a:rPr>
              <a:t>An </a:t>
            </a:r>
            <a:r>
              <a:rPr lang="de-DE" sz="2000" b="1" dirty="0" err="1">
                <a:latin typeface="Arial"/>
              </a:rPr>
              <a:t>ontology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is</a:t>
            </a:r>
            <a:r>
              <a:rPr lang="de-DE" sz="1800" dirty="0">
                <a:latin typeface="Arial"/>
              </a:rPr>
              <a:t> a </a:t>
            </a:r>
            <a:r>
              <a:rPr lang="de-DE" sz="1800" dirty="0" err="1">
                <a:latin typeface="Arial"/>
              </a:rPr>
              <a:t>conceptual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framework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how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specific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terms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are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used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to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represent</a:t>
            </a:r>
            <a:r>
              <a:rPr lang="de-DE" sz="1800" dirty="0">
                <a:latin typeface="Arial"/>
              </a:rPr>
              <a:t> </a:t>
            </a:r>
            <a:r>
              <a:rPr lang="de-DE" sz="1800" i="1" dirty="0" err="1">
                <a:latin typeface="Arial"/>
              </a:rPr>
              <a:t>domain</a:t>
            </a:r>
            <a:r>
              <a:rPr lang="de-DE" sz="1800" i="1" dirty="0">
                <a:latin typeface="Arial"/>
              </a:rPr>
              <a:t> </a:t>
            </a:r>
            <a:r>
              <a:rPr lang="de-DE" sz="1800" i="1" dirty="0" err="1">
                <a:latin typeface="Arial"/>
              </a:rPr>
              <a:t>knowledge</a:t>
            </a:r>
            <a:r>
              <a:rPr lang="de-DE" sz="1800" dirty="0">
                <a:latin typeface="Arial"/>
              </a:rPr>
              <a:t> in a (</a:t>
            </a:r>
            <a:r>
              <a:rPr lang="de-DE" sz="1800" dirty="0" err="1">
                <a:latin typeface="Arial"/>
              </a:rPr>
              <a:t>research</a:t>
            </a:r>
            <a:r>
              <a:rPr lang="de-DE" sz="1800" dirty="0">
                <a:latin typeface="Arial"/>
              </a:rPr>
              <a:t>) </a:t>
            </a:r>
            <a:r>
              <a:rPr lang="de-DE" sz="1800" dirty="0" err="1">
                <a:latin typeface="Arial"/>
              </a:rPr>
              <a:t>domain</a:t>
            </a:r>
            <a:r>
              <a:rPr lang="de-DE" sz="1800" dirty="0">
                <a:latin typeface="Arial"/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2FA7038-0081-49F1-8D33-3D48BAB8C080}"/>
              </a:ext>
            </a:extLst>
          </p:cNvPr>
          <p:cNvSpPr txBox="1"/>
          <p:nvPr/>
        </p:nvSpPr>
        <p:spPr>
          <a:xfrm>
            <a:off x="209855" y="3376920"/>
            <a:ext cx="8726404" cy="1268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>
                <a:latin typeface="Arial"/>
              </a:rPr>
              <a:t>Examples</a:t>
            </a:r>
            <a:r>
              <a:rPr lang="de-DE" sz="1600" i="1" dirty="0">
                <a:latin typeface="Arial"/>
              </a:rPr>
              <a:t> of </a:t>
            </a:r>
            <a:r>
              <a:rPr lang="de-DE" sz="1600" i="1" dirty="0" err="1">
                <a:latin typeface="Arial"/>
              </a:rPr>
              <a:t>Ontologies</a:t>
            </a:r>
            <a:r>
              <a:rPr lang="de-DE" sz="1600" i="1" dirty="0">
                <a:latin typeface="Arial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Experimental </a:t>
            </a:r>
            <a:r>
              <a:rPr lang="de-DE" sz="1400" dirty="0" err="1">
                <a:latin typeface="Arial"/>
              </a:rPr>
              <a:t>Factor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Ontology</a:t>
            </a:r>
            <a:r>
              <a:rPr lang="de-DE" sz="1400" dirty="0">
                <a:latin typeface="Arial"/>
              </a:rPr>
              <a:t> (EFO) – </a:t>
            </a:r>
            <a:r>
              <a:rPr lang="de-DE" sz="1400" dirty="0" err="1">
                <a:latin typeface="Arial"/>
              </a:rPr>
              <a:t>curated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EMBL EBI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Biological Imaging Methods </a:t>
            </a:r>
            <a:r>
              <a:rPr lang="de-DE" sz="1400" dirty="0" err="1">
                <a:latin typeface="Arial"/>
              </a:rPr>
              <a:t>Ontology</a:t>
            </a:r>
            <a:r>
              <a:rPr lang="de-DE" sz="1400" dirty="0">
                <a:latin typeface="Arial"/>
              </a:rPr>
              <a:t> (</a:t>
            </a:r>
            <a:r>
              <a:rPr lang="de-DE" sz="1400" dirty="0" err="1">
                <a:latin typeface="Arial"/>
              </a:rPr>
              <a:t>FBbi</a:t>
            </a:r>
            <a:r>
              <a:rPr lang="de-DE" sz="1400" dirty="0">
                <a:latin typeface="Arial"/>
              </a:rPr>
              <a:t>) – </a:t>
            </a:r>
            <a:r>
              <a:rPr lang="de-DE" sz="1400" dirty="0" err="1">
                <a:latin typeface="Arial"/>
              </a:rPr>
              <a:t>curated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Cell</a:t>
            </a:r>
            <a:r>
              <a:rPr lang="de-DE" sz="1400" dirty="0">
                <a:latin typeface="Arial"/>
              </a:rPr>
              <a:t> Image Library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 err="1">
                <a:latin typeface="Arial"/>
              </a:rPr>
              <a:t>Cell</a:t>
            </a:r>
            <a:r>
              <a:rPr lang="de-DE" sz="1400" dirty="0">
                <a:latin typeface="Arial"/>
              </a:rPr>
              <a:t> Line </a:t>
            </a:r>
            <a:r>
              <a:rPr lang="de-DE" sz="1400" dirty="0" err="1">
                <a:latin typeface="Arial"/>
              </a:rPr>
              <a:t>Ontology</a:t>
            </a:r>
            <a:r>
              <a:rPr lang="de-DE" sz="1400" dirty="0">
                <a:latin typeface="Arial"/>
              </a:rPr>
              <a:t> (CLO) – </a:t>
            </a:r>
            <a:r>
              <a:rPr lang="de-DE" sz="1400" dirty="0" err="1">
                <a:latin typeface="Arial"/>
              </a:rPr>
              <a:t>community-based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curated</a:t>
            </a:r>
            <a:r>
              <a:rPr lang="de-DE" sz="1400" dirty="0">
                <a:latin typeface="Arial"/>
              </a:rPr>
              <a:t> at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University of Michigan 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D8C9E11-688D-44B7-A4C9-9E0DCC7508C7}"/>
              </a:ext>
            </a:extLst>
          </p:cNvPr>
          <p:cNvSpPr/>
          <p:nvPr/>
        </p:nvSpPr>
        <p:spPr>
          <a:xfrm>
            <a:off x="427891" y="1393384"/>
            <a:ext cx="8508368" cy="1780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Defines term attributes/properties, and relationships between the terms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Terms with shared attributes are grouped into classes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Terms in different ontologies are mapped to each other or adopted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Can be extended over time with the evolving domain knowledge (i.e., an ontology is versioned)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Formalized, i.e., ontologies can be expressed in ontology formats (machine-interpretable)</a:t>
            </a:r>
          </a:p>
        </p:txBody>
      </p:sp>
    </p:spTree>
    <p:extLst>
      <p:ext uri="{BB962C8B-B14F-4D97-AF65-F5344CB8AC3E}">
        <p14:creationId xmlns:p14="http://schemas.microsoft.com/office/powerpoint/2010/main" val="168083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2434</Words>
  <Application>Microsoft Office PowerPoint</Application>
  <PresentationFormat>Bildschirmpräsentation (16:9)</PresentationFormat>
  <Paragraphs>216</Paragraphs>
  <Slides>24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6" baseType="lpstr">
      <vt:lpstr>ＭＳ Ｐゴシック</vt:lpstr>
      <vt:lpstr>ＭＳ Ｐゴシック</vt:lpstr>
      <vt:lpstr>Arial</vt:lpstr>
      <vt:lpstr>Bahnschrift</vt:lpstr>
      <vt:lpstr>Bahnschrift Condensed</vt:lpstr>
      <vt:lpstr>Bahnschrift SemiCondensed</vt:lpstr>
      <vt:lpstr>Calibri</vt:lpstr>
      <vt:lpstr>Calibri Light</vt:lpstr>
      <vt:lpstr>Courier New</vt:lpstr>
      <vt:lpstr>Times</vt:lpstr>
      <vt:lpstr>Wingdings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Schmidt, Christian</dc:creator>
  <cp:lastModifiedBy>Schmidt, Christian</cp:lastModifiedBy>
  <cp:revision>43</cp:revision>
  <dcterms:created xsi:type="dcterms:W3CDTF">2022-06-07T12:41:43Z</dcterms:created>
  <dcterms:modified xsi:type="dcterms:W3CDTF">2023-11-09T14:38:29Z</dcterms:modified>
</cp:coreProperties>
</file>