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4"/>
  </p:notesMasterIdLst>
  <p:sldIdLst>
    <p:sldId id="263" r:id="rId2"/>
    <p:sldId id="266" r:id="rId3"/>
    <p:sldId id="256" r:id="rId4"/>
    <p:sldId id="307" r:id="rId5"/>
    <p:sldId id="301" r:id="rId6"/>
    <p:sldId id="317" r:id="rId7"/>
    <p:sldId id="306" r:id="rId8"/>
    <p:sldId id="302" r:id="rId9"/>
    <p:sldId id="303" r:id="rId10"/>
    <p:sldId id="304" r:id="rId11"/>
    <p:sldId id="305" r:id="rId12"/>
    <p:sldId id="282" r:id="rId13"/>
    <p:sldId id="308" r:id="rId14"/>
    <p:sldId id="309" r:id="rId15"/>
    <p:sldId id="310" r:id="rId16"/>
    <p:sldId id="311" r:id="rId17"/>
    <p:sldId id="299" r:id="rId18"/>
    <p:sldId id="313" r:id="rId19"/>
    <p:sldId id="312" r:id="rId20"/>
    <p:sldId id="314" r:id="rId21"/>
    <p:sldId id="315" r:id="rId22"/>
    <p:sldId id="316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9" autoAdjust="0"/>
    <p:restoredTop sz="79536" autoAdjust="0"/>
  </p:normalViewPr>
  <p:slideViewPr>
    <p:cSldViewPr snapToGrid="0">
      <p:cViewPr varScale="1">
        <p:scale>
          <a:sx n="132" d="100"/>
          <a:sy n="132" d="100"/>
        </p:scale>
        <p:origin x="134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AFB8-CF1F-49DC-885D-1CE5C13FF50A}" type="datetimeFigureOut">
              <a:rPr lang="de-DE" smtClean="0"/>
              <a:t>09.11.2023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BA22E-7875-4095-8650-3C6B97E6842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81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disclaimer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deleted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not </a:t>
            </a:r>
            <a:r>
              <a:rPr lang="de-DE" dirty="0" err="1"/>
              <a:t>needed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3758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This </a:t>
            </a:r>
            <a:r>
              <a:rPr lang="de-DE" dirty="0" err="1"/>
              <a:t>script</a:t>
            </a:r>
            <a:r>
              <a:rPr lang="de-DE" dirty="0"/>
              <a:t> must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installed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instance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an OMERO </a:t>
            </a:r>
            <a:r>
              <a:rPr lang="de-DE" dirty="0" err="1"/>
              <a:t>administrator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7066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3657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This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might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solved</a:t>
            </a:r>
            <a:r>
              <a:rPr lang="de-DE" dirty="0"/>
              <a:t> in </a:t>
            </a:r>
            <a:r>
              <a:rPr lang="de-DE" dirty="0" err="1"/>
              <a:t>newer</a:t>
            </a:r>
            <a:r>
              <a:rPr lang="de-DE" dirty="0"/>
              <a:t> </a:t>
            </a:r>
            <a:r>
              <a:rPr lang="de-DE" dirty="0" err="1"/>
              <a:t>versions</a:t>
            </a:r>
            <a:r>
              <a:rPr lang="de-DE" dirty="0"/>
              <a:t>. The </a:t>
            </a:r>
            <a:r>
              <a:rPr lang="de-DE" dirty="0" err="1"/>
              <a:t>delimiter</a:t>
            </a:r>
            <a:r>
              <a:rPr lang="de-DE" dirty="0"/>
              <a:t> </a:t>
            </a:r>
            <a:r>
              <a:rPr lang="de-DE" dirty="0" err="1"/>
              <a:t>sniffing</a:t>
            </a:r>
            <a:r>
              <a:rPr lang="de-DE" dirty="0"/>
              <a:t> </a:t>
            </a:r>
            <a:r>
              <a:rPr lang="de-DE" dirty="0" err="1"/>
              <a:t>tool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being</a:t>
            </a:r>
            <a:r>
              <a:rPr lang="de-DE" dirty="0"/>
              <a:t> </a:t>
            </a:r>
            <a:r>
              <a:rPr lang="de-DE" dirty="0" err="1"/>
              <a:t>improved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time. See: https://github.com/ome/omero-scripts/issues on „</a:t>
            </a:r>
            <a:r>
              <a:rPr lang="de-DE" dirty="0" err="1"/>
              <a:t>delimiter</a:t>
            </a:r>
            <a:r>
              <a:rPr lang="de-DE" dirty="0"/>
              <a:t> </a:t>
            </a:r>
            <a:r>
              <a:rPr lang="de-DE" dirty="0" err="1"/>
              <a:t>sniffing</a:t>
            </a:r>
            <a:r>
              <a:rPr lang="de-DE" dirty="0"/>
              <a:t>“.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349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748276" y="4464549"/>
            <a:ext cx="128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ADD LOGO BIG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marL="0" marR="0" lvl="0" indent="0" algn="just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endParaRPr kumimoji="0" lang="de-DE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71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613264" y="4789971"/>
            <a:ext cx="1611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ADD LOGO SMALL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2C31F4C9-88EF-4F9B-A30E-2C6E3E3F3069}"/>
              </a:ext>
            </a:extLst>
          </p:cNvPr>
          <p:cNvSpPr txBox="1">
            <a:spLocks/>
          </p:cNvSpPr>
          <p:nvPr userDrawn="1"/>
        </p:nvSpPr>
        <p:spPr>
          <a:xfrm>
            <a:off x="793154" y="479322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24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91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5CD8D0EA-CD4A-4BB6-B2B8-24B6A7CF6418}"/>
              </a:ext>
            </a:extLst>
          </p:cNvPr>
          <p:cNvSpPr/>
          <p:nvPr userDrawn="1"/>
        </p:nvSpPr>
        <p:spPr bwMode="auto">
          <a:xfrm>
            <a:off x="0" y="4338797"/>
            <a:ext cx="9144000" cy="804704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47C2BAB-6413-437B-8C2B-44D652AAD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28522" y="4373998"/>
            <a:ext cx="903171" cy="74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7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6F1FEA3-75A1-4A43-BAC9-E5432E79D576}"/>
              </a:ext>
            </a:extLst>
          </p:cNvPr>
          <p:cNvSpPr/>
          <p:nvPr userDrawn="1"/>
        </p:nvSpPr>
        <p:spPr bwMode="auto">
          <a:xfrm>
            <a:off x="0" y="4733925"/>
            <a:ext cx="9144000" cy="409575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FF0EB5C0-5D39-4F2B-8276-7034CF92ABD3}"/>
              </a:ext>
            </a:extLst>
          </p:cNvPr>
          <p:cNvSpPr/>
          <p:nvPr userDrawn="1"/>
        </p:nvSpPr>
        <p:spPr>
          <a:xfrm>
            <a:off x="8418576" y="4752212"/>
            <a:ext cx="609600" cy="3683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noFill/>
            </a:endParaRP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6">
            <a:extLst>
              <a:ext uri="{FF2B5EF4-FFF2-40B4-BE49-F238E27FC236}">
                <a16:creationId xmlns:a16="http://schemas.microsoft.com/office/drawing/2014/main" id="{46D36471-AB9E-4ECB-BD86-FC52D2006382}"/>
              </a:ext>
            </a:extLst>
          </p:cNvPr>
          <p:cNvSpPr>
            <a:spLocks/>
          </p:cNvSpPr>
          <p:nvPr userDrawn="1"/>
        </p:nvSpPr>
        <p:spPr bwMode="auto">
          <a:xfrm>
            <a:off x="2611876" y="19789"/>
            <a:ext cx="3648716" cy="1119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de-DE" sz="2400" b="1" dirty="0">
                <a:solidFill>
                  <a:schemeClr val="bg1"/>
                </a:solidFill>
              </a:rPr>
              <a:t>OMERO Training Material </a:t>
            </a:r>
            <a:r>
              <a:rPr lang="de-DE" sz="2400" b="1" dirty="0" err="1">
                <a:solidFill>
                  <a:schemeClr val="bg1"/>
                </a:solidFill>
              </a:rPr>
              <a:t>by</a:t>
            </a:r>
            <a:r>
              <a:rPr lang="de-DE" sz="2400" b="1" dirty="0">
                <a:solidFill>
                  <a:schemeClr val="bg1"/>
                </a:solidFill>
              </a:rPr>
              <a:t> I3D:bio</a:t>
            </a:r>
            <a:endParaRPr sz="1100" dirty="0"/>
          </a:p>
          <a:p>
            <a:pPr algn="ctr">
              <a:defRPr/>
            </a:pPr>
            <a:endParaRPr lang="de-DE" sz="2400" dirty="0">
              <a:solidFill>
                <a:schemeClr val="bg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34D97E9-F8AD-4D67-8FE0-54642FFE76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0109" y="4775132"/>
            <a:ext cx="447328" cy="327160"/>
          </a:xfrm>
          <a:prstGeom prst="rect">
            <a:avLst/>
          </a:prstGeom>
        </p:spPr>
      </p:pic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C05370D4-2441-46F8-8E21-B31C75621D2D}"/>
              </a:ext>
            </a:extLst>
          </p:cNvPr>
          <p:cNvSpPr txBox="1">
            <a:spLocks/>
          </p:cNvSpPr>
          <p:nvPr userDrawn="1"/>
        </p:nvSpPr>
        <p:spPr>
          <a:xfrm>
            <a:off x="707810" y="480179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357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51" r:id="rId3"/>
    <p:sldLayoutId id="2147483666" r:id="rId4"/>
    <p:sldLayoutId id="214748366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38/s41592-021-01166-8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sa-specs.readthedocs.io/en/latest/isatab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38/s41592-021-01166-8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1038/s41592-021-01327-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ome/omero-scripts" TargetMode="External"/><Relationship Id="rId4" Type="http://schemas.openxmlformats.org/officeDocument/2006/relationships/hyperlink" Target="https://github.com/evenhuis/omero-user-scrip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B8D3AFF-5B75-4111-916E-5134ACAA5040}"/>
              </a:ext>
            </a:extLst>
          </p:cNvPr>
          <p:cNvSpPr txBox="1"/>
          <p:nvPr/>
        </p:nvSpPr>
        <p:spPr>
          <a:xfrm>
            <a:off x="321198" y="176645"/>
            <a:ext cx="840900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accent1">
                    <a:lumMod val="75000"/>
                  </a:schemeClr>
                </a:solidFill>
              </a:rPr>
              <a:t>I3D:bio OMERO 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</a:rPr>
              <a:t>user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</a:rPr>
              <a:t>training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</a:rPr>
              <a:t>slides</a:t>
            </a:r>
            <a:br>
              <a:rPr lang="de-DE" b="1" dirty="0"/>
            </a:br>
            <a:endParaRPr lang="de-DE" b="1" dirty="0"/>
          </a:p>
          <a:p>
            <a:r>
              <a:rPr lang="de-DE" sz="1600" b="1" dirty="0"/>
              <a:t>HOW TO USE THE SLIDE TEMPLATES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institution‘s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design and logo, </a:t>
            </a: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„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master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/>
              <a:t>Note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optimized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16:9 screen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layout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>
                <a:highlight>
                  <a:srgbClr val="FFFF00"/>
                </a:highlight>
              </a:rPr>
              <a:t>yellow-marked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 err="1">
                <a:highlight>
                  <a:srgbClr val="FFFF00"/>
                </a:highlight>
              </a:rPr>
              <a:t>text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/>
              <a:t>and </a:t>
            </a:r>
            <a:r>
              <a:rPr lang="de-DE" dirty="0" err="1"/>
              <a:t>insert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</a:t>
            </a:r>
            <a:r>
              <a:rPr lang="de-DE" dirty="0" err="1"/>
              <a:t>institute‘s</a:t>
            </a:r>
            <a:r>
              <a:rPr lang="de-DE" dirty="0"/>
              <a:t> </a:t>
            </a:r>
            <a:r>
              <a:rPr lang="de-DE" dirty="0" err="1"/>
              <a:t>infrastructure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Feel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videos</a:t>
            </a:r>
            <a:r>
              <a:rPr lang="de-DE" dirty="0"/>
              <a:t>, </a:t>
            </a:r>
            <a:r>
              <a:rPr lang="de-DE" dirty="0" err="1"/>
              <a:t>teaching</a:t>
            </a:r>
            <a:r>
              <a:rPr lang="de-DE" dirty="0"/>
              <a:t>, </a:t>
            </a:r>
            <a:r>
              <a:rPr lang="de-DE" dirty="0" err="1"/>
              <a:t>guidelines</a:t>
            </a:r>
            <a:r>
              <a:rPr lang="de-DE" dirty="0"/>
              <a:t>, etc., at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cite</a:t>
            </a:r>
            <a:r>
              <a:rPr lang="de-DE" dirty="0"/>
              <a:t> </a:t>
            </a:r>
            <a:r>
              <a:rPr lang="de-DE" dirty="0" err="1"/>
              <a:t>us</a:t>
            </a:r>
            <a:r>
              <a:rPr lang="de-DE" dirty="0"/>
              <a:t> (e.g., on </a:t>
            </a:r>
            <a:r>
              <a:rPr lang="de-DE" dirty="0" err="1"/>
              <a:t>page</a:t>
            </a:r>
            <a:r>
              <a:rPr lang="de-DE" dirty="0"/>
              <a:t> 1)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re-using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or</a:t>
            </a:r>
            <a:r>
              <a:rPr lang="de-DE" dirty="0"/>
              <a:t> derivatives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stated</a:t>
            </a:r>
            <a:r>
              <a:rPr lang="de-DE" dirty="0"/>
              <a:t> </a:t>
            </a:r>
            <a:r>
              <a:rPr lang="de-DE" dirty="0" err="1"/>
              <a:t>otherwise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material (</a:t>
            </a:r>
            <a:r>
              <a:rPr lang="de-DE" dirty="0" err="1"/>
              <a:t>except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logos</a:t>
            </a:r>
            <a:r>
              <a:rPr lang="de-DE" dirty="0"/>
              <a:t>)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published</a:t>
            </a:r>
            <a:r>
              <a:rPr lang="de-DE" dirty="0"/>
              <a:t> </a:t>
            </a:r>
            <a:r>
              <a:rPr lang="de-DE" dirty="0" err="1"/>
              <a:t>under</a:t>
            </a:r>
            <a:r>
              <a:rPr lang="de-DE" dirty="0"/>
              <a:t> a </a:t>
            </a:r>
            <a:r>
              <a:rPr lang="de-DE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This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funded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Deutsche Forschungsgemeinschaft (DFG, German Research </a:t>
            </a:r>
            <a:r>
              <a:rPr lang="de-DE" dirty="0" err="1"/>
              <a:t>Foundation</a:t>
            </a:r>
            <a:r>
              <a:rPr lang="de-DE" dirty="0"/>
              <a:t>) – 462231789 (Information Infrastructure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BioImage</a:t>
            </a:r>
            <a:r>
              <a:rPr lang="de-DE" dirty="0"/>
              <a:t> Data, I3D:bio)</a:t>
            </a:r>
          </a:p>
        </p:txBody>
      </p:sp>
      <p:pic>
        <p:nvPicPr>
          <p:cNvPr id="9" name="Grafik 6">
            <a:extLst>
              <a:ext uri="{FF2B5EF4-FFF2-40B4-BE49-F238E27FC236}">
                <a16:creationId xmlns:a16="http://schemas.microsoft.com/office/drawing/2014/main" id="{A961A41C-A22C-4AA3-A823-42E5EF2BA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1086" y="176645"/>
            <a:ext cx="1154832" cy="844602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8AC30B86-120D-4F8C-81C8-F58D84433FDC}"/>
              </a:ext>
            </a:extLst>
          </p:cNvPr>
          <p:cNvSpPr/>
          <p:nvPr/>
        </p:nvSpPr>
        <p:spPr>
          <a:xfrm>
            <a:off x="620446" y="2975107"/>
            <a:ext cx="8342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defRPr/>
            </a:pP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lang="de-DE" sz="800" i="1" kern="0" dirty="0"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lang="en-US" sz="800" kern="0" dirty="0" err="1"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DOI: 10.5281/zenodo.8323588.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algn="just">
              <a:defRPr/>
            </a:pP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536545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964C3F6-1D90-40C1-8611-C6FDD5D0C5C6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KeyVal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from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csv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(1/7)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2F17C13-BCBE-4401-95E9-4172FD5E2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25" y="1541924"/>
            <a:ext cx="4728006" cy="316835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C56EA70-B118-4B42-BAF0-47A5395F6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753" y="1760915"/>
            <a:ext cx="3925922" cy="291617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C6E9E40-078F-4AE9-AB12-1E5D43D8350E}"/>
              </a:ext>
            </a:extLst>
          </p:cNvPr>
          <p:cNvSpPr txBox="1"/>
          <p:nvPr/>
        </p:nvSpPr>
        <p:spPr>
          <a:xfrm>
            <a:off x="147921" y="600160"/>
            <a:ext cx="89605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AutoNum type="arabicParenR"/>
            </a:pPr>
            <a:r>
              <a:rPr lang="de-DE" sz="1800" dirty="0" err="1">
                <a:latin typeface="Arial"/>
              </a:rPr>
              <a:t>Prepare</a:t>
            </a:r>
            <a:r>
              <a:rPr lang="de-DE" sz="1800" dirty="0">
                <a:latin typeface="Arial"/>
              </a:rPr>
              <a:t> a </a:t>
            </a:r>
            <a:r>
              <a:rPr lang="de-DE" sz="1800" dirty="0" err="1">
                <a:latin typeface="Arial"/>
              </a:rPr>
              <a:t>table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with</a:t>
            </a:r>
            <a:r>
              <a:rPr lang="de-DE" sz="1800" dirty="0">
                <a:latin typeface="Arial"/>
              </a:rPr>
              <a:t> Keys in </a:t>
            </a:r>
            <a:r>
              <a:rPr lang="de-DE" sz="1800" dirty="0" err="1">
                <a:latin typeface="Arial"/>
              </a:rPr>
              <a:t>row</a:t>
            </a:r>
            <a:r>
              <a:rPr lang="de-DE" sz="1800" dirty="0">
                <a:latin typeface="Arial"/>
              </a:rPr>
              <a:t> 1. The </a:t>
            </a:r>
            <a:r>
              <a:rPr lang="de-DE" sz="1800" dirty="0" err="1">
                <a:latin typeface="Arial"/>
              </a:rPr>
              <a:t>first</a:t>
            </a:r>
            <a:r>
              <a:rPr lang="de-DE" sz="1800" dirty="0">
                <a:latin typeface="Arial"/>
              </a:rPr>
              <a:t> Key </a:t>
            </a:r>
            <a:r>
              <a:rPr lang="de-DE" sz="1800" dirty="0" err="1">
                <a:latin typeface="Arial"/>
              </a:rPr>
              <a:t>should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be</a:t>
            </a:r>
            <a:r>
              <a:rPr lang="de-DE" sz="1800" dirty="0">
                <a:latin typeface="Arial"/>
              </a:rPr>
              <a:t> „Image“</a:t>
            </a:r>
          </a:p>
          <a:p>
            <a:pPr marL="457200" indent="-457200">
              <a:buAutoNum type="arabicParenR"/>
            </a:pPr>
            <a:r>
              <a:rPr lang="de-DE" sz="1800" dirty="0">
                <a:latin typeface="Arial"/>
              </a:rPr>
              <a:t>Select a </a:t>
            </a:r>
            <a:r>
              <a:rPr lang="de-DE" sz="1800" dirty="0" err="1">
                <a:latin typeface="Arial"/>
              </a:rPr>
              <a:t>group</a:t>
            </a:r>
            <a:r>
              <a:rPr lang="de-DE" sz="1800" dirty="0">
                <a:latin typeface="Arial"/>
              </a:rPr>
              <a:t> of </a:t>
            </a:r>
            <a:r>
              <a:rPr lang="de-DE" sz="1800" dirty="0" err="1">
                <a:latin typeface="Arial"/>
              </a:rPr>
              <a:t>images</a:t>
            </a:r>
            <a:r>
              <a:rPr lang="de-DE" sz="1800" dirty="0">
                <a:latin typeface="Arial"/>
              </a:rPr>
              <a:t> in </a:t>
            </a:r>
            <a:r>
              <a:rPr lang="de-DE" sz="1800" dirty="0" err="1">
                <a:latin typeface="Arial"/>
              </a:rPr>
              <a:t>OMERO.insight</a:t>
            </a:r>
            <a:r>
              <a:rPr lang="de-DE" sz="1800" dirty="0">
                <a:latin typeface="Arial"/>
              </a:rPr>
              <a:t> (</a:t>
            </a:r>
            <a:r>
              <a:rPr lang="de-DE" sz="1800" i="1" dirty="0">
                <a:latin typeface="Arial"/>
              </a:rPr>
              <a:t>not</a:t>
            </a:r>
            <a:r>
              <a:rPr lang="de-DE" sz="1800" dirty="0">
                <a:latin typeface="Arial"/>
              </a:rPr>
              <a:t> in </a:t>
            </a:r>
            <a:r>
              <a:rPr lang="de-DE" sz="1800" dirty="0" err="1">
                <a:latin typeface="Arial"/>
              </a:rPr>
              <a:t>OMERO.web</a:t>
            </a:r>
            <a:r>
              <a:rPr lang="de-DE" sz="1800" dirty="0">
                <a:latin typeface="Arial"/>
              </a:rPr>
              <a:t>)</a:t>
            </a:r>
          </a:p>
          <a:p>
            <a:pPr marL="457200" indent="-457200">
              <a:buAutoNum type="arabicParenR"/>
            </a:pPr>
            <a:r>
              <a:rPr lang="de-DE" sz="1800" dirty="0">
                <a:latin typeface="Arial"/>
              </a:rPr>
              <a:t>Copy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image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names</a:t>
            </a:r>
            <a:r>
              <a:rPr lang="de-DE" sz="1800" dirty="0">
                <a:latin typeface="Arial"/>
              </a:rPr>
              <a:t> and </a:t>
            </a:r>
            <a:r>
              <a:rPr lang="de-DE" sz="1800" dirty="0" err="1">
                <a:latin typeface="Arial"/>
              </a:rPr>
              <a:t>paste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them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under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Key „Image“ </a:t>
            </a:r>
            <a:r>
              <a:rPr lang="de-DE" sz="1800" dirty="0" err="1">
                <a:latin typeface="Arial"/>
              </a:rPr>
              <a:t>into</a:t>
            </a:r>
            <a:r>
              <a:rPr lang="de-DE" sz="1800" dirty="0">
                <a:latin typeface="Arial"/>
              </a:rPr>
              <a:t> a </a:t>
            </a:r>
            <a:r>
              <a:rPr lang="de-DE" sz="1800" dirty="0" err="1">
                <a:latin typeface="Arial"/>
              </a:rPr>
              <a:t>table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sheet</a:t>
            </a:r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0650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5814D09-8337-4C2E-8D3F-12E053C7B9D4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KeyVal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from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csv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(2/7)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C65A36-6137-4C4C-90F7-FF1DD6BF8426}"/>
              </a:ext>
            </a:extLst>
          </p:cNvPr>
          <p:cNvSpPr txBox="1"/>
          <p:nvPr/>
        </p:nvSpPr>
        <p:spPr>
          <a:xfrm>
            <a:off x="147921" y="627534"/>
            <a:ext cx="8960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 startAt="4"/>
            </a:pPr>
            <a:r>
              <a:rPr lang="de-DE" sz="1800" dirty="0">
                <a:latin typeface="Arial"/>
              </a:rPr>
              <a:t>Fill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Values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each</a:t>
            </a:r>
            <a:r>
              <a:rPr lang="de-DE" sz="1800" dirty="0">
                <a:latin typeface="Arial"/>
              </a:rPr>
              <a:t> Key and </a:t>
            </a:r>
            <a:r>
              <a:rPr lang="de-DE" sz="1800" dirty="0" err="1">
                <a:latin typeface="Arial"/>
              </a:rPr>
              <a:t>each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image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necessary</a:t>
            </a:r>
            <a:endParaRPr lang="de-DE" sz="1800" dirty="0">
              <a:latin typeface="Arial"/>
            </a:endParaRPr>
          </a:p>
          <a:p>
            <a:pPr marL="457200" indent="-457200">
              <a:buFont typeface="+mj-lt"/>
              <a:buAutoNum type="arabicParenR" startAt="4"/>
            </a:pPr>
            <a:r>
              <a:rPr lang="de-DE" sz="1800" dirty="0">
                <a:latin typeface="Arial"/>
              </a:rPr>
              <a:t>Save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table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>
                <a:latin typeface="Bahnschrift" panose="020B0502040204020203" pitchFamily="34" charset="0"/>
              </a:rPr>
              <a:t>CSV (</a:t>
            </a:r>
            <a:r>
              <a:rPr lang="de-DE" sz="1800" dirty="0" err="1">
                <a:latin typeface="Bahnschrift" panose="020B0502040204020203" pitchFamily="34" charset="0"/>
              </a:rPr>
              <a:t>Comma</a:t>
            </a:r>
            <a:r>
              <a:rPr lang="de-DE" sz="1800" dirty="0">
                <a:latin typeface="Bahnschrift" panose="020B0502040204020203" pitchFamily="34" charset="0"/>
              </a:rPr>
              <a:t> </a:t>
            </a:r>
            <a:r>
              <a:rPr lang="de-DE" sz="1800" dirty="0" err="1">
                <a:latin typeface="Bahnschrift" panose="020B0502040204020203" pitchFamily="34" charset="0"/>
              </a:rPr>
              <a:t>delimited</a:t>
            </a:r>
            <a:r>
              <a:rPr lang="de-DE" sz="1800" dirty="0">
                <a:latin typeface="Bahnschrift" panose="020B0502040204020203" pitchFamily="34" charset="0"/>
              </a:rPr>
              <a:t>) (*</a:t>
            </a:r>
            <a:r>
              <a:rPr lang="de-DE" sz="1800" dirty="0" err="1">
                <a:latin typeface="Bahnschrift" panose="020B0502040204020203" pitchFamily="34" charset="0"/>
              </a:rPr>
              <a:t>csv</a:t>
            </a:r>
            <a:r>
              <a:rPr lang="de-DE" sz="1800" dirty="0">
                <a:latin typeface="Bahnschrift" panose="020B0502040204020203" pitchFamily="34" charset="0"/>
              </a:rPr>
              <a:t>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1F5A66D-37DF-4428-83AF-7326314B8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24" y="1491630"/>
            <a:ext cx="8711952" cy="317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22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54B074B-662F-4A2A-84B9-E67B777D5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82" y="1105241"/>
            <a:ext cx="5491993" cy="363576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6A56FD6B-A13F-43B8-898A-74B5021EBF6E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KeyVal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from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csv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(3/7)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43CAAF7-1735-46E1-BFFA-92199722A7A8}"/>
              </a:ext>
            </a:extLst>
          </p:cNvPr>
          <p:cNvSpPr txBox="1"/>
          <p:nvPr/>
        </p:nvSpPr>
        <p:spPr>
          <a:xfrm>
            <a:off x="126305" y="625771"/>
            <a:ext cx="4151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 startAt="6"/>
            </a:pPr>
            <a:r>
              <a:rPr lang="de-DE" sz="1800" dirty="0">
                <a:latin typeface="Arial"/>
              </a:rPr>
              <a:t>Go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Dataset in </a:t>
            </a:r>
            <a:r>
              <a:rPr lang="de-DE" sz="1800" dirty="0" err="1">
                <a:latin typeface="Arial"/>
              </a:rPr>
              <a:t>OMERO.web</a:t>
            </a:r>
            <a:endParaRPr lang="de-DE" sz="1800" dirty="0">
              <a:latin typeface="Arial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F37A516C-5718-43E0-AA8B-E289B101C379}"/>
              </a:ext>
            </a:extLst>
          </p:cNvPr>
          <p:cNvSpPr/>
          <p:nvPr/>
        </p:nvSpPr>
        <p:spPr bwMode="auto">
          <a:xfrm rot="10130123">
            <a:off x="5529353" y="3556991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B89E50C-83F4-44A2-82B1-5EF9BD373C03}"/>
              </a:ext>
            </a:extLst>
          </p:cNvPr>
          <p:cNvSpPr txBox="1"/>
          <p:nvPr/>
        </p:nvSpPr>
        <p:spPr>
          <a:xfrm>
            <a:off x="5928405" y="1027183"/>
            <a:ext cx="30541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Select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u="sng" dirty="0">
                <a:latin typeface="Arial"/>
              </a:rPr>
              <a:t>Dataset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that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contains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images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annotation</a:t>
            </a:r>
            <a:r>
              <a:rPr lang="de-DE" sz="1800" dirty="0">
                <a:latin typeface="Arial"/>
              </a:rPr>
              <a:t> (do not </a:t>
            </a:r>
            <a:r>
              <a:rPr lang="de-DE" sz="1800" dirty="0" err="1">
                <a:latin typeface="Arial"/>
              </a:rPr>
              <a:t>select</a:t>
            </a:r>
            <a:r>
              <a:rPr lang="de-DE" sz="1800" dirty="0">
                <a:latin typeface="Arial"/>
              </a:rPr>
              <a:t> an individual </a:t>
            </a:r>
            <a:r>
              <a:rPr lang="de-DE" sz="1800" dirty="0" err="1">
                <a:latin typeface="Arial"/>
              </a:rPr>
              <a:t>image</a:t>
            </a:r>
            <a:r>
              <a:rPr lang="de-DE" sz="1800" dirty="0">
                <a:latin typeface="Arial"/>
              </a:rPr>
              <a:t>!)</a:t>
            </a:r>
          </a:p>
          <a:p>
            <a:endParaRPr lang="de-DE" sz="1800" dirty="0">
              <a:latin typeface="Arial"/>
            </a:endParaRPr>
          </a:p>
          <a:p>
            <a:r>
              <a:rPr lang="de-DE" sz="1800" dirty="0">
                <a:latin typeface="Arial"/>
              </a:rPr>
              <a:t>Upload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CSV-</a:t>
            </a:r>
            <a:r>
              <a:rPr lang="de-DE" sz="1800" dirty="0" err="1">
                <a:latin typeface="Arial"/>
              </a:rPr>
              <a:t>table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as</a:t>
            </a:r>
            <a:r>
              <a:rPr lang="de-DE" sz="1800" dirty="0">
                <a:latin typeface="Arial"/>
              </a:rPr>
              <a:t> an </a:t>
            </a:r>
            <a:r>
              <a:rPr lang="de-DE" sz="1800" dirty="0" err="1">
                <a:latin typeface="Arial"/>
              </a:rPr>
              <a:t>attachment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Dataset</a:t>
            </a:r>
          </a:p>
          <a:p>
            <a:endParaRPr lang="de-DE" sz="1800" dirty="0">
              <a:latin typeface="Arial"/>
            </a:endParaRPr>
          </a:p>
          <a:p>
            <a:br>
              <a:rPr lang="de-DE" sz="1800" dirty="0">
                <a:latin typeface="Arial"/>
              </a:rPr>
            </a:br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81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8AF9AFE-885C-45B7-9D8E-1C0DE8A57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282" y="1105241"/>
            <a:ext cx="5491993" cy="363576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FC0B7CE8-5BB9-4597-9C0B-4B961549C435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KeyVal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from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csv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(5/7)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DA18DF2-845D-457E-B37D-B24A424DBD46}"/>
              </a:ext>
            </a:extLst>
          </p:cNvPr>
          <p:cNvSpPr txBox="1"/>
          <p:nvPr/>
        </p:nvSpPr>
        <p:spPr>
          <a:xfrm>
            <a:off x="126305" y="625771"/>
            <a:ext cx="4151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 startAt="8"/>
            </a:pPr>
            <a:r>
              <a:rPr lang="de-DE" sz="1800" dirty="0">
                <a:latin typeface="Arial"/>
              </a:rPr>
              <a:t>Go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Dataset in </a:t>
            </a:r>
            <a:r>
              <a:rPr lang="de-DE" sz="1800" dirty="0" err="1">
                <a:latin typeface="Arial"/>
              </a:rPr>
              <a:t>OMERO.web</a:t>
            </a:r>
            <a:endParaRPr lang="de-DE" sz="1800" dirty="0">
              <a:latin typeface="Arial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D8A7DCD-96FE-46A6-9584-413790AE7CE4}"/>
              </a:ext>
            </a:extLst>
          </p:cNvPr>
          <p:cNvSpPr txBox="1"/>
          <p:nvPr/>
        </p:nvSpPr>
        <p:spPr>
          <a:xfrm>
            <a:off x="5880039" y="623654"/>
            <a:ext cx="29745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 startAt="9"/>
            </a:pPr>
            <a:r>
              <a:rPr lang="de-DE" sz="1800" dirty="0">
                <a:latin typeface="Arial"/>
              </a:rPr>
              <a:t>Go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scripts</a:t>
            </a:r>
            <a:r>
              <a:rPr lang="de-DE" sz="1800" dirty="0">
                <a:latin typeface="Arial"/>
              </a:rPr>
              <a:t> (      )</a:t>
            </a:r>
            <a:br>
              <a:rPr lang="de-DE" sz="1800" dirty="0">
                <a:latin typeface="Arial"/>
              </a:rPr>
            </a:br>
            <a:r>
              <a:rPr lang="de-DE" sz="1800" dirty="0" err="1">
                <a:latin typeface="Arial"/>
                <a:sym typeface="Wingdings" panose="05000000000000000000" pitchFamily="2" charset="2"/>
              </a:rPr>
              <a:t>go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to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Bahnschrift" panose="020B0502040204020203" pitchFamily="34" charset="0"/>
                <a:sym typeface="Wingdings" panose="05000000000000000000" pitchFamily="2" charset="2"/>
              </a:rPr>
              <a:t>annotation_scripts</a:t>
            </a: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 </a:t>
            </a:r>
            <a:br>
              <a:rPr lang="de-DE" sz="1800" dirty="0">
                <a:latin typeface="Arial"/>
                <a:sym typeface="Wingdings" panose="05000000000000000000" pitchFamily="2" charset="2"/>
              </a:rPr>
            </a:br>
            <a:r>
              <a:rPr lang="de-DE" sz="1800" dirty="0" err="1">
                <a:latin typeface="Arial"/>
                <a:sym typeface="Wingdings" panose="05000000000000000000" pitchFamily="2" charset="2"/>
              </a:rPr>
              <a:t>go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to</a:t>
            </a:r>
            <a:br>
              <a:rPr lang="de-DE" sz="1800" dirty="0">
                <a:latin typeface="Arial"/>
                <a:sym typeface="Wingdings" panose="05000000000000000000" pitchFamily="2" charset="2"/>
              </a:rPr>
            </a:br>
            <a:r>
              <a:rPr lang="de-DE" sz="1800" dirty="0" err="1">
                <a:latin typeface="Bahnschrift" panose="020B0502040204020203" pitchFamily="34" charset="0"/>
                <a:sym typeface="Wingdings" panose="05000000000000000000" pitchFamily="2" charset="2"/>
              </a:rPr>
              <a:t>KeyVal</a:t>
            </a: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Bahnschrift" panose="020B0502040204020203" pitchFamily="34" charset="0"/>
                <a:sym typeface="Wingdings" panose="05000000000000000000" pitchFamily="2" charset="2"/>
              </a:rPr>
              <a:t>from</a:t>
            </a: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Bahnschrift" panose="020B0502040204020203" pitchFamily="34" charset="0"/>
                <a:sym typeface="Wingdings" panose="05000000000000000000" pitchFamily="2" charset="2"/>
              </a:rPr>
              <a:t>csv</a:t>
            </a:r>
            <a:r>
              <a:rPr lang="de-DE" sz="1800" dirty="0">
                <a:latin typeface="Bahnschrift" panose="020B0502040204020203" pitchFamily="34" charset="0"/>
                <a:sym typeface="Wingdings" panose="05000000000000000000" pitchFamily="2" charset="2"/>
              </a:rPr>
              <a:t>…</a:t>
            </a:r>
            <a:endParaRPr lang="de-DE" sz="1800" dirty="0">
              <a:latin typeface="Bahnschrift" panose="020B0502040204020203" pitchFamily="34" charset="0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FCAFD398-5296-4751-B34E-43B2C49BBE28}"/>
              </a:ext>
            </a:extLst>
          </p:cNvPr>
          <p:cNvSpPr/>
          <p:nvPr/>
        </p:nvSpPr>
        <p:spPr bwMode="auto">
          <a:xfrm rot="8441730">
            <a:off x="3595227" y="1105857"/>
            <a:ext cx="484099" cy="35796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85F6072-C7DA-472D-AC19-BCC7108D0E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0166" y="2181006"/>
            <a:ext cx="3072552" cy="171615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9C28D02-C632-45D7-837D-6C3F2C2E12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208" t="2374" r="70070" b="87888"/>
          <a:stretch/>
        </p:blipFill>
        <p:spPr>
          <a:xfrm>
            <a:off x="8252750" y="703678"/>
            <a:ext cx="341453" cy="240471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B7668186-1291-4790-AABF-FF0EEE12501F}"/>
              </a:ext>
            </a:extLst>
          </p:cNvPr>
          <p:cNvSpPr txBox="1"/>
          <p:nvPr/>
        </p:nvSpPr>
        <p:spPr>
          <a:xfrm>
            <a:off x="5908573" y="3929892"/>
            <a:ext cx="3164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i="1" dirty="0">
                <a:latin typeface="Arial"/>
              </a:rPr>
              <a:t>Optional:</a:t>
            </a:r>
          </a:p>
          <a:p>
            <a:r>
              <a:rPr lang="de-DE" sz="1600" dirty="0">
                <a:latin typeface="Arial"/>
              </a:rPr>
              <a:t>Mark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table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using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      </a:t>
            </a:r>
            <a:r>
              <a:rPr lang="de-DE" sz="1600" dirty="0" err="1">
                <a:latin typeface="Arial"/>
              </a:rPr>
              <a:t>icon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followed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     </a:t>
            </a:r>
            <a:r>
              <a:rPr lang="de-DE" sz="1600" dirty="0" err="1">
                <a:latin typeface="Arial"/>
              </a:rPr>
              <a:t>before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step</a:t>
            </a:r>
            <a:r>
              <a:rPr lang="de-DE" sz="1600" dirty="0">
                <a:latin typeface="Arial"/>
              </a:rPr>
              <a:t> 9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F2DD63E-A905-451D-BF43-E88DF11282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8203" y="4227022"/>
            <a:ext cx="270556" cy="2367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B5805B4-F4C5-45CF-AA06-B1CAEE03E53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0994" t="83854" r="6450" b="12647"/>
          <a:stretch/>
        </p:blipFill>
        <p:spPr>
          <a:xfrm>
            <a:off x="7040846" y="4463721"/>
            <a:ext cx="283716" cy="25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9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42C2A76-93D5-46BF-B2A6-2D2A40078C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397" b="57025"/>
          <a:stretch/>
        </p:blipFill>
        <p:spPr>
          <a:xfrm>
            <a:off x="4601198" y="2090381"/>
            <a:ext cx="4377293" cy="2210393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E2D5821C-0244-4E3C-9A30-233C8870ABBA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KeyVal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from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csv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(6/7)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C6BDCFC-E607-4900-8E94-DC5C8A2E092E}"/>
              </a:ext>
            </a:extLst>
          </p:cNvPr>
          <p:cNvSpPr txBox="1"/>
          <p:nvPr/>
        </p:nvSpPr>
        <p:spPr>
          <a:xfrm>
            <a:off x="126304" y="625771"/>
            <a:ext cx="9017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 startAt="10"/>
            </a:pPr>
            <a:r>
              <a:rPr lang="de-DE" sz="1800" dirty="0">
                <a:latin typeface="Arial"/>
              </a:rPr>
              <a:t>Enter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File Annotation (                           ) </a:t>
            </a:r>
            <a:r>
              <a:rPr lang="de-DE" sz="1800" dirty="0" err="1">
                <a:latin typeface="Arial"/>
              </a:rPr>
              <a:t>if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have</a:t>
            </a:r>
            <a:r>
              <a:rPr lang="de-DE" sz="1800" dirty="0">
                <a:latin typeface="Arial"/>
              </a:rPr>
              <a:t> not </a:t>
            </a:r>
            <a:r>
              <a:rPr lang="de-DE" sz="1800" dirty="0" err="1">
                <a:latin typeface="Arial"/>
              </a:rPr>
              <a:t>marked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table</a:t>
            </a:r>
            <a:r>
              <a:rPr lang="de-DE" sz="1800" dirty="0">
                <a:latin typeface="Arial"/>
              </a:rPr>
              <a:t> (      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3A0C466-2EAF-4683-A53D-E18C0FE3487B}"/>
              </a:ext>
            </a:extLst>
          </p:cNvPr>
          <p:cNvSpPr txBox="1"/>
          <p:nvPr/>
        </p:nvSpPr>
        <p:spPr>
          <a:xfrm>
            <a:off x="3715588" y="1233326"/>
            <a:ext cx="5338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 startAt="9"/>
            </a:pPr>
            <a:r>
              <a:rPr lang="de-DE" sz="1800" dirty="0">
                <a:latin typeface="Arial"/>
              </a:rPr>
              <a:t>Run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script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upload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Annotations</a:t>
            </a:r>
            <a:endParaRPr lang="de-DE" sz="1800" dirty="0">
              <a:latin typeface="Arial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FBBA25B-0D3D-481F-962B-6FC6BF2D30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38" y="1024164"/>
            <a:ext cx="2946166" cy="3600400"/>
          </a:xfrm>
          <a:prstGeom prst="rect">
            <a:avLst/>
          </a:prstGeom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4A51FB83-F223-4E04-8906-E6F72C5417A1}"/>
              </a:ext>
            </a:extLst>
          </p:cNvPr>
          <p:cNvSpPr/>
          <p:nvPr/>
        </p:nvSpPr>
        <p:spPr bwMode="auto">
          <a:xfrm rot="4506420">
            <a:off x="2899866" y="4017080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380EB42-49C5-4755-A457-7A6041C1C6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404" t="66257" r="38155" b="32325"/>
          <a:stretch/>
        </p:blipFill>
        <p:spPr>
          <a:xfrm>
            <a:off x="3347864" y="711459"/>
            <a:ext cx="1656184" cy="24149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1895A6B-3548-437D-B8FC-D20FC7FFF3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0994" t="83854" r="6450" b="12647"/>
          <a:stretch/>
        </p:blipFill>
        <p:spPr>
          <a:xfrm>
            <a:off x="8571054" y="669102"/>
            <a:ext cx="360040" cy="326207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1A660C58-ED98-4DBF-BC3F-D537711D3AA7}"/>
              </a:ext>
            </a:extLst>
          </p:cNvPr>
          <p:cNvSpPr/>
          <p:nvPr/>
        </p:nvSpPr>
        <p:spPr>
          <a:xfrm>
            <a:off x="1271479" y="2396539"/>
            <a:ext cx="47320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>
                <a:latin typeface="+mj-lt"/>
              </a:rPr>
              <a:t>46087</a:t>
            </a:r>
          </a:p>
        </p:txBody>
      </p: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6CDF71A3-8E4C-43EE-9F95-354DFFF41CE9}"/>
              </a:ext>
            </a:extLst>
          </p:cNvPr>
          <p:cNvSpPr/>
          <p:nvPr/>
        </p:nvSpPr>
        <p:spPr bwMode="auto">
          <a:xfrm>
            <a:off x="5004048" y="2733296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6312EF0-FF06-4FB4-A10E-1B1FC2D1A868}"/>
              </a:ext>
            </a:extLst>
          </p:cNvPr>
          <p:cNvSpPr txBox="1"/>
          <p:nvPr/>
        </p:nvSpPr>
        <p:spPr>
          <a:xfrm>
            <a:off x="3750814" y="1644807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/>
              </a:rPr>
              <a:t>Review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</a:t>
            </a:r>
            <a:r>
              <a:rPr lang="de-DE" sz="1800" dirty="0" err="1">
                <a:latin typeface="Arial"/>
              </a:rPr>
              <a:t>cript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result</a:t>
            </a:r>
            <a:r>
              <a:rPr lang="de-DE" sz="1800" dirty="0">
                <a:latin typeface="Arial"/>
              </a:rPr>
              <a:t>: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4C9BBBB4-FD53-42F7-B7DF-4F7DCA03C73C}"/>
              </a:ext>
            </a:extLst>
          </p:cNvPr>
          <p:cNvSpPr/>
          <p:nvPr/>
        </p:nvSpPr>
        <p:spPr bwMode="auto">
          <a:xfrm>
            <a:off x="1331640" y="1192096"/>
            <a:ext cx="1788353" cy="13716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D8DDBAA-A7B5-4381-B07D-D3443A495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0981" y="1147328"/>
            <a:ext cx="5653686" cy="3520044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592562C0-4F86-4A3B-8FDD-24B71030B085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KeyVal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from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csv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(7/7)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93F6BE7-ACC1-4353-98D2-04DB08105652}"/>
              </a:ext>
            </a:extLst>
          </p:cNvPr>
          <p:cNvSpPr txBox="1"/>
          <p:nvPr/>
        </p:nvSpPr>
        <p:spPr>
          <a:xfrm>
            <a:off x="126304" y="625771"/>
            <a:ext cx="732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 startAt="11"/>
            </a:pPr>
            <a:r>
              <a:rPr lang="de-DE" sz="1800" dirty="0">
                <a:latin typeface="Arial"/>
              </a:rPr>
              <a:t>Check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images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successful</a:t>
            </a:r>
            <a:r>
              <a:rPr lang="de-DE" sz="1800" dirty="0">
                <a:latin typeface="Arial"/>
              </a:rPr>
              <a:t> Key-Value Pair </a:t>
            </a:r>
            <a:r>
              <a:rPr lang="de-DE" sz="1800" dirty="0" err="1">
                <a:latin typeface="Arial"/>
              </a:rPr>
              <a:t>population</a:t>
            </a:r>
            <a:endParaRPr lang="de-DE" sz="1800" dirty="0">
              <a:latin typeface="Arial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6777B9F-27A1-4D6F-8CEF-6B7C05668EF3}"/>
              </a:ext>
            </a:extLst>
          </p:cNvPr>
          <p:cNvSpPr txBox="1"/>
          <p:nvPr/>
        </p:nvSpPr>
        <p:spPr>
          <a:xfrm>
            <a:off x="5814667" y="1131432"/>
            <a:ext cx="31683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Arial"/>
              </a:rPr>
              <a:t>Optional:</a:t>
            </a:r>
          </a:p>
          <a:p>
            <a:r>
              <a:rPr lang="de-DE" sz="1400" dirty="0" err="1">
                <a:latin typeface="Arial"/>
              </a:rPr>
              <a:t>You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can</a:t>
            </a:r>
            <a:r>
              <a:rPr lang="de-DE" sz="1400" dirty="0">
                <a:latin typeface="Arial"/>
              </a:rPr>
              <a:t> also </a:t>
            </a:r>
            <a:r>
              <a:rPr lang="de-DE" sz="1400" dirty="0" err="1">
                <a:latin typeface="Arial"/>
              </a:rPr>
              <a:t>remove</a:t>
            </a:r>
            <a:r>
              <a:rPr lang="de-DE" sz="1400" dirty="0">
                <a:latin typeface="Arial"/>
              </a:rPr>
              <a:t> all </a:t>
            </a:r>
            <a:r>
              <a:rPr lang="de-DE" sz="1400" dirty="0" err="1">
                <a:latin typeface="Arial"/>
              </a:rPr>
              <a:t>the</a:t>
            </a:r>
            <a:r>
              <a:rPr lang="de-DE" sz="1400" dirty="0">
                <a:latin typeface="Arial"/>
              </a:rPr>
              <a:t> Key-Value Pairs. Mark </a:t>
            </a:r>
            <a:r>
              <a:rPr lang="de-DE" sz="1400" dirty="0" err="1">
                <a:latin typeface="Arial"/>
              </a:rPr>
              <a:t>the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files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for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which</a:t>
            </a:r>
            <a:r>
              <a:rPr lang="de-DE" sz="1400" dirty="0">
                <a:latin typeface="Arial"/>
              </a:rPr>
              <a:t> KV-Pairs </a:t>
            </a:r>
            <a:r>
              <a:rPr lang="de-DE" sz="1400" dirty="0" err="1">
                <a:latin typeface="Arial"/>
              </a:rPr>
              <a:t>should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be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deleted</a:t>
            </a:r>
            <a:r>
              <a:rPr lang="de-DE" sz="1400" dirty="0">
                <a:latin typeface="Arial"/>
              </a:rPr>
              <a:t> and </a:t>
            </a:r>
            <a:r>
              <a:rPr lang="de-DE" sz="1400" dirty="0" err="1">
                <a:latin typeface="Arial"/>
              </a:rPr>
              <a:t>go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to</a:t>
            </a:r>
            <a:r>
              <a:rPr lang="de-DE" sz="1400" dirty="0">
                <a:latin typeface="Arial"/>
              </a:rPr>
              <a:t>:</a:t>
            </a:r>
            <a:br>
              <a:rPr lang="de-DE" sz="1400" dirty="0">
                <a:latin typeface="Arial"/>
              </a:rPr>
            </a:br>
            <a:r>
              <a:rPr lang="de-DE" sz="1400" dirty="0">
                <a:latin typeface="Arial"/>
              </a:rPr>
              <a:t>Scripts </a:t>
            </a:r>
            <a:br>
              <a:rPr lang="de-DE" sz="1400" dirty="0">
                <a:latin typeface="Arial"/>
              </a:rPr>
            </a:br>
            <a:r>
              <a:rPr lang="de-DE" sz="1400" dirty="0">
                <a:latin typeface="Arial"/>
                <a:sym typeface="Wingdings" panose="05000000000000000000" pitchFamily="2" charset="2"/>
              </a:rPr>
              <a:t>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Bahnschrift" panose="020B0502040204020203" pitchFamily="34" charset="0"/>
              </a:rPr>
              <a:t>annotation_scripts</a:t>
            </a:r>
            <a:br>
              <a:rPr lang="de-DE" sz="1400" dirty="0">
                <a:latin typeface="Bahnschrift" panose="020B0502040204020203" pitchFamily="34" charset="0"/>
              </a:rPr>
            </a:br>
            <a:r>
              <a:rPr lang="de-DE" sz="1400" dirty="0">
                <a:latin typeface="Bahnschrift" panose="020B0502040204020203" pitchFamily="34" charset="0"/>
                <a:sym typeface="Wingdings" panose="05000000000000000000" pitchFamily="2" charset="2"/>
              </a:rPr>
              <a:t> </a:t>
            </a:r>
            <a:r>
              <a:rPr lang="de-DE" sz="1400" dirty="0">
                <a:latin typeface="Bahnschrift" panose="020B0502040204020203" pitchFamily="34" charset="0"/>
              </a:rPr>
              <a:t>Remove </a:t>
            </a:r>
            <a:r>
              <a:rPr lang="de-DE" sz="1400" dirty="0" err="1">
                <a:latin typeface="Bahnschrift" panose="020B0502040204020203" pitchFamily="34" charset="0"/>
              </a:rPr>
              <a:t>KeyVal</a:t>
            </a:r>
            <a:r>
              <a:rPr lang="de-DE" sz="1400" dirty="0">
                <a:latin typeface="Bahnschrift" panose="020B0502040204020203" pitchFamily="34" charset="0"/>
              </a:rPr>
              <a:t>… </a:t>
            </a: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27677150-E79A-4AC8-BB29-5E9E1DEB2509}"/>
              </a:ext>
            </a:extLst>
          </p:cNvPr>
          <p:cNvSpPr/>
          <p:nvPr/>
        </p:nvSpPr>
        <p:spPr bwMode="auto">
          <a:xfrm>
            <a:off x="3491880" y="3765903"/>
            <a:ext cx="576064" cy="66837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44E01F8-C49A-4677-95AE-8A1103318FA8}"/>
              </a:ext>
            </a:extLst>
          </p:cNvPr>
          <p:cNvGrpSpPr/>
          <p:nvPr/>
        </p:nvGrpSpPr>
        <p:grpSpPr>
          <a:xfrm>
            <a:off x="5910467" y="2846490"/>
            <a:ext cx="3072552" cy="1716156"/>
            <a:chOff x="5910467" y="2846490"/>
            <a:chExt cx="3072552" cy="1716156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5684CBEB-AFDA-4710-A291-4319F04B5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0467" y="2846490"/>
              <a:ext cx="3072552" cy="1716156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3A0B30B2-A0EA-43D6-9CF8-D0B9B43D6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52319" y="3350546"/>
              <a:ext cx="1530700" cy="992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254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BA4F396-33ED-4E9C-8B17-6390D13B7B6D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KeyVal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from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csv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script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 </a:t>
            </a:r>
            <a:r>
              <a:rPr lang="de-DE" sz="2000" b="1" dirty="0">
                <a:solidFill>
                  <a:srgbClr val="C00000"/>
                </a:solidFill>
                <a:latin typeface="Arial" pitchFamily="34" charset="0"/>
              </a:rPr>
              <a:t>NOTE!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A2CCDFF-8A38-4E3A-A74E-D3A942ABB354}"/>
              </a:ext>
            </a:extLst>
          </p:cNvPr>
          <p:cNvSpPr txBox="1"/>
          <p:nvPr/>
        </p:nvSpPr>
        <p:spPr>
          <a:xfrm>
            <a:off x="179848" y="699542"/>
            <a:ext cx="8744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The </a:t>
            </a:r>
            <a:r>
              <a:rPr lang="de-DE" sz="1800" dirty="0" err="1">
                <a:latin typeface="Arial"/>
              </a:rPr>
              <a:t>script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Key-Value-Pair Annotation </a:t>
            </a:r>
            <a:r>
              <a:rPr lang="de-DE" sz="1800" dirty="0" err="1">
                <a:latin typeface="Arial"/>
              </a:rPr>
              <a:t>from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csv</a:t>
            </a:r>
            <a:r>
              <a:rPr lang="de-DE" sz="1800" dirty="0">
                <a:latin typeface="Arial"/>
              </a:rPr>
              <a:t> must </a:t>
            </a:r>
            <a:r>
              <a:rPr lang="de-DE" sz="1800" dirty="0" err="1">
                <a:latin typeface="Arial"/>
              </a:rPr>
              <a:t>be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installed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your</a:t>
            </a:r>
            <a:r>
              <a:rPr lang="de-DE" sz="1800" dirty="0">
                <a:latin typeface="Arial"/>
              </a:rPr>
              <a:t> OMERO </a:t>
            </a:r>
            <a:r>
              <a:rPr lang="de-DE" sz="1800" dirty="0" err="1">
                <a:latin typeface="Arial"/>
              </a:rPr>
              <a:t>instance</a:t>
            </a:r>
            <a:r>
              <a:rPr lang="de-DE" sz="1800" dirty="0">
                <a:latin typeface="Arial"/>
              </a:rPr>
              <a:t>. </a:t>
            </a:r>
            <a:r>
              <a:rPr lang="de-DE" sz="1800" dirty="0" err="1">
                <a:latin typeface="Arial"/>
              </a:rPr>
              <a:t>Please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consult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with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your</a:t>
            </a:r>
            <a:r>
              <a:rPr lang="de-DE" sz="1800" dirty="0">
                <a:latin typeface="Arial"/>
              </a:rPr>
              <a:t> OMERO </a:t>
            </a:r>
            <a:r>
              <a:rPr lang="de-DE" sz="1800" dirty="0" err="1">
                <a:latin typeface="Arial"/>
              </a:rPr>
              <a:t>administrator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if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missing</a:t>
            </a:r>
            <a:endParaRPr lang="de-DE" sz="1800" dirty="0">
              <a:latin typeface="Arial"/>
            </a:endParaRPr>
          </a:p>
          <a:p>
            <a:endParaRPr lang="de-DE" sz="1100" dirty="0">
              <a:latin typeface="Arial"/>
            </a:endParaRPr>
          </a:p>
          <a:p>
            <a:r>
              <a:rPr lang="de-DE" sz="1800" b="1" dirty="0" err="1">
                <a:solidFill>
                  <a:srgbClr val="C00000"/>
                </a:solidFill>
                <a:latin typeface="Arial"/>
              </a:rPr>
              <a:t>Important</a:t>
            </a:r>
            <a:r>
              <a:rPr lang="de-DE" sz="1800" b="1" dirty="0">
                <a:solidFill>
                  <a:srgbClr val="C00000"/>
                </a:solidFill>
                <a:latin typeface="Arial"/>
              </a:rPr>
              <a:t>:</a:t>
            </a:r>
          </a:p>
          <a:p>
            <a:r>
              <a:rPr lang="de-DE" sz="1800" dirty="0" err="1">
                <a:latin typeface="Arial"/>
              </a:rPr>
              <a:t>Sometimes</a:t>
            </a:r>
            <a:r>
              <a:rPr lang="de-DE" sz="1800" dirty="0">
                <a:latin typeface="Arial"/>
              </a:rPr>
              <a:t>,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„</a:t>
            </a:r>
            <a:r>
              <a:rPr lang="de-DE" sz="1800" dirty="0" err="1">
                <a:latin typeface="Arial"/>
              </a:rPr>
              <a:t>KeyVal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from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csv</a:t>
            </a:r>
            <a:r>
              <a:rPr lang="de-DE" sz="1800" dirty="0">
                <a:latin typeface="Arial"/>
              </a:rPr>
              <a:t>“ </a:t>
            </a:r>
            <a:r>
              <a:rPr lang="de-DE" sz="1800" dirty="0" err="1">
                <a:latin typeface="Arial"/>
              </a:rPr>
              <a:t>script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may</a:t>
            </a:r>
            <a:r>
              <a:rPr lang="de-DE" sz="1800" dirty="0">
                <a:latin typeface="Arial"/>
              </a:rPr>
              <a:t> fail:</a:t>
            </a:r>
          </a:p>
          <a:p>
            <a:endParaRPr lang="de-DE" sz="1800" dirty="0">
              <a:latin typeface="Arial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0BE15EB-0BB0-41B0-992D-38851BFC6C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814"/>
          <a:stretch/>
        </p:blipFill>
        <p:spPr>
          <a:xfrm>
            <a:off x="251520" y="2087350"/>
            <a:ext cx="4377092" cy="1251380"/>
          </a:xfrm>
          <a:prstGeom prst="rect">
            <a:avLst/>
          </a:prstGeom>
        </p:spPr>
      </p:pic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F4760A10-E816-4804-BD3D-666F92D72D7D}"/>
              </a:ext>
            </a:extLst>
          </p:cNvPr>
          <p:cNvSpPr/>
          <p:nvPr/>
        </p:nvSpPr>
        <p:spPr bwMode="auto">
          <a:xfrm rot="1752447">
            <a:off x="3668231" y="2479882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B98EADC-7E3B-47D8-831A-D67631690E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2626" y="1779662"/>
            <a:ext cx="3655878" cy="1866756"/>
          </a:xfrm>
          <a:prstGeom prst="rect">
            <a:avLst/>
          </a:prstGeom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420DD9CD-5836-495B-8E23-5E45CACB8C9E}"/>
              </a:ext>
            </a:extLst>
          </p:cNvPr>
          <p:cNvSpPr/>
          <p:nvPr/>
        </p:nvSpPr>
        <p:spPr bwMode="auto">
          <a:xfrm>
            <a:off x="5021552" y="2227663"/>
            <a:ext cx="391329" cy="23399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DA192D2-DA4B-420E-BDB7-D186B058DEAA}"/>
              </a:ext>
            </a:extLst>
          </p:cNvPr>
          <p:cNvSpPr txBox="1"/>
          <p:nvPr/>
        </p:nvSpPr>
        <p:spPr>
          <a:xfrm>
            <a:off x="179848" y="3418867"/>
            <a:ext cx="860087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err="1">
                <a:latin typeface="Arial"/>
              </a:rPr>
              <a:t>Reason</a:t>
            </a:r>
            <a:r>
              <a:rPr lang="de-DE" sz="1800" dirty="0">
                <a:latin typeface="Arial"/>
              </a:rPr>
              <a:t>:</a:t>
            </a:r>
          </a:p>
          <a:p>
            <a:r>
              <a:rPr lang="de-DE" sz="1600" dirty="0">
                <a:latin typeface="Arial"/>
              </a:rPr>
              <a:t>German and English Excel </a:t>
            </a:r>
            <a:r>
              <a:rPr lang="de-DE" sz="1600" dirty="0" err="1">
                <a:latin typeface="Arial"/>
              </a:rPr>
              <a:t>versions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use</a:t>
            </a:r>
            <a:r>
              <a:rPr lang="de-DE" sz="1600" dirty="0">
                <a:latin typeface="Arial"/>
              </a:rPr>
              <a:t> different </a:t>
            </a:r>
            <a:r>
              <a:rPr lang="de-DE" sz="1600" dirty="0" err="1">
                <a:latin typeface="Arial"/>
              </a:rPr>
              <a:t>delimiters</a:t>
            </a:r>
            <a:r>
              <a:rPr lang="de-DE" sz="1600" dirty="0">
                <a:latin typeface="Arial"/>
              </a:rPr>
              <a:t> in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CSV </a:t>
            </a:r>
            <a:r>
              <a:rPr lang="de-DE" sz="1600" dirty="0" err="1">
                <a:latin typeface="Arial"/>
              </a:rPr>
              <a:t>file</a:t>
            </a:r>
            <a:r>
              <a:rPr lang="de-DE" sz="1600" dirty="0">
                <a:latin typeface="Arial"/>
              </a:rPr>
              <a:t>. </a:t>
            </a:r>
            <a:r>
              <a:rPr lang="de-DE" sz="1600" dirty="0" err="1">
                <a:latin typeface="Arial"/>
              </a:rPr>
              <a:t>While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script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tries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to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identify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correct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delimiter</a:t>
            </a:r>
            <a:r>
              <a:rPr lang="de-DE" sz="1600" dirty="0">
                <a:latin typeface="Arial"/>
              </a:rPr>
              <a:t>, </a:t>
            </a:r>
            <a:r>
              <a:rPr lang="de-DE" sz="1600" dirty="0" err="1">
                <a:latin typeface="Arial"/>
              </a:rPr>
              <a:t>it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may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occur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that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delimiter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is</a:t>
            </a:r>
            <a:r>
              <a:rPr lang="de-DE" sz="1600" dirty="0">
                <a:latin typeface="Arial"/>
              </a:rPr>
              <a:t> not </a:t>
            </a:r>
            <a:r>
              <a:rPr lang="de-DE" sz="1600" dirty="0" err="1">
                <a:latin typeface="Arial"/>
              </a:rPr>
              <a:t>correctly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determined</a:t>
            </a:r>
            <a:r>
              <a:rPr lang="de-DE" sz="1600" dirty="0">
                <a:latin typeface="Arial"/>
              </a:rPr>
              <a:t>. This </a:t>
            </a:r>
            <a:r>
              <a:rPr lang="de-DE" sz="1600" dirty="0" err="1">
                <a:latin typeface="Arial"/>
              </a:rPr>
              <a:t>might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result</a:t>
            </a:r>
            <a:r>
              <a:rPr lang="de-DE" sz="1600" dirty="0">
                <a:latin typeface="Arial"/>
              </a:rPr>
              <a:t> in an </a:t>
            </a:r>
            <a:r>
              <a:rPr lang="de-DE" sz="1600" dirty="0" err="1">
                <a:latin typeface="Arial"/>
              </a:rPr>
              <a:t>upload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failure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if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default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delimiter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is</a:t>
            </a:r>
            <a:r>
              <a:rPr lang="de-DE" sz="1600" dirty="0">
                <a:latin typeface="Arial"/>
              </a:rPr>
              <a:t> not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delimiter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used</a:t>
            </a:r>
            <a:r>
              <a:rPr lang="de-DE" sz="1600" dirty="0">
                <a:latin typeface="Arial"/>
              </a:rPr>
              <a:t> in </a:t>
            </a:r>
            <a:r>
              <a:rPr lang="de-DE" sz="1600" dirty="0" err="1">
                <a:latin typeface="Arial"/>
              </a:rPr>
              <a:t>your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csv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field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separation</a:t>
            </a:r>
            <a:r>
              <a:rPr lang="de-DE" sz="1600" dirty="0">
                <a:latin typeface="Arial"/>
              </a:rPr>
              <a:t>. </a:t>
            </a:r>
            <a:r>
              <a:rPr lang="de-DE" sz="1600" dirty="0" err="1">
                <a:latin typeface="Arial"/>
              </a:rPr>
              <a:t>Please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consult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your</a:t>
            </a:r>
            <a:r>
              <a:rPr lang="de-DE" sz="1600" dirty="0">
                <a:latin typeface="Arial"/>
              </a:rPr>
              <a:t> OMERO </a:t>
            </a:r>
            <a:r>
              <a:rPr lang="de-DE" sz="1600" dirty="0" err="1">
                <a:latin typeface="Arial"/>
              </a:rPr>
              <a:t>administrator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if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this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issue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occurs</a:t>
            </a:r>
            <a:r>
              <a:rPr lang="de-DE" sz="1600" dirty="0">
                <a:latin typeface="Arial"/>
              </a:rPr>
              <a:t>!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6592997-1994-44AE-B01F-3316D8411249}"/>
              </a:ext>
            </a:extLst>
          </p:cNvPr>
          <p:cNvSpPr/>
          <p:nvPr/>
        </p:nvSpPr>
        <p:spPr>
          <a:xfrm>
            <a:off x="4299615" y="4858694"/>
            <a:ext cx="18473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endParaRPr lang="de-DE" sz="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607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5010D271-7F32-4653-82CA-23E6E3F99B43}"/>
              </a:ext>
            </a:extLst>
          </p:cNvPr>
          <p:cNvSpPr/>
          <p:nvPr/>
        </p:nvSpPr>
        <p:spPr>
          <a:xfrm>
            <a:off x="2072281" y="4858694"/>
            <a:ext cx="4639412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 err="1">
                <a:latin typeface="Arial"/>
              </a:rPr>
              <a:t>For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details</a:t>
            </a:r>
            <a:r>
              <a:rPr lang="de-DE" sz="800" dirty="0">
                <a:latin typeface="Arial"/>
              </a:rPr>
              <a:t>, </a:t>
            </a:r>
            <a:r>
              <a:rPr lang="de-DE" sz="800" dirty="0" err="1">
                <a:latin typeface="Arial"/>
              </a:rPr>
              <a:t>see</a:t>
            </a:r>
            <a:r>
              <a:rPr lang="de-DE" sz="800" dirty="0">
                <a:latin typeface="Arial"/>
              </a:rPr>
              <a:t>: Kunis et al., 2021, Nature Methods. https://doi.org/10.1038/s41592-021-01288-z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13325A7-6D6E-4036-B71C-1D8792E99B3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88575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At a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glance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OMERO.mde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MDEmic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62C7497-EAB5-4CA7-88B0-95CFBFCB8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506876"/>
            <a:ext cx="6568278" cy="4229072"/>
          </a:xfrm>
          <a:prstGeom prst="rect">
            <a:avLst/>
          </a:prstGeom>
        </p:spPr>
      </p:pic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DC1549DA-0AAD-4FBA-88AF-98D483A78383}"/>
              </a:ext>
            </a:extLst>
          </p:cNvPr>
          <p:cNvSpPr/>
          <p:nvPr/>
        </p:nvSpPr>
        <p:spPr bwMode="auto">
          <a:xfrm rot="7620077">
            <a:off x="1496845" y="701799"/>
            <a:ext cx="703959" cy="58436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9B7563C-ED3F-4A73-BE22-14D5081BB66A}"/>
              </a:ext>
            </a:extLst>
          </p:cNvPr>
          <p:cNvSpPr txBox="1"/>
          <p:nvPr/>
        </p:nvSpPr>
        <p:spPr>
          <a:xfrm>
            <a:off x="6843919" y="1001384"/>
            <a:ext cx="23000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In </a:t>
            </a:r>
            <a:r>
              <a:rPr lang="de-DE" sz="1800" b="1" dirty="0" err="1">
                <a:latin typeface="Arial"/>
              </a:rPr>
              <a:t>OMERO.insight</a:t>
            </a:r>
            <a:r>
              <a:rPr lang="de-DE" sz="1800" dirty="0">
                <a:latin typeface="Arial"/>
              </a:rPr>
              <a:t>, </a:t>
            </a:r>
            <a:r>
              <a:rPr lang="de-DE" sz="1800" dirty="0" err="1">
                <a:latin typeface="Arial"/>
              </a:rPr>
              <a:t>go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</a:p>
          <a:p>
            <a:br>
              <a:rPr lang="de-DE" sz="1800" dirty="0">
                <a:latin typeface="Arial"/>
              </a:rPr>
            </a:br>
            <a:r>
              <a:rPr lang="de-DE" sz="1800" dirty="0" err="1">
                <a:latin typeface="Bahnschrift" panose="020B0502040204020203" pitchFamily="34" charset="0"/>
              </a:rPr>
              <a:t>Specify</a:t>
            </a:r>
            <a:r>
              <a:rPr lang="de-DE" sz="1800" dirty="0">
                <a:latin typeface="Bahnschrift" panose="020B0502040204020203" pitchFamily="34" charset="0"/>
              </a:rPr>
              <a:t> </a:t>
            </a:r>
            <a:r>
              <a:rPr lang="de-DE" sz="1800" dirty="0" err="1">
                <a:latin typeface="Bahnschrift" panose="020B0502040204020203" pitchFamily="34" charset="0"/>
              </a:rPr>
              <a:t>MetaData</a:t>
            </a:r>
            <a:endParaRPr lang="de-DE" sz="1800" dirty="0">
              <a:latin typeface="Bahnschrift" panose="020B0502040204020203" pitchFamily="34" charset="0"/>
            </a:endParaRPr>
          </a:p>
          <a:p>
            <a:endParaRPr lang="de-DE" sz="1800" dirty="0">
              <a:latin typeface="Bahnschrift" panose="020B0502040204020203" pitchFamily="34" charset="0"/>
            </a:endParaRPr>
          </a:p>
          <a:p>
            <a:r>
              <a:rPr lang="de-DE" sz="1800" dirty="0" err="1">
                <a:latin typeface="Arial"/>
              </a:rPr>
              <a:t>tab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before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importing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selected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import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queue</a:t>
            </a:r>
            <a:r>
              <a:rPr lang="de-DE" sz="1800" dirty="0">
                <a:latin typeface="Arial"/>
              </a:rPr>
              <a:t>.</a:t>
            </a:r>
          </a:p>
          <a:p>
            <a:endParaRPr lang="de-DE" sz="1800" dirty="0">
              <a:latin typeface="Arial"/>
            </a:endParaRPr>
          </a:p>
          <a:p>
            <a:r>
              <a:rPr lang="de-DE" sz="1600" dirty="0">
                <a:latin typeface="Arial"/>
              </a:rPr>
              <a:t>(OMERO.mde </a:t>
            </a:r>
            <a:r>
              <a:rPr lang="de-DE" sz="1600" dirty="0" err="1">
                <a:latin typeface="Arial"/>
              </a:rPr>
              <a:t>is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integrated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into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OMERO.insight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client</a:t>
            </a:r>
            <a:r>
              <a:rPr lang="de-DE" sz="1600" dirty="0">
                <a:latin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762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CDB3459-468B-4842-A46C-5E3003018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642868"/>
            <a:ext cx="6342836" cy="4083918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B512A12A-DFDB-48DB-9B66-19CB2C911306}"/>
              </a:ext>
            </a:extLst>
          </p:cNvPr>
          <p:cNvSpPr/>
          <p:nvPr/>
        </p:nvSpPr>
        <p:spPr>
          <a:xfrm>
            <a:off x="2072281" y="4858694"/>
            <a:ext cx="4639412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 err="1">
                <a:latin typeface="Arial"/>
              </a:rPr>
              <a:t>For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details</a:t>
            </a:r>
            <a:r>
              <a:rPr lang="de-DE" sz="800" dirty="0">
                <a:latin typeface="Arial"/>
              </a:rPr>
              <a:t>, </a:t>
            </a:r>
            <a:r>
              <a:rPr lang="de-DE" sz="800" dirty="0" err="1">
                <a:latin typeface="Arial"/>
              </a:rPr>
              <a:t>see</a:t>
            </a:r>
            <a:r>
              <a:rPr lang="de-DE" sz="800" dirty="0">
                <a:latin typeface="Arial"/>
              </a:rPr>
              <a:t>: Kunis et al., 2021, Nature Methods. https://doi.org/10.1038/s41592-021-01288-z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B7F20F0-2DC2-411E-AB17-EDED0D20D09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88575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At a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glance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Key-Value Pair Annotation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OMERO.mde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MDEmic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C8C64B57-8D8A-4628-B475-BD0266B40E11}"/>
              </a:ext>
            </a:extLst>
          </p:cNvPr>
          <p:cNvSpPr/>
          <p:nvPr/>
        </p:nvSpPr>
        <p:spPr bwMode="auto">
          <a:xfrm rot="5400000">
            <a:off x="5010651" y="1052979"/>
            <a:ext cx="521248" cy="67847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B27593-1BF3-406E-97B6-145AE984619F}"/>
              </a:ext>
            </a:extLst>
          </p:cNvPr>
          <p:cNvSpPr txBox="1"/>
          <p:nvPr/>
        </p:nvSpPr>
        <p:spPr>
          <a:xfrm>
            <a:off x="6622208" y="555526"/>
            <a:ext cx="2414287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Use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entry</a:t>
            </a:r>
            <a:r>
              <a:rPr lang="de-DE" sz="1800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m</a:t>
            </a:r>
            <a:r>
              <a:rPr lang="de-DE" sz="1800" dirty="0" err="1">
                <a:latin typeface="Arial"/>
              </a:rPr>
              <a:t>asks</a:t>
            </a:r>
            <a:r>
              <a:rPr lang="de-DE" sz="1800" dirty="0">
                <a:latin typeface="Arial"/>
              </a:rPr>
              <a:t> of </a:t>
            </a:r>
            <a:r>
              <a:rPr lang="de-DE" sz="1800" dirty="0" err="1">
                <a:latin typeface="Arial"/>
              </a:rPr>
              <a:t>OMERO.mde‘s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user</a:t>
            </a:r>
            <a:r>
              <a:rPr lang="de-DE" sz="1800" dirty="0">
                <a:latin typeface="Arial"/>
              </a:rPr>
              <a:t> interface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review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automatically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extracted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metadata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from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files</a:t>
            </a:r>
            <a:r>
              <a:rPr lang="de-DE" sz="1800" dirty="0">
                <a:latin typeface="Arial"/>
              </a:rPr>
              <a:t> and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annotate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metadata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before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import</a:t>
            </a:r>
            <a:r>
              <a:rPr lang="de-DE" sz="1800" dirty="0">
                <a:latin typeface="Arial"/>
              </a:rPr>
              <a:t>.</a:t>
            </a:r>
          </a:p>
          <a:p>
            <a:endParaRPr lang="de-DE" sz="1800" dirty="0">
              <a:latin typeface="Arial"/>
            </a:endParaRPr>
          </a:p>
          <a:p>
            <a:r>
              <a:rPr lang="de-DE" sz="1600" dirty="0">
                <a:latin typeface="Arial"/>
              </a:rPr>
              <a:t>(OMERO.mde </a:t>
            </a:r>
            <a:r>
              <a:rPr lang="de-DE" sz="1600" dirty="0" err="1">
                <a:latin typeface="Arial"/>
              </a:rPr>
              <a:t>is</a:t>
            </a:r>
            <a:r>
              <a:rPr lang="de-DE" sz="1600" dirty="0">
                <a:latin typeface="Arial"/>
              </a:rPr>
              <a:t> fully </a:t>
            </a:r>
            <a:r>
              <a:rPr lang="de-DE" sz="1600" dirty="0" err="1">
                <a:latin typeface="Arial"/>
              </a:rPr>
              <a:t>configurable</a:t>
            </a:r>
            <a:r>
              <a:rPr lang="de-DE" sz="1600" dirty="0">
                <a:latin typeface="Arial"/>
              </a:rPr>
              <a:t> and </a:t>
            </a:r>
            <a:r>
              <a:rPr lang="de-DE" sz="1600" dirty="0" err="1">
                <a:latin typeface="Arial"/>
              </a:rPr>
              <a:t>complies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OME Data Model)</a:t>
            </a:r>
            <a:br>
              <a:rPr lang="de-DE" sz="1800" dirty="0">
                <a:latin typeface="Arial"/>
              </a:rPr>
            </a:br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50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4968228-3BA0-4411-B60D-CEAD737A9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46094"/>
            <a:ext cx="6791854" cy="4131651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85041895-6518-4D43-999B-0A540075905E}"/>
              </a:ext>
            </a:extLst>
          </p:cNvPr>
          <p:cNvSpPr/>
          <p:nvPr/>
        </p:nvSpPr>
        <p:spPr>
          <a:xfrm>
            <a:off x="1607143" y="4858694"/>
            <a:ext cx="6131807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de-DE" sz="800" dirty="0" err="1">
                <a:solidFill>
                  <a:srgbClr val="0A0A0A"/>
                </a:solidFill>
                <a:latin typeface="IBM Plex Sans"/>
              </a:rPr>
              <a:t>Example</a:t>
            </a:r>
            <a:r>
              <a:rPr lang="de-DE" sz="800" dirty="0">
                <a:solidFill>
                  <a:srgbClr val="0A0A0A"/>
                </a:solidFill>
                <a:latin typeface="IBM Plex Sans"/>
              </a:rPr>
              <a:t> Data: </a:t>
            </a:r>
            <a:r>
              <a:rPr lang="de-DE" sz="800" dirty="0" err="1">
                <a:solidFill>
                  <a:srgbClr val="0A0A0A"/>
                </a:solidFill>
                <a:latin typeface="IBM Plex Sans"/>
              </a:rPr>
              <a:t>Hanyaloglu</a:t>
            </a:r>
            <a:r>
              <a:rPr lang="de-DE" sz="800" dirty="0">
                <a:solidFill>
                  <a:srgbClr val="0A0A0A"/>
                </a:solidFill>
                <a:latin typeface="IBM Plex Sans"/>
              </a:rPr>
              <a:t> et al. (2021). </a:t>
            </a:r>
            <a:r>
              <a:rPr lang="de-DE" sz="800" i="1" dirty="0" err="1">
                <a:solidFill>
                  <a:srgbClr val="0A0A0A"/>
                </a:solidFill>
                <a:latin typeface="IBM Plex Sans"/>
              </a:rPr>
              <a:t>BioStudies</a:t>
            </a:r>
            <a:r>
              <a:rPr lang="de-DE" sz="800" dirty="0">
                <a:solidFill>
                  <a:srgbClr val="0A0A0A"/>
                </a:solidFill>
                <a:latin typeface="IBM Plex Sans"/>
              </a:rPr>
              <a:t>, S-BSST749. </a:t>
            </a:r>
            <a:r>
              <a:rPr lang="de-DE" sz="800" dirty="0" err="1">
                <a:solidFill>
                  <a:srgbClr val="0A0A0A"/>
                </a:solidFill>
                <a:latin typeface="IBM Plex Sans"/>
              </a:rPr>
              <a:t>Retrieved</a:t>
            </a:r>
            <a:r>
              <a:rPr lang="de-DE" sz="800" dirty="0">
                <a:solidFill>
                  <a:srgbClr val="0A0A0A"/>
                </a:solidFill>
                <a:latin typeface="IBM Plex Sans"/>
              </a:rPr>
              <a:t> </a:t>
            </a:r>
            <a:r>
              <a:rPr lang="de-DE" sz="800" dirty="0" err="1">
                <a:solidFill>
                  <a:srgbClr val="0A0A0A"/>
                </a:solidFill>
                <a:latin typeface="IBM Plex Sans"/>
              </a:rPr>
              <a:t>from</a:t>
            </a:r>
            <a:r>
              <a:rPr lang="de-DE" sz="800" dirty="0">
                <a:solidFill>
                  <a:srgbClr val="0A0A0A"/>
                </a:solidFill>
                <a:latin typeface="IBM Plex Sans"/>
              </a:rPr>
              <a:t> https://www.ebi.ac.uk/biostudies/BioImages/studies/S-BSST749</a:t>
            </a:r>
            <a:endParaRPr lang="de-DE" sz="8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3DFD6E0-C47A-4FFD-BF59-963087D4E6AC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9320624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Review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Key-Value Pairs after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upload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B660AB8-AE1C-4E13-9FD7-477755EA37E3}"/>
              </a:ext>
            </a:extLst>
          </p:cNvPr>
          <p:cNvSpPr txBox="1"/>
          <p:nvPr/>
        </p:nvSpPr>
        <p:spPr>
          <a:xfrm>
            <a:off x="7017744" y="2983420"/>
            <a:ext cx="2126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i="1" dirty="0">
                <a:latin typeface="Arial"/>
              </a:rPr>
              <a:t>Note:</a:t>
            </a:r>
          </a:p>
          <a:p>
            <a:r>
              <a:rPr lang="de-DE" sz="1800" dirty="0">
                <a:latin typeface="Arial"/>
              </a:rPr>
              <a:t>MDE-</a:t>
            </a:r>
            <a:r>
              <a:rPr lang="de-DE" sz="1800" dirty="0" err="1">
                <a:latin typeface="Arial"/>
              </a:rPr>
              <a:t>generated</a:t>
            </a:r>
            <a:r>
              <a:rPr lang="de-DE" sz="1800" dirty="0">
                <a:latin typeface="Arial"/>
              </a:rPr>
              <a:t> Key-Value Pairs </a:t>
            </a:r>
            <a:r>
              <a:rPr lang="de-DE" sz="1800" dirty="0" err="1">
                <a:latin typeface="Arial"/>
              </a:rPr>
              <a:t>cannot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edited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manually</a:t>
            </a:r>
            <a:r>
              <a:rPr lang="de-DE" sz="1800" dirty="0">
                <a:latin typeface="Arial"/>
              </a:rPr>
              <a:t> after </a:t>
            </a:r>
            <a:r>
              <a:rPr lang="de-DE" sz="1800" dirty="0" err="1">
                <a:latin typeface="Arial"/>
              </a:rPr>
              <a:t>import</a:t>
            </a:r>
            <a:r>
              <a:rPr lang="de-DE" sz="1800" dirty="0">
                <a:latin typeface="Arial"/>
              </a:rPr>
              <a:t>!</a:t>
            </a:r>
            <a:br>
              <a:rPr lang="de-DE" sz="1800" dirty="0">
                <a:latin typeface="Arial"/>
              </a:rPr>
            </a:br>
            <a:endParaRPr lang="de-DE" sz="1800" dirty="0">
              <a:latin typeface="Arial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164AD4DD-4770-436F-94EC-A399FA10FC78}"/>
              </a:ext>
            </a:extLst>
          </p:cNvPr>
          <p:cNvSpPr/>
          <p:nvPr/>
        </p:nvSpPr>
        <p:spPr bwMode="auto">
          <a:xfrm rot="915680">
            <a:off x="4502932" y="3414959"/>
            <a:ext cx="694388" cy="56368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6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1087344" y="231939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 dirty="0">
                <a:solidFill>
                  <a:schemeClr val="bg2">
                    <a:lumMod val="50000"/>
                  </a:schemeClr>
                </a:solidFill>
                <a:cs typeface="+mj-cs"/>
              </a:rPr>
              <a:t>Disclaimer</a:t>
            </a:r>
            <a:endParaRPr lang="de-DE" sz="2800" dirty="0"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2F2E6C1-EBF9-4B9B-8164-59AE9DD108BB}"/>
              </a:ext>
            </a:extLst>
          </p:cNvPr>
          <p:cNvGrpSpPr/>
          <p:nvPr/>
        </p:nvGrpSpPr>
        <p:grpSpPr>
          <a:xfrm>
            <a:off x="7133692" y="218243"/>
            <a:ext cx="1697792" cy="1360629"/>
            <a:chOff x="107504" y="3052789"/>
            <a:chExt cx="1174988" cy="941649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27BA9DC9-FB08-44A2-84B9-77773FB28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97EAF90-06F0-4FDC-806C-305217F5FECD}"/>
                </a:ext>
              </a:extLst>
            </p:cNvPr>
            <p:cNvSpPr txBox="1"/>
            <p:nvPr/>
          </p:nvSpPr>
          <p:spPr>
            <a:xfrm>
              <a:off x="405345" y="3781435"/>
              <a:ext cx="877147" cy="21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AA53DE6D-7277-4B8A-92FF-666ED4FAC4AC}"/>
              </a:ext>
            </a:extLst>
          </p:cNvPr>
          <p:cNvSpPr txBox="1"/>
          <p:nvPr/>
        </p:nvSpPr>
        <p:spPr>
          <a:xfrm>
            <a:off x="7052669" y="1557935"/>
            <a:ext cx="1854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https://www.i3dbio.de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796DF59-EEE1-444A-974F-7C4BB541E8F0}"/>
              </a:ext>
            </a:extLst>
          </p:cNvPr>
          <p:cNvSpPr txBox="1"/>
          <p:nvPr/>
        </p:nvSpPr>
        <p:spPr>
          <a:xfrm>
            <a:off x="650631" y="967132"/>
            <a:ext cx="60766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The </a:t>
            </a:r>
            <a:r>
              <a:rPr lang="de-DE" sz="2000" dirty="0" err="1">
                <a:latin typeface="Arial"/>
              </a:rPr>
              <a:t>following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slides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intended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reuse</a:t>
            </a:r>
            <a:r>
              <a:rPr lang="de-DE" sz="2000" dirty="0">
                <a:latin typeface="Arial"/>
              </a:rPr>
              <a:t> after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substituting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yellow-marked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text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relevant </a:t>
            </a:r>
            <a:r>
              <a:rPr lang="de-DE" sz="2000" dirty="0" err="1">
                <a:latin typeface="Arial"/>
              </a:rPr>
              <a:t>information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Some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content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may</a:t>
            </a:r>
            <a:r>
              <a:rPr lang="de-DE" sz="2000" dirty="0">
                <a:latin typeface="Arial"/>
              </a:rPr>
              <a:t> not </a:t>
            </a:r>
            <a:r>
              <a:rPr lang="de-DE" sz="2000" dirty="0" err="1">
                <a:latin typeface="Arial"/>
              </a:rPr>
              <a:t>apply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setup</a:t>
            </a:r>
            <a:r>
              <a:rPr lang="de-DE" sz="2000" dirty="0">
                <a:latin typeface="Arial"/>
              </a:rPr>
              <a:t> of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installation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endParaRPr lang="de-DE" sz="2000" dirty="0">
              <a:latin typeface="Arial"/>
            </a:endParaRPr>
          </a:p>
          <a:p>
            <a:r>
              <a:rPr lang="en-US" sz="2000" dirty="0">
                <a:latin typeface="Arial"/>
              </a:rPr>
              <a:t>The content reflects solely the authors’ opinions and does not speak on behalf of the original software, its developers, or other cited community resources.</a:t>
            </a:r>
            <a:endParaRPr lang="de-DE" sz="2000" dirty="0">
              <a:latin typeface="Arial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995781F-78CF-4F0C-BABE-2D943816781D}"/>
              </a:ext>
            </a:extLst>
          </p:cNvPr>
          <p:cNvSpPr txBox="1"/>
          <p:nvPr/>
        </p:nvSpPr>
        <p:spPr>
          <a:xfrm>
            <a:off x="7052669" y="3230088"/>
            <a:ext cx="1984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Funded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Deutsche Forschungsgemeinschaft (DFG, German Research </a:t>
            </a:r>
            <a:r>
              <a:rPr lang="de-DE" sz="1200" dirty="0" err="1"/>
              <a:t>Foundation</a:t>
            </a:r>
            <a:r>
              <a:rPr lang="de-DE" sz="1200" dirty="0"/>
              <a:t>), </a:t>
            </a:r>
            <a:r>
              <a:rPr lang="de-DE" sz="1200" dirty="0" err="1"/>
              <a:t>project</a:t>
            </a:r>
            <a:r>
              <a:rPr lang="de-DE" sz="1200" dirty="0"/>
              <a:t> I3D:bio, </a:t>
            </a:r>
            <a:r>
              <a:rPr lang="de-DE" sz="1200" dirty="0" err="1"/>
              <a:t>grant</a:t>
            </a:r>
            <a:r>
              <a:rPr lang="de-DE" sz="1200" dirty="0"/>
              <a:t> </a:t>
            </a:r>
            <a:r>
              <a:rPr lang="de-DE" sz="1200" dirty="0" err="1"/>
              <a:t>number</a:t>
            </a:r>
            <a:r>
              <a:rPr lang="de-DE" sz="1200" dirty="0"/>
              <a:t> 462231789</a:t>
            </a:r>
          </a:p>
        </p:txBody>
      </p:sp>
    </p:spTree>
    <p:extLst>
      <p:ext uri="{BB962C8B-B14F-4D97-AF65-F5344CB8AC3E}">
        <p14:creationId xmlns:p14="http://schemas.microsoft.com/office/powerpoint/2010/main" val="251175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603D7D4-C942-49C4-B7B7-F37C1EEE1551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ontologies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Key-Value Pairs in OMERO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A80791C-39ED-4A05-B751-3FDA99A87C3F}"/>
              </a:ext>
            </a:extLst>
          </p:cNvPr>
          <p:cNvSpPr txBox="1"/>
          <p:nvPr/>
        </p:nvSpPr>
        <p:spPr>
          <a:xfrm>
            <a:off x="251520" y="915566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humans</a:t>
            </a:r>
            <a:r>
              <a:rPr lang="de-DE" sz="2000" dirty="0">
                <a:latin typeface="Arial"/>
              </a:rPr>
              <a:t>, </a:t>
            </a:r>
            <a:r>
              <a:rPr lang="de-DE" sz="2000" dirty="0" err="1">
                <a:latin typeface="Arial"/>
              </a:rPr>
              <a:t>natural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language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terms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good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understand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data</a:t>
            </a:r>
            <a:r>
              <a:rPr lang="de-DE" sz="2000" dirty="0">
                <a:latin typeface="Arial"/>
              </a:rPr>
              <a:t>.</a:t>
            </a:r>
          </a:p>
          <a:p>
            <a:endParaRPr lang="de-DE" sz="2000" dirty="0">
              <a:latin typeface="Arial"/>
            </a:endParaRPr>
          </a:p>
          <a:p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computers</a:t>
            </a:r>
            <a:r>
              <a:rPr lang="de-DE" sz="2000" dirty="0">
                <a:latin typeface="Arial"/>
              </a:rPr>
              <a:t>, </a:t>
            </a:r>
            <a:r>
              <a:rPr lang="de-DE" sz="2000" dirty="0" err="1">
                <a:latin typeface="Arial"/>
              </a:rPr>
              <a:t>natural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language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terms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can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be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ambiguous</a:t>
            </a:r>
            <a:r>
              <a:rPr lang="de-DE" sz="2000" dirty="0">
                <a:latin typeface="Arial"/>
              </a:rPr>
              <a:t>.</a:t>
            </a:r>
          </a:p>
          <a:p>
            <a:endParaRPr lang="de-DE" sz="2000" dirty="0">
              <a:latin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Unique </a:t>
            </a:r>
            <a:r>
              <a:rPr lang="de-DE" sz="2000" dirty="0" err="1">
                <a:latin typeface="Arial"/>
              </a:rPr>
              <a:t>identifiers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optimal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b="1" dirty="0" err="1">
                <a:latin typeface="Arial"/>
              </a:rPr>
              <a:t>machine</a:t>
            </a:r>
            <a:r>
              <a:rPr lang="de-DE" sz="2000" b="1" dirty="0">
                <a:latin typeface="Arial"/>
              </a:rPr>
              <a:t> </a:t>
            </a:r>
            <a:r>
              <a:rPr lang="de-DE" sz="2000" b="1" dirty="0" err="1">
                <a:latin typeface="Arial"/>
              </a:rPr>
              <a:t>readability</a:t>
            </a:r>
            <a:r>
              <a:rPr lang="de-DE" sz="2000" dirty="0">
                <a:latin typeface="Arial"/>
              </a:rPr>
              <a:t> but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hard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humans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read</a:t>
            </a:r>
            <a:r>
              <a:rPr lang="de-DE" sz="2000" dirty="0">
                <a:latin typeface="Arial"/>
              </a:rPr>
              <a:t>. (e.g., a URI </a:t>
            </a:r>
            <a:r>
              <a:rPr lang="de-DE" sz="2000" dirty="0" err="1">
                <a:latin typeface="Arial"/>
              </a:rPr>
              <a:t>or</a:t>
            </a:r>
            <a:r>
              <a:rPr lang="de-DE" sz="2000" dirty="0">
                <a:latin typeface="Arial"/>
              </a:rPr>
              <a:t> URL)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9DFAAD8-9EDD-498A-8AC2-D1CFBD7F8D50}"/>
              </a:ext>
            </a:extLst>
          </p:cNvPr>
          <p:cNvSpPr txBox="1"/>
          <p:nvPr/>
        </p:nvSpPr>
        <p:spPr>
          <a:xfrm>
            <a:off x="987772" y="3192170"/>
            <a:ext cx="7168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Arial"/>
              </a:rPr>
              <a:t>OMERO </a:t>
            </a:r>
            <a:r>
              <a:rPr lang="de-DE" sz="2000" dirty="0" err="1">
                <a:latin typeface="Arial"/>
              </a:rPr>
              <a:t>does</a:t>
            </a:r>
            <a:r>
              <a:rPr lang="de-DE" sz="2000" dirty="0">
                <a:latin typeface="Arial"/>
              </a:rPr>
              <a:t> not </a:t>
            </a:r>
            <a:r>
              <a:rPr lang="de-DE" sz="2000" dirty="0" err="1">
                <a:latin typeface="Arial"/>
              </a:rPr>
              <a:t>provide</a:t>
            </a:r>
            <a:r>
              <a:rPr lang="de-DE" sz="2000" dirty="0">
                <a:latin typeface="Arial"/>
              </a:rPr>
              <a:t> a </a:t>
            </a:r>
            <a:r>
              <a:rPr lang="de-DE" sz="2000" dirty="0" err="1">
                <a:latin typeface="Arial"/>
              </a:rPr>
              <a:t>direct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connection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between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Key-Value Pair </a:t>
            </a:r>
            <a:r>
              <a:rPr lang="de-DE" sz="2000" dirty="0" err="1">
                <a:latin typeface="Arial"/>
              </a:rPr>
              <a:t>terms</a:t>
            </a:r>
            <a:r>
              <a:rPr lang="de-DE" sz="2000" dirty="0">
                <a:latin typeface="Arial"/>
              </a:rPr>
              <a:t> and </a:t>
            </a:r>
            <a:r>
              <a:rPr lang="de-DE" sz="2000" dirty="0" err="1">
                <a:latin typeface="Arial"/>
              </a:rPr>
              <a:t>ontologies</a:t>
            </a:r>
            <a:r>
              <a:rPr lang="de-DE" sz="2000" dirty="0">
                <a:latin typeface="Arial"/>
              </a:rPr>
              <a:t> so </a:t>
            </a:r>
            <a:r>
              <a:rPr lang="de-DE" sz="2000" dirty="0" err="1">
                <a:latin typeface="Arial"/>
              </a:rPr>
              <a:t>far</a:t>
            </a:r>
            <a:r>
              <a:rPr lang="de-DE" sz="2000" dirty="0">
                <a:latin typeface="Arial"/>
              </a:rPr>
              <a:t>.</a:t>
            </a:r>
            <a:br>
              <a:rPr lang="de-DE" sz="2000" dirty="0">
                <a:latin typeface="Arial"/>
              </a:rPr>
            </a:br>
            <a:endParaRPr lang="de-DE" sz="2000" dirty="0">
              <a:latin typeface="Arial"/>
            </a:endParaRPr>
          </a:p>
          <a:p>
            <a:pPr algn="ctr"/>
            <a:r>
              <a:rPr lang="de-DE" sz="2000" b="1" dirty="0">
                <a:latin typeface="Arial"/>
                <a:sym typeface="Wingdings" panose="05000000000000000000" pitchFamily="2" charset="2"/>
              </a:rPr>
              <a:t> </a:t>
            </a:r>
            <a:r>
              <a:rPr lang="de-DE" sz="2000" b="1" dirty="0" err="1">
                <a:latin typeface="Arial"/>
                <a:sym typeface="Wingdings" panose="05000000000000000000" pitchFamily="2" charset="2"/>
              </a:rPr>
              <a:t>What</a:t>
            </a:r>
            <a:r>
              <a:rPr lang="de-DE" sz="2000" b="1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latin typeface="Arial"/>
                <a:sym typeface="Wingdings" panose="05000000000000000000" pitchFamily="2" charset="2"/>
              </a:rPr>
              <a:t>are</a:t>
            </a:r>
            <a:r>
              <a:rPr lang="de-DE" sz="2000" b="1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latin typeface="Arial"/>
                <a:sym typeface="Wingdings" panose="05000000000000000000" pitchFamily="2" charset="2"/>
              </a:rPr>
              <a:t>the</a:t>
            </a:r>
            <a:r>
              <a:rPr lang="de-DE" sz="2000" b="1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latin typeface="Arial"/>
                <a:sym typeface="Wingdings" panose="05000000000000000000" pitchFamily="2" charset="2"/>
              </a:rPr>
              <a:t>current</a:t>
            </a:r>
            <a:r>
              <a:rPr lang="de-DE" sz="2000" b="1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2000" b="1" dirty="0" err="1">
                <a:latin typeface="Arial"/>
                <a:sym typeface="Wingdings" panose="05000000000000000000" pitchFamily="2" charset="2"/>
              </a:rPr>
              <a:t>recommendations</a:t>
            </a:r>
            <a:r>
              <a:rPr lang="de-DE" sz="2000" b="1" dirty="0">
                <a:latin typeface="Arial"/>
                <a:sym typeface="Wingdings" panose="05000000000000000000" pitchFamily="2" charset="2"/>
              </a:rPr>
              <a:t>?</a:t>
            </a:r>
            <a:endParaRPr lang="de-DE" sz="2000" b="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712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6F6DB361-9E3F-4D65-968E-CA548BA2DA65}"/>
              </a:ext>
            </a:extLst>
          </p:cNvPr>
          <p:cNvSpPr/>
          <p:nvPr/>
        </p:nvSpPr>
        <p:spPr bwMode="auto">
          <a:xfrm>
            <a:off x="0" y="3003798"/>
            <a:ext cx="9143999" cy="1224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4E6BC7E-9B3C-4BC0-A1C2-CA7AA55693A4}"/>
              </a:ext>
            </a:extLst>
          </p:cNvPr>
          <p:cNvSpPr txBox="1">
            <a:spLocks noChangeArrowheads="1"/>
          </p:cNvSpPr>
          <p:nvPr/>
        </p:nvSpPr>
        <p:spPr>
          <a:xfrm>
            <a:off x="143067" y="12347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Ontology-based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Annotation in OMERO -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recommendation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44692B9-A698-4FFC-9B59-481FEA8D7C33}"/>
              </a:ext>
            </a:extLst>
          </p:cNvPr>
          <p:cNvSpPr txBox="1"/>
          <p:nvPr/>
        </p:nvSpPr>
        <p:spPr>
          <a:xfrm>
            <a:off x="178090" y="3075806"/>
            <a:ext cx="8965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latin typeface="Arial"/>
              </a:rPr>
              <a:t>KEY								VALUE</a:t>
            </a:r>
          </a:p>
          <a:p>
            <a:endParaRPr lang="de-DE" sz="1000" dirty="0">
              <a:latin typeface="Arial"/>
            </a:endParaRPr>
          </a:p>
          <a:p>
            <a:r>
              <a:rPr lang="de-DE" sz="1600" dirty="0">
                <a:latin typeface="Arial"/>
              </a:rPr>
              <a:t>Biological </a:t>
            </a:r>
            <a:r>
              <a:rPr lang="de-DE" sz="1600" dirty="0" err="1">
                <a:latin typeface="Arial"/>
              </a:rPr>
              <a:t>entity</a:t>
            </a:r>
            <a:r>
              <a:rPr lang="de-DE" sz="1600" dirty="0">
                <a:latin typeface="Arial"/>
              </a:rPr>
              <a:t>						T </a:t>
            </a:r>
            <a:r>
              <a:rPr lang="de-DE" sz="1600" dirty="0" err="1">
                <a:latin typeface="Arial"/>
              </a:rPr>
              <a:t>cell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receptor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complex</a:t>
            </a:r>
            <a:endParaRPr lang="de-DE" sz="1600" dirty="0">
              <a:latin typeface="Arial"/>
            </a:endParaRPr>
          </a:p>
          <a:p>
            <a:r>
              <a:rPr lang="de-DE" sz="1600" dirty="0">
                <a:latin typeface="Arial"/>
              </a:rPr>
              <a:t>Biological </a:t>
            </a:r>
            <a:r>
              <a:rPr lang="de-DE" sz="1600" dirty="0" err="1">
                <a:latin typeface="Arial"/>
              </a:rPr>
              <a:t>entity</a:t>
            </a:r>
            <a:r>
              <a:rPr lang="de-DE" sz="1600" dirty="0">
                <a:latin typeface="Arial"/>
              </a:rPr>
              <a:t> Term </a:t>
            </a:r>
            <a:r>
              <a:rPr lang="de-DE" sz="1600" dirty="0" err="1">
                <a:latin typeface="Arial"/>
              </a:rPr>
              <a:t>Accession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Number</a:t>
            </a:r>
            <a:r>
              <a:rPr lang="de-DE" sz="1600" dirty="0">
                <a:latin typeface="Arial"/>
              </a:rPr>
              <a:t>	http://purl.obolibrary.org/obo/GO_0042101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647D27A-43BF-4E2C-9C96-A6C7053BE0C4}"/>
              </a:ext>
            </a:extLst>
          </p:cNvPr>
          <p:cNvSpPr txBox="1"/>
          <p:nvPr/>
        </p:nvSpPr>
        <p:spPr>
          <a:xfrm>
            <a:off x="206698" y="725574"/>
            <a:ext cx="8449581" cy="203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create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machine-actionable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metadata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data</a:t>
            </a:r>
            <a:r>
              <a:rPr lang="de-DE" sz="2000" dirty="0">
                <a:latin typeface="Arial"/>
              </a:rPr>
              <a:t>, </a:t>
            </a:r>
            <a:r>
              <a:rPr lang="de-DE" sz="2000" dirty="0" err="1">
                <a:latin typeface="Arial"/>
              </a:rPr>
              <a:t>make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use</a:t>
            </a:r>
            <a:r>
              <a:rPr lang="de-DE" sz="2000" dirty="0">
                <a:latin typeface="Arial"/>
              </a:rPr>
              <a:t> of </a:t>
            </a:r>
            <a:r>
              <a:rPr lang="de-DE" sz="2000" b="1" dirty="0" err="1">
                <a:latin typeface="Arial"/>
              </a:rPr>
              <a:t>ontology</a:t>
            </a:r>
            <a:r>
              <a:rPr lang="de-DE" sz="2000" b="1" dirty="0">
                <a:latin typeface="Arial"/>
              </a:rPr>
              <a:t> </a:t>
            </a:r>
            <a:r>
              <a:rPr lang="de-DE" sz="2000" b="1" dirty="0" err="1">
                <a:latin typeface="Arial"/>
              </a:rPr>
              <a:t>terms</a:t>
            </a:r>
            <a:r>
              <a:rPr lang="de-DE" sz="2000" b="1" dirty="0">
                <a:latin typeface="Arial"/>
              </a:rPr>
              <a:t> </a:t>
            </a:r>
            <a:r>
              <a:rPr lang="de-DE" sz="2000" dirty="0">
                <a:latin typeface="Arial"/>
              </a:rPr>
              <a:t>and </a:t>
            </a:r>
            <a:r>
              <a:rPr lang="de-DE" sz="2000" b="1" dirty="0" err="1">
                <a:latin typeface="Arial"/>
              </a:rPr>
              <a:t>ontology</a:t>
            </a:r>
            <a:r>
              <a:rPr lang="de-DE" sz="2000" b="1" dirty="0">
                <a:latin typeface="Arial"/>
              </a:rPr>
              <a:t> </a:t>
            </a:r>
            <a:r>
              <a:rPr lang="de-DE" sz="2000" b="1" dirty="0" err="1">
                <a:latin typeface="Arial"/>
              </a:rPr>
              <a:t>term</a:t>
            </a:r>
            <a:r>
              <a:rPr lang="de-DE" sz="2000" b="1" dirty="0">
                <a:latin typeface="Arial"/>
              </a:rPr>
              <a:t> source </a:t>
            </a:r>
            <a:r>
              <a:rPr lang="de-DE" sz="2000" b="1" dirty="0" err="1">
                <a:latin typeface="Arial"/>
              </a:rPr>
              <a:t>references</a:t>
            </a:r>
            <a:r>
              <a:rPr lang="de-DE" sz="2000" dirty="0">
                <a:latin typeface="Arial"/>
              </a:rPr>
              <a:t>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Use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ontology-derived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term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a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Key </a:t>
            </a:r>
            <a:r>
              <a:rPr lang="de-DE" sz="2000" dirty="0" err="1">
                <a:latin typeface="Arial"/>
              </a:rPr>
              <a:t>as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Value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Add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ontology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term</a:t>
            </a:r>
            <a:r>
              <a:rPr lang="de-DE" sz="2000" dirty="0">
                <a:latin typeface="Arial"/>
              </a:rPr>
              <a:t> URL </a:t>
            </a:r>
            <a:r>
              <a:rPr lang="de-DE" sz="2000" dirty="0" err="1">
                <a:latin typeface="Arial"/>
              </a:rPr>
              <a:t>as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Value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a </a:t>
            </a:r>
            <a:r>
              <a:rPr lang="de-DE" sz="2000" dirty="0" err="1">
                <a:latin typeface="Arial"/>
              </a:rPr>
              <a:t>second</a:t>
            </a:r>
            <a:r>
              <a:rPr lang="de-DE" sz="2000" dirty="0">
                <a:latin typeface="Arial"/>
              </a:rPr>
              <a:t> Key </a:t>
            </a:r>
            <a:r>
              <a:rPr lang="de-DE" sz="2000" dirty="0" err="1">
                <a:latin typeface="Arial"/>
              </a:rPr>
              <a:t>using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same </a:t>
            </a:r>
            <a:r>
              <a:rPr lang="de-DE" sz="2000" dirty="0">
                <a:latin typeface="Bahnschrift" panose="020B0502040204020203" pitchFamily="34" charset="0"/>
              </a:rPr>
              <a:t>&lt;Key&gt; + „Term </a:t>
            </a:r>
            <a:r>
              <a:rPr lang="de-DE" sz="2000" dirty="0" err="1">
                <a:latin typeface="Bahnschrift" panose="020B0502040204020203" pitchFamily="34" charset="0"/>
              </a:rPr>
              <a:t>Accession</a:t>
            </a:r>
            <a:r>
              <a:rPr lang="de-DE" sz="2000" dirty="0">
                <a:latin typeface="Bahnschrift" panose="020B0502040204020203" pitchFamily="34" charset="0"/>
              </a:rPr>
              <a:t> </a:t>
            </a:r>
            <a:r>
              <a:rPr lang="de-DE" sz="2000" dirty="0" err="1">
                <a:latin typeface="Bahnschrift" panose="020B0502040204020203" pitchFamily="34" charset="0"/>
              </a:rPr>
              <a:t>Number</a:t>
            </a:r>
            <a:r>
              <a:rPr lang="de-DE" sz="2000" dirty="0">
                <a:latin typeface="Bahnschrift" panose="020B0502040204020203" pitchFamily="34" charset="0"/>
              </a:rPr>
              <a:t>“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C1CFAC0-B3D9-4B04-BE51-A2B6A37D00E8}"/>
              </a:ext>
            </a:extLst>
          </p:cNvPr>
          <p:cNvSpPr/>
          <p:nvPr/>
        </p:nvSpPr>
        <p:spPr>
          <a:xfrm>
            <a:off x="2096554" y="4778851"/>
            <a:ext cx="4669868" cy="33855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 err="1">
                <a:latin typeface="Arial"/>
              </a:rPr>
              <a:t>Adopted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from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the</a:t>
            </a:r>
            <a:r>
              <a:rPr lang="de-DE" sz="800" dirty="0">
                <a:latin typeface="Arial"/>
              </a:rPr>
              <a:t> REMBI </a:t>
            </a:r>
            <a:r>
              <a:rPr lang="de-DE" sz="800" dirty="0" err="1">
                <a:latin typeface="Arial"/>
              </a:rPr>
              <a:t>guidelines</a:t>
            </a:r>
            <a:r>
              <a:rPr lang="de-DE" sz="800" dirty="0">
                <a:latin typeface="Arial"/>
              </a:rPr>
              <a:t>: </a:t>
            </a:r>
            <a:r>
              <a:rPr lang="pt-BR" sz="800" dirty="0">
                <a:latin typeface="Arial"/>
                <a:hlinkClick r:id="rId3"/>
              </a:rPr>
              <a:t>10.1038/s41592-021-01166-8</a:t>
            </a:r>
            <a:r>
              <a:rPr lang="pt-BR" sz="800" dirty="0">
                <a:latin typeface="Arial"/>
              </a:rPr>
              <a:t>, in </a:t>
            </a:r>
            <a:r>
              <a:rPr lang="pt-BR" sz="800" dirty="0" err="1">
                <a:latin typeface="Arial"/>
              </a:rPr>
              <a:t>combination</a:t>
            </a:r>
            <a:r>
              <a:rPr lang="pt-BR" sz="800" dirty="0">
                <a:latin typeface="Arial"/>
              </a:rPr>
              <a:t> </a:t>
            </a:r>
            <a:r>
              <a:rPr lang="pt-BR" sz="800" dirty="0" err="1">
                <a:latin typeface="Arial"/>
              </a:rPr>
              <a:t>with</a:t>
            </a:r>
            <a:r>
              <a:rPr lang="pt-BR" sz="800" dirty="0">
                <a:latin typeface="Arial"/>
              </a:rPr>
              <a:t> ISA-TAB: </a:t>
            </a:r>
            <a:br>
              <a:rPr lang="pt-BR" sz="800" dirty="0">
                <a:latin typeface="Arial"/>
              </a:rPr>
            </a:br>
            <a:r>
              <a:rPr lang="de-DE" sz="800" dirty="0">
                <a:latin typeface="Arial"/>
                <a:hlinkClick r:id="rId4"/>
              </a:rPr>
              <a:t>https://isa-specs.readthedocs.io/en/latest/isatab.html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2023-08-16)</a:t>
            </a:r>
          </a:p>
        </p:txBody>
      </p:sp>
    </p:spTree>
    <p:extLst>
      <p:ext uri="{BB962C8B-B14F-4D97-AF65-F5344CB8AC3E}">
        <p14:creationId xmlns:p14="http://schemas.microsoft.com/office/powerpoint/2010/main" val="32394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9D9498E-69F3-4E8D-B2A0-C7C344F0EF62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How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should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be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be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sufficiently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enriched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F9E3B6E-9909-4C40-8C98-5E6F33F14111}"/>
              </a:ext>
            </a:extLst>
          </p:cNvPr>
          <p:cNvSpPr txBox="1"/>
          <p:nvPr/>
        </p:nvSpPr>
        <p:spPr>
          <a:xfrm>
            <a:off x="251520" y="627534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The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content</a:t>
            </a:r>
            <a:r>
              <a:rPr lang="de-DE" sz="2000" dirty="0">
                <a:latin typeface="Arial"/>
              </a:rPr>
              <a:t> of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annotation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depends</a:t>
            </a:r>
            <a:r>
              <a:rPr lang="de-DE" sz="2000" dirty="0">
                <a:latin typeface="Arial"/>
              </a:rPr>
              <a:t> on </a:t>
            </a:r>
            <a:r>
              <a:rPr lang="de-DE" sz="2000" dirty="0" err="1">
                <a:latin typeface="Arial"/>
              </a:rPr>
              <a:t>your</a:t>
            </a:r>
            <a:endParaRPr lang="de-DE" sz="2000" dirty="0">
              <a:latin typeface="Arial"/>
            </a:endParaRPr>
          </a:p>
          <a:p>
            <a:pPr marL="342900" indent="-342900">
              <a:buFontTx/>
              <a:buChar char="-"/>
            </a:pPr>
            <a:r>
              <a:rPr lang="de-DE" sz="2000" dirty="0" err="1">
                <a:latin typeface="Arial"/>
              </a:rPr>
              <a:t>research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field</a:t>
            </a:r>
            <a:endParaRPr lang="de-DE" sz="2000" dirty="0">
              <a:latin typeface="Arial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latin typeface="Arial"/>
              </a:rPr>
              <a:t>experimental </a:t>
            </a:r>
            <a:r>
              <a:rPr lang="de-DE" sz="2000" dirty="0" err="1">
                <a:latin typeface="Arial"/>
              </a:rPr>
              <a:t>setup</a:t>
            </a:r>
            <a:endParaRPr lang="de-DE" sz="2000" dirty="0">
              <a:latin typeface="Arial"/>
            </a:endParaRPr>
          </a:p>
          <a:p>
            <a:pPr marL="342900" indent="-342900">
              <a:buFontTx/>
              <a:buChar char="-"/>
            </a:pPr>
            <a:r>
              <a:rPr lang="de-DE" sz="2000" dirty="0" err="1">
                <a:latin typeface="Arial"/>
              </a:rPr>
              <a:t>analysis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strategy</a:t>
            </a:r>
            <a:endParaRPr lang="de-DE" sz="2000" dirty="0">
              <a:latin typeface="Arial"/>
            </a:endParaRPr>
          </a:p>
          <a:p>
            <a:pPr marL="342900" indent="-342900">
              <a:buFontTx/>
              <a:buChar char="-"/>
            </a:pPr>
            <a:r>
              <a:rPr lang="de-DE" sz="2000" dirty="0" err="1">
                <a:latin typeface="Arial"/>
              </a:rPr>
              <a:t>intended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reuse</a:t>
            </a:r>
            <a:r>
              <a:rPr lang="de-DE" sz="2000" dirty="0">
                <a:latin typeface="Arial"/>
              </a:rPr>
              <a:t> potential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data</a:t>
            </a:r>
            <a:r>
              <a:rPr lang="de-DE" sz="2000" dirty="0">
                <a:latin typeface="Arial"/>
              </a:rPr>
              <a:t>.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2EC66BE-05E2-4909-85C3-6BF4E6ED0C4B}"/>
              </a:ext>
            </a:extLst>
          </p:cNvPr>
          <p:cNvSpPr/>
          <p:nvPr/>
        </p:nvSpPr>
        <p:spPr>
          <a:xfrm>
            <a:off x="196689" y="2304883"/>
            <a:ext cx="8064896" cy="2320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800" dirty="0">
                <a:latin typeface="Arial"/>
              </a:rPr>
              <a:t>Bioimaging-</a:t>
            </a:r>
            <a:r>
              <a:rPr lang="de-DE" sz="1800" dirty="0" err="1">
                <a:latin typeface="Arial"/>
              </a:rPr>
              <a:t>specific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recommendations</a:t>
            </a:r>
            <a:r>
              <a:rPr lang="de-DE" sz="1800" dirty="0">
                <a:latin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latin typeface="Arial"/>
              </a:rPr>
              <a:t>Sarkans</a:t>
            </a:r>
            <a:r>
              <a:rPr lang="de-DE" sz="1400" dirty="0">
                <a:latin typeface="Arial"/>
              </a:rPr>
              <a:t> et al. (2021) REMBI: Recommended </a:t>
            </a:r>
            <a:r>
              <a:rPr lang="de-DE" sz="1400" dirty="0" err="1">
                <a:latin typeface="Arial"/>
              </a:rPr>
              <a:t>Metadata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for</a:t>
            </a:r>
            <a:r>
              <a:rPr lang="de-DE" sz="1400" dirty="0">
                <a:latin typeface="Arial"/>
              </a:rPr>
              <a:t> Biological Images – </a:t>
            </a:r>
            <a:r>
              <a:rPr lang="de-DE" sz="1400" dirty="0" err="1">
                <a:latin typeface="Arial"/>
              </a:rPr>
              <a:t>enabling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reuse</a:t>
            </a:r>
            <a:r>
              <a:rPr lang="de-DE" sz="1400" dirty="0">
                <a:latin typeface="Arial"/>
              </a:rPr>
              <a:t> of </a:t>
            </a:r>
            <a:r>
              <a:rPr lang="de-DE" sz="1400" dirty="0" err="1">
                <a:latin typeface="Arial"/>
              </a:rPr>
              <a:t>microscopy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images</a:t>
            </a:r>
            <a:r>
              <a:rPr lang="de-DE" sz="1400" dirty="0">
                <a:latin typeface="Arial"/>
              </a:rPr>
              <a:t> in </a:t>
            </a:r>
            <a:r>
              <a:rPr lang="de-DE" sz="1400" dirty="0" err="1">
                <a:latin typeface="Arial"/>
              </a:rPr>
              <a:t>biology</a:t>
            </a:r>
            <a:r>
              <a:rPr lang="de-DE" sz="1400" dirty="0">
                <a:latin typeface="Arial"/>
              </a:rPr>
              <a:t>. </a:t>
            </a:r>
            <a:r>
              <a:rPr lang="de-DE" sz="1400" i="1" dirty="0">
                <a:latin typeface="Arial"/>
              </a:rPr>
              <a:t>Nat Methods</a:t>
            </a:r>
            <a:r>
              <a:rPr lang="de-DE" sz="1400" dirty="0">
                <a:latin typeface="Arial"/>
              </a:rPr>
              <a:t>, </a:t>
            </a:r>
            <a:r>
              <a:rPr lang="pt-BR" sz="1400" dirty="0">
                <a:latin typeface="Arial"/>
              </a:rPr>
              <a:t>Dec;18(12):1418-1422. </a:t>
            </a:r>
            <a:br>
              <a:rPr lang="pt-BR" sz="1400" dirty="0">
                <a:latin typeface="Arial"/>
              </a:rPr>
            </a:br>
            <a:r>
              <a:rPr lang="pt-BR" sz="1200" dirty="0" err="1">
                <a:latin typeface="Arial"/>
              </a:rPr>
              <a:t>doi</a:t>
            </a:r>
            <a:r>
              <a:rPr lang="pt-BR" sz="1200" dirty="0">
                <a:latin typeface="Arial"/>
              </a:rPr>
              <a:t>: </a:t>
            </a:r>
            <a:r>
              <a:rPr lang="pt-BR" sz="1200" dirty="0">
                <a:latin typeface="Arial"/>
                <a:hlinkClick r:id="rId3"/>
              </a:rPr>
              <a:t>10.1038/s41592-021-01166-8</a:t>
            </a:r>
            <a:r>
              <a:rPr lang="pt-BR" sz="1200" dirty="0">
                <a:latin typeface="Arial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Arial"/>
              </a:rPr>
              <a:t>Hammer et al. (2021) </a:t>
            </a:r>
            <a:r>
              <a:rPr lang="en-US" sz="1400" dirty="0">
                <a:latin typeface="Arial"/>
              </a:rPr>
              <a:t>Towards community-driven metadata standards for light microscopy: tiered specifications extending the OME model. </a:t>
            </a:r>
            <a:r>
              <a:rPr lang="en-US" sz="1400" i="1" dirty="0">
                <a:latin typeface="Arial"/>
              </a:rPr>
              <a:t>Nat Methods</a:t>
            </a:r>
            <a:r>
              <a:rPr lang="en-US" sz="1400" dirty="0">
                <a:latin typeface="Arial"/>
              </a:rPr>
              <a:t>, </a:t>
            </a:r>
            <a:r>
              <a:rPr lang="pt-BR" sz="1400" dirty="0">
                <a:latin typeface="Arial"/>
              </a:rPr>
              <a:t>Dec;18(12):1427-1440. </a:t>
            </a:r>
            <a:br>
              <a:rPr lang="pt-BR" sz="1400" dirty="0">
                <a:latin typeface="Arial"/>
              </a:rPr>
            </a:br>
            <a:r>
              <a:rPr lang="pt-BR" sz="1200" dirty="0" err="1">
                <a:latin typeface="Arial"/>
              </a:rPr>
              <a:t>doi</a:t>
            </a:r>
            <a:r>
              <a:rPr lang="pt-BR" sz="1200" dirty="0">
                <a:latin typeface="Arial"/>
              </a:rPr>
              <a:t>: </a:t>
            </a:r>
            <a:r>
              <a:rPr lang="pt-BR" sz="1200" dirty="0">
                <a:latin typeface="Arial"/>
                <a:hlinkClick r:id="rId4"/>
              </a:rPr>
              <a:t>10.1038/s41592-021-01327-9</a:t>
            </a:r>
            <a:r>
              <a:rPr lang="pt-BR" sz="1200" dirty="0">
                <a:latin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137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971600" y="699542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>
                <a:solidFill>
                  <a:schemeClr val="bg2">
                    <a:lumMod val="50000"/>
                  </a:schemeClr>
                </a:solidFill>
                <a:cs typeface="+mj-cs"/>
              </a:rPr>
              <a:t>Research Data Management for Bioimage Data at the </a:t>
            </a:r>
            <a:r>
              <a:rPr lang="de-DE" sz="240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cs typeface="+mj-cs"/>
              </a:rPr>
              <a:t>ADD INSTITUTE HERE</a:t>
            </a:r>
            <a:endParaRPr lang="de-DE" sz="2800" dirty="0">
              <a:highlight>
                <a:srgbClr val="FFFF00"/>
              </a:highlight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36EE6A41-BBEF-411E-A4C5-B93DC1C9E652}"/>
              </a:ext>
            </a:extLst>
          </p:cNvPr>
          <p:cNvSpPr txBox="1"/>
          <p:nvPr/>
        </p:nvSpPr>
        <p:spPr>
          <a:xfrm>
            <a:off x="1268214" y="3490406"/>
            <a:ext cx="62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ighlight>
                  <a:srgbClr val="FFFF00"/>
                </a:highlight>
              </a:rPr>
              <a:t>ADD AUTHOR / RESPONSIBLE PERSON FROM YOUR INSTITUE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F4E66FAB-5800-4712-8CA8-4881C45448C2}"/>
              </a:ext>
            </a:extLst>
          </p:cNvPr>
          <p:cNvGrpSpPr/>
          <p:nvPr/>
        </p:nvGrpSpPr>
        <p:grpSpPr>
          <a:xfrm>
            <a:off x="120966" y="3178859"/>
            <a:ext cx="1565105" cy="1036423"/>
            <a:chOff x="107504" y="3052789"/>
            <a:chExt cx="1565105" cy="1036423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CD00352C-D6AF-43BA-8049-6778FA004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E56BFDE-0CDF-4071-9D8E-8B62C128AF00}"/>
                </a:ext>
              </a:extLst>
            </p:cNvPr>
            <p:cNvSpPr txBox="1"/>
            <p:nvPr/>
          </p:nvSpPr>
          <p:spPr>
            <a:xfrm>
              <a:off x="373206" y="3781435"/>
              <a:ext cx="129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13" name="Rechteck 12">
            <a:extLst>
              <a:ext uri="{FF2B5EF4-FFF2-40B4-BE49-F238E27FC236}">
                <a16:creationId xmlns:a16="http://schemas.microsoft.com/office/drawing/2014/main" id="{5C207596-51C9-43DD-B5C9-661D0DD1DFB5}"/>
              </a:ext>
            </a:extLst>
          </p:cNvPr>
          <p:cNvSpPr/>
          <p:nvPr/>
        </p:nvSpPr>
        <p:spPr>
          <a:xfrm>
            <a:off x="1331640" y="2153708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Metadata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Curation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:</a:t>
            </a:r>
          </a:p>
          <a:p>
            <a:pPr algn="ctr"/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Key-Value Pairs</a:t>
            </a:r>
            <a:endParaRPr lang="de-DE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2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238C743-9A5C-4F0D-89ED-1FF23AE633B1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74455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Metadata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details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in form of Key-Value Pair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C5F65BB-5A2F-4247-BA92-AA9C41F1937A}"/>
              </a:ext>
            </a:extLst>
          </p:cNvPr>
          <p:cNvSpPr txBox="1"/>
          <p:nvPr/>
        </p:nvSpPr>
        <p:spPr>
          <a:xfrm>
            <a:off x="158224" y="1203598"/>
            <a:ext cx="8744558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 err="1">
                <a:latin typeface="Arial"/>
              </a:rPr>
              <a:t>Consists</a:t>
            </a:r>
            <a:r>
              <a:rPr lang="de-DE" sz="1600" dirty="0">
                <a:latin typeface="Arial"/>
              </a:rPr>
              <a:t> of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>
                <a:latin typeface="Arial"/>
              </a:rPr>
              <a:t>Key: 		</a:t>
            </a:r>
            <a:r>
              <a:rPr lang="de-DE" sz="1600" dirty="0" err="1">
                <a:latin typeface="Arial"/>
              </a:rPr>
              <a:t>Denotes</a:t>
            </a:r>
            <a:r>
              <a:rPr lang="de-DE" sz="1600" dirty="0">
                <a:latin typeface="Arial"/>
              </a:rPr>
              <a:t> a real-</a:t>
            </a:r>
            <a:r>
              <a:rPr lang="de-DE" sz="1600" dirty="0" err="1">
                <a:latin typeface="Arial"/>
              </a:rPr>
              <a:t>world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object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or</a:t>
            </a:r>
            <a:r>
              <a:rPr lang="de-DE" sz="1600" dirty="0">
                <a:latin typeface="Arial"/>
              </a:rPr>
              <a:t> an </a:t>
            </a:r>
            <a:r>
              <a:rPr lang="de-DE" sz="1600" dirty="0" err="1">
                <a:latin typeface="Arial"/>
              </a:rPr>
              <a:t>abstract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concept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that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can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assigned</a:t>
            </a:r>
            <a:r>
              <a:rPr lang="de-DE" sz="1600" dirty="0">
                <a:latin typeface="Arial"/>
              </a:rPr>
              <a:t> a 			</a:t>
            </a:r>
            <a:r>
              <a:rPr lang="de-DE" sz="1600" dirty="0" err="1">
                <a:latin typeface="Arial"/>
              </a:rPr>
              <a:t>specific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value</a:t>
            </a:r>
            <a:r>
              <a:rPr lang="de-DE" sz="1600" dirty="0">
                <a:latin typeface="Arial"/>
              </a:rPr>
              <a:t> (of </a:t>
            </a:r>
            <a:r>
              <a:rPr lang="de-DE" sz="1600" dirty="0" err="1">
                <a:latin typeface="Arial"/>
              </a:rPr>
              <a:t>several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many</a:t>
            </a:r>
            <a:r>
              <a:rPr lang="de-DE" sz="1600" dirty="0">
                <a:latin typeface="Arial"/>
              </a:rPr>
              <a:t> possible </a:t>
            </a:r>
            <a:r>
              <a:rPr lang="de-DE" sz="1600" dirty="0" err="1">
                <a:latin typeface="Arial"/>
              </a:rPr>
              <a:t>values</a:t>
            </a:r>
            <a:r>
              <a:rPr lang="de-DE" sz="1600" dirty="0">
                <a:latin typeface="Arial"/>
              </a:rPr>
              <a:t>)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>
                <a:latin typeface="Arial"/>
              </a:rPr>
              <a:t>Value: 	</a:t>
            </a:r>
            <a:r>
              <a:rPr lang="de-DE" sz="1600" dirty="0" err="1">
                <a:latin typeface="Arial"/>
              </a:rPr>
              <a:t>Number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text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string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that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specifies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object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denoted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under</a:t>
            </a:r>
            <a:r>
              <a:rPr lang="de-DE" sz="1600" dirty="0">
                <a:latin typeface="Arial"/>
              </a:rPr>
              <a:t> „Key“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i="1" dirty="0"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de-DE" sz="1600" i="1" dirty="0" err="1">
                <a:latin typeface="Arial"/>
              </a:rPr>
              <a:t>Examples</a:t>
            </a:r>
            <a:r>
              <a:rPr lang="de-DE" sz="1600" i="1" dirty="0">
                <a:latin typeface="Arial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/>
              </a:rPr>
              <a:t>	</a:t>
            </a:r>
            <a:r>
              <a:rPr lang="de-DE" sz="1600" b="1" dirty="0">
                <a:latin typeface="Arial"/>
              </a:rPr>
              <a:t>Key: </a:t>
            </a:r>
            <a:r>
              <a:rPr lang="de-DE" sz="1600" dirty="0">
                <a:latin typeface="Arial"/>
              </a:rPr>
              <a:t>„</a:t>
            </a:r>
            <a:r>
              <a:rPr lang="de-DE" sz="1600" dirty="0" err="1">
                <a:latin typeface="Arial"/>
              </a:rPr>
              <a:t>cell</a:t>
            </a:r>
            <a:r>
              <a:rPr lang="de-DE" sz="1600" dirty="0">
                <a:latin typeface="Arial"/>
              </a:rPr>
              <a:t> type“		</a:t>
            </a:r>
            <a:r>
              <a:rPr lang="de-DE" sz="1600" b="1" dirty="0">
                <a:latin typeface="Arial"/>
              </a:rPr>
              <a:t>Value: </a:t>
            </a:r>
            <a:r>
              <a:rPr lang="de-DE" sz="1600" dirty="0">
                <a:latin typeface="Arial"/>
              </a:rPr>
              <a:t>„CD4+ T </a:t>
            </a:r>
            <a:r>
              <a:rPr lang="de-DE" sz="1600" dirty="0" err="1">
                <a:latin typeface="Arial"/>
              </a:rPr>
              <a:t>cell</a:t>
            </a:r>
            <a:r>
              <a:rPr lang="de-DE" sz="1600" dirty="0">
                <a:latin typeface="Arial"/>
              </a:rPr>
              <a:t>“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/>
              </a:rPr>
              <a:t>	</a:t>
            </a:r>
            <a:r>
              <a:rPr lang="de-DE" sz="1600" b="1" dirty="0">
                <a:latin typeface="Arial"/>
              </a:rPr>
              <a:t>Key: </a:t>
            </a:r>
            <a:r>
              <a:rPr lang="de-DE" sz="1600" dirty="0">
                <a:latin typeface="Arial"/>
              </a:rPr>
              <a:t>„</a:t>
            </a:r>
            <a:r>
              <a:rPr lang="de-DE" sz="1600" dirty="0" err="1">
                <a:latin typeface="Arial"/>
              </a:rPr>
              <a:t>disease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model</a:t>
            </a:r>
            <a:r>
              <a:rPr lang="de-DE" sz="1600" dirty="0">
                <a:latin typeface="Arial"/>
              </a:rPr>
              <a:t>“	</a:t>
            </a:r>
            <a:r>
              <a:rPr lang="de-DE" sz="1600" b="1" dirty="0">
                <a:latin typeface="Arial"/>
              </a:rPr>
              <a:t>Value: </a:t>
            </a:r>
            <a:r>
              <a:rPr lang="de-DE" sz="1600" dirty="0">
                <a:latin typeface="Arial"/>
              </a:rPr>
              <a:t>„experimental autoimmune </a:t>
            </a:r>
            <a:r>
              <a:rPr lang="de-DE" sz="1600" dirty="0" err="1">
                <a:latin typeface="Arial"/>
              </a:rPr>
              <a:t>encephalomyelitis</a:t>
            </a:r>
            <a:r>
              <a:rPr lang="de-DE" sz="1600" dirty="0">
                <a:latin typeface="Arial"/>
              </a:rPr>
              <a:t>“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927BAB0-C13E-4883-89FF-97C8EA431788}"/>
              </a:ext>
            </a:extLst>
          </p:cNvPr>
          <p:cNvSpPr txBox="1"/>
          <p:nvPr/>
        </p:nvSpPr>
        <p:spPr>
          <a:xfrm>
            <a:off x="158224" y="516887"/>
            <a:ext cx="8352928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800" dirty="0">
                <a:latin typeface="Arial"/>
              </a:rPr>
              <a:t>Key-Value Pairs </a:t>
            </a:r>
            <a:r>
              <a:rPr lang="de-DE" sz="1800" dirty="0" err="1">
                <a:latin typeface="Arial"/>
              </a:rPr>
              <a:t>allow</a:t>
            </a:r>
            <a:r>
              <a:rPr lang="de-DE" sz="1800" dirty="0">
                <a:latin typeface="Arial"/>
              </a:rPr>
              <a:t> (</a:t>
            </a:r>
            <a:r>
              <a:rPr lang="de-DE" sz="1800" dirty="0" err="1">
                <a:latin typeface="Arial"/>
              </a:rPr>
              <a:t>standardized</a:t>
            </a:r>
            <a:r>
              <a:rPr lang="de-DE" sz="1800" dirty="0">
                <a:latin typeface="Arial"/>
              </a:rPr>
              <a:t>) </a:t>
            </a:r>
            <a:r>
              <a:rPr lang="de-DE" sz="1800" dirty="0" err="1">
                <a:latin typeface="Arial"/>
              </a:rPr>
              <a:t>annotation</a:t>
            </a:r>
            <a:r>
              <a:rPr lang="de-DE" sz="1800" dirty="0">
                <a:latin typeface="Arial"/>
              </a:rPr>
              <a:t> of </a:t>
            </a:r>
            <a:r>
              <a:rPr lang="de-DE" sz="1800" dirty="0" err="1">
                <a:latin typeface="Arial"/>
              </a:rPr>
              <a:t>detailed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metadata</a:t>
            </a:r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39E3495-6471-49E1-83B6-C05AE6250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630956"/>
            <a:ext cx="5977266" cy="3957017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48E5A721-81D2-406F-8420-DCD9DC2D5FAC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are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part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of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metadata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AD015293-9259-4543-97C8-46570DEFCDD2}"/>
              </a:ext>
            </a:extLst>
          </p:cNvPr>
          <p:cNvSpPr/>
          <p:nvPr/>
        </p:nvSpPr>
        <p:spPr bwMode="auto">
          <a:xfrm rot="774590">
            <a:off x="6438695" y="3085810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95AC130-59C6-4E29-ACD0-CCECD85ADB76}"/>
              </a:ext>
            </a:extLst>
          </p:cNvPr>
          <p:cNvSpPr txBox="1"/>
          <p:nvPr/>
        </p:nvSpPr>
        <p:spPr>
          <a:xfrm>
            <a:off x="5436096" y="3061111"/>
            <a:ext cx="1224136" cy="2616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Key-Value Pairs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741B93C-3A1C-4BBC-933C-E72189E112FD}"/>
              </a:ext>
            </a:extLst>
          </p:cNvPr>
          <p:cNvSpPr txBox="1"/>
          <p:nvPr/>
        </p:nvSpPr>
        <p:spPr>
          <a:xfrm>
            <a:off x="147920" y="843558"/>
            <a:ext cx="2767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Key-Value Pairs </a:t>
            </a:r>
            <a:r>
              <a:rPr lang="de-DE" sz="2000" dirty="0" err="1">
                <a:latin typeface="Arial"/>
              </a:rPr>
              <a:t>can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be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annotated</a:t>
            </a:r>
            <a:endParaRPr lang="de-DE" sz="2000" dirty="0">
              <a:latin typeface="Arial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latin typeface="Arial"/>
              </a:rPr>
              <a:t>at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>
                <a:solidFill>
                  <a:schemeClr val="bg2">
                    <a:lumMod val="65000"/>
                  </a:schemeClr>
                </a:solidFill>
                <a:latin typeface="Arial"/>
              </a:rPr>
              <a:t>Image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level</a:t>
            </a:r>
            <a:endParaRPr lang="de-DE" sz="2000" dirty="0">
              <a:latin typeface="Arial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latin typeface="Arial"/>
              </a:rPr>
              <a:t>at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>
                <a:solidFill>
                  <a:srgbClr val="92B07B"/>
                </a:solidFill>
                <a:latin typeface="Arial"/>
              </a:rPr>
              <a:t>Dataset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level</a:t>
            </a:r>
            <a:endParaRPr lang="de-DE" sz="2000" dirty="0">
              <a:latin typeface="Arial"/>
            </a:endParaRPr>
          </a:p>
          <a:p>
            <a:pPr marL="342900" indent="-342900">
              <a:buFontTx/>
              <a:buChar char="-"/>
            </a:pPr>
            <a:r>
              <a:rPr lang="de-DE" sz="2000" dirty="0">
                <a:latin typeface="Arial"/>
              </a:rPr>
              <a:t>at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>
                <a:solidFill>
                  <a:srgbClr val="92A4B7"/>
                </a:solidFill>
                <a:latin typeface="Arial"/>
              </a:rPr>
              <a:t>Project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level</a:t>
            </a:r>
            <a:endParaRPr lang="de-DE" sz="20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5034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238C743-9A5C-4F0D-89ED-1FF23AE633B1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74455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Options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Key-Value Pairs in OMERO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927BAB0-C13E-4883-89FF-97C8EA431788}"/>
              </a:ext>
            </a:extLst>
          </p:cNvPr>
          <p:cNvSpPr txBox="1"/>
          <p:nvPr/>
        </p:nvSpPr>
        <p:spPr>
          <a:xfrm>
            <a:off x="431032" y="997236"/>
            <a:ext cx="7821250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800" dirty="0">
                <a:latin typeface="Arial"/>
              </a:rPr>
              <a:t>Manual Key-Value Pair </a:t>
            </a:r>
            <a:r>
              <a:rPr lang="de-DE" sz="1800" dirty="0" err="1">
                <a:latin typeface="Arial"/>
              </a:rPr>
              <a:t>annotation</a:t>
            </a:r>
            <a:endParaRPr lang="de-DE" sz="1800" dirty="0">
              <a:latin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>
                <a:latin typeface="Arial"/>
              </a:rPr>
              <a:t>Using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Bulk</a:t>
            </a:r>
            <a:r>
              <a:rPr lang="de-DE" dirty="0">
                <a:latin typeface="Arial"/>
              </a:rPr>
              <a:t> Annotation Tools (</a:t>
            </a:r>
            <a:r>
              <a:rPr lang="de-DE" dirty="0" err="1">
                <a:latin typeface="Arial"/>
              </a:rPr>
              <a:t>scripts</a:t>
            </a:r>
            <a:r>
              <a:rPr lang="de-DE" dirty="0">
                <a:latin typeface="Arial"/>
              </a:rPr>
              <a:t> in </a:t>
            </a:r>
            <a:r>
              <a:rPr lang="de-DE" dirty="0" err="1">
                <a:latin typeface="Arial"/>
              </a:rPr>
              <a:t>OMERO.web</a:t>
            </a:r>
            <a:r>
              <a:rPr lang="de-DE" dirty="0">
                <a:latin typeface="Arial"/>
              </a:rPr>
              <a:t>, </a:t>
            </a:r>
            <a:r>
              <a:rPr lang="de-DE" dirty="0" err="1">
                <a:latin typeface="Arial"/>
              </a:rPr>
              <a:t>this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option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is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only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available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if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respective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scripts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were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installed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for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OMERO.web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by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OMERO </a:t>
            </a:r>
            <a:r>
              <a:rPr lang="de-DE" dirty="0" err="1">
                <a:latin typeface="Arial"/>
              </a:rPr>
              <a:t>administrator</a:t>
            </a:r>
            <a:r>
              <a:rPr lang="de-DE" dirty="0">
                <a:latin typeface="Arial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800" dirty="0" err="1">
                <a:latin typeface="Arial"/>
              </a:rPr>
              <a:t>Using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Metadata</a:t>
            </a:r>
            <a:r>
              <a:rPr lang="de-DE" sz="1800" dirty="0">
                <a:latin typeface="Arial"/>
              </a:rPr>
              <a:t> Editor Tool OMERO.mde (</a:t>
            </a:r>
            <a:r>
              <a:rPr lang="de-DE" sz="1800" dirty="0" err="1">
                <a:latin typeface="Arial"/>
              </a:rPr>
              <a:t>only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during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upload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with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OMERO.insight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client</a:t>
            </a:r>
            <a:r>
              <a:rPr lang="de-DE" sz="1800" dirty="0">
                <a:latin typeface="Arial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325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963E8FA-D7C8-440D-BBAE-75D6CD986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992" y="631974"/>
            <a:ext cx="6144575" cy="4067777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9F9F5278-F131-4A2A-A774-2A1EBC6E41CF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Manual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of Key-Value Pairs in OMERO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495F1AA2-1D8C-4496-80C9-11CC2E677F27}"/>
              </a:ext>
            </a:extLst>
          </p:cNvPr>
          <p:cNvSpPr/>
          <p:nvPr/>
        </p:nvSpPr>
        <p:spPr bwMode="auto">
          <a:xfrm rot="18513845">
            <a:off x="6694957" y="3815358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FC3CCFFE-417B-4709-9AF9-36B309270E4A}"/>
              </a:ext>
            </a:extLst>
          </p:cNvPr>
          <p:cNvSpPr/>
          <p:nvPr/>
        </p:nvSpPr>
        <p:spPr bwMode="auto">
          <a:xfrm rot="18513845">
            <a:off x="7512237" y="3842583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A734E7B-DEA0-42CA-8F57-827527B9A0DD}"/>
              </a:ext>
            </a:extLst>
          </p:cNvPr>
          <p:cNvSpPr txBox="1"/>
          <p:nvPr/>
        </p:nvSpPr>
        <p:spPr>
          <a:xfrm>
            <a:off x="147921" y="678924"/>
            <a:ext cx="25202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add</a:t>
            </a:r>
            <a:r>
              <a:rPr lang="de-DE" sz="2000" dirty="0">
                <a:latin typeface="Arial"/>
              </a:rPr>
              <a:t> a Key-Value Pair </a:t>
            </a:r>
            <a:r>
              <a:rPr lang="de-DE" sz="2000" dirty="0" err="1">
                <a:latin typeface="Arial"/>
              </a:rPr>
              <a:t>manually</a:t>
            </a:r>
            <a:r>
              <a:rPr lang="de-DE" sz="2000" dirty="0">
                <a:latin typeface="Arial"/>
              </a:rPr>
              <a:t>, </a:t>
            </a:r>
            <a:r>
              <a:rPr lang="de-DE" sz="2000" dirty="0" err="1">
                <a:latin typeface="Arial"/>
              </a:rPr>
              <a:t>select</a:t>
            </a:r>
            <a:endParaRPr lang="de-DE" sz="2000" dirty="0">
              <a:latin typeface="Arial"/>
            </a:endParaRPr>
          </a:p>
          <a:p>
            <a:br>
              <a:rPr lang="de-DE" sz="2000" dirty="0">
                <a:latin typeface="Arial"/>
              </a:rPr>
            </a:br>
            <a:r>
              <a:rPr lang="de-DE" sz="2000" dirty="0">
                <a:latin typeface="Arial"/>
              </a:rPr>
              <a:t>- an </a:t>
            </a:r>
            <a:r>
              <a:rPr lang="de-DE" sz="2000" dirty="0" err="1">
                <a:latin typeface="Arial"/>
              </a:rPr>
              <a:t>image</a:t>
            </a:r>
            <a:br>
              <a:rPr lang="de-DE" sz="2000" dirty="0">
                <a:latin typeface="Arial"/>
              </a:rPr>
            </a:br>
            <a:r>
              <a:rPr lang="de-DE" sz="2000" dirty="0">
                <a:latin typeface="Arial"/>
              </a:rPr>
              <a:t>- a </a:t>
            </a:r>
            <a:r>
              <a:rPr lang="de-DE" sz="2000" dirty="0" err="1">
                <a:latin typeface="Arial"/>
              </a:rPr>
              <a:t>collection</a:t>
            </a:r>
            <a:r>
              <a:rPr lang="de-DE" sz="2000" dirty="0">
                <a:latin typeface="Arial"/>
              </a:rPr>
              <a:t> of </a:t>
            </a:r>
            <a:r>
              <a:rPr lang="de-DE" sz="2000" dirty="0" err="1">
                <a:latin typeface="Arial"/>
              </a:rPr>
              <a:t>images</a:t>
            </a:r>
            <a:br>
              <a:rPr lang="de-DE" sz="2000" dirty="0">
                <a:latin typeface="Arial"/>
              </a:rPr>
            </a:br>
            <a:r>
              <a:rPr lang="de-DE" sz="2000" dirty="0">
                <a:latin typeface="Arial"/>
              </a:rPr>
              <a:t>- a Dataset</a:t>
            </a:r>
            <a:br>
              <a:rPr lang="de-DE" sz="2000" dirty="0">
                <a:latin typeface="Arial"/>
              </a:rPr>
            </a:br>
            <a:r>
              <a:rPr lang="de-DE" sz="2000" dirty="0">
                <a:latin typeface="Arial"/>
              </a:rPr>
              <a:t>- a Project</a:t>
            </a:r>
          </a:p>
          <a:p>
            <a:endParaRPr lang="de-DE" sz="2000" dirty="0">
              <a:latin typeface="Arial"/>
            </a:endParaRPr>
          </a:p>
          <a:p>
            <a:r>
              <a:rPr lang="de-DE" sz="2000" dirty="0">
                <a:latin typeface="Arial"/>
              </a:rPr>
              <a:t>and </a:t>
            </a:r>
            <a:r>
              <a:rPr lang="de-DE" sz="2000" dirty="0" err="1">
                <a:latin typeface="Arial"/>
              </a:rPr>
              <a:t>fill</a:t>
            </a:r>
            <a:r>
              <a:rPr lang="de-DE" sz="2000" dirty="0">
                <a:latin typeface="Arial"/>
              </a:rPr>
              <a:t> out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fields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under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Key-Value Pairs </a:t>
            </a:r>
            <a:r>
              <a:rPr lang="de-DE" sz="2000" dirty="0" err="1">
                <a:latin typeface="Arial"/>
              </a:rPr>
              <a:t>toggle</a:t>
            </a:r>
            <a:endParaRPr lang="de-DE" sz="20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0834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89AD1C2-CA11-49D2-AA09-851972D007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566562"/>
            <a:ext cx="6091210" cy="403244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3AF404B-62A8-40F3-97EC-290C36E5008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Search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specific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Key-Value Pair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A08309B-FDE9-4514-9ADE-3D573967F9AD}"/>
              </a:ext>
            </a:extLst>
          </p:cNvPr>
          <p:cNvSpPr txBox="1"/>
          <p:nvPr/>
        </p:nvSpPr>
        <p:spPr>
          <a:xfrm>
            <a:off x="147921" y="678924"/>
            <a:ext cx="25202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latin typeface="Arial"/>
              </a:rPr>
              <a:t>Using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combination</a:t>
            </a:r>
            <a:r>
              <a:rPr lang="de-DE" sz="2000" dirty="0">
                <a:latin typeface="Arial"/>
              </a:rPr>
              <a:t> of</a:t>
            </a:r>
          </a:p>
          <a:p>
            <a:endParaRPr lang="de-DE" sz="2000" dirty="0">
              <a:latin typeface="Arial"/>
            </a:endParaRPr>
          </a:p>
          <a:p>
            <a:r>
              <a:rPr lang="de-DE" sz="2000" dirty="0">
                <a:latin typeface="Bahnschrift" panose="020B0502040204020203" pitchFamily="34" charset="0"/>
              </a:rPr>
              <a:t>&lt;Key&gt;:&lt;Value&gt;</a:t>
            </a:r>
          </a:p>
          <a:p>
            <a:endParaRPr lang="de-DE" sz="2000" dirty="0">
              <a:latin typeface="Arial"/>
            </a:endParaRPr>
          </a:p>
          <a:p>
            <a:r>
              <a:rPr lang="de-DE" sz="2000" dirty="0">
                <a:latin typeface="Arial"/>
              </a:rPr>
              <a:t>in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search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field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allows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you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directly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search</a:t>
            </a:r>
            <a:r>
              <a:rPr lang="de-DE" sz="2000" dirty="0">
                <a:latin typeface="Arial"/>
              </a:rPr>
              <a:t> in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data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a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Key-Value Pair </a:t>
            </a:r>
            <a:r>
              <a:rPr lang="de-DE" sz="2000" dirty="0" err="1">
                <a:latin typeface="Arial"/>
              </a:rPr>
              <a:t>annotation</a:t>
            </a:r>
            <a:endParaRPr lang="de-DE" sz="2000" dirty="0">
              <a:latin typeface="Arial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E6272B73-5793-488A-B993-DC3BAF951605}"/>
              </a:ext>
            </a:extLst>
          </p:cNvPr>
          <p:cNvSpPr/>
          <p:nvPr/>
        </p:nvSpPr>
        <p:spPr bwMode="auto">
          <a:xfrm rot="2760253">
            <a:off x="6604394" y="607836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4BB23518-960E-447E-8FD6-18C98197FA77}"/>
              </a:ext>
            </a:extLst>
          </p:cNvPr>
          <p:cNvSpPr/>
          <p:nvPr/>
        </p:nvSpPr>
        <p:spPr bwMode="auto">
          <a:xfrm rot="19556943">
            <a:off x="2401159" y="1689870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F5A7B298-E2F7-4622-A8AD-C009EB5B51E7}"/>
              </a:ext>
            </a:extLst>
          </p:cNvPr>
          <p:cNvSpPr/>
          <p:nvPr/>
        </p:nvSpPr>
        <p:spPr bwMode="auto">
          <a:xfrm rot="19556943">
            <a:off x="6546492" y="4138142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Pfeil: nach rechts 9">
            <a:extLst>
              <a:ext uri="{FF2B5EF4-FFF2-40B4-BE49-F238E27FC236}">
                <a16:creationId xmlns:a16="http://schemas.microsoft.com/office/drawing/2014/main" id="{F9882DB7-02DF-45BF-A076-C71F90664FF1}"/>
              </a:ext>
            </a:extLst>
          </p:cNvPr>
          <p:cNvSpPr/>
          <p:nvPr/>
        </p:nvSpPr>
        <p:spPr bwMode="auto">
          <a:xfrm rot="19556943">
            <a:off x="3450147" y="2205382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583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AA65CE3-67D5-4E90-847D-2E25D577218D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Key-Value Pairs in OMERO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A521FD8-5C8D-4C7D-BCE8-6050D7D7A64D}"/>
              </a:ext>
            </a:extLst>
          </p:cNvPr>
          <p:cNvSpPr/>
          <p:nvPr/>
        </p:nvSpPr>
        <p:spPr>
          <a:xfrm>
            <a:off x="1259634" y="1851670"/>
            <a:ext cx="6264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Key-Value Pair </a:t>
            </a:r>
            <a:r>
              <a:rPr lang="de-DE" sz="28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enrichment</a:t>
            </a:r>
            <a:r>
              <a:rPr lang="de-DE" sz="28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</a:t>
            </a:r>
            <a:r>
              <a:rPr lang="de-DE" sz="28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with</a:t>
            </a:r>
            <a:r>
              <a:rPr lang="de-DE" sz="28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OMERO </a:t>
            </a:r>
            <a:r>
              <a:rPr lang="de-DE" sz="28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Bulk</a:t>
            </a:r>
            <a:r>
              <a:rPr lang="de-DE" sz="28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Annotation Tools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C72725D-58F5-4CCA-B413-98B6569A5BE6}"/>
              </a:ext>
            </a:extLst>
          </p:cNvPr>
          <p:cNvSpPr txBox="1"/>
          <p:nvPr/>
        </p:nvSpPr>
        <p:spPr>
          <a:xfrm>
            <a:off x="1979712" y="3507854"/>
            <a:ext cx="53285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latin typeface="Arial"/>
              </a:rPr>
              <a:t>Based</a:t>
            </a:r>
            <a:r>
              <a:rPr lang="de-DE" sz="1600" dirty="0">
                <a:latin typeface="Arial"/>
              </a:rPr>
              <a:t> on an original </a:t>
            </a:r>
            <a:r>
              <a:rPr lang="de-DE" sz="1600" dirty="0" err="1">
                <a:latin typeface="Arial"/>
              </a:rPr>
              <a:t>script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Christian </a:t>
            </a:r>
            <a:r>
              <a:rPr lang="de-DE" sz="1600" dirty="0" err="1">
                <a:latin typeface="Arial"/>
              </a:rPr>
              <a:t>Evenhuis</a:t>
            </a:r>
            <a:br>
              <a:rPr lang="de-DE" sz="1600" dirty="0">
                <a:latin typeface="Arial"/>
              </a:rPr>
            </a:br>
            <a:r>
              <a:rPr lang="de-DE" sz="1600" dirty="0">
                <a:latin typeface="Arial"/>
                <a:hlinkClick r:id="rId4"/>
              </a:rPr>
              <a:t>https://github.com/evenhuis/omero-user-scripts</a:t>
            </a:r>
            <a:endParaRPr lang="de-DE" sz="1600" dirty="0">
              <a:latin typeface="Arial"/>
            </a:endParaRPr>
          </a:p>
          <a:p>
            <a:r>
              <a:rPr lang="de-DE" sz="1600" dirty="0">
                <a:latin typeface="Arial"/>
              </a:rPr>
              <a:t>(</a:t>
            </a:r>
            <a:r>
              <a:rPr lang="de-DE" sz="1600" dirty="0" err="1">
                <a:latin typeface="Arial"/>
              </a:rPr>
              <a:t>Modified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other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users</a:t>
            </a:r>
            <a:r>
              <a:rPr lang="de-DE" sz="1600" dirty="0">
                <a:latin typeface="Arial"/>
              </a:rPr>
              <a:t>‘ </a:t>
            </a:r>
            <a:r>
              <a:rPr lang="de-DE" sz="1600" dirty="0" err="1">
                <a:latin typeface="Arial"/>
              </a:rPr>
              <a:t>contributions</a:t>
            </a:r>
            <a:r>
              <a:rPr lang="de-DE" sz="1600" dirty="0">
                <a:latin typeface="Arial"/>
              </a:rPr>
              <a:t>, </a:t>
            </a:r>
            <a:r>
              <a:rPr lang="de-DE" sz="1600" dirty="0" err="1">
                <a:latin typeface="Arial"/>
              </a:rPr>
              <a:t>see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>
                <a:latin typeface="Arial"/>
                <a:hlinkClick r:id="rId5"/>
              </a:rPr>
              <a:t>https://github.com/ome/omero-scripts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latest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version</a:t>
            </a:r>
            <a:r>
              <a:rPr lang="de-DE" sz="1600" dirty="0">
                <a:latin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36606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1733</Words>
  <Application>Microsoft Office PowerPoint</Application>
  <PresentationFormat>Bildschirmpräsentation (16:9)</PresentationFormat>
  <Paragraphs>145</Paragraphs>
  <Slides>22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2" baseType="lpstr">
      <vt:lpstr>ＭＳ Ｐゴシック</vt:lpstr>
      <vt:lpstr>ＭＳ Ｐゴシック</vt:lpstr>
      <vt:lpstr>Arial</vt:lpstr>
      <vt:lpstr>Bahnschrift</vt:lpstr>
      <vt:lpstr>Calibri</vt:lpstr>
      <vt:lpstr>Calibri Light</vt:lpstr>
      <vt:lpstr>IBM Plex Sans</vt:lpstr>
      <vt:lpstr>Times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Schmidt, Christian</cp:lastModifiedBy>
  <cp:revision>47</cp:revision>
  <dcterms:created xsi:type="dcterms:W3CDTF">2022-06-07T12:41:43Z</dcterms:created>
  <dcterms:modified xsi:type="dcterms:W3CDTF">2023-11-09T14:36:06Z</dcterms:modified>
</cp:coreProperties>
</file>