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7"/>
  </p:notesMasterIdLst>
  <p:sldIdLst>
    <p:sldId id="263" r:id="rId2"/>
    <p:sldId id="266" r:id="rId3"/>
    <p:sldId id="256" r:id="rId4"/>
    <p:sldId id="306" r:id="rId5"/>
    <p:sldId id="307" r:id="rId6"/>
    <p:sldId id="301" r:id="rId7"/>
    <p:sldId id="309" r:id="rId8"/>
    <p:sldId id="310" r:id="rId9"/>
    <p:sldId id="305" r:id="rId10"/>
    <p:sldId id="308" r:id="rId11"/>
    <p:sldId id="322" r:id="rId12"/>
    <p:sldId id="302" r:id="rId13"/>
    <p:sldId id="303" r:id="rId14"/>
    <p:sldId id="304" r:id="rId15"/>
    <p:sldId id="282" r:id="rId16"/>
    <p:sldId id="299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AB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9" autoAdjust="0"/>
    <p:restoredTop sz="79536" autoAdjust="0"/>
  </p:normalViewPr>
  <p:slideViewPr>
    <p:cSldViewPr snapToGrid="0">
      <p:cViewPr varScale="1">
        <p:scale>
          <a:sx n="132" d="100"/>
          <a:sy n="132" d="100"/>
        </p:scale>
        <p:origin x="134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AFB8-CF1F-49DC-885D-1CE5C13FF50A}" type="datetimeFigureOut">
              <a:rPr lang="de-DE" smtClean="0"/>
              <a:t>09.11.2023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BA22E-7875-4095-8650-3C6B97E684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81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disclaimer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deleted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not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758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839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0403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The Auto Tag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webtagging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must </a:t>
            </a:r>
            <a:r>
              <a:rPr lang="de-DE" dirty="0" err="1"/>
              <a:t>install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897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The Auto Tag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webtagging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must </a:t>
            </a:r>
            <a:r>
              <a:rPr lang="de-DE" dirty="0" err="1"/>
              <a:t>install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8137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The Auto Tag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webtagging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must </a:t>
            </a:r>
            <a:r>
              <a:rPr lang="de-DE" dirty="0" err="1"/>
              <a:t>install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5946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The Auto Tag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webtagging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must </a:t>
            </a:r>
            <a:r>
              <a:rPr lang="de-DE" dirty="0" err="1"/>
              <a:t>install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7337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The Auto Tag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webtagging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must </a:t>
            </a:r>
            <a:r>
              <a:rPr lang="de-DE" dirty="0" err="1"/>
              <a:t>install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9773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presenters</a:t>
            </a:r>
            <a:r>
              <a:rPr lang="de-DE" dirty="0"/>
              <a:t>: The Auto Tag </a:t>
            </a:r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webtagging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OMERO </a:t>
            </a:r>
            <a:r>
              <a:rPr lang="de-DE" dirty="0" err="1"/>
              <a:t>administrator</a:t>
            </a:r>
            <a:r>
              <a:rPr lang="de-DE" dirty="0"/>
              <a:t> must </a:t>
            </a:r>
            <a:r>
              <a:rPr lang="de-DE" dirty="0" err="1"/>
              <a:t>install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694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748276" y="4464549"/>
            <a:ext cx="128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ADD LOGO BIG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marL="0" marR="0" lvl="0" indent="0" algn="just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endParaRPr kumimoji="0" lang="de-DE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1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613264" y="4789971"/>
            <a:ext cx="1611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ADD LOGO SMALL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2C31F4C9-88EF-4F9B-A30E-2C6E3E3F3069}"/>
              </a:ext>
            </a:extLst>
          </p:cNvPr>
          <p:cNvSpPr txBox="1">
            <a:spLocks/>
          </p:cNvSpPr>
          <p:nvPr userDrawn="1"/>
        </p:nvSpPr>
        <p:spPr>
          <a:xfrm>
            <a:off x="793154" y="479322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24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91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CD8D0EA-CD4A-4BB6-B2B8-24B6A7CF6418}"/>
              </a:ext>
            </a:extLst>
          </p:cNvPr>
          <p:cNvSpPr/>
          <p:nvPr userDrawn="1"/>
        </p:nvSpPr>
        <p:spPr bwMode="auto">
          <a:xfrm>
            <a:off x="0" y="4338797"/>
            <a:ext cx="9144000" cy="804704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47C2BAB-6413-437B-8C2B-44D652AAD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28522" y="4373998"/>
            <a:ext cx="903171" cy="74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7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6F1FEA3-75A1-4A43-BAC9-E5432E79D576}"/>
              </a:ext>
            </a:extLst>
          </p:cNvPr>
          <p:cNvSpPr/>
          <p:nvPr userDrawn="1"/>
        </p:nvSpPr>
        <p:spPr bwMode="auto">
          <a:xfrm>
            <a:off x="0" y="4733925"/>
            <a:ext cx="9144000" cy="409575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FF0EB5C0-5D39-4F2B-8276-7034CF92ABD3}"/>
              </a:ext>
            </a:extLst>
          </p:cNvPr>
          <p:cNvSpPr/>
          <p:nvPr userDrawn="1"/>
        </p:nvSpPr>
        <p:spPr>
          <a:xfrm>
            <a:off x="8418576" y="4752212"/>
            <a:ext cx="609600" cy="3683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noFill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6">
            <a:extLst>
              <a:ext uri="{FF2B5EF4-FFF2-40B4-BE49-F238E27FC236}">
                <a16:creationId xmlns:a16="http://schemas.microsoft.com/office/drawing/2014/main" id="{46D36471-AB9E-4ECB-BD86-FC52D2006382}"/>
              </a:ext>
            </a:extLst>
          </p:cNvPr>
          <p:cNvSpPr>
            <a:spLocks/>
          </p:cNvSpPr>
          <p:nvPr userDrawn="1"/>
        </p:nvSpPr>
        <p:spPr bwMode="auto">
          <a:xfrm>
            <a:off x="2611876" y="19789"/>
            <a:ext cx="3648716" cy="111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de-DE" sz="2400" b="1" dirty="0">
                <a:solidFill>
                  <a:schemeClr val="bg1"/>
                </a:solidFill>
              </a:rPr>
              <a:t>OMERO Training Material </a:t>
            </a:r>
            <a:r>
              <a:rPr lang="de-DE" sz="2400" b="1" dirty="0" err="1">
                <a:solidFill>
                  <a:schemeClr val="bg1"/>
                </a:solidFill>
              </a:rPr>
              <a:t>by</a:t>
            </a:r>
            <a:r>
              <a:rPr lang="de-DE" sz="2400" b="1" dirty="0">
                <a:solidFill>
                  <a:schemeClr val="bg1"/>
                </a:solidFill>
              </a:rPr>
              <a:t> I3D:bio</a:t>
            </a:r>
            <a:endParaRPr sz="1100" dirty="0"/>
          </a:p>
          <a:p>
            <a:pPr algn="ctr">
              <a:defRPr/>
            </a:pP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34D97E9-F8AD-4D67-8FE0-54642FFE7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0109" y="4775132"/>
            <a:ext cx="447328" cy="327160"/>
          </a:xfrm>
          <a:prstGeom prst="rect">
            <a:avLst/>
          </a:prstGeom>
        </p:spPr>
      </p:pic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C05370D4-2441-46F8-8E21-B31C75621D2D}"/>
              </a:ext>
            </a:extLst>
          </p:cNvPr>
          <p:cNvSpPr txBox="1">
            <a:spLocks/>
          </p:cNvSpPr>
          <p:nvPr userDrawn="1"/>
        </p:nvSpPr>
        <p:spPr>
          <a:xfrm>
            <a:off x="707810" y="480179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357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  <p:sldLayoutId id="2147483666" r:id="rId4"/>
    <p:sldLayoutId id="214748366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8D3AFF-5B75-4111-916E-5134ACAA5040}"/>
              </a:ext>
            </a:extLst>
          </p:cNvPr>
          <p:cNvSpPr txBox="1"/>
          <p:nvPr/>
        </p:nvSpPr>
        <p:spPr>
          <a:xfrm>
            <a:off x="321198" y="176645"/>
            <a:ext cx="84090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8000"/>
                </a:solidFill>
              </a:rPr>
              <a:t>I3D:bio OMERO </a:t>
            </a:r>
            <a:r>
              <a:rPr lang="de-DE" sz="2000" b="1" dirty="0" err="1">
                <a:solidFill>
                  <a:srgbClr val="008000"/>
                </a:solidFill>
              </a:rPr>
              <a:t>user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training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slides</a:t>
            </a:r>
            <a:br>
              <a:rPr lang="de-DE" b="1" dirty="0"/>
            </a:br>
            <a:endParaRPr lang="de-DE" b="1" dirty="0"/>
          </a:p>
          <a:p>
            <a:r>
              <a:rPr lang="de-DE" sz="1600" b="1" dirty="0"/>
              <a:t>HOW TO USE THE SLIDE TEMPLATES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institution‘s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design and logo, </a:t>
            </a: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„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/>
              <a:t>Note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optimized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16:9 screen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layout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>
                <a:highlight>
                  <a:srgbClr val="FFFF00"/>
                </a:highlight>
              </a:rPr>
              <a:t>yellow-marked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text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/>
              <a:t>and </a:t>
            </a:r>
            <a:r>
              <a:rPr lang="de-DE" dirty="0" err="1"/>
              <a:t>insert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</a:t>
            </a:r>
            <a:r>
              <a:rPr lang="de-DE" dirty="0" err="1"/>
              <a:t>institute‘s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Feel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videos</a:t>
            </a:r>
            <a:r>
              <a:rPr lang="de-DE" dirty="0"/>
              <a:t>, </a:t>
            </a:r>
            <a:r>
              <a:rPr lang="de-DE" dirty="0" err="1"/>
              <a:t>teaching</a:t>
            </a:r>
            <a:r>
              <a:rPr lang="de-DE" dirty="0"/>
              <a:t>, </a:t>
            </a:r>
            <a:r>
              <a:rPr lang="de-DE" dirty="0" err="1"/>
              <a:t>guidelines</a:t>
            </a:r>
            <a:r>
              <a:rPr lang="de-DE" dirty="0"/>
              <a:t>, etc., at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cite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(e.g., on </a:t>
            </a:r>
            <a:r>
              <a:rPr lang="de-DE" dirty="0" err="1"/>
              <a:t>page</a:t>
            </a:r>
            <a:r>
              <a:rPr lang="de-DE" dirty="0"/>
              <a:t> 1)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re-using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or</a:t>
            </a:r>
            <a:r>
              <a:rPr lang="de-DE" dirty="0"/>
              <a:t> derivatives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stated</a:t>
            </a:r>
            <a:r>
              <a:rPr lang="de-DE" dirty="0"/>
              <a:t> </a:t>
            </a:r>
            <a:r>
              <a:rPr lang="de-DE" dirty="0" err="1"/>
              <a:t>otherwise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material (</a:t>
            </a:r>
            <a:r>
              <a:rPr lang="de-DE" dirty="0" err="1"/>
              <a:t>except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logos</a:t>
            </a:r>
            <a:r>
              <a:rPr lang="de-DE" dirty="0"/>
              <a:t>)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published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a </a:t>
            </a:r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This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funded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Deutsche Forschungsgemeinschaft (DFG, German Research </a:t>
            </a:r>
            <a:r>
              <a:rPr lang="de-DE" dirty="0" err="1"/>
              <a:t>Foundation</a:t>
            </a:r>
            <a:r>
              <a:rPr lang="de-DE" dirty="0"/>
              <a:t>) – 462231789 (Information Infrastructure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BioImage</a:t>
            </a:r>
            <a:r>
              <a:rPr lang="de-DE" dirty="0"/>
              <a:t> Data, I3D:bio)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9" name="Grafik 6">
            <a:extLst>
              <a:ext uri="{FF2B5EF4-FFF2-40B4-BE49-F238E27FC236}">
                <a16:creationId xmlns:a16="http://schemas.microsoft.com/office/drawing/2014/main" id="{A961A41C-A22C-4AA3-A823-42E5EF2BA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1086" y="176645"/>
            <a:ext cx="1154832" cy="84460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4326F570-B82F-4F9A-9600-A6D18B44C563}"/>
              </a:ext>
            </a:extLst>
          </p:cNvPr>
          <p:cNvSpPr/>
          <p:nvPr/>
        </p:nvSpPr>
        <p:spPr>
          <a:xfrm>
            <a:off x="620446" y="2975107"/>
            <a:ext cx="8342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defRPr/>
            </a:pP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lang="de-DE" sz="800" i="1" kern="0" dirty="0"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lang="en-US" sz="800" kern="0" dirty="0" err="1"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DOI: 10.5281/zenodo.8323588.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algn="just">
              <a:defRPr/>
            </a:pP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536545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9A3BB2B-95B6-4D0F-9EA7-56BE9F4C7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20" y="642952"/>
            <a:ext cx="6615954" cy="402987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B70DBE3-4133-4FD6-813D-D3540905233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Use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flexible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exploration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2/2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67E7967-80B8-4381-912A-4D1B5E351F8B}"/>
              </a:ext>
            </a:extLst>
          </p:cNvPr>
          <p:cNvSpPr txBox="1"/>
          <p:nvPr/>
        </p:nvSpPr>
        <p:spPr>
          <a:xfrm>
            <a:off x="240202" y="725090"/>
            <a:ext cx="204764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Use </a:t>
            </a:r>
            <a:r>
              <a:rPr lang="de-DE" sz="1800" b="1" dirty="0">
                <a:latin typeface="Arial"/>
              </a:rPr>
              <a:t>Tags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explore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related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across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projects</a:t>
            </a:r>
            <a:r>
              <a:rPr lang="de-DE" sz="1800" dirty="0">
                <a:latin typeface="Arial"/>
              </a:rPr>
              <a:t> and </a:t>
            </a:r>
            <a:r>
              <a:rPr lang="de-DE" sz="1800" dirty="0" err="1">
                <a:latin typeface="Arial"/>
              </a:rPr>
              <a:t>datasets</a:t>
            </a: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800" i="1" dirty="0" err="1">
                <a:latin typeface="Arial"/>
              </a:rPr>
              <a:t>Example</a:t>
            </a:r>
            <a:r>
              <a:rPr lang="de-DE" sz="1800" i="1" dirty="0">
                <a:latin typeface="Arial"/>
              </a:rPr>
              <a:t>:</a:t>
            </a:r>
          </a:p>
          <a:p>
            <a:r>
              <a:rPr lang="de-DE" sz="1800" dirty="0">
                <a:latin typeface="Arial"/>
              </a:rPr>
              <a:t>Review all </a:t>
            </a:r>
            <a:r>
              <a:rPr lang="de-DE" sz="1800" dirty="0" err="1">
                <a:latin typeface="Arial"/>
              </a:rPr>
              <a:t>imaging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results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DMSO-</a:t>
            </a:r>
            <a:r>
              <a:rPr lang="de-DE" sz="1800" dirty="0" err="1">
                <a:latin typeface="Arial"/>
              </a:rPr>
              <a:t>treated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samples</a:t>
            </a:r>
            <a:r>
              <a:rPr lang="de-DE" sz="1800" dirty="0">
                <a:latin typeface="Arial"/>
              </a:rPr>
              <a:t> (negative </a:t>
            </a:r>
            <a:r>
              <a:rPr lang="de-DE" sz="1800" dirty="0" err="1">
                <a:latin typeface="Arial"/>
              </a:rPr>
              <a:t>control</a:t>
            </a:r>
            <a:r>
              <a:rPr lang="de-DE" sz="1800" dirty="0">
                <a:latin typeface="Arial"/>
              </a:rPr>
              <a:t>) </a:t>
            </a:r>
            <a:r>
              <a:rPr lang="de-DE" sz="1800" i="1" dirty="0" err="1">
                <a:latin typeface="Arial"/>
              </a:rPr>
              <a:t>across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repetitions</a:t>
            </a:r>
            <a:r>
              <a:rPr lang="de-DE" sz="1800" dirty="0">
                <a:latin typeface="Arial"/>
              </a:rPr>
              <a:t> and </a:t>
            </a:r>
            <a:r>
              <a:rPr lang="de-DE" sz="1800" dirty="0" err="1">
                <a:latin typeface="Arial"/>
              </a:rPr>
              <a:t>stained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targets</a:t>
            </a:r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005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0036AD1-3A44-49B8-98F6-D672FFEFC2DA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Options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with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Tags in OMERO: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BF6E731-9E30-463A-9637-721A03282CC3}"/>
              </a:ext>
            </a:extLst>
          </p:cNvPr>
          <p:cNvSpPr txBox="1"/>
          <p:nvPr/>
        </p:nvSpPr>
        <p:spPr>
          <a:xfrm>
            <a:off x="147921" y="923288"/>
            <a:ext cx="8953383" cy="430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Manually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OMERO.web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or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OMERO.insight</a:t>
            </a:r>
            <a:endParaRPr lang="de-DE" sz="2000" dirty="0">
              <a:latin typeface="Arial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During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upload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OMERO.importer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insight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client</a:t>
            </a:r>
            <a:endParaRPr lang="de-DE" sz="2000" dirty="0">
              <a:latin typeface="Arial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Using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AutoTag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function</a:t>
            </a:r>
            <a:r>
              <a:rPr lang="de-DE" sz="2000" dirty="0">
                <a:latin typeface="Arial"/>
              </a:rPr>
              <a:t> (</a:t>
            </a:r>
            <a:r>
              <a:rPr lang="de-DE" sz="2000" dirty="0" err="1">
                <a:latin typeface="Arial"/>
              </a:rPr>
              <a:t>only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available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if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webtagging </a:t>
            </a:r>
            <a:r>
              <a:rPr lang="de-DE" sz="2000" dirty="0" err="1">
                <a:latin typeface="Arial"/>
              </a:rPr>
              <a:t>extension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installed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by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admin</a:t>
            </a:r>
            <a:r>
              <a:rPr lang="de-DE" sz="2000" dirty="0">
                <a:latin typeface="Arial"/>
              </a:rPr>
              <a:t>)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(</a:t>
            </a:r>
            <a:r>
              <a:rPr lang="de-DE" sz="2000" dirty="0" err="1">
                <a:latin typeface="Arial"/>
              </a:rPr>
              <a:t>other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automated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solutions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exist</a:t>
            </a:r>
            <a:r>
              <a:rPr lang="de-DE" sz="2000" dirty="0">
                <a:latin typeface="Arial"/>
              </a:rPr>
              <a:t>, </a:t>
            </a:r>
            <a:r>
              <a:rPr lang="de-DE" sz="2000" dirty="0" err="1">
                <a:latin typeface="Arial"/>
              </a:rPr>
              <a:t>which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explained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here</a:t>
            </a:r>
            <a:r>
              <a:rPr lang="de-DE" sz="2000" dirty="0">
                <a:latin typeface="Arial"/>
              </a:rPr>
              <a:t>)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de-DE" sz="2000" dirty="0">
              <a:latin typeface="Arial"/>
            </a:endParaRPr>
          </a:p>
          <a:p>
            <a:pPr>
              <a:lnSpc>
                <a:spcPct val="200000"/>
              </a:lnSpc>
            </a:pPr>
            <a:endParaRPr lang="de-DE" sz="20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287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CE16081-7901-4E16-832F-A4C8C62F0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5308" y="627533"/>
            <a:ext cx="6547171" cy="398798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96F8B8A-90C4-4CA3-A3CD-FE6A398D79B2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Manual 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1/3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C9796C3D-DFFA-43E7-BD6D-710082F80489}"/>
              </a:ext>
            </a:extLst>
          </p:cNvPr>
          <p:cNvSpPr/>
          <p:nvPr/>
        </p:nvSpPr>
        <p:spPr bwMode="auto">
          <a:xfrm rot="10139355">
            <a:off x="4111856" y="2365275"/>
            <a:ext cx="534084" cy="24698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81A9F46-2B06-46DE-A1C0-6192E8A4AFFA}"/>
              </a:ext>
            </a:extLst>
          </p:cNvPr>
          <p:cNvSpPr txBox="1"/>
          <p:nvPr/>
        </p:nvSpPr>
        <p:spPr>
          <a:xfrm>
            <a:off x="4457670" y="2169164"/>
            <a:ext cx="921270" cy="6001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1. Choose </a:t>
            </a:r>
            <a:r>
              <a:rPr lang="de-DE" sz="1100" dirty="0" err="1">
                <a:latin typeface="Arial"/>
              </a:rPr>
              <a:t>data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to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be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tagged</a:t>
            </a:r>
            <a:endParaRPr lang="de-DE" sz="1100" dirty="0">
              <a:latin typeface="Arial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CFA2DFC-BFAB-4C2C-B5C4-473B8C0CD0AF}"/>
              </a:ext>
            </a:extLst>
          </p:cNvPr>
          <p:cNvSpPr txBox="1"/>
          <p:nvPr/>
        </p:nvSpPr>
        <p:spPr>
          <a:xfrm>
            <a:off x="242232" y="670059"/>
            <a:ext cx="20937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DE" sz="1800" dirty="0">
                <a:latin typeface="Arial"/>
              </a:rPr>
              <a:t>Mark </a:t>
            </a:r>
            <a:r>
              <a:rPr lang="de-DE" sz="1800" dirty="0" err="1">
                <a:latin typeface="Arial"/>
              </a:rPr>
              <a:t>one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more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images</a:t>
            </a:r>
            <a:r>
              <a:rPr lang="de-DE" sz="1800" dirty="0">
                <a:latin typeface="Arial"/>
              </a:rPr>
              <a:t>, </a:t>
            </a:r>
            <a:r>
              <a:rPr lang="de-DE" sz="1800" dirty="0" err="1">
                <a:latin typeface="Arial"/>
              </a:rPr>
              <a:t>projects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datasets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wish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tag</a:t>
            </a:r>
          </a:p>
          <a:p>
            <a:pPr marL="342900" indent="-342900">
              <a:buAutoNum type="arabicPeriod"/>
            </a:pPr>
            <a:endParaRPr lang="de-DE" sz="1800" dirty="0">
              <a:latin typeface="Arial"/>
            </a:endParaRPr>
          </a:p>
          <a:p>
            <a:pPr marL="342900" indent="-342900">
              <a:buAutoNum type="arabicPeriod"/>
            </a:pPr>
            <a:endParaRPr lang="de-DE" sz="1800" dirty="0">
              <a:latin typeface="Arial"/>
            </a:endParaRPr>
          </a:p>
          <a:p>
            <a:pPr marL="342900" indent="-342900">
              <a:buAutoNum type="arabicPeriod"/>
            </a:pPr>
            <a:r>
              <a:rPr lang="de-DE" sz="1800" dirty="0">
                <a:latin typeface="Arial"/>
              </a:rPr>
              <a:t>Go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Bahnschrift" panose="020B0502040204020203" pitchFamily="34" charset="0"/>
              </a:rPr>
              <a:t>General</a:t>
            </a:r>
            <a:r>
              <a:rPr lang="de-DE" sz="1800" i="1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tab</a:t>
            </a:r>
            <a:r>
              <a:rPr lang="de-DE" sz="1800" dirty="0">
                <a:latin typeface="Arial"/>
              </a:rPr>
              <a:t>,</a:t>
            </a:r>
            <a:br>
              <a:rPr lang="de-DE" sz="1800" dirty="0">
                <a:latin typeface="Arial"/>
              </a:rPr>
            </a:br>
            <a:br>
              <a:rPr lang="de-DE" sz="1800" dirty="0">
                <a:latin typeface="Arial"/>
              </a:rPr>
            </a:br>
            <a:r>
              <a:rPr lang="de-DE" dirty="0">
                <a:latin typeface="Arial"/>
              </a:rPr>
              <a:t>Go </a:t>
            </a:r>
            <a:r>
              <a:rPr lang="de-DE" dirty="0" err="1">
                <a:latin typeface="Arial"/>
              </a:rPr>
              <a:t>to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</a:t>
            </a:r>
            <a:r>
              <a:rPr lang="de-DE" sz="1800" dirty="0" err="1">
                <a:latin typeface="Arial"/>
              </a:rPr>
              <a:t>oggle</a:t>
            </a:r>
            <a:r>
              <a:rPr lang="de-DE" sz="1800" dirty="0">
                <a:latin typeface="Arial"/>
              </a:rPr>
              <a:t>: </a:t>
            </a:r>
            <a:r>
              <a:rPr lang="de-DE" dirty="0">
                <a:latin typeface="Bahnschrift" panose="020B0502040204020203" pitchFamily="34" charset="0"/>
                <a:sym typeface="Wingdings" panose="05000000000000000000" pitchFamily="2" charset="2"/>
              </a:rPr>
              <a:t>Tags</a:t>
            </a:r>
            <a:br>
              <a:rPr lang="de-DE" dirty="0">
                <a:latin typeface="Bahnschrift" panose="020B0502040204020203" pitchFamily="34" charset="0"/>
                <a:sym typeface="Wingdings" panose="05000000000000000000" pitchFamily="2" charset="2"/>
              </a:rPr>
            </a:br>
            <a:br>
              <a:rPr lang="de-DE" sz="1800" dirty="0">
                <a:latin typeface="Arial"/>
                <a:sym typeface="Wingdings" panose="05000000000000000000" pitchFamily="2" charset="2"/>
              </a:rPr>
            </a:br>
            <a:r>
              <a:rPr lang="de-DE" sz="1800" dirty="0">
                <a:latin typeface="Arial"/>
                <a:sym typeface="Wingdings" panose="05000000000000000000" pitchFamily="2" charset="2"/>
              </a:rPr>
              <a:t>Click „+“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to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add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67F23DDB-06C3-436C-816B-61BDABC03455}"/>
              </a:ext>
            </a:extLst>
          </p:cNvPr>
          <p:cNvSpPr/>
          <p:nvPr/>
        </p:nvSpPr>
        <p:spPr bwMode="auto">
          <a:xfrm rot="475818">
            <a:off x="6329528" y="1907029"/>
            <a:ext cx="534084" cy="24698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E776E88-1C68-4671-AAC7-27232BB3E777}"/>
              </a:ext>
            </a:extLst>
          </p:cNvPr>
          <p:cNvSpPr txBox="1"/>
          <p:nvPr/>
        </p:nvSpPr>
        <p:spPr>
          <a:xfrm>
            <a:off x="5652120" y="1707654"/>
            <a:ext cx="921270" cy="6001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2. Tags </a:t>
            </a:r>
            <a:r>
              <a:rPr lang="de-DE" sz="1100" dirty="0" err="1">
                <a:latin typeface="Arial"/>
              </a:rPr>
              <a:t>section</a:t>
            </a:r>
            <a:r>
              <a:rPr lang="de-DE" sz="1100" dirty="0">
                <a:latin typeface="Arial"/>
              </a:rPr>
              <a:t> </a:t>
            </a:r>
            <a:br>
              <a:rPr lang="de-DE" sz="1100" dirty="0">
                <a:latin typeface="Arial"/>
              </a:rPr>
            </a:br>
            <a:r>
              <a:rPr lang="de-DE" sz="1100" dirty="0">
                <a:latin typeface="Arial"/>
              </a:rPr>
              <a:t>(„+“ </a:t>
            </a:r>
            <a:r>
              <a:rPr lang="de-DE" sz="1100" dirty="0" err="1">
                <a:latin typeface="Arial"/>
              </a:rPr>
              <a:t>to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add</a:t>
            </a:r>
            <a:r>
              <a:rPr lang="de-DE" sz="1100" dirty="0">
                <a:latin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9158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028E468-F6A5-4F29-8E97-D46E1E381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8" t="1853" r="1143" b="1257"/>
          <a:stretch/>
        </p:blipFill>
        <p:spPr>
          <a:xfrm>
            <a:off x="318696" y="1904035"/>
            <a:ext cx="4137557" cy="27374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5B7B3D96-DD7F-41DF-8579-4A9BDA3A1FCF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Manual 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2/3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8346727-D1B4-418E-93F4-6C82BA5C9321}"/>
              </a:ext>
            </a:extLst>
          </p:cNvPr>
          <p:cNvSpPr txBox="1"/>
          <p:nvPr/>
        </p:nvSpPr>
        <p:spPr>
          <a:xfrm>
            <a:off x="224220" y="627534"/>
            <a:ext cx="3123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de-DE" sz="1800" dirty="0">
                <a:latin typeface="Arial"/>
              </a:rPr>
              <a:t>A) Choose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Arial"/>
              </a:rPr>
              <a:t>     </a:t>
            </a:r>
            <a:r>
              <a:rPr lang="de-DE" sz="1800" dirty="0" err="1">
                <a:latin typeface="Bahnschrift" panose="020B0502040204020203" pitchFamily="34" charset="0"/>
              </a:rPr>
              <a:t>Available</a:t>
            </a:r>
            <a:r>
              <a:rPr lang="de-DE" sz="1800" dirty="0">
                <a:latin typeface="Bahnschrift" panose="020B0502040204020203" pitchFamily="34" charset="0"/>
              </a:rPr>
              <a:t> Tags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Arial"/>
              </a:rPr>
              <a:t>B) Add a </a:t>
            </a:r>
            <a:r>
              <a:rPr lang="de-DE" sz="1800" dirty="0" err="1">
                <a:latin typeface="Arial"/>
              </a:rPr>
              <a:t>new</a:t>
            </a:r>
            <a:r>
              <a:rPr lang="de-DE" sz="1800" dirty="0">
                <a:latin typeface="Arial"/>
              </a:rPr>
              <a:t> Tag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Arial"/>
              </a:rPr>
              <a:t>    (and a tag </a:t>
            </a:r>
            <a:r>
              <a:rPr lang="de-DE" sz="1800" dirty="0" err="1">
                <a:latin typeface="Arial"/>
              </a:rPr>
              <a:t>description</a:t>
            </a:r>
            <a:r>
              <a:rPr lang="de-DE" sz="1800" dirty="0">
                <a:latin typeface="Arial"/>
              </a:rPr>
              <a:t>)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B685857B-E780-4966-9734-1C39C9407892}"/>
              </a:ext>
            </a:extLst>
          </p:cNvPr>
          <p:cNvSpPr/>
          <p:nvPr/>
        </p:nvSpPr>
        <p:spPr bwMode="auto">
          <a:xfrm rot="6761461">
            <a:off x="1333552" y="2386846"/>
            <a:ext cx="441323" cy="18653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8064681-E98D-4A8D-92EB-A1DA34B2AFD5}"/>
              </a:ext>
            </a:extLst>
          </p:cNvPr>
          <p:cNvSpPr txBox="1"/>
          <p:nvPr/>
        </p:nvSpPr>
        <p:spPr>
          <a:xfrm>
            <a:off x="1527698" y="2054198"/>
            <a:ext cx="1363882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3. A) Choose Tag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F54B4955-37EC-4E90-8C43-FA003E1C72D6}"/>
              </a:ext>
            </a:extLst>
          </p:cNvPr>
          <p:cNvSpPr/>
          <p:nvPr/>
        </p:nvSpPr>
        <p:spPr bwMode="auto">
          <a:xfrm rot="8581856">
            <a:off x="1228039" y="3699467"/>
            <a:ext cx="441323" cy="18653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23C404F-44F7-450C-B693-D5E4A9644EE4}"/>
              </a:ext>
            </a:extLst>
          </p:cNvPr>
          <p:cNvSpPr txBox="1"/>
          <p:nvPr/>
        </p:nvSpPr>
        <p:spPr>
          <a:xfrm>
            <a:off x="1448700" y="3531126"/>
            <a:ext cx="1118183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3. B) Add </a:t>
            </a:r>
            <a:r>
              <a:rPr lang="de-DE" sz="1100" dirty="0" err="1">
                <a:latin typeface="Arial"/>
              </a:rPr>
              <a:t>new</a:t>
            </a:r>
            <a:endParaRPr lang="de-DE" sz="1100" dirty="0">
              <a:latin typeface="Arial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689815F3-7764-4F7F-8834-C9035B371E93}"/>
              </a:ext>
            </a:extLst>
          </p:cNvPr>
          <p:cNvSpPr/>
          <p:nvPr/>
        </p:nvSpPr>
        <p:spPr>
          <a:xfrm>
            <a:off x="4508218" y="627534"/>
            <a:ext cx="21553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de-DE" sz="1800" dirty="0">
                <a:latin typeface="Arial"/>
              </a:rPr>
              <a:t>Add Tag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dirty="0">
                <a:latin typeface="Bahnschrift" panose="020B0502040204020203" pitchFamily="34" charset="0"/>
              </a:rPr>
              <a:t>Selected Tags </a:t>
            </a:r>
            <a:r>
              <a:rPr lang="de-DE" sz="1800" dirty="0">
                <a:latin typeface="Arial"/>
              </a:rPr>
              <a:t>and Save</a:t>
            </a:r>
            <a:endParaRPr lang="de-DE" sz="1800" dirty="0">
              <a:latin typeface="Arial"/>
              <a:sym typeface="Wingdings" panose="05000000000000000000" pitchFamily="2" charset="2"/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8374F153-C2BC-4553-A21B-45D5B5DAE6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9" t="1536" r="943" b="1573"/>
          <a:stretch/>
        </p:blipFill>
        <p:spPr>
          <a:xfrm>
            <a:off x="4600910" y="1904035"/>
            <a:ext cx="4184275" cy="27374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9F6E48D3-6524-4F6A-B2BB-5518AD685124}"/>
              </a:ext>
            </a:extLst>
          </p:cNvPr>
          <p:cNvSpPr/>
          <p:nvPr/>
        </p:nvSpPr>
        <p:spPr bwMode="auto">
          <a:xfrm rot="5400000">
            <a:off x="7769769" y="4024991"/>
            <a:ext cx="441323" cy="18653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4" name="Pfeil: nach rechts 13">
            <a:extLst>
              <a:ext uri="{FF2B5EF4-FFF2-40B4-BE49-F238E27FC236}">
                <a16:creationId xmlns:a16="http://schemas.microsoft.com/office/drawing/2014/main" id="{86F6A17B-DAB0-4051-B8E8-C7D380E70849}"/>
              </a:ext>
            </a:extLst>
          </p:cNvPr>
          <p:cNvSpPr/>
          <p:nvPr/>
        </p:nvSpPr>
        <p:spPr bwMode="auto">
          <a:xfrm rot="13418880">
            <a:off x="6653025" y="3438672"/>
            <a:ext cx="1005066" cy="20987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D1A91DA-F884-42B0-9923-04DD27AD9F7F}"/>
              </a:ext>
            </a:extLst>
          </p:cNvPr>
          <p:cNvSpPr txBox="1"/>
          <p:nvPr/>
        </p:nvSpPr>
        <p:spPr>
          <a:xfrm>
            <a:off x="6948264" y="3730329"/>
            <a:ext cx="1363882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4. Add and Save</a:t>
            </a:r>
          </a:p>
        </p:txBody>
      </p:sp>
    </p:spTree>
    <p:extLst>
      <p:ext uri="{BB962C8B-B14F-4D97-AF65-F5344CB8AC3E}">
        <p14:creationId xmlns:p14="http://schemas.microsoft.com/office/powerpoint/2010/main" val="12366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6A393F7-9894-4F35-8014-6FCDF96E6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552746"/>
            <a:ext cx="6624736" cy="4035228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4926E59-506D-4D16-8407-E522731C016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Manual 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3/3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506B1EC-F67B-4C98-BEC5-63830BBA6E9C}"/>
              </a:ext>
            </a:extLst>
          </p:cNvPr>
          <p:cNvSpPr txBox="1"/>
          <p:nvPr/>
        </p:nvSpPr>
        <p:spPr>
          <a:xfrm>
            <a:off x="189890" y="620436"/>
            <a:ext cx="204402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The Tag </a:t>
            </a:r>
            <a:r>
              <a:rPr lang="de-DE" sz="1800" dirty="0" err="1">
                <a:latin typeface="Arial"/>
              </a:rPr>
              <a:t>is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now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added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</a:t>
            </a:r>
            <a:r>
              <a:rPr lang="de-DE" sz="1800" dirty="0">
                <a:latin typeface="Arial"/>
              </a:rPr>
              <a:t> an </a:t>
            </a:r>
            <a:r>
              <a:rPr lang="de-DE" sz="1800" dirty="0" err="1">
                <a:latin typeface="Arial"/>
              </a:rPr>
              <a:t>annotation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.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</a:rPr>
              <a:t>Tags </a:t>
            </a:r>
            <a:r>
              <a:rPr lang="de-DE" sz="1800" dirty="0" err="1">
                <a:latin typeface="Arial"/>
              </a:rPr>
              <a:t>have</a:t>
            </a:r>
            <a:r>
              <a:rPr lang="de-DE" sz="1800" dirty="0">
                <a:latin typeface="Arial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de-DE" sz="1600" dirty="0">
                <a:latin typeface="Arial"/>
              </a:rPr>
              <a:t>an ID</a:t>
            </a:r>
          </a:p>
          <a:p>
            <a:pPr marL="285750" indent="-285750">
              <a:buFontTx/>
              <a:buChar char="-"/>
            </a:pPr>
            <a:r>
              <a:rPr lang="de-DE" sz="1600" dirty="0">
                <a:latin typeface="Arial"/>
              </a:rPr>
              <a:t>an </a:t>
            </a:r>
            <a:r>
              <a:rPr lang="de-DE" sz="1600" dirty="0" err="1">
                <a:latin typeface="Arial"/>
              </a:rPr>
              <a:t>owner</a:t>
            </a:r>
            <a:endParaRPr lang="de-DE" sz="1600" dirty="0">
              <a:latin typeface="Arial"/>
            </a:endParaRPr>
          </a:p>
          <a:p>
            <a:pPr marL="285750" indent="-285750">
              <a:buFontTx/>
              <a:buChar char="-"/>
            </a:pPr>
            <a:r>
              <a:rPr lang="de-DE" sz="1600" dirty="0">
                <a:latin typeface="Arial"/>
              </a:rPr>
              <a:t>Information </a:t>
            </a:r>
            <a:r>
              <a:rPr lang="de-DE" sz="1600" dirty="0" err="1">
                <a:latin typeface="Arial"/>
              </a:rPr>
              <a:t>about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who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linked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Tag</a:t>
            </a:r>
          </a:p>
          <a:p>
            <a:pPr marL="285750" indent="-285750">
              <a:buFontTx/>
              <a:buChar char="-"/>
            </a:pPr>
            <a:r>
              <a:rPr lang="de-DE" sz="1600" dirty="0">
                <a:latin typeface="Arial"/>
              </a:rPr>
              <a:t>a </a:t>
            </a:r>
            <a:r>
              <a:rPr lang="de-DE" sz="1600" dirty="0" err="1">
                <a:latin typeface="Arial"/>
              </a:rPr>
              <a:t>tagging</a:t>
            </a:r>
            <a:r>
              <a:rPr lang="de-DE" sz="1600" dirty="0">
                <a:latin typeface="Arial"/>
              </a:rPr>
              <a:t> date</a:t>
            </a:r>
          </a:p>
          <a:p>
            <a:pPr marL="285750" indent="-285750">
              <a:buFontTx/>
              <a:buChar char="-"/>
            </a:pPr>
            <a:r>
              <a:rPr lang="de-DE" sz="1600" dirty="0">
                <a:latin typeface="Arial"/>
              </a:rPr>
              <a:t>(a Tag </a:t>
            </a:r>
            <a:r>
              <a:rPr lang="de-DE" sz="1600" dirty="0" err="1">
                <a:latin typeface="Arial"/>
              </a:rPr>
              <a:t>description</a:t>
            </a:r>
            <a:r>
              <a:rPr lang="de-DE" sz="1600" dirty="0">
                <a:latin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30650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0036AD1-3A44-49B8-98F6-D672FFEFC2DA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during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upload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1/5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49AC425-89F9-4925-B133-48C01E606B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62"/>
          <a:stretch/>
        </p:blipFill>
        <p:spPr>
          <a:xfrm>
            <a:off x="2843808" y="667544"/>
            <a:ext cx="6120680" cy="395401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BF6E731-9E30-463A-9637-721A03282CC3}"/>
              </a:ext>
            </a:extLst>
          </p:cNvPr>
          <p:cNvSpPr txBox="1"/>
          <p:nvPr/>
        </p:nvSpPr>
        <p:spPr>
          <a:xfrm>
            <a:off x="190617" y="811074"/>
            <a:ext cx="24482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Start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upload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process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b="1" dirty="0" err="1">
                <a:latin typeface="Arial"/>
              </a:rPr>
              <a:t>OMERO.insight</a:t>
            </a:r>
            <a:endParaRPr lang="de-DE" sz="2000" b="1" dirty="0">
              <a:latin typeface="Arial"/>
            </a:endParaRPr>
          </a:p>
          <a:p>
            <a:endParaRPr lang="de-DE" sz="2000" dirty="0">
              <a:latin typeface="Arial"/>
            </a:endParaRPr>
          </a:p>
          <a:p>
            <a:endParaRPr lang="de-DE" sz="2000" dirty="0">
              <a:latin typeface="Arial"/>
            </a:endParaRPr>
          </a:p>
          <a:p>
            <a:r>
              <a:rPr lang="de-DE" sz="2000" dirty="0" err="1">
                <a:latin typeface="Arial"/>
              </a:rPr>
              <a:t>Choose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files</a:t>
            </a:r>
            <a:r>
              <a:rPr lang="de-DE" sz="2000" dirty="0">
                <a:latin typeface="Arial"/>
              </a:rPr>
              <a:t> and </a:t>
            </a:r>
            <a:r>
              <a:rPr lang="de-DE" sz="2000" dirty="0" err="1">
                <a:latin typeface="Arial"/>
              </a:rPr>
              <a:t>select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target</a:t>
            </a:r>
            <a:r>
              <a:rPr lang="de-DE" sz="2000" dirty="0">
                <a:latin typeface="Arial"/>
              </a:rPr>
              <a:t> Project and Dataset …</a:t>
            </a:r>
          </a:p>
          <a:p>
            <a:endParaRPr lang="de-DE" sz="20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81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1EBB18-763E-4D57-A6F4-AA34BDD1E15E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during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upload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2/5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86CAFF9-B6DB-4635-B3D9-AAAF7BD487BA}"/>
              </a:ext>
            </a:extLst>
          </p:cNvPr>
          <p:cNvSpPr txBox="1"/>
          <p:nvPr/>
        </p:nvSpPr>
        <p:spPr>
          <a:xfrm>
            <a:off x="179512" y="699542"/>
            <a:ext cx="35283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… OR </a:t>
            </a:r>
            <a:r>
              <a:rPr lang="de-DE" sz="2000" dirty="0" err="1">
                <a:latin typeface="Arial"/>
              </a:rPr>
              <a:t>create</a:t>
            </a:r>
            <a:r>
              <a:rPr lang="de-DE" sz="2000" dirty="0">
                <a:latin typeface="Arial"/>
              </a:rPr>
              <a:t> a </a:t>
            </a:r>
            <a:r>
              <a:rPr lang="de-DE" sz="2000" dirty="0" err="1">
                <a:latin typeface="Arial"/>
              </a:rPr>
              <a:t>new</a:t>
            </a:r>
            <a:r>
              <a:rPr lang="de-DE" sz="2000" dirty="0">
                <a:latin typeface="Arial"/>
              </a:rPr>
              <a:t> Project and/</a:t>
            </a:r>
            <a:r>
              <a:rPr lang="de-DE" sz="2000" dirty="0" err="1">
                <a:latin typeface="Arial"/>
              </a:rPr>
              <a:t>or</a:t>
            </a:r>
            <a:r>
              <a:rPr lang="de-DE" sz="2000" dirty="0">
                <a:latin typeface="Arial"/>
              </a:rPr>
              <a:t> Dataset.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 err="1">
                <a:latin typeface="Arial"/>
              </a:rPr>
              <a:t>When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finished</a:t>
            </a:r>
            <a:r>
              <a:rPr lang="de-DE" sz="2000" dirty="0">
                <a:latin typeface="Arial"/>
              </a:rPr>
              <a:t>, </a:t>
            </a:r>
            <a:r>
              <a:rPr lang="de-DE" sz="2000" dirty="0" err="1">
                <a:latin typeface="Arial"/>
              </a:rPr>
              <a:t>add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import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queue</a:t>
            </a:r>
            <a:endParaRPr lang="de-DE" sz="2000" dirty="0">
              <a:latin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A25592F-B81D-46C5-B588-C3A737EA7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555526"/>
            <a:ext cx="4624296" cy="230425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301BF2A-83F3-4ABF-B17F-F33D608BA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347" y="2978364"/>
            <a:ext cx="4155734" cy="144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2BFFB59-BC0D-4B67-AD97-EBABA442EB26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during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upload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3/5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7565360-1744-4015-8A5B-43DA53C75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700240"/>
            <a:ext cx="6076724" cy="3909956"/>
          </a:xfrm>
          <a:prstGeom prst="rect">
            <a:avLst/>
          </a:prstGeom>
        </p:spPr>
      </p:pic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DC106995-B69E-49EB-9641-E03D4480951D}"/>
              </a:ext>
            </a:extLst>
          </p:cNvPr>
          <p:cNvSpPr/>
          <p:nvPr/>
        </p:nvSpPr>
        <p:spPr bwMode="auto">
          <a:xfrm rot="5400000">
            <a:off x="5588824" y="978862"/>
            <a:ext cx="590723" cy="46413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432AF6A-EBFE-459B-A007-3120CC39B0A8}"/>
              </a:ext>
            </a:extLst>
          </p:cNvPr>
          <p:cNvSpPr txBox="1"/>
          <p:nvPr/>
        </p:nvSpPr>
        <p:spPr>
          <a:xfrm>
            <a:off x="179512" y="699542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latin typeface="Arial"/>
              </a:rPr>
              <a:t>Choose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options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tab</a:t>
            </a:r>
            <a:endParaRPr lang="de-DE" sz="20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7119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76B96C-8075-43CD-A819-953D62817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448" y="699542"/>
            <a:ext cx="6073083" cy="3909956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907A736-4076-4F97-B890-DFD7352B9C5A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during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upload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4/5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6FBD569B-AFB3-4722-8405-6F632D8D33C4}"/>
              </a:ext>
            </a:extLst>
          </p:cNvPr>
          <p:cNvSpPr/>
          <p:nvPr/>
        </p:nvSpPr>
        <p:spPr bwMode="auto">
          <a:xfrm rot="10459473">
            <a:off x="6237418" y="2463738"/>
            <a:ext cx="590723" cy="21602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09DF999-F922-4689-82A8-C8A9ABB4AE03}"/>
              </a:ext>
            </a:extLst>
          </p:cNvPr>
          <p:cNvSpPr txBox="1"/>
          <p:nvPr/>
        </p:nvSpPr>
        <p:spPr>
          <a:xfrm>
            <a:off x="179512" y="699542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Use</a:t>
            </a:r>
          </a:p>
          <a:p>
            <a:r>
              <a:rPr lang="de-DE" sz="2000" dirty="0">
                <a:latin typeface="Bahnschrift" panose="020B0502040204020203" pitchFamily="34" charset="0"/>
              </a:rPr>
              <a:t>Add tag </a:t>
            </a:r>
            <a:r>
              <a:rPr lang="de-DE" sz="2000" dirty="0" err="1">
                <a:latin typeface="Bahnschrift" panose="020B0502040204020203" pitchFamily="34" charset="0"/>
              </a:rPr>
              <a:t>to</a:t>
            </a:r>
            <a:r>
              <a:rPr lang="de-DE" sz="2000" dirty="0">
                <a:latin typeface="Bahnschrift" panose="020B0502040204020203" pitchFamily="34" charset="0"/>
              </a:rPr>
              <a:t> </a:t>
            </a:r>
            <a:r>
              <a:rPr lang="de-DE" sz="2000" dirty="0" err="1">
                <a:latin typeface="Bahnschrift" panose="020B0502040204020203" pitchFamily="34" charset="0"/>
              </a:rPr>
              <a:t>images</a:t>
            </a:r>
            <a:endParaRPr lang="de-DE" sz="2000" dirty="0">
              <a:latin typeface="Bahnschrift" panose="020B0502040204020203" pitchFamily="34" charset="0"/>
            </a:endParaRPr>
          </a:p>
          <a:p>
            <a:r>
              <a:rPr lang="de-DE" sz="2000" dirty="0" err="1">
                <a:latin typeface="Arial"/>
              </a:rPr>
              <a:t>by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clicking</a:t>
            </a:r>
            <a:r>
              <a:rPr lang="de-DE" sz="2000" dirty="0">
                <a:latin typeface="Arial"/>
              </a:rPr>
              <a:t> on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</a:p>
          <a:p>
            <a:r>
              <a:rPr lang="de-DE" sz="2000" dirty="0">
                <a:latin typeface="Arial"/>
              </a:rPr>
              <a:t>+ </a:t>
            </a:r>
            <a:r>
              <a:rPr lang="de-DE" sz="2000" dirty="0" err="1">
                <a:latin typeface="Arial"/>
              </a:rPr>
              <a:t>symbol</a:t>
            </a:r>
            <a:endParaRPr lang="de-DE" sz="20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7687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9DDDBF-DDBB-413C-8A3C-E859A6584267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annotation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during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upload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OMERO.insight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5/5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E3E6BD0-5889-444B-ADC5-00EFCAF220AD}"/>
              </a:ext>
            </a:extLst>
          </p:cNvPr>
          <p:cNvSpPr txBox="1"/>
          <p:nvPr/>
        </p:nvSpPr>
        <p:spPr>
          <a:xfrm>
            <a:off x="179512" y="632758"/>
            <a:ext cx="36035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Use </a:t>
            </a:r>
            <a:r>
              <a:rPr lang="de-DE" sz="2000" dirty="0" err="1">
                <a:latin typeface="Bahnschrift" panose="020B0502040204020203" pitchFamily="34" charset="0"/>
              </a:rPr>
              <a:t>Available</a:t>
            </a:r>
            <a:r>
              <a:rPr lang="de-DE" sz="2000" dirty="0">
                <a:latin typeface="Bahnschrift" panose="020B0502040204020203" pitchFamily="34" charset="0"/>
              </a:rPr>
              <a:t> Tags</a:t>
            </a:r>
          </a:p>
          <a:p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annotation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existing</a:t>
            </a:r>
            <a:r>
              <a:rPr lang="de-DE" sz="2000" dirty="0">
                <a:latin typeface="Arial"/>
              </a:rPr>
              <a:t> Tags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>
                <a:latin typeface="Arial"/>
              </a:rPr>
              <a:t>OR</a:t>
            </a:r>
          </a:p>
          <a:p>
            <a:endParaRPr lang="de-DE" sz="2000" dirty="0">
              <a:latin typeface="Arial"/>
            </a:endParaRPr>
          </a:p>
          <a:p>
            <a:r>
              <a:rPr lang="de-DE" sz="2000" dirty="0">
                <a:latin typeface="Arial"/>
              </a:rPr>
              <a:t>Create a </a:t>
            </a:r>
            <a:r>
              <a:rPr lang="de-DE" sz="2000" dirty="0" err="1">
                <a:latin typeface="Arial"/>
              </a:rPr>
              <a:t>new</a:t>
            </a:r>
            <a:r>
              <a:rPr lang="de-DE" sz="2000" dirty="0">
                <a:latin typeface="Arial"/>
              </a:rPr>
              <a:t> Tag</a:t>
            </a:r>
          </a:p>
          <a:p>
            <a:r>
              <a:rPr lang="de-DE" sz="2000" dirty="0">
                <a:latin typeface="Arial"/>
              </a:rPr>
              <a:t>(</a:t>
            </a:r>
            <a:r>
              <a:rPr lang="de-DE" sz="2000" dirty="0" err="1">
                <a:latin typeface="Arial"/>
              </a:rPr>
              <a:t>similar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OMERO.web</a:t>
            </a:r>
            <a:r>
              <a:rPr lang="de-DE" sz="2000" dirty="0">
                <a:latin typeface="Arial"/>
              </a:rPr>
              <a:t>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330B6BB-89A0-4023-B2FD-927AFA1A7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629622"/>
            <a:ext cx="4733424" cy="388425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982E4BA-E7BF-4A95-9A05-36512EFFEBE6}"/>
              </a:ext>
            </a:extLst>
          </p:cNvPr>
          <p:cNvSpPr txBox="1"/>
          <p:nvPr/>
        </p:nvSpPr>
        <p:spPr>
          <a:xfrm>
            <a:off x="179512" y="3245848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accent6">
                    <a:lumMod val="50000"/>
                  </a:schemeClr>
                </a:solidFill>
                <a:latin typeface="Arial"/>
              </a:rPr>
              <a:t>NOTE:</a:t>
            </a:r>
          </a:p>
          <a:p>
            <a:r>
              <a:rPr lang="de-DE" sz="2000" dirty="0">
                <a:latin typeface="Arial"/>
              </a:rPr>
              <a:t>Tags </a:t>
            </a:r>
            <a:r>
              <a:rPr lang="de-DE" sz="2000" dirty="0" err="1">
                <a:latin typeface="Arial"/>
              </a:rPr>
              <a:t>annotated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during</a:t>
            </a:r>
            <a:r>
              <a:rPr lang="de-DE" sz="2000" dirty="0">
                <a:latin typeface="Arial"/>
              </a:rPr>
              <a:t> </a:t>
            </a:r>
            <a:r>
              <a:rPr lang="de-DE" sz="2000" i="1" dirty="0">
                <a:latin typeface="Arial"/>
              </a:rPr>
              <a:t>Import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applied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all </a:t>
            </a:r>
            <a:r>
              <a:rPr lang="de-DE" sz="2000" dirty="0" err="1">
                <a:latin typeface="Arial"/>
              </a:rPr>
              <a:t>data</a:t>
            </a:r>
            <a:r>
              <a:rPr lang="de-DE" sz="2000" dirty="0">
                <a:latin typeface="Arial"/>
              </a:rPr>
              <a:t> in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queue</a:t>
            </a:r>
            <a:r>
              <a:rPr lang="de-DE" sz="2000" dirty="0">
                <a:latin typeface="Arial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56230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1087344" y="231939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 dirty="0">
                <a:solidFill>
                  <a:schemeClr val="bg2">
                    <a:lumMod val="50000"/>
                  </a:schemeClr>
                </a:solidFill>
                <a:cs typeface="+mj-cs"/>
              </a:rPr>
              <a:t>Disclaimer</a:t>
            </a:r>
            <a:endParaRPr lang="de-DE" sz="2800" dirty="0"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2F2E6C1-EBF9-4B9B-8164-59AE9DD108BB}"/>
              </a:ext>
            </a:extLst>
          </p:cNvPr>
          <p:cNvGrpSpPr/>
          <p:nvPr/>
        </p:nvGrpSpPr>
        <p:grpSpPr>
          <a:xfrm>
            <a:off x="7133692" y="218243"/>
            <a:ext cx="1697792" cy="1360629"/>
            <a:chOff x="107504" y="3052789"/>
            <a:chExt cx="1174988" cy="941649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27BA9DC9-FB08-44A2-84B9-77773FB28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97EAF90-06F0-4FDC-806C-305217F5FECD}"/>
                </a:ext>
              </a:extLst>
            </p:cNvPr>
            <p:cNvSpPr txBox="1"/>
            <p:nvPr/>
          </p:nvSpPr>
          <p:spPr>
            <a:xfrm>
              <a:off x="405345" y="3781435"/>
              <a:ext cx="877147" cy="21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AA53DE6D-7277-4B8A-92FF-666ED4FAC4AC}"/>
              </a:ext>
            </a:extLst>
          </p:cNvPr>
          <p:cNvSpPr txBox="1"/>
          <p:nvPr/>
        </p:nvSpPr>
        <p:spPr>
          <a:xfrm>
            <a:off x="7052669" y="1557935"/>
            <a:ext cx="1854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https://www.i3dbio.de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796DF59-EEE1-444A-974F-7C4BB541E8F0}"/>
              </a:ext>
            </a:extLst>
          </p:cNvPr>
          <p:cNvSpPr txBox="1"/>
          <p:nvPr/>
        </p:nvSpPr>
        <p:spPr>
          <a:xfrm>
            <a:off x="650631" y="967132"/>
            <a:ext cx="60766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The </a:t>
            </a:r>
            <a:r>
              <a:rPr lang="de-DE" sz="2000" dirty="0" err="1">
                <a:latin typeface="Arial"/>
              </a:rPr>
              <a:t>following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slides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intended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reuse</a:t>
            </a:r>
            <a:r>
              <a:rPr lang="de-DE" sz="2000" dirty="0">
                <a:latin typeface="Arial"/>
              </a:rPr>
              <a:t> after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substituting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yellow-marked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text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relevant </a:t>
            </a:r>
            <a:r>
              <a:rPr lang="de-DE" sz="2000" dirty="0" err="1">
                <a:latin typeface="Arial"/>
              </a:rPr>
              <a:t>information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Some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content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may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apply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setup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installation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r>
              <a:rPr lang="en-US" sz="2000" dirty="0">
                <a:latin typeface="Arial"/>
              </a:rPr>
              <a:t>The content reflects solely the authors’ opinions and does not speak on behalf of the original software, its developers, or other cited community resources.</a:t>
            </a:r>
            <a:endParaRPr lang="de-DE" sz="2000" dirty="0">
              <a:latin typeface="Arial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995781F-78CF-4F0C-BABE-2D943816781D}"/>
              </a:ext>
            </a:extLst>
          </p:cNvPr>
          <p:cNvSpPr txBox="1"/>
          <p:nvPr/>
        </p:nvSpPr>
        <p:spPr>
          <a:xfrm>
            <a:off x="7052669" y="3230088"/>
            <a:ext cx="1984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Funded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Deutsche Forschungsgemeinschaft (DFG, German Research </a:t>
            </a:r>
            <a:r>
              <a:rPr lang="de-DE" sz="1200" dirty="0" err="1"/>
              <a:t>Foundation</a:t>
            </a:r>
            <a:r>
              <a:rPr lang="de-DE" sz="1200" dirty="0"/>
              <a:t>), </a:t>
            </a:r>
            <a:r>
              <a:rPr lang="de-DE" sz="1200" dirty="0" err="1"/>
              <a:t>project</a:t>
            </a:r>
            <a:r>
              <a:rPr lang="de-DE" sz="1200" dirty="0"/>
              <a:t> I3D:bio, </a:t>
            </a:r>
            <a:r>
              <a:rPr lang="de-DE" sz="1200" dirty="0" err="1"/>
              <a:t>grant</a:t>
            </a:r>
            <a:r>
              <a:rPr lang="de-DE" sz="1200" dirty="0"/>
              <a:t> </a:t>
            </a:r>
            <a:r>
              <a:rPr lang="de-DE" sz="1200" dirty="0" err="1"/>
              <a:t>number</a:t>
            </a:r>
            <a:r>
              <a:rPr lang="de-DE" sz="1200" dirty="0"/>
              <a:t> 462231789</a:t>
            </a:r>
          </a:p>
        </p:txBody>
      </p:sp>
    </p:spTree>
    <p:extLst>
      <p:ext uri="{BB962C8B-B14F-4D97-AF65-F5344CB8AC3E}">
        <p14:creationId xmlns:p14="http://schemas.microsoft.com/office/powerpoint/2010/main" val="251175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85FCF2A-196D-4AE5-8D61-E67C5D60D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617169"/>
            <a:ext cx="6624737" cy="403522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C9BABF6-42DF-4B63-A932-BF42B2300034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Auto Tag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1/6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8DB40C6-D971-4A02-9A92-AED115671705}"/>
              </a:ext>
            </a:extLst>
          </p:cNvPr>
          <p:cNvSpPr txBox="1"/>
          <p:nvPr/>
        </p:nvSpPr>
        <p:spPr>
          <a:xfrm>
            <a:off x="240203" y="843558"/>
            <a:ext cx="19442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Bahnschrift" panose="020B0502040204020203" pitchFamily="34" charset="0"/>
              </a:rPr>
              <a:t>Auto Tag</a:t>
            </a:r>
            <a:r>
              <a:rPr lang="de-DE" dirty="0">
                <a:latin typeface="Bahnschrift" panose="020B0502040204020203" pitchFamily="34" charset="0"/>
              </a:rPr>
              <a:t> </a:t>
            </a:r>
            <a:r>
              <a:rPr lang="de-DE" sz="1800" dirty="0" err="1">
                <a:latin typeface="Arial"/>
              </a:rPr>
              <a:t>can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assist</a:t>
            </a:r>
            <a:r>
              <a:rPr lang="de-DE" sz="1800" dirty="0">
                <a:latin typeface="Arial"/>
              </a:rPr>
              <a:t> in </a:t>
            </a:r>
            <a:r>
              <a:rPr lang="de-DE" sz="1800" dirty="0" err="1">
                <a:latin typeface="Arial"/>
              </a:rPr>
              <a:t>automatically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extracting</a:t>
            </a:r>
            <a:r>
              <a:rPr lang="de-DE" sz="1800" dirty="0">
                <a:latin typeface="Arial"/>
              </a:rPr>
              <a:t> possible Tags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.</a:t>
            </a:r>
          </a:p>
          <a:p>
            <a:endParaRPr lang="de-DE" sz="1800" dirty="0">
              <a:latin typeface="Arial"/>
            </a:endParaRPr>
          </a:p>
          <a:p>
            <a:pPr marL="342900" indent="-342900">
              <a:buAutoNum type="arabicPeriod"/>
            </a:pPr>
            <a:r>
              <a:rPr lang="de-DE" sz="1800" dirty="0">
                <a:latin typeface="Arial"/>
              </a:rPr>
              <a:t>Change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view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mode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>
                <a:latin typeface="Bahnschrift" panose="020B0502040204020203" pitchFamily="34" charset="0"/>
              </a:rPr>
              <a:t>Auto Tag</a:t>
            </a:r>
          </a:p>
          <a:p>
            <a:endParaRPr lang="de-DE" sz="1800" dirty="0">
              <a:latin typeface="Arial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84BAC9A5-5850-4922-A3F4-EC95C2ACE27D}"/>
              </a:ext>
            </a:extLst>
          </p:cNvPr>
          <p:cNvSpPr/>
          <p:nvPr/>
        </p:nvSpPr>
        <p:spPr bwMode="auto">
          <a:xfrm rot="1432216">
            <a:off x="5670662" y="873800"/>
            <a:ext cx="602478" cy="45951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6FC3E93-4311-49AF-9CB9-E40883C4A70B}"/>
              </a:ext>
            </a:extLst>
          </p:cNvPr>
          <p:cNvSpPr/>
          <p:nvPr/>
        </p:nvSpPr>
        <p:spPr>
          <a:xfrm>
            <a:off x="2812062" y="4858694"/>
            <a:ext cx="315984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>
                <a:latin typeface="Arial"/>
              </a:rPr>
              <a:t>https://downloads.openmicroscopy.org/help/pdfs/web-tagging.pdf</a:t>
            </a:r>
            <a:endParaRPr lang="de-DE" sz="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779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32D2B85-3E6C-40CD-A504-69EBDCAC3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1" y="597926"/>
            <a:ext cx="6656327" cy="4054471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B2BAEE46-A3F3-4B93-BE98-40F6DC06B08D}"/>
              </a:ext>
            </a:extLst>
          </p:cNvPr>
          <p:cNvSpPr/>
          <p:nvPr/>
        </p:nvSpPr>
        <p:spPr>
          <a:xfrm>
            <a:off x="2812062" y="4858694"/>
            <a:ext cx="315984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>
                <a:latin typeface="Arial"/>
              </a:rPr>
              <a:t>https://downloads.openmicroscopy.org/help/pdfs/web-tagging.pdf</a:t>
            </a:r>
            <a:endParaRPr lang="de-DE" sz="800" dirty="0">
              <a:latin typeface="Arial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D0615E2-EA46-491C-961A-35402465CBA4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Auto Tag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2/6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A21F5E9-1D4D-4519-8000-F0581669CA17}"/>
              </a:ext>
            </a:extLst>
          </p:cNvPr>
          <p:cNvSpPr txBox="1"/>
          <p:nvPr/>
        </p:nvSpPr>
        <p:spPr>
          <a:xfrm>
            <a:off x="240202" y="843558"/>
            <a:ext cx="20995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800" dirty="0">
                <a:latin typeface="Arial"/>
              </a:rPr>
              <a:t>Browse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proposed</a:t>
            </a:r>
            <a:r>
              <a:rPr lang="de-DE" sz="1800" dirty="0">
                <a:latin typeface="Arial"/>
              </a:rPr>
              <a:t> Tags and </a:t>
            </a:r>
            <a:r>
              <a:rPr lang="de-DE" sz="1800" dirty="0" err="1">
                <a:latin typeface="Arial"/>
              </a:rPr>
              <a:t>choose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which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wish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add</a:t>
            </a:r>
            <a:r>
              <a:rPr lang="de-DE" sz="1800" dirty="0">
                <a:latin typeface="Arial"/>
              </a:rPr>
              <a:t>.</a:t>
            </a:r>
          </a:p>
          <a:p>
            <a:pPr marL="342900" indent="-342900">
              <a:buAutoNum type="arabicPeriod" startAt="2"/>
            </a:pPr>
            <a:endParaRPr lang="de-DE" sz="1800" dirty="0">
              <a:latin typeface="Arial"/>
            </a:endParaRPr>
          </a:p>
          <a:p>
            <a:pPr marL="342900" indent="-342900">
              <a:buAutoNum type="arabicPeriod" startAt="2"/>
            </a:pPr>
            <a:r>
              <a:rPr lang="de-DE" sz="1800" dirty="0">
                <a:latin typeface="Arial"/>
              </a:rPr>
              <a:t>Click on </a:t>
            </a:r>
            <a:br>
              <a:rPr lang="de-DE" sz="1800" dirty="0">
                <a:latin typeface="Arial"/>
              </a:rPr>
            </a:br>
            <a:br>
              <a:rPr lang="de-DE" sz="1800" dirty="0">
                <a:latin typeface="Arial"/>
              </a:rPr>
            </a:b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add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Tag.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</a:rPr>
              <a:t> </a:t>
            </a: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C0E8C3D-376F-4DB2-9DB3-588833774F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2810778"/>
            <a:ext cx="1216008" cy="274128"/>
          </a:xfrm>
          <a:prstGeom prst="rect">
            <a:avLst/>
          </a:prstGeom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2C2F0FD3-8D4E-4063-A5E2-72878F3B558A}"/>
              </a:ext>
            </a:extLst>
          </p:cNvPr>
          <p:cNvSpPr/>
          <p:nvPr/>
        </p:nvSpPr>
        <p:spPr bwMode="auto">
          <a:xfrm>
            <a:off x="4803494" y="1678328"/>
            <a:ext cx="399325" cy="51507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05761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BD6FB8F-4F97-4E9A-9005-F440CA8F5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493" y="612045"/>
            <a:ext cx="6650995" cy="4051223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931DEBE-895C-4A39-B52D-BB4774DCDD2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Auto Tag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3/6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BD9CA61-3F55-4F5D-9C42-F7F044DEB6F9}"/>
              </a:ext>
            </a:extLst>
          </p:cNvPr>
          <p:cNvSpPr txBox="1"/>
          <p:nvPr/>
        </p:nvSpPr>
        <p:spPr>
          <a:xfrm>
            <a:off x="240202" y="843558"/>
            <a:ext cx="20995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de-DE" sz="1800" dirty="0">
                <a:latin typeface="Arial"/>
              </a:rPr>
              <a:t>Select </a:t>
            </a:r>
            <a:r>
              <a:rPr lang="de-DE" dirty="0" err="1">
                <a:latin typeface="Arial"/>
              </a:rPr>
              <a:t>from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Bahnschrift" panose="020B0502040204020203" pitchFamily="34" charset="0"/>
              </a:rPr>
              <a:t>Available</a:t>
            </a:r>
            <a:r>
              <a:rPr lang="de-DE" sz="1800" dirty="0">
                <a:latin typeface="Bahnschrift" panose="020B0502040204020203" pitchFamily="34" charset="0"/>
              </a:rPr>
              <a:t> Tags</a:t>
            </a:r>
            <a:br>
              <a:rPr lang="de-DE" sz="1800" dirty="0">
                <a:latin typeface="Arial"/>
              </a:rPr>
            </a:br>
            <a:endParaRPr lang="de-DE" dirty="0">
              <a:latin typeface="Arial"/>
            </a:endParaRPr>
          </a:p>
          <a:p>
            <a:r>
              <a:rPr lang="de-DE" sz="1800" dirty="0">
                <a:latin typeface="Arial"/>
              </a:rPr>
              <a:t>OR</a:t>
            </a:r>
          </a:p>
          <a:p>
            <a:pPr marL="342900" indent="-342900">
              <a:buFont typeface="+mj-lt"/>
              <a:buAutoNum type="arabicPeriod" startAt="4"/>
            </a:pPr>
            <a:endParaRPr lang="de-DE" dirty="0">
              <a:latin typeface="Arial"/>
            </a:endParaRPr>
          </a:p>
          <a:p>
            <a:r>
              <a:rPr lang="de-DE" sz="1800" dirty="0">
                <a:latin typeface="Bahnschrift" panose="020B0502040204020203" pitchFamily="34" charset="0"/>
              </a:rPr>
              <a:t>Create a </a:t>
            </a:r>
            <a:r>
              <a:rPr lang="de-DE" sz="1800" dirty="0" err="1">
                <a:latin typeface="Bahnschrift" panose="020B0502040204020203" pitchFamily="34" charset="0"/>
              </a:rPr>
              <a:t>new</a:t>
            </a:r>
            <a:r>
              <a:rPr lang="de-DE" sz="1800" dirty="0">
                <a:latin typeface="Bahnschrift" panose="020B0502040204020203" pitchFamily="34" charset="0"/>
              </a:rPr>
              <a:t> Tag.</a:t>
            </a:r>
          </a:p>
          <a:p>
            <a:pPr marL="342900" indent="-342900">
              <a:buAutoNum type="arabicPeriod" startAt="4"/>
            </a:pP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</a:rPr>
              <a:t> </a:t>
            </a: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B1789AE-1AC7-4E30-84FC-97D91DF8C4FC}"/>
              </a:ext>
            </a:extLst>
          </p:cNvPr>
          <p:cNvSpPr/>
          <p:nvPr/>
        </p:nvSpPr>
        <p:spPr>
          <a:xfrm>
            <a:off x="2812062" y="4858694"/>
            <a:ext cx="315984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</a:rPr>
              <a:t>https://downloads.openmicroscopy.org/help/pdfs/web-tagging.pdf</a:t>
            </a:r>
          </a:p>
        </p:txBody>
      </p:sp>
    </p:spTree>
    <p:extLst>
      <p:ext uri="{BB962C8B-B14F-4D97-AF65-F5344CB8AC3E}">
        <p14:creationId xmlns:p14="http://schemas.microsoft.com/office/powerpoint/2010/main" val="3314542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8DD623F-57BE-4D66-8D4B-8BDF618ED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844" y="586055"/>
            <a:ext cx="6693664" cy="4077213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90EAFB27-DD8E-447F-A085-EA49DA08C72C}"/>
              </a:ext>
            </a:extLst>
          </p:cNvPr>
          <p:cNvSpPr/>
          <p:nvPr/>
        </p:nvSpPr>
        <p:spPr>
          <a:xfrm>
            <a:off x="2812062" y="4858694"/>
            <a:ext cx="315984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>
                <a:latin typeface="Arial"/>
              </a:rPr>
              <a:t>https://downloads.openmicroscopy.org/help/pdfs/web-tagging.pdf</a:t>
            </a:r>
            <a:endParaRPr lang="de-DE" sz="800" dirty="0">
              <a:latin typeface="Arial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AAE00B9-F566-4FDC-941F-F0DFEFAA8BC6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Auto Tag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4/6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FAA4923-3D6C-4D70-B4A6-E94D6804F0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324" t="19196" r="36102" b="77462"/>
          <a:stretch/>
        </p:blipFill>
        <p:spPr>
          <a:xfrm>
            <a:off x="252598" y="3335083"/>
            <a:ext cx="1755584" cy="26327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ED7F8A5-49D2-4098-9B7A-77921264EB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7415" t="95588" r="30954" b="1149"/>
          <a:stretch/>
        </p:blipFill>
        <p:spPr>
          <a:xfrm>
            <a:off x="1130390" y="4337293"/>
            <a:ext cx="216024" cy="263273"/>
          </a:xfrm>
          <a:prstGeom prst="rect">
            <a:avLst/>
          </a:prstGeom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229C5AF7-7BEA-4DE6-99E0-AB221F91CCA0}"/>
              </a:ext>
            </a:extLst>
          </p:cNvPr>
          <p:cNvSpPr/>
          <p:nvPr/>
        </p:nvSpPr>
        <p:spPr bwMode="auto">
          <a:xfrm>
            <a:off x="1619672" y="4464133"/>
            <a:ext cx="2604611" cy="15232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6E61F4F4-E979-4BB1-A50D-CEE7C6AE8AA5}"/>
              </a:ext>
            </a:extLst>
          </p:cNvPr>
          <p:cNvSpPr/>
          <p:nvPr/>
        </p:nvSpPr>
        <p:spPr bwMode="auto">
          <a:xfrm rot="2509244">
            <a:off x="5808737" y="1176601"/>
            <a:ext cx="360835" cy="15841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71AC904-BD3C-4C6E-8F6F-09332B2BB77C}"/>
              </a:ext>
            </a:extLst>
          </p:cNvPr>
          <p:cNvSpPr txBox="1"/>
          <p:nvPr/>
        </p:nvSpPr>
        <p:spPr>
          <a:xfrm>
            <a:off x="224094" y="603205"/>
            <a:ext cx="218766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de-DE" sz="1800" dirty="0" err="1">
                <a:latin typeface="Arial"/>
              </a:rPr>
              <a:t>Choose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assigned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with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Tag. (</a:t>
            </a:r>
            <a:r>
              <a:rPr lang="de-DE" sz="1800" dirty="0" err="1">
                <a:latin typeface="Arial"/>
              </a:rPr>
              <a:t>AutoTag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prefills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boxes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as</a:t>
            </a:r>
            <a:r>
              <a:rPr lang="de-DE" sz="1800" dirty="0">
                <a:latin typeface="Arial"/>
              </a:rPr>
              <a:t> a </a:t>
            </a:r>
            <a:r>
              <a:rPr lang="de-DE" sz="1800" dirty="0" err="1">
                <a:latin typeface="Arial"/>
              </a:rPr>
              <a:t>suggestion</a:t>
            </a:r>
            <a:r>
              <a:rPr lang="de-DE" sz="1800" dirty="0">
                <a:latin typeface="Arial"/>
              </a:rPr>
              <a:t>)</a:t>
            </a:r>
          </a:p>
          <a:p>
            <a:endParaRPr lang="de-DE" sz="1800" dirty="0">
              <a:latin typeface="Arial"/>
            </a:endParaRPr>
          </a:p>
          <a:p>
            <a:r>
              <a:rPr lang="de-DE" sz="1600" i="1" dirty="0">
                <a:latin typeface="Arial"/>
              </a:rPr>
              <a:t>Optional: </a:t>
            </a:r>
            <a:r>
              <a:rPr lang="de-DE" sz="1600" dirty="0" err="1">
                <a:latin typeface="Arial"/>
              </a:rPr>
              <a:t>You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can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narrow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view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unchecking</a:t>
            </a:r>
            <a:endParaRPr lang="de-DE" sz="16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600" dirty="0">
                <a:latin typeface="Arial"/>
              </a:rPr>
              <a:t>and </a:t>
            </a:r>
            <a:r>
              <a:rPr lang="de-DE" sz="1600" dirty="0" err="1">
                <a:latin typeface="Arial"/>
              </a:rPr>
              <a:t>extend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your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view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hiding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side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panels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this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button</a:t>
            </a:r>
            <a:r>
              <a:rPr lang="de-DE" sz="1600" dirty="0">
                <a:latin typeface="Arial"/>
              </a:rPr>
              <a:t>:</a:t>
            </a: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963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3BF28EC-6EE0-4269-9F49-1F8DF1A627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1198" y="628038"/>
            <a:ext cx="6624739" cy="403523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6C612345-751F-435C-854A-484BC36CA8DE}"/>
              </a:ext>
            </a:extLst>
          </p:cNvPr>
          <p:cNvSpPr/>
          <p:nvPr/>
        </p:nvSpPr>
        <p:spPr>
          <a:xfrm>
            <a:off x="2812062" y="4858694"/>
            <a:ext cx="315984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>
                <a:latin typeface="Arial"/>
              </a:rPr>
              <a:t>https://downloads.openmicroscopy.org/help/pdfs/web-tagging.pdf</a:t>
            </a:r>
            <a:endParaRPr lang="de-DE" sz="800" dirty="0">
              <a:latin typeface="Arial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16D873D-D145-442B-A846-6300726331CB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Auto Tag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5/6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9F94BF6-5278-4121-84B4-CE30FCBA1F60}"/>
              </a:ext>
            </a:extLst>
          </p:cNvPr>
          <p:cNvSpPr txBox="1"/>
          <p:nvPr/>
        </p:nvSpPr>
        <p:spPr>
          <a:xfrm>
            <a:off x="180816" y="699542"/>
            <a:ext cx="23024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>
                <a:latin typeface="Arial"/>
              </a:rPr>
              <a:t>OMERO.web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now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shows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dirty="0">
                <a:latin typeface="Bahnschrift" panose="020B0502040204020203" pitchFamily="34" charset="0"/>
              </a:rPr>
              <a:t>Original Import Path </a:t>
            </a:r>
            <a:r>
              <a:rPr lang="de-DE" sz="1800" dirty="0">
                <a:latin typeface="Arial"/>
              </a:rPr>
              <a:t>of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d</a:t>
            </a:r>
            <a:r>
              <a:rPr lang="de-DE" sz="1800" dirty="0" err="1">
                <a:latin typeface="Arial"/>
              </a:rPr>
              <a:t>ata</a:t>
            </a:r>
            <a:r>
              <a:rPr lang="de-DE" sz="1800" dirty="0">
                <a:latin typeface="Arial"/>
              </a:rPr>
              <a:t>, </a:t>
            </a:r>
            <a:r>
              <a:rPr lang="de-DE" sz="1800" dirty="0" err="1">
                <a:latin typeface="Arial"/>
              </a:rPr>
              <a:t>which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can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choose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tagging</a:t>
            </a:r>
            <a:r>
              <a:rPr lang="de-DE" sz="1800" dirty="0">
                <a:latin typeface="Arial"/>
              </a:rPr>
              <a:t>.</a:t>
            </a: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</a:rPr>
              <a:t>6. Click </a:t>
            </a:r>
            <a:r>
              <a:rPr lang="de-DE" sz="1800" dirty="0" err="1">
                <a:latin typeface="Arial"/>
              </a:rPr>
              <a:t>Apply</a:t>
            </a:r>
            <a:r>
              <a:rPr lang="de-DE" sz="1800" dirty="0">
                <a:latin typeface="Arial"/>
              </a:rPr>
              <a:t> </a:t>
            </a: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9258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5127A44-7A9F-4D51-BD65-11A689C6A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8443" y="609316"/>
            <a:ext cx="6624739" cy="403523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EC6EC6D7-D393-47AB-91E4-5D1924AA6DB7}"/>
              </a:ext>
            </a:extLst>
          </p:cNvPr>
          <p:cNvSpPr/>
          <p:nvPr/>
        </p:nvSpPr>
        <p:spPr>
          <a:xfrm>
            <a:off x="2812062" y="4858694"/>
            <a:ext cx="315984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>
                <a:latin typeface="Arial"/>
              </a:rPr>
              <a:t>https://downloads.openmicroscopy.org/help/pdfs/web-tagging.pdf</a:t>
            </a:r>
            <a:endParaRPr lang="de-DE" sz="800" dirty="0">
              <a:latin typeface="Arial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9C89094-AAE8-47FF-A7D2-15872DFA66E2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Auto Tag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6/6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505FBC5-DFB4-4E0F-9E1D-74285B9C3B13}"/>
              </a:ext>
            </a:extLst>
          </p:cNvPr>
          <p:cNvSpPr txBox="1"/>
          <p:nvPr/>
        </p:nvSpPr>
        <p:spPr>
          <a:xfrm>
            <a:off x="180817" y="699542"/>
            <a:ext cx="20995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The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now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contains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new</a:t>
            </a:r>
            <a:r>
              <a:rPr lang="de-DE" sz="1800" dirty="0">
                <a:latin typeface="Arial"/>
              </a:rPr>
              <a:t> Tag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dirty="0" err="1">
                <a:latin typeface="Arial"/>
              </a:rPr>
              <a:t>Shown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here</a:t>
            </a:r>
            <a:r>
              <a:rPr lang="de-DE" sz="1800" dirty="0">
                <a:latin typeface="Arial"/>
              </a:rPr>
              <a:t>: </a:t>
            </a:r>
            <a:r>
              <a:rPr lang="de-DE" sz="1800" dirty="0" err="1">
                <a:latin typeface="Arial"/>
              </a:rPr>
              <a:t>One</a:t>
            </a:r>
            <a:r>
              <a:rPr lang="de-DE" sz="1800" dirty="0">
                <a:latin typeface="Arial"/>
              </a:rPr>
              <a:t> of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images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that</a:t>
            </a:r>
            <a:r>
              <a:rPr lang="de-DE" sz="1800" dirty="0">
                <a:latin typeface="Arial"/>
              </a:rPr>
              <a:t> was </a:t>
            </a:r>
            <a:r>
              <a:rPr lang="de-DE" sz="1800" dirty="0" err="1">
                <a:latin typeface="Arial"/>
              </a:rPr>
              <a:t>marked</a:t>
            </a:r>
            <a:r>
              <a:rPr lang="de-DE" sz="1800" dirty="0">
                <a:latin typeface="Arial"/>
              </a:rPr>
              <a:t> and </a:t>
            </a:r>
            <a:r>
              <a:rPr lang="de-DE" sz="1800" dirty="0" err="1">
                <a:latin typeface="Arial"/>
              </a:rPr>
              <a:t>its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metadata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window</a:t>
            </a:r>
            <a:r>
              <a:rPr lang="de-DE" sz="1800" dirty="0">
                <a:latin typeface="Arial"/>
              </a:rPr>
              <a:t>.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</a:rPr>
              <a:t> </a:t>
            </a: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20C4076-5EBF-4CB9-A9E6-2B2DFCE76435}"/>
              </a:ext>
            </a:extLst>
          </p:cNvPr>
          <p:cNvSpPr/>
          <p:nvPr/>
        </p:nvSpPr>
        <p:spPr bwMode="auto">
          <a:xfrm>
            <a:off x="3347864" y="843558"/>
            <a:ext cx="1728192" cy="131679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175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971600" y="699542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>
                <a:solidFill>
                  <a:schemeClr val="bg2">
                    <a:lumMod val="50000"/>
                  </a:schemeClr>
                </a:solidFill>
                <a:cs typeface="+mj-cs"/>
              </a:rPr>
              <a:t>Research Data Management for Bioimage Data at the </a:t>
            </a:r>
            <a:r>
              <a:rPr lang="de-DE" sz="240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cs typeface="+mj-cs"/>
              </a:rPr>
              <a:t>ADD INSTITUTE HERE</a:t>
            </a:r>
            <a:endParaRPr lang="de-DE" sz="2800" dirty="0">
              <a:highlight>
                <a:srgbClr val="FFFF00"/>
              </a:highlight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36EE6A41-BBEF-411E-A4C5-B93DC1C9E652}"/>
              </a:ext>
            </a:extLst>
          </p:cNvPr>
          <p:cNvSpPr txBox="1"/>
          <p:nvPr/>
        </p:nvSpPr>
        <p:spPr>
          <a:xfrm>
            <a:off x="1268214" y="3490406"/>
            <a:ext cx="62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ighlight>
                  <a:srgbClr val="FFFF00"/>
                </a:highlight>
              </a:rPr>
              <a:t>ADD AUTHOR / RESPONSIBLE PERSON FROM YOUR INSTITUE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F4E66FAB-5800-4712-8CA8-4881C45448C2}"/>
              </a:ext>
            </a:extLst>
          </p:cNvPr>
          <p:cNvGrpSpPr/>
          <p:nvPr/>
        </p:nvGrpSpPr>
        <p:grpSpPr>
          <a:xfrm>
            <a:off x="120966" y="3178859"/>
            <a:ext cx="1565105" cy="1036423"/>
            <a:chOff x="107504" y="3052789"/>
            <a:chExt cx="1565105" cy="103642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D00352C-D6AF-43BA-8049-6778FA004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E56BFDE-0CDF-4071-9D8E-8B62C128AF00}"/>
                </a:ext>
              </a:extLst>
            </p:cNvPr>
            <p:cNvSpPr txBox="1"/>
            <p:nvPr/>
          </p:nvSpPr>
          <p:spPr>
            <a:xfrm>
              <a:off x="373206" y="3781435"/>
              <a:ext cx="129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13" name="Rechteck 12">
            <a:extLst>
              <a:ext uri="{FF2B5EF4-FFF2-40B4-BE49-F238E27FC236}">
                <a16:creationId xmlns:a16="http://schemas.microsoft.com/office/drawing/2014/main" id="{5C207596-51C9-43DD-B5C9-661D0DD1DFB5}"/>
              </a:ext>
            </a:extLst>
          </p:cNvPr>
          <p:cNvSpPr/>
          <p:nvPr/>
        </p:nvSpPr>
        <p:spPr>
          <a:xfrm>
            <a:off x="1331640" y="2153708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Metadata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Curation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:</a:t>
            </a:r>
          </a:p>
          <a:p>
            <a:pPr algn="ctr"/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Tags</a:t>
            </a:r>
            <a:endParaRPr lang="de-DE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E72D11C-5B58-439A-8021-7D3A5FFE1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940" y="641858"/>
            <a:ext cx="6359492" cy="387366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0D04484-0C95-4F14-BA5F-0BBF77F44AB1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1656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Tags in OMERO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are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part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of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metadata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(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D6239ABD-682C-44D3-9AD8-0FF10A8405B7}"/>
              </a:ext>
            </a:extLst>
          </p:cNvPr>
          <p:cNvSpPr/>
          <p:nvPr/>
        </p:nvSpPr>
        <p:spPr bwMode="auto">
          <a:xfrm rot="774590">
            <a:off x="6035760" y="2916010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33B669C2-1BC4-45DD-B8E0-3747636F6B07}"/>
              </a:ext>
            </a:extLst>
          </p:cNvPr>
          <p:cNvSpPr/>
          <p:nvPr/>
        </p:nvSpPr>
        <p:spPr bwMode="auto">
          <a:xfrm rot="774590">
            <a:off x="6035761" y="3248887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006672F-A2C4-40E7-87E9-733C747BCACA}"/>
              </a:ext>
            </a:extLst>
          </p:cNvPr>
          <p:cNvSpPr txBox="1"/>
          <p:nvPr/>
        </p:nvSpPr>
        <p:spPr>
          <a:xfrm>
            <a:off x="5259303" y="2859782"/>
            <a:ext cx="955028" cy="6001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Tags and Key-Value Pairs</a:t>
            </a:r>
          </a:p>
        </p:txBody>
      </p:sp>
    </p:spTree>
    <p:extLst>
      <p:ext uri="{BB962C8B-B14F-4D97-AF65-F5344CB8AC3E}">
        <p14:creationId xmlns:p14="http://schemas.microsoft.com/office/powerpoint/2010/main" val="1680834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6BFEE24-C7C4-4FE8-984E-73CE9C05565A}"/>
              </a:ext>
            </a:extLst>
          </p:cNvPr>
          <p:cNvSpPr/>
          <p:nvPr/>
        </p:nvSpPr>
        <p:spPr bwMode="auto">
          <a:xfrm>
            <a:off x="3865378" y="914312"/>
            <a:ext cx="4794528" cy="244234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43D4AC0-EAE7-4A96-A082-F954B40437BE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Tags and Key-Value Pairs in OMERO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recommendations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FDF2747-6886-4EF1-AF64-B44D75672C89}"/>
              </a:ext>
            </a:extLst>
          </p:cNvPr>
          <p:cNvSpPr txBox="1"/>
          <p:nvPr/>
        </p:nvSpPr>
        <p:spPr>
          <a:xfrm>
            <a:off x="321540" y="721854"/>
            <a:ext cx="2576179" cy="226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>
                <a:latin typeface="Arial"/>
              </a:rPr>
              <a:t>Tags &amp; Key-Value Pairs </a:t>
            </a:r>
            <a:r>
              <a:rPr lang="de-DE" sz="1600" b="1" dirty="0" err="1">
                <a:latin typeface="Arial"/>
              </a:rPr>
              <a:t>can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be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added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to</a:t>
            </a:r>
            <a:r>
              <a:rPr lang="de-DE" sz="1600" b="1" dirty="0">
                <a:latin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Images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Groups of Images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Datasets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Projects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86D7DD6-BF8F-4CFD-A76A-9BF4E86E418E}"/>
              </a:ext>
            </a:extLst>
          </p:cNvPr>
          <p:cNvSpPr txBox="1"/>
          <p:nvPr/>
        </p:nvSpPr>
        <p:spPr>
          <a:xfrm>
            <a:off x="4093804" y="914312"/>
            <a:ext cx="4492832" cy="2308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dirty="0">
                <a:solidFill>
                  <a:srgbClr val="008000"/>
                </a:solidFill>
                <a:latin typeface="Arial"/>
              </a:rPr>
              <a:t>I3D:bio </a:t>
            </a:r>
            <a:r>
              <a:rPr lang="de-DE" b="1" dirty="0" err="1">
                <a:solidFill>
                  <a:srgbClr val="008000"/>
                </a:solidFill>
                <a:latin typeface="Arial"/>
              </a:rPr>
              <a:t>recommendation</a:t>
            </a:r>
            <a:r>
              <a:rPr lang="de-DE" b="1" dirty="0">
                <a:solidFill>
                  <a:srgbClr val="008000"/>
                </a:solidFill>
                <a:latin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>
                <a:latin typeface="Arial"/>
              </a:rPr>
              <a:t>Use </a:t>
            </a:r>
            <a:r>
              <a:rPr lang="de-DE" sz="1600" b="1" dirty="0">
                <a:latin typeface="Arial"/>
              </a:rPr>
              <a:t>Tags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data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organization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across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datasets</a:t>
            </a:r>
            <a:r>
              <a:rPr lang="de-DE" sz="1600" dirty="0">
                <a:latin typeface="Arial"/>
              </a:rPr>
              <a:t> and </a:t>
            </a:r>
            <a:r>
              <a:rPr lang="de-DE" sz="1600" dirty="0" err="1">
                <a:latin typeface="Arial"/>
              </a:rPr>
              <a:t>projects</a:t>
            </a:r>
            <a:endParaRPr lang="de-DE" sz="1600" dirty="0">
              <a:latin typeface="Arial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>
                <a:latin typeface="Arial"/>
              </a:rPr>
              <a:t>Use </a:t>
            </a:r>
            <a:r>
              <a:rPr lang="de-DE" sz="1600" b="1" dirty="0">
                <a:latin typeface="Arial"/>
              </a:rPr>
              <a:t>Tag </a:t>
            </a:r>
            <a:r>
              <a:rPr lang="de-DE" sz="1600" b="1" dirty="0" err="1">
                <a:latin typeface="Arial"/>
              </a:rPr>
              <a:t>categories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to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organize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Tags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>
                <a:latin typeface="Arial"/>
              </a:rPr>
              <a:t>Use </a:t>
            </a:r>
            <a:r>
              <a:rPr lang="de-DE" sz="1600" b="1" dirty="0">
                <a:latin typeface="Arial"/>
              </a:rPr>
              <a:t>Key-Value Pairs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metadata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enrichment</a:t>
            </a:r>
            <a:endParaRPr lang="de-DE" sz="1600" dirty="0">
              <a:latin typeface="Arial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9A802C9-965D-4636-A362-63F3C3BC96B8}"/>
              </a:ext>
            </a:extLst>
          </p:cNvPr>
          <p:cNvSpPr txBox="1"/>
          <p:nvPr/>
        </p:nvSpPr>
        <p:spPr>
          <a:xfrm>
            <a:off x="3865378" y="3740794"/>
            <a:ext cx="5168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>
                <a:latin typeface="Arial"/>
              </a:rPr>
              <a:t>For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advanced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users</a:t>
            </a:r>
            <a:r>
              <a:rPr lang="de-DE" sz="1600" b="1" dirty="0">
                <a:latin typeface="Arial"/>
              </a:rPr>
              <a:t>:</a:t>
            </a:r>
          </a:p>
          <a:p>
            <a:r>
              <a:rPr lang="de-DE" sz="1600" dirty="0" err="1">
                <a:latin typeface="Arial"/>
              </a:rPr>
              <a:t>Annotate</a:t>
            </a:r>
            <a:r>
              <a:rPr lang="de-DE" sz="1600" dirty="0">
                <a:latin typeface="Arial"/>
              </a:rPr>
              <a:t> Tags &amp; Key-Value Pairs </a:t>
            </a:r>
            <a:r>
              <a:rPr lang="de-DE" sz="1600" dirty="0" err="1">
                <a:latin typeface="Arial"/>
              </a:rPr>
              <a:t>using</a:t>
            </a:r>
            <a:r>
              <a:rPr lang="de-DE" sz="1600" dirty="0">
                <a:latin typeface="Arial"/>
              </a:rPr>
              <a:t> </a:t>
            </a:r>
            <a:r>
              <a:rPr lang="de-DE" sz="1600" i="1" dirty="0" err="1">
                <a:latin typeface="Arial"/>
              </a:rPr>
              <a:t>ontology</a:t>
            </a:r>
            <a:r>
              <a:rPr lang="de-DE" sz="1600" i="1" dirty="0">
                <a:latin typeface="Arial"/>
              </a:rPr>
              <a:t> </a:t>
            </a:r>
            <a:r>
              <a:rPr lang="de-DE" sz="1600" i="1" dirty="0" err="1">
                <a:latin typeface="Arial"/>
              </a:rPr>
              <a:t>terms</a:t>
            </a:r>
            <a:r>
              <a:rPr lang="de-DE" sz="1600" i="1" dirty="0">
                <a:latin typeface="Arial"/>
              </a:rPr>
              <a:t> </a:t>
            </a:r>
            <a:r>
              <a:rPr lang="de-DE" sz="1600" dirty="0">
                <a:latin typeface="Arial"/>
              </a:rPr>
              <a:t>(</a:t>
            </a:r>
            <a:r>
              <a:rPr lang="de-DE" sz="1600" dirty="0" err="1">
                <a:latin typeface="Arial"/>
              </a:rPr>
              <a:t>see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subchapter</a:t>
            </a:r>
            <a:r>
              <a:rPr lang="de-DE" sz="1600" dirty="0">
                <a:latin typeface="Arial"/>
              </a:rPr>
              <a:t> 7-3)</a:t>
            </a:r>
            <a:endParaRPr lang="de-DE" sz="1400" dirty="0">
              <a:latin typeface="Arial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686E4DD-8EF1-4D55-84B8-AFBAC9671760}"/>
              </a:ext>
            </a:extLst>
          </p:cNvPr>
          <p:cNvSpPr txBox="1"/>
          <p:nvPr/>
        </p:nvSpPr>
        <p:spPr>
          <a:xfrm>
            <a:off x="278043" y="3125241"/>
            <a:ext cx="3245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>
                <a:latin typeface="Arial"/>
              </a:rPr>
              <a:t>NOTE: Tags </a:t>
            </a:r>
            <a:r>
              <a:rPr lang="de-DE" sz="1600" b="1" dirty="0" err="1">
                <a:latin typeface="Arial"/>
              </a:rPr>
              <a:t>are</a:t>
            </a:r>
            <a:r>
              <a:rPr lang="de-DE" sz="1600" b="1" dirty="0">
                <a:latin typeface="Arial"/>
              </a:rPr>
              <a:t>…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 err="1">
                <a:latin typeface="Arial"/>
              </a:rPr>
              <a:t>linked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to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groups</a:t>
            </a:r>
            <a:endParaRPr lang="de-DE" sz="1600" b="1" dirty="0"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 err="1">
                <a:latin typeface="Arial"/>
              </a:rPr>
              <a:t>owned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by</a:t>
            </a:r>
            <a:r>
              <a:rPr lang="de-DE" sz="1600" b="1" dirty="0">
                <a:latin typeface="Arial"/>
              </a:rPr>
              <a:t> a </a:t>
            </a:r>
            <a:r>
              <a:rPr lang="de-DE" sz="1600" b="1" dirty="0" err="1">
                <a:latin typeface="Arial"/>
              </a:rPr>
              <a:t>user</a:t>
            </a:r>
            <a:br>
              <a:rPr lang="de-DE" sz="1600" b="1" dirty="0">
                <a:latin typeface="Arial"/>
              </a:rPr>
            </a:br>
            <a:r>
              <a:rPr lang="de-DE" sz="1200" dirty="0">
                <a:latin typeface="Arial"/>
              </a:rPr>
              <a:t>(i.e., </a:t>
            </a:r>
            <a:r>
              <a:rPr lang="de-DE" sz="1200" dirty="0" err="1">
                <a:latin typeface="Arial"/>
              </a:rPr>
              <a:t>if</a:t>
            </a:r>
            <a:r>
              <a:rPr lang="de-DE" sz="1200" dirty="0">
                <a:latin typeface="Arial"/>
              </a:rPr>
              <a:t> a Tag </a:t>
            </a:r>
            <a:r>
              <a:rPr lang="de-DE" sz="1200" dirty="0" err="1">
                <a:latin typeface="Arial"/>
              </a:rPr>
              <a:t>is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deleted</a:t>
            </a:r>
            <a:r>
              <a:rPr lang="de-DE" sz="1200" dirty="0">
                <a:latin typeface="Arial"/>
              </a:rPr>
              <a:t>, </a:t>
            </a:r>
            <a:r>
              <a:rPr lang="de-DE" sz="1200" dirty="0" err="1">
                <a:latin typeface="Arial"/>
              </a:rPr>
              <a:t>it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is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deleted</a:t>
            </a:r>
            <a:r>
              <a:rPr lang="de-DE" sz="1200" dirty="0">
                <a:latin typeface="Arial"/>
              </a:rPr>
              <a:t> on all </a:t>
            </a:r>
            <a:r>
              <a:rPr lang="de-DE" sz="1200" dirty="0" err="1">
                <a:latin typeface="Arial"/>
              </a:rPr>
              <a:t>data</a:t>
            </a:r>
            <a:r>
              <a:rPr lang="de-DE" sz="1200" dirty="0">
                <a:latin typeface="Arial"/>
              </a:rPr>
              <a:t>(</a:t>
            </a:r>
            <a:r>
              <a:rPr lang="de-DE" sz="1200" dirty="0" err="1">
                <a:latin typeface="Arial"/>
              </a:rPr>
              <a:t>sets</a:t>
            </a:r>
            <a:r>
              <a:rPr lang="de-DE" sz="1200" dirty="0">
                <a:latin typeface="Arial"/>
              </a:rPr>
              <a:t>) </a:t>
            </a:r>
            <a:r>
              <a:rPr lang="de-DE" sz="1200" dirty="0" err="1">
                <a:latin typeface="Arial"/>
              </a:rPr>
              <a:t>using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this</a:t>
            </a:r>
            <a:r>
              <a:rPr lang="de-DE" sz="1200" dirty="0">
                <a:latin typeface="Arial"/>
              </a:rPr>
              <a:t> Tag!)</a:t>
            </a:r>
            <a:endParaRPr lang="de-DE" sz="16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EC6BAA4E-867D-49E0-A2D0-F30A2FC246DB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Tags and Tag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categories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recommendation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CF6239-0FC5-4F57-801D-81638987AB73}"/>
              </a:ext>
            </a:extLst>
          </p:cNvPr>
          <p:cNvSpPr txBox="1"/>
          <p:nvPr/>
        </p:nvSpPr>
        <p:spPr>
          <a:xfrm>
            <a:off x="352164" y="701751"/>
            <a:ext cx="8439672" cy="373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>
                <a:latin typeface="Arial"/>
              </a:rPr>
              <a:t>Tags </a:t>
            </a:r>
            <a:r>
              <a:rPr lang="de-DE" sz="1600" b="1" dirty="0" err="1">
                <a:latin typeface="Arial"/>
              </a:rPr>
              <a:t>are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owned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by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the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user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who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created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the</a:t>
            </a:r>
            <a:r>
              <a:rPr lang="de-DE" sz="1600" b="1" dirty="0">
                <a:latin typeface="Arial"/>
              </a:rPr>
              <a:t> Tag</a:t>
            </a:r>
          </a:p>
          <a:p>
            <a:pPr>
              <a:lnSpc>
                <a:spcPct val="150000"/>
              </a:lnSpc>
            </a:pPr>
            <a:endParaRPr lang="de-DE" sz="1600" b="1" dirty="0"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de-DE" sz="1600" b="1" dirty="0">
                <a:latin typeface="Arial"/>
              </a:rPr>
              <a:t>As a </a:t>
            </a:r>
            <a:r>
              <a:rPr lang="de-DE" sz="1600" b="1" dirty="0" err="1">
                <a:latin typeface="Arial"/>
              </a:rPr>
              <a:t>research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group</a:t>
            </a:r>
            <a:r>
              <a:rPr lang="de-DE" sz="1600" b="1" dirty="0">
                <a:latin typeface="Arial"/>
              </a:rPr>
              <a:t>, </a:t>
            </a:r>
            <a:r>
              <a:rPr lang="de-DE" sz="1600" b="1" dirty="0" err="1">
                <a:latin typeface="Arial"/>
              </a:rPr>
              <a:t>discuss</a:t>
            </a:r>
            <a:r>
              <a:rPr lang="de-DE" sz="1600" b="1" dirty="0">
                <a:latin typeface="Arial"/>
              </a:rPr>
              <a:t> and </a:t>
            </a:r>
            <a:r>
              <a:rPr lang="de-DE" sz="1600" b="1" dirty="0" err="1">
                <a:latin typeface="Arial"/>
              </a:rPr>
              <a:t>decide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together</a:t>
            </a:r>
            <a:endParaRPr lang="de-DE" sz="1600" b="1" dirty="0">
              <a:latin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Arial"/>
              </a:rPr>
              <a:t>if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only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one</a:t>
            </a:r>
            <a:r>
              <a:rPr lang="de-DE" sz="1600" dirty="0">
                <a:latin typeface="Arial"/>
              </a:rPr>
              <a:t> (</a:t>
            </a:r>
            <a:r>
              <a:rPr lang="de-DE" sz="1600" dirty="0" err="1">
                <a:latin typeface="Arial"/>
              </a:rPr>
              <a:t>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few</a:t>
            </a:r>
            <a:r>
              <a:rPr lang="de-DE" sz="1600" dirty="0">
                <a:latin typeface="Arial"/>
              </a:rPr>
              <a:t>) </a:t>
            </a:r>
            <a:r>
              <a:rPr lang="de-DE" sz="1600" dirty="0" err="1">
                <a:latin typeface="Arial"/>
              </a:rPr>
              <a:t>persons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curate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Tags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all </a:t>
            </a:r>
            <a:r>
              <a:rPr lang="de-DE" sz="1600" dirty="0" err="1">
                <a:latin typeface="Arial"/>
              </a:rPr>
              <a:t>group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members</a:t>
            </a:r>
            <a:endParaRPr lang="de-DE" sz="1600" dirty="0">
              <a:latin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Arial"/>
              </a:rPr>
              <a:t>if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each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should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create</a:t>
            </a:r>
            <a:r>
              <a:rPr lang="de-DE" sz="1600" dirty="0">
                <a:latin typeface="Arial"/>
              </a:rPr>
              <a:t> own Tags (</a:t>
            </a:r>
            <a:r>
              <a:rPr lang="de-DE" sz="1600" dirty="0" err="1">
                <a:latin typeface="Arial"/>
              </a:rPr>
              <a:t>bears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risk</a:t>
            </a:r>
            <a:r>
              <a:rPr lang="de-DE" sz="1600" dirty="0">
                <a:latin typeface="Arial"/>
              </a:rPr>
              <a:t> of </a:t>
            </a:r>
            <a:r>
              <a:rPr lang="de-DE" sz="1600" dirty="0" err="1">
                <a:latin typeface="Arial"/>
              </a:rPr>
              <a:t>redundancy</a:t>
            </a:r>
            <a:r>
              <a:rPr lang="de-DE" sz="1600" dirty="0">
                <a:latin typeface="Arial"/>
              </a:rPr>
              <a:t>!)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Arial"/>
              </a:rPr>
              <a:t>If</a:t>
            </a:r>
            <a:r>
              <a:rPr lang="de-DE" sz="1600" dirty="0">
                <a:latin typeface="Arial"/>
              </a:rPr>
              <a:t> and </a:t>
            </a:r>
            <a:r>
              <a:rPr lang="de-DE" sz="1600" dirty="0" err="1">
                <a:latin typeface="Arial"/>
              </a:rPr>
              <a:t>which</a:t>
            </a:r>
            <a:r>
              <a:rPr lang="de-DE" sz="1600" dirty="0">
                <a:latin typeface="Arial"/>
              </a:rPr>
              <a:t> Tag </a:t>
            </a:r>
            <a:r>
              <a:rPr lang="de-DE" sz="1600" dirty="0" err="1">
                <a:latin typeface="Arial"/>
              </a:rPr>
              <a:t>categories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might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benefit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your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case</a:t>
            </a:r>
            <a:endParaRPr lang="de-DE" sz="1600" dirty="0">
              <a:latin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de-DE" sz="1600" i="1" dirty="0">
                <a:latin typeface="Arial"/>
              </a:rPr>
              <a:t>I3D:bio </a:t>
            </a:r>
            <a:r>
              <a:rPr lang="de-DE" sz="1600" i="1" dirty="0" err="1">
                <a:latin typeface="Arial"/>
              </a:rPr>
              <a:t>recommendation</a:t>
            </a:r>
            <a:r>
              <a:rPr lang="de-DE" sz="1600" i="1" dirty="0">
                <a:latin typeface="Arial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de-DE" sz="1600" dirty="0" err="1">
                <a:latin typeface="Arial"/>
              </a:rPr>
              <a:t>When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using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same </a:t>
            </a:r>
            <a:r>
              <a:rPr lang="de-DE" sz="1600" dirty="0" err="1">
                <a:latin typeface="Arial"/>
              </a:rPr>
              <a:t>group</a:t>
            </a:r>
            <a:r>
              <a:rPr lang="de-DE" sz="1600" dirty="0">
                <a:latin typeface="Arial"/>
              </a:rPr>
              <a:t> in OMERO, </a:t>
            </a:r>
            <a:r>
              <a:rPr lang="de-DE" sz="1600" dirty="0" err="1">
                <a:latin typeface="Arial"/>
              </a:rPr>
              <a:t>one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person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can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curate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Tags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multiple </a:t>
            </a:r>
            <a:r>
              <a:rPr lang="de-DE" sz="1600" dirty="0" err="1">
                <a:latin typeface="Arial"/>
              </a:rPr>
              <a:t>users</a:t>
            </a:r>
            <a:r>
              <a:rPr lang="de-DE" sz="1600" dirty="0">
                <a:latin typeface="Arial"/>
              </a:rPr>
              <a:t>. Tags </a:t>
            </a:r>
            <a:r>
              <a:rPr lang="de-DE" sz="1600" dirty="0" err="1">
                <a:latin typeface="Arial"/>
              </a:rPr>
              <a:t>may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created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together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users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depending</a:t>
            </a:r>
            <a:r>
              <a:rPr lang="de-DE" sz="1600" dirty="0">
                <a:latin typeface="Arial"/>
              </a:rPr>
              <a:t> on </a:t>
            </a:r>
            <a:r>
              <a:rPr lang="de-DE" sz="1600" dirty="0" err="1">
                <a:latin typeface="Arial"/>
              </a:rPr>
              <a:t>the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research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needs</a:t>
            </a:r>
            <a:r>
              <a:rPr lang="de-DE" sz="1600" dirty="0">
                <a:latin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503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46AF4D9-5D11-4B7C-AB34-700004A9BC1B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996080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Why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Tags?</a:t>
            </a:r>
            <a:br>
              <a:rPr lang="de-DE" sz="2000" b="1" i="1" dirty="0">
                <a:solidFill>
                  <a:srgbClr val="008000"/>
                </a:solidFill>
                <a:latin typeface="Arial" pitchFamily="34" charset="0"/>
              </a:rPr>
            </a:br>
            <a:r>
              <a:rPr lang="de-DE" sz="2000" b="1" i="1" dirty="0" err="1">
                <a:solidFill>
                  <a:srgbClr val="008000"/>
                </a:solidFill>
                <a:latin typeface="Arial" pitchFamily="34" charset="0"/>
              </a:rPr>
              <a:t>Example</a:t>
            </a:r>
            <a:r>
              <a:rPr lang="de-DE" sz="2000" b="1" i="1" dirty="0">
                <a:solidFill>
                  <a:srgbClr val="008000"/>
                </a:solidFill>
                <a:latin typeface="Arial" pitchFamily="34" charset="0"/>
              </a:rPr>
              <a:t> of a </a:t>
            </a:r>
            <a:r>
              <a:rPr lang="de-DE" sz="2000" b="1" i="1" dirty="0" err="1">
                <a:solidFill>
                  <a:srgbClr val="008000"/>
                </a:solidFill>
                <a:latin typeface="Arial" pitchFamily="34" charset="0"/>
              </a:rPr>
              <a:t>problem</a:t>
            </a:r>
            <a:r>
              <a:rPr lang="de-DE" sz="2000" b="1" i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Searching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datasets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and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images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in a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file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explorer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21CB454-7077-4A86-B7B1-BD5103D39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55142"/>
          <a:stretch/>
        </p:blipFill>
        <p:spPr>
          <a:xfrm>
            <a:off x="385583" y="2033802"/>
            <a:ext cx="2414542" cy="251788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E164E3D-856A-430F-9E53-9A133A8AE7A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87" b="1261"/>
          <a:stretch/>
        </p:blipFill>
        <p:spPr>
          <a:xfrm>
            <a:off x="3943719" y="1758612"/>
            <a:ext cx="1476994" cy="283683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299F498-BDE2-4C58-A919-9D3CE13C06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4660" t="390" r="482" b="-390"/>
          <a:stretch/>
        </p:blipFill>
        <p:spPr>
          <a:xfrm>
            <a:off x="6257888" y="2031357"/>
            <a:ext cx="2365596" cy="246684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14945D9-BDDA-47F7-83E3-515D2332AD82}"/>
              </a:ext>
            </a:extLst>
          </p:cNvPr>
          <p:cNvSpPr txBox="1"/>
          <p:nvPr/>
        </p:nvSpPr>
        <p:spPr>
          <a:xfrm>
            <a:off x="288444" y="859775"/>
            <a:ext cx="25333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/>
              </a:rPr>
              <a:t>Original </a:t>
            </a:r>
            <a:r>
              <a:rPr lang="de-DE" sz="1400" b="1" dirty="0" err="1">
                <a:latin typeface="Arial"/>
              </a:rPr>
              <a:t>file</a:t>
            </a:r>
            <a:r>
              <a:rPr lang="de-DE" sz="1400" b="1" dirty="0">
                <a:latin typeface="Arial"/>
              </a:rPr>
              <a:t> </a:t>
            </a:r>
            <a:r>
              <a:rPr lang="de-DE" sz="1400" b="1" dirty="0" err="1">
                <a:latin typeface="Arial"/>
              </a:rPr>
              <a:t>structure</a:t>
            </a:r>
            <a:r>
              <a:rPr lang="de-DE" sz="1400" b="1" dirty="0">
                <a:latin typeface="Arial"/>
              </a:rPr>
              <a:t> </a:t>
            </a:r>
            <a:r>
              <a:rPr lang="de-DE" sz="1400" b="1" dirty="0" err="1">
                <a:latin typeface="Arial"/>
              </a:rPr>
              <a:t>purpose</a:t>
            </a:r>
            <a:r>
              <a:rPr lang="de-DE" sz="1400" b="1" dirty="0">
                <a:latin typeface="Arial"/>
              </a:rPr>
              <a:t>:</a:t>
            </a:r>
            <a:br>
              <a:rPr lang="de-DE" sz="1400" dirty="0">
                <a:latin typeface="Arial"/>
              </a:rPr>
            </a:br>
            <a:r>
              <a:rPr lang="de-DE" sz="1400" dirty="0" err="1">
                <a:latin typeface="Arial"/>
              </a:rPr>
              <a:t>Compare</a:t>
            </a:r>
            <a:r>
              <a:rPr lang="de-DE" sz="1400" dirty="0">
                <a:latin typeface="Arial"/>
              </a:rPr>
              <a:t> different </a:t>
            </a:r>
            <a:r>
              <a:rPr lang="de-DE" sz="1400" dirty="0" err="1">
                <a:latin typeface="Arial"/>
              </a:rPr>
              <a:t>treatments</a:t>
            </a:r>
            <a:r>
              <a:rPr lang="de-DE" sz="1400" dirty="0">
                <a:latin typeface="Arial"/>
              </a:rPr>
              <a:t> per time </a:t>
            </a:r>
            <a:r>
              <a:rPr lang="de-DE" sz="1400" dirty="0" err="1">
                <a:latin typeface="Arial"/>
              </a:rPr>
              <a:t>point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for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each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staining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target</a:t>
            </a:r>
            <a:endParaRPr lang="de-DE" sz="1400" dirty="0">
              <a:latin typeface="Arial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7B3C638-5953-4ECF-BCB2-8BBDB3298A3F}"/>
              </a:ext>
            </a:extLst>
          </p:cNvPr>
          <p:cNvSpPr txBox="1"/>
          <p:nvPr/>
        </p:nvSpPr>
        <p:spPr>
          <a:xfrm>
            <a:off x="3173178" y="859775"/>
            <a:ext cx="2952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/>
              </a:rPr>
              <a:t>New </a:t>
            </a:r>
            <a:r>
              <a:rPr lang="de-DE" sz="1400" b="1" dirty="0" err="1">
                <a:latin typeface="Arial"/>
              </a:rPr>
              <a:t>intention</a:t>
            </a:r>
            <a:r>
              <a:rPr lang="de-DE" sz="1400" b="1" dirty="0">
                <a:latin typeface="Arial"/>
              </a:rPr>
              <a:t>: </a:t>
            </a:r>
            <a:br>
              <a:rPr lang="de-DE" sz="1400" dirty="0">
                <a:latin typeface="Arial"/>
              </a:rPr>
            </a:br>
            <a:r>
              <a:rPr lang="de-DE" sz="1400" dirty="0" err="1">
                <a:latin typeface="Arial"/>
              </a:rPr>
              <a:t>Compare</a:t>
            </a:r>
            <a:r>
              <a:rPr lang="de-DE" sz="1400" dirty="0">
                <a:latin typeface="Arial"/>
              </a:rPr>
              <a:t> all „DMSO“ </a:t>
            </a:r>
            <a:r>
              <a:rPr lang="de-DE" sz="1400" dirty="0" err="1">
                <a:latin typeface="Arial"/>
              </a:rPr>
              <a:t>control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images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for</a:t>
            </a:r>
            <a:r>
              <a:rPr lang="de-DE" sz="1400" dirty="0">
                <a:latin typeface="Arial"/>
              </a:rPr>
              <a:t> „</a:t>
            </a:r>
            <a:r>
              <a:rPr lang="de-DE" sz="1400" dirty="0" err="1">
                <a:latin typeface="Arial"/>
              </a:rPr>
              <a:t>pERK</a:t>
            </a:r>
            <a:r>
              <a:rPr lang="de-DE" sz="1400" dirty="0">
                <a:latin typeface="Arial"/>
              </a:rPr>
              <a:t>“ </a:t>
            </a:r>
            <a:r>
              <a:rPr lang="de-DE" sz="1400" dirty="0" err="1">
                <a:latin typeface="Arial"/>
              </a:rPr>
              <a:t>staining</a:t>
            </a:r>
            <a:r>
              <a:rPr lang="de-DE" sz="1400" dirty="0">
                <a:latin typeface="Arial"/>
              </a:rPr>
              <a:t> at „0 h“ of </a:t>
            </a:r>
            <a:r>
              <a:rPr lang="de-DE" sz="1400" dirty="0" err="1">
                <a:latin typeface="Arial"/>
              </a:rPr>
              <a:t>incubation</a:t>
            </a:r>
            <a:endParaRPr lang="de-DE" sz="1400" dirty="0">
              <a:latin typeface="Arial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7653273-37CC-48FB-9950-0BA6A07B612E}"/>
              </a:ext>
            </a:extLst>
          </p:cNvPr>
          <p:cNvSpPr txBox="1"/>
          <p:nvPr/>
        </p:nvSpPr>
        <p:spPr>
          <a:xfrm>
            <a:off x="6257888" y="859775"/>
            <a:ext cx="283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>
                <a:latin typeface="Arial"/>
              </a:rPr>
              <a:t>What</a:t>
            </a:r>
            <a:r>
              <a:rPr lang="de-DE" sz="1400" b="1" dirty="0">
                <a:latin typeface="Arial"/>
              </a:rPr>
              <a:t> </a:t>
            </a:r>
            <a:r>
              <a:rPr lang="de-DE" sz="1400" b="1" dirty="0" err="1">
                <a:latin typeface="Arial"/>
              </a:rPr>
              <a:t>is</a:t>
            </a:r>
            <a:r>
              <a:rPr lang="de-DE" sz="1400" b="1" dirty="0">
                <a:latin typeface="Arial"/>
              </a:rPr>
              <a:t> </a:t>
            </a:r>
            <a:r>
              <a:rPr lang="de-DE" sz="1400" b="1" dirty="0" err="1">
                <a:latin typeface="Arial"/>
              </a:rPr>
              <a:t>the</a:t>
            </a:r>
            <a:r>
              <a:rPr lang="de-DE" sz="1400" b="1" dirty="0">
                <a:latin typeface="Arial"/>
              </a:rPr>
              <a:t> </a:t>
            </a:r>
            <a:r>
              <a:rPr lang="de-DE" sz="1400" b="1" dirty="0" err="1">
                <a:latin typeface="Arial"/>
              </a:rPr>
              <a:t>solution</a:t>
            </a:r>
            <a:r>
              <a:rPr lang="de-DE" sz="1400" b="1" dirty="0">
                <a:latin typeface="Arial"/>
              </a:rPr>
              <a:t>?</a:t>
            </a:r>
            <a:br>
              <a:rPr lang="de-DE" sz="1400" dirty="0">
                <a:latin typeface="Arial"/>
              </a:rPr>
            </a:br>
            <a:r>
              <a:rPr lang="de-DE" sz="1400" dirty="0">
                <a:latin typeface="Arial"/>
              </a:rPr>
              <a:t>- </a:t>
            </a:r>
            <a:r>
              <a:rPr lang="de-DE" sz="1400" dirty="0" err="1">
                <a:latin typeface="Arial"/>
              </a:rPr>
              <a:t>acess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indivdual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files</a:t>
            </a:r>
            <a:r>
              <a:rPr lang="de-DE" sz="1400" dirty="0">
                <a:latin typeface="Arial"/>
              </a:rPr>
              <a:t> </a:t>
            </a:r>
            <a:br>
              <a:rPr lang="de-DE" sz="1400" dirty="0">
                <a:latin typeface="Arial"/>
              </a:rPr>
            </a:br>
            <a:r>
              <a:rPr lang="de-DE" sz="1400" i="1" dirty="0" err="1">
                <a:latin typeface="Arial"/>
              </a:rPr>
              <a:t>or</a:t>
            </a:r>
            <a:br>
              <a:rPr lang="de-DE" sz="1400" dirty="0">
                <a:latin typeface="Arial"/>
              </a:rPr>
            </a:br>
            <a:r>
              <a:rPr lang="de-DE" sz="1400" dirty="0">
                <a:latin typeface="Arial"/>
              </a:rPr>
              <a:t>- </a:t>
            </a:r>
            <a:r>
              <a:rPr lang="de-DE" sz="1400" dirty="0" err="1">
                <a:latin typeface="Arial"/>
              </a:rPr>
              <a:t>rearrange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the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file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structure</a:t>
            </a:r>
            <a:r>
              <a:rPr lang="de-DE" sz="1400" dirty="0">
                <a:latin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6125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BB566EA-CC4B-4C05-9E79-B557BDCFCD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08" r="49124" b="51429"/>
          <a:stretch/>
        </p:blipFill>
        <p:spPr>
          <a:xfrm>
            <a:off x="4864658" y="2381448"/>
            <a:ext cx="3892813" cy="2156126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BDF1784-321B-42A2-A80F-7C530AC119D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Why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Tags?</a:t>
            </a:r>
          </a:p>
          <a:p>
            <a:pPr eaLnBrk="1" hangingPunct="1"/>
            <a:r>
              <a:rPr lang="de-DE" sz="2000" b="1" i="1" dirty="0" err="1">
                <a:solidFill>
                  <a:srgbClr val="008000"/>
                </a:solidFill>
                <a:latin typeface="Arial" pitchFamily="34" charset="0"/>
              </a:rPr>
              <a:t>Example</a:t>
            </a:r>
            <a:r>
              <a:rPr lang="de-DE" sz="2000" b="1" i="1" dirty="0">
                <a:solidFill>
                  <a:srgbClr val="008000"/>
                </a:solidFill>
                <a:latin typeface="Arial" pitchFamily="34" charset="0"/>
              </a:rPr>
              <a:t> of a </a:t>
            </a:r>
            <a:r>
              <a:rPr lang="de-DE" sz="2000" b="1" i="1" dirty="0" err="1">
                <a:solidFill>
                  <a:srgbClr val="008000"/>
                </a:solidFill>
                <a:latin typeface="Arial" pitchFamily="34" charset="0"/>
              </a:rPr>
              <a:t>solution</a:t>
            </a:r>
            <a:r>
              <a:rPr lang="de-DE" sz="2000" b="1" i="1" dirty="0">
                <a:solidFill>
                  <a:srgbClr val="008000"/>
                </a:solidFill>
                <a:latin typeface="Arial" pitchFamily="34" charset="0"/>
              </a:rPr>
              <a:t>: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search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function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based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on Tags</a:t>
            </a:r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5C124B41-989B-49C7-9F05-9A281968A428}"/>
              </a:ext>
            </a:extLst>
          </p:cNvPr>
          <p:cNvSpPr/>
          <p:nvPr/>
        </p:nvSpPr>
        <p:spPr bwMode="auto">
          <a:xfrm rot="1549921">
            <a:off x="4532265" y="2815125"/>
            <a:ext cx="399729" cy="289537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F1EE5D5A-FC18-4838-9714-22E470651060}"/>
              </a:ext>
            </a:extLst>
          </p:cNvPr>
          <p:cNvSpPr/>
          <p:nvPr/>
        </p:nvSpPr>
        <p:spPr bwMode="auto">
          <a:xfrm rot="20269495">
            <a:off x="4525444" y="3554253"/>
            <a:ext cx="407465" cy="30343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A60C308-6B99-46AF-B839-3E2513DEA7A2}"/>
              </a:ext>
            </a:extLst>
          </p:cNvPr>
          <p:cNvSpPr txBox="1"/>
          <p:nvPr/>
        </p:nvSpPr>
        <p:spPr>
          <a:xfrm>
            <a:off x="147921" y="966718"/>
            <a:ext cx="8304196" cy="1304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800" dirty="0" err="1">
                <a:latin typeface="Arial"/>
              </a:rPr>
              <a:t>Instead</a:t>
            </a:r>
            <a:r>
              <a:rPr lang="de-DE" sz="1800" dirty="0">
                <a:latin typeface="Arial"/>
              </a:rPr>
              <a:t> of file-</a:t>
            </a:r>
            <a:r>
              <a:rPr lang="de-DE" sz="1800" dirty="0" err="1">
                <a:latin typeface="Arial"/>
              </a:rPr>
              <a:t>path</a:t>
            </a:r>
            <a:r>
              <a:rPr lang="de-DE" sz="1800" dirty="0">
                <a:latin typeface="Arial"/>
              </a:rPr>
              <a:t>-</a:t>
            </a:r>
            <a:r>
              <a:rPr lang="de-DE" sz="1800" dirty="0" err="1">
                <a:latin typeface="Arial"/>
              </a:rPr>
              <a:t>centered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thinking</a:t>
            </a:r>
            <a:r>
              <a:rPr lang="de-DE" dirty="0">
                <a:latin typeface="Arial"/>
              </a:rPr>
              <a:t>…</a:t>
            </a:r>
            <a:endParaRPr lang="de-DE" sz="1800" dirty="0"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de-DE" sz="1200" dirty="0">
                <a:latin typeface="Arial"/>
              </a:rPr>
              <a:t>D:\MaryMayperson\MyData\</a:t>
            </a:r>
            <a:r>
              <a:rPr lang="de-DE" sz="1200" b="1" dirty="0">
                <a:latin typeface="Arial"/>
              </a:rPr>
              <a:t>Project_Nuclear_ERK_Tcells\20171115_M33_pERK</a:t>
            </a:r>
            <a:r>
              <a:rPr lang="de-DE" sz="1200" dirty="0">
                <a:latin typeface="Arial"/>
              </a:rPr>
              <a:t>\2017115_M33_pERK_DMSO_01.czi</a:t>
            </a:r>
          </a:p>
          <a:p>
            <a:pPr>
              <a:lnSpc>
                <a:spcPct val="150000"/>
              </a:lnSpc>
            </a:pPr>
            <a:r>
              <a:rPr lang="de-DE" sz="1200" dirty="0">
                <a:latin typeface="Arial"/>
              </a:rPr>
              <a:t>								</a:t>
            </a:r>
            <a:r>
              <a:rPr lang="de-DE" sz="1200" i="1" dirty="0" err="1">
                <a:latin typeface="Arial"/>
              </a:rPr>
              <a:t>vs</a:t>
            </a:r>
            <a:endParaRPr lang="de-DE" sz="1200" i="1" dirty="0"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de-DE" sz="1200" dirty="0">
                <a:latin typeface="Arial"/>
              </a:rPr>
              <a:t>D:\MaryMayperson\MyData\</a:t>
            </a:r>
            <a:r>
              <a:rPr lang="de-DE" sz="1200" b="1" dirty="0">
                <a:latin typeface="Arial"/>
              </a:rPr>
              <a:t>Project_Nuclear_ERK_Tcells_new\pERK_DMSO</a:t>
            </a:r>
            <a:r>
              <a:rPr lang="de-DE" sz="1200" dirty="0">
                <a:latin typeface="Arial"/>
              </a:rPr>
              <a:t>\2017115_M33_pERK_DMSO_01.czi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B1F45BF-B1F9-46E2-8BCC-17C2C6DAB563}"/>
              </a:ext>
            </a:extLst>
          </p:cNvPr>
          <p:cNvSpPr txBox="1"/>
          <p:nvPr/>
        </p:nvSpPr>
        <p:spPr>
          <a:xfrm>
            <a:off x="147921" y="2719119"/>
            <a:ext cx="4291559" cy="1756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latin typeface="Arial"/>
              </a:rPr>
              <a:t>…</a:t>
            </a:r>
            <a:r>
              <a:rPr lang="de-DE" dirty="0" err="1">
                <a:latin typeface="Arial"/>
              </a:rPr>
              <a:t>t</a:t>
            </a:r>
            <a:r>
              <a:rPr lang="de-DE" sz="1800" dirty="0" err="1">
                <a:latin typeface="Arial"/>
              </a:rPr>
              <a:t>hink</a:t>
            </a:r>
            <a:r>
              <a:rPr lang="de-DE" sz="1800" dirty="0">
                <a:latin typeface="Arial"/>
              </a:rPr>
              <a:t> of tag </a:t>
            </a:r>
            <a:r>
              <a:rPr lang="de-DE" sz="1800" dirty="0" err="1">
                <a:latin typeface="Arial"/>
              </a:rPr>
              <a:t>combinations</a:t>
            </a:r>
            <a:r>
              <a:rPr lang="de-DE" sz="1800" dirty="0">
                <a:latin typeface="Arial"/>
              </a:rPr>
              <a:t>, </a:t>
            </a:r>
            <a:r>
              <a:rPr lang="de-DE" sz="1800" dirty="0" err="1">
                <a:latin typeface="Arial"/>
              </a:rPr>
              <a:t>instead</a:t>
            </a:r>
            <a:r>
              <a:rPr lang="de-DE" sz="1800" dirty="0">
                <a:latin typeface="Arial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de-DE" sz="1400" i="1" dirty="0">
                <a:latin typeface="Bahnschrift" panose="020B0502040204020203" pitchFamily="34" charset="0"/>
              </a:rPr>
              <a:t>	User: </a:t>
            </a:r>
            <a:r>
              <a:rPr lang="de-DE" sz="1400" dirty="0">
                <a:latin typeface="Bahnschrift" panose="020B0502040204020203" pitchFamily="34" charset="0"/>
              </a:rPr>
              <a:t>Mary </a:t>
            </a:r>
            <a:r>
              <a:rPr lang="de-DE" sz="1400" dirty="0" err="1">
                <a:latin typeface="Bahnschrift" panose="020B0502040204020203" pitchFamily="34" charset="0"/>
              </a:rPr>
              <a:t>Mayperson</a:t>
            </a:r>
            <a:endParaRPr lang="de-DE" sz="1400" dirty="0">
              <a:latin typeface="Bahnschrift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400" i="1" dirty="0">
                <a:latin typeface="Bahnschrift" panose="020B0502040204020203" pitchFamily="34" charset="0"/>
              </a:rPr>
              <a:t>	Tags: </a:t>
            </a:r>
            <a:r>
              <a:rPr lang="de-DE" sz="1400" dirty="0">
                <a:latin typeface="Bahnschrift" panose="020B0502040204020203" pitchFamily="34" charset="0"/>
              </a:rPr>
              <a:t>„DMSO“ AND „</a:t>
            </a:r>
            <a:r>
              <a:rPr lang="de-DE" sz="1400" dirty="0" err="1">
                <a:latin typeface="Bahnschrift" panose="020B0502040204020203" pitchFamily="34" charset="0"/>
              </a:rPr>
              <a:t>phospho</a:t>
            </a:r>
            <a:r>
              <a:rPr lang="de-DE" sz="1400" dirty="0">
                <a:latin typeface="Bahnschrift" panose="020B0502040204020203" pitchFamily="34" charset="0"/>
              </a:rPr>
              <a:t>-ERK“ AND „0h“</a:t>
            </a:r>
          </a:p>
          <a:p>
            <a:pPr>
              <a:lnSpc>
                <a:spcPct val="150000"/>
              </a:lnSpc>
            </a:pPr>
            <a:r>
              <a:rPr lang="de-DE" sz="1400" dirty="0">
                <a:latin typeface="Bahnschrift" panose="020B0502040204020203" pitchFamily="34" charset="0"/>
              </a:rPr>
              <a:t>		</a:t>
            </a:r>
            <a:r>
              <a:rPr lang="de-DE" sz="1400" dirty="0" err="1">
                <a:latin typeface="Bahnschrift" panose="020B0502040204020203" pitchFamily="34" charset="0"/>
              </a:rPr>
              <a:t>or</a:t>
            </a:r>
            <a:endParaRPr lang="de-DE" sz="1400" dirty="0">
              <a:latin typeface="Bahnschrift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400" i="1" dirty="0">
                <a:latin typeface="Bahnschrift" panose="020B0502040204020203" pitchFamily="34" charset="0"/>
              </a:rPr>
              <a:t>	Tags: </a:t>
            </a:r>
            <a:r>
              <a:rPr lang="de-DE" sz="1400" dirty="0">
                <a:latin typeface="Bahnschrift" panose="020B0502040204020203" pitchFamily="34" charset="0"/>
              </a:rPr>
              <a:t>„DMSO“ AND „</a:t>
            </a:r>
            <a:r>
              <a:rPr lang="de-DE" sz="1400" dirty="0" err="1">
                <a:latin typeface="Bahnschrift" panose="020B0502040204020203" pitchFamily="34" charset="0"/>
              </a:rPr>
              <a:t>phospho</a:t>
            </a:r>
            <a:r>
              <a:rPr lang="de-DE" sz="1400" dirty="0">
                <a:latin typeface="Bahnschrift" panose="020B0502040204020203" pitchFamily="34" charset="0"/>
              </a:rPr>
              <a:t>-ERK“ AND „M33“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8C72972-4B12-48FB-B100-8EEA6CF85D93}"/>
              </a:ext>
            </a:extLst>
          </p:cNvPr>
          <p:cNvSpPr txBox="1"/>
          <p:nvPr/>
        </p:nvSpPr>
        <p:spPr>
          <a:xfrm>
            <a:off x="6930455" y="4492452"/>
            <a:ext cx="1959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also: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subchapter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6.1)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56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66BDC77-2F92-4C96-9782-0C70144BA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2" y="633259"/>
            <a:ext cx="6624737" cy="403522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5ACF5E9-9348-473F-B75F-C3AB53489E8C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Use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flexible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exploration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1/2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AF46CA5-DD27-4B84-B9D0-59AA43B6F081}"/>
              </a:ext>
            </a:extLst>
          </p:cNvPr>
          <p:cNvSpPr txBox="1"/>
          <p:nvPr/>
        </p:nvSpPr>
        <p:spPr>
          <a:xfrm>
            <a:off x="178062" y="581071"/>
            <a:ext cx="20896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Data </a:t>
            </a:r>
            <a:r>
              <a:rPr lang="de-DE" sz="1800" dirty="0" err="1">
                <a:latin typeface="Arial"/>
              </a:rPr>
              <a:t>is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shown</a:t>
            </a:r>
            <a:r>
              <a:rPr lang="de-DE" sz="1800" dirty="0">
                <a:latin typeface="Arial"/>
              </a:rPr>
              <a:t> in a flat (</a:t>
            </a:r>
            <a:r>
              <a:rPr lang="de-DE" sz="1800" dirty="0" err="1">
                <a:latin typeface="Arial"/>
              </a:rPr>
              <a:t>two</a:t>
            </a:r>
            <a:r>
              <a:rPr lang="de-DE" sz="1800" dirty="0">
                <a:latin typeface="Arial"/>
              </a:rPr>
              <a:t>-folder) </a:t>
            </a:r>
            <a:r>
              <a:rPr lang="de-DE" sz="1800" dirty="0" err="1">
                <a:latin typeface="Arial"/>
              </a:rPr>
              <a:t>hierarchy</a:t>
            </a: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800" i="1" dirty="0" err="1">
                <a:latin typeface="Arial"/>
              </a:rPr>
              <a:t>Example</a:t>
            </a:r>
            <a:r>
              <a:rPr lang="de-DE" sz="1800" i="1" dirty="0">
                <a:latin typeface="Arial"/>
              </a:rPr>
              <a:t>:</a:t>
            </a:r>
          </a:p>
          <a:p>
            <a:r>
              <a:rPr lang="de-DE" sz="1800" dirty="0">
                <a:latin typeface="Arial"/>
              </a:rPr>
              <a:t>The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organized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stained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intracellular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targets</a:t>
            </a:r>
            <a:r>
              <a:rPr lang="de-DE" sz="1800" dirty="0">
                <a:latin typeface="Arial"/>
              </a:rPr>
              <a:t>, and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independent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replications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are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organized</a:t>
            </a:r>
            <a:r>
              <a:rPr lang="de-DE" sz="1800" dirty="0">
                <a:latin typeface="Arial"/>
              </a:rPr>
              <a:t> in separate </a:t>
            </a:r>
            <a:r>
              <a:rPr lang="de-DE" sz="1800" dirty="0" err="1">
                <a:solidFill>
                  <a:srgbClr val="9ABA84"/>
                </a:solidFill>
                <a:latin typeface="Arial"/>
              </a:rPr>
              <a:t>datasets</a:t>
            </a:r>
            <a:endParaRPr lang="de-DE" sz="1800" dirty="0">
              <a:solidFill>
                <a:srgbClr val="9ABA84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632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1687</Words>
  <Application>Microsoft Office PowerPoint</Application>
  <PresentationFormat>Bildschirmpräsentation (16:9)</PresentationFormat>
  <Paragraphs>191</Paragraphs>
  <Slides>25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3" baseType="lpstr">
      <vt:lpstr>ＭＳ Ｐゴシック</vt:lpstr>
      <vt:lpstr>ＭＳ Ｐゴシック</vt:lpstr>
      <vt:lpstr>Arial</vt:lpstr>
      <vt:lpstr>Bahnschrift</vt:lpstr>
      <vt:lpstr>Calibri</vt:lpstr>
      <vt:lpstr>Times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Schmidt, Christian</cp:lastModifiedBy>
  <cp:revision>53</cp:revision>
  <dcterms:created xsi:type="dcterms:W3CDTF">2022-06-07T12:41:43Z</dcterms:created>
  <dcterms:modified xsi:type="dcterms:W3CDTF">2023-11-09T14:32:57Z</dcterms:modified>
</cp:coreProperties>
</file>