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2" r:id="rId1"/>
  </p:sldMasterIdLst>
  <p:notesMasterIdLst>
    <p:notesMasterId r:id="rId16"/>
  </p:notesMasterIdLst>
  <p:sldIdLst>
    <p:sldId id="263" r:id="rId2"/>
    <p:sldId id="266" r:id="rId3"/>
    <p:sldId id="256" r:id="rId4"/>
    <p:sldId id="307" r:id="rId5"/>
    <p:sldId id="301" r:id="rId6"/>
    <p:sldId id="306" r:id="rId7"/>
    <p:sldId id="302" r:id="rId8"/>
    <p:sldId id="303" r:id="rId9"/>
    <p:sldId id="308" r:id="rId10"/>
    <p:sldId id="309" r:id="rId11"/>
    <p:sldId id="310" r:id="rId12"/>
    <p:sldId id="311" r:id="rId13"/>
    <p:sldId id="312" r:id="rId14"/>
    <p:sldId id="304" r:id="rId15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09" autoAdjust="0"/>
    <p:restoredTop sz="79536" autoAdjust="0"/>
  </p:normalViewPr>
  <p:slideViewPr>
    <p:cSldViewPr snapToGrid="0">
      <p:cViewPr varScale="1">
        <p:scale>
          <a:sx n="132" d="100"/>
          <a:sy n="132" d="100"/>
        </p:scale>
        <p:origin x="1349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DCAFB8-CF1F-49DC-885D-1CE5C13FF50A}" type="datetimeFigureOut">
              <a:rPr lang="de-DE" smtClean="0"/>
              <a:t>09.11.2023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2BA22E-7875-4095-8650-3C6B97E6842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958107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This </a:t>
            </a:r>
            <a:r>
              <a:rPr lang="de-DE" dirty="0" err="1"/>
              <a:t>is</a:t>
            </a:r>
            <a:r>
              <a:rPr lang="de-DE" dirty="0"/>
              <a:t> a </a:t>
            </a:r>
            <a:r>
              <a:rPr lang="de-DE" dirty="0" err="1"/>
              <a:t>video</a:t>
            </a:r>
            <a:r>
              <a:rPr lang="de-DE" dirty="0"/>
              <a:t> </a:t>
            </a:r>
            <a:r>
              <a:rPr lang="de-DE" dirty="0" err="1"/>
              <a:t>disclaimer</a:t>
            </a:r>
            <a:r>
              <a:rPr lang="de-DE" dirty="0"/>
              <a:t> </a:t>
            </a:r>
            <a:r>
              <a:rPr lang="de-DE" dirty="0" err="1"/>
              <a:t>slide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deleted</a:t>
            </a:r>
            <a:r>
              <a:rPr lang="de-DE" dirty="0"/>
              <a:t> </a:t>
            </a:r>
            <a:r>
              <a:rPr lang="de-DE" dirty="0" err="1"/>
              <a:t>where</a:t>
            </a:r>
            <a:r>
              <a:rPr lang="de-DE" dirty="0"/>
              <a:t> not </a:t>
            </a:r>
            <a:r>
              <a:rPr lang="de-DE" dirty="0" err="1"/>
              <a:t>needed</a:t>
            </a:r>
            <a:r>
              <a:rPr lang="de-DE" dirty="0"/>
              <a:t>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2BA22E-7875-4095-8650-3C6B97E68420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337589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Note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presenters</a:t>
            </a:r>
            <a:r>
              <a:rPr lang="de-DE" dirty="0"/>
              <a:t>: This </a:t>
            </a:r>
            <a:r>
              <a:rPr lang="de-DE" dirty="0" err="1"/>
              <a:t>is</a:t>
            </a:r>
            <a:r>
              <a:rPr lang="de-DE" dirty="0"/>
              <a:t> an </a:t>
            </a:r>
            <a:r>
              <a:rPr lang="de-DE" dirty="0" err="1"/>
              <a:t>arbitrary</a:t>
            </a:r>
            <a:r>
              <a:rPr lang="de-DE" dirty="0"/>
              <a:t> </a:t>
            </a:r>
            <a:r>
              <a:rPr lang="de-DE" dirty="0" err="1"/>
              <a:t>example</a:t>
            </a:r>
            <a:r>
              <a:rPr lang="de-DE" dirty="0"/>
              <a:t>. Tags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used</a:t>
            </a:r>
            <a:r>
              <a:rPr lang="de-DE" dirty="0"/>
              <a:t> in multiple </a:t>
            </a:r>
            <a:r>
              <a:rPr lang="de-DE" dirty="0" err="1"/>
              <a:t>ways</a:t>
            </a:r>
            <a:r>
              <a:rPr lang="de-DE" dirty="0"/>
              <a:t>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2BA22E-7875-4095-8650-3C6B97E68420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794080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hyperlink" Target="https://creativecommons.org/licenses/by/4.0/legalcode" TargetMode="Externa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creativecommons.org/licenses/by/4.0/legalcode" TargetMode="Externa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-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feld 6">
            <a:extLst>
              <a:ext uri="{FF2B5EF4-FFF2-40B4-BE49-F238E27FC236}">
                <a16:creationId xmlns:a16="http://schemas.microsoft.com/office/drawing/2014/main" id="{4CE64EF9-B829-488B-8B8C-40E1E89F5AAD}"/>
              </a:ext>
            </a:extLst>
          </p:cNvPr>
          <p:cNvSpPr txBox="1"/>
          <p:nvPr userDrawn="1"/>
        </p:nvSpPr>
        <p:spPr>
          <a:xfrm>
            <a:off x="7748276" y="4464549"/>
            <a:ext cx="12853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/>
              <a:t>ADD LOGO BIG</a:t>
            </a:r>
          </a:p>
        </p:txBody>
      </p:sp>
      <p:cxnSp>
        <p:nvCxnSpPr>
          <p:cNvPr id="4" name="Gerader Verbinder 3">
            <a:extLst>
              <a:ext uri="{FF2B5EF4-FFF2-40B4-BE49-F238E27FC236}">
                <a16:creationId xmlns:a16="http://schemas.microsoft.com/office/drawing/2014/main" id="{E8A8B839-6187-48C8-B4DD-323C593FAC5F}"/>
              </a:ext>
            </a:extLst>
          </p:cNvPr>
          <p:cNvCxnSpPr>
            <a:cxnSpLocks/>
          </p:cNvCxnSpPr>
          <p:nvPr userDrawn="1"/>
        </p:nvCxnSpPr>
        <p:spPr>
          <a:xfrm>
            <a:off x="0" y="4338796"/>
            <a:ext cx="914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18">
            <a:extLst>
              <a:ext uri="{FF2B5EF4-FFF2-40B4-BE49-F238E27FC236}">
                <a16:creationId xmlns:a16="http://schemas.microsoft.com/office/drawing/2014/main" id="{8DB07B95-4A6C-4E83-A426-28D8BF8C22D0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764996" y="4464549"/>
            <a:ext cx="5009440" cy="459051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None/>
              <a:defRPr sz="1400">
                <a:solidFill>
                  <a:schemeClr val="tx2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569913" indent="-1889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Char char="•"/>
              <a:defRPr sz="2000">
                <a:solidFill>
                  <a:schemeClr val="bg2"/>
                </a:solidFill>
                <a:latin typeface="+mn-lt"/>
                <a:ea typeface="MS PGothic" pitchFamily="34" charset="-128"/>
              </a:defRPr>
            </a:lvl2pPr>
            <a:lvl3pPr marL="947738" indent="-1873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Char char="•"/>
              <a:defRPr sz="2000">
                <a:solidFill>
                  <a:schemeClr val="bg2"/>
                </a:solidFill>
                <a:latin typeface="+mn-lt"/>
                <a:ea typeface="MS PGothic" pitchFamily="34" charset="-128"/>
              </a:defRPr>
            </a:lvl3pPr>
            <a:lvl4pPr marL="1323975" indent="-18573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Char char="•"/>
              <a:defRPr sz="2000">
                <a:solidFill>
                  <a:schemeClr val="bg2"/>
                </a:solidFill>
                <a:latin typeface="+mn-lt"/>
                <a:ea typeface="MS PGothic" pitchFamily="34" charset="-128"/>
              </a:defRPr>
            </a:lvl4pPr>
            <a:lvl5pPr marL="1792288" indent="-2778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Char char="•"/>
              <a:defRPr sz="2000">
                <a:solidFill>
                  <a:schemeClr val="bg2"/>
                </a:solidFill>
                <a:latin typeface="+mn-lt"/>
                <a:ea typeface="MS PGothic" pitchFamily="34" charset="-128"/>
              </a:defRPr>
            </a:lvl5pPr>
            <a:lvl6pPr marL="2249488" indent="-2778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Char char="•"/>
              <a:defRPr sz="2000">
                <a:solidFill>
                  <a:schemeClr val="bg2"/>
                </a:solidFill>
                <a:latin typeface="+mn-lt"/>
                <a:ea typeface="+mn-ea"/>
              </a:defRPr>
            </a:lvl6pPr>
            <a:lvl7pPr marL="2706688" indent="-2778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Char char="•"/>
              <a:defRPr sz="2000">
                <a:solidFill>
                  <a:schemeClr val="bg2"/>
                </a:solidFill>
                <a:latin typeface="+mn-lt"/>
                <a:ea typeface="+mn-ea"/>
              </a:defRPr>
            </a:lvl7pPr>
            <a:lvl8pPr marL="3163888" indent="-2778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Char char="•"/>
              <a:defRPr sz="2000">
                <a:solidFill>
                  <a:schemeClr val="bg2"/>
                </a:solidFill>
                <a:latin typeface="+mn-lt"/>
                <a:ea typeface="+mn-ea"/>
              </a:defRPr>
            </a:lvl8pPr>
            <a:lvl9pPr marL="3621088" indent="-2778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Char char="•"/>
              <a:defRPr sz="2000">
                <a:solidFill>
                  <a:schemeClr val="bg2"/>
                </a:solidFill>
                <a:latin typeface="+mn-lt"/>
                <a:ea typeface="+mn-ea"/>
              </a:defRPr>
            </a:lvl9pPr>
          </a:lstStyle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None/>
              <a:tabLst/>
              <a:defRPr/>
            </a:pP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Adapted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from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: Schmidt C., Bortolomeazzi M., Boissonnet T., Fortmann-Grote C. </a:t>
            </a:r>
            <a:r>
              <a:rPr kumimoji="0" lang="de-DE" sz="7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et al. 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(2023). 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I3D:bio‘s OMERO training material: Re-usable, adjustable, multi-purpose slides for local user training. </a:t>
            </a:r>
            <a:r>
              <a:rPr kumimoji="0" lang="en-US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Zenodo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.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DOI: 10.5281/zenodo.8323588</a:t>
            </a:r>
            <a:b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</a:b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If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not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stated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otherwise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,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the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content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of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this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material (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except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for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logos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and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the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slide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design)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is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published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under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a 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  <a:hlinkClick r:id="rId2"/>
              </a:rPr>
              <a:t>Creative Commons Attribution 4.0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  <a:hlinkClick r:id="rId2"/>
              </a:rPr>
              <a:t>license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.</a:t>
            </a:r>
          </a:p>
          <a:p>
            <a:pPr marL="0" marR="0" lvl="0" indent="0" algn="just" defTabSz="6858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None/>
              <a:tabLst/>
              <a:defRPr/>
            </a:pPr>
            <a:endParaRPr kumimoji="0" lang="de-DE" sz="7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677152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_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feld 6">
            <a:extLst>
              <a:ext uri="{FF2B5EF4-FFF2-40B4-BE49-F238E27FC236}">
                <a16:creationId xmlns:a16="http://schemas.microsoft.com/office/drawing/2014/main" id="{4CE64EF9-B829-488B-8B8C-40E1E89F5AAD}"/>
              </a:ext>
            </a:extLst>
          </p:cNvPr>
          <p:cNvSpPr txBox="1"/>
          <p:nvPr userDrawn="1"/>
        </p:nvSpPr>
        <p:spPr>
          <a:xfrm>
            <a:off x="7613264" y="4789971"/>
            <a:ext cx="16115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ADD LOGO SMALL</a:t>
            </a:r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B8440E4B-E513-4C4F-92C4-2AEBB285991D}"/>
              </a:ext>
            </a:extLst>
          </p:cNvPr>
          <p:cNvCxnSpPr>
            <a:cxnSpLocks/>
          </p:cNvCxnSpPr>
          <p:nvPr userDrawn="1"/>
        </p:nvCxnSpPr>
        <p:spPr>
          <a:xfrm>
            <a:off x="0" y="4733925"/>
            <a:ext cx="914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Foliennummernplatzhalter 5">
            <a:extLst>
              <a:ext uri="{FF2B5EF4-FFF2-40B4-BE49-F238E27FC236}">
                <a16:creationId xmlns:a16="http://schemas.microsoft.com/office/drawing/2014/main" id="{2C31F4C9-88EF-4F9B-A30E-2C6E3E3F3069}"/>
              </a:ext>
            </a:extLst>
          </p:cNvPr>
          <p:cNvSpPr txBox="1">
            <a:spLocks/>
          </p:cNvSpPr>
          <p:nvPr userDrawn="1"/>
        </p:nvSpPr>
        <p:spPr>
          <a:xfrm>
            <a:off x="793154" y="4793221"/>
            <a:ext cx="614126" cy="27384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p </a:t>
            </a:r>
            <a:fld id="{C7108C5B-AA49-4F53-BA41-9126274718B3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612463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279113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-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5CD8D0EA-CD4A-4BB6-B2B8-24B6A7CF6418}"/>
              </a:ext>
            </a:extLst>
          </p:cNvPr>
          <p:cNvSpPr/>
          <p:nvPr userDrawn="1"/>
        </p:nvSpPr>
        <p:spPr bwMode="auto">
          <a:xfrm>
            <a:off x="0" y="4338797"/>
            <a:ext cx="9144000" cy="804704"/>
          </a:xfrm>
          <a:prstGeom prst="rect">
            <a:avLst/>
          </a:prstGeom>
          <a:solidFill>
            <a:srgbClr val="008000"/>
          </a:solidFill>
          <a:ln>
            <a:solidFill>
              <a:srgbClr val="008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de-DE"/>
          </a:p>
        </p:txBody>
      </p:sp>
      <p:cxnSp>
        <p:nvCxnSpPr>
          <p:cNvPr id="4" name="Gerader Verbinder 3">
            <a:extLst>
              <a:ext uri="{FF2B5EF4-FFF2-40B4-BE49-F238E27FC236}">
                <a16:creationId xmlns:a16="http://schemas.microsoft.com/office/drawing/2014/main" id="{E8A8B839-6187-48C8-B4DD-323C593FAC5F}"/>
              </a:ext>
            </a:extLst>
          </p:cNvPr>
          <p:cNvCxnSpPr>
            <a:cxnSpLocks/>
          </p:cNvCxnSpPr>
          <p:nvPr userDrawn="1"/>
        </p:nvCxnSpPr>
        <p:spPr>
          <a:xfrm>
            <a:off x="0" y="4338796"/>
            <a:ext cx="914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18">
            <a:extLst>
              <a:ext uri="{FF2B5EF4-FFF2-40B4-BE49-F238E27FC236}">
                <a16:creationId xmlns:a16="http://schemas.microsoft.com/office/drawing/2014/main" id="{8DB07B95-4A6C-4E83-A426-28D8BF8C22D0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764996" y="4464549"/>
            <a:ext cx="5009440" cy="459051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None/>
              <a:defRPr sz="1400">
                <a:solidFill>
                  <a:schemeClr val="tx2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569913" indent="-1889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Char char="•"/>
              <a:defRPr sz="2000">
                <a:solidFill>
                  <a:schemeClr val="bg2"/>
                </a:solidFill>
                <a:latin typeface="+mn-lt"/>
                <a:ea typeface="MS PGothic" pitchFamily="34" charset="-128"/>
              </a:defRPr>
            </a:lvl2pPr>
            <a:lvl3pPr marL="947738" indent="-1873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Char char="•"/>
              <a:defRPr sz="2000">
                <a:solidFill>
                  <a:schemeClr val="bg2"/>
                </a:solidFill>
                <a:latin typeface="+mn-lt"/>
                <a:ea typeface="MS PGothic" pitchFamily="34" charset="-128"/>
              </a:defRPr>
            </a:lvl3pPr>
            <a:lvl4pPr marL="1323975" indent="-18573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Char char="•"/>
              <a:defRPr sz="2000">
                <a:solidFill>
                  <a:schemeClr val="bg2"/>
                </a:solidFill>
                <a:latin typeface="+mn-lt"/>
                <a:ea typeface="MS PGothic" pitchFamily="34" charset="-128"/>
              </a:defRPr>
            </a:lvl4pPr>
            <a:lvl5pPr marL="1792288" indent="-2778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Char char="•"/>
              <a:defRPr sz="2000">
                <a:solidFill>
                  <a:schemeClr val="bg2"/>
                </a:solidFill>
                <a:latin typeface="+mn-lt"/>
                <a:ea typeface="MS PGothic" pitchFamily="34" charset="-128"/>
              </a:defRPr>
            </a:lvl5pPr>
            <a:lvl6pPr marL="2249488" indent="-2778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Char char="•"/>
              <a:defRPr sz="2000">
                <a:solidFill>
                  <a:schemeClr val="bg2"/>
                </a:solidFill>
                <a:latin typeface="+mn-lt"/>
                <a:ea typeface="+mn-ea"/>
              </a:defRPr>
            </a:lvl6pPr>
            <a:lvl7pPr marL="2706688" indent="-2778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Char char="•"/>
              <a:defRPr sz="2000">
                <a:solidFill>
                  <a:schemeClr val="bg2"/>
                </a:solidFill>
                <a:latin typeface="+mn-lt"/>
                <a:ea typeface="+mn-ea"/>
              </a:defRPr>
            </a:lvl7pPr>
            <a:lvl8pPr marL="3163888" indent="-2778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Char char="•"/>
              <a:defRPr sz="2000">
                <a:solidFill>
                  <a:schemeClr val="bg2"/>
                </a:solidFill>
                <a:latin typeface="+mn-lt"/>
                <a:ea typeface="+mn-ea"/>
              </a:defRPr>
            </a:lvl8pPr>
            <a:lvl9pPr marL="3621088" indent="-2778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Char char="•"/>
              <a:defRPr sz="2000">
                <a:solidFill>
                  <a:schemeClr val="bg2"/>
                </a:solidFill>
                <a:latin typeface="+mn-lt"/>
                <a:ea typeface="+mn-ea"/>
              </a:defRPr>
            </a:lvl9pPr>
          </a:lstStyle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None/>
              <a:tabLst/>
              <a:defRPr/>
            </a:pP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Adapted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from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: Schmidt C., Bortolomeazzi M., Boissonnet T., Fortmann-Grote C. </a:t>
            </a:r>
            <a:r>
              <a:rPr kumimoji="0" lang="de-DE" sz="700" b="0" i="1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et al. 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(2023). 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I3D:bio‘s OMERO training material: Re-usable, adjustable, multi-purpose slides for local user training. </a:t>
            </a:r>
            <a:r>
              <a:rPr kumimoji="0" lang="en-US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Zenodo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.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DOI: 10.5281/zenodo.8323588</a:t>
            </a:r>
            <a:b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</a:b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If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not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stated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otherwise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,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the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content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of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this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material (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except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for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logos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and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the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slide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design)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is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published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under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Creative Commons Attribution 4.0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license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.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647C2BAB-6413-437B-8C2B-44D652AADC1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028522" y="4373998"/>
            <a:ext cx="903171" cy="745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41717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_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46F1FEA3-75A1-4A43-BAC9-E5432E79D576}"/>
              </a:ext>
            </a:extLst>
          </p:cNvPr>
          <p:cNvSpPr/>
          <p:nvPr userDrawn="1"/>
        </p:nvSpPr>
        <p:spPr bwMode="auto">
          <a:xfrm>
            <a:off x="0" y="4733925"/>
            <a:ext cx="9144000" cy="409575"/>
          </a:xfrm>
          <a:prstGeom prst="rect">
            <a:avLst/>
          </a:prstGeom>
          <a:solidFill>
            <a:srgbClr val="008000"/>
          </a:solidFill>
          <a:ln>
            <a:solidFill>
              <a:srgbClr val="008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2" name="Rechteck: abgerundete Ecken 1">
            <a:extLst>
              <a:ext uri="{FF2B5EF4-FFF2-40B4-BE49-F238E27FC236}">
                <a16:creationId xmlns:a16="http://schemas.microsoft.com/office/drawing/2014/main" id="{FF0EB5C0-5D39-4F2B-8276-7034CF92ABD3}"/>
              </a:ext>
            </a:extLst>
          </p:cNvPr>
          <p:cNvSpPr/>
          <p:nvPr userDrawn="1"/>
        </p:nvSpPr>
        <p:spPr>
          <a:xfrm>
            <a:off x="8418576" y="4752212"/>
            <a:ext cx="609600" cy="368365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noFill/>
            </a:endParaRPr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B8440E4B-E513-4C4F-92C4-2AEBB285991D}"/>
              </a:ext>
            </a:extLst>
          </p:cNvPr>
          <p:cNvCxnSpPr>
            <a:cxnSpLocks/>
          </p:cNvCxnSpPr>
          <p:nvPr userDrawn="1"/>
        </p:nvCxnSpPr>
        <p:spPr>
          <a:xfrm>
            <a:off x="0" y="4733925"/>
            <a:ext cx="914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6">
            <a:extLst>
              <a:ext uri="{FF2B5EF4-FFF2-40B4-BE49-F238E27FC236}">
                <a16:creationId xmlns:a16="http://schemas.microsoft.com/office/drawing/2014/main" id="{46D36471-AB9E-4ECB-BD86-FC52D2006382}"/>
              </a:ext>
            </a:extLst>
          </p:cNvPr>
          <p:cNvSpPr>
            <a:spLocks/>
          </p:cNvSpPr>
          <p:nvPr userDrawn="1"/>
        </p:nvSpPr>
        <p:spPr bwMode="auto">
          <a:xfrm>
            <a:off x="2611876" y="19789"/>
            <a:ext cx="3648716" cy="111977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defRPr/>
            </a:pPr>
            <a:r>
              <a:rPr lang="de-DE" sz="2400" b="1" dirty="0">
                <a:solidFill>
                  <a:schemeClr val="bg1"/>
                </a:solidFill>
              </a:rPr>
              <a:t>OMERO Training Material </a:t>
            </a:r>
            <a:r>
              <a:rPr lang="de-DE" sz="2400" b="1" dirty="0" err="1">
                <a:solidFill>
                  <a:schemeClr val="bg1"/>
                </a:solidFill>
              </a:rPr>
              <a:t>by</a:t>
            </a:r>
            <a:r>
              <a:rPr lang="de-DE" sz="2400" b="1" dirty="0">
                <a:solidFill>
                  <a:schemeClr val="bg1"/>
                </a:solidFill>
              </a:rPr>
              <a:t> I3D:bio</a:t>
            </a:r>
            <a:endParaRPr sz="1100" dirty="0"/>
          </a:p>
          <a:p>
            <a:pPr algn="ctr">
              <a:defRPr/>
            </a:pPr>
            <a:endParaRPr lang="de-DE" sz="2400" dirty="0">
              <a:solidFill>
                <a:schemeClr val="bg1"/>
              </a:solidFill>
            </a:endParaRP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134D97E9-F8AD-4D67-8FE0-54642FFE767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500109" y="4775132"/>
            <a:ext cx="447328" cy="327160"/>
          </a:xfrm>
          <a:prstGeom prst="rect">
            <a:avLst/>
          </a:prstGeom>
        </p:spPr>
      </p:pic>
      <p:sp>
        <p:nvSpPr>
          <p:cNvPr id="12" name="Foliennummernplatzhalter 5">
            <a:extLst>
              <a:ext uri="{FF2B5EF4-FFF2-40B4-BE49-F238E27FC236}">
                <a16:creationId xmlns:a16="http://schemas.microsoft.com/office/drawing/2014/main" id="{C05370D4-2441-46F8-8E21-B31C75621D2D}"/>
              </a:ext>
            </a:extLst>
          </p:cNvPr>
          <p:cNvSpPr txBox="1">
            <a:spLocks/>
          </p:cNvSpPr>
          <p:nvPr userDrawn="1"/>
        </p:nvSpPr>
        <p:spPr>
          <a:xfrm>
            <a:off x="707810" y="4801791"/>
            <a:ext cx="614126" cy="27384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p </a:t>
            </a:r>
            <a:fld id="{C7108C5B-AA49-4F53-BA41-9126274718B3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835797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90446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51" r:id="rId3"/>
    <p:sldLayoutId id="2147483666" r:id="rId4"/>
    <p:sldLayoutId id="2147483667" r:id="rId5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accent1">
              <a:lumMod val="75000"/>
            </a:schemeClr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creativecommons.org/licenses/by/4.0/legalcode" TargetMode="Externa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4.png"/><Relationship Id="rId7" Type="http://schemas.openxmlformats.org/officeDocument/2006/relationships/image" Target="../media/image12.sv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svg"/><Relationship Id="rId4" Type="http://schemas.openxmlformats.org/officeDocument/2006/relationships/image" Target="../media/image9.png"/><Relationship Id="rId9" Type="http://schemas.openxmlformats.org/officeDocument/2006/relationships/image" Target="../media/image14.sv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neuroinformatics.icm-institute.org/knowledge-base/omero-tags-dictionary/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38/s41592-021-01166-8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youtube.com/playlist?list=PLyCNTVs-UBvttFwfV6RuRKZH6G8NGlodA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5281/zenodo.6472827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doi.org/10.1038/sdata.2016.18" TargetMode="External"/><Relationship Id="rId4" Type="http://schemas.openxmlformats.org/officeDocument/2006/relationships/hyperlink" Target="https://legalinstruments.oecd.org/en/instruments/OECD-LEGAL-0347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dfg.de/en/research_funding/principles_dfg_funding/research_data/index.html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doi.org/10.1371/journal.pone.0230416" TargetMode="External"/><Relationship Id="rId4" Type="http://schemas.openxmlformats.org/officeDocument/2006/relationships/hyperlink" Target="https://erc.europa.eu/sites/default/files/document/file/ERC_info_document-Open_Research_Data_and_Data_Management_Plans.pdf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38/s41592-021-01166-8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oi.org/10.1038/s41592-018-0195-8" TargetMode="External"/><Relationship Id="rId5" Type="http://schemas.openxmlformats.org/officeDocument/2006/relationships/hyperlink" Target="https://idr.openmicroscopy.org/about/submission.html" TargetMode="External"/><Relationship Id="rId4" Type="http://schemas.openxmlformats.org/officeDocument/2006/relationships/hyperlink" Target="https://doi.org/10.1038/s41592-021-01327-9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DB8D3AFF-5B75-4111-916E-5134ACAA5040}"/>
              </a:ext>
            </a:extLst>
          </p:cNvPr>
          <p:cNvSpPr txBox="1"/>
          <p:nvPr/>
        </p:nvSpPr>
        <p:spPr>
          <a:xfrm>
            <a:off x="321198" y="176645"/>
            <a:ext cx="8409007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>
                <a:solidFill>
                  <a:schemeClr val="accent1">
                    <a:lumMod val="75000"/>
                  </a:schemeClr>
                </a:solidFill>
              </a:rPr>
              <a:t>I3D:bio OMERO </a:t>
            </a:r>
            <a:r>
              <a:rPr lang="de-DE" sz="2000" b="1" dirty="0" err="1">
                <a:solidFill>
                  <a:schemeClr val="accent1">
                    <a:lumMod val="75000"/>
                  </a:schemeClr>
                </a:solidFill>
              </a:rPr>
              <a:t>user</a:t>
            </a:r>
            <a:r>
              <a:rPr lang="de-DE" sz="20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de-DE" sz="2000" b="1" dirty="0" err="1">
                <a:solidFill>
                  <a:schemeClr val="accent1">
                    <a:lumMod val="75000"/>
                  </a:schemeClr>
                </a:solidFill>
              </a:rPr>
              <a:t>training</a:t>
            </a:r>
            <a:r>
              <a:rPr lang="de-DE" sz="20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de-DE" sz="2000" b="1" dirty="0" err="1">
                <a:solidFill>
                  <a:schemeClr val="accent1">
                    <a:lumMod val="75000"/>
                  </a:schemeClr>
                </a:solidFill>
              </a:rPr>
              <a:t>slides</a:t>
            </a:r>
            <a:br>
              <a:rPr lang="de-DE" b="1" dirty="0"/>
            </a:br>
            <a:endParaRPr lang="de-DE" b="1" dirty="0"/>
          </a:p>
          <a:p>
            <a:r>
              <a:rPr lang="de-DE" sz="1600" b="1" dirty="0"/>
              <a:t>HOW TO USE THE SLIDE TEMPLATES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your</a:t>
            </a:r>
            <a:r>
              <a:rPr lang="de-DE" dirty="0"/>
              <a:t> </a:t>
            </a:r>
            <a:r>
              <a:rPr lang="de-DE" dirty="0" err="1"/>
              <a:t>institution‘s</a:t>
            </a:r>
            <a:r>
              <a:rPr lang="de-DE" dirty="0"/>
              <a:t> </a:t>
            </a:r>
            <a:r>
              <a:rPr lang="de-DE" dirty="0" err="1"/>
              <a:t>slide</a:t>
            </a:r>
            <a:r>
              <a:rPr lang="de-DE" dirty="0"/>
              <a:t> design and logo, </a:t>
            </a:r>
            <a:r>
              <a:rPr lang="de-DE" dirty="0" err="1"/>
              <a:t>adjust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slides</a:t>
            </a:r>
            <a:r>
              <a:rPr lang="de-DE" dirty="0"/>
              <a:t> of </a:t>
            </a:r>
            <a:r>
              <a:rPr lang="de-DE" dirty="0" err="1"/>
              <a:t>this</a:t>
            </a:r>
            <a:r>
              <a:rPr lang="de-DE" dirty="0"/>
              <a:t> </a:t>
            </a:r>
            <a:r>
              <a:rPr lang="de-DE" dirty="0" err="1"/>
              <a:t>presentation</a:t>
            </a:r>
            <a:r>
              <a:rPr lang="de-DE" dirty="0"/>
              <a:t> </a:t>
            </a:r>
            <a:r>
              <a:rPr lang="de-DE" dirty="0" err="1"/>
              <a:t>using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„</a:t>
            </a:r>
            <a:r>
              <a:rPr lang="de-DE" dirty="0" err="1"/>
              <a:t>slide</a:t>
            </a:r>
            <a:r>
              <a:rPr lang="de-DE" dirty="0"/>
              <a:t> </a:t>
            </a:r>
            <a:r>
              <a:rPr lang="de-DE" dirty="0" err="1"/>
              <a:t>master</a:t>
            </a:r>
            <a:r>
              <a:rPr lang="de-DE" dirty="0"/>
              <a:t>“</a:t>
            </a:r>
            <a:br>
              <a:rPr lang="de-DE" dirty="0"/>
            </a:br>
            <a:r>
              <a:rPr lang="de-DE" dirty="0"/>
              <a:t>Note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these</a:t>
            </a:r>
            <a:r>
              <a:rPr lang="de-DE" dirty="0"/>
              <a:t> </a:t>
            </a:r>
            <a:r>
              <a:rPr lang="de-DE" dirty="0" err="1"/>
              <a:t>slides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optimized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16:9 screen </a:t>
            </a:r>
            <a:r>
              <a:rPr lang="de-DE" dirty="0" err="1"/>
              <a:t>presentation</a:t>
            </a:r>
            <a:r>
              <a:rPr lang="de-DE" dirty="0"/>
              <a:t> </a:t>
            </a:r>
            <a:r>
              <a:rPr lang="de-DE" dirty="0" err="1"/>
              <a:t>layout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Check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slides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>
                <a:highlight>
                  <a:srgbClr val="FFFF00"/>
                </a:highlight>
              </a:rPr>
              <a:t>yellow-marked</a:t>
            </a:r>
            <a:r>
              <a:rPr lang="de-DE" dirty="0">
                <a:highlight>
                  <a:srgbClr val="FFFF00"/>
                </a:highlight>
              </a:rPr>
              <a:t> </a:t>
            </a:r>
            <a:r>
              <a:rPr lang="de-DE" dirty="0" err="1">
                <a:highlight>
                  <a:srgbClr val="FFFF00"/>
                </a:highlight>
              </a:rPr>
              <a:t>text</a:t>
            </a:r>
            <a:r>
              <a:rPr lang="de-DE" dirty="0">
                <a:highlight>
                  <a:srgbClr val="FFFF00"/>
                </a:highlight>
              </a:rPr>
              <a:t> </a:t>
            </a:r>
            <a:r>
              <a:rPr lang="de-DE" dirty="0"/>
              <a:t>and </a:t>
            </a:r>
            <a:r>
              <a:rPr lang="de-DE" dirty="0" err="1"/>
              <a:t>insert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information</a:t>
            </a:r>
            <a:r>
              <a:rPr lang="de-DE" dirty="0"/>
              <a:t> </a:t>
            </a:r>
            <a:r>
              <a:rPr lang="de-DE" dirty="0" err="1"/>
              <a:t>according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your</a:t>
            </a:r>
            <a:r>
              <a:rPr lang="de-DE" dirty="0"/>
              <a:t> own </a:t>
            </a:r>
            <a:r>
              <a:rPr lang="de-DE" dirty="0" err="1"/>
              <a:t>institute‘s</a:t>
            </a:r>
            <a:r>
              <a:rPr lang="de-DE" dirty="0"/>
              <a:t> </a:t>
            </a:r>
            <a:r>
              <a:rPr lang="de-DE" dirty="0" err="1"/>
              <a:t>infrastructure</a:t>
            </a:r>
            <a:r>
              <a:rPr lang="de-DE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Feel</a:t>
            </a:r>
            <a:r>
              <a:rPr lang="de-DE" dirty="0"/>
              <a:t> </a:t>
            </a:r>
            <a:r>
              <a:rPr lang="de-DE" dirty="0" err="1"/>
              <a:t>free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this</a:t>
            </a:r>
            <a:r>
              <a:rPr lang="de-DE" dirty="0"/>
              <a:t> material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videos</a:t>
            </a:r>
            <a:r>
              <a:rPr lang="de-DE" dirty="0"/>
              <a:t>, </a:t>
            </a:r>
            <a:r>
              <a:rPr lang="de-DE" dirty="0" err="1"/>
              <a:t>teaching</a:t>
            </a:r>
            <a:r>
              <a:rPr lang="de-DE" dirty="0"/>
              <a:t>, </a:t>
            </a:r>
            <a:r>
              <a:rPr lang="de-DE" dirty="0" err="1"/>
              <a:t>guidelines</a:t>
            </a:r>
            <a:r>
              <a:rPr lang="de-DE" dirty="0"/>
              <a:t>, etc., at </a:t>
            </a:r>
            <a:r>
              <a:rPr lang="de-DE" dirty="0" err="1"/>
              <a:t>your</a:t>
            </a:r>
            <a:r>
              <a:rPr lang="de-DE" dirty="0"/>
              <a:t> </a:t>
            </a:r>
            <a:r>
              <a:rPr lang="de-DE" dirty="0" err="1"/>
              <a:t>institute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Please</a:t>
            </a:r>
            <a:r>
              <a:rPr lang="de-DE" dirty="0"/>
              <a:t> </a:t>
            </a:r>
            <a:r>
              <a:rPr lang="de-DE" dirty="0" err="1"/>
              <a:t>cite</a:t>
            </a:r>
            <a:r>
              <a:rPr lang="de-DE" dirty="0"/>
              <a:t> </a:t>
            </a:r>
            <a:r>
              <a:rPr lang="de-DE" dirty="0" err="1"/>
              <a:t>us</a:t>
            </a:r>
            <a:r>
              <a:rPr lang="de-DE" dirty="0"/>
              <a:t> (e.g., on </a:t>
            </a:r>
            <a:r>
              <a:rPr lang="de-DE" dirty="0" err="1"/>
              <a:t>page</a:t>
            </a:r>
            <a:r>
              <a:rPr lang="de-DE" dirty="0"/>
              <a:t> 1) </a:t>
            </a:r>
            <a:r>
              <a:rPr lang="de-DE" dirty="0" err="1"/>
              <a:t>when</a:t>
            </a:r>
            <a:r>
              <a:rPr lang="de-DE" dirty="0"/>
              <a:t> </a:t>
            </a:r>
            <a:r>
              <a:rPr lang="de-DE" dirty="0" err="1"/>
              <a:t>re-using</a:t>
            </a:r>
            <a:r>
              <a:rPr lang="de-DE" dirty="0"/>
              <a:t> </a:t>
            </a:r>
            <a:r>
              <a:rPr lang="de-DE" dirty="0" err="1"/>
              <a:t>this</a:t>
            </a:r>
            <a:r>
              <a:rPr lang="de-DE" dirty="0"/>
              <a:t> material </a:t>
            </a:r>
            <a:r>
              <a:rPr lang="de-DE" dirty="0" err="1"/>
              <a:t>or</a:t>
            </a:r>
            <a:r>
              <a:rPr lang="de-DE" dirty="0"/>
              <a:t> derivatives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it</a:t>
            </a:r>
            <a:r>
              <a:rPr lang="de-DE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If</a:t>
            </a:r>
            <a:r>
              <a:rPr lang="de-DE" dirty="0"/>
              <a:t> not </a:t>
            </a:r>
            <a:r>
              <a:rPr lang="de-DE" dirty="0" err="1"/>
              <a:t>stated</a:t>
            </a:r>
            <a:r>
              <a:rPr lang="de-DE" dirty="0"/>
              <a:t> </a:t>
            </a:r>
            <a:r>
              <a:rPr lang="de-DE" dirty="0" err="1"/>
              <a:t>otherwise</a:t>
            </a:r>
            <a:r>
              <a:rPr lang="de-DE" dirty="0"/>
              <a:t>,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content</a:t>
            </a:r>
            <a:r>
              <a:rPr lang="de-DE" dirty="0"/>
              <a:t> of </a:t>
            </a:r>
            <a:r>
              <a:rPr lang="de-DE" dirty="0" err="1"/>
              <a:t>this</a:t>
            </a:r>
            <a:r>
              <a:rPr lang="de-DE" dirty="0"/>
              <a:t> material (</a:t>
            </a:r>
            <a:r>
              <a:rPr lang="de-DE" dirty="0" err="1"/>
              <a:t>except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logos</a:t>
            </a:r>
            <a:r>
              <a:rPr lang="de-DE" dirty="0"/>
              <a:t>)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published</a:t>
            </a:r>
            <a:r>
              <a:rPr lang="de-DE" dirty="0"/>
              <a:t> </a:t>
            </a:r>
            <a:r>
              <a:rPr lang="de-DE" dirty="0" err="1"/>
              <a:t>under</a:t>
            </a:r>
            <a:r>
              <a:rPr lang="de-DE" dirty="0"/>
              <a:t> a </a:t>
            </a:r>
            <a:r>
              <a:rPr lang="de-DE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Creative Commons Attribution 4.0 </a:t>
            </a:r>
            <a:r>
              <a:rPr lang="de-DE" dirty="0" err="1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license</a:t>
            </a:r>
            <a:r>
              <a:rPr lang="de-DE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This </a:t>
            </a:r>
            <a:r>
              <a:rPr lang="de-DE" dirty="0" err="1"/>
              <a:t>work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funded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Deutsche Forschungsgemeinschaft (DFG, German Research </a:t>
            </a:r>
            <a:r>
              <a:rPr lang="de-DE" dirty="0" err="1"/>
              <a:t>Foundation</a:t>
            </a:r>
            <a:r>
              <a:rPr lang="de-DE" dirty="0"/>
              <a:t>) – 462231789 (Information Infrastructure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BioImage</a:t>
            </a:r>
            <a:r>
              <a:rPr lang="de-DE" dirty="0"/>
              <a:t> Data, I3D:bio)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</p:txBody>
      </p:sp>
      <p:pic>
        <p:nvPicPr>
          <p:cNvPr id="9" name="Grafik 6">
            <a:extLst>
              <a:ext uri="{FF2B5EF4-FFF2-40B4-BE49-F238E27FC236}">
                <a16:creationId xmlns:a16="http://schemas.microsoft.com/office/drawing/2014/main" id="{A961A41C-A22C-4AA3-A823-42E5EF2BA3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7781086" y="176645"/>
            <a:ext cx="1154832" cy="844602"/>
          </a:xfrm>
          <a:prstGeom prst="rect">
            <a:avLst/>
          </a:prstGeom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13E18121-D2F6-4947-AB3F-1387DFC0F27F}"/>
              </a:ext>
            </a:extLst>
          </p:cNvPr>
          <p:cNvSpPr/>
          <p:nvPr/>
        </p:nvSpPr>
        <p:spPr>
          <a:xfrm>
            <a:off x="620446" y="2975107"/>
            <a:ext cx="834236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685800" fontAlgn="base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defRPr/>
            </a:pPr>
            <a:r>
              <a:rPr lang="de-DE" sz="800" kern="0" dirty="0" err="1">
                <a:latin typeface="Arial"/>
                <a:ea typeface="ＭＳ Ｐゴシック"/>
                <a:cs typeface="ＭＳ Ｐゴシック" charset="0"/>
              </a:rPr>
              <a:t>Adapted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lang="de-DE" sz="800" kern="0" dirty="0" err="1">
                <a:latin typeface="Arial"/>
                <a:ea typeface="ＭＳ Ｐゴシック"/>
                <a:cs typeface="ＭＳ Ｐゴシック" charset="0"/>
              </a:rPr>
              <a:t>from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: Schmidt C., Bortolomeazzi M., Boissonnet T., Fortmann-Grote C. </a:t>
            </a:r>
            <a:r>
              <a:rPr lang="de-DE" sz="800" i="1" kern="0" dirty="0">
                <a:latin typeface="Arial"/>
                <a:ea typeface="ＭＳ Ｐゴシック"/>
                <a:cs typeface="ＭＳ Ｐゴシック" charset="0"/>
              </a:rPr>
              <a:t>et al. 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(2023). </a:t>
            </a:r>
            <a:r>
              <a:rPr lang="en-US" sz="800" kern="0" dirty="0">
                <a:latin typeface="Arial"/>
                <a:ea typeface="ＭＳ Ｐゴシック"/>
                <a:cs typeface="ＭＳ Ｐゴシック" charset="0"/>
              </a:rPr>
              <a:t>I3D:bio‘s OMERO training material: Re-usable, adjustable, multi-purpose slides for local user training. </a:t>
            </a:r>
            <a:r>
              <a:rPr lang="en-US" sz="800" kern="0" dirty="0" err="1">
                <a:latin typeface="Arial"/>
                <a:ea typeface="ＭＳ Ｐゴシック"/>
                <a:cs typeface="ＭＳ Ｐゴシック" charset="0"/>
              </a:rPr>
              <a:t>Zenodo</a:t>
            </a:r>
            <a:r>
              <a:rPr lang="en-US" sz="800" kern="0" dirty="0">
                <a:latin typeface="Arial"/>
                <a:ea typeface="ＭＳ Ｐゴシック"/>
                <a:cs typeface="ＭＳ Ｐゴシック" charset="0"/>
              </a:rPr>
              <a:t>.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 DOI: 10.5281/zenodo.8323588. </a:t>
            </a:r>
            <a:r>
              <a:rPr lang="de-DE" sz="800" kern="0" dirty="0" err="1">
                <a:latin typeface="Arial"/>
                <a:ea typeface="ＭＳ Ｐゴシック"/>
                <a:cs typeface="ＭＳ Ｐゴシック" charset="0"/>
              </a:rPr>
              <a:t>If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 not </a:t>
            </a:r>
            <a:r>
              <a:rPr lang="de-DE" sz="800" kern="0" dirty="0" err="1">
                <a:latin typeface="Arial"/>
                <a:ea typeface="ＭＳ Ｐゴシック"/>
                <a:cs typeface="ＭＳ Ｐゴシック" charset="0"/>
              </a:rPr>
              <a:t>stated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lang="de-DE" sz="800" kern="0" dirty="0" err="1">
                <a:latin typeface="Arial"/>
                <a:ea typeface="ＭＳ Ｐゴシック"/>
                <a:cs typeface="ＭＳ Ｐゴシック" charset="0"/>
              </a:rPr>
              <a:t>otherwise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, </a:t>
            </a:r>
            <a:r>
              <a:rPr lang="de-DE" sz="800" kern="0" dirty="0" err="1">
                <a:latin typeface="Arial"/>
                <a:ea typeface="ＭＳ Ｐゴシック"/>
                <a:cs typeface="ＭＳ Ｐゴシック" charset="0"/>
              </a:rPr>
              <a:t>the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lang="de-DE" sz="800" kern="0" dirty="0" err="1">
                <a:latin typeface="Arial"/>
                <a:ea typeface="ＭＳ Ｐゴシック"/>
                <a:cs typeface="ＭＳ Ｐゴシック" charset="0"/>
              </a:rPr>
              <a:t>content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 of </a:t>
            </a:r>
            <a:r>
              <a:rPr lang="de-DE" sz="800" kern="0" dirty="0" err="1">
                <a:latin typeface="Arial"/>
                <a:ea typeface="ＭＳ Ｐゴシック"/>
                <a:cs typeface="ＭＳ Ｐゴシック" charset="0"/>
              </a:rPr>
              <a:t>this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 material (</a:t>
            </a:r>
            <a:r>
              <a:rPr lang="de-DE" sz="800" kern="0" dirty="0" err="1">
                <a:latin typeface="Arial"/>
                <a:ea typeface="ＭＳ Ｐゴシック"/>
                <a:cs typeface="ＭＳ Ｐゴシック" charset="0"/>
              </a:rPr>
              <a:t>except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lang="de-DE" sz="800" kern="0" dirty="0" err="1">
                <a:latin typeface="Arial"/>
                <a:ea typeface="ＭＳ Ｐゴシック"/>
                <a:cs typeface="ＭＳ Ｐゴシック" charset="0"/>
              </a:rPr>
              <a:t>for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lang="de-DE" sz="800" kern="0" dirty="0" err="1">
                <a:latin typeface="Arial"/>
                <a:ea typeface="ＭＳ Ｐゴシック"/>
                <a:cs typeface="ＭＳ Ｐゴシック" charset="0"/>
              </a:rPr>
              <a:t>logos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 and </a:t>
            </a:r>
            <a:r>
              <a:rPr lang="de-DE" sz="800" kern="0" dirty="0" err="1">
                <a:latin typeface="Arial"/>
                <a:ea typeface="ＭＳ Ｐゴシック"/>
                <a:cs typeface="ＭＳ Ｐゴシック" charset="0"/>
              </a:rPr>
              <a:t>the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lang="de-DE" sz="800" kern="0" dirty="0" err="1">
                <a:latin typeface="Arial"/>
                <a:ea typeface="ＭＳ Ｐゴシック"/>
                <a:cs typeface="ＭＳ Ｐゴシック" charset="0"/>
              </a:rPr>
              <a:t>slide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 design) </a:t>
            </a:r>
            <a:r>
              <a:rPr lang="de-DE" sz="800" kern="0" dirty="0" err="1">
                <a:latin typeface="Arial"/>
                <a:ea typeface="ＭＳ Ｐゴシック"/>
                <a:cs typeface="ＭＳ Ｐゴシック" charset="0"/>
              </a:rPr>
              <a:t>is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lang="de-DE" sz="800" kern="0" dirty="0" err="1">
                <a:latin typeface="Arial"/>
                <a:ea typeface="ＭＳ Ｐゴシック"/>
                <a:cs typeface="ＭＳ Ｐゴシック" charset="0"/>
              </a:rPr>
              <a:t>published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lang="de-DE" sz="800" kern="0" dirty="0" err="1">
                <a:latin typeface="Arial"/>
                <a:ea typeface="ＭＳ Ｐゴシック"/>
                <a:cs typeface="ＭＳ Ｐゴシック" charset="0"/>
              </a:rPr>
              <a:t>under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Creative Commons Attribution 4.0 </a:t>
            </a:r>
            <a:r>
              <a:rPr lang="de-DE" sz="800" kern="0" dirty="0" err="1">
                <a:latin typeface="Arial"/>
                <a:ea typeface="ＭＳ Ｐゴシック"/>
                <a:cs typeface="ＭＳ Ｐゴシック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license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.</a:t>
            </a:r>
          </a:p>
          <a:p>
            <a:pPr algn="just">
              <a:defRPr/>
            </a:pP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5365452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F71AC330-A646-4B5E-A4A3-C37DD6E776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75C35D1A-98F8-4615-8A14-9ABFBAC2A644}"/>
              </a:ext>
            </a:extLst>
          </p:cNvPr>
          <p:cNvSpPr txBox="1">
            <a:spLocks noChangeArrowheads="1"/>
          </p:cNvSpPr>
          <p:nvPr/>
        </p:nvSpPr>
        <p:spPr>
          <a:xfrm>
            <a:off x="147920" y="159558"/>
            <a:ext cx="8744559" cy="297656"/>
          </a:xfrm>
          <a:prstGeom prst="rect">
            <a:avLst/>
          </a:prstGeom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Tags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B27444BE-EDD6-4DCA-B948-B9F92067A1DD}"/>
              </a:ext>
            </a:extLst>
          </p:cNvPr>
          <p:cNvSpPr txBox="1"/>
          <p:nvPr/>
        </p:nvSpPr>
        <p:spPr>
          <a:xfrm>
            <a:off x="228726" y="1013357"/>
            <a:ext cx="8636888" cy="3739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600" dirty="0">
                <a:latin typeface="Arial"/>
              </a:rPr>
              <a:t>Tags </a:t>
            </a:r>
            <a:r>
              <a:rPr lang="de-DE" sz="1600" dirty="0" err="1">
                <a:latin typeface="Arial"/>
              </a:rPr>
              <a:t>allow</a:t>
            </a:r>
            <a:r>
              <a:rPr lang="de-DE" sz="1600" dirty="0">
                <a:latin typeface="Arial"/>
              </a:rPr>
              <a:t> a </a:t>
            </a:r>
            <a:r>
              <a:rPr lang="de-DE" sz="1600" dirty="0" err="1">
                <a:latin typeface="Arial"/>
              </a:rPr>
              <a:t>dynamic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representation</a:t>
            </a:r>
            <a:r>
              <a:rPr lang="de-DE" sz="1600" dirty="0">
                <a:latin typeface="Arial"/>
              </a:rPr>
              <a:t> of </a:t>
            </a:r>
            <a:r>
              <a:rPr lang="de-DE" sz="1600" dirty="0" err="1">
                <a:latin typeface="Arial"/>
              </a:rPr>
              <a:t>the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data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tree</a:t>
            </a:r>
            <a:endParaRPr lang="de-DE" sz="1600" dirty="0">
              <a:latin typeface="Arial"/>
            </a:endParaRP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600" dirty="0">
                <a:latin typeface="Arial"/>
              </a:rPr>
              <a:t>Data </a:t>
            </a:r>
            <a:r>
              <a:rPr lang="de-DE" sz="1600" dirty="0" err="1">
                <a:latin typeface="Arial"/>
              </a:rPr>
              <a:t>tree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is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re-arranged</a:t>
            </a:r>
            <a:r>
              <a:rPr lang="de-DE" sz="1600" dirty="0">
                <a:latin typeface="Arial"/>
              </a:rPr>
              <a:t> in Tag-</a:t>
            </a:r>
            <a:r>
              <a:rPr lang="de-DE" sz="1600" dirty="0" err="1">
                <a:latin typeface="Arial"/>
              </a:rPr>
              <a:t>based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search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according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to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the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search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interest</a:t>
            </a:r>
            <a:endParaRPr lang="de-DE" sz="1600" dirty="0">
              <a:latin typeface="Arial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600" dirty="0">
                <a:latin typeface="Arial"/>
              </a:rPr>
              <a:t>Tags </a:t>
            </a:r>
            <a:r>
              <a:rPr lang="de-DE" sz="1600" dirty="0" err="1">
                <a:latin typeface="Arial"/>
              </a:rPr>
              <a:t>can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define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similarities</a:t>
            </a:r>
            <a:r>
              <a:rPr lang="de-DE" sz="1600" dirty="0">
                <a:latin typeface="Arial"/>
              </a:rPr>
              <a:t> and </a:t>
            </a:r>
            <a:r>
              <a:rPr lang="de-DE" sz="1600" dirty="0" err="1">
                <a:latin typeface="Arial"/>
              </a:rPr>
              <a:t>relationships</a:t>
            </a:r>
            <a:r>
              <a:rPr lang="de-DE" sz="1600" dirty="0">
                <a:latin typeface="Arial"/>
              </a:rPr>
              <a:t>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600" dirty="0">
                <a:latin typeface="Arial"/>
              </a:rPr>
              <a:t>Tags </a:t>
            </a:r>
            <a:r>
              <a:rPr lang="de-DE" sz="1600" dirty="0" err="1">
                <a:latin typeface="Arial"/>
              </a:rPr>
              <a:t>can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be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used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to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quickly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access</a:t>
            </a:r>
            <a:r>
              <a:rPr lang="de-DE" sz="1600" dirty="0">
                <a:latin typeface="Arial"/>
              </a:rPr>
              <a:t> and </a:t>
            </a:r>
            <a:r>
              <a:rPr lang="de-DE" sz="1600" dirty="0" err="1">
                <a:latin typeface="Arial"/>
              </a:rPr>
              <a:t>process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data</a:t>
            </a:r>
            <a:r>
              <a:rPr lang="de-DE" sz="1600" dirty="0">
                <a:latin typeface="Arial"/>
              </a:rPr>
              <a:t> of </a:t>
            </a:r>
            <a:r>
              <a:rPr lang="de-DE" sz="1600" dirty="0" err="1">
                <a:latin typeface="Arial"/>
              </a:rPr>
              <a:t>interest</a:t>
            </a:r>
            <a:r>
              <a:rPr lang="de-DE" sz="1600" dirty="0">
                <a:latin typeface="Arial"/>
              </a:rPr>
              <a:t> (</a:t>
            </a:r>
            <a:r>
              <a:rPr lang="de-DE" sz="1600" dirty="0" err="1">
                <a:latin typeface="Arial"/>
              </a:rPr>
              <a:t>see</a:t>
            </a:r>
            <a:r>
              <a:rPr lang="de-DE" sz="1600" dirty="0">
                <a:latin typeface="Arial"/>
              </a:rPr>
              <a:t> also Chapter 6.1)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de-DE" sz="1600" dirty="0">
              <a:latin typeface="Arial"/>
            </a:endParaRPr>
          </a:p>
          <a:p>
            <a:pPr>
              <a:lnSpc>
                <a:spcPct val="150000"/>
              </a:lnSpc>
            </a:pPr>
            <a:r>
              <a:rPr lang="de-DE" sz="1600" i="1" dirty="0" err="1">
                <a:latin typeface="Arial"/>
              </a:rPr>
              <a:t>Examples</a:t>
            </a:r>
            <a:r>
              <a:rPr lang="de-DE" sz="1600" i="1" dirty="0">
                <a:latin typeface="Arial"/>
              </a:rPr>
              <a:t> (</a:t>
            </a:r>
            <a:r>
              <a:rPr lang="de-DE" sz="1600" b="1" i="1" dirty="0">
                <a:latin typeface="Arial"/>
              </a:rPr>
              <a:t>Tags</a:t>
            </a:r>
            <a:r>
              <a:rPr lang="de-DE" sz="1600" i="1" dirty="0">
                <a:latin typeface="Arial"/>
              </a:rPr>
              <a:t>):</a:t>
            </a:r>
          </a:p>
          <a:p>
            <a:pPr marL="1257300" lvl="2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600" dirty="0">
                <a:latin typeface="Arial"/>
              </a:rPr>
              <a:t>„</a:t>
            </a:r>
            <a:r>
              <a:rPr lang="de-DE" sz="1600" dirty="0" err="1">
                <a:latin typeface="Arial"/>
              </a:rPr>
              <a:t>show</a:t>
            </a:r>
            <a:r>
              <a:rPr lang="de-DE" sz="1600" dirty="0">
                <a:latin typeface="Arial"/>
              </a:rPr>
              <a:t> all </a:t>
            </a:r>
            <a:r>
              <a:rPr lang="de-DE" sz="1600" dirty="0" err="1">
                <a:latin typeface="Arial"/>
              </a:rPr>
              <a:t>data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for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samples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treated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with</a:t>
            </a:r>
            <a:r>
              <a:rPr lang="de-DE" sz="1600" dirty="0">
                <a:latin typeface="Arial"/>
              </a:rPr>
              <a:t> </a:t>
            </a:r>
            <a:r>
              <a:rPr lang="de-DE" sz="1600" b="1" i="1" dirty="0" err="1">
                <a:latin typeface="Arial"/>
              </a:rPr>
              <a:t>compound</a:t>
            </a:r>
            <a:r>
              <a:rPr lang="de-DE" sz="1600" b="1" i="1" dirty="0">
                <a:latin typeface="Arial"/>
              </a:rPr>
              <a:t> A</a:t>
            </a:r>
            <a:r>
              <a:rPr lang="de-DE" sz="1600" dirty="0">
                <a:latin typeface="Arial"/>
              </a:rPr>
              <a:t>“</a:t>
            </a:r>
          </a:p>
          <a:p>
            <a:pPr marL="1257300" lvl="2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600" dirty="0">
                <a:latin typeface="Arial"/>
              </a:rPr>
              <a:t>„</a:t>
            </a:r>
            <a:r>
              <a:rPr lang="de-DE" sz="1600" dirty="0" err="1">
                <a:latin typeface="Arial"/>
              </a:rPr>
              <a:t>show</a:t>
            </a:r>
            <a:r>
              <a:rPr lang="de-DE" sz="1600" dirty="0">
                <a:latin typeface="Arial"/>
              </a:rPr>
              <a:t> all </a:t>
            </a:r>
            <a:r>
              <a:rPr lang="de-DE" sz="1600" dirty="0" err="1">
                <a:latin typeface="Arial"/>
              </a:rPr>
              <a:t>data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for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samples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incubated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for</a:t>
            </a:r>
            <a:r>
              <a:rPr lang="de-DE" sz="1600" dirty="0">
                <a:latin typeface="Arial"/>
              </a:rPr>
              <a:t> </a:t>
            </a:r>
            <a:r>
              <a:rPr lang="de-DE" sz="1600" b="1" i="1" dirty="0">
                <a:latin typeface="Arial"/>
              </a:rPr>
              <a:t>3 h</a:t>
            </a:r>
            <a:r>
              <a:rPr lang="de-DE" sz="1600" dirty="0">
                <a:latin typeface="Arial"/>
              </a:rPr>
              <a:t>“</a:t>
            </a:r>
          </a:p>
          <a:p>
            <a:pPr marL="1257300" lvl="2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600" dirty="0">
                <a:latin typeface="Arial"/>
              </a:rPr>
              <a:t>„</a:t>
            </a:r>
            <a:r>
              <a:rPr lang="de-DE" sz="1600" dirty="0" err="1">
                <a:latin typeface="Arial"/>
              </a:rPr>
              <a:t>show</a:t>
            </a:r>
            <a:r>
              <a:rPr lang="de-DE" sz="1600" dirty="0">
                <a:latin typeface="Arial"/>
              </a:rPr>
              <a:t> all </a:t>
            </a:r>
            <a:r>
              <a:rPr lang="de-DE" sz="1600" dirty="0" err="1">
                <a:latin typeface="Arial"/>
              </a:rPr>
              <a:t>data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recorded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with</a:t>
            </a:r>
            <a:r>
              <a:rPr lang="de-DE" sz="1600" dirty="0">
                <a:latin typeface="Arial"/>
              </a:rPr>
              <a:t> </a:t>
            </a:r>
            <a:r>
              <a:rPr lang="de-DE" sz="1600" b="1" i="1" dirty="0" err="1">
                <a:latin typeface="Arial"/>
              </a:rPr>
              <a:t>instrument</a:t>
            </a:r>
            <a:r>
              <a:rPr lang="de-DE" sz="1600" b="1" i="1" dirty="0">
                <a:latin typeface="Arial"/>
              </a:rPr>
              <a:t> A</a:t>
            </a:r>
            <a:r>
              <a:rPr lang="de-DE" sz="1600" dirty="0">
                <a:latin typeface="Arial"/>
              </a:rPr>
              <a:t>“</a:t>
            </a:r>
          </a:p>
          <a:p>
            <a:pPr marL="1257300" lvl="2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600" dirty="0">
                <a:latin typeface="Arial"/>
              </a:rPr>
              <a:t>etc…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38615AF1-DF61-41A0-B7A0-20228A9C96F3}"/>
              </a:ext>
            </a:extLst>
          </p:cNvPr>
          <p:cNvSpPr txBox="1"/>
          <p:nvPr/>
        </p:nvSpPr>
        <p:spPr>
          <a:xfrm>
            <a:off x="158224" y="516887"/>
            <a:ext cx="8662248" cy="456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DE" sz="1800" dirty="0">
                <a:latin typeface="Arial"/>
              </a:rPr>
              <a:t>Tags </a:t>
            </a:r>
            <a:r>
              <a:rPr lang="de-DE" sz="1800" dirty="0" err="1">
                <a:latin typeface="Arial"/>
              </a:rPr>
              <a:t>denote</a:t>
            </a:r>
            <a:r>
              <a:rPr lang="de-DE" sz="1800" dirty="0">
                <a:latin typeface="Arial"/>
              </a:rPr>
              <a:t> a </a:t>
            </a:r>
            <a:r>
              <a:rPr lang="de-DE" sz="1800" dirty="0" err="1">
                <a:latin typeface="Arial"/>
              </a:rPr>
              <a:t>specific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property</a:t>
            </a:r>
            <a:r>
              <a:rPr lang="de-DE" sz="1800" dirty="0">
                <a:latin typeface="Arial"/>
              </a:rPr>
              <a:t> of an </a:t>
            </a:r>
            <a:r>
              <a:rPr lang="de-DE" sz="1800" dirty="0" err="1">
                <a:latin typeface="Arial"/>
              </a:rPr>
              <a:t>entity</a:t>
            </a:r>
            <a:r>
              <a:rPr lang="de-DE" sz="1800" dirty="0">
                <a:latin typeface="Arial"/>
              </a:rPr>
              <a:t> (like a </a:t>
            </a:r>
            <a:r>
              <a:rPr lang="de-DE" sz="1800" dirty="0" err="1">
                <a:latin typeface="Arial"/>
              </a:rPr>
              <a:t>price</a:t>
            </a:r>
            <a:r>
              <a:rPr lang="de-DE" sz="1800" dirty="0">
                <a:latin typeface="Arial"/>
              </a:rPr>
              <a:t> tag in </a:t>
            </a:r>
            <a:r>
              <a:rPr lang="de-DE" sz="1800" dirty="0" err="1">
                <a:latin typeface="Arial"/>
              </a:rPr>
              <a:t>the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supermarket</a:t>
            </a:r>
            <a:r>
              <a:rPr lang="de-DE" sz="1800" dirty="0">
                <a:latin typeface="Arial"/>
              </a:rPr>
              <a:t>)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03D2C7CD-0125-40E2-A329-8E0440F58A0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20817475">
            <a:off x="7009937" y="3173771"/>
            <a:ext cx="1354079" cy="331882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5D04030C-8D1E-409B-93C7-226FBB9F766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286098" y="2771336"/>
            <a:ext cx="579516" cy="496728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8EC93260-7FBD-46C8-A08E-BBB82351FDF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20817475">
            <a:off x="6989513" y="4218064"/>
            <a:ext cx="1354079" cy="331882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E734FC83-350F-4EA2-8694-FE038388337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 rot="20859739">
            <a:off x="6943482" y="3774784"/>
            <a:ext cx="1446139" cy="345663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D51C9031-1DE6-473A-8C0E-DB2829711DF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286098" y="3695559"/>
            <a:ext cx="579516" cy="496728"/>
          </a:xfrm>
          <a:prstGeom prst="rect">
            <a:avLst/>
          </a:prstGeom>
        </p:spPr>
      </p:pic>
      <p:sp>
        <p:nvSpPr>
          <p:cNvPr id="12" name="Rechteck 11">
            <a:extLst>
              <a:ext uri="{FF2B5EF4-FFF2-40B4-BE49-F238E27FC236}">
                <a16:creationId xmlns:a16="http://schemas.microsoft.com/office/drawing/2014/main" id="{DA075B99-EE63-4684-8ACE-AF97BC1B7249}"/>
              </a:ext>
            </a:extLst>
          </p:cNvPr>
          <p:cNvSpPr/>
          <p:nvPr/>
        </p:nvSpPr>
        <p:spPr>
          <a:xfrm>
            <a:off x="2627739" y="4698451"/>
            <a:ext cx="3182753" cy="3756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de-DE" sz="1400" dirty="0">
                <a:latin typeface="Arial"/>
                <a:sym typeface="Wingdings" panose="05000000000000000000" pitchFamily="2" charset="2"/>
              </a:rPr>
              <a:t> </a:t>
            </a:r>
            <a:r>
              <a:rPr lang="de-DE" sz="1400" dirty="0" err="1">
                <a:latin typeface="Arial"/>
                <a:sym typeface="Wingdings" panose="05000000000000000000" pitchFamily="2" charset="2"/>
              </a:rPr>
              <a:t>Subchapter</a:t>
            </a:r>
            <a:r>
              <a:rPr lang="de-DE" sz="1400" dirty="0">
                <a:latin typeface="Arial"/>
                <a:sym typeface="Wingdings" panose="05000000000000000000" pitchFamily="2" charset="2"/>
              </a:rPr>
              <a:t> 07.1:	Tag </a:t>
            </a:r>
            <a:r>
              <a:rPr lang="de-DE" sz="1400" dirty="0" err="1">
                <a:latin typeface="Arial"/>
                <a:sym typeface="Wingdings" panose="05000000000000000000" pitchFamily="2" charset="2"/>
              </a:rPr>
              <a:t>annotation</a:t>
            </a:r>
            <a:endParaRPr lang="de-DE" sz="1400" dirty="0">
              <a:latin typeface="Arial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427632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F71AC330-A646-4B5E-A4A3-C37DD6E776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hteck: abgerundete Ecken 2">
            <a:extLst>
              <a:ext uri="{FF2B5EF4-FFF2-40B4-BE49-F238E27FC236}">
                <a16:creationId xmlns:a16="http://schemas.microsoft.com/office/drawing/2014/main" id="{BBD72ED6-021C-4F1A-A424-CC3375462355}"/>
              </a:ext>
            </a:extLst>
          </p:cNvPr>
          <p:cNvSpPr/>
          <p:nvPr/>
        </p:nvSpPr>
        <p:spPr bwMode="auto">
          <a:xfrm>
            <a:off x="4612511" y="1054539"/>
            <a:ext cx="4279968" cy="2626210"/>
          </a:xfrm>
          <a:prstGeom prst="roundRect">
            <a:avLst>
              <a:gd name="adj" fmla="val 17769"/>
            </a:avLst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28874275-CB23-41B2-958C-324C59AFA543}"/>
              </a:ext>
            </a:extLst>
          </p:cNvPr>
          <p:cNvSpPr txBox="1">
            <a:spLocks noChangeArrowheads="1"/>
          </p:cNvSpPr>
          <p:nvPr/>
        </p:nvSpPr>
        <p:spPr>
          <a:xfrm>
            <a:off x="147920" y="159558"/>
            <a:ext cx="8744559" cy="297656"/>
          </a:xfrm>
          <a:prstGeom prst="rect">
            <a:avLst/>
          </a:prstGeom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Tags in OMERO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B246F559-B644-4FD3-80EE-E7B39685F459}"/>
              </a:ext>
            </a:extLst>
          </p:cNvPr>
          <p:cNvSpPr txBox="1"/>
          <p:nvPr/>
        </p:nvSpPr>
        <p:spPr>
          <a:xfrm>
            <a:off x="249350" y="935758"/>
            <a:ext cx="8072623" cy="3370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DE" sz="1600" b="1" dirty="0">
                <a:latin typeface="Arial"/>
              </a:rPr>
              <a:t>Tags </a:t>
            </a:r>
            <a:r>
              <a:rPr lang="de-DE" sz="1600" b="1" dirty="0" err="1">
                <a:latin typeface="Arial"/>
              </a:rPr>
              <a:t>can</a:t>
            </a:r>
            <a:r>
              <a:rPr lang="de-DE" sz="1600" b="1" dirty="0">
                <a:latin typeface="Arial"/>
              </a:rPr>
              <a:t> </a:t>
            </a:r>
            <a:r>
              <a:rPr lang="de-DE" sz="1600" b="1" dirty="0" err="1">
                <a:latin typeface="Arial"/>
              </a:rPr>
              <a:t>be</a:t>
            </a:r>
            <a:r>
              <a:rPr lang="de-DE" sz="1600" b="1" dirty="0">
                <a:latin typeface="Arial"/>
              </a:rPr>
              <a:t> </a:t>
            </a:r>
            <a:r>
              <a:rPr lang="de-DE" sz="1600" b="1" dirty="0" err="1">
                <a:latin typeface="Arial"/>
              </a:rPr>
              <a:t>added</a:t>
            </a:r>
            <a:r>
              <a:rPr lang="de-DE" sz="1600" b="1" dirty="0">
                <a:latin typeface="Arial"/>
              </a:rPr>
              <a:t> </a:t>
            </a:r>
            <a:r>
              <a:rPr lang="de-DE" sz="1600" b="1" dirty="0" err="1">
                <a:latin typeface="Arial"/>
              </a:rPr>
              <a:t>to</a:t>
            </a:r>
            <a:r>
              <a:rPr lang="de-DE" sz="1600" b="1" dirty="0">
                <a:latin typeface="Arial"/>
              </a:rPr>
              <a:t>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600" dirty="0">
                <a:latin typeface="Arial"/>
              </a:rPr>
              <a:t>Images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600" dirty="0">
                <a:latin typeface="Arial"/>
              </a:rPr>
              <a:t>Groups of Images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600" dirty="0">
                <a:latin typeface="Arial"/>
              </a:rPr>
              <a:t>Datasets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600" dirty="0">
                <a:latin typeface="Arial"/>
              </a:rPr>
              <a:t>Projects</a:t>
            </a:r>
          </a:p>
          <a:p>
            <a:pPr>
              <a:lnSpc>
                <a:spcPct val="150000"/>
              </a:lnSpc>
            </a:pPr>
            <a:r>
              <a:rPr lang="de-DE" sz="1600" dirty="0" err="1">
                <a:latin typeface="Arial"/>
              </a:rPr>
              <a:t>You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can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define</a:t>
            </a:r>
            <a:r>
              <a:rPr lang="de-DE" sz="1600" dirty="0">
                <a:latin typeface="Arial"/>
              </a:rPr>
              <a:t> </a:t>
            </a:r>
            <a:r>
              <a:rPr lang="de-DE" sz="1600" b="1" dirty="0">
                <a:latin typeface="Arial"/>
              </a:rPr>
              <a:t>Tag </a:t>
            </a:r>
            <a:r>
              <a:rPr lang="de-DE" sz="1600" b="1" dirty="0" err="1">
                <a:latin typeface="Arial"/>
              </a:rPr>
              <a:t>Categories</a:t>
            </a:r>
            <a:endParaRPr lang="de-DE" sz="1600" b="1" dirty="0">
              <a:latin typeface="Arial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600" dirty="0" err="1">
                <a:latin typeface="Arial"/>
              </a:rPr>
              <a:t>To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represent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nested</a:t>
            </a:r>
            <a:r>
              <a:rPr lang="de-DE" sz="1600" dirty="0">
                <a:latin typeface="Arial"/>
              </a:rPr>
              <a:t> tags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600" dirty="0">
                <a:latin typeface="Arial"/>
              </a:rPr>
              <a:t>E.g., in a </a:t>
            </a:r>
            <a:r>
              <a:rPr lang="de-DE" sz="1600" dirty="0" err="1">
                <a:latin typeface="Arial"/>
              </a:rPr>
              <a:t>research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collaboration</a:t>
            </a:r>
            <a:endParaRPr lang="de-DE" sz="1600" dirty="0">
              <a:latin typeface="Arial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400" i="1" dirty="0" err="1">
                <a:latin typeface="Arial"/>
              </a:rPr>
              <a:t>Example</a:t>
            </a:r>
            <a:r>
              <a:rPr lang="de-DE" sz="1400" i="1" dirty="0">
                <a:latin typeface="Arial"/>
              </a:rPr>
              <a:t>: </a:t>
            </a:r>
            <a:r>
              <a:rPr lang="de-DE" sz="1400" i="1" dirty="0">
                <a:latin typeface="Arial"/>
                <a:hlinkClick r:id="rId3"/>
              </a:rPr>
              <a:t>https://neuroinformatics.icm-institute.org/knowledge-base/omero-tags-dictionary/</a:t>
            </a:r>
            <a:r>
              <a:rPr lang="de-DE" sz="1400" i="1" dirty="0">
                <a:latin typeface="Arial"/>
              </a:rPr>
              <a:t> 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684CFF38-A6B0-46D0-B0EC-C6E44D2C477F}"/>
              </a:ext>
            </a:extLst>
          </p:cNvPr>
          <p:cNvSpPr txBox="1"/>
          <p:nvPr/>
        </p:nvSpPr>
        <p:spPr>
          <a:xfrm>
            <a:off x="237270" y="578912"/>
            <a:ext cx="8352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800" dirty="0" err="1">
                <a:latin typeface="Arial"/>
              </a:rPr>
              <a:t>Which</a:t>
            </a:r>
            <a:r>
              <a:rPr lang="de-DE" sz="1800" dirty="0">
                <a:latin typeface="Arial"/>
              </a:rPr>
              <a:t> tags </a:t>
            </a:r>
            <a:r>
              <a:rPr lang="de-DE" sz="1800" dirty="0" err="1">
                <a:latin typeface="Arial"/>
              </a:rPr>
              <a:t>you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should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use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depends</a:t>
            </a:r>
            <a:r>
              <a:rPr lang="de-DE" sz="1800" dirty="0">
                <a:latin typeface="Arial"/>
              </a:rPr>
              <a:t> on </a:t>
            </a:r>
            <a:r>
              <a:rPr lang="de-DE" sz="1800" dirty="0" err="1">
                <a:latin typeface="Arial"/>
              </a:rPr>
              <a:t>your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research</a:t>
            </a:r>
            <a:r>
              <a:rPr lang="de-DE" sz="1800" dirty="0">
                <a:latin typeface="Arial"/>
              </a:rPr>
              <a:t> and </a:t>
            </a:r>
            <a:r>
              <a:rPr lang="de-DE" sz="1800" dirty="0" err="1">
                <a:latin typeface="Arial"/>
              </a:rPr>
              <a:t>your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data</a:t>
            </a:r>
            <a:endParaRPr lang="de-DE" sz="1800" dirty="0">
              <a:latin typeface="Arial"/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3A50FE0F-A3FC-4D6A-BF02-A6F7D8A48C2A}"/>
              </a:ext>
            </a:extLst>
          </p:cNvPr>
          <p:cNvSpPr txBox="1"/>
          <p:nvPr/>
        </p:nvSpPr>
        <p:spPr>
          <a:xfrm>
            <a:off x="4809281" y="1139341"/>
            <a:ext cx="398169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b="1" dirty="0">
                <a:latin typeface="Arial"/>
              </a:rPr>
              <a:t>Tags </a:t>
            </a:r>
            <a:r>
              <a:rPr lang="de-DE" sz="1600" b="1" dirty="0" err="1">
                <a:latin typeface="Arial"/>
              </a:rPr>
              <a:t>can</a:t>
            </a:r>
            <a:r>
              <a:rPr lang="de-DE" sz="1600" b="1" dirty="0">
                <a:latin typeface="Arial"/>
              </a:rPr>
              <a:t> </a:t>
            </a:r>
            <a:r>
              <a:rPr lang="de-DE" sz="1600" b="1" dirty="0" err="1">
                <a:latin typeface="Arial"/>
              </a:rPr>
              <a:t>be</a:t>
            </a:r>
            <a:endParaRPr lang="de-DE" sz="1600" b="1" dirty="0">
              <a:latin typeface="Arial"/>
            </a:endParaRPr>
          </a:p>
          <a:p>
            <a:pPr marL="285750" indent="-285750">
              <a:buFontTx/>
              <a:buChar char="-"/>
            </a:pPr>
            <a:r>
              <a:rPr lang="de-DE" sz="1600" dirty="0" err="1">
                <a:latin typeface="Arial"/>
              </a:rPr>
              <a:t>based</a:t>
            </a:r>
            <a:r>
              <a:rPr lang="de-DE" sz="1600" dirty="0">
                <a:latin typeface="Arial"/>
              </a:rPr>
              <a:t> on </a:t>
            </a:r>
            <a:r>
              <a:rPr lang="de-DE" sz="1600" i="1" dirty="0" err="1">
                <a:latin typeface="Arial"/>
              </a:rPr>
              <a:t>ontology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terms</a:t>
            </a:r>
            <a:endParaRPr lang="de-DE" sz="1600" dirty="0">
              <a:latin typeface="Arial"/>
            </a:endParaRPr>
          </a:p>
          <a:p>
            <a:pPr marL="285750" indent="-285750">
              <a:buFontTx/>
              <a:buChar char="-"/>
            </a:pPr>
            <a:r>
              <a:rPr lang="de-DE" sz="1600" dirty="0" err="1">
                <a:latin typeface="Arial"/>
              </a:rPr>
              <a:t>based</a:t>
            </a:r>
            <a:r>
              <a:rPr lang="de-DE" sz="1600" dirty="0">
                <a:latin typeface="Arial"/>
              </a:rPr>
              <a:t> on a </a:t>
            </a:r>
            <a:r>
              <a:rPr lang="de-DE" sz="1600" dirty="0" err="1">
                <a:latin typeface="Arial"/>
              </a:rPr>
              <a:t>collaboration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agreement</a:t>
            </a:r>
            <a:endParaRPr lang="de-DE" sz="1600" dirty="0">
              <a:latin typeface="Arial"/>
            </a:endParaRPr>
          </a:p>
          <a:p>
            <a:endParaRPr lang="de-DE" sz="1600" dirty="0">
              <a:latin typeface="Arial"/>
            </a:endParaRPr>
          </a:p>
          <a:p>
            <a:r>
              <a:rPr lang="de-DE" sz="1600" b="1" i="1" dirty="0">
                <a:latin typeface="Arial"/>
              </a:rPr>
              <a:t>I3D:bio </a:t>
            </a:r>
            <a:r>
              <a:rPr lang="de-DE" sz="1600" b="1" i="1" dirty="0" err="1">
                <a:latin typeface="Arial"/>
              </a:rPr>
              <a:t>recommends</a:t>
            </a:r>
            <a:r>
              <a:rPr lang="de-DE" sz="1600" b="1" i="1" dirty="0">
                <a:latin typeface="Arial"/>
              </a:rPr>
              <a:t>:</a:t>
            </a:r>
          </a:p>
          <a:p>
            <a:pPr marL="285750" indent="-285750">
              <a:buFontTx/>
              <a:buChar char="-"/>
            </a:pPr>
            <a:r>
              <a:rPr lang="en-US" sz="1600" dirty="0">
                <a:latin typeface="Arial"/>
              </a:rPr>
              <a:t>Use Tags for data organization across datasets and projects (categorization)</a:t>
            </a:r>
            <a:br>
              <a:rPr lang="en-US" sz="1600" dirty="0">
                <a:latin typeface="Arial"/>
              </a:rPr>
            </a:br>
            <a:r>
              <a:rPr lang="en-US" sz="1600" dirty="0">
                <a:latin typeface="Arial"/>
              </a:rPr>
              <a:t>(instead of deep folder hierarchies)</a:t>
            </a:r>
          </a:p>
          <a:p>
            <a:pPr marL="285750" indent="-285750">
              <a:buFontTx/>
              <a:buChar char="-"/>
            </a:pPr>
            <a:r>
              <a:rPr lang="en-US" sz="1600" dirty="0">
                <a:latin typeface="Arial"/>
              </a:rPr>
              <a:t>Use Key-Value Pairs for metadata enrichment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F8E121E2-AA29-477F-AA29-CD30AC1BF2C2}"/>
              </a:ext>
            </a:extLst>
          </p:cNvPr>
          <p:cNvSpPr txBox="1"/>
          <p:nvPr/>
        </p:nvSpPr>
        <p:spPr>
          <a:xfrm>
            <a:off x="107504" y="4310748"/>
            <a:ext cx="87696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800" b="1" dirty="0">
                <a:solidFill>
                  <a:schemeClr val="accent6">
                    <a:lumMod val="50000"/>
                  </a:schemeClr>
                </a:solidFill>
                <a:latin typeface="Arial"/>
                <a:sym typeface="Wingdings" panose="05000000000000000000" pitchFamily="2" charset="2"/>
              </a:rPr>
              <a:t> </a:t>
            </a:r>
            <a:r>
              <a:rPr lang="de-DE" sz="1800" b="1" dirty="0" err="1">
                <a:solidFill>
                  <a:schemeClr val="accent6">
                    <a:lumMod val="50000"/>
                  </a:schemeClr>
                </a:solidFill>
                <a:latin typeface="Arial"/>
                <a:sym typeface="Wingdings" panose="05000000000000000000" pitchFamily="2" charset="2"/>
              </a:rPr>
              <a:t>Discuss</a:t>
            </a:r>
            <a:r>
              <a:rPr lang="de-DE" sz="1800" b="1" dirty="0">
                <a:solidFill>
                  <a:schemeClr val="accent6">
                    <a:lumMod val="50000"/>
                  </a:schemeClr>
                </a:solidFill>
                <a:latin typeface="Arial"/>
                <a:sym typeface="Wingdings" panose="05000000000000000000" pitchFamily="2" charset="2"/>
              </a:rPr>
              <a:t> </a:t>
            </a:r>
            <a:r>
              <a:rPr lang="de-DE" sz="1800" b="1" dirty="0" err="1">
                <a:solidFill>
                  <a:schemeClr val="accent6">
                    <a:lumMod val="50000"/>
                  </a:schemeClr>
                </a:solidFill>
                <a:latin typeface="Arial"/>
                <a:sym typeface="Wingdings" panose="05000000000000000000" pitchFamily="2" charset="2"/>
              </a:rPr>
              <a:t>suitable</a:t>
            </a:r>
            <a:r>
              <a:rPr lang="de-DE" sz="1800" b="1" dirty="0">
                <a:solidFill>
                  <a:schemeClr val="accent6">
                    <a:lumMod val="50000"/>
                  </a:schemeClr>
                </a:solidFill>
                <a:latin typeface="Arial"/>
                <a:sym typeface="Wingdings" panose="05000000000000000000" pitchFamily="2" charset="2"/>
              </a:rPr>
              <a:t> Tags </a:t>
            </a:r>
            <a:r>
              <a:rPr lang="de-DE" sz="1800" b="1" dirty="0" err="1">
                <a:solidFill>
                  <a:schemeClr val="accent6">
                    <a:lumMod val="50000"/>
                  </a:schemeClr>
                </a:solidFill>
                <a:latin typeface="Arial"/>
                <a:sym typeface="Wingdings" panose="05000000000000000000" pitchFamily="2" charset="2"/>
              </a:rPr>
              <a:t>within</a:t>
            </a:r>
            <a:r>
              <a:rPr lang="de-DE" sz="1800" b="1" dirty="0">
                <a:solidFill>
                  <a:schemeClr val="accent6">
                    <a:lumMod val="50000"/>
                  </a:schemeClr>
                </a:solidFill>
                <a:latin typeface="Arial"/>
                <a:sym typeface="Wingdings" panose="05000000000000000000" pitchFamily="2" charset="2"/>
              </a:rPr>
              <a:t> </a:t>
            </a:r>
            <a:r>
              <a:rPr lang="de-DE" sz="1800" b="1" dirty="0" err="1">
                <a:solidFill>
                  <a:schemeClr val="accent6">
                    <a:lumMod val="50000"/>
                  </a:schemeClr>
                </a:solidFill>
                <a:latin typeface="Arial"/>
                <a:sym typeface="Wingdings" panose="05000000000000000000" pitchFamily="2" charset="2"/>
              </a:rPr>
              <a:t>your</a:t>
            </a:r>
            <a:r>
              <a:rPr lang="de-DE" sz="1800" b="1" dirty="0">
                <a:solidFill>
                  <a:schemeClr val="accent6">
                    <a:lumMod val="50000"/>
                  </a:schemeClr>
                </a:solidFill>
                <a:latin typeface="Arial"/>
                <a:sym typeface="Wingdings" panose="05000000000000000000" pitchFamily="2" charset="2"/>
              </a:rPr>
              <a:t> </a:t>
            </a:r>
            <a:r>
              <a:rPr lang="de-DE" sz="1800" b="1" dirty="0" err="1">
                <a:solidFill>
                  <a:schemeClr val="accent6">
                    <a:lumMod val="50000"/>
                  </a:schemeClr>
                </a:solidFill>
                <a:latin typeface="Arial"/>
                <a:sym typeface="Wingdings" panose="05000000000000000000" pitchFamily="2" charset="2"/>
              </a:rPr>
              <a:t>group</a:t>
            </a:r>
            <a:r>
              <a:rPr lang="de-DE" sz="1800" b="1" dirty="0">
                <a:solidFill>
                  <a:schemeClr val="accent6">
                    <a:lumMod val="50000"/>
                  </a:schemeClr>
                </a:solidFill>
                <a:latin typeface="Arial"/>
                <a:sym typeface="Wingdings" panose="05000000000000000000" pitchFamily="2" charset="2"/>
              </a:rPr>
              <a:t> / </a:t>
            </a:r>
            <a:r>
              <a:rPr lang="de-DE" sz="1800" b="1" dirty="0" err="1">
                <a:solidFill>
                  <a:schemeClr val="accent6">
                    <a:lumMod val="50000"/>
                  </a:schemeClr>
                </a:solidFill>
                <a:latin typeface="Arial"/>
                <a:sym typeface="Wingdings" panose="05000000000000000000" pitchFamily="2" charset="2"/>
              </a:rPr>
              <a:t>with</a:t>
            </a:r>
            <a:r>
              <a:rPr lang="de-DE" sz="1800" b="1" dirty="0">
                <a:solidFill>
                  <a:schemeClr val="accent6">
                    <a:lumMod val="50000"/>
                  </a:schemeClr>
                </a:solidFill>
                <a:latin typeface="Arial"/>
                <a:sym typeface="Wingdings" panose="05000000000000000000" pitchFamily="2" charset="2"/>
              </a:rPr>
              <a:t> </a:t>
            </a:r>
            <a:r>
              <a:rPr lang="de-DE" sz="1800" b="1" dirty="0" err="1">
                <a:solidFill>
                  <a:schemeClr val="accent6">
                    <a:lumMod val="50000"/>
                  </a:schemeClr>
                </a:solidFill>
                <a:latin typeface="Arial"/>
                <a:sym typeface="Wingdings" panose="05000000000000000000" pitchFamily="2" charset="2"/>
              </a:rPr>
              <a:t>the</a:t>
            </a:r>
            <a:r>
              <a:rPr lang="de-DE" sz="1800" b="1" dirty="0">
                <a:solidFill>
                  <a:schemeClr val="accent6">
                    <a:lumMod val="50000"/>
                  </a:schemeClr>
                </a:solidFill>
                <a:latin typeface="Arial"/>
                <a:sym typeface="Wingdings" panose="05000000000000000000" pitchFamily="2" charset="2"/>
              </a:rPr>
              <a:t> </a:t>
            </a:r>
            <a:r>
              <a:rPr lang="de-DE" sz="1800" b="1" dirty="0" err="1">
                <a:solidFill>
                  <a:schemeClr val="accent6">
                    <a:lumMod val="50000"/>
                  </a:schemeClr>
                </a:solidFill>
                <a:latin typeface="Arial"/>
                <a:sym typeface="Wingdings" panose="05000000000000000000" pitchFamily="2" charset="2"/>
              </a:rPr>
              <a:t>data</a:t>
            </a:r>
            <a:r>
              <a:rPr lang="de-DE" sz="1800" b="1" dirty="0">
                <a:solidFill>
                  <a:schemeClr val="accent6">
                    <a:lumMod val="50000"/>
                  </a:schemeClr>
                </a:solidFill>
                <a:latin typeface="Arial"/>
                <a:sym typeface="Wingdings" panose="05000000000000000000" pitchFamily="2" charset="2"/>
              </a:rPr>
              <a:t> </a:t>
            </a:r>
            <a:r>
              <a:rPr lang="de-DE" sz="1800" b="1" dirty="0" err="1">
                <a:solidFill>
                  <a:schemeClr val="accent6">
                    <a:lumMod val="50000"/>
                  </a:schemeClr>
                </a:solidFill>
                <a:latin typeface="Arial"/>
                <a:sym typeface="Wingdings" panose="05000000000000000000" pitchFamily="2" charset="2"/>
              </a:rPr>
              <a:t>manager</a:t>
            </a:r>
            <a:endParaRPr lang="de-DE" sz="1800" b="1" dirty="0">
              <a:solidFill>
                <a:schemeClr val="accent6">
                  <a:lumMod val="5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01759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F71AC330-A646-4B5E-A4A3-C37DD6E776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F925CAAA-87C9-4664-A5FC-17010A29BB51}"/>
              </a:ext>
            </a:extLst>
          </p:cNvPr>
          <p:cNvSpPr txBox="1">
            <a:spLocks noChangeArrowheads="1"/>
          </p:cNvSpPr>
          <p:nvPr/>
        </p:nvSpPr>
        <p:spPr>
          <a:xfrm>
            <a:off x="147920" y="159558"/>
            <a:ext cx="8744559" cy="297656"/>
          </a:xfrm>
          <a:prstGeom prst="rect">
            <a:avLst/>
          </a:prstGeom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Key-Value Pairs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42A6A76B-F7B4-41E5-A5EB-E5B38AE7079C}"/>
              </a:ext>
            </a:extLst>
          </p:cNvPr>
          <p:cNvSpPr txBox="1"/>
          <p:nvPr/>
        </p:nvSpPr>
        <p:spPr>
          <a:xfrm>
            <a:off x="399442" y="1154551"/>
            <a:ext cx="8744558" cy="30013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DE" sz="1600" dirty="0" err="1">
                <a:latin typeface="Arial"/>
              </a:rPr>
              <a:t>Consist</a:t>
            </a:r>
            <a:r>
              <a:rPr lang="de-DE" sz="1600" dirty="0">
                <a:latin typeface="Arial"/>
              </a:rPr>
              <a:t> of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600" b="1" dirty="0">
                <a:latin typeface="Arial"/>
              </a:rPr>
              <a:t>Key: 		</a:t>
            </a:r>
            <a:r>
              <a:rPr lang="de-DE" sz="1600" dirty="0" err="1">
                <a:latin typeface="Arial"/>
              </a:rPr>
              <a:t>Denotes</a:t>
            </a:r>
            <a:r>
              <a:rPr lang="de-DE" sz="1600" dirty="0">
                <a:latin typeface="Arial"/>
              </a:rPr>
              <a:t> a real-</a:t>
            </a:r>
            <a:r>
              <a:rPr lang="de-DE" sz="1600" dirty="0" err="1">
                <a:latin typeface="Arial"/>
              </a:rPr>
              <a:t>world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object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or</a:t>
            </a:r>
            <a:r>
              <a:rPr lang="de-DE" sz="1600" dirty="0">
                <a:latin typeface="Arial"/>
              </a:rPr>
              <a:t> an </a:t>
            </a:r>
            <a:r>
              <a:rPr lang="de-DE" sz="1600" dirty="0" err="1">
                <a:latin typeface="Arial"/>
              </a:rPr>
              <a:t>abstract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concept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that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can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be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assigned</a:t>
            </a:r>
            <a:r>
              <a:rPr lang="de-DE" sz="1600" dirty="0">
                <a:latin typeface="Arial"/>
              </a:rPr>
              <a:t> a 			</a:t>
            </a:r>
            <a:r>
              <a:rPr lang="de-DE" sz="1600" dirty="0" err="1">
                <a:latin typeface="Arial"/>
              </a:rPr>
              <a:t>specific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value</a:t>
            </a:r>
            <a:r>
              <a:rPr lang="de-DE" sz="1600" dirty="0">
                <a:latin typeface="Arial"/>
              </a:rPr>
              <a:t> (of </a:t>
            </a:r>
            <a:r>
              <a:rPr lang="de-DE" sz="1600" dirty="0" err="1">
                <a:latin typeface="Arial"/>
              </a:rPr>
              <a:t>several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or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many</a:t>
            </a:r>
            <a:r>
              <a:rPr lang="de-DE" sz="1600" dirty="0">
                <a:latin typeface="Arial"/>
              </a:rPr>
              <a:t> possible </a:t>
            </a:r>
            <a:r>
              <a:rPr lang="de-DE" sz="1600" dirty="0" err="1">
                <a:latin typeface="Arial"/>
              </a:rPr>
              <a:t>values</a:t>
            </a:r>
            <a:r>
              <a:rPr lang="de-DE" sz="1600" dirty="0">
                <a:latin typeface="Arial"/>
              </a:rPr>
              <a:t>) 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600" b="1" dirty="0">
                <a:latin typeface="Arial"/>
              </a:rPr>
              <a:t>Value: 	</a:t>
            </a:r>
            <a:r>
              <a:rPr lang="de-DE" sz="1600" dirty="0" err="1">
                <a:latin typeface="Arial"/>
              </a:rPr>
              <a:t>Number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or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text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string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that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specifies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the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object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denoted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under</a:t>
            </a:r>
            <a:r>
              <a:rPr lang="de-DE" sz="1600" dirty="0">
                <a:latin typeface="Arial"/>
              </a:rPr>
              <a:t> „Key“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de-DE" sz="1600" i="1" dirty="0">
              <a:latin typeface="Arial"/>
            </a:endParaRPr>
          </a:p>
          <a:p>
            <a:pPr>
              <a:lnSpc>
                <a:spcPct val="150000"/>
              </a:lnSpc>
            </a:pPr>
            <a:r>
              <a:rPr lang="de-DE" sz="1600" i="1" dirty="0" err="1">
                <a:latin typeface="Arial"/>
              </a:rPr>
              <a:t>Examples</a:t>
            </a:r>
            <a:r>
              <a:rPr lang="de-DE" sz="1600" i="1" dirty="0">
                <a:latin typeface="Arial"/>
              </a:rPr>
              <a:t>:</a:t>
            </a:r>
          </a:p>
          <a:p>
            <a:pPr>
              <a:lnSpc>
                <a:spcPct val="150000"/>
              </a:lnSpc>
            </a:pPr>
            <a:r>
              <a:rPr lang="de-DE" sz="1600" dirty="0">
                <a:latin typeface="Arial"/>
              </a:rPr>
              <a:t>	</a:t>
            </a:r>
            <a:r>
              <a:rPr lang="de-DE" sz="1600" b="1" dirty="0">
                <a:latin typeface="Arial"/>
              </a:rPr>
              <a:t>Key: </a:t>
            </a:r>
            <a:r>
              <a:rPr lang="de-DE" sz="1600" dirty="0">
                <a:latin typeface="Arial"/>
              </a:rPr>
              <a:t>„</a:t>
            </a:r>
            <a:r>
              <a:rPr lang="de-DE" sz="1600" dirty="0" err="1">
                <a:latin typeface="Arial"/>
              </a:rPr>
              <a:t>cell</a:t>
            </a:r>
            <a:r>
              <a:rPr lang="de-DE" sz="1600" dirty="0">
                <a:latin typeface="Arial"/>
              </a:rPr>
              <a:t> type“		</a:t>
            </a:r>
            <a:r>
              <a:rPr lang="de-DE" sz="1600" b="1" dirty="0">
                <a:latin typeface="Arial"/>
              </a:rPr>
              <a:t>Value: </a:t>
            </a:r>
            <a:r>
              <a:rPr lang="de-DE" sz="1600" dirty="0">
                <a:latin typeface="Arial"/>
              </a:rPr>
              <a:t>„CD4+ T </a:t>
            </a:r>
            <a:r>
              <a:rPr lang="de-DE" sz="1600" dirty="0" err="1">
                <a:latin typeface="Arial"/>
              </a:rPr>
              <a:t>cell</a:t>
            </a:r>
            <a:r>
              <a:rPr lang="de-DE" sz="1600" dirty="0">
                <a:latin typeface="Arial"/>
              </a:rPr>
              <a:t>“</a:t>
            </a:r>
          </a:p>
          <a:p>
            <a:pPr>
              <a:lnSpc>
                <a:spcPct val="150000"/>
              </a:lnSpc>
            </a:pPr>
            <a:r>
              <a:rPr lang="de-DE" sz="1600" dirty="0">
                <a:latin typeface="Arial"/>
              </a:rPr>
              <a:t>	</a:t>
            </a:r>
            <a:r>
              <a:rPr lang="de-DE" sz="1600" b="1" dirty="0">
                <a:latin typeface="Arial"/>
              </a:rPr>
              <a:t>Key: </a:t>
            </a:r>
            <a:r>
              <a:rPr lang="de-DE" sz="1600" dirty="0">
                <a:latin typeface="Arial"/>
              </a:rPr>
              <a:t>„</a:t>
            </a:r>
            <a:r>
              <a:rPr lang="de-DE" sz="1600" dirty="0" err="1">
                <a:latin typeface="Arial"/>
              </a:rPr>
              <a:t>disease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model</a:t>
            </a:r>
            <a:r>
              <a:rPr lang="de-DE" sz="1600" dirty="0">
                <a:latin typeface="Arial"/>
              </a:rPr>
              <a:t>“	</a:t>
            </a:r>
            <a:r>
              <a:rPr lang="de-DE" sz="1600" b="1" dirty="0">
                <a:latin typeface="Arial"/>
              </a:rPr>
              <a:t>Value: </a:t>
            </a:r>
            <a:r>
              <a:rPr lang="de-DE" sz="1600" dirty="0">
                <a:latin typeface="Arial"/>
              </a:rPr>
              <a:t>„experimental autoimmune </a:t>
            </a:r>
            <a:r>
              <a:rPr lang="de-DE" sz="1600" dirty="0" err="1">
                <a:latin typeface="Arial"/>
              </a:rPr>
              <a:t>encephalomyelitis</a:t>
            </a:r>
            <a:r>
              <a:rPr lang="de-DE" sz="1600" dirty="0">
                <a:latin typeface="Arial"/>
              </a:rPr>
              <a:t>“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9B683D7D-6A07-493B-AAC3-2AA14E3D5A2C}"/>
              </a:ext>
            </a:extLst>
          </p:cNvPr>
          <p:cNvSpPr txBox="1"/>
          <p:nvPr/>
        </p:nvSpPr>
        <p:spPr>
          <a:xfrm>
            <a:off x="158224" y="602138"/>
            <a:ext cx="8352928" cy="456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DE" sz="1800" dirty="0">
                <a:latin typeface="Arial"/>
              </a:rPr>
              <a:t>Key-Value Pairs </a:t>
            </a:r>
            <a:r>
              <a:rPr lang="de-DE" sz="1800" dirty="0" err="1">
                <a:latin typeface="Arial"/>
              </a:rPr>
              <a:t>allow</a:t>
            </a:r>
            <a:r>
              <a:rPr lang="de-DE" sz="1800" dirty="0">
                <a:latin typeface="Arial"/>
              </a:rPr>
              <a:t> (</a:t>
            </a:r>
            <a:r>
              <a:rPr lang="de-DE" sz="1800" dirty="0" err="1">
                <a:latin typeface="Arial"/>
              </a:rPr>
              <a:t>standardized</a:t>
            </a:r>
            <a:r>
              <a:rPr lang="de-DE" sz="1800" dirty="0">
                <a:latin typeface="Arial"/>
              </a:rPr>
              <a:t>) </a:t>
            </a:r>
            <a:r>
              <a:rPr lang="de-DE" sz="1800" dirty="0" err="1">
                <a:latin typeface="Arial"/>
              </a:rPr>
              <a:t>annotation</a:t>
            </a:r>
            <a:r>
              <a:rPr lang="de-DE" sz="1800" dirty="0">
                <a:latin typeface="Arial"/>
              </a:rPr>
              <a:t> of </a:t>
            </a:r>
            <a:r>
              <a:rPr lang="de-DE" sz="1800" dirty="0" err="1">
                <a:latin typeface="Arial"/>
              </a:rPr>
              <a:t>detailed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metadata</a:t>
            </a:r>
            <a:endParaRPr lang="de-DE" sz="1800" dirty="0">
              <a:latin typeface="Arial"/>
            </a:endParaRP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77BB4700-7ED5-4481-8E1C-A1A3841E74A7}"/>
              </a:ext>
            </a:extLst>
          </p:cNvPr>
          <p:cNvSpPr/>
          <p:nvPr/>
        </p:nvSpPr>
        <p:spPr>
          <a:xfrm>
            <a:off x="2291899" y="4703930"/>
            <a:ext cx="4085578" cy="3756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de-DE" sz="1400" dirty="0">
                <a:latin typeface="Arial"/>
                <a:sym typeface="Wingdings" panose="05000000000000000000" pitchFamily="2" charset="2"/>
              </a:rPr>
              <a:t> </a:t>
            </a:r>
            <a:r>
              <a:rPr lang="de-DE" sz="1400" dirty="0" err="1">
                <a:latin typeface="Arial"/>
                <a:sym typeface="Wingdings" panose="05000000000000000000" pitchFamily="2" charset="2"/>
              </a:rPr>
              <a:t>Subchapter</a:t>
            </a:r>
            <a:r>
              <a:rPr lang="de-DE" sz="1400" dirty="0">
                <a:latin typeface="Arial"/>
                <a:sym typeface="Wingdings" panose="05000000000000000000" pitchFamily="2" charset="2"/>
              </a:rPr>
              <a:t> 07.2:	Key-Value Pair </a:t>
            </a:r>
            <a:r>
              <a:rPr lang="de-DE" sz="1400" dirty="0" err="1">
                <a:latin typeface="Arial"/>
                <a:sym typeface="Wingdings" panose="05000000000000000000" pitchFamily="2" charset="2"/>
              </a:rPr>
              <a:t>annotation</a:t>
            </a:r>
            <a:endParaRPr lang="de-DE" sz="1400" dirty="0">
              <a:latin typeface="Arial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307094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F71AC330-A646-4B5E-A4A3-C37DD6E776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4705D637-569F-4CAF-B4DA-219783D10BC2}"/>
              </a:ext>
            </a:extLst>
          </p:cNvPr>
          <p:cNvSpPr txBox="1">
            <a:spLocks noChangeArrowheads="1"/>
          </p:cNvSpPr>
          <p:nvPr/>
        </p:nvSpPr>
        <p:spPr>
          <a:xfrm>
            <a:off x="147921" y="159558"/>
            <a:ext cx="8352928" cy="297656"/>
          </a:xfrm>
          <a:prstGeom prst="rect">
            <a:avLst/>
          </a:prstGeom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Key-Value Pairs in OMERO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4DE5F116-1397-4840-AAD1-CE322F92D3C2}"/>
              </a:ext>
            </a:extLst>
          </p:cNvPr>
          <p:cNvSpPr txBox="1"/>
          <p:nvPr/>
        </p:nvSpPr>
        <p:spPr>
          <a:xfrm>
            <a:off x="156164" y="674564"/>
            <a:ext cx="8872090" cy="3878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800" dirty="0">
                <a:latin typeface="Arial"/>
              </a:rPr>
              <a:t>Use Key-Value Pairs </a:t>
            </a:r>
            <a:r>
              <a:rPr lang="de-DE" sz="1800" dirty="0" err="1">
                <a:latin typeface="Arial"/>
              </a:rPr>
              <a:t>for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metadata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details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about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the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experiment</a:t>
            </a:r>
            <a:endParaRPr lang="de-DE" sz="1800" dirty="0">
              <a:latin typeface="Arial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800" dirty="0" err="1">
                <a:latin typeface="Arial"/>
              </a:rPr>
              <a:t>If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available</a:t>
            </a:r>
            <a:r>
              <a:rPr lang="de-DE" sz="1800" dirty="0">
                <a:latin typeface="Arial"/>
              </a:rPr>
              <a:t>, review </a:t>
            </a:r>
            <a:r>
              <a:rPr lang="de-DE" sz="1800" dirty="0" err="1">
                <a:latin typeface="Arial"/>
              </a:rPr>
              <a:t>metadata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recommendations</a:t>
            </a:r>
            <a:r>
              <a:rPr lang="de-DE" sz="1800" dirty="0">
                <a:latin typeface="Arial"/>
              </a:rPr>
              <a:t> in </a:t>
            </a:r>
            <a:r>
              <a:rPr lang="de-DE" sz="1800" dirty="0" err="1">
                <a:latin typeface="Arial"/>
              </a:rPr>
              <a:t>your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field</a:t>
            </a:r>
            <a:r>
              <a:rPr lang="de-DE" sz="1800" dirty="0">
                <a:latin typeface="Arial"/>
              </a:rPr>
              <a:t> of </a:t>
            </a:r>
            <a:r>
              <a:rPr lang="de-DE" sz="1800" dirty="0" err="1">
                <a:latin typeface="Arial"/>
              </a:rPr>
              <a:t>research</a:t>
            </a:r>
            <a:endParaRPr lang="de-DE" sz="1800" dirty="0">
              <a:latin typeface="Arial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800" dirty="0">
                <a:latin typeface="Arial"/>
              </a:rPr>
              <a:t>Recommended: Use </a:t>
            </a:r>
            <a:r>
              <a:rPr lang="de-DE" sz="1800" i="1" dirty="0" err="1">
                <a:latin typeface="Arial"/>
              </a:rPr>
              <a:t>ontology</a:t>
            </a:r>
            <a:r>
              <a:rPr lang="de-DE" sz="1800" i="1" dirty="0">
                <a:latin typeface="Arial"/>
              </a:rPr>
              <a:t> </a:t>
            </a:r>
            <a:r>
              <a:rPr lang="de-DE" sz="1800" i="1" dirty="0" err="1">
                <a:latin typeface="Arial"/>
              </a:rPr>
              <a:t>terms</a:t>
            </a:r>
            <a:r>
              <a:rPr lang="de-DE" sz="1800" i="1" dirty="0">
                <a:latin typeface="Arial"/>
              </a:rPr>
              <a:t> </a:t>
            </a:r>
            <a:r>
              <a:rPr lang="de-DE" sz="1800" dirty="0">
                <a:latin typeface="Arial"/>
              </a:rPr>
              <a:t>in Tags and </a:t>
            </a:r>
            <a:r>
              <a:rPr lang="de-DE" dirty="0">
                <a:latin typeface="Arial"/>
              </a:rPr>
              <a:t>K</a:t>
            </a:r>
            <a:r>
              <a:rPr lang="de-DE" sz="1800" dirty="0">
                <a:latin typeface="Arial"/>
              </a:rPr>
              <a:t>ey-</a:t>
            </a:r>
            <a:r>
              <a:rPr lang="de-DE" dirty="0">
                <a:latin typeface="Arial"/>
              </a:rPr>
              <a:t>V</a:t>
            </a:r>
            <a:r>
              <a:rPr lang="de-DE" sz="1800" dirty="0">
                <a:latin typeface="Arial"/>
              </a:rPr>
              <a:t>alue Pairs (</a:t>
            </a:r>
            <a:r>
              <a:rPr lang="de-DE" sz="1800" dirty="0" err="1">
                <a:latin typeface="Arial"/>
              </a:rPr>
              <a:t>see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subchapter</a:t>
            </a:r>
            <a:r>
              <a:rPr lang="de-DE" sz="1800" dirty="0">
                <a:latin typeface="Arial"/>
              </a:rPr>
              <a:t>)</a:t>
            </a:r>
          </a:p>
          <a:p>
            <a:pPr>
              <a:lnSpc>
                <a:spcPct val="150000"/>
              </a:lnSpc>
            </a:pPr>
            <a:endParaRPr lang="de-DE" sz="1600" i="1" dirty="0">
              <a:latin typeface="Arial"/>
            </a:endParaRPr>
          </a:p>
          <a:p>
            <a:pPr>
              <a:lnSpc>
                <a:spcPct val="150000"/>
              </a:lnSpc>
            </a:pPr>
            <a:r>
              <a:rPr lang="de-DE" sz="1600" i="1" dirty="0" err="1">
                <a:latin typeface="Arial"/>
              </a:rPr>
              <a:t>Example</a:t>
            </a:r>
            <a:r>
              <a:rPr lang="de-DE" sz="1600" i="1" dirty="0">
                <a:latin typeface="Arial"/>
              </a:rPr>
              <a:t>: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600" dirty="0" err="1">
                <a:latin typeface="Arial"/>
              </a:rPr>
              <a:t>Using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the</a:t>
            </a:r>
            <a:r>
              <a:rPr lang="de-DE" sz="1600" dirty="0">
                <a:latin typeface="Arial"/>
              </a:rPr>
              <a:t> REMBI </a:t>
            </a:r>
            <a:r>
              <a:rPr lang="de-DE" sz="1600" dirty="0" err="1">
                <a:latin typeface="Arial"/>
              </a:rPr>
              <a:t>guidelines</a:t>
            </a:r>
            <a:r>
              <a:rPr lang="de-DE" sz="1600" dirty="0">
                <a:latin typeface="Arial"/>
              </a:rPr>
              <a:t>, </a:t>
            </a:r>
            <a:r>
              <a:rPr lang="de-DE" sz="1600" dirty="0" err="1">
                <a:latin typeface="Arial"/>
              </a:rPr>
              <a:t>which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suggest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specific</a:t>
            </a:r>
            <a:r>
              <a:rPr lang="de-DE" sz="1600" dirty="0">
                <a:latin typeface="Arial"/>
              </a:rPr>
              <a:t> Keys, </a:t>
            </a:r>
            <a:r>
              <a:rPr lang="de-DE" sz="1600" dirty="0" err="1">
                <a:latin typeface="Arial"/>
              </a:rPr>
              <a:t>see</a:t>
            </a:r>
            <a:r>
              <a:rPr lang="de-DE" sz="1600" dirty="0">
                <a:latin typeface="Arial"/>
              </a:rPr>
              <a:t>: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600" i="1" dirty="0" err="1">
                <a:latin typeface="Arial"/>
              </a:rPr>
              <a:t>Sarkans</a:t>
            </a:r>
            <a:r>
              <a:rPr lang="de-DE" sz="1600" i="1" dirty="0">
                <a:latin typeface="Arial"/>
              </a:rPr>
              <a:t> et al., Nature Methods</a:t>
            </a:r>
            <a:r>
              <a:rPr lang="de-DE" sz="1600" dirty="0">
                <a:latin typeface="Arial"/>
              </a:rPr>
              <a:t>, </a:t>
            </a:r>
            <a:r>
              <a:rPr lang="pt-BR" sz="1600" dirty="0" err="1">
                <a:latin typeface="Arial"/>
              </a:rPr>
              <a:t>doi</a:t>
            </a:r>
            <a:r>
              <a:rPr lang="pt-BR" sz="1600" dirty="0">
                <a:latin typeface="Arial"/>
              </a:rPr>
              <a:t>: </a:t>
            </a:r>
            <a:r>
              <a:rPr lang="pt-BR" sz="1600" dirty="0">
                <a:latin typeface="Arial"/>
                <a:hlinkClick r:id="rId3"/>
              </a:rPr>
              <a:t>10.1038/s41592-021-01166-8</a:t>
            </a:r>
            <a:r>
              <a:rPr lang="pt-BR" sz="1600" dirty="0">
                <a:latin typeface="Arial"/>
              </a:rPr>
              <a:t>.</a:t>
            </a:r>
            <a:endParaRPr lang="de-DE" sz="1600" i="1" dirty="0">
              <a:latin typeface="Arial"/>
            </a:endParaRP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600" dirty="0">
                <a:latin typeface="Arial"/>
              </a:rPr>
              <a:t>The </a:t>
            </a:r>
            <a:r>
              <a:rPr lang="de-DE" sz="1600" dirty="0" err="1">
                <a:latin typeface="Arial"/>
              </a:rPr>
              <a:t>RDMbites</a:t>
            </a:r>
            <a:r>
              <a:rPr lang="de-DE" sz="1600" dirty="0">
                <a:latin typeface="Arial"/>
              </a:rPr>
              <a:t> (</a:t>
            </a:r>
            <a:r>
              <a:rPr lang="de-DE" sz="1600" dirty="0" err="1">
                <a:latin typeface="Arial"/>
              </a:rPr>
              <a:t>Elixir</a:t>
            </a:r>
            <a:r>
              <a:rPr lang="de-DE" sz="1600" dirty="0">
                <a:latin typeface="Arial"/>
              </a:rPr>
              <a:t> UK) YouTube </a:t>
            </a:r>
            <a:r>
              <a:rPr lang="de-DE" sz="1600" dirty="0" err="1">
                <a:latin typeface="Arial"/>
              </a:rPr>
              <a:t>series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about</a:t>
            </a:r>
            <a:r>
              <a:rPr lang="de-DE" sz="1600" dirty="0">
                <a:latin typeface="Arial"/>
              </a:rPr>
              <a:t> REMBI, </a:t>
            </a:r>
            <a:br>
              <a:rPr lang="de-DE" sz="1600" dirty="0">
                <a:latin typeface="Arial"/>
              </a:rPr>
            </a:br>
            <a:r>
              <a:rPr lang="de-DE" sz="1600" dirty="0">
                <a:latin typeface="Arial"/>
              </a:rPr>
              <a:t>incl. a </a:t>
            </a:r>
            <a:r>
              <a:rPr lang="de-DE" sz="1600" dirty="0" err="1">
                <a:latin typeface="Arial"/>
              </a:rPr>
              <a:t>suggestion</a:t>
            </a:r>
            <a:r>
              <a:rPr lang="de-DE" sz="1600" dirty="0">
                <a:latin typeface="Arial"/>
              </a:rPr>
              <a:t> on </a:t>
            </a:r>
            <a:r>
              <a:rPr lang="de-DE" sz="1600" dirty="0" err="1">
                <a:latin typeface="Arial"/>
              </a:rPr>
              <a:t>how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to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use</a:t>
            </a:r>
            <a:r>
              <a:rPr lang="de-DE" sz="1600" dirty="0">
                <a:latin typeface="Arial"/>
              </a:rPr>
              <a:t> REMBI in OMERO:</a:t>
            </a:r>
            <a:br>
              <a:rPr lang="de-DE" sz="1600" dirty="0">
                <a:latin typeface="Arial"/>
              </a:rPr>
            </a:br>
            <a:r>
              <a:rPr lang="de-DE" sz="1600" dirty="0">
                <a:latin typeface="Arial"/>
                <a:hlinkClick r:id="rId4"/>
              </a:rPr>
              <a:t>https://www.youtube.com/playlist?list=PLyCNTVs-UBvttFwfV6RuRKZH6G8NGlodA</a:t>
            </a:r>
            <a:r>
              <a:rPr lang="de-DE" sz="1600" dirty="0">
                <a:latin typeface="Arial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76270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F71AC330-A646-4B5E-A4A3-C37DD6E776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BD8382AF-7A2B-4B28-BCC4-2B47159A504E}"/>
              </a:ext>
            </a:extLst>
          </p:cNvPr>
          <p:cNvSpPr txBox="1">
            <a:spLocks noChangeArrowheads="1"/>
          </p:cNvSpPr>
          <p:nvPr/>
        </p:nvSpPr>
        <p:spPr>
          <a:xfrm>
            <a:off x="147921" y="159558"/>
            <a:ext cx="8352928" cy="297656"/>
          </a:xfrm>
          <a:prstGeom prst="rect">
            <a:avLst/>
          </a:prstGeom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Practical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metadata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annotation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in OMERO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C0365782-A137-4BCF-92BA-E87A196AC81C}"/>
              </a:ext>
            </a:extLst>
          </p:cNvPr>
          <p:cNvSpPr txBox="1"/>
          <p:nvPr/>
        </p:nvSpPr>
        <p:spPr>
          <a:xfrm>
            <a:off x="251520" y="961864"/>
            <a:ext cx="8640960" cy="2118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800" dirty="0">
                <a:latin typeface="Arial"/>
                <a:sym typeface="Wingdings" panose="05000000000000000000" pitchFamily="2" charset="2"/>
              </a:rPr>
              <a:t> </a:t>
            </a:r>
            <a:r>
              <a:rPr lang="de-DE" sz="1800" dirty="0" err="1">
                <a:latin typeface="Arial"/>
                <a:sym typeface="Wingdings" panose="05000000000000000000" pitchFamily="2" charset="2"/>
              </a:rPr>
              <a:t>Subchapter</a:t>
            </a:r>
            <a:r>
              <a:rPr lang="de-DE" sz="1800" dirty="0">
                <a:latin typeface="Arial"/>
                <a:sym typeface="Wingdings" panose="05000000000000000000" pitchFamily="2" charset="2"/>
              </a:rPr>
              <a:t> 07.1: 	Tag </a:t>
            </a:r>
            <a:r>
              <a:rPr lang="de-DE" sz="1800" dirty="0" err="1">
                <a:latin typeface="Arial"/>
                <a:sym typeface="Wingdings" panose="05000000000000000000" pitchFamily="2" charset="2"/>
              </a:rPr>
              <a:t>annotation</a:t>
            </a:r>
            <a:endParaRPr lang="de-DE" sz="1800" dirty="0">
              <a:latin typeface="Arial"/>
              <a:sym typeface="Wingdings" panose="05000000000000000000" pitchFamily="2" charset="2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800" dirty="0">
                <a:latin typeface="Arial"/>
                <a:sym typeface="Wingdings" panose="05000000000000000000" pitchFamily="2" charset="2"/>
              </a:rPr>
              <a:t> </a:t>
            </a:r>
            <a:r>
              <a:rPr lang="de-DE" sz="1800" dirty="0" err="1">
                <a:latin typeface="Arial"/>
                <a:sym typeface="Wingdings" panose="05000000000000000000" pitchFamily="2" charset="2"/>
              </a:rPr>
              <a:t>Subchapter</a:t>
            </a:r>
            <a:r>
              <a:rPr lang="de-DE" sz="1800" dirty="0">
                <a:latin typeface="Arial"/>
                <a:sym typeface="Wingdings" panose="05000000000000000000" pitchFamily="2" charset="2"/>
              </a:rPr>
              <a:t> 07.2:	Key-Value Pair </a:t>
            </a:r>
            <a:r>
              <a:rPr lang="de-DE" sz="1800" dirty="0" err="1">
                <a:latin typeface="Arial"/>
                <a:sym typeface="Wingdings" panose="05000000000000000000" pitchFamily="2" charset="2"/>
              </a:rPr>
              <a:t>annotation</a:t>
            </a:r>
            <a:endParaRPr lang="de-DE" sz="1800" dirty="0">
              <a:latin typeface="Arial"/>
              <a:sym typeface="Wingdings" panose="05000000000000000000" pitchFamily="2" charset="2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800" dirty="0">
                <a:latin typeface="Arial"/>
                <a:sym typeface="Wingdings" panose="05000000000000000000" pitchFamily="2" charset="2"/>
              </a:rPr>
              <a:t> </a:t>
            </a:r>
            <a:r>
              <a:rPr lang="de-DE" sz="1800" dirty="0" err="1">
                <a:latin typeface="Arial"/>
                <a:sym typeface="Wingdings" panose="05000000000000000000" pitchFamily="2" charset="2"/>
              </a:rPr>
              <a:t>Subchapter</a:t>
            </a:r>
            <a:r>
              <a:rPr lang="de-DE" sz="1800" dirty="0">
                <a:latin typeface="Arial"/>
                <a:sym typeface="Wingdings" panose="05000000000000000000" pitchFamily="2" charset="2"/>
              </a:rPr>
              <a:t> 07.3:	</a:t>
            </a:r>
            <a:r>
              <a:rPr lang="de-DE" sz="1800" dirty="0" err="1">
                <a:latin typeface="Arial"/>
                <a:sym typeface="Wingdings" panose="05000000000000000000" pitchFamily="2" charset="2"/>
              </a:rPr>
              <a:t>Ontology</a:t>
            </a:r>
            <a:r>
              <a:rPr lang="de-DE" sz="1800" dirty="0">
                <a:latin typeface="Arial"/>
                <a:sym typeface="Wingdings" panose="05000000000000000000" pitchFamily="2" charset="2"/>
              </a:rPr>
              <a:t> </a:t>
            </a:r>
            <a:r>
              <a:rPr lang="de-DE" sz="1800" dirty="0" err="1">
                <a:latin typeface="Arial"/>
                <a:sym typeface="Wingdings" panose="05000000000000000000" pitchFamily="2" charset="2"/>
              </a:rPr>
              <a:t>terms</a:t>
            </a:r>
            <a:r>
              <a:rPr lang="de-DE" sz="1800" dirty="0">
                <a:latin typeface="Arial"/>
                <a:sym typeface="Wingdings" panose="05000000000000000000" pitchFamily="2" charset="2"/>
              </a:rPr>
              <a:t> </a:t>
            </a:r>
            <a:r>
              <a:rPr lang="de-DE" sz="1800" dirty="0" err="1">
                <a:latin typeface="Arial"/>
                <a:sym typeface="Wingdings" panose="05000000000000000000" pitchFamily="2" charset="2"/>
              </a:rPr>
              <a:t>for</a:t>
            </a:r>
            <a:r>
              <a:rPr lang="de-DE" sz="1800" dirty="0">
                <a:latin typeface="Arial"/>
                <a:sym typeface="Wingdings" panose="05000000000000000000" pitchFamily="2" charset="2"/>
              </a:rPr>
              <a:t> </a:t>
            </a:r>
            <a:r>
              <a:rPr lang="de-DE" sz="1800" dirty="0" err="1">
                <a:latin typeface="Arial"/>
                <a:sym typeface="Wingdings" panose="05000000000000000000" pitchFamily="2" charset="2"/>
              </a:rPr>
              <a:t>metadata</a:t>
            </a:r>
            <a:r>
              <a:rPr lang="de-DE" sz="1800" dirty="0">
                <a:latin typeface="Arial"/>
                <a:sym typeface="Wingdings" panose="05000000000000000000" pitchFamily="2" charset="2"/>
              </a:rPr>
              <a:t> </a:t>
            </a:r>
            <a:r>
              <a:rPr lang="de-DE" sz="1800" dirty="0" err="1">
                <a:latin typeface="Arial"/>
                <a:sym typeface="Wingdings" panose="05000000000000000000" pitchFamily="2" charset="2"/>
              </a:rPr>
              <a:t>annotation</a:t>
            </a:r>
            <a:endParaRPr lang="de-DE" sz="1800" dirty="0">
              <a:latin typeface="Arial"/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</a:pPr>
            <a:br>
              <a:rPr lang="de-DE" sz="1800" dirty="0">
                <a:latin typeface="Arial"/>
                <a:sym typeface="Wingdings" panose="05000000000000000000" pitchFamily="2" charset="2"/>
              </a:rPr>
            </a:br>
            <a:endParaRPr lang="de-DE" sz="1800" dirty="0">
              <a:latin typeface="Arial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0306500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9">
            <a:extLst>
              <a:ext uri="{FF2B5EF4-FFF2-40B4-BE49-F238E27FC236}">
                <a16:creationId xmlns:a16="http://schemas.microsoft.com/office/drawing/2014/main" id="{824B713C-5BE4-42DB-BAC4-2BA295A643C8}"/>
              </a:ext>
            </a:extLst>
          </p:cNvPr>
          <p:cNvSpPr txBox="1">
            <a:spLocks noChangeArrowheads="1"/>
          </p:cNvSpPr>
          <p:nvPr/>
        </p:nvSpPr>
        <p:spPr>
          <a:xfrm>
            <a:off x="1087344" y="231939"/>
            <a:ext cx="7076256" cy="1194686"/>
          </a:xfrm>
          <a:prstGeom prst="rect">
            <a:avLst/>
          </a:prstGeom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>
              <a:defRPr/>
            </a:pPr>
            <a:r>
              <a:rPr lang="de-DE" sz="2400" dirty="0">
                <a:solidFill>
                  <a:schemeClr val="bg2">
                    <a:lumMod val="50000"/>
                  </a:schemeClr>
                </a:solidFill>
                <a:cs typeface="+mj-cs"/>
              </a:rPr>
              <a:t>Disclaimer</a:t>
            </a:r>
            <a:endParaRPr lang="de-DE" sz="2800" dirty="0">
              <a:cs typeface="+mj-cs"/>
            </a:endParaRPr>
          </a:p>
        </p:txBody>
      </p:sp>
      <p:pic>
        <p:nvPicPr>
          <p:cNvPr id="10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77800DC0-2B25-46E2-BDD2-D2E217D8A6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02F2E6C1-EBF9-4B9B-8164-59AE9DD108BB}"/>
              </a:ext>
            </a:extLst>
          </p:cNvPr>
          <p:cNvGrpSpPr/>
          <p:nvPr/>
        </p:nvGrpSpPr>
        <p:grpSpPr>
          <a:xfrm>
            <a:off x="7133692" y="218243"/>
            <a:ext cx="1697792" cy="1360629"/>
            <a:chOff x="107504" y="3052789"/>
            <a:chExt cx="1174988" cy="941649"/>
          </a:xfrm>
        </p:grpSpPr>
        <p:pic>
          <p:nvPicPr>
            <p:cNvPr id="12" name="Grafik 11">
              <a:extLst>
                <a:ext uri="{FF2B5EF4-FFF2-40B4-BE49-F238E27FC236}">
                  <a16:creationId xmlns:a16="http://schemas.microsoft.com/office/drawing/2014/main" id="{27BA9DC9-FB08-44A2-84B9-77773FB2833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7504" y="3052789"/>
              <a:ext cx="1015002" cy="742336"/>
            </a:xfrm>
            <a:prstGeom prst="rect">
              <a:avLst/>
            </a:prstGeom>
          </p:spPr>
        </p:pic>
        <p:sp>
          <p:nvSpPr>
            <p:cNvPr id="13" name="Textfeld 12">
              <a:extLst>
                <a:ext uri="{FF2B5EF4-FFF2-40B4-BE49-F238E27FC236}">
                  <a16:creationId xmlns:a16="http://schemas.microsoft.com/office/drawing/2014/main" id="{397EAF90-06F0-4FDC-806C-305217F5FECD}"/>
                </a:ext>
              </a:extLst>
            </p:cNvPr>
            <p:cNvSpPr txBox="1"/>
            <p:nvPr/>
          </p:nvSpPr>
          <p:spPr>
            <a:xfrm>
              <a:off x="405345" y="3781435"/>
              <a:ext cx="877147" cy="2130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700" dirty="0">
                  <a:solidFill>
                    <a:srgbClr val="008000"/>
                  </a:solidFill>
                  <a:latin typeface="Arial"/>
                </a:rPr>
                <a:t>Information Infrastructure </a:t>
              </a:r>
            </a:p>
            <a:p>
              <a:r>
                <a:rPr lang="de-DE" sz="700" dirty="0" err="1">
                  <a:solidFill>
                    <a:srgbClr val="008000"/>
                  </a:solidFill>
                  <a:latin typeface="Arial"/>
                </a:rPr>
                <a:t>for</a:t>
              </a:r>
              <a:r>
                <a:rPr lang="de-DE" sz="700" dirty="0">
                  <a:solidFill>
                    <a:srgbClr val="008000"/>
                  </a:solidFill>
                  <a:latin typeface="Arial"/>
                </a:rPr>
                <a:t> </a:t>
              </a:r>
              <a:r>
                <a:rPr lang="de-DE" sz="700" dirty="0" err="1">
                  <a:solidFill>
                    <a:srgbClr val="008000"/>
                  </a:solidFill>
                  <a:latin typeface="Arial"/>
                </a:rPr>
                <a:t>BioImage</a:t>
              </a:r>
              <a:r>
                <a:rPr lang="de-DE" sz="700" dirty="0">
                  <a:solidFill>
                    <a:srgbClr val="008000"/>
                  </a:solidFill>
                  <a:latin typeface="Arial"/>
                </a:rPr>
                <a:t> Data</a:t>
              </a:r>
            </a:p>
          </p:txBody>
        </p:sp>
      </p:grpSp>
      <p:sp>
        <p:nvSpPr>
          <p:cNvPr id="2" name="Textfeld 1">
            <a:extLst>
              <a:ext uri="{FF2B5EF4-FFF2-40B4-BE49-F238E27FC236}">
                <a16:creationId xmlns:a16="http://schemas.microsoft.com/office/drawing/2014/main" id="{AA53DE6D-7277-4B8A-92FF-666ED4FAC4AC}"/>
              </a:ext>
            </a:extLst>
          </p:cNvPr>
          <p:cNvSpPr txBox="1"/>
          <p:nvPr/>
        </p:nvSpPr>
        <p:spPr>
          <a:xfrm>
            <a:off x="7052669" y="1557935"/>
            <a:ext cx="18542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/>
              <a:t>https://www.i3dbio.de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E796DF59-EEE1-444A-974F-7C4BB541E8F0}"/>
              </a:ext>
            </a:extLst>
          </p:cNvPr>
          <p:cNvSpPr txBox="1"/>
          <p:nvPr/>
        </p:nvSpPr>
        <p:spPr>
          <a:xfrm>
            <a:off x="650631" y="967132"/>
            <a:ext cx="607664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/>
              </a:rPr>
              <a:t>The </a:t>
            </a:r>
            <a:r>
              <a:rPr lang="de-DE" sz="2000" dirty="0" err="1">
                <a:latin typeface="Arial"/>
              </a:rPr>
              <a:t>following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slides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are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intended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for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reuse</a:t>
            </a:r>
            <a:r>
              <a:rPr lang="de-DE" sz="2000" dirty="0">
                <a:latin typeface="Arial"/>
              </a:rPr>
              <a:t> after </a:t>
            </a:r>
            <a:r>
              <a:rPr lang="de-DE" sz="2000" dirty="0" err="1">
                <a:highlight>
                  <a:srgbClr val="FFFF00"/>
                </a:highlight>
                <a:latin typeface="Arial"/>
              </a:rPr>
              <a:t>substituting</a:t>
            </a:r>
            <a:r>
              <a:rPr lang="de-DE" sz="2000" dirty="0">
                <a:highlight>
                  <a:srgbClr val="FFFF00"/>
                </a:highlight>
                <a:latin typeface="Arial"/>
              </a:rPr>
              <a:t> </a:t>
            </a:r>
            <a:r>
              <a:rPr lang="de-DE" sz="2000" dirty="0" err="1">
                <a:highlight>
                  <a:srgbClr val="FFFF00"/>
                </a:highlight>
                <a:latin typeface="Arial"/>
              </a:rPr>
              <a:t>yellow-marked</a:t>
            </a:r>
            <a:r>
              <a:rPr lang="de-DE" sz="2000" dirty="0">
                <a:highlight>
                  <a:srgbClr val="FFFF00"/>
                </a:highlight>
                <a:latin typeface="Arial"/>
              </a:rPr>
              <a:t> </a:t>
            </a:r>
            <a:r>
              <a:rPr lang="de-DE" sz="2000" dirty="0" err="1">
                <a:highlight>
                  <a:srgbClr val="FFFF00"/>
                </a:highlight>
                <a:latin typeface="Arial"/>
              </a:rPr>
              <a:t>text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with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the</a:t>
            </a:r>
            <a:r>
              <a:rPr lang="de-DE" sz="2000" dirty="0">
                <a:latin typeface="Arial"/>
              </a:rPr>
              <a:t> relevant </a:t>
            </a:r>
            <a:r>
              <a:rPr lang="de-DE" sz="2000" dirty="0" err="1">
                <a:latin typeface="Arial"/>
              </a:rPr>
              <a:t>information</a:t>
            </a:r>
            <a:r>
              <a:rPr lang="de-DE" sz="2000" dirty="0">
                <a:latin typeface="Arial"/>
              </a:rPr>
              <a:t> at </a:t>
            </a:r>
            <a:r>
              <a:rPr lang="de-DE" sz="2000" dirty="0" err="1">
                <a:latin typeface="Arial"/>
              </a:rPr>
              <a:t>your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institute</a:t>
            </a:r>
            <a:r>
              <a:rPr lang="de-DE" sz="2000" dirty="0">
                <a:latin typeface="Arial"/>
              </a:rPr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 err="1">
                <a:latin typeface="Arial"/>
              </a:rPr>
              <a:t>Some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content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may</a:t>
            </a:r>
            <a:r>
              <a:rPr lang="de-DE" sz="2000" dirty="0">
                <a:latin typeface="Arial"/>
              </a:rPr>
              <a:t> not </a:t>
            </a:r>
            <a:r>
              <a:rPr lang="de-DE" sz="2000" dirty="0" err="1">
                <a:latin typeface="Arial"/>
              </a:rPr>
              <a:t>apply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to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the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specific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setup</a:t>
            </a:r>
            <a:r>
              <a:rPr lang="de-DE" sz="2000" dirty="0">
                <a:latin typeface="Arial"/>
              </a:rPr>
              <a:t> of </a:t>
            </a:r>
            <a:r>
              <a:rPr lang="de-DE" sz="2000" dirty="0" err="1">
                <a:latin typeface="Arial"/>
              </a:rPr>
              <a:t>the</a:t>
            </a:r>
            <a:r>
              <a:rPr lang="de-DE" sz="2000" dirty="0">
                <a:latin typeface="Arial"/>
              </a:rPr>
              <a:t> OMERO </a:t>
            </a:r>
            <a:r>
              <a:rPr lang="de-DE" sz="2000" dirty="0" err="1">
                <a:latin typeface="Arial"/>
              </a:rPr>
              <a:t>installation</a:t>
            </a:r>
            <a:r>
              <a:rPr lang="de-DE" sz="2000" dirty="0">
                <a:latin typeface="Arial"/>
              </a:rPr>
              <a:t> at </a:t>
            </a:r>
            <a:r>
              <a:rPr lang="de-DE" sz="2000" dirty="0" err="1">
                <a:latin typeface="Arial"/>
              </a:rPr>
              <a:t>your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institute</a:t>
            </a:r>
            <a:r>
              <a:rPr lang="de-DE" sz="2000" dirty="0">
                <a:latin typeface="Arial"/>
              </a:rPr>
              <a:t>.</a:t>
            </a:r>
          </a:p>
          <a:p>
            <a:endParaRPr lang="de-DE" sz="2000" dirty="0">
              <a:latin typeface="Arial"/>
            </a:endParaRPr>
          </a:p>
          <a:p>
            <a:r>
              <a:rPr lang="en-US" sz="2000" dirty="0">
                <a:latin typeface="Arial"/>
              </a:rPr>
              <a:t>The content reflects solely the authors’ opinions and does not speak on behalf of the original software, its developers, or other cited community resources.</a:t>
            </a:r>
            <a:endParaRPr lang="de-DE" sz="2000" dirty="0">
              <a:latin typeface="Arial"/>
            </a:endParaRP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9995781F-78CF-4F0C-BABE-2D943816781D}"/>
              </a:ext>
            </a:extLst>
          </p:cNvPr>
          <p:cNvSpPr txBox="1"/>
          <p:nvPr/>
        </p:nvSpPr>
        <p:spPr>
          <a:xfrm>
            <a:off x="7052669" y="3230088"/>
            <a:ext cx="198445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err="1"/>
              <a:t>Funded</a:t>
            </a:r>
            <a:r>
              <a:rPr lang="de-DE" sz="1200" dirty="0"/>
              <a:t> </a:t>
            </a:r>
            <a:r>
              <a:rPr lang="de-DE" sz="1200" dirty="0" err="1"/>
              <a:t>by</a:t>
            </a:r>
            <a:r>
              <a:rPr lang="de-DE" sz="1200" dirty="0"/>
              <a:t> </a:t>
            </a:r>
            <a:r>
              <a:rPr lang="de-DE" sz="1200" dirty="0" err="1"/>
              <a:t>the</a:t>
            </a:r>
            <a:r>
              <a:rPr lang="de-DE" sz="1200" dirty="0"/>
              <a:t> Deutsche Forschungsgemeinschaft (DFG, German Research </a:t>
            </a:r>
            <a:r>
              <a:rPr lang="de-DE" sz="1200" dirty="0" err="1"/>
              <a:t>Foundation</a:t>
            </a:r>
            <a:r>
              <a:rPr lang="de-DE" sz="1200" dirty="0"/>
              <a:t>), </a:t>
            </a:r>
            <a:r>
              <a:rPr lang="de-DE" sz="1200" dirty="0" err="1"/>
              <a:t>project</a:t>
            </a:r>
            <a:r>
              <a:rPr lang="de-DE" sz="1200" dirty="0"/>
              <a:t> I3D:bio, </a:t>
            </a:r>
            <a:r>
              <a:rPr lang="de-DE" sz="1200" dirty="0" err="1"/>
              <a:t>grant</a:t>
            </a:r>
            <a:r>
              <a:rPr lang="de-DE" sz="1200" dirty="0"/>
              <a:t> </a:t>
            </a:r>
            <a:r>
              <a:rPr lang="de-DE" sz="1200" dirty="0" err="1"/>
              <a:t>number</a:t>
            </a:r>
            <a:r>
              <a:rPr lang="de-DE" sz="1200" dirty="0"/>
              <a:t> 462231789</a:t>
            </a:r>
          </a:p>
        </p:txBody>
      </p:sp>
    </p:spTree>
    <p:extLst>
      <p:ext uri="{BB962C8B-B14F-4D97-AF65-F5344CB8AC3E}">
        <p14:creationId xmlns:p14="http://schemas.microsoft.com/office/powerpoint/2010/main" val="2511758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9">
            <a:extLst>
              <a:ext uri="{FF2B5EF4-FFF2-40B4-BE49-F238E27FC236}">
                <a16:creationId xmlns:a16="http://schemas.microsoft.com/office/drawing/2014/main" id="{824B713C-5BE4-42DB-BAC4-2BA295A643C8}"/>
              </a:ext>
            </a:extLst>
          </p:cNvPr>
          <p:cNvSpPr txBox="1">
            <a:spLocks noChangeArrowheads="1"/>
          </p:cNvSpPr>
          <p:nvPr/>
        </p:nvSpPr>
        <p:spPr>
          <a:xfrm>
            <a:off x="971600" y="699542"/>
            <a:ext cx="7076256" cy="1194686"/>
          </a:xfrm>
          <a:prstGeom prst="rect">
            <a:avLst/>
          </a:prstGeom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>
              <a:defRPr/>
            </a:pPr>
            <a:r>
              <a:rPr lang="de-DE" sz="2400">
                <a:solidFill>
                  <a:schemeClr val="bg2">
                    <a:lumMod val="50000"/>
                  </a:schemeClr>
                </a:solidFill>
                <a:cs typeface="+mj-cs"/>
              </a:rPr>
              <a:t>Research Data Management for Bioimage Data at the </a:t>
            </a:r>
            <a:r>
              <a:rPr lang="de-DE" sz="2400">
                <a:solidFill>
                  <a:schemeClr val="bg2">
                    <a:lumMod val="50000"/>
                  </a:schemeClr>
                </a:solidFill>
                <a:highlight>
                  <a:srgbClr val="FFFF00"/>
                </a:highlight>
                <a:cs typeface="+mj-cs"/>
              </a:rPr>
              <a:t>ADD INSTITUTE HERE</a:t>
            </a:r>
            <a:endParaRPr lang="de-DE" sz="2800" dirty="0">
              <a:highlight>
                <a:srgbClr val="FFFF00"/>
              </a:highlight>
              <a:cs typeface="+mj-cs"/>
            </a:endParaRPr>
          </a:p>
        </p:txBody>
      </p:sp>
      <p:pic>
        <p:nvPicPr>
          <p:cNvPr id="10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77800DC0-2B25-46E2-BDD2-D2E217D8A6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36EE6A41-BBEF-411E-A4C5-B93DC1C9E652}"/>
              </a:ext>
            </a:extLst>
          </p:cNvPr>
          <p:cNvSpPr txBox="1"/>
          <p:nvPr/>
        </p:nvSpPr>
        <p:spPr>
          <a:xfrm>
            <a:off x="1268214" y="3490406"/>
            <a:ext cx="62170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>
                <a:highlight>
                  <a:srgbClr val="FFFF00"/>
                </a:highlight>
              </a:rPr>
              <a:t>ADD AUTHOR / RESPONSIBLE PERSON FROM YOUR INSTITUE</a:t>
            </a:r>
          </a:p>
        </p:txBody>
      </p: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F4E66FAB-5800-4712-8CA8-4881C45448C2}"/>
              </a:ext>
            </a:extLst>
          </p:cNvPr>
          <p:cNvGrpSpPr/>
          <p:nvPr/>
        </p:nvGrpSpPr>
        <p:grpSpPr>
          <a:xfrm>
            <a:off x="120966" y="3178859"/>
            <a:ext cx="1565105" cy="1036423"/>
            <a:chOff x="107504" y="3052789"/>
            <a:chExt cx="1565105" cy="1036423"/>
          </a:xfrm>
        </p:grpSpPr>
        <p:pic>
          <p:nvPicPr>
            <p:cNvPr id="7" name="Grafik 6">
              <a:extLst>
                <a:ext uri="{FF2B5EF4-FFF2-40B4-BE49-F238E27FC236}">
                  <a16:creationId xmlns:a16="http://schemas.microsoft.com/office/drawing/2014/main" id="{CD00352C-D6AF-43BA-8049-6778FA00408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7504" y="3052789"/>
              <a:ext cx="1015002" cy="742336"/>
            </a:xfrm>
            <a:prstGeom prst="rect">
              <a:avLst/>
            </a:prstGeom>
          </p:spPr>
        </p:pic>
        <p:sp>
          <p:nvSpPr>
            <p:cNvPr id="12" name="Textfeld 11">
              <a:extLst>
                <a:ext uri="{FF2B5EF4-FFF2-40B4-BE49-F238E27FC236}">
                  <a16:creationId xmlns:a16="http://schemas.microsoft.com/office/drawing/2014/main" id="{DE56BFDE-0CDF-4071-9D8E-8B62C128AF00}"/>
                </a:ext>
              </a:extLst>
            </p:cNvPr>
            <p:cNvSpPr txBox="1"/>
            <p:nvPr/>
          </p:nvSpPr>
          <p:spPr>
            <a:xfrm>
              <a:off x="373206" y="3781435"/>
              <a:ext cx="129940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700" dirty="0">
                  <a:solidFill>
                    <a:srgbClr val="008000"/>
                  </a:solidFill>
                  <a:latin typeface="Arial"/>
                </a:rPr>
                <a:t>Information Infrastructure </a:t>
              </a:r>
            </a:p>
            <a:p>
              <a:r>
                <a:rPr lang="de-DE" sz="700" dirty="0" err="1">
                  <a:solidFill>
                    <a:srgbClr val="008000"/>
                  </a:solidFill>
                  <a:latin typeface="Arial"/>
                </a:rPr>
                <a:t>for</a:t>
              </a:r>
              <a:r>
                <a:rPr lang="de-DE" sz="700" dirty="0">
                  <a:solidFill>
                    <a:srgbClr val="008000"/>
                  </a:solidFill>
                  <a:latin typeface="Arial"/>
                </a:rPr>
                <a:t> </a:t>
              </a:r>
              <a:r>
                <a:rPr lang="de-DE" sz="700" dirty="0" err="1">
                  <a:solidFill>
                    <a:srgbClr val="008000"/>
                  </a:solidFill>
                  <a:latin typeface="Arial"/>
                </a:rPr>
                <a:t>BioImage</a:t>
              </a:r>
              <a:r>
                <a:rPr lang="de-DE" sz="700" dirty="0">
                  <a:solidFill>
                    <a:srgbClr val="008000"/>
                  </a:solidFill>
                  <a:latin typeface="Arial"/>
                </a:rPr>
                <a:t> Data</a:t>
              </a:r>
            </a:p>
          </p:txBody>
        </p:sp>
      </p:grpSp>
      <p:sp>
        <p:nvSpPr>
          <p:cNvPr id="9" name="Rechteck 8">
            <a:extLst>
              <a:ext uri="{FF2B5EF4-FFF2-40B4-BE49-F238E27FC236}">
                <a16:creationId xmlns:a16="http://schemas.microsoft.com/office/drawing/2014/main" id="{FD0114B2-5BEF-4640-90F3-24111FE2933B}"/>
              </a:ext>
            </a:extLst>
          </p:cNvPr>
          <p:cNvSpPr/>
          <p:nvPr/>
        </p:nvSpPr>
        <p:spPr>
          <a:xfrm>
            <a:off x="1331640" y="2153708"/>
            <a:ext cx="626469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3200" b="1" kern="0" dirty="0" err="1">
                <a:solidFill>
                  <a:srgbClr val="008000"/>
                </a:solidFill>
                <a:latin typeface="Arial"/>
                <a:ea typeface="ＭＳ Ｐゴシック"/>
                <a:cs typeface="+mj-cs"/>
              </a:rPr>
              <a:t>Metadata</a:t>
            </a:r>
            <a:r>
              <a:rPr lang="de-DE" sz="3200" b="1" kern="0" dirty="0">
                <a:solidFill>
                  <a:srgbClr val="008000"/>
                </a:solidFill>
                <a:latin typeface="Arial"/>
                <a:ea typeface="ＭＳ Ｐゴシック"/>
                <a:cs typeface="+mj-cs"/>
              </a:rPr>
              <a:t> </a:t>
            </a:r>
            <a:r>
              <a:rPr lang="de-DE" sz="3200" b="1" kern="0" dirty="0" err="1">
                <a:solidFill>
                  <a:srgbClr val="008000"/>
                </a:solidFill>
                <a:latin typeface="Arial"/>
                <a:ea typeface="ＭＳ Ｐゴシック"/>
                <a:cs typeface="+mj-cs"/>
              </a:rPr>
              <a:t>curation</a:t>
            </a:r>
            <a:r>
              <a:rPr lang="de-DE" sz="3200" b="1" kern="0" dirty="0">
                <a:solidFill>
                  <a:srgbClr val="008000"/>
                </a:solidFill>
                <a:latin typeface="Arial"/>
                <a:ea typeface="ＭＳ Ｐゴシック"/>
                <a:cs typeface="+mj-cs"/>
              </a:rPr>
              <a:t> in OMERO</a:t>
            </a:r>
            <a:endParaRPr lang="de-DE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125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F71AC330-A646-4B5E-A4A3-C37DD6E776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2">
            <a:extLst>
              <a:ext uri="{FF2B5EF4-FFF2-40B4-BE49-F238E27FC236}">
                <a16:creationId xmlns:a16="http://schemas.microsoft.com/office/drawing/2014/main" id="{A43D2D98-F9B2-4F0C-B523-45B7A13F253C}"/>
              </a:ext>
            </a:extLst>
          </p:cNvPr>
          <p:cNvSpPr txBox="1">
            <a:spLocks noChangeArrowheads="1"/>
          </p:cNvSpPr>
          <p:nvPr/>
        </p:nvSpPr>
        <p:spPr>
          <a:xfrm>
            <a:off x="147921" y="159558"/>
            <a:ext cx="8352928" cy="297656"/>
          </a:xfrm>
          <a:prstGeom prst="rect">
            <a:avLst/>
          </a:prstGeom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What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is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„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metadata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“?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5CDB0812-992D-4A75-9073-D8AC244DF5A7}"/>
              </a:ext>
            </a:extLst>
          </p:cNvPr>
          <p:cNvSpPr txBox="1"/>
          <p:nvPr/>
        </p:nvSpPr>
        <p:spPr>
          <a:xfrm>
            <a:off x="163121" y="609744"/>
            <a:ext cx="8880129" cy="30880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DE" dirty="0">
                <a:latin typeface="Arial"/>
              </a:rPr>
              <a:t>In </a:t>
            </a:r>
            <a:r>
              <a:rPr lang="de-DE" dirty="0" err="1">
                <a:latin typeface="Arial"/>
              </a:rPr>
              <a:t>g</a:t>
            </a:r>
            <a:r>
              <a:rPr lang="de-DE" sz="1800" dirty="0" err="1">
                <a:latin typeface="Arial"/>
              </a:rPr>
              <a:t>eneral</a:t>
            </a:r>
            <a:r>
              <a:rPr lang="de-DE" sz="1800" dirty="0">
                <a:latin typeface="Arial"/>
              </a:rPr>
              <a:t>, </a:t>
            </a:r>
            <a:r>
              <a:rPr lang="de-DE" sz="1800" dirty="0" err="1">
                <a:latin typeface="Arial"/>
              </a:rPr>
              <a:t>metadata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is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often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called</a:t>
            </a:r>
            <a:r>
              <a:rPr lang="de-DE" sz="1800" dirty="0">
                <a:latin typeface="Arial"/>
              </a:rPr>
              <a:t> „</a:t>
            </a:r>
            <a:r>
              <a:rPr lang="de-DE" sz="1800" dirty="0" err="1">
                <a:solidFill>
                  <a:srgbClr val="008000"/>
                </a:solidFill>
                <a:latin typeface="Arial"/>
              </a:rPr>
              <a:t>data</a:t>
            </a:r>
            <a:r>
              <a:rPr lang="de-DE" sz="1800" dirty="0">
                <a:solidFill>
                  <a:srgbClr val="008000"/>
                </a:solidFill>
                <a:latin typeface="Arial"/>
              </a:rPr>
              <a:t> </a:t>
            </a:r>
            <a:r>
              <a:rPr lang="de-DE" sz="1800" dirty="0" err="1">
                <a:solidFill>
                  <a:srgbClr val="008000"/>
                </a:solidFill>
                <a:latin typeface="Arial"/>
              </a:rPr>
              <a:t>about</a:t>
            </a:r>
            <a:r>
              <a:rPr lang="de-DE" sz="1800" dirty="0">
                <a:solidFill>
                  <a:srgbClr val="008000"/>
                </a:solidFill>
                <a:latin typeface="Arial"/>
              </a:rPr>
              <a:t> </a:t>
            </a:r>
            <a:r>
              <a:rPr lang="de-DE" sz="1800" dirty="0" err="1">
                <a:solidFill>
                  <a:srgbClr val="008000"/>
                </a:solidFill>
                <a:latin typeface="Arial"/>
              </a:rPr>
              <a:t>the</a:t>
            </a:r>
            <a:r>
              <a:rPr lang="de-DE" sz="1800" dirty="0">
                <a:solidFill>
                  <a:srgbClr val="008000"/>
                </a:solidFill>
                <a:latin typeface="Arial"/>
              </a:rPr>
              <a:t> </a:t>
            </a:r>
            <a:r>
              <a:rPr lang="de-DE" sz="1800" dirty="0" err="1">
                <a:solidFill>
                  <a:srgbClr val="008000"/>
                </a:solidFill>
                <a:latin typeface="Arial"/>
              </a:rPr>
              <a:t>data</a:t>
            </a:r>
            <a:r>
              <a:rPr lang="de-DE" sz="1800" dirty="0">
                <a:latin typeface="Arial"/>
              </a:rPr>
              <a:t>“.</a:t>
            </a:r>
          </a:p>
          <a:p>
            <a:pPr>
              <a:lnSpc>
                <a:spcPct val="150000"/>
              </a:lnSpc>
            </a:pPr>
            <a:r>
              <a:rPr lang="de-DE" sz="1800" dirty="0">
                <a:latin typeface="Arial"/>
              </a:rPr>
              <a:t>In </a:t>
            </a:r>
            <a:r>
              <a:rPr lang="de-DE" sz="1800" dirty="0" err="1">
                <a:latin typeface="Arial"/>
              </a:rPr>
              <a:t>bioimaging</a:t>
            </a:r>
            <a:r>
              <a:rPr lang="de-DE" sz="1800" dirty="0">
                <a:latin typeface="Arial"/>
              </a:rPr>
              <a:t>, </a:t>
            </a:r>
            <a:r>
              <a:rPr lang="de-DE" sz="1800" dirty="0" err="1">
                <a:latin typeface="Arial"/>
              </a:rPr>
              <a:t>metadata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accompanies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the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actual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image</a:t>
            </a:r>
            <a:r>
              <a:rPr lang="de-DE" sz="1800" dirty="0">
                <a:latin typeface="Arial"/>
              </a:rPr>
              <a:t> (</a:t>
            </a:r>
            <a:r>
              <a:rPr lang="de-DE" sz="1800" dirty="0" err="1">
                <a:latin typeface="Arial"/>
              </a:rPr>
              <a:t>pixel</a:t>
            </a:r>
            <a:r>
              <a:rPr lang="de-DE" sz="1800" dirty="0">
                <a:latin typeface="Arial"/>
              </a:rPr>
              <a:t>) </a:t>
            </a:r>
            <a:r>
              <a:rPr lang="de-DE" sz="1800" dirty="0" err="1">
                <a:latin typeface="Arial"/>
              </a:rPr>
              <a:t>data</a:t>
            </a:r>
            <a:r>
              <a:rPr lang="de-DE" sz="1800" dirty="0">
                <a:latin typeface="Arial"/>
              </a:rPr>
              <a:t>: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dirty="0">
                <a:latin typeface="Arial"/>
              </a:rPr>
              <a:t>Technical </a:t>
            </a:r>
            <a:r>
              <a:rPr lang="de-DE" dirty="0" err="1">
                <a:latin typeface="Arial"/>
              </a:rPr>
              <a:t>metadata</a:t>
            </a:r>
            <a:r>
              <a:rPr lang="de-DE" dirty="0">
                <a:latin typeface="Arial"/>
              </a:rPr>
              <a:t> 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400" dirty="0">
                <a:latin typeface="Arial"/>
              </a:rPr>
              <a:t>Information </a:t>
            </a:r>
            <a:r>
              <a:rPr lang="de-DE" sz="1400" dirty="0" err="1">
                <a:latin typeface="Arial"/>
              </a:rPr>
              <a:t>about</a:t>
            </a:r>
            <a:r>
              <a:rPr lang="de-DE" sz="1400" dirty="0">
                <a:latin typeface="Arial"/>
              </a:rPr>
              <a:t> </a:t>
            </a:r>
            <a:r>
              <a:rPr lang="de-DE" sz="1400" dirty="0" err="1">
                <a:latin typeface="Arial"/>
              </a:rPr>
              <a:t>the</a:t>
            </a:r>
            <a:r>
              <a:rPr lang="de-DE" sz="1400" dirty="0">
                <a:latin typeface="Arial"/>
              </a:rPr>
              <a:t> </a:t>
            </a:r>
            <a:r>
              <a:rPr lang="de-DE" sz="1400" dirty="0" err="1">
                <a:latin typeface="Arial"/>
              </a:rPr>
              <a:t>instrument</a:t>
            </a:r>
            <a:r>
              <a:rPr lang="de-DE" sz="1400" dirty="0">
                <a:latin typeface="Arial"/>
              </a:rPr>
              <a:t>, </a:t>
            </a:r>
            <a:r>
              <a:rPr lang="de-DE" sz="1400" dirty="0" err="1">
                <a:latin typeface="Arial"/>
              </a:rPr>
              <a:t>including</a:t>
            </a:r>
            <a:r>
              <a:rPr lang="de-DE" sz="1400" dirty="0">
                <a:latin typeface="Arial"/>
              </a:rPr>
              <a:t> </a:t>
            </a:r>
            <a:r>
              <a:rPr lang="de-DE" sz="1400" dirty="0" err="1">
                <a:latin typeface="Arial"/>
              </a:rPr>
              <a:t>hardware</a:t>
            </a:r>
            <a:r>
              <a:rPr lang="de-DE" sz="1400" dirty="0">
                <a:latin typeface="Arial"/>
              </a:rPr>
              <a:t> </a:t>
            </a:r>
            <a:r>
              <a:rPr lang="de-DE" sz="1400" dirty="0" err="1">
                <a:latin typeface="Arial"/>
              </a:rPr>
              <a:t>components</a:t>
            </a:r>
            <a:r>
              <a:rPr lang="de-DE" sz="1400" dirty="0">
                <a:latin typeface="Arial"/>
              </a:rPr>
              <a:t>, </a:t>
            </a:r>
            <a:r>
              <a:rPr lang="de-DE" sz="1400" dirty="0" err="1">
                <a:latin typeface="Arial"/>
              </a:rPr>
              <a:t>filter</a:t>
            </a:r>
            <a:r>
              <a:rPr lang="de-DE" sz="1400" dirty="0">
                <a:latin typeface="Arial"/>
              </a:rPr>
              <a:t> </a:t>
            </a:r>
            <a:r>
              <a:rPr lang="de-DE" sz="1400" dirty="0" err="1">
                <a:latin typeface="Arial"/>
              </a:rPr>
              <a:t>settings</a:t>
            </a:r>
            <a:r>
              <a:rPr lang="de-DE" sz="1400" dirty="0">
                <a:latin typeface="Arial"/>
              </a:rPr>
              <a:t>, etc.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dirty="0">
                <a:latin typeface="Arial"/>
              </a:rPr>
              <a:t>Sample </a:t>
            </a:r>
            <a:r>
              <a:rPr lang="de-DE" dirty="0" err="1">
                <a:latin typeface="Arial"/>
              </a:rPr>
              <a:t>metadata</a:t>
            </a:r>
            <a:endParaRPr lang="de-DE" dirty="0">
              <a:latin typeface="Arial"/>
            </a:endParaRP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400" dirty="0">
                <a:latin typeface="Arial"/>
              </a:rPr>
              <a:t>Information </a:t>
            </a:r>
            <a:r>
              <a:rPr lang="de-DE" sz="1400" dirty="0" err="1">
                <a:latin typeface="Arial"/>
              </a:rPr>
              <a:t>about</a:t>
            </a:r>
            <a:r>
              <a:rPr lang="de-DE" sz="1400" dirty="0">
                <a:latin typeface="Arial"/>
              </a:rPr>
              <a:t> </a:t>
            </a:r>
            <a:r>
              <a:rPr lang="de-DE" sz="1400" dirty="0" err="1">
                <a:latin typeface="Arial"/>
              </a:rPr>
              <a:t>the</a:t>
            </a:r>
            <a:r>
              <a:rPr lang="de-DE" sz="1400" dirty="0">
                <a:latin typeface="Arial"/>
              </a:rPr>
              <a:t> </a:t>
            </a:r>
            <a:r>
              <a:rPr lang="de-DE" sz="1400" dirty="0" err="1">
                <a:latin typeface="Arial"/>
              </a:rPr>
              <a:t>specimen</a:t>
            </a:r>
            <a:r>
              <a:rPr lang="de-DE" sz="1400" dirty="0">
                <a:latin typeface="Arial"/>
              </a:rPr>
              <a:t>, </a:t>
            </a:r>
            <a:r>
              <a:rPr lang="de-DE" sz="1400" dirty="0" err="1">
                <a:latin typeface="Arial"/>
              </a:rPr>
              <a:t>organ</a:t>
            </a:r>
            <a:r>
              <a:rPr lang="de-DE" sz="1400" dirty="0">
                <a:latin typeface="Arial"/>
              </a:rPr>
              <a:t>, </a:t>
            </a:r>
            <a:r>
              <a:rPr lang="de-DE" sz="1400" dirty="0" err="1">
                <a:latin typeface="Arial"/>
              </a:rPr>
              <a:t>cell</a:t>
            </a:r>
            <a:r>
              <a:rPr lang="de-DE" sz="1400" dirty="0">
                <a:latin typeface="Arial"/>
              </a:rPr>
              <a:t> type, sample type, </a:t>
            </a:r>
            <a:r>
              <a:rPr lang="de-DE" sz="1400" dirty="0" err="1">
                <a:latin typeface="Arial"/>
              </a:rPr>
              <a:t>test</a:t>
            </a:r>
            <a:r>
              <a:rPr lang="de-DE" sz="1400" dirty="0">
                <a:latin typeface="Arial"/>
              </a:rPr>
              <a:t> </a:t>
            </a:r>
            <a:r>
              <a:rPr lang="de-DE" sz="1400" dirty="0" err="1">
                <a:latin typeface="Arial"/>
              </a:rPr>
              <a:t>group</a:t>
            </a:r>
            <a:r>
              <a:rPr lang="de-DE" sz="1400" dirty="0">
                <a:latin typeface="Arial"/>
              </a:rPr>
              <a:t>, etc., and </a:t>
            </a:r>
            <a:r>
              <a:rPr lang="de-DE" sz="1400" dirty="0" err="1">
                <a:latin typeface="Arial"/>
              </a:rPr>
              <a:t>the</a:t>
            </a:r>
            <a:r>
              <a:rPr lang="de-DE" sz="1400" dirty="0">
                <a:latin typeface="Arial"/>
              </a:rPr>
              <a:t> experimental </a:t>
            </a:r>
            <a:r>
              <a:rPr lang="de-DE" sz="1400" dirty="0" err="1">
                <a:latin typeface="Arial"/>
              </a:rPr>
              <a:t>procedures</a:t>
            </a:r>
            <a:r>
              <a:rPr lang="de-DE" sz="1400" dirty="0">
                <a:latin typeface="Arial"/>
              </a:rPr>
              <a:t> </a:t>
            </a:r>
            <a:r>
              <a:rPr lang="de-DE" sz="1400" dirty="0" err="1">
                <a:latin typeface="Arial"/>
              </a:rPr>
              <a:t>during</a:t>
            </a:r>
            <a:r>
              <a:rPr lang="de-DE" sz="1400" dirty="0">
                <a:latin typeface="Arial"/>
              </a:rPr>
              <a:t> sample </a:t>
            </a:r>
            <a:r>
              <a:rPr lang="de-DE" sz="1400" dirty="0" err="1">
                <a:latin typeface="Arial"/>
              </a:rPr>
              <a:t>preparation</a:t>
            </a:r>
            <a:r>
              <a:rPr lang="de-DE" sz="1400" dirty="0">
                <a:latin typeface="Arial"/>
              </a:rPr>
              <a:t>, e.g., sample </a:t>
            </a:r>
            <a:r>
              <a:rPr lang="de-DE" sz="1400" dirty="0" err="1">
                <a:latin typeface="Arial"/>
              </a:rPr>
              <a:t>fixation</a:t>
            </a:r>
            <a:r>
              <a:rPr lang="de-DE" sz="1400" dirty="0">
                <a:latin typeface="Arial"/>
              </a:rPr>
              <a:t>, </a:t>
            </a:r>
            <a:r>
              <a:rPr lang="de-DE" sz="1400" dirty="0" err="1">
                <a:latin typeface="Arial"/>
              </a:rPr>
              <a:t>staining</a:t>
            </a:r>
            <a:r>
              <a:rPr lang="de-DE" sz="1400" dirty="0">
                <a:latin typeface="Arial"/>
              </a:rPr>
              <a:t>, </a:t>
            </a:r>
            <a:r>
              <a:rPr lang="de-DE" sz="1400" dirty="0" err="1">
                <a:latin typeface="Arial"/>
              </a:rPr>
              <a:t>use</a:t>
            </a:r>
            <a:r>
              <a:rPr lang="de-DE" sz="1400" dirty="0">
                <a:latin typeface="Arial"/>
              </a:rPr>
              <a:t> of </a:t>
            </a:r>
            <a:r>
              <a:rPr lang="de-DE" sz="1400" dirty="0" err="1">
                <a:latin typeface="Arial"/>
              </a:rPr>
              <a:t>antibodies</a:t>
            </a:r>
            <a:r>
              <a:rPr lang="de-DE" sz="1400" dirty="0">
                <a:latin typeface="Arial"/>
              </a:rPr>
              <a:t>, etc.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dirty="0">
                <a:latin typeface="Arial"/>
              </a:rPr>
              <a:t>Analysis </a:t>
            </a:r>
            <a:r>
              <a:rPr lang="de-DE" dirty="0" err="1">
                <a:latin typeface="Arial"/>
              </a:rPr>
              <a:t>metadata</a:t>
            </a:r>
            <a:endParaRPr lang="de-DE" dirty="0">
              <a:latin typeface="Arial"/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CCBE6A1B-91D7-4992-9C50-12C1B5B79AAC}"/>
              </a:ext>
            </a:extLst>
          </p:cNvPr>
          <p:cNvSpPr txBox="1"/>
          <p:nvPr/>
        </p:nvSpPr>
        <p:spPr>
          <a:xfrm>
            <a:off x="3224670" y="1527230"/>
            <a:ext cx="5004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800" i="1" dirty="0">
                <a:solidFill>
                  <a:srgbClr val="008000"/>
                </a:solidFill>
                <a:latin typeface="Arial"/>
              </a:rPr>
              <a:t>(</a:t>
            </a:r>
            <a:r>
              <a:rPr lang="de-DE" sz="1800" i="1" dirty="0" err="1">
                <a:solidFill>
                  <a:srgbClr val="008000"/>
                </a:solidFill>
                <a:latin typeface="Arial"/>
              </a:rPr>
              <a:t>automatically</a:t>
            </a:r>
            <a:r>
              <a:rPr lang="de-DE" sz="1800" i="1" dirty="0">
                <a:solidFill>
                  <a:srgbClr val="008000"/>
                </a:solidFill>
                <a:latin typeface="Arial"/>
              </a:rPr>
              <a:t> </a:t>
            </a:r>
            <a:r>
              <a:rPr lang="de-DE" sz="1800" i="1" dirty="0" err="1">
                <a:solidFill>
                  <a:srgbClr val="008000"/>
                </a:solidFill>
                <a:latin typeface="Arial"/>
              </a:rPr>
              <a:t>recorded</a:t>
            </a:r>
            <a:r>
              <a:rPr lang="de-DE" sz="1800" i="1" dirty="0">
                <a:solidFill>
                  <a:srgbClr val="008000"/>
                </a:solidFill>
                <a:latin typeface="Arial"/>
              </a:rPr>
              <a:t> </a:t>
            </a:r>
            <a:r>
              <a:rPr lang="de-DE" sz="1800" i="1" dirty="0" err="1">
                <a:solidFill>
                  <a:srgbClr val="008000"/>
                </a:solidFill>
                <a:latin typeface="Arial"/>
              </a:rPr>
              <a:t>or</a:t>
            </a:r>
            <a:r>
              <a:rPr lang="de-DE" sz="1800" i="1" dirty="0">
                <a:solidFill>
                  <a:srgbClr val="008000"/>
                </a:solidFill>
                <a:latin typeface="Arial"/>
              </a:rPr>
              <a:t> </a:t>
            </a:r>
            <a:r>
              <a:rPr lang="de-DE" sz="1800" i="1" dirty="0" err="1">
                <a:solidFill>
                  <a:srgbClr val="008000"/>
                </a:solidFill>
                <a:latin typeface="Arial"/>
              </a:rPr>
              <a:t>added</a:t>
            </a:r>
            <a:r>
              <a:rPr lang="de-DE" sz="1800" i="1" dirty="0">
                <a:solidFill>
                  <a:srgbClr val="008000"/>
                </a:solidFill>
                <a:latin typeface="Arial"/>
              </a:rPr>
              <a:t> </a:t>
            </a:r>
            <a:r>
              <a:rPr lang="de-DE" sz="1800" i="1" dirty="0" err="1">
                <a:solidFill>
                  <a:srgbClr val="008000"/>
                </a:solidFill>
                <a:latin typeface="Arial"/>
              </a:rPr>
              <a:t>manually</a:t>
            </a:r>
            <a:r>
              <a:rPr lang="de-DE" sz="1800" i="1" dirty="0">
                <a:solidFill>
                  <a:srgbClr val="008000"/>
                </a:solidFill>
                <a:latin typeface="Arial"/>
              </a:rPr>
              <a:t>)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D2AFFB12-0325-48F7-9D28-71A8445D4941}"/>
              </a:ext>
            </a:extLst>
          </p:cNvPr>
          <p:cNvSpPr txBox="1"/>
          <p:nvPr/>
        </p:nvSpPr>
        <p:spPr>
          <a:xfrm>
            <a:off x="3211451" y="2247178"/>
            <a:ext cx="55638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800" i="1" dirty="0">
                <a:solidFill>
                  <a:srgbClr val="008000"/>
                </a:solidFill>
                <a:latin typeface="Arial"/>
              </a:rPr>
              <a:t>(</a:t>
            </a:r>
            <a:r>
              <a:rPr lang="de-DE" sz="1800" i="1" dirty="0" err="1">
                <a:solidFill>
                  <a:srgbClr val="008000"/>
                </a:solidFill>
                <a:latin typeface="Arial"/>
              </a:rPr>
              <a:t>researcher‘s</a:t>
            </a:r>
            <a:r>
              <a:rPr lang="de-DE" sz="1800" i="1" dirty="0">
                <a:solidFill>
                  <a:srgbClr val="008000"/>
                </a:solidFill>
                <a:latin typeface="Arial"/>
              </a:rPr>
              <a:t> </a:t>
            </a:r>
            <a:r>
              <a:rPr lang="de-DE" sz="1800" i="1" dirty="0" err="1">
                <a:solidFill>
                  <a:srgbClr val="008000"/>
                </a:solidFill>
                <a:latin typeface="Arial"/>
              </a:rPr>
              <a:t>documentation</a:t>
            </a:r>
            <a:r>
              <a:rPr lang="de-DE" sz="1800" i="1" dirty="0">
                <a:solidFill>
                  <a:srgbClr val="008000"/>
                </a:solidFill>
                <a:latin typeface="Arial"/>
              </a:rPr>
              <a:t> </a:t>
            </a:r>
            <a:r>
              <a:rPr lang="de-DE" sz="1800" i="1" dirty="0" err="1">
                <a:solidFill>
                  <a:srgbClr val="008000"/>
                </a:solidFill>
                <a:latin typeface="Arial"/>
              </a:rPr>
              <a:t>or</a:t>
            </a:r>
            <a:r>
              <a:rPr lang="de-DE" sz="1800" i="1" dirty="0">
                <a:solidFill>
                  <a:srgbClr val="008000"/>
                </a:solidFill>
                <a:latin typeface="Arial"/>
              </a:rPr>
              <a:t> </a:t>
            </a:r>
            <a:r>
              <a:rPr lang="de-DE" sz="1800" i="1" dirty="0" err="1">
                <a:solidFill>
                  <a:srgbClr val="008000"/>
                </a:solidFill>
                <a:latin typeface="Arial"/>
              </a:rPr>
              <a:t>published</a:t>
            </a:r>
            <a:r>
              <a:rPr lang="de-DE" sz="1800" i="1" dirty="0">
                <a:solidFill>
                  <a:srgbClr val="008000"/>
                </a:solidFill>
                <a:latin typeface="Arial"/>
              </a:rPr>
              <a:t> </a:t>
            </a:r>
            <a:r>
              <a:rPr lang="de-DE" sz="1800" i="1" dirty="0" err="1">
                <a:solidFill>
                  <a:srgbClr val="008000"/>
                </a:solidFill>
                <a:latin typeface="Arial"/>
              </a:rPr>
              <a:t>protocol</a:t>
            </a:r>
            <a:r>
              <a:rPr lang="de-DE" sz="1800" i="1" dirty="0">
                <a:solidFill>
                  <a:srgbClr val="008000"/>
                </a:solidFill>
                <a:latin typeface="Arial"/>
              </a:rPr>
              <a:t>)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854C783E-C625-4B38-A545-0EA9BF0DF94D}"/>
              </a:ext>
            </a:extLst>
          </p:cNvPr>
          <p:cNvSpPr txBox="1"/>
          <p:nvPr/>
        </p:nvSpPr>
        <p:spPr>
          <a:xfrm>
            <a:off x="107504" y="3863719"/>
            <a:ext cx="30957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>
                <a:solidFill>
                  <a:schemeClr val="accent6">
                    <a:lumMod val="50000"/>
                  </a:schemeClr>
                </a:solidFill>
                <a:latin typeface="Arial"/>
              </a:rPr>
              <a:t>Where</a:t>
            </a:r>
            <a:r>
              <a:rPr lang="de-DE" dirty="0">
                <a:solidFill>
                  <a:schemeClr val="accent6">
                    <a:lumMod val="50000"/>
                  </a:schemeClr>
                </a:solidFill>
                <a:latin typeface="Arial"/>
              </a:rPr>
              <a:t> </a:t>
            </a:r>
            <a:r>
              <a:rPr lang="de-DE" dirty="0" err="1">
                <a:solidFill>
                  <a:schemeClr val="accent6">
                    <a:lumMod val="50000"/>
                  </a:schemeClr>
                </a:solidFill>
                <a:latin typeface="Arial"/>
              </a:rPr>
              <a:t>to</a:t>
            </a:r>
            <a:r>
              <a:rPr lang="de-DE" dirty="0">
                <a:solidFill>
                  <a:schemeClr val="accent6">
                    <a:lumMod val="50000"/>
                  </a:schemeClr>
                </a:solidFill>
                <a:latin typeface="Arial"/>
              </a:rPr>
              <a:t> find </a:t>
            </a:r>
            <a:r>
              <a:rPr lang="de-DE" dirty="0" err="1">
                <a:solidFill>
                  <a:schemeClr val="accent6">
                    <a:lumMod val="50000"/>
                  </a:schemeClr>
                </a:solidFill>
                <a:latin typeface="Arial"/>
              </a:rPr>
              <a:t>the</a:t>
            </a:r>
            <a:r>
              <a:rPr lang="de-DE" dirty="0">
                <a:solidFill>
                  <a:schemeClr val="accent6">
                    <a:lumMod val="50000"/>
                  </a:schemeClr>
                </a:solidFill>
                <a:latin typeface="Arial"/>
              </a:rPr>
              <a:t> </a:t>
            </a:r>
            <a:r>
              <a:rPr lang="de-DE" dirty="0" err="1">
                <a:solidFill>
                  <a:schemeClr val="accent6">
                    <a:lumMod val="50000"/>
                  </a:schemeClr>
                </a:solidFill>
                <a:latin typeface="Arial"/>
              </a:rPr>
              <a:t>metadata</a:t>
            </a:r>
            <a:r>
              <a:rPr lang="de-DE" dirty="0">
                <a:solidFill>
                  <a:schemeClr val="accent6">
                    <a:lumMod val="50000"/>
                  </a:schemeClr>
                </a:solidFill>
                <a:latin typeface="Arial"/>
              </a:rPr>
              <a:t>?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57883B26-5BEE-4AE0-856D-C8D617F2A6ED}"/>
              </a:ext>
            </a:extLst>
          </p:cNvPr>
          <p:cNvSpPr txBox="1"/>
          <p:nvPr/>
        </p:nvSpPr>
        <p:spPr>
          <a:xfrm>
            <a:off x="107504" y="4276224"/>
            <a:ext cx="1476686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300" dirty="0">
                <a:latin typeface="Arial"/>
              </a:rPr>
              <a:t>Image </a:t>
            </a:r>
            <a:r>
              <a:rPr lang="de-DE" sz="1300" dirty="0" err="1">
                <a:latin typeface="Arial"/>
              </a:rPr>
              <a:t>file</a:t>
            </a:r>
            <a:r>
              <a:rPr lang="de-DE" sz="1300" dirty="0">
                <a:latin typeface="Arial"/>
              </a:rPr>
              <a:t> </a:t>
            </a:r>
            <a:r>
              <a:rPr lang="de-DE" sz="1300" dirty="0" err="1">
                <a:latin typeface="Arial"/>
              </a:rPr>
              <a:t>header</a:t>
            </a:r>
            <a:endParaRPr lang="de-DE" sz="1300" dirty="0">
              <a:latin typeface="Arial"/>
            </a:endParaRP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A0585456-9EB1-49CB-A350-BB72DBB07FC8}"/>
              </a:ext>
            </a:extLst>
          </p:cNvPr>
          <p:cNvSpPr txBox="1"/>
          <p:nvPr/>
        </p:nvSpPr>
        <p:spPr>
          <a:xfrm>
            <a:off x="1673958" y="4276224"/>
            <a:ext cx="1864613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300" dirty="0">
                <a:latin typeface="Arial"/>
              </a:rPr>
              <a:t>Sidecar / additional </a:t>
            </a:r>
            <a:r>
              <a:rPr lang="de-DE" sz="1300" dirty="0" err="1">
                <a:latin typeface="Arial"/>
              </a:rPr>
              <a:t>file</a:t>
            </a:r>
            <a:endParaRPr lang="de-DE" sz="1300" dirty="0">
              <a:latin typeface="Arial"/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6C66D8AE-9550-4CBB-A36F-BE8E0738D893}"/>
              </a:ext>
            </a:extLst>
          </p:cNvPr>
          <p:cNvSpPr txBox="1"/>
          <p:nvPr/>
        </p:nvSpPr>
        <p:spPr>
          <a:xfrm>
            <a:off x="3742748" y="4276224"/>
            <a:ext cx="1548822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300" dirty="0">
                <a:latin typeface="Arial"/>
              </a:rPr>
              <a:t>Electronic </a:t>
            </a:r>
            <a:r>
              <a:rPr lang="de-DE" sz="1300" dirty="0" err="1">
                <a:latin typeface="Arial"/>
              </a:rPr>
              <a:t>labbook</a:t>
            </a:r>
            <a:endParaRPr lang="de-DE" sz="1300" dirty="0">
              <a:latin typeface="Arial"/>
            </a:endParaRP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3BA98621-19B6-4684-9F3F-9BAEA00BF66C}"/>
              </a:ext>
            </a:extLst>
          </p:cNvPr>
          <p:cNvSpPr txBox="1"/>
          <p:nvPr/>
        </p:nvSpPr>
        <p:spPr>
          <a:xfrm>
            <a:off x="5440649" y="4282843"/>
            <a:ext cx="1364476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300" dirty="0">
                <a:latin typeface="Arial"/>
              </a:rPr>
              <a:t>Paper </a:t>
            </a:r>
            <a:r>
              <a:rPr lang="de-DE" sz="1300" dirty="0" err="1">
                <a:latin typeface="Arial"/>
              </a:rPr>
              <a:t>notebook</a:t>
            </a:r>
            <a:endParaRPr lang="de-DE" sz="1300" dirty="0">
              <a:latin typeface="Arial"/>
            </a:endParaRP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BDCC6E05-0562-4E96-AE08-C1B5D7577FF9}"/>
              </a:ext>
            </a:extLst>
          </p:cNvPr>
          <p:cNvSpPr txBox="1"/>
          <p:nvPr/>
        </p:nvSpPr>
        <p:spPr>
          <a:xfrm>
            <a:off x="6888481" y="4276223"/>
            <a:ext cx="1931939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300" dirty="0">
                <a:latin typeface="Arial"/>
              </a:rPr>
              <a:t>In </a:t>
            </a:r>
            <a:r>
              <a:rPr lang="de-DE" sz="1300" dirty="0" err="1">
                <a:latin typeface="Arial"/>
              </a:rPr>
              <a:t>the</a:t>
            </a:r>
            <a:r>
              <a:rPr lang="de-DE" sz="1300" dirty="0">
                <a:latin typeface="Arial"/>
              </a:rPr>
              <a:t> </a:t>
            </a:r>
            <a:r>
              <a:rPr lang="de-DE" sz="1300" dirty="0" err="1">
                <a:latin typeface="Arial"/>
              </a:rPr>
              <a:t>data</a:t>
            </a:r>
            <a:r>
              <a:rPr lang="de-DE" sz="1300" dirty="0">
                <a:latin typeface="Arial"/>
              </a:rPr>
              <a:t> </a:t>
            </a:r>
            <a:r>
              <a:rPr lang="de-DE" sz="1300" dirty="0" err="1">
                <a:latin typeface="Arial"/>
              </a:rPr>
              <a:t>organization</a:t>
            </a:r>
            <a:endParaRPr lang="de-DE" sz="1300" dirty="0">
              <a:latin typeface="Arial"/>
            </a:endParaRP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B3015170-E335-41DF-9530-25466D311F16}"/>
              </a:ext>
            </a:extLst>
          </p:cNvPr>
          <p:cNvSpPr txBox="1"/>
          <p:nvPr/>
        </p:nvSpPr>
        <p:spPr>
          <a:xfrm>
            <a:off x="8792622" y="4282843"/>
            <a:ext cx="351378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300" dirty="0">
                <a:latin typeface="Arial"/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3379446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F71AC330-A646-4B5E-A4A3-C37DD6E776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2">
            <a:extLst>
              <a:ext uri="{FF2B5EF4-FFF2-40B4-BE49-F238E27FC236}">
                <a16:creationId xmlns:a16="http://schemas.microsoft.com/office/drawing/2014/main" id="{31CD2A63-67F4-439A-B2A3-60666DC9F534}"/>
              </a:ext>
            </a:extLst>
          </p:cNvPr>
          <p:cNvSpPr txBox="1">
            <a:spLocks noChangeArrowheads="1"/>
          </p:cNvSpPr>
          <p:nvPr/>
        </p:nvSpPr>
        <p:spPr>
          <a:xfrm>
            <a:off x="147921" y="159558"/>
            <a:ext cx="8352928" cy="297656"/>
          </a:xfrm>
          <a:prstGeom prst="rect">
            <a:avLst/>
          </a:prstGeom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Why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does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metadata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matter? –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the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societal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perspective</a:t>
            </a:r>
            <a:endParaRPr lang="de-DE" sz="2000" b="1" dirty="0">
              <a:solidFill>
                <a:srgbClr val="008000"/>
              </a:solidFill>
              <a:latin typeface="Arial" pitchFamily="34" charset="0"/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EC70731D-40A1-462B-BD36-A11A6ADD4727}"/>
              </a:ext>
            </a:extLst>
          </p:cNvPr>
          <p:cNvSpPr txBox="1"/>
          <p:nvPr/>
        </p:nvSpPr>
        <p:spPr>
          <a:xfrm>
            <a:off x="431032" y="686280"/>
            <a:ext cx="8856984" cy="2683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DE" sz="1800" b="1" dirty="0" err="1">
                <a:latin typeface="Arial"/>
              </a:rPr>
              <a:t>Good</a:t>
            </a:r>
            <a:r>
              <a:rPr lang="de-DE" sz="1800" b="1" dirty="0">
                <a:latin typeface="Arial"/>
              </a:rPr>
              <a:t> </a:t>
            </a:r>
            <a:r>
              <a:rPr lang="de-DE" sz="1800" b="1" dirty="0" err="1">
                <a:latin typeface="Arial"/>
              </a:rPr>
              <a:t>scientific</a:t>
            </a:r>
            <a:r>
              <a:rPr lang="de-DE" sz="1800" b="1" dirty="0">
                <a:latin typeface="Arial"/>
              </a:rPr>
              <a:t> </a:t>
            </a:r>
            <a:r>
              <a:rPr lang="de-DE" sz="1800" b="1" dirty="0" err="1">
                <a:latin typeface="Arial"/>
              </a:rPr>
              <a:t>practice</a:t>
            </a:r>
            <a:r>
              <a:rPr lang="de-DE" sz="1800" b="1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principles</a:t>
            </a:r>
            <a:r>
              <a:rPr lang="de-DE" sz="1800" dirty="0">
                <a:latin typeface="Arial"/>
              </a:rPr>
              <a:t> </a:t>
            </a:r>
            <a:r>
              <a:rPr lang="de-DE" sz="1400" dirty="0">
                <a:latin typeface="Arial"/>
              </a:rPr>
              <a:t>(DFG Code of Conduct: doi:</a:t>
            </a:r>
            <a:r>
              <a:rPr lang="de-DE" sz="1400" dirty="0">
                <a:latin typeface="Arial"/>
                <a:hlinkClick r:id="rId3"/>
              </a:rPr>
              <a:t>10.5281/zenodo.6472827</a:t>
            </a:r>
            <a:r>
              <a:rPr lang="de-DE" sz="1400" dirty="0">
                <a:latin typeface="Arial"/>
              </a:rPr>
              <a:t>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400" dirty="0">
                <a:latin typeface="Arial"/>
              </a:rPr>
              <a:t>Data </a:t>
            </a:r>
            <a:r>
              <a:rPr lang="de-DE" sz="1400" dirty="0" err="1">
                <a:latin typeface="Arial"/>
              </a:rPr>
              <a:t>is</a:t>
            </a:r>
            <a:r>
              <a:rPr lang="de-DE" sz="1400" dirty="0">
                <a:latin typeface="Arial"/>
              </a:rPr>
              <a:t> fully and </a:t>
            </a:r>
            <a:r>
              <a:rPr lang="de-DE" sz="1400" dirty="0" err="1">
                <a:latin typeface="Arial"/>
              </a:rPr>
              <a:t>correctly</a:t>
            </a:r>
            <a:r>
              <a:rPr lang="de-DE" sz="1400" dirty="0">
                <a:latin typeface="Arial"/>
              </a:rPr>
              <a:t> </a:t>
            </a:r>
            <a:r>
              <a:rPr lang="de-DE" sz="1400" dirty="0" err="1">
                <a:latin typeface="Arial"/>
              </a:rPr>
              <a:t>described</a:t>
            </a:r>
            <a:endParaRPr lang="de-DE" sz="1400" dirty="0">
              <a:latin typeface="Arial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400" dirty="0" err="1">
                <a:latin typeface="Arial"/>
              </a:rPr>
              <a:t>Results</a:t>
            </a:r>
            <a:r>
              <a:rPr lang="de-DE" sz="1400" dirty="0">
                <a:latin typeface="Arial"/>
              </a:rPr>
              <a:t> </a:t>
            </a:r>
            <a:r>
              <a:rPr lang="de-DE" sz="1400" dirty="0" err="1">
                <a:latin typeface="Arial"/>
              </a:rPr>
              <a:t>are</a:t>
            </a:r>
            <a:r>
              <a:rPr lang="de-DE" sz="1400" dirty="0">
                <a:latin typeface="Arial"/>
              </a:rPr>
              <a:t> </a:t>
            </a:r>
            <a:r>
              <a:rPr lang="de-DE" sz="1400" dirty="0" err="1">
                <a:latin typeface="Arial"/>
              </a:rPr>
              <a:t>reproducible</a:t>
            </a:r>
            <a:endParaRPr lang="de-DE" sz="1400" dirty="0">
              <a:latin typeface="Arial"/>
            </a:endParaRPr>
          </a:p>
          <a:p>
            <a:pPr>
              <a:lnSpc>
                <a:spcPct val="150000"/>
              </a:lnSpc>
            </a:pPr>
            <a:r>
              <a:rPr lang="de-DE" sz="1800" b="1" dirty="0">
                <a:latin typeface="Arial"/>
              </a:rPr>
              <a:t>Open Science </a:t>
            </a:r>
            <a:r>
              <a:rPr lang="de-DE" sz="1800" dirty="0" err="1">
                <a:latin typeface="Arial"/>
              </a:rPr>
              <a:t>principles</a:t>
            </a:r>
            <a:r>
              <a:rPr lang="de-DE" sz="1800" dirty="0">
                <a:latin typeface="Arial"/>
              </a:rPr>
              <a:t> </a:t>
            </a:r>
            <a:r>
              <a:rPr lang="de-DE" sz="1400" dirty="0">
                <a:latin typeface="Arial"/>
              </a:rPr>
              <a:t>(</a:t>
            </a:r>
            <a:r>
              <a:rPr lang="de-DE" sz="1400" dirty="0">
                <a:latin typeface="Arial"/>
                <a:hlinkClick r:id="rId4"/>
              </a:rPr>
              <a:t>OECD </a:t>
            </a:r>
            <a:r>
              <a:rPr lang="de-DE" sz="1400" dirty="0" err="1">
                <a:latin typeface="Arial"/>
                <a:hlinkClick r:id="rId4"/>
              </a:rPr>
              <a:t>recommendations</a:t>
            </a:r>
            <a:r>
              <a:rPr lang="de-DE" sz="1400" dirty="0">
                <a:latin typeface="Arial"/>
              </a:rPr>
              <a:t>, </a:t>
            </a:r>
            <a:r>
              <a:rPr lang="de-DE" sz="1400" dirty="0" err="1">
                <a:latin typeface="Arial"/>
              </a:rPr>
              <a:t>adopted</a:t>
            </a:r>
            <a:r>
              <a:rPr lang="de-DE" sz="1400" dirty="0">
                <a:latin typeface="Arial"/>
              </a:rPr>
              <a:t> 2006, </a:t>
            </a:r>
            <a:r>
              <a:rPr lang="de-DE" sz="1400" dirty="0" err="1">
                <a:latin typeface="Arial"/>
              </a:rPr>
              <a:t>amended</a:t>
            </a:r>
            <a:r>
              <a:rPr lang="de-DE" sz="1400" dirty="0">
                <a:latin typeface="Arial"/>
              </a:rPr>
              <a:t> 2021)</a:t>
            </a:r>
            <a:endParaRPr lang="de-DE" sz="1200" dirty="0">
              <a:latin typeface="Arial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400" dirty="0" err="1">
                <a:latin typeface="Arial"/>
              </a:rPr>
              <a:t>Publicly</a:t>
            </a:r>
            <a:r>
              <a:rPr lang="de-DE" sz="1400" dirty="0">
                <a:latin typeface="Arial"/>
              </a:rPr>
              <a:t> </a:t>
            </a:r>
            <a:r>
              <a:rPr lang="de-DE" sz="1400" dirty="0" err="1">
                <a:latin typeface="Arial"/>
              </a:rPr>
              <a:t>funded</a:t>
            </a:r>
            <a:r>
              <a:rPr lang="de-DE" sz="1400" dirty="0">
                <a:latin typeface="Arial"/>
              </a:rPr>
              <a:t> </a:t>
            </a:r>
            <a:r>
              <a:rPr lang="de-DE" sz="1400" dirty="0" err="1">
                <a:latin typeface="Arial"/>
              </a:rPr>
              <a:t>research</a:t>
            </a:r>
            <a:r>
              <a:rPr lang="de-DE" sz="1400" dirty="0">
                <a:latin typeface="Arial"/>
              </a:rPr>
              <a:t> </a:t>
            </a:r>
            <a:r>
              <a:rPr lang="de-DE" sz="1400" dirty="0" err="1">
                <a:latin typeface="Arial"/>
              </a:rPr>
              <a:t>output</a:t>
            </a:r>
            <a:r>
              <a:rPr lang="de-DE" sz="1400" dirty="0">
                <a:latin typeface="Arial"/>
              </a:rPr>
              <a:t> </a:t>
            </a:r>
            <a:r>
              <a:rPr lang="de-DE" sz="1400" dirty="0" err="1">
                <a:latin typeface="Arial"/>
              </a:rPr>
              <a:t>should</a:t>
            </a:r>
            <a:r>
              <a:rPr lang="de-DE" sz="1400" dirty="0">
                <a:latin typeface="Arial"/>
              </a:rPr>
              <a:t> </a:t>
            </a:r>
            <a:r>
              <a:rPr lang="de-DE" sz="1400" dirty="0" err="1">
                <a:latin typeface="Arial"/>
              </a:rPr>
              <a:t>be</a:t>
            </a:r>
            <a:r>
              <a:rPr lang="de-DE" sz="1400" dirty="0">
                <a:latin typeface="Arial"/>
              </a:rPr>
              <a:t> </a:t>
            </a:r>
            <a:r>
              <a:rPr lang="de-DE" sz="1400" dirty="0" err="1">
                <a:latin typeface="Arial"/>
              </a:rPr>
              <a:t>available</a:t>
            </a:r>
            <a:r>
              <a:rPr lang="de-DE" sz="1400" dirty="0">
                <a:latin typeface="Arial"/>
              </a:rPr>
              <a:t> open </a:t>
            </a:r>
            <a:r>
              <a:rPr lang="de-DE" sz="1400" dirty="0" err="1">
                <a:latin typeface="Arial"/>
              </a:rPr>
              <a:t>access</a:t>
            </a:r>
            <a:endParaRPr lang="de-DE" sz="1400" dirty="0">
              <a:latin typeface="Arial"/>
            </a:endParaRPr>
          </a:p>
          <a:p>
            <a:pPr>
              <a:lnSpc>
                <a:spcPct val="150000"/>
              </a:lnSpc>
            </a:pPr>
            <a:r>
              <a:rPr lang="de-DE" sz="1800" b="1" dirty="0">
                <a:latin typeface="Arial"/>
              </a:rPr>
              <a:t>FAIR </a:t>
            </a:r>
            <a:r>
              <a:rPr lang="de-DE" sz="1800" b="1" dirty="0" err="1">
                <a:latin typeface="Arial"/>
              </a:rPr>
              <a:t>data</a:t>
            </a:r>
            <a:r>
              <a:rPr lang="de-DE" sz="1800" b="1" dirty="0">
                <a:latin typeface="Arial"/>
              </a:rPr>
              <a:t> </a:t>
            </a:r>
            <a:r>
              <a:rPr lang="de-DE" sz="1800" b="1" dirty="0" err="1">
                <a:latin typeface="Arial"/>
              </a:rPr>
              <a:t>principles</a:t>
            </a:r>
            <a:r>
              <a:rPr lang="de-DE" sz="1800" dirty="0">
                <a:latin typeface="Arial"/>
              </a:rPr>
              <a:t> </a:t>
            </a:r>
            <a:r>
              <a:rPr lang="de-DE" sz="1400" dirty="0">
                <a:latin typeface="Arial"/>
              </a:rPr>
              <a:t>(Wilkinson et al., 2016, </a:t>
            </a:r>
            <a:r>
              <a:rPr lang="de-DE" sz="1400" i="1" dirty="0" err="1">
                <a:latin typeface="Arial"/>
              </a:rPr>
              <a:t>Sci</a:t>
            </a:r>
            <a:r>
              <a:rPr lang="de-DE" sz="1400" i="1" dirty="0">
                <a:latin typeface="Arial"/>
              </a:rPr>
              <a:t> Data</a:t>
            </a:r>
            <a:r>
              <a:rPr lang="de-DE" sz="1400" dirty="0">
                <a:latin typeface="Arial"/>
              </a:rPr>
              <a:t>, </a:t>
            </a:r>
            <a:r>
              <a:rPr lang="de-DE" sz="1400" dirty="0" err="1">
                <a:latin typeface="Arial"/>
              </a:rPr>
              <a:t>doi</a:t>
            </a:r>
            <a:r>
              <a:rPr lang="de-DE" sz="1400" dirty="0">
                <a:latin typeface="Arial"/>
              </a:rPr>
              <a:t>: </a:t>
            </a:r>
            <a:r>
              <a:rPr lang="de-DE" sz="1400" dirty="0">
                <a:latin typeface="Arial"/>
                <a:hlinkClick r:id="rId5"/>
              </a:rPr>
              <a:t>10.1038/sdata.2016.18</a:t>
            </a:r>
            <a:r>
              <a:rPr lang="de-DE" sz="1400" dirty="0">
                <a:latin typeface="Arial"/>
              </a:rPr>
              <a:t>) </a:t>
            </a:r>
            <a:endParaRPr lang="de-DE" sz="1800" b="1" dirty="0">
              <a:latin typeface="Arial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400" dirty="0">
                <a:latin typeface="Arial"/>
              </a:rPr>
              <a:t>Data </a:t>
            </a:r>
            <a:r>
              <a:rPr lang="de-DE" sz="1400" dirty="0" err="1">
                <a:latin typeface="Arial"/>
              </a:rPr>
              <a:t>should</a:t>
            </a:r>
            <a:r>
              <a:rPr lang="de-DE" sz="1400" dirty="0">
                <a:latin typeface="Arial"/>
              </a:rPr>
              <a:t> </a:t>
            </a:r>
            <a:r>
              <a:rPr lang="de-DE" sz="1400" dirty="0" err="1">
                <a:latin typeface="Arial"/>
              </a:rPr>
              <a:t>be</a:t>
            </a:r>
            <a:r>
              <a:rPr lang="de-DE" sz="1400" dirty="0">
                <a:latin typeface="Arial"/>
              </a:rPr>
              <a:t> </a:t>
            </a:r>
            <a:r>
              <a:rPr lang="de-DE" sz="1400" dirty="0" err="1">
                <a:latin typeface="Arial"/>
              </a:rPr>
              <a:t>Findable</a:t>
            </a:r>
            <a:r>
              <a:rPr lang="de-DE" sz="1400" dirty="0">
                <a:latin typeface="Arial"/>
              </a:rPr>
              <a:t>, </a:t>
            </a:r>
            <a:r>
              <a:rPr lang="de-DE" sz="1400" dirty="0" err="1">
                <a:latin typeface="Arial"/>
              </a:rPr>
              <a:t>Accessible</a:t>
            </a:r>
            <a:r>
              <a:rPr lang="de-DE" sz="1400" dirty="0">
                <a:latin typeface="Arial"/>
              </a:rPr>
              <a:t>, Interoperable, and </a:t>
            </a:r>
            <a:r>
              <a:rPr lang="de-DE" sz="1400" dirty="0" err="1">
                <a:latin typeface="Arial"/>
              </a:rPr>
              <a:t>Reusable</a:t>
            </a:r>
            <a:endParaRPr lang="de-DE" sz="1400" dirty="0">
              <a:latin typeface="Arial"/>
            </a:endParaRP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A49681D6-56A4-4149-B83F-F9E3EC914AEA}"/>
              </a:ext>
            </a:extLst>
          </p:cNvPr>
          <p:cNvSpPr txBox="1"/>
          <p:nvPr/>
        </p:nvSpPr>
        <p:spPr>
          <a:xfrm>
            <a:off x="811788" y="3803895"/>
            <a:ext cx="75204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800" b="1" dirty="0">
                <a:solidFill>
                  <a:schemeClr val="accent6">
                    <a:lumMod val="50000"/>
                  </a:schemeClr>
                </a:solidFill>
                <a:latin typeface="Arial"/>
                <a:sym typeface="Wingdings" panose="05000000000000000000" pitchFamily="2" charset="2"/>
              </a:rPr>
              <a:t> Rich </a:t>
            </a:r>
            <a:r>
              <a:rPr lang="de-DE" sz="1800" b="1" dirty="0" err="1">
                <a:solidFill>
                  <a:schemeClr val="accent6">
                    <a:lumMod val="50000"/>
                  </a:schemeClr>
                </a:solidFill>
                <a:latin typeface="Arial"/>
                <a:sym typeface="Wingdings" panose="05000000000000000000" pitchFamily="2" charset="2"/>
              </a:rPr>
              <a:t>metadata</a:t>
            </a:r>
            <a:r>
              <a:rPr lang="de-DE" sz="1800" b="1" dirty="0">
                <a:solidFill>
                  <a:schemeClr val="accent6">
                    <a:lumMod val="50000"/>
                  </a:schemeClr>
                </a:solidFill>
                <a:latin typeface="Arial"/>
                <a:sym typeface="Wingdings" panose="05000000000000000000" pitchFamily="2" charset="2"/>
              </a:rPr>
              <a:t> </a:t>
            </a:r>
            <a:r>
              <a:rPr lang="de-DE" sz="1800" b="1" dirty="0" err="1">
                <a:solidFill>
                  <a:schemeClr val="accent6">
                    <a:lumMod val="50000"/>
                  </a:schemeClr>
                </a:solidFill>
                <a:latin typeface="Arial"/>
                <a:sym typeface="Wingdings" panose="05000000000000000000" pitchFamily="2" charset="2"/>
              </a:rPr>
              <a:t>enhances</a:t>
            </a:r>
            <a:r>
              <a:rPr lang="de-DE" sz="1800" b="1" dirty="0">
                <a:solidFill>
                  <a:schemeClr val="accent6">
                    <a:lumMod val="50000"/>
                  </a:schemeClr>
                </a:solidFill>
                <a:latin typeface="Arial"/>
                <a:sym typeface="Wingdings" panose="05000000000000000000" pitchFamily="2" charset="2"/>
              </a:rPr>
              <a:t> </a:t>
            </a:r>
            <a:r>
              <a:rPr lang="de-DE" sz="1800" b="1" dirty="0" err="1">
                <a:solidFill>
                  <a:schemeClr val="accent6">
                    <a:lumMod val="50000"/>
                  </a:schemeClr>
                </a:solidFill>
                <a:latin typeface="Arial"/>
                <a:sym typeface="Wingdings" panose="05000000000000000000" pitchFamily="2" charset="2"/>
              </a:rPr>
              <a:t>reproducibility</a:t>
            </a:r>
            <a:r>
              <a:rPr lang="de-DE" sz="1800" b="1" dirty="0">
                <a:solidFill>
                  <a:schemeClr val="accent6">
                    <a:lumMod val="50000"/>
                  </a:schemeClr>
                </a:solidFill>
                <a:latin typeface="Arial"/>
                <a:sym typeface="Wingdings" panose="05000000000000000000" pitchFamily="2" charset="2"/>
              </a:rPr>
              <a:t>, </a:t>
            </a:r>
            <a:r>
              <a:rPr lang="de-DE" sz="1800" b="1" dirty="0" err="1">
                <a:solidFill>
                  <a:schemeClr val="accent6">
                    <a:lumMod val="50000"/>
                  </a:schemeClr>
                </a:solidFill>
                <a:latin typeface="Arial"/>
                <a:sym typeface="Wingdings" panose="05000000000000000000" pitchFamily="2" charset="2"/>
              </a:rPr>
              <a:t>trust</a:t>
            </a:r>
            <a:r>
              <a:rPr lang="de-DE" sz="1800" b="1" dirty="0">
                <a:solidFill>
                  <a:schemeClr val="accent6">
                    <a:lumMod val="50000"/>
                  </a:schemeClr>
                </a:solidFill>
                <a:latin typeface="Arial"/>
                <a:sym typeface="Wingdings" panose="05000000000000000000" pitchFamily="2" charset="2"/>
              </a:rPr>
              <a:t>, and </a:t>
            </a:r>
            <a:r>
              <a:rPr lang="de-DE" sz="1800" b="1" dirty="0" err="1">
                <a:solidFill>
                  <a:schemeClr val="accent6">
                    <a:lumMod val="50000"/>
                  </a:schemeClr>
                </a:solidFill>
                <a:latin typeface="Arial"/>
                <a:sym typeface="Wingdings" panose="05000000000000000000" pitchFamily="2" charset="2"/>
              </a:rPr>
              <a:t>openness</a:t>
            </a:r>
            <a:r>
              <a:rPr lang="de-DE" sz="1800" b="1" dirty="0">
                <a:solidFill>
                  <a:schemeClr val="accent6">
                    <a:lumMod val="50000"/>
                  </a:schemeClr>
                </a:solidFill>
                <a:latin typeface="Arial"/>
                <a:sym typeface="Wingdings" panose="05000000000000000000" pitchFamily="2" charset="2"/>
              </a:rPr>
              <a:t>, </a:t>
            </a:r>
            <a:r>
              <a:rPr lang="de-DE" sz="1800" b="1" dirty="0" err="1">
                <a:solidFill>
                  <a:schemeClr val="accent6">
                    <a:lumMod val="50000"/>
                  </a:schemeClr>
                </a:solidFill>
                <a:latin typeface="Arial"/>
                <a:sym typeface="Wingdings" panose="05000000000000000000" pitchFamily="2" charset="2"/>
              </a:rPr>
              <a:t>contributing</a:t>
            </a:r>
            <a:r>
              <a:rPr lang="de-DE" sz="1800" b="1" dirty="0">
                <a:solidFill>
                  <a:schemeClr val="accent6">
                    <a:lumMod val="50000"/>
                  </a:schemeClr>
                </a:solidFill>
                <a:latin typeface="Arial"/>
                <a:sym typeface="Wingdings" panose="05000000000000000000" pitchFamily="2" charset="2"/>
              </a:rPr>
              <a:t> </a:t>
            </a:r>
            <a:r>
              <a:rPr lang="de-DE" sz="1800" b="1" dirty="0" err="1">
                <a:solidFill>
                  <a:schemeClr val="accent6">
                    <a:lumMod val="50000"/>
                  </a:schemeClr>
                </a:solidFill>
                <a:latin typeface="Arial"/>
                <a:sym typeface="Wingdings" panose="05000000000000000000" pitchFamily="2" charset="2"/>
              </a:rPr>
              <a:t>to</a:t>
            </a:r>
            <a:r>
              <a:rPr lang="de-DE" sz="1800" b="1" dirty="0">
                <a:solidFill>
                  <a:schemeClr val="accent6">
                    <a:lumMod val="50000"/>
                  </a:schemeClr>
                </a:solidFill>
                <a:latin typeface="Arial"/>
                <a:sym typeface="Wingdings" panose="05000000000000000000" pitchFamily="2" charset="2"/>
              </a:rPr>
              <a:t> </a:t>
            </a:r>
            <a:r>
              <a:rPr lang="de-DE" sz="1800" b="1" dirty="0" err="1">
                <a:solidFill>
                  <a:schemeClr val="accent6">
                    <a:lumMod val="50000"/>
                  </a:schemeClr>
                </a:solidFill>
                <a:latin typeface="Arial"/>
                <a:sym typeface="Wingdings" panose="05000000000000000000" pitchFamily="2" charset="2"/>
              </a:rPr>
              <a:t>sustainable</a:t>
            </a:r>
            <a:r>
              <a:rPr lang="de-DE" sz="1800" b="1" dirty="0">
                <a:solidFill>
                  <a:schemeClr val="accent6">
                    <a:lumMod val="50000"/>
                  </a:schemeClr>
                </a:solidFill>
                <a:latin typeface="Arial"/>
                <a:sym typeface="Wingdings" panose="05000000000000000000" pitchFamily="2" charset="2"/>
              </a:rPr>
              <a:t> </a:t>
            </a:r>
            <a:r>
              <a:rPr lang="de-DE" sz="1800" b="1" dirty="0" err="1">
                <a:solidFill>
                  <a:schemeClr val="accent6">
                    <a:lumMod val="50000"/>
                  </a:schemeClr>
                </a:solidFill>
                <a:latin typeface="Arial"/>
                <a:sym typeface="Wingdings" panose="05000000000000000000" pitchFamily="2" charset="2"/>
              </a:rPr>
              <a:t>research</a:t>
            </a:r>
            <a:endParaRPr lang="de-DE" sz="1800" b="1" dirty="0">
              <a:solidFill>
                <a:schemeClr val="accent6">
                  <a:lumMod val="5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45034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F71AC330-A646-4B5E-A4A3-C37DD6E776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99E53565-0721-4421-AE75-73217D3DD2B1}"/>
              </a:ext>
            </a:extLst>
          </p:cNvPr>
          <p:cNvSpPr txBox="1">
            <a:spLocks noChangeArrowheads="1"/>
          </p:cNvSpPr>
          <p:nvPr/>
        </p:nvSpPr>
        <p:spPr>
          <a:xfrm>
            <a:off x="147921" y="159558"/>
            <a:ext cx="8352928" cy="297656"/>
          </a:xfrm>
          <a:prstGeom prst="rect">
            <a:avLst/>
          </a:prstGeom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Why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does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metadata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matter? –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the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personal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perspective</a:t>
            </a:r>
            <a:endParaRPr lang="de-DE" sz="2000" b="1" dirty="0">
              <a:solidFill>
                <a:srgbClr val="008000"/>
              </a:solidFill>
              <a:latin typeface="Arial" pitchFamily="34" charset="0"/>
            </a:endParaRP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A9887505-FCE4-4D1D-BBEE-AB7A22A3577E}"/>
              </a:ext>
            </a:extLst>
          </p:cNvPr>
          <p:cNvSpPr txBox="1"/>
          <p:nvPr/>
        </p:nvSpPr>
        <p:spPr>
          <a:xfrm>
            <a:off x="431032" y="688434"/>
            <a:ext cx="7557569" cy="3278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DE" sz="1800" b="1" dirty="0">
                <a:latin typeface="Arial"/>
              </a:rPr>
              <a:t>Funding </a:t>
            </a:r>
            <a:r>
              <a:rPr lang="de-DE" sz="1800" b="1" dirty="0" err="1">
                <a:latin typeface="Arial"/>
              </a:rPr>
              <a:t>agency</a:t>
            </a:r>
            <a:r>
              <a:rPr lang="de-DE" sz="1800" b="1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demands</a:t>
            </a:r>
            <a:endParaRPr lang="de-DE" sz="1800" dirty="0">
              <a:latin typeface="Arial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400" dirty="0">
                <a:latin typeface="Arial"/>
              </a:rPr>
              <a:t>(Minimum) </a:t>
            </a:r>
            <a:r>
              <a:rPr lang="de-DE" sz="1400" dirty="0" err="1">
                <a:latin typeface="Arial"/>
              </a:rPr>
              <a:t>metadata</a:t>
            </a:r>
            <a:r>
              <a:rPr lang="de-DE" sz="1400" dirty="0">
                <a:latin typeface="Arial"/>
              </a:rPr>
              <a:t> </a:t>
            </a:r>
            <a:r>
              <a:rPr lang="de-DE" sz="1400" dirty="0" err="1">
                <a:latin typeface="Arial"/>
              </a:rPr>
              <a:t>standards</a:t>
            </a:r>
            <a:r>
              <a:rPr lang="de-DE" sz="1400" dirty="0">
                <a:latin typeface="Arial"/>
              </a:rPr>
              <a:t> </a:t>
            </a:r>
            <a:r>
              <a:rPr lang="de-DE" sz="1400" dirty="0" err="1">
                <a:latin typeface="Arial"/>
              </a:rPr>
              <a:t>become</a:t>
            </a:r>
            <a:r>
              <a:rPr lang="de-DE" sz="1400" dirty="0">
                <a:latin typeface="Arial"/>
              </a:rPr>
              <a:t> </a:t>
            </a:r>
            <a:r>
              <a:rPr lang="de-DE" sz="1400" dirty="0" err="1">
                <a:latin typeface="Arial"/>
              </a:rPr>
              <a:t>mandatory</a:t>
            </a:r>
            <a:r>
              <a:rPr lang="de-DE" sz="1400" dirty="0">
                <a:latin typeface="Arial"/>
              </a:rPr>
              <a:t> </a:t>
            </a:r>
            <a:r>
              <a:rPr lang="de-DE" sz="1400" dirty="0" err="1">
                <a:latin typeface="Arial"/>
              </a:rPr>
              <a:t>for</a:t>
            </a:r>
            <a:r>
              <a:rPr lang="de-DE" sz="1400" dirty="0">
                <a:latin typeface="Arial"/>
              </a:rPr>
              <a:t> </a:t>
            </a:r>
            <a:r>
              <a:rPr lang="de-DE" sz="1400" dirty="0" err="1">
                <a:latin typeface="Arial"/>
              </a:rPr>
              <a:t>third</a:t>
            </a:r>
            <a:r>
              <a:rPr lang="de-DE" sz="1400" dirty="0">
                <a:latin typeface="Arial"/>
              </a:rPr>
              <a:t>-party </a:t>
            </a:r>
            <a:r>
              <a:rPr lang="de-DE" sz="1400" dirty="0" err="1">
                <a:latin typeface="Arial"/>
              </a:rPr>
              <a:t>funding</a:t>
            </a:r>
            <a:r>
              <a:rPr lang="de-DE" sz="1400" dirty="0">
                <a:latin typeface="Arial"/>
              </a:rPr>
              <a:t>, e.g.:</a:t>
            </a:r>
            <a:br>
              <a:rPr lang="de-DE" sz="1400" dirty="0">
                <a:latin typeface="Arial"/>
              </a:rPr>
            </a:br>
            <a:r>
              <a:rPr lang="de-DE" sz="1400" dirty="0">
                <a:latin typeface="Arial"/>
                <a:hlinkClick r:id="rId3"/>
              </a:rPr>
              <a:t>DFG </a:t>
            </a:r>
            <a:r>
              <a:rPr lang="de-DE" sz="1400" dirty="0" err="1">
                <a:latin typeface="Arial"/>
                <a:hlinkClick r:id="rId3"/>
              </a:rPr>
              <a:t>guidelines</a:t>
            </a:r>
            <a:r>
              <a:rPr lang="de-DE" sz="1400" dirty="0">
                <a:latin typeface="Arial"/>
              </a:rPr>
              <a:t>, </a:t>
            </a:r>
            <a:r>
              <a:rPr lang="de-DE" sz="1400" dirty="0">
                <a:latin typeface="Arial"/>
                <a:hlinkClick r:id="rId4"/>
              </a:rPr>
              <a:t>ERC </a:t>
            </a:r>
            <a:r>
              <a:rPr lang="de-DE" sz="1400" dirty="0" err="1">
                <a:latin typeface="Arial"/>
                <a:hlinkClick r:id="rId4"/>
              </a:rPr>
              <a:t>guidelines</a:t>
            </a:r>
            <a:r>
              <a:rPr lang="de-DE" sz="1400" dirty="0">
                <a:latin typeface="Arial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de-DE" sz="1800" b="1" dirty="0">
                <a:latin typeface="Arial"/>
              </a:rPr>
              <a:t>Career </a:t>
            </a:r>
            <a:r>
              <a:rPr lang="de-DE" sz="1800" b="1" dirty="0" err="1">
                <a:latin typeface="Arial"/>
              </a:rPr>
              <a:t>Advancement</a:t>
            </a:r>
            <a:endParaRPr lang="de-DE" sz="1800" b="1" dirty="0">
              <a:latin typeface="Arial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400" dirty="0">
                <a:latin typeface="Arial"/>
              </a:rPr>
              <a:t>Publications </a:t>
            </a:r>
            <a:r>
              <a:rPr lang="de-DE" sz="1400" dirty="0" err="1">
                <a:latin typeface="Arial"/>
              </a:rPr>
              <a:t>with</a:t>
            </a:r>
            <a:r>
              <a:rPr lang="de-DE" sz="1400" dirty="0">
                <a:latin typeface="Arial"/>
              </a:rPr>
              <a:t> links </a:t>
            </a:r>
            <a:r>
              <a:rPr lang="de-DE" sz="1400" dirty="0" err="1">
                <a:latin typeface="Arial"/>
              </a:rPr>
              <a:t>to</a:t>
            </a:r>
            <a:r>
              <a:rPr lang="de-DE" sz="1400" dirty="0">
                <a:latin typeface="Arial"/>
              </a:rPr>
              <a:t> </a:t>
            </a:r>
            <a:r>
              <a:rPr lang="de-DE" sz="1400" dirty="0" err="1">
                <a:latin typeface="Arial"/>
              </a:rPr>
              <a:t>deposited</a:t>
            </a:r>
            <a:r>
              <a:rPr lang="de-DE" sz="1400" dirty="0">
                <a:latin typeface="Arial"/>
              </a:rPr>
              <a:t> </a:t>
            </a:r>
            <a:r>
              <a:rPr lang="de-DE" sz="1400" dirty="0" err="1">
                <a:latin typeface="Arial"/>
              </a:rPr>
              <a:t>data</a:t>
            </a:r>
            <a:r>
              <a:rPr lang="de-DE" sz="1400" dirty="0">
                <a:latin typeface="Arial"/>
              </a:rPr>
              <a:t> </a:t>
            </a:r>
            <a:r>
              <a:rPr lang="de-DE" sz="1400" dirty="0" err="1">
                <a:latin typeface="Arial"/>
              </a:rPr>
              <a:t>correlate</a:t>
            </a:r>
            <a:r>
              <a:rPr lang="de-DE" sz="1400" dirty="0">
                <a:latin typeface="Arial"/>
              </a:rPr>
              <a:t> </a:t>
            </a:r>
            <a:r>
              <a:rPr lang="de-DE" sz="1400" dirty="0" err="1">
                <a:latin typeface="Arial"/>
              </a:rPr>
              <a:t>with</a:t>
            </a:r>
            <a:r>
              <a:rPr lang="de-DE" sz="1400" dirty="0">
                <a:latin typeface="Arial"/>
              </a:rPr>
              <a:t> </a:t>
            </a:r>
            <a:r>
              <a:rPr lang="de-DE" sz="1400" dirty="0" err="1">
                <a:latin typeface="Arial"/>
              </a:rPr>
              <a:t>more</a:t>
            </a:r>
            <a:r>
              <a:rPr lang="de-DE" sz="1400" dirty="0">
                <a:latin typeface="Arial"/>
              </a:rPr>
              <a:t> </a:t>
            </a:r>
            <a:r>
              <a:rPr lang="de-DE" sz="1400" dirty="0" err="1">
                <a:latin typeface="Arial"/>
              </a:rPr>
              <a:t>citations</a:t>
            </a:r>
            <a:r>
              <a:rPr lang="de-DE" sz="1400" dirty="0">
                <a:latin typeface="Arial"/>
              </a:rPr>
              <a:t>, </a:t>
            </a:r>
            <a:r>
              <a:rPr lang="de-DE" sz="1400" dirty="0" err="1">
                <a:latin typeface="Arial"/>
              </a:rPr>
              <a:t>see</a:t>
            </a:r>
            <a:r>
              <a:rPr lang="de-DE" sz="1400" dirty="0">
                <a:latin typeface="Arial"/>
              </a:rPr>
              <a:t> </a:t>
            </a:r>
            <a:br>
              <a:rPr lang="de-DE" sz="1400" dirty="0">
                <a:latin typeface="Arial"/>
              </a:rPr>
            </a:br>
            <a:r>
              <a:rPr lang="de-DE" sz="1400" dirty="0" err="1">
                <a:latin typeface="Arial"/>
              </a:rPr>
              <a:t>Colavizza</a:t>
            </a:r>
            <a:r>
              <a:rPr lang="de-DE" sz="1400" dirty="0">
                <a:latin typeface="Arial"/>
              </a:rPr>
              <a:t> et al., 2020, </a:t>
            </a:r>
            <a:r>
              <a:rPr lang="de-DE" sz="1400" i="1" dirty="0" err="1">
                <a:latin typeface="Arial"/>
              </a:rPr>
              <a:t>PLoS</a:t>
            </a:r>
            <a:r>
              <a:rPr lang="de-DE" sz="1400" i="1" dirty="0">
                <a:latin typeface="Arial"/>
              </a:rPr>
              <a:t> ONE, </a:t>
            </a:r>
            <a:r>
              <a:rPr lang="de-DE" sz="1400" dirty="0" err="1">
                <a:latin typeface="Arial"/>
              </a:rPr>
              <a:t>doi</a:t>
            </a:r>
            <a:r>
              <a:rPr lang="de-DE" sz="1400" dirty="0">
                <a:latin typeface="Arial"/>
              </a:rPr>
              <a:t>: </a:t>
            </a:r>
            <a:r>
              <a:rPr lang="de-DE" sz="1400" dirty="0">
                <a:latin typeface="Arial"/>
                <a:hlinkClick r:id="rId5"/>
              </a:rPr>
              <a:t>10.1371/journal.pone.0230416</a:t>
            </a:r>
            <a:r>
              <a:rPr lang="de-DE" sz="1400" dirty="0">
                <a:latin typeface="Arial"/>
              </a:rPr>
              <a:t>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400" dirty="0">
                <a:latin typeface="Arial"/>
              </a:rPr>
              <a:t>Sharing (</a:t>
            </a:r>
            <a:r>
              <a:rPr lang="de-DE" sz="1400" dirty="0" err="1">
                <a:latin typeface="Arial"/>
              </a:rPr>
              <a:t>reusable</a:t>
            </a:r>
            <a:r>
              <a:rPr lang="de-DE" sz="1400" dirty="0">
                <a:latin typeface="Arial"/>
              </a:rPr>
              <a:t>) </a:t>
            </a:r>
            <a:r>
              <a:rPr lang="de-DE" sz="1400" dirty="0" err="1">
                <a:latin typeface="Arial"/>
              </a:rPr>
              <a:t>data</a:t>
            </a:r>
            <a:r>
              <a:rPr lang="de-DE" sz="1400" dirty="0">
                <a:latin typeface="Arial"/>
              </a:rPr>
              <a:t> </a:t>
            </a:r>
            <a:r>
              <a:rPr lang="de-DE" sz="1400" dirty="0" err="1">
                <a:latin typeface="Arial"/>
              </a:rPr>
              <a:t>can</a:t>
            </a:r>
            <a:r>
              <a:rPr lang="de-DE" sz="1400" dirty="0">
                <a:latin typeface="Arial"/>
              </a:rPr>
              <a:t> </a:t>
            </a:r>
            <a:r>
              <a:rPr lang="de-DE" sz="1400" dirty="0" err="1">
                <a:latin typeface="Arial"/>
              </a:rPr>
              <a:t>foster</a:t>
            </a:r>
            <a:r>
              <a:rPr lang="de-DE" sz="1400" dirty="0">
                <a:latin typeface="Arial"/>
              </a:rPr>
              <a:t> </a:t>
            </a:r>
            <a:r>
              <a:rPr lang="de-DE" sz="1400" dirty="0" err="1">
                <a:latin typeface="Arial"/>
              </a:rPr>
              <a:t>new</a:t>
            </a:r>
            <a:r>
              <a:rPr lang="de-DE" sz="1400" dirty="0">
                <a:latin typeface="Arial"/>
              </a:rPr>
              <a:t> </a:t>
            </a:r>
            <a:r>
              <a:rPr lang="de-DE" sz="1400" dirty="0" err="1">
                <a:latin typeface="Arial"/>
              </a:rPr>
              <a:t>collaboration</a:t>
            </a:r>
            <a:r>
              <a:rPr lang="de-DE" sz="1400" dirty="0">
                <a:latin typeface="Arial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de-DE" sz="1800" b="1" dirty="0">
                <a:latin typeface="Arial"/>
              </a:rPr>
              <a:t>Future-Me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400" dirty="0" err="1">
                <a:latin typeface="Arial"/>
              </a:rPr>
              <a:t>Metadata</a:t>
            </a:r>
            <a:r>
              <a:rPr lang="de-DE" sz="1400" dirty="0">
                <a:latin typeface="Arial"/>
              </a:rPr>
              <a:t> will </a:t>
            </a:r>
            <a:r>
              <a:rPr lang="de-DE" sz="1400" dirty="0" err="1">
                <a:latin typeface="Arial"/>
              </a:rPr>
              <a:t>help</a:t>
            </a:r>
            <a:r>
              <a:rPr lang="de-DE" sz="1400" dirty="0">
                <a:latin typeface="Arial"/>
              </a:rPr>
              <a:t> </a:t>
            </a:r>
            <a:r>
              <a:rPr lang="de-DE" sz="1400" dirty="0" err="1">
                <a:latin typeface="Arial"/>
              </a:rPr>
              <a:t>your</a:t>
            </a:r>
            <a:r>
              <a:rPr lang="de-DE" sz="1400" dirty="0">
                <a:latin typeface="Arial"/>
              </a:rPr>
              <a:t> </a:t>
            </a:r>
            <a:r>
              <a:rPr lang="de-DE" sz="1400" dirty="0" err="1">
                <a:latin typeface="Arial"/>
              </a:rPr>
              <a:t>colleagues</a:t>
            </a:r>
            <a:r>
              <a:rPr lang="de-DE" sz="1400" dirty="0">
                <a:latin typeface="Arial"/>
              </a:rPr>
              <a:t> and </a:t>
            </a:r>
            <a:r>
              <a:rPr lang="de-DE" sz="1400" dirty="0" err="1">
                <a:latin typeface="Arial"/>
              </a:rPr>
              <a:t>yourself</a:t>
            </a:r>
            <a:r>
              <a:rPr lang="de-DE" sz="1400" dirty="0">
                <a:latin typeface="Arial"/>
              </a:rPr>
              <a:t> </a:t>
            </a:r>
            <a:r>
              <a:rPr lang="de-DE" sz="1400" dirty="0" err="1">
                <a:latin typeface="Arial"/>
              </a:rPr>
              <a:t>to</a:t>
            </a:r>
            <a:r>
              <a:rPr lang="de-DE" sz="1400" dirty="0">
                <a:latin typeface="Arial"/>
              </a:rPr>
              <a:t> </a:t>
            </a:r>
            <a:r>
              <a:rPr lang="de-DE" sz="1400" dirty="0" err="1">
                <a:latin typeface="Arial"/>
              </a:rPr>
              <a:t>re-use</a:t>
            </a:r>
            <a:r>
              <a:rPr lang="de-DE" sz="1400" dirty="0">
                <a:latin typeface="Arial"/>
              </a:rPr>
              <a:t> </a:t>
            </a:r>
            <a:r>
              <a:rPr lang="de-DE" sz="1400" dirty="0" err="1">
                <a:latin typeface="Arial"/>
              </a:rPr>
              <a:t>your</a:t>
            </a:r>
            <a:r>
              <a:rPr lang="de-DE" sz="1400" dirty="0">
                <a:latin typeface="Arial"/>
              </a:rPr>
              <a:t> own </a:t>
            </a:r>
            <a:r>
              <a:rPr lang="de-DE" sz="1400" dirty="0" err="1">
                <a:latin typeface="Arial"/>
              </a:rPr>
              <a:t>data</a:t>
            </a:r>
            <a:r>
              <a:rPr lang="de-DE" sz="1400" dirty="0">
                <a:latin typeface="Arial"/>
              </a:rPr>
              <a:t> in </a:t>
            </a:r>
            <a:r>
              <a:rPr lang="de-DE" sz="1400" dirty="0" err="1">
                <a:latin typeface="Arial"/>
              </a:rPr>
              <a:t>the</a:t>
            </a:r>
            <a:r>
              <a:rPr lang="de-DE" sz="1400" dirty="0">
                <a:latin typeface="Arial"/>
              </a:rPr>
              <a:t> </a:t>
            </a:r>
            <a:r>
              <a:rPr lang="de-DE" sz="1400" dirty="0" err="1">
                <a:latin typeface="Arial"/>
              </a:rPr>
              <a:t>future</a:t>
            </a:r>
            <a:endParaRPr lang="de-DE" sz="1400" dirty="0">
              <a:latin typeface="Arial"/>
            </a:endParaRP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B68398E4-5E2C-44B3-901A-290021DD4391}"/>
              </a:ext>
            </a:extLst>
          </p:cNvPr>
          <p:cNvSpPr txBox="1"/>
          <p:nvPr/>
        </p:nvSpPr>
        <p:spPr>
          <a:xfrm>
            <a:off x="170023" y="4197987"/>
            <a:ext cx="87696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800" b="1" dirty="0">
                <a:solidFill>
                  <a:schemeClr val="accent6">
                    <a:lumMod val="50000"/>
                  </a:schemeClr>
                </a:solidFill>
                <a:latin typeface="Arial"/>
                <a:sym typeface="Wingdings" panose="05000000000000000000" pitchFamily="2" charset="2"/>
              </a:rPr>
              <a:t> Rich </a:t>
            </a:r>
            <a:r>
              <a:rPr lang="de-DE" sz="1800" b="1" dirty="0" err="1">
                <a:solidFill>
                  <a:schemeClr val="accent6">
                    <a:lumMod val="50000"/>
                  </a:schemeClr>
                </a:solidFill>
                <a:latin typeface="Arial"/>
                <a:sym typeface="Wingdings" panose="05000000000000000000" pitchFamily="2" charset="2"/>
              </a:rPr>
              <a:t>metadata</a:t>
            </a:r>
            <a:r>
              <a:rPr lang="de-DE" sz="1800" b="1" dirty="0">
                <a:solidFill>
                  <a:schemeClr val="accent6">
                    <a:lumMod val="50000"/>
                  </a:schemeClr>
                </a:solidFill>
                <a:latin typeface="Arial"/>
                <a:sym typeface="Wingdings" panose="05000000000000000000" pitchFamily="2" charset="2"/>
              </a:rPr>
              <a:t> </a:t>
            </a:r>
            <a:r>
              <a:rPr lang="de-DE" sz="1800" b="1" dirty="0" err="1">
                <a:solidFill>
                  <a:schemeClr val="accent6">
                    <a:lumMod val="50000"/>
                  </a:schemeClr>
                </a:solidFill>
                <a:latin typeface="Arial"/>
                <a:sym typeface="Wingdings" panose="05000000000000000000" pitchFamily="2" charset="2"/>
              </a:rPr>
              <a:t>annotation</a:t>
            </a:r>
            <a:r>
              <a:rPr lang="de-DE" sz="1800" b="1" dirty="0">
                <a:solidFill>
                  <a:schemeClr val="accent6">
                    <a:lumMod val="50000"/>
                  </a:schemeClr>
                </a:solidFill>
                <a:latin typeface="Arial"/>
                <a:sym typeface="Wingdings" panose="05000000000000000000" pitchFamily="2" charset="2"/>
              </a:rPr>
              <a:t> </a:t>
            </a:r>
            <a:r>
              <a:rPr lang="de-DE" sz="1800" b="1" dirty="0" err="1">
                <a:solidFill>
                  <a:schemeClr val="accent6">
                    <a:lumMod val="50000"/>
                  </a:schemeClr>
                </a:solidFill>
                <a:latin typeface="Arial"/>
                <a:sym typeface="Wingdings" panose="05000000000000000000" pitchFamily="2" charset="2"/>
              </a:rPr>
              <a:t>adds</a:t>
            </a:r>
            <a:r>
              <a:rPr lang="de-DE" sz="1800" b="1" dirty="0">
                <a:solidFill>
                  <a:schemeClr val="accent6">
                    <a:lumMod val="50000"/>
                  </a:schemeClr>
                </a:solidFill>
                <a:latin typeface="Arial"/>
                <a:sym typeface="Wingdings" panose="05000000000000000000" pitchFamily="2" charset="2"/>
              </a:rPr>
              <a:t> </a:t>
            </a:r>
            <a:r>
              <a:rPr lang="de-DE" sz="1800" b="1" dirty="0" err="1">
                <a:solidFill>
                  <a:schemeClr val="accent6">
                    <a:lumMod val="50000"/>
                  </a:schemeClr>
                </a:solidFill>
                <a:latin typeface="Arial"/>
                <a:sym typeface="Wingdings" panose="05000000000000000000" pitchFamily="2" charset="2"/>
              </a:rPr>
              <a:t>value</a:t>
            </a:r>
            <a:r>
              <a:rPr lang="de-DE" sz="1800" b="1" dirty="0">
                <a:solidFill>
                  <a:schemeClr val="accent6">
                    <a:lumMod val="50000"/>
                  </a:schemeClr>
                </a:solidFill>
                <a:latin typeface="Arial"/>
                <a:sym typeface="Wingdings" panose="05000000000000000000" pitchFamily="2" charset="2"/>
              </a:rPr>
              <a:t> </a:t>
            </a:r>
            <a:r>
              <a:rPr lang="de-DE" sz="1800" b="1" dirty="0" err="1">
                <a:solidFill>
                  <a:schemeClr val="accent6">
                    <a:lumMod val="50000"/>
                  </a:schemeClr>
                </a:solidFill>
                <a:latin typeface="Arial"/>
                <a:sym typeface="Wingdings" panose="05000000000000000000" pitchFamily="2" charset="2"/>
              </a:rPr>
              <a:t>to</a:t>
            </a:r>
            <a:r>
              <a:rPr lang="de-DE" sz="1800" b="1" dirty="0">
                <a:solidFill>
                  <a:schemeClr val="accent6">
                    <a:lumMod val="50000"/>
                  </a:schemeClr>
                </a:solidFill>
                <a:latin typeface="Arial"/>
                <a:sym typeface="Wingdings" panose="05000000000000000000" pitchFamily="2" charset="2"/>
              </a:rPr>
              <a:t> </a:t>
            </a:r>
            <a:r>
              <a:rPr lang="de-DE" sz="1800" b="1" dirty="0" err="1">
                <a:solidFill>
                  <a:schemeClr val="accent6">
                    <a:lumMod val="50000"/>
                  </a:schemeClr>
                </a:solidFill>
                <a:latin typeface="Arial"/>
                <a:sym typeface="Wingdings" panose="05000000000000000000" pitchFamily="2" charset="2"/>
              </a:rPr>
              <a:t>the</a:t>
            </a:r>
            <a:r>
              <a:rPr lang="de-DE" sz="1800" b="1" dirty="0">
                <a:solidFill>
                  <a:schemeClr val="accent6">
                    <a:lumMod val="50000"/>
                  </a:schemeClr>
                </a:solidFill>
                <a:latin typeface="Arial"/>
                <a:sym typeface="Wingdings" panose="05000000000000000000" pitchFamily="2" charset="2"/>
              </a:rPr>
              <a:t> </a:t>
            </a:r>
            <a:r>
              <a:rPr lang="de-DE" sz="1800" b="1" dirty="0" err="1">
                <a:solidFill>
                  <a:schemeClr val="accent6">
                    <a:lumMod val="50000"/>
                  </a:schemeClr>
                </a:solidFill>
                <a:latin typeface="Arial"/>
                <a:sym typeface="Wingdings" panose="05000000000000000000" pitchFamily="2" charset="2"/>
              </a:rPr>
              <a:t>research</a:t>
            </a:r>
            <a:r>
              <a:rPr lang="de-DE" sz="1800" b="1" dirty="0">
                <a:solidFill>
                  <a:schemeClr val="accent6">
                    <a:lumMod val="50000"/>
                  </a:schemeClr>
                </a:solidFill>
                <a:latin typeface="Arial"/>
                <a:sym typeface="Wingdings" panose="05000000000000000000" pitchFamily="2" charset="2"/>
              </a:rPr>
              <a:t> </a:t>
            </a:r>
            <a:r>
              <a:rPr lang="de-DE" sz="1800" b="1" dirty="0" err="1">
                <a:solidFill>
                  <a:schemeClr val="accent6">
                    <a:lumMod val="50000"/>
                  </a:schemeClr>
                </a:solidFill>
                <a:latin typeface="Arial"/>
                <a:sym typeface="Wingdings" panose="05000000000000000000" pitchFamily="2" charset="2"/>
              </a:rPr>
              <a:t>data</a:t>
            </a:r>
            <a:endParaRPr lang="de-DE" sz="1800" b="1" dirty="0">
              <a:solidFill>
                <a:schemeClr val="accent6">
                  <a:lumMod val="5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80834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F71AC330-A646-4B5E-A4A3-C37DD6E776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E7476514-B806-421E-8F7A-D0B637260FF9}"/>
              </a:ext>
            </a:extLst>
          </p:cNvPr>
          <p:cNvSpPr txBox="1">
            <a:spLocks noChangeArrowheads="1"/>
          </p:cNvSpPr>
          <p:nvPr/>
        </p:nvSpPr>
        <p:spPr>
          <a:xfrm>
            <a:off x="147921" y="159558"/>
            <a:ext cx="8352928" cy="297656"/>
          </a:xfrm>
          <a:prstGeom prst="rect">
            <a:avLst/>
          </a:prstGeom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Metadata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„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standards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“ in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bioimaging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?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B7FE8060-FF90-4776-B540-F578991E4DA5}"/>
              </a:ext>
            </a:extLst>
          </p:cNvPr>
          <p:cNvSpPr txBox="1"/>
          <p:nvPr/>
        </p:nvSpPr>
        <p:spPr>
          <a:xfrm>
            <a:off x="224132" y="640213"/>
            <a:ext cx="8919868" cy="36533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DE" sz="1800" b="1" dirty="0" err="1">
                <a:latin typeface="Arial"/>
              </a:rPr>
              <a:t>Which</a:t>
            </a:r>
            <a:r>
              <a:rPr lang="de-DE" sz="1800" b="1" dirty="0">
                <a:latin typeface="Arial"/>
              </a:rPr>
              <a:t> </a:t>
            </a:r>
            <a:r>
              <a:rPr lang="de-DE" sz="1800" b="1" dirty="0" err="1">
                <a:latin typeface="Arial"/>
              </a:rPr>
              <a:t>metadata</a:t>
            </a:r>
            <a:r>
              <a:rPr lang="de-DE" sz="1800" b="1" dirty="0">
                <a:latin typeface="Arial"/>
              </a:rPr>
              <a:t> </a:t>
            </a:r>
            <a:r>
              <a:rPr lang="de-DE" sz="1800" b="1" dirty="0" err="1">
                <a:latin typeface="Arial"/>
              </a:rPr>
              <a:t>should</a:t>
            </a:r>
            <a:r>
              <a:rPr lang="de-DE" sz="1800" b="1" dirty="0">
                <a:latin typeface="Arial"/>
              </a:rPr>
              <a:t> </a:t>
            </a:r>
            <a:r>
              <a:rPr lang="de-DE" sz="1800" b="1" dirty="0" err="1">
                <a:latin typeface="Arial"/>
              </a:rPr>
              <a:t>be</a:t>
            </a:r>
            <a:r>
              <a:rPr lang="de-DE" sz="1800" b="1" dirty="0">
                <a:latin typeface="Arial"/>
              </a:rPr>
              <a:t> </a:t>
            </a:r>
            <a:r>
              <a:rPr lang="de-DE" sz="1800" b="1" dirty="0" err="1">
                <a:latin typeface="Arial"/>
              </a:rPr>
              <a:t>collected</a:t>
            </a:r>
            <a:r>
              <a:rPr lang="de-DE" sz="1800" b="1" dirty="0">
                <a:latin typeface="Arial"/>
              </a:rPr>
              <a:t>?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800" dirty="0">
                <a:latin typeface="Arial"/>
              </a:rPr>
              <a:t>Research-</a:t>
            </a:r>
            <a:r>
              <a:rPr lang="de-DE" sz="1800" dirty="0" err="1">
                <a:latin typeface="Arial"/>
              </a:rPr>
              <a:t>discipline</a:t>
            </a:r>
            <a:r>
              <a:rPr lang="de-DE" sz="1800" dirty="0">
                <a:latin typeface="Arial"/>
              </a:rPr>
              <a:t>-</a:t>
            </a:r>
            <a:r>
              <a:rPr lang="de-DE" sz="1800" dirty="0" err="1">
                <a:latin typeface="Arial"/>
              </a:rPr>
              <a:t>specific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recommendations</a:t>
            </a:r>
            <a:endParaRPr lang="de-DE" sz="1800" dirty="0">
              <a:latin typeface="Arial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800" dirty="0">
                <a:latin typeface="Arial"/>
              </a:rPr>
              <a:t>Bioimaging-</a:t>
            </a:r>
            <a:r>
              <a:rPr lang="de-DE" sz="1800" dirty="0" err="1">
                <a:latin typeface="Arial"/>
              </a:rPr>
              <a:t>specific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recommendations</a:t>
            </a:r>
            <a:r>
              <a:rPr lang="de-DE" sz="1800" dirty="0">
                <a:latin typeface="Arial"/>
              </a:rPr>
              <a:t>:</a:t>
            </a:r>
          </a:p>
          <a:p>
            <a:pPr marL="612000" lvl="1" indent="-2160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400" dirty="0" err="1">
                <a:latin typeface="Arial"/>
              </a:rPr>
              <a:t>Sarkans</a:t>
            </a:r>
            <a:r>
              <a:rPr lang="de-DE" sz="1400" dirty="0">
                <a:latin typeface="Arial"/>
              </a:rPr>
              <a:t> </a:t>
            </a:r>
            <a:r>
              <a:rPr lang="de-DE" sz="1400" i="1" dirty="0">
                <a:latin typeface="Arial"/>
              </a:rPr>
              <a:t>et al. </a:t>
            </a:r>
            <a:r>
              <a:rPr lang="de-DE" sz="1400" dirty="0">
                <a:latin typeface="Arial"/>
              </a:rPr>
              <a:t>(2021) REMBI: Recommended </a:t>
            </a:r>
            <a:r>
              <a:rPr lang="de-DE" sz="1400" dirty="0" err="1">
                <a:latin typeface="Arial"/>
              </a:rPr>
              <a:t>Metadata</a:t>
            </a:r>
            <a:r>
              <a:rPr lang="de-DE" sz="1400" dirty="0">
                <a:latin typeface="Arial"/>
              </a:rPr>
              <a:t> </a:t>
            </a:r>
            <a:r>
              <a:rPr lang="de-DE" sz="1400" dirty="0" err="1">
                <a:latin typeface="Arial"/>
              </a:rPr>
              <a:t>for</a:t>
            </a:r>
            <a:r>
              <a:rPr lang="de-DE" sz="1400" dirty="0">
                <a:latin typeface="Arial"/>
              </a:rPr>
              <a:t> Biological Images – </a:t>
            </a:r>
            <a:r>
              <a:rPr lang="de-DE" sz="1400" dirty="0" err="1">
                <a:latin typeface="Arial"/>
              </a:rPr>
              <a:t>enabling</a:t>
            </a:r>
            <a:r>
              <a:rPr lang="de-DE" sz="1400" dirty="0">
                <a:latin typeface="Arial"/>
              </a:rPr>
              <a:t> </a:t>
            </a:r>
            <a:r>
              <a:rPr lang="de-DE" sz="1400" dirty="0" err="1">
                <a:latin typeface="Arial"/>
              </a:rPr>
              <a:t>reuse</a:t>
            </a:r>
            <a:r>
              <a:rPr lang="de-DE" sz="1400" dirty="0">
                <a:latin typeface="Arial"/>
              </a:rPr>
              <a:t> of </a:t>
            </a:r>
            <a:r>
              <a:rPr lang="de-DE" sz="1400" dirty="0" err="1">
                <a:latin typeface="Arial"/>
              </a:rPr>
              <a:t>microscopy</a:t>
            </a:r>
            <a:r>
              <a:rPr lang="de-DE" sz="1400" dirty="0">
                <a:latin typeface="Arial"/>
              </a:rPr>
              <a:t> </a:t>
            </a:r>
            <a:r>
              <a:rPr lang="de-DE" sz="1400" dirty="0" err="1">
                <a:latin typeface="Arial"/>
              </a:rPr>
              <a:t>images</a:t>
            </a:r>
            <a:r>
              <a:rPr lang="de-DE" sz="1400" dirty="0">
                <a:latin typeface="Arial"/>
              </a:rPr>
              <a:t> in </a:t>
            </a:r>
            <a:r>
              <a:rPr lang="de-DE" sz="1400" dirty="0" err="1">
                <a:latin typeface="Arial"/>
              </a:rPr>
              <a:t>biology</a:t>
            </a:r>
            <a:r>
              <a:rPr lang="de-DE" sz="1400" dirty="0">
                <a:latin typeface="Arial"/>
              </a:rPr>
              <a:t>. </a:t>
            </a:r>
            <a:r>
              <a:rPr lang="de-DE" sz="1400" i="1" dirty="0">
                <a:latin typeface="Arial"/>
              </a:rPr>
              <a:t>Nat Methods</a:t>
            </a:r>
            <a:r>
              <a:rPr lang="de-DE" sz="1400" dirty="0">
                <a:latin typeface="Arial"/>
              </a:rPr>
              <a:t>, </a:t>
            </a:r>
            <a:r>
              <a:rPr lang="pt-BR" sz="1400" dirty="0">
                <a:latin typeface="Arial"/>
              </a:rPr>
              <a:t>Dec;18(12). </a:t>
            </a:r>
            <a:r>
              <a:rPr lang="pt-BR" sz="1400" dirty="0" err="1">
                <a:latin typeface="Arial"/>
              </a:rPr>
              <a:t>doi</a:t>
            </a:r>
            <a:r>
              <a:rPr lang="pt-BR" sz="1400" dirty="0">
                <a:latin typeface="Arial"/>
              </a:rPr>
              <a:t>: </a:t>
            </a:r>
            <a:r>
              <a:rPr lang="pt-BR" sz="1400" dirty="0">
                <a:latin typeface="Arial"/>
                <a:hlinkClick r:id="rId3"/>
              </a:rPr>
              <a:t>10.1038/s41592-021-01166-8</a:t>
            </a:r>
            <a:r>
              <a:rPr lang="pt-BR" sz="1400" dirty="0">
                <a:latin typeface="Arial"/>
              </a:rPr>
              <a:t>.</a:t>
            </a:r>
          </a:p>
          <a:p>
            <a:pPr marL="612000" lvl="1" indent="-2160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400" dirty="0">
                <a:latin typeface="Arial"/>
              </a:rPr>
              <a:t>Hammer </a:t>
            </a:r>
            <a:r>
              <a:rPr lang="de-DE" sz="1400" i="1" dirty="0">
                <a:latin typeface="Arial"/>
              </a:rPr>
              <a:t>et al. </a:t>
            </a:r>
            <a:r>
              <a:rPr lang="de-DE" sz="1400" dirty="0">
                <a:latin typeface="Arial"/>
              </a:rPr>
              <a:t>(2021) </a:t>
            </a:r>
            <a:r>
              <a:rPr lang="en-US" sz="1400" dirty="0">
                <a:latin typeface="Arial"/>
              </a:rPr>
              <a:t>Towards community-driven metadata standards for light microscopy: tiered specifications extending the OME model. </a:t>
            </a:r>
            <a:r>
              <a:rPr lang="en-US" sz="1400" i="1" dirty="0">
                <a:latin typeface="Arial"/>
              </a:rPr>
              <a:t>Nat Methods</a:t>
            </a:r>
            <a:r>
              <a:rPr lang="en-US" sz="1400" dirty="0">
                <a:latin typeface="Arial"/>
              </a:rPr>
              <a:t>, </a:t>
            </a:r>
            <a:r>
              <a:rPr lang="pt-BR" sz="1400" dirty="0">
                <a:latin typeface="Arial"/>
              </a:rPr>
              <a:t>Dec;18(12). </a:t>
            </a:r>
            <a:r>
              <a:rPr lang="pt-BR" sz="1400" dirty="0" err="1">
                <a:latin typeface="Arial"/>
              </a:rPr>
              <a:t>doi</a:t>
            </a:r>
            <a:r>
              <a:rPr lang="pt-BR" sz="1400" dirty="0">
                <a:latin typeface="Arial"/>
              </a:rPr>
              <a:t>: </a:t>
            </a:r>
            <a:r>
              <a:rPr lang="pt-BR" sz="1400" dirty="0">
                <a:latin typeface="Arial"/>
                <a:hlinkClick r:id="rId4"/>
              </a:rPr>
              <a:t>10.1038/s41592-021-01327-9</a:t>
            </a:r>
            <a:r>
              <a:rPr lang="pt-BR" sz="1400" dirty="0">
                <a:latin typeface="Arial"/>
              </a:rPr>
              <a:t>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1800" dirty="0" err="1">
                <a:latin typeface="Arial"/>
              </a:rPr>
              <a:t>Repository-specific</a:t>
            </a:r>
            <a:r>
              <a:rPr lang="pt-BR" sz="1800" dirty="0">
                <a:latin typeface="Arial"/>
              </a:rPr>
              <a:t> </a:t>
            </a:r>
            <a:r>
              <a:rPr lang="pt-BR" sz="1800" dirty="0" err="1">
                <a:latin typeface="Arial"/>
              </a:rPr>
              <a:t>requirements</a:t>
            </a:r>
            <a:endParaRPr lang="pt-BR" sz="1800" dirty="0">
              <a:latin typeface="Arial"/>
            </a:endParaRPr>
          </a:p>
          <a:p>
            <a:pPr marL="612000" lvl="1" indent="-2160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1400" dirty="0">
                <a:latin typeface="Arial"/>
              </a:rPr>
              <a:t>e.g., </a:t>
            </a:r>
            <a:r>
              <a:rPr lang="pt-BR" sz="1400" dirty="0" err="1">
                <a:latin typeface="Arial"/>
              </a:rPr>
              <a:t>the</a:t>
            </a:r>
            <a:r>
              <a:rPr lang="pt-BR" sz="1400" dirty="0">
                <a:latin typeface="Arial"/>
              </a:rPr>
              <a:t> </a:t>
            </a:r>
            <a:r>
              <a:rPr lang="pt-BR" sz="1400" dirty="0" err="1">
                <a:latin typeface="Arial"/>
              </a:rPr>
              <a:t>Image</a:t>
            </a:r>
            <a:r>
              <a:rPr lang="pt-BR" sz="1400" dirty="0">
                <a:latin typeface="Arial"/>
              </a:rPr>
              <a:t> Data </a:t>
            </a:r>
            <a:r>
              <a:rPr lang="pt-BR" sz="1400" dirty="0" err="1">
                <a:latin typeface="Arial"/>
              </a:rPr>
              <a:t>Resource</a:t>
            </a:r>
            <a:r>
              <a:rPr lang="pt-BR" sz="1400" dirty="0">
                <a:latin typeface="Arial"/>
              </a:rPr>
              <a:t> (IDR): </a:t>
            </a:r>
            <a:r>
              <a:rPr lang="pt-BR" sz="1400" dirty="0">
                <a:latin typeface="Arial"/>
                <a:hlinkClick r:id="rId5"/>
              </a:rPr>
              <a:t>https://idr.openmicroscopy.org/about/submission.html</a:t>
            </a:r>
            <a:r>
              <a:rPr lang="pt-BR" sz="1400" dirty="0">
                <a:latin typeface="Arial"/>
              </a:rPr>
              <a:t>  </a:t>
            </a:r>
            <a:br>
              <a:rPr lang="pt-BR" sz="1400" dirty="0">
                <a:latin typeface="Arial"/>
              </a:rPr>
            </a:br>
            <a:r>
              <a:rPr lang="pt-BR" sz="1400" dirty="0">
                <a:latin typeface="Arial"/>
              </a:rPr>
              <a:t>(</a:t>
            </a:r>
            <a:r>
              <a:rPr lang="pt-BR" sz="1400" dirty="0" err="1">
                <a:latin typeface="Arial"/>
              </a:rPr>
              <a:t>see</a:t>
            </a:r>
            <a:r>
              <a:rPr lang="pt-BR" sz="1400" dirty="0">
                <a:latin typeface="Arial"/>
              </a:rPr>
              <a:t> </a:t>
            </a:r>
            <a:r>
              <a:rPr lang="pt-BR" sz="1400" dirty="0" err="1">
                <a:latin typeface="Arial"/>
              </a:rPr>
              <a:t>also</a:t>
            </a:r>
            <a:r>
              <a:rPr lang="pt-BR" sz="1400" dirty="0">
                <a:latin typeface="Arial"/>
              </a:rPr>
              <a:t>: </a:t>
            </a:r>
            <a:r>
              <a:rPr lang="en-US" sz="1400" dirty="0" err="1">
                <a:latin typeface="Arial"/>
              </a:rPr>
              <a:t>Ellenberg</a:t>
            </a:r>
            <a:r>
              <a:rPr lang="en-US" sz="1400" dirty="0">
                <a:latin typeface="Arial"/>
              </a:rPr>
              <a:t> et al., 2018, </a:t>
            </a:r>
            <a:r>
              <a:rPr lang="en-US" sz="1400" i="1" dirty="0">
                <a:latin typeface="Arial"/>
              </a:rPr>
              <a:t>Nat Methods</a:t>
            </a:r>
            <a:r>
              <a:rPr lang="en-US" sz="1400" dirty="0">
                <a:latin typeface="Arial"/>
              </a:rPr>
              <a:t>, </a:t>
            </a:r>
            <a:r>
              <a:rPr lang="en-US" sz="1400" dirty="0" err="1">
                <a:latin typeface="Arial"/>
              </a:rPr>
              <a:t>doi</a:t>
            </a:r>
            <a:r>
              <a:rPr lang="en-US" sz="1400" dirty="0">
                <a:latin typeface="Arial"/>
              </a:rPr>
              <a:t>: </a:t>
            </a:r>
            <a:r>
              <a:rPr lang="en-US" sz="1400" dirty="0">
                <a:latin typeface="Arial"/>
                <a:hlinkClick r:id="rId6"/>
              </a:rPr>
              <a:t>10.1038/s41592-018-0195-8</a:t>
            </a:r>
            <a:r>
              <a:rPr lang="en-US" sz="1400" dirty="0">
                <a:latin typeface="Arial"/>
              </a:rPr>
              <a:t>)</a:t>
            </a:r>
            <a:endParaRPr lang="de-DE" sz="1400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91583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F71AC330-A646-4B5E-A4A3-C37DD6E776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4CFAD97C-C965-4B85-8AFB-F8BB59E9A4D0}"/>
              </a:ext>
            </a:extLst>
          </p:cNvPr>
          <p:cNvSpPr txBox="1">
            <a:spLocks noChangeArrowheads="1"/>
          </p:cNvSpPr>
          <p:nvPr/>
        </p:nvSpPr>
        <p:spPr>
          <a:xfrm>
            <a:off x="147920" y="159558"/>
            <a:ext cx="8915417" cy="297656"/>
          </a:xfrm>
          <a:prstGeom prst="rect">
            <a:avLst/>
          </a:prstGeom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What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is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the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“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correct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“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or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“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best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“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way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to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work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with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metadata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in OMERO?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230F0BF9-041A-4C99-8D11-3B47D0F5DEF5}"/>
              </a:ext>
            </a:extLst>
          </p:cNvPr>
          <p:cNvSpPr txBox="1"/>
          <p:nvPr/>
        </p:nvSpPr>
        <p:spPr>
          <a:xfrm>
            <a:off x="142661" y="731863"/>
            <a:ext cx="8604994" cy="15414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de-DE" sz="1800" b="1" i="1" dirty="0" err="1">
                <a:latin typeface="Arial"/>
              </a:rPr>
              <a:t>There</a:t>
            </a:r>
            <a:r>
              <a:rPr lang="de-DE" sz="1800" b="1" i="1" dirty="0">
                <a:latin typeface="Arial"/>
              </a:rPr>
              <a:t> </a:t>
            </a:r>
            <a:r>
              <a:rPr lang="de-DE" sz="1800" b="1" i="1" dirty="0" err="1">
                <a:latin typeface="Arial"/>
              </a:rPr>
              <a:t>is</a:t>
            </a:r>
            <a:r>
              <a:rPr lang="de-DE" sz="1800" b="1" i="1" dirty="0">
                <a:latin typeface="Arial"/>
              </a:rPr>
              <a:t> not </a:t>
            </a:r>
            <a:r>
              <a:rPr lang="de-DE" b="1" i="1" dirty="0">
                <a:latin typeface="Arial"/>
              </a:rPr>
              <a:t>“</a:t>
            </a:r>
            <a:r>
              <a:rPr lang="de-DE" b="1" i="1" dirty="0" err="1">
                <a:latin typeface="Arial"/>
              </a:rPr>
              <a:t>one</a:t>
            </a:r>
            <a:r>
              <a:rPr lang="de-DE" b="1" i="1" dirty="0">
                <a:latin typeface="Arial"/>
              </a:rPr>
              <a:t> </a:t>
            </a:r>
            <a:r>
              <a:rPr lang="de-DE" sz="1800" b="1" i="1" dirty="0" err="1">
                <a:latin typeface="Arial"/>
              </a:rPr>
              <a:t>correct</a:t>
            </a:r>
            <a:r>
              <a:rPr lang="de-DE" sz="1800" b="1" i="1" dirty="0">
                <a:latin typeface="Arial"/>
              </a:rPr>
              <a:t>“ </a:t>
            </a:r>
            <a:r>
              <a:rPr lang="de-DE" sz="1800" b="1" i="1" dirty="0" err="1">
                <a:latin typeface="Arial"/>
              </a:rPr>
              <a:t>way</a:t>
            </a:r>
            <a:r>
              <a:rPr lang="de-DE" sz="1800" b="1" i="1" dirty="0">
                <a:latin typeface="Arial"/>
              </a:rPr>
              <a:t>!</a:t>
            </a:r>
          </a:p>
          <a:p>
            <a:pPr algn="ctr">
              <a:lnSpc>
                <a:spcPct val="150000"/>
              </a:lnSpc>
            </a:pPr>
            <a:endParaRPr lang="de-DE" sz="1100" b="1" dirty="0">
              <a:latin typeface="Arial"/>
            </a:endParaRPr>
          </a:p>
          <a:p>
            <a:pPr algn="ctr">
              <a:lnSpc>
                <a:spcPct val="150000"/>
              </a:lnSpc>
            </a:pPr>
            <a:r>
              <a:rPr lang="de-DE" sz="1800" b="1" dirty="0">
                <a:latin typeface="Arial"/>
              </a:rPr>
              <a:t>OMERO </a:t>
            </a:r>
            <a:r>
              <a:rPr lang="de-DE" sz="1800" b="1" dirty="0" err="1">
                <a:latin typeface="Arial"/>
              </a:rPr>
              <a:t>offers</a:t>
            </a:r>
            <a:r>
              <a:rPr lang="de-DE" sz="1800" b="1" dirty="0">
                <a:latin typeface="Arial"/>
              </a:rPr>
              <a:t> </a:t>
            </a:r>
            <a:r>
              <a:rPr lang="de-DE" sz="1800" b="1" dirty="0" err="1">
                <a:latin typeface="Arial"/>
              </a:rPr>
              <a:t>possibilities</a:t>
            </a:r>
            <a:r>
              <a:rPr lang="de-DE" sz="1800" b="1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for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structured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metadata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for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bioimaging</a:t>
            </a:r>
            <a:r>
              <a:rPr lang="de-DE" sz="1800" dirty="0">
                <a:latin typeface="Arial"/>
              </a:rPr>
              <a:t> </a:t>
            </a:r>
            <a:r>
              <a:rPr lang="de-DE" sz="1800" dirty="0" err="1">
                <a:latin typeface="Arial"/>
              </a:rPr>
              <a:t>data</a:t>
            </a:r>
            <a:r>
              <a:rPr lang="de-DE" sz="1800" dirty="0">
                <a:latin typeface="Arial"/>
              </a:rPr>
              <a:t>.</a:t>
            </a:r>
            <a:br>
              <a:rPr lang="de-DE" sz="1800" dirty="0">
                <a:latin typeface="Arial"/>
              </a:rPr>
            </a:br>
            <a:endParaRPr lang="de-DE" sz="1800" dirty="0">
              <a:latin typeface="Arial"/>
            </a:endParaRP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2119B460-2717-4BA9-B853-588F2F6B4D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0241" y="595479"/>
            <a:ext cx="623264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DB4D6F88-BF4A-4822-AEBA-548A13206B8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579143" y="3451782"/>
            <a:ext cx="1422196" cy="1161700"/>
          </a:xfrm>
          <a:prstGeom prst="rect">
            <a:avLst/>
          </a:prstGeom>
        </p:spPr>
      </p:pic>
      <p:sp>
        <p:nvSpPr>
          <p:cNvPr id="8" name="Rechteck 7">
            <a:extLst>
              <a:ext uri="{FF2B5EF4-FFF2-40B4-BE49-F238E27FC236}">
                <a16:creationId xmlns:a16="http://schemas.microsoft.com/office/drawing/2014/main" id="{8C7D71F9-986C-4CAE-A75B-6248C4635112}"/>
              </a:ext>
            </a:extLst>
          </p:cNvPr>
          <p:cNvSpPr/>
          <p:nvPr/>
        </p:nvSpPr>
        <p:spPr>
          <a:xfrm>
            <a:off x="645188" y="2273311"/>
            <a:ext cx="7920880" cy="1154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de-DE" sz="1600" dirty="0">
                <a:latin typeface="Arial"/>
              </a:rPr>
              <a:t>As a </a:t>
            </a:r>
            <a:r>
              <a:rPr lang="de-DE" sz="1600" dirty="0" err="1">
                <a:latin typeface="Arial"/>
              </a:rPr>
              <a:t>researcher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or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research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group</a:t>
            </a:r>
            <a:r>
              <a:rPr lang="de-DE" sz="1600" dirty="0">
                <a:latin typeface="Arial"/>
              </a:rPr>
              <a:t>, </a:t>
            </a:r>
            <a:r>
              <a:rPr lang="de-DE" sz="1600" dirty="0" err="1">
                <a:latin typeface="Arial"/>
              </a:rPr>
              <a:t>familiarize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yourself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with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OMERO‘s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possibilities</a:t>
            </a:r>
            <a:r>
              <a:rPr lang="de-DE" sz="1600" dirty="0">
                <a:latin typeface="Arial"/>
              </a:rPr>
              <a:t>. Like </a:t>
            </a:r>
            <a:r>
              <a:rPr lang="de-DE" sz="1600" dirty="0" err="1">
                <a:latin typeface="Arial"/>
              </a:rPr>
              <a:t>with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good</a:t>
            </a:r>
            <a:r>
              <a:rPr lang="de-DE" sz="1600" dirty="0">
                <a:latin typeface="Arial"/>
              </a:rPr>
              <a:t> experimental design, </a:t>
            </a:r>
            <a:r>
              <a:rPr lang="de-DE" sz="1600" dirty="0" err="1">
                <a:latin typeface="Arial"/>
              </a:rPr>
              <a:t>the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suitable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metadata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enrichment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for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your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data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should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be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part</a:t>
            </a:r>
            <a:r>
              <a:rPr lang="de-DE" sz="1600" dirty="0">
                <a:latin typeface="Arial"/>
              </a:rPr>
              <a:t> of </a:t>
            </a:r>
            <a:r>
              <a:rPr lang="de-DE" sz="1600" dirty="0" err="1">
                <a:latin typeface="Arial"/>
              </a:rPr>
              <a:t>your</a:t>
            </a:r>
            <a:r>
              <a:rPr lang="de-DE" sz="1600" dirty="0">
                <a:latin typeface="Arial"/>
              </a:rPr>
              <a:t> (</a:t>
            </a:r>
            <a:r>
              <a:rPr lang="de-DE" sz="1600" dirty="0" err="1">
                <a:latin typeface="Arial"/>
              </a:rPr>
              <a:t>group‘s</a:t>
            </a:r>
            <a:r>
              <a:rPr lang="de-DE" sz="1600" dirty="0">
                <a:latin typeface="Arial"/>
              </a:rPr>
              <a:t>) </a:t>
            </a:r>
            <a:r>
              <a:rPr lang="de-DE" sz="1600" dirty="0" err="1">
                <a:latin typeface="Arial"/>
              </a:rPr>
              <a:t>considerations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when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performing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research</a:t>
            </a:r>
            <a:r>
              <a:rPr lang="de-DE" sz="1600" dirty="0">
                <a:latin typeface="Arial"/>
              </a:rPr>
              <a:t>.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318205BC-B0C8-462F-AABF-8467C00EBE19}"/>
              </a:ext>
            </a:extLst>
          </p:cNvPr>
          <p:cNvSpPr/>
          <p:nvPr/>
        </p:nvSpPr>
        <p:spPr>
          <a:xfrm>
            <a:off x="142661" y="3647717"/>
            <a:ext cx="7537142" cy="1088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DE" sz="1500" dirty="0">
                <a:latin typeface="Arial"/>
              </a:rPr>
              <a:t>I3D:bio </a:t>
            </a:r>
            <a:r>
              <a:rPr lang="de-DE" sz="1500" dirty="0" err="1">
                <a:latin typeface="Arial"/>
              </a:rPr>
              <a:t>recommends</a:t>
            </a:r>
            <a:r>
              <a:rPr lang="de-DE" sz="1500" dirty="0">
                <a:latin typeface="Arial"/>
              </a:rPr>
              <a:t> </a:t>
            </a:r>
            <a:r>
              <a:rPr lang="de-DE" sz="1500" dirty="0" err="1">
                <a:latin typeface="Arial"/>
              </a:rPr>
              <a:t>consulting</a:t>
            </a:r>
            <a:r>
              <a:rPr lang="de-DE" sz="1500" dirty="0">
                <a:latin typeface="Arial"/>
              </a:rPr>
              <a:t> </a:t>
            </a:r>
            <a:r>
              <a:rPr lang="de-DE" sz="1500" dirty="0" err="1">
                <a:latin typeface="Arial"/>
              </a:rPr>
              <a:t>with</a:t>
            </a:r>
            <a:r>
              <a:rPr lang="de-DE" sz="1500" dirty="0">
                <a:latin typeface="Arial"/>
              </a:rPr>
              <a:t> </a:t>
            </a:r>
            <a:r>
              <a:rPr lang="de-DE" sz="1500" dirty="0" err="1">
                <a:latin typeface="Arial"/>
              </a:rPr>
              <a:t>core</a:t>
            </a:r>
            <a:r>
              <a:rPr lang="de-DE" sz="1500" dirty="0">
                <a:latin typeface="Arial"/>
              </a:rPr>
              <a:t> </a:t>
            </a:r>
            <a:r>
              <a:rPr lang="de-DE" sz="1500" dirty="0" err="1">
                <a:latin typeface="Arial"/>
              </a:rPr>
              <a:t>facility</a:t>
            </a:r>
            <a:r>
              <a:rPr lang="de-DE" sz="1500" dirty="0">
                <a:latin typeface="Arial"/>
              </a:rPr>
              <a:t> </a:t>
            </a:r>
            <a:r>
              <a:rPr lang="de-DE" sz="1500" dirty="0" err="1">
                <a:latin typeface="Arial"/>
              </a:rPr>
              <a:t>staff</a:t>
            </a:r>
            <a:r>
              <a:rPr lang="de-DE" sz="1500" dirty="0">
                <a:latin typeface="Arial"/>
              </a:rPr>
              <a:t> and </a:t>
            </a:r>
            <a:r>
              <a:rPr lang="de-DE" sz="1500" dirty="0" err="1">
                <a:latin typeface="Arial"/>
              </a:rPr>
              <a:t>colleagues</a:t>
            </a:r>
            <a:r>
              <a:rPr lang="de-DE" sz="1500" dirty="0">
                <a:latin typeface="Arial"/>
              </a:rPr>
              <a:t> </a:t>
            </a:r>
            <a:r>
              <a:rPr lang="de-DE" sz="1500" dirty="0" err="1">
                <a:latin typeface="Arial"/>
              </a:rPr>
              <a:t>who</a:t>
            </a:r>
            <a:r>
              <a:rPr lang="de-DE" sz="1500" dirty="0">
                <a:latin typeface="Arial"/>
              </a:rPr>
              <a:t> </a:t>
            </a:r>
            <a:r>
              <a:rPr lang="de-DE" sz="1500" dirty="0" err="1">
                <a:latin typeface="Arial"/>
              </a:rPr>
              <a:t>have</a:t>
            </a:r>
            <a:r>
              <a:rPr lang="de-DE" sz="1500" dirty="0">
                <a:latin typeface="Arial"/>
              </a:rPr>
              <a:t> </a:t>
            </a:r>
            <a:r>
              <a:rPr lang="de-DE" sz="1500" dirty="0" err="1">
                <a:latin typeface="Arial"/>
              </a:rPr>
              <a:t>previously</a:t>
            </a:r>
            <a:r>
              <a:rPr lang="de-DE" sz="1500" dirty="0">
                <a:latin typeface="Arial"/>
              </a:rPr>
              <a:t> </a:t>
            </a:r>
            <a:r>
              <a:rPr lang="de-DE" sz="1500" dirty="0" err="1">
                <a:latin typeface="Arial"/>
              </a:rPr>
              <a:t>used</a:t>
            </a:r>
            <a:r>
              <a:rPr lang="de-DE" sz="1500" dirty="0">
                <a:latin typeface="Arial"/>
              </a:rPr>
              <a:t> OMERO </a:t>
            </a:r>
            <a:r>
              <a:rPr lang="de-DE" sz="1500" dirty="0" err="1">
                <a:latin typeface="Arial"/>
              </a:rPr>
              <a:t>for</a:t>
            </a:r>
            <a:r>
              <a:rPr lang="de-DE" sz="1500" dirty="0">
                <a:latin typeface="Arial"/>
              </a:rPr>
              <a:t> </a:t>
            </a:r>
            <a:r>
              <a:rPr lang="de-DE" sz="1500" dirty="0" err="1">
                <a:latin typeface="Arial"/>
              </a:rPr>
              <a:t>their</a:t>
            </a:r>
            <a:r>
              <a:rPr lang="de-DE" sz="1500" dirty="0">
                <a:latin typeface="Arial"/>
              </a:rPr>
              <a:t> </a:t>
            </a:r>
            <a:r>
              <a:rPr lang="de-DE" sz="1500" dirty="0" err="1">
                <a:latin typeface="Arial"/>
              </a:rPr>
              <a:t>work</a:t>
            </a:r>
            <a:r>
              <a:rPr lang="de-DE" sz="1500" dirty="0">
                <a:latin typeface="Arial"/>
              </a:rPr>
              <a:t> and </a:t>
            </a:r>
            <a:r>
              <a:rPr lang="de-DE" sz="1500" dirty="0" err="1">
                <a:latin typeface="Arial"/>
              </a:rPr>
              <a:t>attending</a:t>
            </a:r>
            <a:r>
              <a:rPr lang="de-DE" sz="1500" dirty="0">
                <a:latin typeface="Arial"/>
              </a:rPr>
              <a:t> OMERO-</a:t>
            </a:r>
            <a:r>
              <a:rPr lang="de-DE" sz="1500" dirty="0" err="1">
                <a:latin typeface="Arial"/>
              </a:rPr>
              <a:t>specific</a:t>
            </a:r>
            <a:r>
              <a:rPr lang="de-DE" sz="1500" dirty="0">
                <a:latin typeface="Arial"/>
              </a:rPr>
              <a:t> </a:t>
            </a:r>
            <a:r>
              <a:rPr lang="de-DE" sz="1500" dirty="0" err="1">
                <a:latin typeface="Arial"/>
              </a:rPr>
              <a:t>workshops</a:t>
            </a:r>
            <a:r>
              <a:rPr lang="de-DE" sz="1500" dirty="0">
                <a:latin typeface="Arial"/>
              </a:rPr>
              <a:t>.</a:t>
            </a:r>
            <a:br>
              <a:rPr lang="de-DE" sz="1500" dirty="0">
                <a:latin typeface="Arial"/>
              </a:rPr>
            </a:br>
            <a:r>
              <a:rPr lang="de-DE" sz="1500" dirty="0">
                <a:latin typeface="Arial"/>
              </a:rPr>
              <a:t>(https://www.i3dbio.de)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8D27DFB1-DAB3-4D5A-85D0-D37A0E3CE90B}"/>
              </a:ext>
            </a:extLst>
          </p:cNvPr>
          <p:cNvSpPr txBox="1"/>
          <p:nvPr/>
        </p:nvSpPr>
        <p:spPr>
          <a:xfrm>
            <a:off x="196769" y="2515532"/>
            <a:ext cx="2199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800" dirty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1236606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F71AC330-A646-4B5E-A4A3-C37DD6E776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D2A61330-703F-430D-968D-4D65346F70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7862" y="771548"/>
            <a:ext cx="5682833" cy="3461501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1CBFDC71-4556-41F3-A8B9-328005755202}"/>
              </a:ext>
            </a:extLst>
          </p:cNvPr>
          <p:cNvSpPr txBox="1"/>
          <p:nvPr/>
        </p:nvSpPr>
        <p:spPr>
          <a:xfrm rot="17030716">
            <a:off x="3343270" y="2848331"/>
            <a:ext cx="17633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err="1">
                <a:solidFill>
                  <a:srgbClr val="FF0000"/>
                </a:solidFill>
                <a:latin typeface="Arial"/>
              </a:rPr>
              <a:t>example</a:t>
            </a:r>
            <a:r>
              <a:rPr lang="de-DE" sz="2000" dirty="0">
                <a:solidFill>
                  <a:srgbClr val="FF0000"/>
                </a:solidFill>
                <a:latin typeface="Arial"/>
              </a:rPr>
              <a:t> </a:t>
            </a:r>
            <a:r>
              <a:rPr lang="de-DE" sz="2000" dirty="0" err="1">
                <a:solidFill>
                  <a:srgbClr val="FF0000"/>
                </a:solidFill>
                <a:latin typeface="Arial"/>
              </a:rPr>
              <a:t>data</a:t>
            </a:r>
            <a:endParaRPr lang="de-DE" sz="2000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647CF3BB-46D6-49B5-8001-10318467558D}"/>
              </a:ext>
            </a:extLst>
          </p:cNvPr>
          <p:cNvSpPr txBox="1">
            <a:spLocks noChangeArrowheads="1"/>
          </p:cNvSpPr>
          <p:nvPr/>
        </p:nvSpPr>
        <p:spPr>
          <a:xfrm>
            <a:off x="147921" y="159558"/>
            <a:ext cx="8352928" cy="297656"/>
          </a:xfrm>
          <a:prstGeom prst="rect">
            <a:avLst/>
          </a:prstGeom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How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is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metadata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organized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in OMERO?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9D4210DA-F188-43C8-9C2E-20E6FC574AA3}"/>
              </a:ext>
            </a:extLst>
          </p:cNvPr>
          <p:cNvSpPr txBox="1"/>
          <p:nvPr/>
        </p:nvSpPr>
        <p:spPr>
          <a:xfrm>
            <a:off x="147921" y="517085"/>
            <a:ext cx="3199941" cy="4109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DE" sz="1600" dirty="0" err="1">
                <a:latin typeface="Arial"/>
              </a:rPr>
              <a:t>Metadata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is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contained</a:t>
            </a:r>
            <a:r>
              <a:rPr lang="de-DE" sz="1600" dirty="0">
                <a:latin typeface="Arial"/>
              </a:rPr>
              <a:t>:</a:t>
            </a:r>
          </a:p>
          <a:p>
            <a:pPr marL="360000" indent="-288000">
              <a:lnSpc>
                <a:spcPct val="150000"/>
              </a:lnSpc>
              <a:buFont typeface="+mj-lt"/>
              <a:buAutoNum type="arabicPeriod"/>
            </a:pPr>
            <a:r>
              <a:rPr lang="de-DE" sz="1600" dirty="0">
                <a:latin typeface="Arial"/>
              </a:rPr>
              <a:t>In </a:t>
            </a:r>
            <a:r>
              <a:rPr lang="de-DE" sz="1600" dirty="0" err="1">
                <a:latin typeface="Arial"/>
              </a:rPr>
              <a:t>the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data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organization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tree</a:t>
            </a:r>
            <a:r>
              <a:rPr lang="de-DE" sz="1600" dirty="0">
                <a:latin typeface="Arial"/>
              </a:rPr>
              <a:t> (</a:t>
            </a:r>
            <a:r>
              <a:rPr lang="de-DE" sz="1600" dirty="0" err="1">
                <a:latin typeface="Arial"/>
              </a:rPr>
              <a:t>implicitly</a:t>
            </a:r>
            <a:r>
              <a:rPr lang="de-DE" sz="1600" dirty="0">
                <a:latin typeface="Arial"/>
              </a:rPr>
              <a:t>)</a:t>
            </a:r>
            <a:endParaRPr lang="de-DE" sz="1600" dirty="0">
              <a:latin typeface="Bahnschrift" panose="020B0502040204020203" pitchFamily="34" charset="0"/>
            </a:endParaRPr>
          </a:p>
          <a:p>
            <a:pPr marL="360000" indent="-288000">
              <a:lnSpc>
                <a:spcPct val="150000"/>
              </a:lnSpc>
              <a:buFont typeface="+mj-lt"/>
              <a:buAutoNum type="arabicPeriod"/>
            </a:pP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Under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>
                <a:latin typeface="Bahnschrift" panose="020B0502040204020203" pitchFamily="34" charset="0"/>
              </a:rPr>
              <a:t>General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tab</a:t>
            </a:r>
            <a:endParaRPr lang="de-DE" sz="1600" dirty="0">
              <a:latin typeface="Arial"/>
            </a:endParaRPr>
          </a:p>
          <a:p>
            <a:pPr marL="817200" lvl="2" indent="-2880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600" dirty="0">
                <a:latin typeface="Arial"/>
              </a:rPr>
              <a:t>Image Details</a:t>
            </a:r>
          </a:p>
          <a:p>
            <a:pPr marL="817200" lvl="2" indent="-2880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600" b="1" dirty="0">
                <a:latin typeface="Arial"/>
              </a:rPr>
              <a:t>Tags</a:t>
            </a:r>
          </a:p>
          <a:p>
            <a:pPr marL="817200" lvl="2" indent="-2880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600" b="1" dirty="0">
                <a:latin typeface="Arial"/>
              </a:rPr>
              <a:t>Key-Value Pairs</a:t>
            </a:r>
          </a:p>
          <a:p>
            <a:pPr marL="817200" lvl="2" indent="-2880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600" dirty="0">
                <a:latin typeface="Arial"/>
              </a:rPr>
              <a:t>Attachments</a:t>
            </a:r>
          </a:p>
          <a:p>
            <a:pPr marL="817200" lvl="2" indent="-2880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600" dirty="0">
                <a:latin typeface="Arial"/>
              </a:rPr>
              <a:t>Ratings</a:t>
            </a:r>
          </a:p>
          <a:p>
            <a:pPr marL="360000" indent="-288000">
              <a:lnSpc>
                <a:spcPct val="150000"/>
              </a:lnSpc>
              <a:buFont typeface="+mj-lt"/>
              <a:buAutoNum type="arabicPeriod"/>
            </a:pP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Under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>
                <a:latin typeface="Bahnschrift" panose="020B0502040204020203" pitchFamily="34" charset="0"/>
              </a:rPr>
              <a:t>Acquisition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tab</a:t>
            </a:r>
            <a:r>
              <a:rPr lang="de-DE" sz="1600" dirty="0">
                <a:latin typeface="Arial"/>
              </a:rPr>
              <a:t>: </a:t>
            </a:r>
          </a:p>
          <a:p>
            <a:pPr marL="817200" lvl="2" indent="-2880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600" dirty="0">
                <a:latin typeface="Arial"/>
              </a:rPr>
              <a:t>Original </a:t>
            </a:r>
            <a:r>
              <a:rPr lang="de-DE" sz="1600" dirty="0" err="1">
                <a:latin typeface="Arial"/>
              </a:rPr>
              <a:t>metadata</a:t>
            </a:r>
            <a:endParaRPr lang="de-DE" sz="1600" dirty="0">
              <a:latin typeface="Arial"/>
            </a:endParaRPr>
          </a:p>
        </p:txBody>
      </p:sp>
      <p:sp>
        <p:nvSpPr>
          <p:cNvPr id="8" name="Pfeil: nach rechts 7">
            <a:extLst>
              <a:ext uri="{FF2B5EF4-FFF2-40B4-BE49-F238E27FC236}">
                <a16:creationId xmlns:a16="http://schemas.microsoft.com/office/drawing/2014/main" id="{2F104B08-327D-4431-8743-628CE1623A32}"/>
              </a:ext>
            </a:extLst>
          </p:cNvPr>
          <p:cNvSpPr/>
          <p:nvPr/>
        </p:nvSpPr>
        <p:spPr bwMode="auto">
          <a:xfrm rot="4051215">
            <a:off x="6707259" y="774827"/>
            <a:ext cx="885298" cy="189332"/>
          </a:xfrm>
          <a:prstGeom prst="rightArrow">
            <a:avLst/>
          </a:prstGeom>
          <a:solidFill>
            <a:srgbClr val="FF5C00">
              <a:lumMod val="60000"/>
              <a:lumOff val="40000"/>
            </a:srgbClr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charset="0"/>
              <a:ea typeface="ＭＳ Ｐゴシック" charset="0"/>
            </a:endParaRPr>
          </a:p>
        </p:txBody>
      </p:sp>
      <p:sp>
        <p:nvSpPr>
          <p:cNvPr id="9" name="Pfeil: nach rechts 8">
            <a:extLst>
              <a:ext uri="{FF2B5EF4-FFF2-40B4-BE49-F238E27FC236}">
                <a16:creationId xmlns:a16="http://schemas.microsoft.com/office/drawing/2014/main" id="{E8EB93F5-46BB-427C-BCC0-5354AA581187}"/>
              </a:ext>
            </a:extLst>
          </p:cNvPr>
          <p:cNvSpPr/>
          <p:nvPr/>
        </p:nvSpPr>
        <p:spPr bwMode="auto">
          <a:xfrm rot="3865240">
            <a:off x="7094044" y="767009"/>
            <a:ext cx="896978" cy="198697"/>
          </a:xfrm>
          <a:prstGeom prst="rightArrow">
            <a:avLst/>
          </a:prstGeom>
          <a:solidFill>
            <a:srgbClr val="FF5C00">
              <a:lumMod val="60000"/>
              <a:lumOff val="40000"/>
            </a:srgbClr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charset="0"/>
              <a:ea typeface="ＭＳ Ｐゴシック" charset="0"/>
            </a:endParaRPr>
          </a:p>
        </p:txBody>
      </p:sp>
      <p:sp>
        <p:nvSpPr>
          <p:cNvPr id="10" name="Pfeil: nach rechts 9">
            <a:extLst>
              <a:ext uri="{FF2B5EF4-FFF2-40B4-BE49-F238E27FC236}">
                <a16:creationId xmlns:a16="http://schemas.microsoft.com/office/drawing/2014/main" id="{40C4826C-44E8-42EF-B4CD-5EA52201F088}"/>
              </a:ext>
            </a:extLst>
          </p:cNvPr>
          <p:cNvSpPr/>
          <p:nvPr/>
        </p:nvSpPr>
        <p:spPr bwMode="auto">
          <a:xfrm rot="8670902">
            <a:off x="4392026" y="1028130"/>
            <a:ext cx="2614262" cy="160739"/>
          </a:xfrm>
          <a:prstGeom prst="rightArrow">
            <a:avLst>
              <a:gd name="adj1" fmla="val 55827"/>
              <a:gd name="adj2" fmla="val 50000"/>
            </a:avLst>
          </a:prstGeom>
          <a:solidFill>
            <a:srgbClr val="FF5C00">
              <a:lumMod val="60000"/>
              <a:lumOff val="40000"/>
            </a:srgbClr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charset="0"/>
              <a:ea typeface="ＭＳ Ｐゴシック" charset="0"/>
            </a:endParaRP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87997254-5729-4D33-B2E0-E9B8F5502BED}"/>
              </a:ext>
            </a:extLst>
          </p:cNvPr>
          <p:cNvSpPr txBox="1"/>
          <p:nvPr/>
        </p:nvSpPr>
        <p:spPr>
          <a:xfrm>
            <a:off x="6574409" y="219305"/>
            <a:ext cx="930303" cy="276999"/>
          </a:xfrm>
          <a:prstGeom prst="rect">
            <a:avLst/>
          </a:prstGeom>
          <a:solidFill>
            <a:srgbClr val="FF5C00">
              <a:lumMod val="60000"/>
              <a:lumOff val="40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Metadata</a:t>
            </a:r>
            <a:endParaRPr kumimoji="0" lang="de-DE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MS PGothic" pitchFamily="34" charset="-128"/>
            </a:endParaRPr>
          </a:p>
        </p:txBody>
      </p:sp>
      <p:sp>
        <p:nvSpPr>
          <p:cNvPr id="12" name="Pfeil: nach rechts 11">
            <a:extLst>
              <a:ext uri="{FF2B5EF4-FFF2-40B4-BE49-F238E27FC236}">
                <a16:creationId xmlns:a16="http://schemas.microsoft.com/office/drawing/2014/main" id="{FA8B45AD-1DBA-4D06-8D44-8C02A006E638}"/>
              </a:ext>
            </a:extLst>
          </p:cNvPr>
          <p:cNvSpPr/>
          <p:nvPr/>
        </p:nvSpPr>
        <p:spPr bwMode="auto">
          <a:xfrm rot="20551947">
            <a:off x="6773935" y="3319769"/>
            <a:ext cx="496813" cy="165082"/>
          </a:xfrm>
          <a:prstGeom prst="rightArrow">
            <a:avLst/>
          </a:prstGeom>
          <a:solidFill>
            <a:srgbClr val="FF5C00">
              <a:lumMod val="60000"/>
              <a:lumOff val="40000"/>
            </a:srgbClr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charset="0"/>
              <a:ea typeface="ＭＳ Ｐゴシック" charset="0"/>
            </a:endParaRP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3C4785D2-297C-4AAB-B0DE-D2141971FE98}"/>
              </a:ext>
            </a:extLst>
          </p:cNvPr>
          <p:cNvSpPr txBox="1"/>
          <p:nvPr/>
        </p:nvSpPr>
        <p:spPr>
          <a:xfrm>
            <a:off x="6109257" y="3155235"/>
            <a:ext cx="930303" cy="646331"/>
          </a:xfrm>
          <a:prstGeom prst="rect">
            <a:avLst/>
          </a:prstGeom>
          <a:solidFill>
            <a:srgbClr val="FF5C00">
              <a:lumMod val="60000"/>
              <a:lumOff val="40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Tags and Key-Value Pairs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FC6E9763-3F5F-495C-B72A-88DDDC5DED83}"/>
              </a:ext>
            </a:extLst>
          </p:cNvPr>
          <p:cNvSpPr txBox="1"/>
          <p:nvPr/>
        </p:nvSpPr>
        <p:spPr>
          <a:xfrm>
            <a:off x="5770069" y="791473"/>
            <a:ext cx="284302" cy="276999"/>
          </a:xfrm>
          <a:prstGeom prst="rect">
            <a:avLst/>
          </a:prstGeom>
          <a:solidFill>
            <a:srgbClr val="FF5C00">
              <a:lumMod val="60000"/>
              <a:lumOff val="40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1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FDA93318-CE4B-40DB-A7C5-91EBBA52501E}"/>
              </a:ext>
            </a:extLst>
          </p:cNvPr>
          <p:cNvSpPr txBox="1"/>
          <p:nvPr/>
        </p:nvSpPr>
        <p:spPr>
          <a:xfrm>
            <a:off x="7054978" y="810537"/>
            <a:ext cx="284302" cy="276999"/>
          </a:xfrm>
          <a:prstGeom prst="rect">
            <a:avLst/>
          </a:prstGeom>
          <a:solidFill>
            <a:srgbClr val="FF5C00">
              <a:lumMod val="60000"/>
              <a:lumOff val="40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2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988D091E-0728-43D1-BA67-B9B0FAE9B607}"/>
              </a:ext>
            </a:extLst>
          </p:cNvPr>
          <p:cNvSpPr txBox="1"/>
          <p:nvPr/>
        </p:nvSpPr>
        <p:spPr>
          <a:xfrm>
            <a:off x="7474056" y="810536"/>
            <a:ext cx="284302" cy="276999"/>
          </a:xfrm>
          <a:prstGeom prst="rect">
            <a:avLst/>
          </a:prstGeom>
          <a:solidFill>
            <a:srgbClr val="FF5C00">
              <a:lumMod val="60000"/>
              <a:lumOff val="40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053394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1488</Words>
  <Application>Microsoft Office PowerPoint</Application>
  <PresentationFormat>Bildschirmpräsentation (16:9)</PresentationFormat>
  <Paragraphs>152</Paragraphs>
  <Slides>14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14</vt:i4>
      </vt:variant>
    </vt:vector>
  </HeadingPairs>
  <TitlesOfParts>
    <vt:vector size="22" baseType="lpstr">
      <vt:lpstr>ＭＳ Ｐゴシック</vt:lpstr>
      <vt:lpstr>ＭＳ Ｐゴシック</vt:lpstr>
      <vt:lpstr>Arial</vt:lpstr>
      <vt:lpstr>Bahnschrift</vt:lpstr>
      <vt:lpstr>Calibri</vt:lpstr>
      <vt:lpstr>Times</vt:lpstr>
      <vt:lpstr>Wingdings</vt:lpstr>
      <vt:lpstr>Office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Schmidt, Christian</dc:creator>
  <cp:lastModifiedBy>Schmidt, Christian</cp:lastModifiedBy>
  <cp:revision>48</cp:revision>
  <dcterms:created xsi:type="dcterms:W3CDTF">2022-06-07T12:41:43Z</dcterms:created>
  <dcterms:modified xsi:type="dcterms:W3CDTF">2023-11-09T14:28:45Z</dcterms:modified>
</cp:coreProperties>
</file>