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notesMasterIdLst>
    <p:notesMasterId r:id="rId18"/>
  </p:notesMasterIdLst>
  <p:sldIdLst>
    <p:sldId id="263" r:id="rId2"/>
    <p:sldId id="266" r:id="rId3"/>
    <p:sldId id="256" r:id="rId4"/>
    <p:sldId id="307" r:id="rId5"/>
    <p:sldId id="301" r:id="rId6"/>
    <p:sldId id="306" r:id="rId7"/>
    <p:sldId id="308" r:id="rId8"/>
    <p:sldId id="309" r:id="rId9"/>
    <p:sldId id="310" r:id="rId10"/>
    <p:sldId id="311" r:id="rId11"/>
    <p:sldId id="312" r:id="rId12"/>
    <p:sldId id="302" r:id="rId13"/>
    <p:sldId id="303" r:id="rId14"/>
    <p:sldId id="304" r:id="rId15"/>
    <p:sldId id="305" r:id="rId16"/>
    <p:sldId id="282" r:id="rId1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9" autoAdjust="0"/>
    <p:restoredTop sz="79536" autoAdjust="0"/>
  </p:normalViewPr>
  <p:slideViewPr>
    <p:cSldViewPr snapToGrid="0">
      <p:cViewPr varScale="1">
        <p:scale>
          <a:sx n="132" d="100"/>
          <a:sy n="132" d="100"/>
        </p:scale>
        <p:origin x="1349" y="86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95" d="100"/>
          <a:sy n="95" d="100"/>
        </p:scale>
        <p:origin x="4042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CAFB8-CF1F-49DC-885D-1CE5C13FF50A}" type="datetimeFigureOut">
              <a:rPr lang="de-DE" smtClean="0"/>
              <a:t>09.11.2023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2BA22E-7875-4095-8650-3C6B97E6842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5810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a </a:t>
            </a:r>
            <a:r>
              <a:rPr lang="de-DE" dirty="0" err="1"/>
              <a:t>video</a:t>
            </a:r>
            <a:r>
              <a:rPr lang="de-DE" dirty="0"/>
              <a:t> </a:t>
            </a:r>
            <a:r>
              <a:rPr lang="de-DE" dirty="0" err="1"/>
              <a:t>disclaimer</a:t>
            </a:r>
            <a:r>
              <a:rPr lang="de-DE" dirty="0"/>
              <a:t> </a:t>
            </a:r>
            <a:r>
              <a:rPr lang="de-DE" dirty="0" err="1"/>
              <a:t>slide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deleted</a:t>
            </a:r>
            <a:r>
              <a:rPr lang="de-DE" dirty="0"/>
              <a:t> </a:t>
            </a:r>
            <a:r>
              <a:rPr lang="de-DE" dirty="0" err="1"/>
              <a:t>where</a:t>
            </a:r>
            <a:r>
              <a:rPr lang="de-DE" dirty="0"/>
              <a:t> not </a:t>
            </a:r>
            <a:r>
              <a:rPr lang="de-DE" dirty="0" err="1"/>
              <a:t>needed</a:t>
            </a:r>
            <a:r>
              <a:rPr lang="de-DE" dirty="0"/>
              <a:t>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2BA22E-7875-4095-8650-3C6B97E68420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37589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2BA22E-7875-4095-8650-3C6B97E68420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11143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Note: This </a:t>
            </a:r>
            <a:r>
              <a:rPr lang="de-DE" dirty="0" err="1"/>
              <a:t>slide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only</a:t>
            </a:r>
            <a:r>
              <a:rPr lang="de-DE" dirty="0"/>
              <a:t> relevant </a:t>
            </a:r>
            <a:r>
              <a:rPr lang="de-DE" dirty="0" err="1"/>
              <a:t>if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OMERO.webtagging</a:t>
            </a:r>
            <a:r>
              <a:rPr lang="de-DE" dirty="0"/>
              <a:t> </a:t>
            </a:r>
            <a:r>
              <a:rPr lang="de-DE" dirty="0" err="1"/>
              <a:t>extension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installed</a:t>
            </a:r>
            <a:r>
              <a:rPr lang="de-DE" dirty="0"/>
              <a:t>!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2BA22E-7875-4095-8650-3C6B97E68420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79520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Note: This </a:t>
            </a:r>
            <a:r>
              <a:rPr lang="de-DE" dirty="0" err="1"/>
              <a:t>slide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only</a:t>
            </a:r>
            <a:r>
              <a:rPr lang="de-DE" dirty="0"/>
              <a:t> relevant </a:t>
            </a:r>
            <a:r>
              <a:rPr lang="de-DE" dirty="0" err="1"/>
              <a:t>if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OMERO.webtagging</a:t>
            </a:r>
            <a:r>
              <a:rPr lang="de-DE" dirty="0"/>
              <a:t> </a:t>
            </a:r>
            <a:r>
              <a:rPr lang="de-DE" dirty="0" err="1"/>
              <a:t>extension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installed</a:t>
            </a:r>
            <a:r>
              <a:rPr lang="de-DE" dirty="0"/>
              <a:t>!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2BA22E-7875-4095-8650-3C6B97E68420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40923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Note: This </a:t>
            </a:r>
            <a:r>
              <a:rPr lang="de-DE" dirty="0" err="1"/>
              <a:t>slide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only</a:t>
            </a:r>
            <a:r>
              <a:rPr lang="de-DE" dirty="0"/>
              <a:t> relevant </a:t>
            </a:r>
            <a:r>
              <a:rPr lang="de-DE" dirty="0" err="1"/>
              <a:t>if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OMERO.webtagging</a:t>
            </a:r>
            <a:r>
              <a:rPr lang="de-DE" dirty="0"/>
              <a:t> </a:t>
            </a:r>
            <a:r>
              <a:rPr lang="de-DE" dirty="0" err="1"/>
              <a:t>extension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installed</a:t>
            </a:r>
            <a:r>
              <a:rPr lang="de-DE" dirty="0"/>
              <a:t>!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2BA22E-7875-4095-8650-3C6B97E68420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51952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Note: This </a:t>
            </a:r>
            <a:r>
              <a:rPr lang="de-DE" dirty="0" err="1"/>
              <a:t>slide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only</a:t>
            </a:r>
            <a:r>
              <a:rPr lang="de-DE" dirty="0"/>
              <a:t> relevant </a:t>
            </a:r>
            <a:r>
              <a:rPr lang="de-DE" dirty="0" err="1"/>
              <a:t>if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OMERO.webtagging</a:t>
            </a:r>
            <a:r>
              <a:rPr lang="de-DE" dirty="0"/>
              <a:t> </a:t>
            </a:r>
            <a:r>
              <a:rPr lang="de-DE" dirty="0" err="1"/>
              <a:t>extension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installed</a:t>
            </a:r>
            <a:r>
              <a:rPr lang="de-DE" dirty="0"/>
              <a:t>!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2BA22E-7875-4095-8650-3C6B97E68420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034910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s://creativecommons.org/licenses/by/4.0/legalcode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creativecommons.org/licenses/by/4.0/legalcode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-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feld 6">
            <a:extLst>
              <a:ext uri="{FF2B5EF4-FFF2-40B4-BE49-F238E27FC236}">
                <a16:creationId xmlns:a16="http://schemas.microsoft.com/office/drawing/2014/main" id="{4CE64EF9-B829-488B-8B8C-40E1E89F5AAD}"/>
              </a:ext>
            </a:extLst>
          </p:cNvPr>
          <p:cNvSpPr txBox="1"/>
          <p:nvPr userDrawn="1"/>
        </p:nvSpPr>
        <p:spPr>
          <a:xfrm>
            <a:off x="7748276" y="4464549"/>
            <a:ext cx="12853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ADD LOGO BIG</a:t>
            </a:r>
          </a:p>
        </p:txBody>
      </p:sp>
      <p:cxnSp>
        <p:nvCxnSpPr>
          <p:cNvPr id="4" name="Gerader Verbinder 3">
            <a:extLst>
              <a:ext uri="{FF2B5EF4-FFF2-40B4-BE49-F238E27FC236}">
                <a16:creationId xmlns:a16="http://schemas.microsoft.com/office/drawing/2014/main" id="{E8A8B839-6187-48C8-B4DD-323C593FAC5F}"/>
              </a:ext>
            </a:extLst>
          </p:cNvPr>
          <p:cNvCxnSpPr>
            <a:cxnSpLocks/>
          </p:cNvCxnSpPr>
          <p:nvPr userDrawn="1"/>
        </p:nvCxnSpPr>
        <p:spPr>
          <a:xfrm>
            <a:off x="0" y="4338796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18">
            <a:extLst>
              <a:ext uri="{FF2B5EF4-FFF2-40B4-BE49-F238E27FC236}">
                <a16:creationId xmlns:a16="http://schemas.microsoft.com/office/drawing/2014/main" id="{8DB07B95-4A6C-4E83-A426-28D8BF8C22D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64996" y="4464549"/>
            <a:ext cx="5009440" cy="459051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None/>
              <a:defRPr sz="1400">
                <a:solidFill>
                  <a:schemeClr val="tx2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569913" indent="-188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MS PGothic" pitchFamily="34" charset="-128"/>
              </a:defRPr>
            </a:lvl2pPr>
            <a:lvl3pPr marL="947738" indent="-18732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MS PGothic" pitchFamily="34" charset="-128"/>
              </a:defRPr>
            </a:lvl3pPr>
            <a:lvl4pPr marL="1323975" indent="-1857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MS PGothic" pitchFamily="34" charset="-128"/>
              </a:defRPr>
            </a:lvl4pPr>
            <a:lvl5pPr marL="17922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MS PGothic" pitchFamily="34" charset="-128"/>
              </a:defRPr>
            </a:lvl5pPr>
            <a:lvl6pPr marL="22494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6pPr>
            <a:lvl7pPr marL="27066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7pPr>
            <a:lvl8pPr marL="31638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8pPr>
            <a:lvl9pPr marL="36210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None/>
              <a:tabLst/>
              <a:defRPr/>
            </a:pP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Adapted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from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: Schmidt C., Bortolomeazzi M., Boissonnet T., Fortmann-Grote C. </a:t>
            </a:r>
            <a:r>
              <a:rPr kumimoji="0" lang="de-DE" sz="7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et al. 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(2023). 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I3D:bio‘s OMERO training material: Re-usable, adjustable, multi-purpose slides for local user training. </a:t>
            </a:r>
            <a:r>
              <a:rPr kumimoji="0" lang="en-US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Zenodo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.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DOI: 10.5281/zenodo.8323588</a:t>
            </a:r>
            <a:b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</a:b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If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not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stated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otherwise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,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the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content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of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this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material (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except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for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logos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and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the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slide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design)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is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published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under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a 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  <a:hlinkClick r:id="rId2"/>
              </a:rPr>
              <a:t>Creative Commons Attribution 4.0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  <a:hlinkClick r:id="rId2"/>
              </a:rPr>
              <a:t>license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.</a:t>
            </a:r>
          </a:p>
          <a:p>
            <a:pPr marL="0" marR="0" lvl="0" indent="0" algn="just" defTabSz="6858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None/>
              <a:tabLst/>
              <a:defRPr/>
            </a:pPr>
            <a:endParaRPr kumimoji="0" lang="de-DE" sz="7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7715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_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feld 6">
            <a:extLst>
              <a:ext uri="{FF2B5EF4-FFF2-40B4-BE49-F238E27FC236}">
                <a16:creationId xmlns:a16="http://schemas.microsoft.com/office/drawing/2014/main" id="{4CE64EF9-B829-488B-8B8C-40E1E89F5AAD}"/>
              </a:ext>
            </a:extLst>
          </p:cNvPr>
          <p:cNvSpPr txBox="1"/>
          <p:nvPr userDrawn="1"/>
        </p:nvSpPr>
        <p:spPr>
          <a:xfrm>
            <a:off x="7613264" y="4789971"/>
            <a:ext cx="16115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ADD LOGO SMALL</a:t>
            </a:r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B8440E4B-E513-4C4F-92C4-2AEBB285991D}"/>
              </a:ext>
            </a:extLst>
          </p:cNvPr>
          <p:cNvCxnSpPr>
            <a:cxnSpLocks/>
          </p:cNvCxnSpPr>
          <p:nvPr userDrawn="1"/>
        </p:nvCxnSpPr>
        <p:spPr>
          <a:xfrm>
            <a:off x="0" y="4733925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liennummernplatzhalter 5">
            <a:extLst>
              <a:ext uri="{FF2B5EF4-FFF2-40B4-BE49-F238E27FC236}">
                <a16:creationId xmlns:a16="http://schemas.microsoft.com/office/drawing/2014/main" id="{2C31F4C9-88EF-4F9B-A30E-2C6E3E3F3069}"/>
              </a:ext>
            </a:extLst>
          </p:cNvPr>
          <p:cNvSpPr txBox="1">
            <a:spLocks/>
          </p:cNvSpPr>
          <p:nvPr userDrawn="1"/>
        </p:nvSpPr>
        <p:spPr>
          <a:xfrm>
            <a:off x="793154" y="4793221"/>
            <a:ext cx="614126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p </a:t>
            </a:r>
            <a:fld id="{C7108C5B-AA49-4F53-BA41-9126274718B3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61246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7911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-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5CD8D0EA-CD4A-4BB6-B2B8-24B6A7CF6418}"/>
              </a:ext>
            </a:extLst>
          </p:cNvPr>
          <p:cNvSpPr/>
          <p:nvPr userDrawn="1"/>
        </p:nvSpPr>
        <p:spPr bwMode="auto">
          <a:xfrm>
            <a:off x="0" y="4338797"/>
            <a:ext cx="9144000" cy="804704"/>
          </a:xfrm>
          <a:prstGeom prst="rect">
            <a:avLst/>
          </a:prstGeom>
          <a:solidFill>
            <a:srgbClr val="008000"/>
          </a:solidFill>
          <a:ln>
            <a:solidFill>
              <a:srgbClr val="008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cxnSp>
        <p:nvCxnSpPr>
          <p:cNvPr id="4" name="Gerader Verbinder 3">
            <a:extLst>
              <a:ext uri="{FF2B5EF4-FFF2-40B4-BE49-F238E27FC236}">
                <a16:creationId xmlns:a16="http://schemas.microsoft.com/office/drawing/2014/main" id="{E8A8B839-6187-48C8-B4DD-323C593FAC5F}"/>
              </a:ext>
            </a:extLst>
          </p:cNvPr>
          <p:cNvCxnSpPr>
            <a:cxnSpLocks/>
          </p:cNvCxnSpPr>
          <p:nvPr userDrawn="1"/>
        </p:nvCxnSpPr>
        <p:spPr>
          <a:xfrm>
            <a:off x="0" y="4338796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18">
            <a:extLst>
              <a:ext uri="{FF2B5EF4-FFF2-40B4-BE49-F238E27FC236}">
                <a16:creationId xmlns:a16="http://schemas.microsoft.com/office/drawing/2014/main" id="{8DB07B95-4A6C-4E83-A426-28D8BF8C22D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64996" y="4464549"/>
            <a:ext cx="5009440" cy="459051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None/>
              <a:defRPr sz="1400">
                <a:solidFill>
                  <a:schemeClr val="tx2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569913" indent="-188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MS PGothic" pitchFamily="34" charset="-128"/>
              </a:defRPr>
            </a:lvl2pPr>
            <a:lvl3pPr marL="947738" indent="-18732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MS PGothic" pitchFamily="34" charset="-128"/>
              </a:defRPr>
            </a:lvl3pPr>
            <a:lvl4pPr marL="1323975" indent="-1857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MS PGothic" pitchFamily="34" charset="-128"/>
              </a:defRPr>
            </a:lvl4pPr>
            <a:lvl5pPr marL="17922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MS PGothic" pitchFamily="34" charset="-128"/>
              </a:defRPr>
            </a:lvl5pPr>
            <a:lvl6pPr marL="22494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6pPr>
            <a:lvl7pPr marL="27066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7pPr>
            <a:lvl8pPr marL="31638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8pPr>
            <a:lvl9pPr marL="36210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None/>
              <a:tabLst/>
              <a:defRPr/>
            </a:pP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Adapted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from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: Schmidt C., Bortolomeazzi M., Boissonnet T., Fortmann-Grote C. </a:t>
            </a:r>
            <a:r>
              <a:rPr kumimoji="0" lang="de-DE" sz="700" b="0" i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et al. 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(2023). 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I3D:bio‘s OMERO training material: Re-usable, adjustable, multi-purpose slides for local user training. </a:t>
            </a:r>
            <a:r>
              <a:rPr kumimoji="0" lang="en-US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Zenodo</a:t>
            </a: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.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DOI: 10.5281/zenodo.8323588</a:t>
            </a:r>
            <a:b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</a:b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If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not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stated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otherwise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,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the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content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of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this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material (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except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for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logos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and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the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slide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design)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is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published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under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 4.0 </a:t>
            </a:r>
            <a:r>
              <a:rPr kumimoji="0" lang="de-DE" sz="7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license</a:t>
            </a:r>
            <a:r>
              <a:rPr kumimoji="0" lang="de-DE" sz="7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/>
                <a:ea typeface="ＭＳ Ｐゴシック"/>
                <a:cs typeface="ＭＳ Ｐゴシック" charset="0"/>
              </a:rPr>
              <a:t>.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647C2BAB-6413-437B-8C2B-44D652AADC1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28522" y="4373998"/>
            <a:ext cx="903171" cy="745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171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_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46F1FEA3-75A1-4A43-BAC9-E5432E79D576}"/>
              </a:ext>
            </a:extLst>
          </p:cNvPr>
          <p:cNvSpPr/>
          <p:nvPr userDrawn="1"/>
        </p:nvSpPr>
        <p:spPr bwMode="auto">
          <a:xfrm>
            <a:off x="0" y="4733925"/>
            <a:ext cx="9144000" cy="409575"/>
          </a:xfrm>
          <a:prstGeom prst="rect">
            <a:avLst/>
          </a:prstGeom>
          <a:solidFill>
            <a:srgbClr val="008000"/>
          </a:solidFill>
          <a:ln>
            <a:solidFill>
              <a:srgbClr val="008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" name="Rechteck: abgerundete Ecken 1">
            <a:extLst>
              <a:ext uri="{FF2B5EF4-FFF2-40B4-BE49-F238E27FC236}">
                <a16:creationId xmlns:a16="http://schemas.microsoft.com/office/drawing/2014/main" id="{FF0EB5C0-5D39-4F2B-8276-7034CF92ABD3}"/>
              </a:ext>
            </a:extLst>
          </p:cNvPr>
          <p:cNvSpPr/>
          <p:nvPr userDrawn="1"/>
        </p:nvSpPr>
        <p:spPr>
          <a:xfrm>
            <a:off x="8418576" y="4752212"/>
            <a:ext cx="609600" cy="36836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noFill/>
            </a:endParaRPr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B8440E4B-E513-4C4F-92C4-2AEBB285991D}"/>
              </a:ext>
            </a:extLst>
          </p:cNvPr>
          <p:cNvCxnSpPr>
            <a:cxnSpLocks/>
          </p:cNvCxnSpPr>
          <p:nvPr userDrawn="1"/>
        </p:nvCxnSpPr>
        <p:spPr>
          <a:xfrm>
            <a:off x="0" y="4733925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6">
            <a:extLst>
              <a:ext uri="{FF2B5EF4-FFF2-40B4-BE49-F238E27FC236}">
                <a16:creationId xmlns:a16="http://schemas.microsoft.com/office/drawing/2014/main" id="{46D36471-AB9E-4ECB-BD86-FC52D2006382}"/>
              </a:ext>
            </a:extLst>
          </p:cNvPr>
          <p:cNvSpPr>
            <a:spLocks/>
          </p:cNvSpPr>
          <p:nvPr userDrawn="1"/>
        </p:nvSpPr>
        <p:spPr bwMode="auto">
          <a:xfrm>
            <a:off x="2611876" y="19789"/>
            <a:ext cx="3648716" cy="1119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defRPr/>
            </a:pPr>
            <a:r>
              <a:rPr lang="de-DE" sz="2400" b="1" dirty="0">
                <a:solidFill>
                  <a:schemeClr val="bg1"/>
                </a:solidFill>
              </a:rPr>
              <a:t>OMERO Training Material </a:t>
            </a:r>
            <a:r>
              <a:rPr lang="de-DE" sz="2400" b="1" dirty="0" err="1">
                <a:solidFill>
                  <a:schemeClr val="bg1"/>
                </a:solidFill>
              </a:rPr>
              <a:t>by</a:t>
            </a:r>
            <a:r>
              <a:rPr lang="de-DE" sz="2400" b="1" dirty="0">
                <a:solidFill>
                  <a:schemeClr val="bg1"/>
                </a:solidFill>
              </a:rPr>
              <a:t> I3D:bio</a:t>
            </a:r>
            <a:endParaRPr sz="1100" dirty="0"/>
          </a:p>
          <a:p>
            <a:pPr algn="ctr">
              <a:defRPr/>
            </a:pPr>
            <a:endParaRPr lang="de-DE" sz="2400" dirty="0">
              <a:solidFill>
                <a:schemeClr val="bg1"/>
              </a:solidFill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134D97E9-F8AD-4D67-8FE0-54642FFE767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00109" y="4775132"/>
            <a:ext cx="447328" cy="327160"/>
          </a:xfrm>
          <a:prstGeom prst="rect">
            <a:avLst/>
          </a:prstGeom>
        </p:spPr>
      </p:pic>
      <p:sp>
        <p:nvSpPr>
          <p:cNvPr id="12" name="Foliennummernplatzhalter 5">
            <a:extLst>
              <a:ext uri="{FF2B5EF4-FFF2-40B4-BE49-F238E27FC236}">
                <a16:creationId xmlns:a16="http://schemas.microsoft.com/office/drawing/2014/main" id="{C05370D4-2441-46F8-8E21-B31C75621D2D}"/>
              </a:ext>
            </a:extLst>
          </p:cNvPr>
          <p:cNvSpPr txBox="1">
            <a:spLocks/>
          </p:cNvSpPr>
          <p:nvPr userDrawn="1"/>
        </p:nvSpPr>
        <p:spPr>
          <a:xfrm>
            <a:off x="707810" y="4801791"/>
            <a:ext cx="614126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p </a:t>
            </a:r>
            <a:fld id="{C7108C5B-AA49-4F53-BA41-9126274718B3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83579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9044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51" r:id="rId3"/>
    <p:sldLayoutId id="2147483666" r:id="rId4"/>
    <p:sldLayoutId id="2147483667" r:id="rId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>
              <a:lumMod val="7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creativecommons.org/licenses/by/4.0/legalcode" TargetMode="Externa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omero-guides.readthedocs.io/en/latest/introduction/docs/search-omero.html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omero-guides.readthedocs.io/en/latest/introduction/docs/search-omero.html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ownloads.openmicroscopy.org/help/pdfs/web-tagging.pdf" TargetMode="Externa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ownloads.openmicroscopy.org/help/pdfs/web-tagging.pdf" TargetMode="Externa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ownloads.openmicroscopy.org/help/pdfs/web-tagging.pdf" TargetMode="Externa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omero-guides.readthedocs.io/projects/introduction/en/latest/search-omero.html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omero-guides.readthedocs.io/en/latest/introduction/docs/search-omero.html" TargetMode="Externa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omero-guides.readthedocs.io/en/latest/introduction/docs/search-omero.html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omero-guides.readthedocs.io/en/latest/introduction/docs/search-omero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DB8D3AFF-5B75-4111-916E-5134ACAA5040}"/>
              </a:ext>
            </a:extLst>
          </p:cNvPr>
          <p:cNvSpPr txBox="1"/>
          <p:nvPr/>
        </p:nvSpPr>
        <p:spPr>
          <a:xfrm>
            <a:off x="321198" y="176645"/>
            <a:ext cx="840900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rgbClr val="008000"/>
                </a:solidFill>
              </a:rPr>
              <a:t>I3D:bio OMERO </a:t>
            </a:r>
            <a:r>
              <a:rPr lang="de-DE" sz="2000" b="1" dirty="0" err="1">
                <a:solidFill>
                  <a:srgbClr val="008000"/>
                </a:solidFill>
              </a:rPr>
              <a:t>user</a:t>
            </a:r>
            <a:r>
              <a:rPr lang="de-DE" sz="2000" b="1" dirty="0">
                <a:solidFill>
                  <a:srgbClr val="008000"/>
                </a:solidFill>
              </a:rPr>
              <a:t> </a:t>
            </a:r>
            <a:r>
              <a:rPr lang="de-DE" sz="2000" b="1" dirty="0" err="1">
                <a:solidFill>
                  <a:srgbClr val="008000"/>
                </a:solidFill>
              </a:rPr>
              <a:t>training</a:t>
            </a:r>
            <a:r>
              <a:rPr lang="de-DE" sz="2000" b="1" dirty="0">
                <a:solidFill>
                  <a:srgbClr val="008000"/>
                </a:solidFill>
              </a:rPr>
              <a:t> </a:t>
            </a:r>
            <a:r>
              <a:rPr lang="de-DE" sz="2000" b="1" dirty="0" err="1">
                <a:solidFill>
                  <a:srgbClr val="008000"/>
                </a:solidFill>
              </a:rPr>
              <a:t>slides</a:t>
            </a:r>
            <a:br>
              <a:rPr lang="de-DE" b="1" dirty="0"/>
            </a:br>
            <a:endParaRPr lang="de-DE" b="1" dirty="0"/>
          </a:p>
          <a:p>
            <a:r>
              <a:rPr lang="de-DE" sz="1600" b="1" dirty="0"/>
              <a:t>HOW TO USE THE SLIDE TEMPLATES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use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institution‘s</a:t>
            </a:r>
            <a:r>
              <a:rPr lang="de-DE" dirty="0"/>
              <a:t> </a:t>
            </a:r>
            <a:r>
              <a:rPr lang="de-DE" dirty="0" err="1"/>
              <a:t>slide</a:t>
            </a:r>
            <a:r>
              <a:rPr lang="de-DE" dirty="0"/>
              <a:t> design and logo, </a:t>
            </a:r>
            <a:r>
              <a:rPr lang="de-DE" dirty="0" err="1"/>
              <a:t>adjust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slides</a:t>
            </a:r>
            <a:r>
              <a:rPr lang="de-DE" dirty="0"/>
              <a:t> of </a:t>
            </a:r>
            <a:r>
              <a:rPr lang="de-DE" dirty="0" err="1"/>
              <a:t>this</a:t>
            </a:r>
            <a:r>
              <a:rPr lang="de-DE" dirty="0"/>
              <a:t> </a:t>
            </a:r>
            <a:r>
              <a:rPr lang="de-DE" dirty="0" err="1"/>
              <a:t>presentation</a:t>
            </a:r>
            <a:r>
              <a:rPr lang="de-DE" dirty="0"/>
              <a:t> </a:t>
            </a:r>
            <a:r>
              <a:rPr lang="de-DE" dirty="0" err="1"/>
              <a:t>using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„</a:t>
            </a:r>
            <a:r>
              <a:rPr lang="de-DE" dirty="0" err="1"/>
              <a:t>slide</a:t>
            </a:r>
            <a:r>
              <a:rPr lang="de-DE" dirty="0"/>
              <a:t> </a:t>
            </a:r>
            <a:r>
              <a:rPr lang="de-DE" dirty="0" err="1"/>
              <a:t>master</a:t>
            </a:r>
            <a:r>
              <a:rPr lang="de-DE" dirty="0"/>
              <a:t>“</a:t>
            </a:r>
            <a:br>
              <a:rPr lang="de-DE" dirty="0"/>
            </a:br>
            <a:r>
              <a:rPr lang="de-DE" dirty="0"/>
              <a:t>Note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these</a:t>
            </a:r>
            <a:r>
              <a:rPr lang="de-DE" dirty="0"/>
              <a:t> </a:t>
            </a:r>
            <a:r>
              <a:rPr lang="de-DE" dirty="0" err="1"/>
              <a:t>slides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optimized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16:9 screen </a:t>
            </a:r>
            <a:r>
              <a:rPr lang="de-DE" dirty="0" err="1"/>
              <a:t>presentation</a:t>
            </a:r>
            <a:r>
              <a:rPr lang="de-DE" dirty="0"/>
              <a:t> </a:t>
            </a:r>
            <a:r>
              <a:rPr lang="de-DE" dirty="0" err="1"/>
              <a:t>layout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Check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slides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>
                <a:highlight>
                  <a:srgbClr val="FFFF00"/>
                </a:highlight>
              </a:rPr>
              <a:t>yellow-marked</a:t>
            </a:r>
            <a:r>
              <a:rPr lang="de-DE" dirty="0">
                <a:highlight>
                  <a:srgbClr val="FFFF00"/>
                </a:highlight>
              </a:rPr>
              <a:t> </a:t>
            </a:r>
            <a:r>
              <a:rPr lang="de-DE" dirty="0" err="1">
                <a:highlight>
                  <a:srgbClr val="FFFF00"/>
                </a:highlight>
              </a:rPr>
              <a:t>text</a:t>
            </a:r>
            <a:r>
              <a:rPr lang="de-DE" dirty="0">
                <a:highlight>
                  <a:srgbClr val="FFFF00"/>
                </a:highlight>
              </a:rPr>
              <a:t> </a:t>
            </a:r>
            <a:r>
              <a:rPr lang="de-DE" dirty="0"/>
              <a:t>and </a:t>
            </a:r>
            <a:r>
              <a:rPr lang="de-DE" dirty="0" err="1"/>
              <a:t>insert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information</a:t>
            </a:r>
            <a:r>
              <a:rPr lang="de-DE" dirty="0"/>
              <a:t> </a:t>
            </a:r>
            <a:r>
              <a:rPr lang="de-DE" dirty="0" err="1"/>
              <a:t>according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own </a:t>
            </a:r>
            <a:r>
              <a:rPr lang="de-DE" dirty="0" err="1"/>
              <a:t>institute‘s</a:t>
            </a:r>
            <a:r>
              <a:rPr lang="de-DE" dirty="0"/>
              <a:t> </a:t>
            </a:r>
            <a:r>
              <a:rPr lang="de-DE" dirty="0" err="1"/>
              <a:t>infrastructure</a:t>
            </a:r>
            <a:r>
              <a:rPr lang="de-DE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Feel</a:t>
            </a:r>
            <a:r>
              <a:rPr lang="de-DE" dirty="0"/>
              <a:t> </a:t>
            </a:r>
            <a:r>
              <a:rPr lang="de-DE" dirty="0" err="1"/>
              <a:t>free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use</a:t>
            </a:r>
            <a:r>
              <a:rPr lang="de-DE" dirty="0"/>
              <a:t> </a:t>
            </a:r>
            <a:r>
              <a:rPr lang="de-DE" dirty="0" err="1"/>
              <a:t>this</a:t>
            </a:r>
            <a:r>
              <a:rPr lang="de-DE" dirty="0"/>
              <a:t> material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videos</a:t>
            </a:r>
            <a:r>
              <a:rPr lang="de-DE" dirty="0"/>
              <a:t>, </a:t>
            </a:r>
            <a:r>
              <a:rPr lang="de-DE" dirty="0" err="1"/>
              <a:t>teaching</a:t>
            </a:r>
            <a:r>
              <a:rPr lang="de-DE" dirty="0"/>
              <a:t>, </a:t>
            </a:r>
            <a:r>
              <a:rPr lang="de-DE" dirty="0" err="1"/>
              <a:t>guidelines</a:t>
            </a:r>
            <a:r>
              <a:rPr lang="de-DE" dirty="0"/>
              <a:t>, etc., at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institute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Please</a:t>
            </a:r>
            <a:r>
              <a:rPr lang="de-DE" dirty="0"/>
              <a:t> </a:t>
            </a:r>
            <a:r>
              <a:rPr lang="de-DE" dirty="0" err="1"/>
              <a:t>cite</a:t>
            </a:r>
            <a:r>
              <a:rPr lang="de-DE" dirty="0"/>
              <a:t> </a:t>
            </a:r>
            <a:r>
              <a:rPr lang="de-DE" dirty="0" err="1"/>
              <a:t>us</a:t>
            </a:r>
            <a:r>
              <a:rPr lang="de-DE" dirty="0"/>
              <a:t> (e.g., on </a:t>
            </a:r>
            <a:r>
              <a:rPr lang="de-DE" dirty="0" err="1"/>
              <a:t>page</a:t>
            </a:r>
            <a:r>
              <a:rPr lang="de-DE" dirty="0"/>
              <a:t> 1) </a:t>
            </a:r>
            <a:r>
              <a:rPr lang="de-DE" dirty="0" err="1"/>
              <a:t>when</a:t>
            </a:r>
            <a:r>
              <a:rPr lang="de-DE" dirty="0"/>
              <a:t> </a:t>
            </a:r>
            <a:r>
              <a:rPr lang="de-DE" dirty="0" err="1"/>
              <a:t>re-using</a:t>
            </a:r>
            <a:r>
              <a:rPr lang="de-DE" dirty="0"/>
              <a:t> </a:t>
            </a:r>
            <a:r>
              <a:rPr lang="de-DE" dirty="0" err="1"/>
              <a:t>this</a:t>
            </a:r>
            <a:r>
              <a:rPr lang="de-DE" dirty="0"/>
              <a:t> material </a:t>
            </a:r>
            <a:r>
              <a:rPr lang="de-DE" dirty="0" err="1"/>
              <a:t>or</a:t>
            </a:r>
            <a:r>
              <a:rPr lang="de-DE" dirty="0"/>
              <a:t> derivatives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it</a:t>
            </a:r>
            <a:r>
              <a:rPr lang="de-DE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If</a:t>
            </a:r>
            <a:r>
              <a:rPr lang="de-DE" dirty="0"/>
              <a:t> not </a:t>
            </a:r>
            <a:r>
              <a:rPr lang="de-DE" dirty="0" err="1"/>
              <a:t>stated</a:t>
            </a:r>
            <a:r>
              <a:rPr lang="de-DE" dirty="0"/>
              <a:t> </a:t>
            </a:r>
            <a:r>
              <a:rPr lang="de-DE" dirty="0" err="1"/>
              <a:t>otherwise</a:t>
            </a:r>
            <a:r>
              <a:rPr lang="de-DE" dirty="0"/>
              <a:t>,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content</a:t>
            </a:r>
            <a:r>
              <a:rPr lang="de-DE" dirty="0"/>
              <a:t> of </a:t>
            </a:r>
            <a:r>
              <a:rPr lang="de-DE" dirty="0" err="1"/>
              <a:t>this</a:t>
            </a:r>
            <a:r>
              <a:rPr lang="de-DE" dirty="0"/>
              <a:t> material (</a:t>
            </a:r>
            <a:r>
              <a:rPr lang="de-DE" dirty="0" err="1"/>
              <a:t>except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logos</a:t>
            </a:r>
            <a:r>
              <a:rPr lang="de-DE" dirty="0"/>
              <a:t>)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published</a:t>
            </a:r>
            <a:r>
              <a:rPr lang="de-DE" dirty="0"/>
              <a:t> </a:t>
            </a:r>
            <a:r>
              <a:rPr lang="de-DE" dirty="0" err="1"/>
              <a:t>under</a:t>
            </a:r>
            <a:r>
              <a:rPr lang="de-DE" dirty="0"/>
              <a:t> a </a:t>
            </a:r>
            <a:r>
              <a:rPr lang="de-DE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 4.0 </a:t>
            </a:r>
            <a:r>
              <a:rPr lang="de-DE" dirty="0" err="1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license</a:t>
            </a:r>
            <a:r>
              <a:rPr lang="de-DE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This </a:t>
            </a:r>
            <a:r>
              <a:rPr lang="de-DE" dirty="0" err="1"/>
              <a:t>work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funded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Deutsche Forschungsgemeinschaft (DFG, German Research </a:t>
            </a:r>
            <a:r>
              <a:rPr lang="de-DE" dirty="0" err="1"/>
              <a:t>Foundation</a:t>
            </a:r>
            <a:r>
              <a:rPr lang="de-DE" dirty="0"/>
              <a:t>) – 462231789 (Information Infrastructure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BioImage</a:t>
            </a:r>
            <a:r>
              <a:rPr lang="de-DE" dirty="0"/>
              <a:t> Data, I3D:bio)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</p:txBody>
      </p:sp>
      <p:pic>
        <p:nvPicPr>
          <p:cNvPr id="9" name="Grafik 6">
            <a:extLst>
              <a:ext uri="{FF2B5EF4-FFF2-40B4-BE49-F238E27FC236}">
                <a16:creationId xmlns:a16="http://schemas.microsoft.com/office/drawing/2014/main" id="{A961A41C-A22C-4AA3-A823-42E5EF2BA3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781086" y="176645"/>
            <a:ext cx="1154832" cy="844602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D591CDB6-E577-4114-81FA-39231B452D02}"/>
              </a:ext>
            </a:extLst>
          </p:cNvPr>
          <p:cNvSpPr/>
          <p:nvPr/>
        </p:nvSpPr>
        <p:spPr>
          <a:xfrm>
            <a:off x="620446" y="2975107"/>
            <a:ext cx="83423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 fontAlgn="base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defRPr/>
            </a:pP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Adapted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from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: Schmidt C., Bortolomeazzi M., Boissonnet T., Fortmann-Grote C. </a:t>
            </a:r>
            <a:r>
              <a:rPr lang="de-DE" sz="800" i="1" kern="0" dirty="0">
                <a:latin typeface="Arial"/>
                <a:ea typeface="ＭＳ Ｐゴシック"/>
                <a:cs typeface="ＭＳ Ｐゴシック" charset="0"/>
              </a:rPr>
              <a:t>et al. 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(2023). </a:t>
            </a:r>
            <a:r>
              <a:rPr lang="en-US" sz="800" kern="0" dirty="0">
                <a:latin typeface="Arial"/>
                <a:ea typeface="ＭＳ Ｐゴシック"/>
                <a:cs typeface="ＭＳ Ｐゴシック" charset="0"/>
              </a:rPr>
              <a:t>I3D:bio‘s OMERO training material: Re-usable, adjustable, multi-purpose slides for local user training. </a:t>
            </a:r>
            <a:r>
              <a:rPr lang="en-US" sz="800" kern="0" dirty="0" err="1">
                <a:latin typeface="Arial"/>
                <a:ea typeface="ＭＳ Ｐゴシック"/>
                <a:cs typeface="ＭＳ Ｐゴシック" charset="0"/>
              </a:rPr>
              <a:t>Zenodo</a:t>
            </a:r>
            <a:r>
              <a:rPr lang="en-US" sz="800" kern="0" dirty="0">
                <a:latin typeface="Arial"/>
                <a:ea typeface="ＭＳ Ｐゴシック"/>
                <a:cs typeface="ＭＳ Ｐゴシック" charset="0"/>
              </a:rPr>
              <a:t>.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DOI: 10.5281/zenodo.8323588.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If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not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stated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otherwise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,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the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content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of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this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material (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except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for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logos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and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the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slide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design)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is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published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</a:rPr>
              <a:t>under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 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 4.0 </a:t>
            </a:r>
            <a:r>
              <a:rPr lang="de-DE" sz="800" kern="0" dirty="0" err="1">
                <a:latin typeface="Arial"/>
                <a:ea typeface="ＭＳ Ｐゴシック"/>
                <a:cs typeface="ＭＳ Ｐゴシック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license</a:t>
            </a:r>
            <a:r>
              <a:rPr lang="de-DE" sz="800" kern="0" dirty="0">
                <a:latin typeface="Arial"/>
                <a:ea typeface="ＭＳ Ｐゴシック"/>
                <a:cs typeface="ＭＳ Ｐゴシック" charset="0"/>
              </a:rPr>
              <a:t>.</a:t>
            </a:r>
          </a:p>
          <a:p>
            <a:pPr algn="just">
              <a:defRPr/>
            </a:pPr>
            <a:endParaRPr lang="de-DE" sz="800" dirty="0"/>
          </a:p>
        </p:txBody>
      </p:sp>
    </p:spTree>
    <p:extLst>
      <p:ext uri="{BB962C8B-B14F-4D97-AF65-F5344CB8AC3E}">
        <p14:creationId xmlns:p14="http://schemas.microsoft.com/office/powerpoint/2010/main" val="5365452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B1F608F1-83FB-4AB0-A076-D970DD334B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5773" y="583379"/>
            <a:ext cx="6480722" cy="3947507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0BE2514B-F8F8-4C49-9B37-1993F0794BDA}"/>
              </a:ext>
            </a:extLst>
          </p:cNvPr>
          <p:cNvSpPr/>
          <p:nvPr/>
        </p:nvSpPr>
        <p:spPr>
          <a:xfrm>
            <a:off x="1821407" y="4858694"/>
            <a:ext cx="5141151" cy="215444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none">
            <a:spAutoFit/>
          </a:bodyPr>
          <a:lstStyle/>
          <a:p>
            <a:pPr lvl="0" algn="ctr"/>
            <a:r>
              <a:rPr lang="de-DE" sz="800" dirty="0">
                <a:latin typeface="Arial"/>
                <a:hlinkClick r:id="rId4"/>
              </a:rPr>
              <a:t>https://omero-guides.readthedocs.io/en/latest/introduction/docs/search-omero.html</a:t>
            </a:r>
            <a:r>
              <a:rPr lang="de-DE" sz="800" dirty="0">
                <a:latin typeface="Arial"/>
              </a:rPr>
              <a:t> (last </a:t>
            </a:r>
            <a:r>
              <a:rPr lang="de-DE" sz="800" dirty="0" err="1">
                <a:latin typeface="Arial"/>
              </a:rPr>
              <a:t>access</a:t>
            </a:r>
            <a:r>
              <a:rPr lang="de-DE" sz="800" dirty="0">
                <a:latin typeface="Arial"/>
              </a:rPr>
              <a:t>: 2023-08-23)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CEB7AFE3-F1D7-49BF-BCD5-11328EFF5F02}"/>
              </a:ext>
            </a:extLst>
          </p:cNvPr>
          <p:cNvSpPr txBox="1">
            <a:spLocks noChangeArrowheads="1"/>
          </p:cNvSpPr>
          <p:nvPr/>
        </p:nvSpPr>
        <p:spPr>
          <a:xfrm>
            <a:off x="147920" y="159558"/>
            <a:ext cx="8888575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No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need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to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search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– Use Tags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for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dynamic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data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re-organization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(1/3)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F789F13D-90A1-4A32-94B1-AF7D9942D161}"/>
              </a:ext>
            </a:extLst>
          </p:cNvPr>
          <p:cNvSpPr txBox="1"/>
          <p:nvPr/>
        </p:nvSpPr>
        <p:spPr>
          <a:xfrm>
            <a:off x="240202" y="843558"/>
            <a:ext cx="209954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 err="1">
                <a:latin typeface="Arial"/>
              </a:rPr>
              <a:t>If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you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have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annotated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your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data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with</a:t>
            </a:r>
            <a:r>
              <a:rPr lang="de-DE" sz="1800" dirty="0">
                <a:latin typeface="Arial"/>
              </a:rPr>
              <a:t> Tags,</a:t>
            </a:r>
          </a:p>
          <a:p>
            <a:r>
              <a:rPr lang="de-DE" sz="1800" dirty="0" err="1">
                <a:latin typeface="Arial"/>
              </a:rPr>
              <a:t>use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</a:t>
            </a:r>
          </a:p>
          <a:p>
            <a:pPr algn="ctr"/>
            <a:r>
              <a:rPr lang="de-DE" sz="1800" dirty="0">
                <a:latin typeface="Bahnschrift" panose="020B0502040204020203" pitchFamily="34" charset="0"/>
              </a:rPr>
              <a:t>Tags </a:t>
            </a:r>
          </a:p>
          <a:p>
            <a:r>
              <a:rPr lang="de-DE" sz="1800" dirty="0" err="1">
                <a:latin typeface="Arial"/>
              </a:rPr>
              <a:t>tab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to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view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files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based</a:t>
            </a:r>
            <a:r>
              <a:rPr lang="de-DE" sz="1800" dirty="0">
                <a:latin typeface="Arial"/>
              </a:rPr>
              <a:t> on </a:t>
            </a:r>
            <a:r>
              <a:rPr lang="de-DE" sz="1800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Tags</a:t>
            </a:r>
          </a:p>
        </p:txBody>
      </p:sp>
      <p:sp>
        <p:nvSpPr>
          <p:cNvPr id="8" name="Pfeil: nach rechts 7">
            <a:extLst>
              <a:ext uri="{FF2B5EF4-FFF2-40B4-BE49-F238E27FC236}">
                <a16:creationId xmlns:a16="http://schemas.microsoft.com/office/drawing/2014/main" id="{02F383BA-EE82-48CE-AB04-340B3C50F0CB}"/>
              </a:ext>
            </a:extLst>
          </p:cNvPr>
          <p:cNvSpPr/>
          <p:nvPr/>
        </p:nvSpPr>
        <p:spPr bwMode="auto">
          <a:xfrm rot="11241018">
            <a:off x="3220202" y="1308296"/>
            <a:ext cx="504056" cy="288032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1888F4B5-ED97-4DBF-9CE1-864E99007F77}"/>
              </a:ext>
            </a:extLst>
          </p:cNvPr>
          <p:cNvSpPr txBox="1"/>
          <p:nvPr/>
        </p:nvSpPr>
        <p:spPr>
          <a:xfrm>
            <a:off x="3644228" y="1365778"/>
            <a:ext cx="792088" cy="2616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100" dirty="0">
                <a:latin typeface="Arial"/>
              </a:rPr>
              <a:t>Tags </a:t>
            </a:r>
            <a:r>
              <a:rPr lang="de-DE" sz="1100" dirty="0" err="1">
                <a:latin typeface="Arial"/>
              </a:rPr>
              <a:t>tab</a:t>
            </a:r>
            <a:endParaRPr lang="de-DE" sz="1100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95918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D0D54C71-D99F-41DE-B03A-F58E5A93AD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4913" y="591381"/>
            <a:ext cx="6491582" cy="3954122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4C30652C-85E6-402E-BAE6-41CEFE44731E}"/>
              </a:ext>
            </a:extLst>
          </p:cNvPr>
          <p:cNvSpPr/>
          <p:nvPr/>
        </p:nvSpPr>
        <p:spPr>
          <a:xfrm>
            <a:off x="1821407" y="4858694"/>
            <a:ext cx="5141151" cy="215444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none">
            <a:spAutoFit/>
          </a:bodyPr>
          <a:lstStyle/>
          <a:p>
            <a:pPr lvl="0" algn="ctr"/>
            <a:r>
              <a:rPr lang="de-DE" sz="800" dirty="0">
                <a:latin typeface="Arial"/>
                <a:hlinkClick r:id="rId4"/>
              </a:rPr>
              <a:t>https://omero-guides.readthedocs.io/en/latest/introduction/docs/search-omero.html</a:t>
            </a:r>
            <a:r>
              <a:rPr lang="de-DE" sz="800" dirty="0">
                <a:latin typeface="Arial"/>
              </a:rPr>
              <a:t> (last </a:t>
            </a:r>
            <a:r>
              <a:rPr lang="de-DE" sz="800" dirty="0" err="1">
                <a:latin typeface="Arial"/>
              </a:rPr>
              <a:t>access</a:t>
            </a:r>
            <a:r>
              <a:rPr lang="de-DE" sz="800" dirty="0">
                <a:latin typeface="Arial"/>
              </a:rPr>
              <a:t>: 2023-08-23)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F41AB0B1-E44B-4E0C-9CEA-5965F5EE80BE}"/>
              </a:ext>
            </a:extLst>
          </p:cNvPr>
          <p:cNvSpPr txBox="1">
            <a:spLocks noChangeArrowheads="1"/>
          </p:cNvSpPr>
          <p:nvPr/>
        </p:nvSpPr>
        <p:spPr>
          <a:xfrm>
            <a:off x="147920" y="159558"/>
            <a:ext cx="8888575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No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need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to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search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– Use Tags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for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dynamic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data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re-organization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(2/3)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1242A413-96B6-4314-B9C9-17CC273D1304}"/>
              </a:ext>
            </a:extLst>
          </p:cNvPr>
          <p:cNvSpPr txBox="1"/>
          <p:nvPr/>
        </p:nvSpPr>
        <p:spPr>
          <a:xfrm>
            <a:off x="147920" y="915566"/>
            <a:ext cx="231557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>
                <a:latin typeface="Arial"/>
              </a:rPr>
              <a:t>The Tags </a:t>
            </a:r>
            <a:r>
              <a:rPr lang="de-DE" sz="1800" dirty="0" err="1">
                <a:latin typeface="Arial"/>
              </a:rPr>
              <a:t>tab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allows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for</a:t>
            </a:r>
            <a:r>
              <a:rPr lang="de-DE" sz="1800" dirty="0">
                <a:latin typeface="Arial"/>
              </a:rPr>
              <a:t> a </a:t>
            </a:r>
            <a:r>
              <a:rPr lang="de-DE" sz="1800" dirty="0" err="1">
                <a:latin typeface="Arial"/>
              </a:rPr>
              <a:t>dynamically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re-organized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data-tree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representation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based</a:t>
            </a:r>
            <a:r>
              <a:rPr lang="de-DE" sz="1800" dirty="0">
                <a:latin typeface="Arial"/>
              </a:rPr>
              <a:t> on </a:t>
            </a:r>
            <a:r>
              <a:rPr lang="de-DE" sz="1800" dirty="0" err="1">
                <a:latin typeface="Arial"/>
              </a:rPr>
              <a:t>your</a:t>
            </a:r>
            <a:r>
              <a:rPr lang="de-DE" sz="1800" dirty="0">
                <a:latin typeface="Arial"/>
              </a:rPr>
              <a:t> Tags</a:t>
            </a:r>
          </a:p>
          <a:p>
            <a:endParaRPr lang="de-DE" sz="1800" dirty="0">
              <a:latin typeface="Arial"/>
            </a:endParaRPr>
          </a:p>
          <a:p>
            <a:r>
              <a:rPr lang="de-DE" sz="1800" dirty="0">
                <a:latin typeface="Arial"/>
                <a:sym typeface="Wingdings" panose="05000000000000000000" pitchFamily="2" charset="2"/>
              </a:rPr>
              <a:t> Advantage </a:t>
            </a:r>
            <a:r>
              <a:rPr lang="de-DE" sz="1800" dirty="0" err="1">
                <a:latin typeface="Arial"/>
                <a:sym typeface="Wingdings" panose="05000000000000000000" pitchFamily="2" charset="2"/>
              </a:rPr>
              <a:t>over</a:t>
            </a:r>
            <a:r>
              <a:rPr lang="de-DE" sz="1800" dirty="0">
                <a:latin typeface="Arial"/>
                <a:sym typeface="Wingdings" panose="05000000000000000000" pitchFamily="2" charset="2"/>
              </a:rPr>
              <a:t> </a:t>
            </a:r>
            <a:r>
              <a:rPr lang="de-DE" sz="1800" dirty="0" err="1">
                <a:latin typeface="Arial"/>
                <a:sym typeface="Wingdings" panose="05000000000000000000" pitchFamily="2" charset="2"/>
              </a:rPr>
              <a:t>deep</a:t>
            </a:r>
            <a:r>
              <a:rPr lang="de-DE" sz="1800" dirty="0">
                <a:latin typeface="Arial"/>
                <a:sym typeface="Wingdings" panose="05000000000000000000" pitchFamily="2" charset="2"/>
              </a:rPr>
              <a:t> </a:t>
            </a:r>
            <a:r>
              <a:rPr lang="de-DE" sz="1800" dirty="0" err="1">
                <a:latin typeface="Arial"/>
                <a:sym typeface="Wingdings" panose="05000000000000000000" pitchFamily="2" charset="2"/>
              </a:rPr>
              <a:t>folder</a:t>
            </a:r>
            <a:r>
              <a:rPr lang="de-DE" sz="1800" dirty="0">
                <a:latin typeface="Arial"/>
                <a:sym typeface="Wingdings" panose="05000000000000000000" pitchFamily="2" charset="2"/>
              </a:rPr>
              <a:t> </a:t>
            </a:r>
            <a:r>
              <a:rPr lang="de-DE" sz="1800" dirty="0" err="1">
                <a:latin typeface="Arial"/>
                <a:sym typeface="Wingdings" panose="05000000000000000000" pitchFamily="2" charset="2"/>
              </a:rPr>
              <a:t>hierarchies</a:t>
            </a:r>
            <a:endParaRPr lang="de-DE" sz="1800" dirty="0">
              <a:latin typeface="Arial"/>
            </a:endParaRPr>
          </a:p>
        </p:txBody>
      </p:sp>
      <p:sp>
        <p:nvSpPr>
          <p:cNvPr id="8" name="Pfeil: nach rechts 7">
            <a:extLst>
              <a:ext uri="{FF2B5EF4-FFF2-40B4-BE49-F238E27FC236}">
                <a16:creationId xmlns:a16="http://schemas.microsoft.com/office/drawing/2014/main" id="{86577653-6628-4209-B6F2-9839AEFBAF8B}"/>
              </a:ext>
            </a:extLst>
          </p:cNvPr>
          <p:cNvSpPr/>
          <p:nvPr/>
        </p:nvSpPr>
        <p:spPr bwMode="auto">
          <a:xfrm rot="10069693">
            <a:off x="3300556" y="1677289"/>
            <a:ext cx="504056" cy="288032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60621388-486C-4FF4-89B7-3475B0382B45}"/>
              </a:ext>
            </a:extLst>
          </p:cNvPr>
          <p:cNvSpPr txBox="1"/>
          <p:nvPr/>
        </p:nvSpPr>
        <p:spPr>
          <a:xfrm>
            <a:off x="7103597" y="3363838"/>
            <a:ext cx="1727887" cy="76944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100" dirty="0" err="1">
                <a:latin typeface="Arial"/>
              </a:rPr>
              <a:t>Dynamically</a:t>
            </a:r>
            <a:r>
              <a:rPr lang="de-DE" sz="1100" dirty="0">
                <a:latin typeface="Arial"/>
              </a:rPr>
              <a:t> </a:t>
            </a:r>
            <a:r>
              <a:rPr lang="de-DE" sz="1100" dirty="0" err="1">
                <a:latin typeface="Arial"/>
              </a:rPr>
              <a:t>show</a:t>
            </a:r>
            <a:r>
              <a:rPr lang="de-DE" sz="1100" dirty="0">
                <a:latin typeface="Arial"/>
              </a:rPr>
              <a:t> all DMSO-</a:t>
            </a:r>
            <a:r>
              <a:rPr lang="de-DE" sz="1100" dirty="0" err="1">
                <a:latin typeface="Arial"/>
              </a:rPr>
              <a:t>control</a:t>
            </a:r>
            <a:r>
              <a:rPr lang="de-DE" sz="1100" dirty="0">
                <a:latin typeface="Arial"/>
              </a:rPr>
              <a:t> </a:t>
            </a:r>
            <a:r>
              <a:rPr lang="de-DE" sz="1100" dirty="0" err="1">
                <a:latin typeface="Arial"/>
              </a:rPr>
              <a:t>treated</a:t>
            </a:r>
            <a:r>
              <a:rPr lang="de-DE" sz="1100" dirty="0">
                <a:latin typeface="Arial"/>
              </a:rPr>
              <a:t> </a:t>
            </a:r>
            <a:r>
              <a:rPr lang="de-DE" sz="1100" dirty="0" err="1">
                <a:latin typeface="Arial"/>
              </a:rPr>
              <a:t>samples</a:t>
            </a:r>
            <a:r>
              <a:rPr lang="de-DE" sz="1100" dirty="0">
                <a:latin typeface="Arial"/>
              </a:rPr>
              <a:t> </a:t>
            </a:r>
            <a:r>
              <a:rPr lang="de-DE" sz="1100" dirty="0" err="1">
                <a:latin typeface="Arial"/>
              </a:rPr>
              <a:t>across</a:t>
            </a:r>
            <a:r>
              <a:rPr lang="de-DE" sz="1100" dirty="0">
                <a:latin typeface="Arial"/>
              </a:rPr>
              <a:t> Datasets and Projects</a:t>
            </a:r>
          </a:p>
        </p:txBody>
      </p:sp>
    </p:spTree>
    <p:extLst>
      <p:ext uri="{BB962C8B-B14F-4D97-AF65-F5344CB8AC3E}">
        <p14:creationId xmlns:p14="http://schemas.microsoft.com/office/powerpoint/2010/main" val="189503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E8919454-E5FE-4130-A2E3-8543B34348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9752" y="642012"/>
            <a:ext cx="6624738" cy="4038782"/>
          </a:xfrm>
          <a:prstGeom prst="rect">
            <a:avLst/>
          </a:prstGeom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C0043E64-C35E-4759-86D3-7426F6C57E35}"/>
              </a:ext>
            </a:extLst>
          </p:cNvPr>
          <p:cNvSpPr/>
          <p:nvPr/>
        </p:nvSpPr>
        <p:spPr>
          <a:xfrm>
            <a:off x="2215745" y="4858694"/>
            <a:ext cx="4352474" cy="215444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none">
            <a:spAutoFit/>
          </a:bodyPr>
          <a:lstStyle/>
          <a:p>
            <a:pPr lvl="0" algn="ctr"/>
            <a:r>
              <a:rPr lang="de-DE" sz="800" dirty="0">
                <a:latin typeface="Arial"/>
                <a:hlinkClick r:id="rId5"/>
              </a:rPr>
              <a:t>https://downloads.openmicroscopy.org/help/pdfs/web-tagging.pdf</a:t>
            </a:r>
            <a:r>
              <a:rPr lang="de-DE" sz="800" dirty="0">
                <a:latin typeface="Arial"/>
              </a:rPr>
              <a:t> (last </a:t>
            </a:r>
            <a:r>
              <a:rPr lang="de-DE" sz="800" dirty="0" err="1">
                <a:latin typeface="Arial"/>
              </a:rPr>
              <a:t>access</a:t>
            </a:r>
            <a:r>
              <a:rPr lang="de-DE" sz="800" dirty="0">
                <a:latin typeface="Arial"/>
              </a:rPr>
              <a:t>: 2023-08-23)</a:t>
            </a:r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F9729109-A566-4BA0-8FB0-8244291CA279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Using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Tag Search (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OMERO.webtagging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extension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82CFC66D-53D7-41FD-B9BC-AA5D1CA51CCC}"/>
              </a:ext>
            </a:extLst>
          </p:cNvPr>
          <p:cNvSpPr txBox="1"/>
          <p:nvPr/>
        </p:nvSpPr>
        <p:spPr>
          <a:xfrm>
            <a:off x="240203" y="843558"/>
            <a:ext cx="194421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>
                <a:latin typeface="Bahnschrift" panose="020B0502040204020203" pitchFamily="34" charset="0"/>
              </a:rPr>
              <a:t>Tag Search </a:t>
            </a:r>
            <a:r>
              <a:rPr lang="de-DE" sz="1800" dirty="0" err="1">
                <a:latin typeface="Arial"/>
              </a:rPr>
              <a:t>allows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combining</a:t>
            </a:r>
            <a:r>
              <a:rPr lang="de-DE" sz="1800" dirty="0">
                <a:latin typeface="Arial"/>
              </a:rPr>
              <a:t> tags</a:t>
            </a:r>
            <a:br>
              <a:rPr lang="de-DE" sz="1800" dirty="0">
                <a:latin typeface="Arial"/>
              </a:rPr>
            </a:br>
            <a:r>
              <a:rPr lang="de-DE" sz="1800" dirty="0">
                <a:latin typeface="Arial"/>
              </a:rPr>
              <a:t>(</a:t>
            </a:r>
            <a:r>
              <a:rPr lang="de-DE" sz="1800" dirty="0" err="1">
                <a:latin typeface="Arial"/>
              </a:rPr>
              <a:t>if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it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is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installed</a:t>
            </a:r>
            <a:r>
              <a:rPr lang="de-DE" sz="1800" dirty="0">
                <a:latin typeface="Arial"/>
              </a:rPr>
              <a:t>)</a:t>
            </a:r>
          </a:p>
          <a:p>
            <a:endParaRPr lang="de-DE" sz="1800" dirty="0">
              <a:latin typeface="Arial"/>
            </a:endParaRPr>
          </a:p>
          <a:p>
            <a:r>
              <a:rPr lang="de-DE" sz="1800" i="1" dirty="0" err="1">
                <a:latin typeface="Arial"/>
              </a:rPr>
              <a:t>Example</a:t>
            </a:r>
            <a:r>
              <a:rPr lang="de-DE" sz="1800" i="1" dirty="0">
                <a:latin typeface="Arial"/>
              </a:rPr>
              <a:t>:</a:t>
            </a:r>
          </a:p>
          <a:p>
            <a:r>
              <a:rPr lang="de-DE" sz="1800" dirty="0">
                <a:latin typeface="Arial"/>
              </a:rPr>
              <a:t>Review all </a:t>
            </a:r>
            <a:r>
              <a:rPr lang="de-DE" sz="1800" dirty="0" err="1">
                <a:latin typeface="Arial"/>
              </a:rPr>
              <a:t>images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from</a:t>
            </a:r>
            <a:r>
              <a:rPr lang="de-DE" sz="1800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control-treated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samples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for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the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staining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target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across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repetitions</a:t>
            </a:r>
            <a:endParaRPr lang="de-DE" sz="1800" dirty="0">
              <a:latin typeface="Arial"/>
            </a:endParaRPr>
          </a:p>
        </p:txBody>
      </p:sp>
      <p:sp>
        <p:nvSpPr>
          <p:cNvPr id="7" name="Pfeil: nach rechts 6">
            <a:extLst>
              <a:ext uri="{FF2B5EF4-FFF2-40B4-BE49-F238E27FC236}">
                <a16:creationId xmlns:a16="http://schemas.microsoft.com/office/drawing/2014/main" id="{2C28F3E6-9BDE-4CFE-A0BC-F80776FAE704}"/>
              </a:ext>
            </a:extLst>
          </p:cNvPr>
          <p:cNvSpPr/>
          <p:nvPr/>
        </p:nvSpPr>
        <p:spPr bwMode="auto">
          <a:xfrm rot="10069693">
            <a:off x="4990460" y="893459"/>
            <a:ext cx="504056" cy="288032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1583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6CB44342-FB41-4DCB-921B-07B37D2347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6052" y="626432"/>
            <a:ext cx="6667463" cy="4061254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84364239-6DF3-4510-8BC5-8A21FC4EB2A8}"/>
              </a:ext>
            </a:extLst>
          </p:cNvPr>
          <p:cNvSpPr/>
          <p:nvPr/>
        </p:nvSpPr>
        <p:spPr>
          <a:xfrm>
            <a:off x="2215745" y="4858694"/>
            <a:ext cx="4352474" cy="215444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none">
            <a:spAutoFit/>
          </a:bodyPr>
          <a:lstStyle/>
          <a:p>
            <a:pPr lvl="0" algn="ctr"/>
            <a:r>
              <a:rPr lang="de-DE" sz="800" dirty="0">
                <a:latin typeface="Arial"/>
                <a:hlinkClick r:id="rId5"/>
              </a:rPr>
              <a:t>https://downloads.openmicroscopy.org/help/pdfs/web-tagging.pdf</a:t>
            </a:r>
            <a:r>
              <a:rPr lang="de-DE" sz="800" dirty="0">
                <a:latin typeface="Arial"/>
              </a:rPr>
              <a:t> (last </a:t>
            </a:r>
            <a:r>
              <a:rPr lang="de-DE" sz="800" dirty="0" err="1">
                <a:latin typeface="Arial"/>
              </a:rPr>
              <a:t>access</a:t>
            </a:r>
            <a:r>
              <a:rPr lang="de-DE" sz="800" dirty="0">
                <a:latin typeface="Arial"/>
              </a:rPr>
              <a:t>: 2023-08-23)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7BB3C2BF-134F-40DA-A991-ED3921C7AC25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Using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Tag Search (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OMERO.webtagging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extension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) –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create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figures</a:t>
            </a:r>
            <a:endParaRPr lang="de-DE" sz="2000" b="1" dirty="0">
              <a:solidFill>
                <a:srgbClr val="008000"/>
              </a:solidFill>
              <a:latin typeface="Arial" pitchFamily="34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F809225B-1E0B-4516-A73E-1B6C2F819BCA}"/>
              </a:ext>
            </a:extLst>
          </p:cNvPr>
          <p:cNvSpPr txBox="1"/>
          <p:nvPr/>
        </p:nvSpPr>
        <p:spPr>
          <a:xfrm>
            <a:off x="240203" y="843558"/>
            <a:ext cx="19442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i="1" dirty="0" err="1">
                <a:latin typeface="Arial"/>
              </a:rPr>
              <a:t>Example</a:t>
            </a:r>
            <a:r>
              <a:rPr lang="de-DE" sz="1800" i="1" dirty="0">
                <a:latin typeface="Arial"/>
              </a:rPr>
              <a:t>:</a:t>
            </a:r>
          </a:p>
          <a:p>
            <a:r>
              <a:rPr lang="de-DE" sz="1800" dirty="0">
                <a:latin typeface="Arial"/>
              </a:rPr>
              <a:t>Use </a:t>
            </a:r>
            <a:r>
              <a:rPr lang="de-DE" sz="1800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Tag </a:t>
            </a:r>
            <a:r>
              <a:rPr lang="de-DE" dirty="0">
                <a:latin typeface="Arial"/>
              </a:rPr>
              <a:t>S</a:t>
            </a:r>
            <a:r>
              <a:rPr lang="de-DE" sz="1800" dirty="0">
                <a:latin typeface="Arial"/>
              </a:rPr>
              <a:t>earch </a:t>
            </a:r>
            <a:r>
              <a:rPr lang="de-DE" sz="1800" dirty="0" err="1">
                <a:latin typeface="Arial"/>
              </a:rPr>
              <a:t>results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to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prepare</a:t>
            </a:r>
            <a:r>
              <a:rPr lang="de-DE" sz="1800" dirty="0">
                <a:latin typeface="Arial"/>
              </a:rPr>
              <a:t> a </a:t>
            </a:r>
            <a:r>
              <a:rPr lang="de-DE" sz="1800" dirty="0" err="1">
                <a:latin typeface="Arial"/>
              </a:rPr>
              <a:t>comprehensive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figure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using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Bahnschrift" panose="020B0502040204020203" pitchFamily="34" charset="0"/>
              </a:rPr>
              <a:t>OMERO.figure</a:t>
            </a:r>
            <a:endParaRPr lang="de-DE" sz="1800" dirty="0">
              <a:latin typeface="Bahnschrift" panose="020B0502040204020203" pitchFamily="34" charset="0"/>
            </a:endParaRPr>
          </a:p>
          <a:p>
            <a:endParaRPr lang="de-DE" sz="1800" dirty="0">
              <a:latin typeface="Arial"/>
            </a:endParaRPr>
          </a:p>
        </p:txBody>
      </p:sp>
      <p:sp>
        <p:nvSpPr>
          <p:cNvPr id="8" name="Pfeil: nach rechts 7">
            <a:extLst>
              <a:ext uri="{FF2B5EF4-FFF2-40B4-BE49-F238E27FC236}">
                <a16:creationId xmlns:a16="http://schemas.microsoft.com/office/drawing/2014/main" id="{8F780C74-5C80-4C68-8DE7-5C5FB825F351}"/>
              </a:ext>
            </a:extLst>
          </p:cNvPr>
          <p:cNvSpPr/>
          <p:nvPr/>
        </p:nvSpPr>
        <p:spPr bwMode="auto">
          <a:xfrm rot="19930462">
            <a:off x="6482291" y="1448604"/>
            <a:ext cx="504056" cy="288032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660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5680EF0C-9A04-4AF8-B374-411C035182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1244" y="633231"/>
            <a:ext cx="6654836" cy="4053562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9272AA51-27A8-43DE-A92E-2BAC439AD46E}"/>
              </a:ext>
            </a:extLst>
          </p:cNvPr>
          <p:cNvSpPr/>
          <p:nvPr/>
        </p:nvSpPr>
        <p:spPr>
          <a:xfrm>
            <a:off x="2232579" y="4858694"/>
            <a:ext cx="4318811" cy="215444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none">
            <a:spAutoFit/>
          </a:bodyPr>
          <a:lstStyle/>
          <a:p>
            <a:pPr lvl="0" algn="ctr"/>
            <a:r>
              <a:rPr lang="de-DE" sz="800" dirty="0">
                <a:latin typeface="Arial"/>
                <a:hlinkClick r:id="rId5"/>
              </a:rPr>
              <a:t>https://downloads.openmicroscopy.org/help/pdfs/web-tagging.pdf</a:t>
            </a:r>
            <a:r>
              <a:rPr lang="de-DE" sz="800" dirty="0">
                <a:latin typeface="Arial"/>
              </a:rPr>
              <a:t> (last </a:t>
            </a:r>
            <a:r>
              <a:rPr lang="de-DE" sz="800" dirty="0" err="1">
                <a:latin typeface="Arial"/>
              </a:rPr>
              <a:t>access</a:t>
            </a:r>
            <a:r>
              <a:rPr lang="de-DE" sz="800" dirty="0">
                <a:latin typeface="Arial"/>
              </a:rPr>
              <a:t>: 2023-08-23)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DA94288E-459D-4C0E-A66D-F6DFC259B2FD}"/>
              </a:ext>
            </a:extLst>
          </p:cNvPr>
          <p:cNvSpPr txBox="1">
            <a:spLocks noChangeArrowheads="1"/>
          </p:cNvSpPr>
          <p:nvPr/>
        </p:nvSpPr>
        <p:spPr>
          <a:xfrm>
            <a:off x="147920" y="159558"/>
            <a:ext cx="8600543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Using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Tag Search (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OMERO.webtagging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extension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) – quick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split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view</a:t>
            </a:r>
            <a:endParaRPr lang="de-DE" sz="2000" b="1" dirty="0">
              <a:solidFill>
                <a:srgbClr val="008000"/>
              </a:solidFill>
              <a:latin typeface="Arial" pitchFamily="34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BD1FF2B-7F1E-43FF-AF2C-FCEC7D55D93C}"/>
              </a:ext>
            </a:extLst>
          </p:cNvPr>
          <p:cNvSpPr txBox="1"/>
          <p:nvPr/>
        </p:nvSpPr>
        <p:spPr>
          <a:xfrm>
            <a:off x="240203" y="843558"/>
            <a:ext cx="19442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i="1" dirty="0" err="1">
                <a:latin typeface="Arial"/>
              </a:rPr>
              <a:t>Example</a:t>
            </a:r>
            <a:r>
              <a:rPr lang="de-DE" sz="1800" i="1" dirty="0">
                <a:latin typeface="Arial"/>
              </a:rPr>
              <a:t>:</a:t>
            </a:r>
          </a:p>
          <a:p>
            <a:r>
              <a:rPr lang="de-DE" sz="1800" dirty="0">
                <a:latin typeface="Arial"/>
              </a:rPr>
              <a:t>Use </a:t>
            </a:r>
            <a:r>
              <a:rPr lang="de-DE" sz="1800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Tag Search </a:t>
            </a:r>
            <a:r>
              <a:rPr lang="de-DE" sz="1800" dirty="0" err="1">
                <a:latin typeface="Arial"/>
              </a:rPr>
              <a:t>results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to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produce</a:t>
            </a:r>
            <a:r>
              <a:rPr lang="de-DE" sz="1800" dirty="0">
                <a:latin typeface="Arial"/>
              </a:rPr>
              <a:t> a quick </a:t>
            </a:r>
            <a:r>
              <a:rPr lang="de-DE" sz="1800" dirty="0" err="1">
                <a:latin typeface="Arial"/>
              </a:rPr>
              <a:t>comparative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figure</a:t>
            </a:r>
            <a:r>
              <a:rPr lang="de-DE" sz="1800" dirty="0">
                <a:latin typeface="Arial"/>
              </a:rPr>
              <a:t> of </a:t>
            </a:r>
            <a:r>
              <a:rPr lang="de-DE" sz="1800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</a:t>
            </a:r>
            <a:br>
              <a:rPr lang="de-DE" sz="1800" dirty="0">
                <a:latin typeface="Arial"/>
              </a:rPr>
            </a:br>
            <a:r>
              <a:rPr lang="de-DE" sz="1800" dirty="0">
                <a:latin typeface="Bahnschrift" panose="020B0502040204020203" pitchFamily="34" charset="0"/>
              </a:rPr>
              <a:t>Split </a:t>
            </a:r>
            <a:r>
              <a:rPr lang="de-DE" dirty="0">
                <a:latin typeface="Bahnschrift" panose="020B0502040204020203" pitchFamily="34" charset="0"/>
              </a:rPr>
              <a:t>V</a:t>
            </a:r>
            <a:r>
              <a:rPr lang="de-DE" sz="1800" dirty="0">
                <a:latin typeface="Bahnschrift" panose="020B0502040204020203" pitchFamily="34" charset="0"/>
              </a:rPr>
              <a:t>iew</a:t>
            </a:r>
          </a:p>
          <a:p>
            <a:endParaRPr lang="de-DE" sz="1800" dirty="0">
              <a:latin typeface="Arial"/>
            </a:endParaRPr>
          </a:p>
        </p:txBody>
      </p:sp>
      <p:sp>
        <p:nvSpPr>
          <p:cNvPr id="8" name="Pfeil: nach rechts 7">
            <a:extLst>
              <a:ext uri="{FF2B5EF4-FFF2-40B4-BE49-F238E27FC236}">
                <a16:creationId xmlns:a16="http://schemas.microsoft.com/office/drawing/2014/main" id="{A703FA5C-A6BA-47B0-861C-B39FEABA33D0}"/>
              </a:ext>
            </a:extLst>
          </p:cNvPr>
          <p:cNvSpPr/>
          <p:nvPr/>
        </p:nvSpPr>
        <p:spPr bwMode="auto">
          <a:xfrm rot="1460123">
            <a:off x="7705297" y="1222650"/>
            <a:ext cx="504056" cy="288032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0650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A15C7195-DA17-479E-BBD3-E063F5A2E4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375" y="1458069"/>
            <a:ext cx="3164900" cy="2733740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F3FA14EB-4146-4B7A-830A-5CC9D14DDB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81275" y="963712"/>
            <a:ext cx="5780196" cy="3520806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366FBB07-21E6-45BC-B1B5-78669B4B9855}"/>
              </a:ext>
            </a:extLst>
          </p:cNvPr>
          <p:cNvSpPr txBox="1">
            <a:spLocks noChangeArrowheads="1"/>
          </p:cNvSpPr>
          <p:nvPr/>
        </p:nvSpPr>
        <p:spPr>
          <a:xfrm>
            <a:off x="147920" y="159558"/>
            <a:ext cx="8600543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Using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Tag Search (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OMERO.webtagging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extension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) – quick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split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view</a:t>
            </a:r>
            <a:endParaRPr lang="de-DE" sz="2000" b="1" dirty="0">
              <a:solidFill>
                <a:srgbClr val="008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63222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384F938-5976-4C70-B59F-C4E39A09B184}"/>
              </a:ext>
            </a:extLst>
          </p:cNvPr>
          <p:cNvSpPr txBox="1">
            <a:spLocks noChangeArrowheads="1"/>
          </p:cNvSpPr>
          <p:nvPr/>
        </p:nvSpPr>
        <p:spPr>
          <a:xfrm>
            <a:off x="147921" y="159558"/>
            <a:ext cx="835292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More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information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on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the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search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syntax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in OMERO:</a:t>
            </a:r>
          </a:p>
          <a:p>
            <a:pPr eaLnBrk="1" hangingPunct="1"/>
            <a:endParaRPr lang="de-DE" sz="2000" b="1" dirty="0">
              <a:solidFill>
                <a:srgbClr val="008000"/>
              </a:solidFill>
              <a:latin typeface="Arial" pitchFamily="34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04B360BE-5FDA-4F65-A33D-74C8727555B9}"/>
              </a:ext>
            </a:extLst>
          </p:cNvPr>
          <p:cNvSpPr txBox="1"/>
          <p:nvPr/>
        </p:nvSpPr>
        <p:spPr>
          <a:xfrm>
            <a:off x="173834" y="1131590"/>
            <a:ext cx="85689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latin typeface="Arial"/>
              </a:rPr>
              <a:t>See </a:t>
            </a:r>
            <a:r>
              <a:rPr lang="de-DE" sz="2000" dirty="0" err="1">
                <a:latin typeface="Arial"/>
              </a:rPr>
              <a:t>the</a:t>
            </a:r>
            <a:r>
              <a:rPr lang="de-DE" sz="2000" dirty="0">
                <a:latin typeface="Arial"/>
              </a:rPr>
              <a:t> OMERO </a:t>
            </a:r>
            <a:r>
              <a:rPr lang="de-DE" sz="2000" dirty="0" err="1">
                <a:latin typeface="Arial"/>
              </a:rPr>
              <a:t>guides</a:t>
            </a:r>
            <a:r>
              <a:rPr lang="de-DE" sz="2000" dirty="0">
                <a:latin typeface="Arial"/>
              </a:rPr>
              <a:t>:</a:t>
            </a:r>
          </a:p>
          <a:p>
            <a:endParaRPr lang="de-DE" sz="2000" dirty="0">
              <a:latin typeface="Arial"/>
            </a:endParaRPr>
          </a:p>
          <a:p>
            <a:r>
              <a:rPr lang="de-DE" sz="1600" dirty="0">
                <a:latin typeface="Arial"/>
                <a:hlinkClick r:id="rId3"/>
              </a:rPr>
              <a:t>https://omero-guides.readthedocs.io/projects/introduction/en/latest/search-omero.html</a:t>
            </a:r>
            <a:r>
              <a:rPr lang="de-DE" sz="1600" dirty="0">
                <a:latin typeface="Arial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68125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9">
            <a:extLst>
              <a:ext uri="{FF2B5EF4-FFF2-40B4-BE49-F238E27FC236}">
                <a16:creationId xmlns:a16="http://schemas.microsoft.com/office/drawing/2014/main" id="{824B713C-5BE4-42DB-BAC4-2BA295A643C8}"/>
              </a:ext>
            </a:extLst>
          </p:cNvPr>
          <p:cNvSpPr txBox="1">
            <a:spLocks noChangeArrowheads="1"/>
          </p:cNvSpPr>
          <p:nvPr/>
        </p:nvSpPr>
        <p:spPr>
          <a:xfrm>
            <a:off x="1087344" y="231939"/>
            <a:ext cx="7076256" cy="1194686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>
              <a:defRPr/>
            </a:pPr>
            <a:r>
              <a:rPr lang="de-DE" sz="2400" dirty="0">
                <a:solidFill>
                  <a:schemeClr val="bg2">
                    <a:lumMod val="50000"/>
                  </a:schemeClr>
                </a:solidFill>
                <a:cs typeface="+mj-cs"/>
              </a:rPr>
              <a:t>Disclaimer</a:t>
            </a:r>
            <a:endParaRPr lang="de-DE" sz="2800" dirty="0">
              <a:cs typeface="+mj-cs"/>
            </a:endParaRPr>
          </a:p>
        </p:txBody>
      </p:sp>
      <p:pic>
        <p:nvPicPr>
          <p:cNvPr id="10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77800DC0-2B25-46E2-BDD2-D2E217D8A6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02F2E6C1-EBF9-4B9B-8164-59AE9DD108BB}"/>
              </a:ext>
            </a:extLst>
          </p:cNvPr>
          <p:cNvGrpSpPr/>
          <p:nvPr/>
        </p:nvGrpSpPr>
        <p:grpSpPr>
          <a:xfrm>
            <a:off x="7133692" y="218243"/>
            <a:ext cx="1697792" cy="1360629"/>
            <a:chOff x="107504" y="3052789"/>
            <a:chExt cx="1174988" cy="941649"/>
          </a:xfrm>
        </p:grpSpPr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27BA9DC9-FB08-44A2-84B9-77773FB2833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7504" y="3052789"/>
              <a:ext cx="1015002" cy="742336"/>
            </a:xfrm>
            <a:prstGeom prst="rect">
              <a:avLst/>
            </a:prstGeom>
          </p:spPr>
        </p:pic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397EAF90-06F0-4FDC-806C-305217F5FECD}"/>
                </a:ext>
              </a:extLst>
            </p:cNvPr>
            <p:cNvSpPr txBox="1"/>
            <p:nvPr/>
          </p:nvSpPr>
          <p:spPr>
            <a:xfrm>
              <a:off x="405345" y="3781435"/>
              <a:ext cx="877147" cy="213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700" dirty="0">
                  <a:solidFill>
                    <a:srgbClr val="008000"/>
                  </a:solidFill>
                  <a:latin typeface="Arial"/>
                </a:rPr>
                <a:t>Information Infrastructure </a:t>
              </a:r>
            </a:p>
            <a:p>
              <a:r>
                <a:rPr lang="de-DE" sz="700" dirty="0" err="1">
                  <a:solidFill>
                    <a:srgbClr val="008000"/>
                  </a:solidFill>
                  <a:latin typeface="Arial"/>
                </a:rPr>
                <a:t>for</a:t>
              </a:r>
              <a:r>
                <a:rPr lang="de-DE" sz="700" dirty="0">
                  <a:solidFill>
                    <a:srgbClr val="008000"/>
                  </a:solidFill>
                  <a:latin typeface="Arial"/>
                </a:rPr>
                <a:t> </a:t>
              </a:r>
              <a:r>
                <a:rPr lang="de-DE" sz="700" dirty="0" err="1">
                  <a:solidFill>
                    <a:srgbClr val="008000"/>
                  </a:solidFill>
                  <a:latin typeface="Arial"/>
                </a:rPr>
                <a:t>BioImage</a:t>
              </a:r>
              <a:r>
                <a:rPr lang="de-DE" sz="700" dirty="0">
                  <a:solidFill>
                    <a:srgbClr val="008000"/>
                  </a:solidFill>
                  <a:latin typeface="Arial"/>
                </a:rPr>
                <a:t> Data</a:t>
              </a:r>
            </a:p>
          </p:txBody>
        </p:sp>
      </p:grpSp>
      <p:sp>
        <p:nvSpPr>
          <p:cNvPr id="2" name="Textfeld 1">
            <a:extLst>
              <a:ext uri="{FF2B5EF4-FFF2-40B4-BE49-F238E27FC236}">
                <a16:creationId xmlns:a16="http://schemas.microsoft.com/office/drawing/2014/main" id="{AA53DE6D-7277-4B8A-92FF-666ED4FAC4AC}"/>
              </a:ext>
            </a:extLst>
          </p:cNvPr>
          <p:cNvSpPr txBox="1"/>
          <p:nvPr/>
        </p:nvSpPr>
        <p:spPr>
          <a:xfrm>
            <a:off x="7052669" y="1557935"/>
            <a:ext cx="18542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/>
              <a:t>https://www.i3dbio.de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E796DF59-EEE1-444A-974F-7C4BB541E8F0}"/>
              </a:ext>
            </a:extLst>
          </p:cNvPr>
          <p:cNvSpPr txBox="1"/>
          <p:nvPr/>
        </p:nvSpPr>
        <p:spPr>
          <a:xfrm>
            <a:off x="650631" y="967132"/>
            <a:ext cx="607664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/>
              </a:rPr>
              <a:t>The </a:t>
            </a:r>
            <a:r>
              <a:rPr lang="de-DE" sz="2000" dirty="0" err="1">
                <a:latin typeface="Arial"/>
              </a:rPr>
              <a:t>following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slides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are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intended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for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reuse</a:t>
            </a:r>
            <a:r>
              <a:rPr lang="de-DE" sz="2000" dirty="0">
                <a:latin typeface="Arial"/>
              </a:rPr>
              <a:t> after </a:t>
            </a:r>
            <a:r>
              <a:rPr lang="de-DE" sz="2000" dirty="0" err="1">
                <a:highlight>
                  <a:srgbClr val="FFFF00"/>
                </a:highlight>
                <a:latin typeface="Arial"/>
              </a:rPr>
              <a:t>substituting</a:t>
            </a:r>
            <a:r>
              <a:rPr lang="de-DE" sz="2000" dirty="0">
                <a:highlight>
                  <a:srgbClr val="FFFF00"/>
                </a:highlight>
                <a:latin typeface="Arial"/>
              </a:rPr>
              <a:t> </a:t>
            </a:r>
            <a:r>
              <a:rPr lang="de-DE" sz="2000" dirty="0" err="1">
                <a:highlight>
                  <a:srgbClr val="FFFF00"/>
                </a:highlight>
                <a:latin typeface="Arial"/>
              </a:rPr>
              <a:t>yellow-marked</a:t>
            </a:r>
            <a:r>
              <a:rPr lang="de-DE" sz="2000" dirty="0">
                <a:highlight>
                  <a:srgbClr val="FFFF00"/>
                </a:highlight>
                <a:latin typeface="Arial"/>
              </a:rPr>
              <a:t> </a:t>
            </a:r>
            <a:r>
              <a:rPr lang="de-DE" sz="2000" dirty="0" err="1">
                <a:highlight>
                  <a:srgbClr val="FFFF00"/>
                </a:highlight>
                <a:latin typeface="Arial"/>
              </a:rPr>
              <a:t>text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with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the</a:t>
            </a:r>
            <a:r>
              <a:rPr lang="de-DE" sz="2000" dirty="0">
                <a:latin typeface="Arial"/>
              </a:rPr>
              <a:t> relevant </a:t>
            </a:r>
            <a:r>
              <a:rPr lang="de-DE" sz="2000" dirty="0" err="1">
                <a:latin typeface="Arial"/>
              </a:rPr>
              <a:t>information</a:t>
            </a:r>
            <a:r>
              <a:rPr lang="de-DE" sz="2000" dirty="0">
                <a:latin typeface="Arial"/>
              </a:rPr>
              <a:t> at </a:t>
            </a:r>
            <a:r>
              <a:rPr lang="de-DE" sz="2000" dirty="0" err="1">
                <a:latin typeface="Arial"/>
              </a:rPr>
              <a:t>your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institute</a:t>
            </a:r>
            <a:r>
              <a:rPr lang="de-DE" sz="2000" dirty="0">
                <a:latin typeface="Arial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 err="1">
                <a:latin typeface="Arial"/>
              </a:rPr>
              <a:t>Some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content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may</a:t>
            </a:r>
            <a:r>
              <a:rPr lang="de-DE" sz="2000" dirty="0">
                <a:latin typeface="Arial"/>
              </a:rPr>
              <a:t> not </a:t>
            </a:r>
            <a:r>
              <a:rPr lang="de-DE" sz="2000" dirty="0" err="1">
                <a:latin typeface="Arial"/>
              </a:rPr>
              <a:t>apply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to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the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specific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setup</a:t>
            </a:r>
            <a:r>
              <a:rPr lang="de-DE" sz="2000" dirty="0">
                <a:latin typeface="Arial"/>
              </a:rPr>
              <a:t> of </a:t>
            </a:r>
            <a:r>
              <a:rPr lang="de-DE" sz="2000" dirty="0" err="1">
                <a:latin typeface="Arial"/>
              </a:rPr>
              <a:t>the</a:t>
            </a:r>
            <a:r>
              <a:rPr lang="de-DE" sz="2000" dirty="0">
                <a:latin typeface="Arial"/>
              </a:rPr>
              <a:t> OMERO </a:t>
            </a:r>
            <a:r>
              <a:rPr lang="de-DE" sz="2000" dirty="0" err="1">
                <a:latin typeface="Arial"/>
              </a:rPr>
              <a:t>installation</a:t>
            </a:r>
            <a:r>
              <a:rPr lang="de-DE" sz="2000" dirty="0">
                <a:latin typeface="Arial"/>
              </a:rPr>
              <a:t> at </a:t>
            </a:r>
            <a:r>
              <a:rPr lang="de-DE" sz="2000" dirty="0" err="1">
                <a:latin typeface="Arial"/>
              </a:rPr>
              <a:t>your</a:t>
            </a:r>
            <a:r>
              <a:rPr lang="de-DE" sz="2000" dirty="0">
                <a:latin typeface="Arial"/>
              </a:rPr>
              <a:t> </a:t>
            </a:r>
            <a:r>
              <a:rPr lang="de-DE" sz="2000" dirty="0" err="1">
                <a:latin typeface="Arial"/>
              </a:rPr>
              <a:t>institute</a:t>
            </a:r>
            <a:r>
              <a:rPr lang="de-DE" sz="2000" dirty="0">
                <a:latin typeface="Arial"/>
              </a:rPr>
              <a:t>.</a:t>
            </a:r>
          </a:p>
          <a:p>
            <a:endParaRPr lang="de-DE" sz="2000" dirty="0">
              <a:latin typeface="Arial"/>
            </a:endParaRPr>
          </a:p>
          <a:p>
            <a:r>
              <a:rPr lang="en-US" sz="2000" dirty="0">
                <a:latin typeface="Arial"/>
              </a:rPr>
              <a:t>The content reflects solely the authors’ opinions and does not speak on behalf of the original software, its developers, or other cited community resources.</a:t>
            </a:r>
            <a:endParaRPr lang="de-DE" sz="2000" dirty="0">
              <a:latin typeface="Arial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9995781F-78CF-4F0C-BABE-2D943816781D}"/>
              </a:ext>
            </a:extLst>
          </p:cNvPr>
          <p:cNvSpPr txBox="1"/>
          <p:nvPr/>
        </p:nvSpPr>
        <p:spPr>
          <a:xfrm>
            <a:off x="7052669" y="3230088"/>
            <a:ext cx="19844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err="1"/>
              <a:t>Funded</a:t>
            </a:r>
            <a:r>
              <a:rPr lang="de-DE" sz="1200" dirty="0"/>
              <a:t> </a:t>
            </a:r>
            <a:r>
              <a:rPr lang="de-DE" sz="1200" dirty="0" err="1"/>
              <a:t>by</a:t>
            </a:r>
            <a:r>
              <a:rPr lang="de-DE" sz="1200" dirty="0"/>
              <a:t> </a:t>
            </a:r>
            <a:r>
              <a:rPr lang="de-DE" sz="1200" dirty="0" err="1"/>
              <a:t>the</a:t>
            </a:r>
            <a:r>
              <a:rPr lang="de-DE" sz="1200" dirty="0"/>
              <a:t> Deutsche Forschungsgemeinschaft (DFG, German Research </a:t>
            </a:r>
            <a:r>
              <a:rPr lang="de-DE" sz="1200" dirty="0" err="1"/>
              <a:t>Foundation</a:t>
            </a:r>
            <a:r>
              <a:rPr lang="de-DE" sz="1200" dirty="0"/>
              <a:t>), </a:t>
            </a:r>
            <a:r>
              <a:rPr lang="de-DE" sz="1200" dirty="0" err="1"/>
              <a:t>project</a:t>
            </a:r>
            <a:r>
              <a:rPr lang="de-DE" sz="1200" dirty="0"/>
              <a:t> I3D:bio, </a:t>
            </a:r>
            <a:r>
              <a:rPr lang="de-DE" sz="1200" dirty="0" err="1"/>
              <a:t>grant</a:t>
            </a:r>
            <a:r>
              <a:rPr lang="de-DE" sz="1200" dirty="0"/>
              <a:t> </a:t>
            </a:r>
            <a:r>
              <a:rPr lang="de-DE" sz="1200" dirty="0" err="1"/>
              <a:t>number</a:t>
            </a:r>
            <a:r>
              <a:rPr lang="de-DE" sz="1200" dirty="0"/>
              <a:t> 462231789</a:t>
            </a:r>
          </a:p>
        </p:txBody>
      </p:sp>
    </p:spTree>
    <p:extLst>
      <p:ext uri="{BB962C8B-B14F-4D97-AF65-F5344CB8AC3E}">
        <p14:creationId xmlns:p14="http://schemas.microsoft.com/office/powerpoint/2010/main" val="251175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9">
            <a:extLst>
              <a:ext uri="{FF2B5EF4-FFF2-40B4-BE49-F238E27FC236}">
                <a16:creationId xmlns:a16="http://schemas.microsoft.com/office/drawing/2014/main" id="{824B713C-5BE4-42DB-BAC4-2BA295A643C8}"/>
              </a:ext>
            </a:extLst>
          </p:cNvPr>
          <p:cNvSpPr txBox="1">
            <a:spLocks noChangeArrowheads="1"/>
          </p:cNvSpPr>
          <p:nvPr/>
        </p:nvSpPr>
        <p:spPr>
          <a:xfrm>
            <a:off x="971600" y="699542"/>
            <a:ext cx="7076256" cy="1194686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>
              <a:defRPr/>
            </a:pPr>
            <a:r>
              <a:rPr lang="de-DE" sz="2400">
                <a:solidFill>
                  <a:schemeClr val="bg2">
                    <a:lumMod val="50000"/>
                  </a:schemeClr>
                </a:solidFill>
                <a:cs typeface="+mj-cs"/>
              </a:rPr>
              <a:t>Research Data Management for Bioimage Data at the </a:t>
            </a:r>
            <a:r>
              <a:rPr lang="de-DE" sz="2400">
                <a:solidFill>
                  <a:schemeClr val="bg2">
                    <a:lumMod val="50000"/>
                  </a:schemeClr>
                </a:solidFill>
                <a:highlight>
                  <a:srgbClr val="FFFF00"/>
                </a:highlight>
                <a:cs typeface="+mj-cs"/>
              </a:rPr>
              <a:t>ADD INSTITUTE HERE</a:t>
            </a:r>
            <a:endParaRPr lang="de-DE" sz="2800" dirty="0">
              <a:highlight>
                <a:srgbClr val="FFFF00"/>
              </a:highlight>
              <a:cs typeface="+mj-cs"/>
            </a:endParaRPr>
          </a:p>
        </p:txBody>
      </p:sp>
      <p:pic>
        <p:nvPicPr>
          <p:cNvPr id="10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77800DC0-2B25-46E2-BDD2-D2E217D8A6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36EE6A41-BBEF-411E-A4C5-B93DC1C9E652}"/>
              </a:ext>
            </a:extLst>
          </p:cNvPr>
          <p:cNvSpPr txBox="1"/>
          <p:nvPr/>
        </p:nvSpPr>
        <p:spPr>
          <a:xfrm>
            <a:off x="1268214" y="3490406"/>
            <a:ext cx="6217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highlight>
                  <a:srgbClr val="FFFF00"/>
                </a:highlight>
              </a:rPr>
              <a:t>ADD AUTHOR / RESPONSIBLE PERSON FROM YOUR INSTITUE</a:t>
            </a: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F4E66FAB-5800-4712-8CA8-4881C45448C2}"/>
              </a:ext>
            </a:extLst>
          </p:cNvPr>
          <p:cNvGrpSpPr/>
          <p:nvPr/>
        </p:nvGrpSpPr>
        <p:grpSpPr>
          <a:xfrm>
            <a:off x="120966" y="3178859"/>
            <a:ext cx="1565105" cy="1036423"/>
            <a:chOff x="107504" y="3052789"/>
            <a:chExt cx="1565105" cy="1036423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CD00352C-D6AF-43BA-8049-6778FA00408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504" y="3052789"/>
              <a:ext cx="1015002" cy="742336"/>
            </a:xfrm>
            <a:prstGeom prst="rect">
              <a:avLst/>
            </a:prstGeom>
          </p:spPr>
        </p:pic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DE56BFDE-0CDF-4071-9D8E-8B62C128AF00}"/>
                </a:ext>
              </a:extLst>
            </p:cNvPr>
            <p:cNvSpPr txBox="1"/>
            <p:nvPr/>
          </p:nvSpPr>
          <p:spPr>
            <a:xfrm>
              <a:off x="373206" y="3781435"/>
              <a:ext cx="129940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700" dirty="0">
                  <a:solidFill>
                    <a:srgbClr val="008000"/>
                  </a:solidFill>
                  <a:latin typeface="Arial"/>
                </a:rPr>
                <a:t>Information Infrastructure </a:t>
              </a:r>
            </a:p>
            <a:p>
              <a:r>
                <a:rPr lang="de-DE" sz="700" dirty="0" err="1">
                  <a:solidFill>
                    <a:srgbClr val="008000"/>
                  </a:solidFill>
                  <a:latin typeface="Arial"/>
                </a:rPr>
                <a:t>for</a:t>
              </a:r>
              <a:r>
                <a:rPr lang="de-DE" sz="700" dirty="0">
                  <a:solidFill>
                    <a:srgbClr val="008000"/>
                  </a:solidFill>
                  <a:latin typeface="Arial"/>
                </a:rPr>
                <a:t> </a:t>
              </a:r>
              <a:r>
                <a:rPr lang="de-DE" sz="700" dirty="0" err="1">
                  <a:solidFill>
                    <a:srgbClr val="008000"/>
                  </a:solidFill>
                  <a:latin typeface="Arial"/>
                </a:rPr>
                <a:t>BioImage</a:t>
              </a:r>
              <a:r>
                <a:rPr lang="de-DE" sz="700" dirty="0">
                  <a:solidFill>
                    <a:srgbClr val="008000"/>
                  </a:solidFill>
                  <a:latin typeface="Arial"/>
                </a:rPr>
                <a:t> Data</a:t>
              </a:r>
            </a:p>
          </p:txBody>
        </p:sp>
      </p:grpSp>
      <p:sp>
        <p:nvSpPr>
          <p:cNvPr id="9" name="Rechteck 8">
            <a:extLst>
              <a:ext uri="{FF2B5EF4-FFF2-40B4-BE49-F238E27FC236}">
                <a16:creationId xmlns:a16="http://schemas.microsoft.com/office/drawing/2014/main" id="{DBF98586-EC08-486C-BB31-396C90014BEE}"/>
              </a:ext>
            </a:extLst>
          </p:cNvPr>
          <p:cNvSpPr/>
          <p:nvPr/>
        </p:nvSpPr>
        <p:spPr>
          <a:xfrm>
            <a:off x="1331640" y="2153708"/>
            <a:ext cx="62646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3200" b="1" kern="0" dirty="0">
                <a:solidFill>
                  <a:srgbClr val="008000"/>
                </a:solidFill>
                <a:latin typeface="Arial"/>
                <a:ea typeface="ＭＳ Ｐゴシック"/>
                <a:cs typeface="+mj-cs"/>
              </a:rPr>
              <a:t>Data </a:t>
            </a:r>
            <a:r>
              <a:rPr lang="de-DE" sz="3200" b="1" kern="0" dirty="0" err="1">
                <a:solidFill>
                  <a:srgbClr val="008000"/>
                </a:solidFill>
                <a:latin typeface="Arial"/>
                <a:ea typeface="ＭＳ Ｐゴシック"/>
                <a:cs typeface="+mj-cs"/>
              </a:rPr>
              <a:t>organization</a:t>
            </a:r>
            <a:r>
              <a:rPr lang="de-DE" sz="3200" b="1" kern="0" dirty="0">
                <a:solidFill>
                  <a:srgbClr val="008000"/>
                </a:solidFill>
                <a:latin typeface="Arial"/>
                <a:ea typeface="ＭＳ Ｐゴシック"/>
                <a:cs typeface="+mj-cs"/>
              </a:rPr>
              <a:t>:</a:t>
            </a:r>
            <a:endParaRPr lang="de-DE" dirty="0">
              <a:solidFill>
                <a:srgbClr val="008000"/>
              </a:solidFill>
            </a:endParaRPr>
          </a:p>
          <a:p>
            <a:pPr algn="ctr"/>
            <a:r>
              <a:rPr lang="de-DE" sz="3200" b="1" kern="0" dirty="0">
                <a:solidFill>
                  <a:srgbClr val="008000"/>
                </a:solidFill>
                <a:latin typeface="Arial"/>
                <a:ea typeface="ＭＳ Ｐゴシック"/>
                <a:cs typeface="+mj-cs"/>
              </a:rPr>
              <a:t>Search </a:t>
            </a:r>
            <a:r>
              <a:rPr lang="de-DE" sz="3200" b="1" kern="0" dirty="0" err="1">
                <a:solidFill>
                  <a:srgbClr val="008000"/>
                </a:solidFill>
                <a:latin typeface="Arial"/>
                <a:ea typeface="ＭＳ Ｐゴシック"/>
                <a:cs typeface="+mj-cs"/>
              </a:rPr>
              <a:t>Function</a:t>
            </a:r>
            <a:endParaRPr lang="de-DE" sz="3200" b="1" kern="0" dirty="0">
              <a:solidFill>
                <a:srgbClr val="008000"/>
              </a:solidFill>
              <a:latin typeface="Arial"/>
              <a:ea typeface="ＭＳ Ｐゴシック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7112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E34350D1-7395-4D97-A8BB-B2BD6C29DB33}"/>
              </a:ext>
            </a:extLst>
          </p:cNvPr>
          <p:cNvSpPr/>
          <p:nvPr/>
        </p:nvSpPr>
        <p:spPr bwMode="auto">
          <a:xfrm>
            <a:off x="4706139" y="961644"/>
            <a:ext cx="3633420" cy="3220211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1C91BDF6-2B69-4593-B554-A6A44773BD58}"/>
              </a:ext>
            </a:extLst>
          </p:cNvPr>
          <p:cNvSpPr txBox="1">
            <a:spLocks noChangeArrowheads="1"/>
          </p:cNvSpPr>
          <p:nvPr/>
        </p:nvSpPr>
        <p:spPr>
          <a:xfrm>
            <a:off x="147920" y="159558"/>
            <a:ext cx="8744559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Tags and Key-Value Pairs in OMERO (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recommendations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)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736ECEE-238C-4A6B-8000-CD68EEC24D9B}"/>
              </a:ext>
            </a:extLst>
          </p:cNvPr>
          <p:cNvSpPr txBox="1"/>
          <p:nvPr/>
        </p:nvSpPr>
        <p:spPr>
          <a:xfrm>
            <a:off x="295327" y="819311"/>
            <a:ext cx="3507471" cy="2632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1600" b="1" dirty="0">
                <a:latin typeface="Arial"/>
              </a:rPr>
              <a:t>Tags and Key-Value Pairs </a:t>
            </a:r>
            <a:r>
              <a:rPr lang="de-DE" sz="1600" b="1" dirty="0" err="1">
                <a:latin typeface="Arial"/>
              </a:rPr>
              <a:t>can</a:t>
            </a:r>
            <a:r>
              <a:rPr lang="de-DE" sz="1600" b="1" dirty="0">
                <a:latin typeface="Arial"/>
              </a:rPr>
              <a:t> </a:t>
            </a:r>
            <a:r>
              <a:rPr lang="de-DE" sz="1600" b="1" dirty="0" err="1">
                <a:latin typeface="Arial"/>
              </a:rPr>
              <a:t>be</a:t>
            </a:r>
            <a:r>
              <a:rPr lang="de-DE" sz="1600" b="1" dirty="0">
                <a:latin typeface="Arial"/>
              </a:rPr>
              <a:t> </a:t>
            </a:r>
            <a:r>
              <a:rPr lang="de-DE" sz="1600" b="1" dirty="0" err="1">
                <a:latin typeface="Arial"/>
              </a:rPr>
              <a:t>added</a:t>
            </a:r>
            <a:r>
              <a:rPr lang="de-DE" sz="1600" b="1" dirty="0">
                <a:latin typeface="Arial"/>
              </a:rPr>
              <a:t> </a:t>
            </a:r>
            <a:r>
              <a:rPr lang="de-DE" sz="1600" b="1" dirty="0" err="1">
                <a:latin typeface="Arial"/>
              </a:rPr>
              <a:t>to</a:t>
            </a:r>
            <a:r>
              <a:rPr lang="de-DE" sz="1600" b="1" dirty="0">
                <a:latin typeface="Arial"/>
              </a:rPr>
              <a:t>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Arial"/>
              </a:rPr>
              <a:t>Images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Arial"/>
              </a:rPr>
              <a:t>Groups of Images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Arial"/>
              </a:rPr>
              <a:t>Datasets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Arial"/>
              </a:rPr>
              <a:t>Projects</a:t>
            </a:r>
          </a:p>
          <a:p>
            <a:pPr>
              <a:lnSpc>
                <a:spcPct val="150000"/>
              </a:lnSpc>
            </a:pPr>
            <a:r>
              <a:rPr lang="de-DE" sz="1600" b="1" dirty="0">
                <a:latin typeface="Arial"/>
              </a:rPr>
              <a:t>Tags </a:t>
            </a:r>
            <a:r>
              <a:rPr lang="de-DE" sz="1600" b="1" dirty="0" err="1">
                <a:latin typeface="Arial"/>
              </a:rPr>
              <a:t>are</a:t>
            </a:r>
            <a:r>
              <a:rPr lang="de-DE" sz="1600" b="1" dirty="0">
                <a:latin typeface="Arial"/>
              </a:rPr>
              <a:t> </a:t>
            </a:r>
            <a:r>
              <a:rPr lang="de-DE" sz="1600" b="1" dirty="0" err="1">
                <a:latin typeface="Arial"/>
              </a:rPr>
              <a:t>linked</a:t>
            </a:r>
            <a:r>
              <a:rPr lang="de-DE" sz="1600" b="1" dirty="0">
                <a:latin typeface="Arial"/>
              </a:rPr>
              <a:t> </a:t>
            </a:r>
            <a:r>
              <a:rPr lang="de-DE" sz="1600" b="1" dirty="0" err="1">
                <a:latin typeface="Arial"/>
              </a:rPr>
              <a:t>to</a:t>
            </a:r>
            <a:r>
              <a:rPr lang="de-DE" sz="1600" b="1" dirty="0">
                <a:latin typeface="Arial"/>
              </a:rPr>
              <a:t> </a:t>
            </a:r>
            <a:r>
              <a:rPr lang="de-DE" sz="1600" b="1" dirty="0" err="1">
                <a:latin typeface="Arial"/>
              </a:rPr>
              <a:t>users</a:t>
            </a:r>
            <a:r>
              <a:rPr lang="de-DE" sz="1600" b="1" dirty="0">
                <a:latin typeface="Arial"/>
              </a:rPr>
              <a:t> </a:t>
            </a:r>
            <a:r>
              <a:rPr lang="de-DE" sz="1600" b="1" dirty="0" err="1">
                <a:latin typeface="Arial"/>
              </a:rPr>
              <a:t>or</a:t>
            </a:r>
            <a:r>
              <a:rPr lang="de-DE" sz="1600" b="1" dirty="0">
                <a:latin typeface="Arial"/>
              </a:rPr>
              <a:t> </a:t>
            </a:r>
            <a:r>
              <a:rPr lang="de-DE" sz="1600" b="1" dirty="0" err="1">
                <a:latin typeface="Arial"/>
              </a:rPr>
              <a:t>groups</a:t>
            </a:r>
            <a:endParaRPr lang="de-DE" sz="1600" b="1" dirty="0">
              <a:latin typeface="Arial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120056DA-D326-427D-927A-E88DC66FD6AC}"/>
              </a:ext>
            </a:extLst>
          </p:cNvPr>
          <p:cNvSpPr txBox="1"/>
          <p:nvPr/>
        </p:nvSpPr>
        <p:spPr>
          <a:xfrm>
            <a:off x="4906678" y="1036021"/>
            <a:ext cx="3363433" cy="3047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b="1" i="1" dirty="0">
                <a:solidFill>
                  <a:srgbClr val="008000"/>
                </a:solidFill>
                <a:latin typeface="Arial"/>
              </a:rPr>
              <a:t>I3D:bio </a:t>
            </a:r>
            <a:r>
              <a:rPr lang="de-DE" b="1" i="1" dirty="0" err="1">
                <a:solidFill>
                  <a:srgbClr val="008000"/>
                </a:solidFill>
                <a:latin typeface="Arial"/>
              </a:rPr>
              <a:t>recommendation</a:t>
            </a:r>
            <a:r>
              <a:rPr lang="de-DE" b="1" i="1" dirty="0">
                <a:solidFill>
                  <a:srgbClr val="008000"/>
                </a:solidFill>
                <a:latin typeface="Arial"/>
              </a:rPr>
              <a:t>: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de-DE" sz="1600" dirty="0">
                <a:latin typeface="Arial"/>
              </a:rPr>
              <a:t>Use tags </a:t>
            </a:r>
            <a:r>
              <a:rPr lang="de-DE" sz="1600" dirty="0" err="1">
                <a:latin typeface="Arial"/>
              </a:rPr>
              <a:t>for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data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organization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across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datasets</a:t>
            </a:r>
            <a:r>
              <a:rPr lang="de-DE" sz="1600" dirty="0">
                <a:latin typeface="Arial"/>
              </a:rPr>
              <a:t> and </a:t>
            </a:r>
            <a:r>
              <a:rPr lang="de-DE" sz="1600" dirty="0" err="1">
                <a:latin typeface="Arial"/>
              </a:rPr>
              <a:t>projects</a:t>
            </a:r>
            <a:r>
              <a:rPr lang="de-DE" sz="1600" dirty="0">
                <a:latin typeface="Arial"/>
              </a:rPr>
              <a:t> (</a:t>
            </a:r>
            <a:r>
              <a:rPr lang="de-DE" sz="1600" dirty="0" err="1">
                <a:latin typeface="Arial"/>
              </a:rPr>
              <a:t>categorization</a:t>
            </a:r>
            <a:r>
              <a:rPr lang="de-DE" sz="1600" dirty="0">
                <a:latin typeface="Arial"/>
              </a:rPr>
              <a:t>)</a:t>
            </a:r>
          </a:p>
          <a:p>
            <a:pPr marL="742950" lvl="1" indent="-285750">
              <a:lnSpc>
                <a:spcPct val="150000"/>
              </a:lnSpc>
              <a:buFontTx/>
              <a:buChar char="-"/>
            </a:pPr>
            <a:r>
              <a:rPr lang="de-DE" sz="1600" dirty="0" err="1">
                <a:latin typeface="Arial"/>
              </a:rPr>
              <a:t>can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substitute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deep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folder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hierarchies</a:t>
            </a:r>
            <a:endParaRPr lang="de-DE" sz="1600" dirty="0">
              <a:latin typeface="Arial"/>
            </a:endParaRP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de-DE" sz="1600" dirty="0">
                <a:latin typeface="Arial"/>
              </a:rPr>
              <a:t>Use Key-Value Pairs </a:t>
            </a:r>
            <a:r>
              <a:rPr lang="de-DE" sz="1600" dirty="0" err="1">
                <a:latin typeface="Arial"/>
              </a:rPr>
              <a:t>for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metadata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enrichment</a:t>
            </a:r>
            <a:endParaRPr lang="de-DE" sz="1600" dirty="0">
              <a:latin typeface="Arial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992B02D1-9910-4EF6-845D-77E28720EB2B}"/>
              </a:ext>
            </a:extLst>
          </p:cNvPr>
          <p:cNvSpPr txBox="1"/>
          <p:nvPr/>
        </p:nvSpPr>
        <p:spPr>
          <a:xfrm>
            <a:off x="317962" y="3813412"/>
            <a:ext cx="266251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 err="1">
                <a:latin typeface="Arial"/>
              </a:rPr>
              <a:t>Advanced</a:t>
            </a:r>
            <a:r>
              <a:rPr lang="de-DE" sz="1400" b="1" dirty="0">
                <a:latin typeface="Arial"/>
              </a:rPr>
              <a:t> </a:t>
            </a:r>
            <a:r>
              <a:rPr lang="de-DE" sz="1400" b="1" dirty="0" err="1">
                <a:latin typeface="Arial"/>
              </a:rPr>
              <a:t>users</a:t>
            </a:r>
            <a:r>
              <a:rPr lang="de-DE" sz="1400" b="1" dirty="0">
                <a:latin typeface="Arial"/>
              </a:rPr>
              <a:t>:</a:t>
            </a:r>
          </a:p>
          <a:p>
            <a:r>
              <a:rPr lang="de-DE" sz="1200" dirty="0" err="1">
                <a:latin typeface="Arial"/>
              </a:rPr>
              <a:t>Annotate</a:t>
            </a:r>
            <a:r>
              <a:rPr lang="de-DE" sz="1200" dirty="0">
                <a:latin typeface="Arial"/>
              </a:rPr>
              <a:t> Tags and Key-Value Pairs </a:t>
            </a:r>
            <a:r>
              <a:rPr lang="de-DE" sz="1200" dirty="0" err="1">
                <a:latin typeface="Arial"/>
              </a:rPr>
              <a:t>using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ontologies</a:t>
            </a:r>
            <a:r>
              <a:rPr lang="de-DE" sz="1200" dirty="0">
                <a:latin typeface="Arial"/>
              </a:rPr>
              <a:t> and </a:t>
            </a:r>
            <a:r>
              <a:rPr lang="de-DE" sz="1200" dirty="0" err="1">
                <a:latin typeface="Arial"/>
              </a:rPr>
              <a:t>ontology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terms</a:t>
            </a:r>
            <a:r>
              <a:rPr lang="de-DE" sz="1200" dirty="0">
                <a:latin typeface="Arial"/>
              </a:rPr>
              <a:t> (</a:t>
            </a:r>
            <a:r>
              <a:rPr lang="de-DE" sz="1200" dirty="0" err="1">
                <a:latin typeface="Arial"/>
              </a:rPr>
              <a:t>see</a:t>
            </a:r>
            <a:r>
              <a:rPr lang="de-DE" sz="1200" dirty="0">
                <a:latin typeface="Arial"/>
              </a:rPr>
              <a:t> Chapter on </a:t>
            </a:r>
            <a:r>
              <a:rPr lang="de-DE" sz="1200" dirty="0" err="1">
                <a:latin typeface="Arial"/>
              </a:rPr>
              <a:t>Metadata</a:t>
            </a:r>
            <a:r>
              <a:rPr lang="de-DE" sz="1200" dirty="0">
                <a:latin typeface="Arial"/>
              </a:rPr>
              <a:t> </a:t>
            </a:r>
            <a:r>
              <a:rPr lang="de-DE" sz="1200" dirty="0" err="1">
                <a:latin typeface="Arial"/>
              </a:rPr>
              <a:t>Curation</a:t>
            </a:r>
            <a:r>
              <a:rPr lang="de-DE" sz="1200" dirty="0">
                <a:latin typeface="Arial"/>
              </a:rPr>
              <a:t>)</a:t>
            </a:r>
            <a:endParaRPr lang="de-DE" sz="1100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79446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AFBF9312-055A-4931-9126-9501F9DAB7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3728" y="532870"/>
            <a:ext cx="6336704" cy="4147298"/>
          </a:xfrm>
          <a:prstGeom prst="rect">
            <a:avLst/>
          </a:prstGeom>
        </p:spPr>
      </p:pic>
      <p:sp>
        <p:nvSpPr>
          <p:cNvPr id="10" name="Rectangle 2">
            <a:extLst>
              <a:ext uri="{FF2B5EF4-FFF2-40B4-BE49-F238E27FC236}">
                <a16:creationId xmlns:a16="http://schemas.microsoft.com/office/drawing/2014/main" id="{5358DB02-0B3C-4231-B8BE-6B0BB7A16339}"/>
              </a:ext>
            </a:extLst>
          </p:cNvPr>
          <p:cNvSpPr txBox="1">
            <a:spLocks noChangeArrowheads="1"/>
          </p:cNvSpPr>
          <p:nvPr/>
        </p:nvSpPr>
        <p:spPr>
          <a:xfrm>
            <a:off x="147920" y="159558"/>
            <a:ext cx="881656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Tags and Key-Value Pairs </a:t>
            </a:r>
            <a:r>
              <a:rPr lang="de-DE" sz="2000" dirty="0">
                <a:solidFill>
                  <a:srgbClr val="008000"/>
                </a:solidFill>
                <a:latin typeface="Arial" pitchFamily="34" charset="0"/>
              </a:rPr>
              <a:t>(</a:t>
            </a:r>
            <a:r>
              <a:rPr lang="de-DE" sz="2000" dirty="0" err="1">
                <a:solidFill>
                  <a:srgbClr val="008000"/>
                </a:solidFill>
                <a:latin typeface="Arial" pitchFamily="34" charset="0"/>
              </a:rPr>
              <a:t>here</a:t>
            </a:r>
            <a:r>
              <a:rPr lang="de-DE" sz="2000" dirty="0">
                <a:solidFill>
                  <a:srgbClr val="008000"/>
                </a:solidFill>
                <a:latin typeface="Arial" pitchFamily="34" charset="0"/>
              </a:rPr>
              <a:t>: in </a:t>
            </a:r>
            <a:r>
              <a:rPr lang="de-DE" sz="2000" dirty="0" err="1">
                <a:solidFill>
                  <a:srgbClr val="008000"/>
                </a:solidFill>
                <a:latin typeface="Arial" pitchFamily="34" charset="0"/>
              </a:rPr>
              <a:t>OMERO.web</a:t>
            </a:r>
            <a:r>
              <a:rPr lang="de-DE" sz="2000" dirty="0">
                <a:solidFill>
                  <a:srgbClr val="008000"/>
                </a:solidFill>
                <a:latin typeface="Arial" pitchFamily="34" charset="0"/>
              </a:rPr>
              <a:t>)</a:t>
            </a:r>
          </a:p>
        </p:txBody>
      </p:sp>
      <p:sp>
        <p:nvSpPr>
          <p:cNvPr id="11" name="Pfeil: nach rechts 10">
            <a:extLst>
              <a:ext uri="{FF2B5EF4-FFF2-40B4-BE49-F238E27FC236}">
                <a16:creationId xmlns:a16="http://schemas.microsoft.com/office/drawing/2014/main" id="{185F46FD-452A-40BD-BF22-F2FCB8D005B3}"/>
              </a:ext>
            </a:extLst>
          </p:cNvPr>
          <p:cNvSpPr/>
          <p:nvPr/>
        </p:nvSpPr>
        <p:spPr bwMode="auto">
          <a:xfrm rot="774590">
            <a:off x="5924521" y="2883030"/>
            <a:ext cx="534084" cy="271685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2" name="Pfeil: nach rechts 11">
            <a:extLst>
              <a:ext uri="{FF2B5EF4-FFF2-40B4-BE49-F238E27FC236}">
                <a16:creationId xmlns:a16="http://schemas.microsoft.com/office/drawing/2014/main" id="{58ACC206-DF0C-4671-A1EC-F9143C635B58}"/>
              </a:ext>
            </a:extLst>
          </p:cNvPr>
          <p:cNvSpPr/>
          <p:nvPr/>
        </p:nvSpPr>
        <p:spPr bwMode="auto">
          <a:xfrm rot="774590">
            <a:off x="5924522" y="3168001"/>
            <a:ext cx="534084" cy="271685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2C728602-709F-46AF-8E3D-88EFF869F4A9}"/>
              </a:ext>
            </a:extLst>
          </p:cNvPr>
          <p:cNvSpPr txBox="1"/>
          <p:nvPr/>
        </p:nvSpPr>
        <p:spPr>
          <a:xfrm>
            <a:off x="5148064" y="2778896"/>
            <a:ext cx="955028" cy="60016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100" dirty="0">
                <a:latin typeface="Arial"/>
              </a:rPr>
              <a:t>Tags and Key-Value Pairs</a:t>
            </a:r>
          </a:p>
        </p:txBody>
      </p:sp>
    </p:spTree>
    <p:extLst>
      <p:ext uri="{BB962C8B-B14F-4D97-AF65-F5344CB8AC3E}">
        <p14:creationId xmlns:p14="http://schemas.microsoft.com/office/powerpoint/2010/main" val="41450341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78000FAF-1182-40E6-888D-AC13A7E4FC5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0675" b="33134"/>
          <a:stretch/>
        </p:blipFill>
        <p:spPr>
          <a:xfrm>
            <a:off x="5060823" y="1380957"/>
            <a:ext cx="3290317" cy="2499149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395AF1F1-FB9E-4570-A004-6BD76D531A5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" r="55396" b="44401"/>
          <a:stretch/>
        </p:blipFill>
        <p:spPr>
          <a:xfrm>
            <a:off x="1006324" y="1380958"/>
            <a:ext cx="3478545" cy="2429424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8022E779-4BE8-4524-86E8-CDCDD9055CE9}"/>
              </a:ext>
            </a:extLst>
          </p:cNvPr>
          <p:cNvSpPr txBox="1">
            <a:spLocks noChangeArrowheads="1"/>
          </p:cNvSpPr>
          <p:nvPr/>
        </p:nvSpPr>
        <p:spPr>
          <a:xfrm>
            <a:off x="147920" y="159558"/>
            <a:ext cx="8816568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Filter Datasets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for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Tags and Key-Value Pairs </a:t>
            </a:r>
            <a:r>
              <a:rPr lang="de-DE" sz="2000" dirty="0">
                <a:solidFill>
                  <a:srgbClr val="008000"/>
                </a:solidFill>
                <a:latin typeface="Arial" pitchFamily="34" charset="0"/>
              </a:rPr>
              <a:t>(</a:t>
            </a:r>
            <a:r>
              <a:rPr lang="de-DE" sz="2000" dirty="0" err="1">
                <a:solidFill>
                  <a:srgbClr val="008000"/>
                </a:solidFill>
                <a:latin typeface="Arial" pitchFamily="34" charset="0"/>
              </a:rPr>
              <a:t>here</a:t>
            </a:r>
            <a:r>
              <a:rPr lang="de-DE" sz="2000" dirty="0">
                <a:solidFill>
                  <a:srgbClr val="008000"/>
                </a:solidFill>
                <a:latin typeface="Arial" pitchFamily="34" charset="0"/>
              </a:rPr>
              <a:t>: in </a:t>
            </a:r>
            <a:r>
              <a:rPr lang="de-DE" sz="2000" dirty="0" err="1">
                <a:solidFill>
                  <a:srgbClr val="008000"/>
                </a:solidFill>
                <a:latin typeface="Arial" pitchFamily="34" charset="0"/>
              </a:rPr>
              <a:t>OMERO.web</a:t>
            </a:r>
            <a:r>
              <a:rPr lang="de-DE" sz="2000" dirty="0">
                <a:solidFill>
                  <a:srgbClr val="008000"/>
                </a:solidFill>
                <a:latin typeface="Arial" pitchFamily="34" charset="0"/>
              </a:rPr>
              <a:t>)</a:t>
            </a:r>
          </a:p>
        </p:txBody>
      </p:sp>
      <p:sp>
        <p:nvSpPr>
          <p:cNvPr id="7" name="Pfeil: nach rechts 6">
            <a:extLst>
              <a:ext uri="{FF2B5EF4-FFF2-40B4-BE49-F238E27FC236}">
                <a16:creationId xmlns:a16="http://schemas.microsoft.com/office/drawing/2014/main" id="{BD712308-F72D-40BF-BEDA-C147039A64EC}"/>
              </a:ext>
            </a:extLst>
          </p:cNvPr>
          <p:cNvSpPr/>
          <p:nvPr/>
        </p:nvSpPr>
        <p:spPr bwMode="auto">
          <a:xfrm rot="1817649">
            <a:off x="2400691" y="1992786"/>
            <a:ext cx="619667" cy="271685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F57FFEDE-7451-4170-9C41-0519B5AC70BA}"/>
              </a:ext>
            </a:extLst>
          </p:cNvPr>
          <p:cNvSpPr txBox="1"/>
          <p:nvPr/>
        </p:nvSpPr>
        <p:spPr>
          <a:xfrm>
            <a:off x="2302468" y="1783132"/>
            <a:ext cx="320809" cy="33855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600" dirty="0">
                <a:latin typeface="Arial"/>
              </a:rPr>
              <a:t>1</a:t>
            </a:r>
          </a:p>
        </p:txBody>
      </p:sp>
      <p:sp>
        <p:nvSpPr>
          <p:cNvPr id="9" name="Pfeil: nach rechts 8">
            <a:extLst>
              <a:ext uri="{FF2B5EF4-FFF2-40B4-BE49-F238E27FC236}">
                <a16:creationId xmlns:a16="http://schemas.microsoft.com/office/drawing/2014/main" id="{ADA57699-759B-4CAE-9C52-724A9B9BB234}"/>
              </a:ext>
            </a:extLst>
          </p:cNvPr>
          <p:cNvSpPr/>
          <p:nvPr/>
        </p:nvSpPr>
        <p:spPr bwMode="auto">
          <a:xfrm rot="1817649">
            <a:off x="6217115" y="1992786"/>
            <a:ext cx="619667" cy="271685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6EE83856-21FB-4FF7-84F3-3763657E48F0}"/>
              </a:ext>
            </a:extLst>
          </p:cNvPr>
          <p:cNvSpPr txBox="1"/>
          <p:nvPr/>
        </p:nvSpPr>
        <p:spPr>
          <a:xfrm>
            <a:off x="6118892" y="1783132"/>
            <a:ext cx="320809" cy="33855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600" dirty="0">
                <a:latin typeface="Arial"/>
              </a:rPr>
              <a:t>2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320D9BB3-6AEB-491C-8D4E-C9BDE5E8863A}"/>
              </a:ext>
            </a:extLst>
          </p:cNvPr>
          <p:cNvSpPr txBox="1"/>
          <p:nvPr/>
        </p:nvSpPr>
        <p:spPr>
          <a:xfrm>
            <a:off x="985249" y="690092"/>
            <a:ext cx="71419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latin typeface="Arial"/>
              </a:rPr>
              <a:t>At </a:t>
            </a:r>
            <a:r>
              <a:rPr lang="de-DE" dirty="0" err="1">
                <a:latin typeface="Arial"/>
              </a:rPr>
              <a:t>the</a:t>
            </a:r>
            <a:r>
              <a:rPr lang="de-DE" dirty="0">
                <a:latin typeface="Arial"/>
              </a:rPr>
              <a:t> Dataset-level, </a:t>
            </a:r>
            <a:r>
              <a:rPr lang="de-DE" dirty="0" err="1">
                <a:latin typeface="Arial"/>
              </a:rPr>
              <a:t>use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filters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to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show</a:t>
            </a:r>
            <a:r>
              <a:rPr lang="de-DE" dirty="0">
                <a:latin typeface="Arial"/>
              </a:rPr>
              <a:t> a </a:t>
            </a:r>
            <a:r>
              <a:rPr lang="de-DE" dirty="0" err="1">
                <a:latin typeface="Arial"/>
              </a:rPr>
              <a:t>set</a:t>
            </a:r>
            <a:r>
              <a:rPr lang="de-DE" dirty="0">
                <a:latin typeface="Arial"/>
              </a:rPr>
              <a:t> of </a:t>
            </a:r>
            <a:r>
              <a:rPr lang="de-DE" dirty="0" err="1">
                <a:latin typeface="Arial"/>
              </a:rPr>
              <a:t>images</a:t>
            </a:r>
            <a:r>
              <a:rPr lang="de-DE" dirty="0">
                <a:latin typeface="Arial"/>
              </a:rPr>
              <a:t> </a:t>
            </a:r>
            <a:r>
              <a:rPr lang="de-DE" dirty="0" err="1">
                <a:latin typeface="Arial"/>
              </a:rPr>
              <a:t>based</a:t>
            </a:r>
            <a:r>
              <a:rPr lang="de-DE" dirty="0">
                <a:latin typeface="Arial"/>
              </a:rPr>
              <a:t> on Key-Value-Pairs </a:t>
            </a:r>
            <a:r>
              <a:rPr lang="de-DE" dirty="0" err="1">
                <a:latin typeface="Arial"/>
              </a:rPr>
              <a:t>or</a:t>
            </a:r>
            <a:r>
              <a:rPr lang="de-DE" dirty="0">
                <a:latin typeface="Arial"/>
              </a:rPr>
              <a:t> Tags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DE0D3E25-46E6-4820-8826-B847FF487A36}"/>
              </a:ext>
            </a:extLst>
          </p:cNvPr>
          <p:cNvSpPr txBox="1"/>
          <p:nvPr/>
        </p:nvSpPr>
        <p:spPr>
          <a:xfrm>
            <a:off x="2847372" y="4417812"/>
            <a:ext cx="33570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Arial"/>
              </a:rPr>
              <a:t>(</a:t>
            </a:r>
            <a:r>
              <a:rPr lang="de-DE" sz="1400" dirty="0" err="1">
                <a:latin typeface="Arial"/>
              </a:rPr>
              <a:t>You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can</a:t>
            </a:r>
            <a:r>
              <a:rPr lang="de-DE" sz="1400" dirty="0">
                <a:latin typeface="Arial"/>
              </a:rPr>
              <a:t> also </a:t>
            </a:r>
            <a:r>
              <a:rPr lang="de-DE" sz="1400" dirty="0" err="1">
                <a:latin typeface="Arial"/>
              </a:rPr>
              <a:t>filter</a:t>
            </a:r>
            <a:r>
              <a:rPr lang="de-DE" sz="1400" dirty="0">
                <a:latin typeface="Arial"/>
              </a:rPr>
              <a:t> </a:t>
            </a:r>
            <a:r>
              <a:rPr lang="de-DE" sz="1400" dirty="0" err="1">
                <a:latin typeface="Arial"/>
              </a:rPr>
              <a:t>by</a:t>
            </a:r>
            <a:r>
              <a:rPr lang="de-DE" sz="1400" dirty="0">
                <a:latin typeface="Arial"/>
              </a:rPr>
              <a:t> Name </a:t>
            </a:r>
            <a:r>
              <a:rPr lang="de-DE" sz="1400" dirty="0" err="1">
                <a:latin typeface="Arial"/>
              </a:rPr>
              <a:t>or</a:t>
            </a:r>
            <a:r>
              <a:rPr lang="de-DE" sz="1400" dirty="0">
                <a:latin typeface="Arial"/>
              </a:rPr>
              <a:t> Rating)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6732F6FF-B97B-4CBF-8631-54F8AD2BF08A}"/>
              </a:ext>
            </a:extLst>
          </p:cNvPr>
          <p:cNvSpPr txBox="1"/>
          <p:nvPr/>
        </p:nvSpPr>
        <p:spPr>
          <a:xfrm>
            <a:off x="4787477" y="3834778"/>
            <a:ext cx="3837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</a:rPr>
              <a:t>Example</a:t>
            </a:r>
            <a:r>
              <a:rPr lang="de-D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</a:rPr>
              <a:t> </a:t>
            </a:r>
            <a:r>
              <a:rPr lang="de-DE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</a:rPr>
              <a:t>shown</a:t>
            </a:r>
            <a:r>
              <a:rPr lang="de-D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</a:rPr>
              <a:t> </a:t>
            </a:r>
            <a:r>
              <a:rPr lang="de-DE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</a:rPr>
              <a:t>here</a:t>
            </a:r>
            <a:r>
              <a:rPr lang="de-D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</a:rPr>
              <a:t>: </a:t>
            </a:r>
            <a:r>
              <a:rPr lang="de-DE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</a:rPr>
              <a:t>Filtering</a:t>
            </a:r>
            <a:r>
              <a:rPr lang="de-D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</a:rPr>
              <a:t> </a:t>
            </a:r>
            <a:r>
              <a:rPr lang="de-DE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</a:rPr>
              <a:t>by</a:t>
            </a:r>
            <a:r>
              <a:rPr lang="de-D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</a:rPr>
              <a:t> Key-Values </a:t>
            </a:r>
            <a:br>
              <a:rPr lang="de-D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</a:rPr>
            </a:br>
            <a:r>
              <a:rPr lang="de-D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</a:rPr>
              <a:t>(also </a:t>
            </a:r>
            <a:r>
              <a:rPr lang="de-DE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</a:rPr>
              <a:t>showing</a:t>
            </a:r>
            <a:r>
              <a:rPr lang="de-D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</a:rPr>
              <a:t> </a:t>
            </a:r>
            <a:r>
              <a:rPr lang="de-DE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</a:rPr>
              <a:t>which</a:t>
            </a:r>
            <a:r>
              <a:rPr lang="de-D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</a:rPr>
              <a:t> Keys </a:t>
            </a:r>
            <a:r>
              <a:rPr lang="de-DE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</a:rPr>
              <a:t>were</a:t>
            </a:r>
            <a:r>
              <a:rPr lang="de-D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</a:rPr>
              <a:t> </a:t>
            </a:r>
            <a:r>
              <a:rPr lang="de-DE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</a:rPr>
              <a:t>used</a:t>
            </a:r>
            <a:r>
              <a:rPr lang="de-D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</a:rPr>
              <a:t> on </a:t>
            </a:r>
            <a:r>
              <a:rPr lang="de-DE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</a:rPr>
              <a:t>this</a:t>
            </a:r>
            <a:r>
              <a:rPr lang="de-D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</a:rPr>
              <a:t> Dataset)</a:t>
            </a:r>
          </a:p>
        </p:txBody>
      </p:sp>
    </p:spTree>
    <p:extLst>
      <p:ext uri="{BB962C8B-B14F-4D97-AF65-F5344CB8AC3E}">
        <p14:creationId xmlns:p14="http://schemas.microsoft.com/office/powerpoint/2010/main" val="1680834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47A96DD4-25AE-4DD0-9A92-6F5F909320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9751" y="600300"/>
            <a:ext cx="6632635" cy="4040040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172CB615-D22D-40A8-8AE3-70BCEFF2E690}"/>
              </a:ext>
            </a:extLst>
          </p:cNvPr>
          <p:cNvSpPr/>
          <p:nvPr/>
        </p:nvSpPr>
        <p:spPr>
          <a:xfrm>
            <a:off x="1821407" y="4858694"/>
            <a:ext cx="5141151" cy="215444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none">
            <a:spAutoFit/>
          </a:bodyPr>
          <a:lstStyle/>
          <a:p>
            <a:pPr lvl="0" algn="ctr"/>
            <a:r>
              <a:rPr lang="de-DE" sz="800" dirty="0">
                <a:latin typeface="Arial"/>
                <a:hlinkClick r:id="rId5"/>
              </a:rPr>
              <a:t>https://omero-guides.readthedocs.io/en/latest/introduction/docs/search-omero.html</a:t>
            </a:r>
            <a:r>
              <a:rPr lang="de-DE" sz="800" dirty="0">
                <a:latin typeface="Arial"/>
              </a:rPr>
              <a:t> (last </a:t>
            </a:r>
            <a:r>
              <a:rPr lang="de-DE" sz="800" dirty="0" err="1">
                <a:latin typeface="Arial"/>
              </a:rPr>
              <a:t>access</a:t>
            </a:r>
            <a:r>
              <a:rPr lang="de-DE" sz="800" dirty="0">
                <a:latin typeface="Arial"/>
              </a:rPr>
              <a:t>: 2023-08-23)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2991661-C8D6-4060-8716-FE05C836C3BD}"/>
              </a:ext>
            </a:extLst>
          </p:cNvPr>
          <p:cNvSpPr txBox="1">
            <a:spLocks noChangeArrowheads="1"/>
          </p:cNvSpPr>
          <p:nvPr/>
        </p:nvSpPr>
        <p:spPr>
          <a:xfrm>
            <a:off x="147920" y="159558"/>
            <a:ext cx="8744559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Search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function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to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find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data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, e.g.,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based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on Tags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or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Key-Value Pairs 1/3</a:t>
            </a:r>
          </a:p>
        </p:txBody>
      </p:sp>
      <p:sp>
        <p:nvSpPr>
          <p:cNvPr id="7" name="Pfeil: nach rechts 6">
            <a:extLst>
              <a:ext uri="{FF2B5EF4-FFF2-40B4-BE49-F238E27FC236}">
                <a16:creationId xmlns:a16="http://schemas.microsoft.com/office/drawing/2014/main" id="{52D0E7A0-3DF4-4F4D-B3B2-BF4223E842FB}"/>
              </a:ext>
            </a:extLst>
          </p:cNvPr>
          <p:cNvSpPr/>
          <p:nvPr/>
        </p:nvSpPr>
        <p:spPr bwMode="auto">
          <a:xfrm rot="16200000">
            <a:off x="7236295" y="1190442"/>
            <a:ext cx="504056" cy="288032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F5DBFACE-62EA-4273-9BE1-CC1C99DD9B98}"/>
              </a:ext>
            </a:extLst>
          </p:cNvPr>
          <p:cNvSpPr txBox="1"/>
          <p:nvPr/>
        </p:nvSpPr>
        <p:spPr>
          <a:xfrm>
            <a:off x="6651385" y="1467962"/>
            <a:ext cx="1960180" cy="60016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100" dirty="0">
                <a:latin typeface="Arial"/>
              </a:rPr>
              <a:t>Enter </a:t>
            </a:r>
            <a:r>
              <a:rPr lang="de-DE" sz="1100" dirty="0" err="1">
                <a:latin typeface="Arial"/>
              </a:rPr>
              <a:t>the</a:t>
            </a:r>
            <a:r>
              <a:rPr lang="de-DE" sz="1100" dirty="0">
                <a:latin typeface="Arial"/>
              </a:rPr>
              <a:t> </a:t>
            </a:r>
            <a:r>
              <a:rPr lang="de-DE" sz="1100" dirty="0" err="1">
                <a:latin typeface="Arial"/>
              </a:rPr>
              <a:t>search</a:t>
            </a:r>
            <a:r>
              <a:rPr lang="de-DE" sz="1100" dirty="0">
                <a:latin typeface="Arial"/>
              </a:rPr>
              <a:t> </a:t>
            </a:r>
            <a:r>
              <a:rPr lang="de-DE" sz="1100" dirty="0" err="1">
                <a:latin typeface="Arial"/>
              </a:rPr>
              <a:t>query</a:t>
            </a:r>
            <a:r>
              <a:rPr lang="de-DE" sz="1100" dirty="0">
                <a:latin typeface="Arial"/>
              </a:rPr>
              <a:t> </a:t>
            </a:r>
            <a:r>
              <a:rPr lang="de-DE" sz="1100" dirty="0" err="1">
                <a:latin typeface="Arial"/>
              </a:rPr>
              <a:t>here</a:t>
            </a:r>
            <a:r>
              <a:rPr lang="de-DE" sz="1100" dirty="0">
                <a:latin typeface="Arial"/>
              </a:rPr>
              <a:t>.</a:t>
            </a:r>
          </a:p>
          <a:p>
            <a:r>
              <a:rPr lang="de-DE" sz="1100" dirty="0">
                <a:latin typeface="Arial"/>
              </a:rPr>
              <a:t>The </a:t>
            </a:r>
            <a:r>
              <a:rPr lang="de-DE" sz="1100" dirty="0" err="1">
                <a:latin typeface="Arial"/>
              </a:rPr>
              <a:t>search</a:t>
            </a:r>
            <a:r>
              <a:rPr lang="de-DE" sz="1100" dirty="0">
                <a:latin typeface="Arial"/>
              </a:rPr>
              <a:t> Tab will open (</a:t>
            </a:r>
            <a:r>
              <a:rPr lang="de-DE" sz="1100" dirty="0" err="1">
                <a:latin typeface="Arial"/>
              </a:rPr>
              <a:t>next</a:t>
            </a:r>
            <a:r>
              <a:rPr lang="de-DE" sz="1100" dirty="0">
                <a:latin typeface="Arial"/>
              </a:rPr>
              <a:t> </a:t>
            </a:r>
            <a:r>
              <a:rPr lang="de-DE" sz="1100" dirty="0" err="1">
                <a:latin typeface="Arial"/>
              </a:rPr>
              <a:t>slide</a:t>
            </a:r>
            <a:r>
              <a:rPr lang="de-DE" sz="1100" dirty="0">
                <a:latin typeface="Arial"/>
              </a:rPr>
              <a:t>)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4D68F7B1-0D04-4C7B-9C49-B2D52295F55A}"/>
              </a:ext>
            </a:extLst>
          </p:cNvPr>
          <p:cNvSpPr txBox="1"/>
          <p:nvPr/>
        </p:nvSpPr>
        <p:spPr>
          <a:xfrm>
            <a:off x="240203" y="843558"/>
            <a:ext cx="194421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>
                <a:latin typeface="Arial"/>
              </a:rPr>
              <a:t>Use </a:t>
            </a:r>
            <a:r>
              <a:rPr lang="de-DE" sz="1800" dirty="0" err="1">
                <a:latin typeface="Arial"/>
              </a:rPr>
              <a:t>the</a:t>
            </a:r>
            <a:r>
              <a:rPr lang="de-DE" sz="1800" dirty="0">
                <a:latin typeface="Arial"/>
              </a:rPr>
              <a:t> </a:t>
            </a:r>
            <a:r>
              <a:rPr lang="de-DE" sz="1800" i="1" dirty="0">
                <a:latin typeface="Arial"/>
              </a:rPr>
              <a:t>Search </a:t>
            </a:r>
            <a:r>
              <a:rPr lang="de-DE" sz="1800" dirty="0" err="1">
                <a:latin typeface="Arial"/>
              </a:rPr>
              <a:t>field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to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look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for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data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across</a:t>
            </a:r>
            <a:r>
              <a:rPr lang="de-DE" sz="1800" dirty="0">
                <a:latin typeface="Arial"/>
              </a:rPr>
              <a:t> </a:t>
            </a:r>
          </a:p>
          <a:p>
            <a:pPr marL="285750" indent="-285750">
              <a:buFontTx/>
              <a:buChar char="-"/>
            </a:pPr>
            <a:r>
              <a:rPr lang="de-DE" sz="1800" dirty="0">
                <a:latin typeface="Arial"/>
              </a:rPr>
              <a:t>Users</a:t>
            </a:r>
          </a:p>
          <a:p>
            <a:pPr marL="285750" indent="-285750">
              <a:buFontTx/>
              <a:buChar char="-"/>
            </a:pPr>
            <a:r>
              <a:rPr lang="de-DE" sz="1800" dirty="0">
                <a:latin typeface="Arial"/>
              </a:rPr>
              <a:t>Groups</a:t>
            </a:r>
          </a:p>
          <a:p>
            <a:pPr marL="285750" indent="-285750">
              <a:buFontTx/>
              <a:buChar char="-"/>
            </a:pPr>
            <a:r>
              <a:rPr lang="de-DE" sz="1800" dirty="0">
                <a:latin typeface="Arial"/>
              </a:rPr>
              <a:t>Projects</a:t>
            </a:r>
          </a:p>
          <a:p>
            <a:pPr marL="285750" indent="-285750">
              <a:buFontTx/>
              <a:buChar char="-"/>
            </a:pPr>
            <a:r>
              <a:rPr lang="de-DE" sz="1800" dirty="0">
                <a:latin typeface="Arial"/>
              </a:rPr>
              <a:t>Datasets</a:t>
            </a:r>
          </a:p>
        </p:txBody>
      </p:sp>
    </p:spTree>
    <p:extLst>
      <p:ext uri="{BB962C8B-B14F-4D97-AF65-F5344CB8AC3E}">
        <p14:creationId xmlns:p14="http://schemas.microsoft.com/office/powerpoint/2010/main" val="3445271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3F902387-7EE6-4F28-BEBC-AFB34CC9A1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4483" y="600768"/>
            <a:ext cx="6644098" cy="4047022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E5AAA67D-2E6F-468C-9FAB-FB7FE69264A0}"/>
              </a:ext>
            </a:extLst>
          </p:cNvPr>
          <p:cNvSpPr/>
          <p:nvPr/>
        </p:nvSpPr>
        <p:spPr>
          <a:xfrm>
            <a:off x="1821407" y="4858694"/>
            <a:ext cx="5141151" cy="215444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none">
            <a:spAutoFit/>
          </a:bodyPr>
          <a:lstStyle/>
          <a:p>
            <a:pPr lvl="0" algn="ctr"/>
            <a:r>
              <a:rPr lang="de-DE" sz="800" dirty="0">
                <a:latin typeface="Arial"/>
                <a:hlinkClick r:id="rId4"/>
              </a:rPr>
              <a:t>https://omero-guides.readthedocs.io/en/latest/introduction/docs/search-omero.html</a:t>
            </a:r>
            <a:r>
              <a:rPr lang="de-DE" sz="800" dirty="0">
                <a:latin typeface="Arial"/>
              </a:rPr>
              <a:t> (last </a:t>
            </a:r>
            <a:r>
              <a:rPr lang="de-DE" sz="800" dirty="0" err="1">
                <a:latin typeface="Arial"/>
              </a:rPr>
              <a:t>access</a:t>
            </a:r>
            <a:r>
              <a:rPr lang="de-DE" sz="800" dirty="0">
                <a:latin typeface="Arial"/>
              </a:rPr>
              <a:t>: 2023-08-23)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6DA95C83-735B-44CB-A16F-14867EAB4AE9}"/>
              </a:ext>
            </a:extLst>
          </p:cNvPr>
          <p:cNvSpPr txBox="1">
            <a:spLocks noChangeArrowheads="1"/>
          </p:cNvSpPr>
          <p:nvPr/>
        </p:nvSpPr>
        <p:spPr>
          <a:xfrm>
            <a:off x="147920" y="159558"/>
            <a:ext cx="8744559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Search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function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to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find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data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, e.g.,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based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on Tags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or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Key-Value Pairs 2/3</a:t>
            </a:r>
          </a:p>
        </p:txBody>
      </p:sp>
      <p:sp>
        <p:nvSpPr>
          <p:cNvPr id="7" name="Pfeil: nach rechts 6">
            <a:extLst>
              <a:ext uri="{FF2B5EF4-FFF2-40B4-BE49-F238E27FC236}">
                <a16:creationId xmlns:a16="http://schemas.microsoft.com/office/drawing/2014/main" id="{77008414-BEA9-4557-AA52-C4A8C27AE219}"/>
              </a:ext>
            </a:extLst>
          </p:cNvPr>
          <p:cNvSpPr/>
          <p:nvPr/>
        </p:nvSpPr>
        <p:spPr bwMode="auto">
          <a:xfrm rot="1549921">
            <a:off x="1874974" y="1443041"/>
            <a:ext cx="504056" cy="288032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8" name="Pfeil: nach rechts 7">
            <a:extLst>
              <a:ext uri="{FF2B5EF4-FFF2-40B4-BE49-F238E27FC236}">
                <a16:creationId xmlns:a16="http://schemas.microsoft.com/office/drawing/2014/main" id="{A44BAF40-E538-4293-B01C-27F5ED7D8F65}"/>
              </a:ext>
            </a:extLst>
          </p:cNvPr>
          <p:cNvSpPr/>
          <p:nvPr/>
        </p:nvSpPr>
        <p:spPr bwMode="auto">
          <a:xfrm rot="20269495">
            <a:off x="1873122" y="2087301"/>
            <a:ext cx="504056" cy="288032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9EF98ACB-FC3B-400D-A936-61930ECD443A}"/>
              </a:ext>
            </a:extLst>
          </p:cNvPr>
          <p:cNvSpPr txBox="1"/>
          <p:nvPr/>
        </p:nvSpPr>
        <p:spPr>
          <a:xfrm>
            <a:off x="251520" y="823786"/>
            <a:ext cx="1944216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 err="1">
                <a:latin typeface="Arial"/>
              </a:rPr>
              <a:t>Refine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your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search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query</a:t>
            </a:r>
            <a:endParaRPr lang="de-DE" sz="1800" dirty="0">
              <a:latin typeface="Arial"/>
            </a:endParaRPr>
          </a:p>
          <a:p>
            <a:endParaRPr lang="de-DE" sz="1800" dirty="0">
              <a:latin typeface="Arial"/>
            </a:endParaRPr>
          </a:p>
          <a:p>
            <a:endParaRPr lang="de-DE" sz="1800" dirty="0">
              <a:latin typeface="Arial"/>
            </a:endParaRPr>
          </a:p>
          <a:p>
            <a:endParaRPr lang="de-DE" sz="1800" dirty="0">
              <a:latin typeface="Arial"/>
            </a:endParaRPr>
          </a:p>
          <a:p>
            <a:r>
              <a:rPr lang="de-DE" sz="1800" i="1" dirty="0">
                <a:latin typeface="Arial"/>
              </a:rPr>
              <a:t>Optional:</a:t>
            </a:r>
          </a:p>
          <a:p>
            <a:r>
              <a:rPr lang="de-DE" sz="1800" dirty="0" err="1">
                <a:latin typeface="Arial"/>
              </a:rPr>
              <a:t>Restrict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for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which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fields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you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wish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to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search</a:t>
            </a:r>
            <a:endParaRPr lang="de-DE" sz="1800" dirty="0">
              <a:latin typeface="Arial"/>
            </a:endParaRPr>
          </a:p>
          <a:p>
            <a:endParaRPr lang="de-DE" sz="1800" dirty="0">
              <a:latin typeface="Arial"/>
            </a:endParaRPr>
          </a:p>
          <a:p>
            <a:r>
              <a:rPr lang="de-DE" sz="1600" i="1" dirty="0" err="1">
                <a:latin typeface="Arial"/>
              </a:rPr>
              <a:t>Example</a:t>
            </a:r>
            <a:r>
              <a:rPr lang="de-DE" sz="1600" i="1" dirty="0">
                <a:latin typeface="Arial"/>
              </a:rPr>
              <a:t> 1:</a:t>
            </a:r>
          </a:p>
          <a:p>
            <a:r>
              <a:rPr lang="de-DE" sz="1600" dirty="0">
                <a:latin typeface="Arial"/>
              </a:rPr>
              <a:t>Search </a:t>
            </a:r>
            <a:r>
              <a:rPr lang="de-DE" sz="1600" dirty="0" err="1">
                <a:latin typeface="Arial"/>
              </a:rPr>
              <a:t>for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images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with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both</a:t>
            </a:r>
            <a:r>
              <a:rPr lang="de-DE" sz="1600" dirty="0">
                <a:latin typeface="Arial"/>
              </a:rPr>
              <a:t> </a:t>
            </a:r>
            <a:r>
              <a:rPr lang="de-DE" sz="1600" b="1" dirty="0">
                <a:latin typeface="Arial"/>
              </a:rPr>
              <a:t>Tags</a:t>
            </a:r>
          </a:p>
        </p:txBody>
      </p:sp>
    </p:spTree>
    <p:extLst>
      <p:ext uri="{BB962C8B-B14F-4D97-AF65-F5344CB8AC3E}">
        <p14:creationId xmlns:p14="http://schemas.microsoft.com/office/powerpoint/2010/main" val="3208686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71AC330-A646-4B5E-A4A3-C37DD6E77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53222"/>
            <a:ext cx="647056" cy="2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46DA8B23-1BE2-48A3-9A76-98D82F0BCA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2007" y="595664"/>
            <a:ext cx="6652479" cy="4052127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6EAA7457-EEE7-467D-928D-88BC28CDD25B}"/>
              </a:ext>
            </a:extLst>
          </p:cNvPr>
          <p:cNvSpPr/>
          <p:nvPr/>
        </p:nvSpPr>
        <p:spPr>
          <a:xfrm>
            <a:off x="1821407" y="4858694"/>
            <a:ext cx="5141151" cy="215444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none">
            <a:spAutoFit/>
          </a:bodyPr>
          <a:lstStyle/>
          <a:p>
            <a:pPr lvl="0" algn="ctr"/>
            <a:r>
              <a:rPr lang="de-DE" sz="800" dirty="0">
                <a:latin typeface="Arial"/>
                <a:hlinkClick r:id="rId4"/>
              </a:rPr>
              <a:t>https://omero-guides.readthedocs.io/en/latest/introduction/docs/search-omero.html</a:t>
            </a:r>
            <a:r>
              <a:rPr lang="de-DE" sz="800" dirty="0">
                <a:latin typeface="Arial"/>
              </a:rPr>
              <a:t> (last </a:t>
            </a:r>
            <a:r>
              <a:rPr lang="de-DE" sz="800" dirty="0" err="1">
                <a:latin typeface="Arial"/>
              </a:rPr>
              <a:t>access</a:t>
            </a:r>
            <a:r>
              <a:rPr lang="de-DE" sz="800" dirty="0">
                <a:latin typeface="Arial"/>
              </a:rPr>
              <a:t>: 2023-08-23)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D1ED4B79-5F5B-4C81-9BED-627E29841A64}"/>
              </a:ext>
            </a:extLst>
          </p:cNvPr>
          <p:cNvSpPr txBox="1">
            <a:spLocks noChangeArrowheads="1"/>
          </p:cNvSpPr>
          <p:nvPr/>
        </p:nvSpPr>
        <p:spPr>
          <a:xfrm>
            <a:off x="147920" y="159558"/>
            <a:ext cx="8816567" cy="297656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Search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function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to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find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data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, e.g.,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based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on Tags </a:t>
            </a:r>
            <a:r>
              <a:rPr lang="de-DE" sz="2000" b="1" dirty="0" err="1">
                <a:solidFill>
                  <a:srgbClr val="008000"/>
                </a:solidFill>
                <a:latin typeface="Arial" pitchFamily="34" charset="0"/>
              </a:rPr>
              <a:t>or</a:t>
            </a:r>
            <a:r>
              <a:rPr lang="de-DE" sz="2000" b="1" dirty="0">
                <a:solidFill>
                  <a:srgbClr val="008000"/>
                </a:solidFill>
                <a:latin typeface="Arial" pitchFamily="34" charset="0"/>
              </a:rPr>
              <a:t> Key-Value Pairs 3/3</a:t>
            </a:r>
          </a:p>
        </p:txBody>
      </p:sp>
      <p:sp>
        <p:nvSpPr>
          <p:cNvPr id="7" name="Pfeil: nach rechts 6">
            <a:extLst>
              <a:ext uri="{FF2B5EF4-FFF2-40B4-BE49-F238E27FC236}">
                <a16:creationId xmlns:a16="http://schemas.microsoft.com/office/drawing/2014/main" id="{8AB21115-6CDD-4034-A379-4F9B3F53E2B9}"/>
              </a:ext>
            </a:extLst>
          </p:cNvPr>
          <p:cNvSpPr/>
          <p:nvPr/>
        </p:nvSpPr>
        <p:spPr bwMode="auto">
          <a:xfrm rot="19930462">
            <a:off x="3025906" y="2266197"/>
            <a:ext cx="504056" cy="288032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E5C67FEE-CD01-4211-9E4F-088C628B8E39}"/>
              </a:ext>
            </a:extLst>
          </p:cNvPr>
          <p:cNvSpPr txBox="1"/>
          <p:nvPr/>
        </p:nvSpPr>
        <p:spPr>
          <a:xfrm>
            <a:off x="263095" y="800584"/>
            <a:ext cx="1944216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 err="1">
                <a:latin typeface="Arial"/>
              </a:rPr>
              <a:t>Refine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your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search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query</a:t>
            </a:r>
            <a:endParaRPr lang="de-DE" sz="1800" dirty="0">
              <a:latin typeface="Arial"/>
            </a:endParaRPr>
          </a:p>
          <a:p>
            <a:endParaRPr lang="de-DE" sz="1800" dirty="0">
              <a:latin typeface="Arial"/>
            </a:endParaRPr>
          </a:p>
          <a:p>
            <a:endParaRPr lang="de-DE" sz="1800" dirty="0">
              <a:latin typeface="Arial"/>
            </a:endParaRPr>
          </a:p>
          <a:p>
            <a:endParaRPr lang="de-DE" sz="1800" dirty="0">
              <a:latin typeface="Arial"/>
            </a:endParaRPr>
          </a:p>
          <a:p>
            <a:r>
              <a:rPr lang="de-DE" sz="1800" i="1" dirty="0">
                <a:latin typeface="Arial"/>
              </a:rPr>
              <a:t>Optional:</a:t>
            </a:r>
          </a:p>
          <a:p>
            <a:r>
              <a:rPr lang="de-DE" sz="1800" dirty="0" err="1">
                <a:latin typeface="Arial"/>
              </a:rPr>
              <a:t>Restrict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for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which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fields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you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wish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to</a:t>
            </a:r>
            <a:r>
              <a:rPr lang="de-DE" sz="1800" dirty="0">
                <a:latin typeface="Arial"/>
              </a:rPr>
              <a:t> </a:t>
            </a:r>
            <a:r>
              <a:rPr lang="de-DE" sz="1800" dirty="0" err="1">
                <a:latin typeface="Arial"/>
              </a:rPr>
              <a:t>search</a:t>
            </a:r>
            <a:endParaRPr lang="de-DE" sz="1800" dirty="0">
              <a:latin typeface="Arial"/>
            </a:endParaRPr>
          </a:p>
          <a:p>
            <a:endParaRPr lang="de-DE" sz="1800" dirty="0">
              <a:latin typeface="Arial"/>
            </a:endParaRPr>
          </a:p>
          <a:p>
            <a:r>
              <a:rPr lang="de-DE" sz="1600" i="1" dirty="0" err="1">
                <a:latin typeface="Arial"/>
              </a:rPr>
              <a:t>Example</a:t>
            </a:r>
            <a:r>
              <a:rPr lang="de-DE" sz="1600" i="1" dirty="0">
                <a:latin typeface="Arial"/>
              </a:rPr>
              <a:t> 2:</a:t>
            </a:r>
          </a:p>
          <a:p>
            <a:r>
              <a:rPr lang="de-DE" sz="1600" dirty="0">
                <a:latin typeface="Arial"/>
              </a:rPr>
              <a:t>Search </a:t>
            </a:r>
            <a:r>
              <a:rPr lang="de-DE" sz="1600" dirty="0" err="1">
                <a:latin typeface="Arial"/>
              </a:rPr>
              <a:t>for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images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with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specific</a:t>
            </a:r>
            <a:r>
              <a:rPr lang="de-DE" sz="1600" dirty="0">
                <a:latin typeface="Arial"/>
              </a:rPr>
              <a:t> </a:t>
            </a:r>
            <a:r>
              <a:rPr lang="de-DE" sz="1600" dirty="0" err="1">
                <a:latin typeface="Arial"/>
              </a:rPr>
              <a:t>value</a:t>
            </a:r>
            <a:r>
              <a:rPr lang="de-DE" sz="1600" dirty="0">
                <a:latin typeface="Arial"/>
              </a:rPr>
              <a:t> in </a:t>
            </a:r>
            <a:r>
              <a:rPr lang="de-DE" sz="1600" b="1" dirty="0">
                <a:latin typeface="Arial"/>
              </a:rPr>
              <a:t>Key-Value Pairs</a:t>
            </a:r>
          </a:p>
        </p:txBody>
      </p:sp>
      <p:sp>
        <p:nvSpPr>
          <p:cNvPr id="9" name="Pfeil: nach rechts 8">
            <a:extLst>
              <a:ext uri="{FF2B5EF4-FFF2-40B4-BE49-F238E27FC236}">
                <a16:creationId xmlns:a16="http://schemas.microsoft.com/office/drawing/2014/main" id="{F2B9D950-C004-4D62-9E07-6B9438DC0661}"/>
              </a:ext>
            </a:extLst>
          </p:cNvPr>
          <p:cNvSpPr/>
          <p:nvPr/>
        </p:nvSpPr>
        <p:spPr bwMode="auto">
          <a:xfrm rot="19930462">
            <a:off x="6482289" y="4040891"/>
            <a:ext cx="504056" cy="288032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8101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1143</Words>
  <Application>Microsoft Office PowerPoint</Application>
  <PresentationFormat>Bildschirmpräsentation (16:9)</PresentationFormat>
  <Paragraphs>121</Paragraphs>
  <Slides>16</Slides>
  <Notes>6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16</vt:i4>
      </vt:variant>
    </vt:vector>
  </HeadingPairs>
  <TitlesOfParts>
    <vt:vector size="24" baseType="lpstr">
      <vt:lpstr>ＭＳ Ｐゴシック</vt:lpstr>
      <vt:lpstr>ＭＳ Ｐゴシック</vt:lpstr>
      <vt:lpstr>Arial</vt:lpstr>
      <vt:lpstr>Bahnschrift</vt:lpstr>
      <vt:lpstr>Calibri</vt:lpstr>
      <vt:lpstr>Times</vt:lpstr>
      <vt:lpstr>Wingdings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Schmidt, Christian</dc:creator>
  <cp:lastModifiedBy>Schmidt, Christian</cp:lastModifiedBy>
  <cp:revision>48</cp:revision>
  <dcterms:created xsi:type="dcterms:W3CDTF">2022-06-07T12:41:43Z</dcterms:created>
  <dcterms:modified xsi:type="dcterms:W3CDTF">2023-11-09T14:26:12Z</dcterms:modified>
</cp:coreProperties>
</file>