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9"/>
  </p:notesMasterIdLst>
  <p:sldIdLst>
    <p:sldId id="263" r:id="rId2"/>
    <p:sldId id="266" r:id="rId3"/>
    <p:sldId id="256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6" r:id="rId13"/>
    <p:sldId id="294" r:id="rId14"/>
    <p:sldId id="282" r:id="rId15"/>
    <p:sldId id="293" r:id="rId16"/>
    <p:sldId id="291" r:id="rId17"/>
    <p:sldId id="292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9" autoAdjust="0"/>
    <p:restoredTop sz="90628" autoAdjust="0"/>
  </p:normalViewPr>
  <p:slideViewPr>
    <p:cSldViewPr snapToGrid="0">
      <p:cViewPr varScale="1">
        <p:scale>
          <a:sx n="150" d="100"/>
          <a:sy n="150" d="100"/>
        </p:scale>
        <p:origin x="821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CAFB8-CF1F-49DC-885D-1CE5C13FF50A}" type="datetimeFigureOut">
              <a:rPr lang="de-DE" smtClean="0"/>
              <a:t>09.11.2023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BA22E-7875-4095-8650-3C6B97E684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5810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video</a:t>
            </a:r>
            <a:r>
              <a:rPr lang="de-DE" dirty="0"/>
              <a:t> </a:t>
            </a:r>
            <a:r>
              <a:rPr lang="de-DE" dirty="0" err="1"/>
              <a:t>disclaimer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deleted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not </a:t>
            </a:r>
            <a:r>
              <a:rPr lang="de-DE" dirty="0" err="1"/>
              <a:t>needed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A22E-7875-4095-8650-3C6B97E6842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3758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shown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OMERO.web</a:t>
            </a:r>
            <a:r>
              <a:rPr lang="de-DE" dirty="0"/>
              <a:t>, but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similar</a:t>
            </a:r>
            <a:r>
              <a:rPr lang="de-DE" dirty="0"/>
              <a:t> in </a:t>
            </a:r>
            <a:r>
              <a:rPr lang="de-DE" dirty="0" err="1"/>
              <a:t>OMERO.insight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A22E-7875-4095-8650-3C6B97E68420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558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OMERO </a:t>
            </a:r>
            <a:r>
              <a:rPr lang="de-DE" dirty="0" err="1"/>
              <a:t>offers</a:t>
            </a:r>
            <a:r>
              <a:rPr lang="de-DE" dirty="0"/>
              <a:t> a </a:t>
            </a:r>
            <a:r>
              <a:rPr lang="de-DE" dirty="0" err="1"/>
              <a:t>tree</a:t>
            </a:r>
            <a:r>
              <a:rPr lang="de-DE" dirty="0"/>
              <a:t>-view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hierarchy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Explore</a:t>
            </a:r>
            <a:r>
              <a:rPr lang="de-DE" dirty="0"/>
              <a:t> </a:t>
            </a:r>
            <a:r>
              <a:rPr lang="de-DE" dirty="0" err="1"/>
              <a:t>tab</a:t>
            </a:r>
            <a:r>
              <a:rPr lang="de-DE" dirty="0"/>
              <a:t> (</a:t>
            </a:r>
            <a:r>
              <a:rPr lang="de-DE" dirty="0" err="1"/>
              <a:t>OMERO.web</a:t>
            </a:r>
            <a:r>
              <a:rPr lang="de-DE" dirty="0"/>
              <a:t>).</a:t>
            </a:r>
          </a:p>
          <a:p>
            <a:r>
              <a:rPr lang="de-DE" dirty="0"/>
              <a:t>Organizational </a:t>
            </a:r>
            <a:r>
              <a:rPr lang="de-DE" dirty="0" err="1"/>
              <a:t>elements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Project </a:t>
            </a:r>
            <a:r>
              <a:rPr lang="de-DE" dirty="0" err="1"/>
              <a:t>folders</a:t>
            </a:r>
            <a:r>
              <a:rPr lang="de-DE" dirty="0"/>
              <a:t>, </a:t>
            </a:r>
            <a:r>
              <a:rPr lang="de-DE" dirty="0" err="1"/>
              <a:t>Dateset</a:t>
            </a:r>
            <a:r>
              <a:rPr lang="de-DE" dirty="0"/>
              <a:t> </a:t>
            </a:r>
            <a:r>
              <a:rPr lang="de-DE" dirty="0" err="1"/>
              <a:t>folders</a:t>
            </a:r>
            <a:r>
              <a:rPr lang="de-DE" dirty="0"/>
              <a:t> and </a:t>
            </a:r>
            <a:r>
              <a:rPr lang="de-DE" dirty="0" err="1"/>
              <a:t>screens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multi-</a:t>
            </a:r>
            <a:r>
              <a:rPr lang="de-DE" dirty="0" err="1"/>
              <a:t>well</a:t>
            </a:r>
            <a:r>
              <a:rPr lang="de-DE" dirty="0"/>
              <a:t> </a:t>
            </a:r>
            <a:r>
              <a:rPr lang="de-DE" dirty="0" err="1"/>
              <a:t>plate</a:t>
            </a:r>
            <a:r>
              <a:rPr lang="de-DE" dirty="0"/>
              <a:t> </a:t>
            </a:r>
            <a:r>
              <a:rPr lang="de-DE" dirty="0" err="1"/>
              <a:t>designs</a:t>
            </a:r>
            <a:r>
              <a:rPr lang="de-DE" dirty="0"/>
              <a:t>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, in high-content </a:t>
            </a:r>
            <a:r>
              <a:rPr lang="de-DE" dirty="0" err="1"/>
              <a:t>screens</a:t>
            </a:r>
            <a:endParaRPr lang="de-DE" dirty="0"/>
          </a:p>
          <a:p>
            <a:r>
              <a:rPr lang="de-DE" dirty="0"/>
              <a:t>Datasets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nested</a:t>
            </a:r>
            <a:r>
              <a:rPr lang="de-DE" dirty="0"/>
              <a:t> </a:t>
            </a:r>
            <a:r>
              <a:rPr lang="de-DE" dirty="0" err="1"/>
              <a:t>inside</a:t>
            </a:r>
            <a:r>
              <a:rPr lang="de-DE" dirty="0"/>
              <a:t> Projects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lie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top-level </a:t>
            </a:r>
            <a:r>
              <a:rPr lang="de-DE" dirty="0" err="1"/>
              <a:t>hierarchy</a:t>
            </a:r>
            <a:r>
              <a:rPr lang="de-DE" dirty="0"/>
              <a:t>.</a:t>
            </a:r>
          </a:p>
          <a:p>
            <a:r>
              <a:rPr lang="de-DE" dirty="0"/>
              <a:t>The </a:t>
            </a:r>
            <a:r>
              <a:rPr lang="de-DE" dirty="0" err="1"/>
              <a:t>left</a:t>
            </a:r>
            <a:r>
              <a:rPr lang="de-DE" dirty="0"/>
              <a:t>-hand </a:t>
            </a: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shows</a:t>
            </a:r>
            <a:r>
              <a:rPr lang="de-DE" dirty="0"/>
              <a:t> individual </a:t>
            </a:r>
            <a:r>
              <a:rPr lang="de-DE" dirty="0" err="1"/>
              <a:t>image</a:t>
            </a:r>
            <a:r>
              <a:rPr lang="de-DE" dirty="0"/>
              <a:t> </a:t>
            </a:r>
            <a:r>
              <a:rPr lang="de-DE" dirty="0" err="1"/>
              <a:t>files</a:t>
            </a:r>
            <a:r>
              <a:rPr lang="de-DE" dirty="0"/>
              <a:t> in original </a:t>
            </a:r>
            <a:r>
              <a:rPr lang="de-DE" dirty="0" err="1"/>
              <a:t>format</a:t>
            </a:r>
            <a:r>
              <a:rPr lang="de-DE" dirty="0"/>
              <a:t> </a:t>
            </a:r>
            <a:r>
              <a:rPr lang="de-DE" dirty="0" err="1"/>
              <a:t>belonging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 Dataset in a </a:t>
            </a:r>
            <a:r>
              <a:rPr lang="de-DE" dirty="0" err="1"/>
              <a:t>project</a:t>
            </a:r>
            <a:r>
              <a:rPr lang="de-DE" dirty="0"/>
              <a:t>, and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right</a:t>
            </a:r>
            <a:r>
              <a:rPr lang="de-DE" dirty="0"/>
              <a:t>-hand </a:t>
            </a:r>
            <a:r>
              <a:rPr lang="de-DE" dirty="0" err="1"/>
              <a:t>side</a:t>
            </a:r>
            <a:r>
              <a:rPr lang="de-DE" dirty="0"/>
              <a:t> </a:t>
            </a:r>
            <a:r>
              <a:rPr lang="de-DE" dirty="0" err="1"/>
              <a:t>shows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file</a:t>
            </a:r>
            <a:r>
              <a:rPr lang="de-DE" dirty="0"/>
              <a:t> in a Dataset </a:t>
            </a:r>
            <a:r>
              <a:rPr lang="de-DE" dirty="0" err="1"/>
              <a:t>from</a:t>
            </a:r>
            <a:r>
              <a:rPr lang="de-DE" dirty="0"/>
              <a:t> a multi-scene </a:t>
            </a:r>
            <a:r>
              <a:rPr lang="de-DE" dirty="0" err="1"/>
              <a:t>image</a:t>
            </a:r>
            <a:r>
              <a:rPr lang="de-DE" dirty="0"/>
              <a:t>. OMERO </a:t>
            </a:r>
            <a:r>
              <a:rPr lang="de-DE" dirty="0" err="1"/>
              <a:t>shows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scene</a:t>
            </a:r>
            <a:r>
              <a:rPr lang="de-DE" dirty="0"/>
              <a:t> </a:t>
            </a:r>
            <a:r>
              <a:rPr lang="de-DE" dirty="0" err="1"/>
              <a:t>separately</a:t>
            </a:r>
            <a:r>
              <a:rPr lang="de-DE" dirty="0"/>
              <a:t> (</a:t>
            </a:r>
            <a:r>
              <a:rPr lang="de-DE" dirty="0" err="1"/>
              <a:t>indicated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brackets</a:t>
            </a:r>
            <a:r>
              <a:rPr lang="de-DE" dirty="0"/>
              <a:t>).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A22E-7875-4095-8650-3C6B97E68420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1038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working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OMERO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time,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sure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become</a:t>
            </a:r>
            <a:r>
              <a:rPr lang="de-DE" dirty="0"/>
              <a:t> </a:t>
            </a:r>
            <a:r>
              <a:rPr lang="de-DE" dirty="0" err="1"/>
              <a:t>familiar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organized</a:t>
            </a:r>
            <a:r>
              <a:rPr lang="de-DE" dirty="0"/>
              <a:t> in OMERO.</a:t>
            </a:r>
          </a:p>
          <a:p>
            <a:r>
              <a:rPr lang="de-DE" dirty="0" err="1"/>
              <a:t>Intuitively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might</a:t>
            </a:r>
            <a:r>
              <a:rPr lang="de-DE" dirty="0"/>
              <a:t> </a:t>
            </a:r>
            <a:r>
              <a:rPr lang="de-DE" dirty="0" err="1"/>
              <a:t>look</a:t>
            </a:r>
            <a:r>
              <a:rPr lang="de-DE" dirty="0"/>
              <a:t> </a:t>
            </a:r>
            <a:r>
              <a:rPr lang="de-DE" dirty="0" err="1"/>
              <a:t>confusing</a:t>
            </a:r>
            <a:r>
              <a:rPr lang="de-DE" dirty="0"/>
              <a:t>.</a:t>
            </a:r>
          </a:p>
          <a:p>
            <a:r>
              <a:rPr lang="de-DE" dirty="0" err="1"/>
              <a:t>If</a:t>
            </a:r>
            <a:r>
              <a:rPr lang="de-DE" dirty="0"/>
              <a:t> OMERO </a:t>
            </a:r>
            <a:r>
              <a:rPr lang="de-DE" dirty="0" err="1"/>
              <a:t>offers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a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folder</a:t>
            </a:r>
            <a:r>
              <a:rPr lang="de-DE" dirty="0"/>
              <a:t> </a:t>
            </a:r>
            <a:r>
              <a:rPr lang="de-DE" dirty="0" err="1"/>
              <a:t>deep</a:t>
            </a:r>
            <a:r>
              <a:rPr lang="de-DE" dirty="0"/>
              <a:t> </a:t>
            </a:r>
            <a:r>
              <a:rPr lang="de-DE" dirty="0" err="1"/>
              <a:t>hierarchy</a:t>
            </a:r>
            <a:r>
              <a:rPr lang="de-DE" dirty="0"/>
              <a:t>,</a:t>
            </a:r>
          </a:p>
          <a:p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does</a:t>
            </a:r>
            <a:r>
              <a:rPr lang="de-DE" dirty="0"/>
              <a:t> </a:t>
            </a:r>
            <a:r>
              <a:rPr lang="de-DE" dirty="0" err="1"/>
              <a:t>my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 fit in?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A22E-7875-4095-8650-3C6B97E68420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8713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Note </a:t>
            </a:r>
            <a:r>
              <a:rPr lang="de-DE" dirty="0" err="1"/>
              <a:t>that</a:t>
            </a:r>
            <a:r>
              <a:rPr lang="de-DE" dirty="0"/>
              <a:t> a </a:t>
            </a:r>
            <a:r>
              <a:rPr lang="de-DE" dirty="0" err="1"/>
              <a:t>file</a:t>
            </a:r>
            <a:r>
              <a:rPr lang="de-DE" dirty="0"/>
              <a:t> </a:t>
            </a:r>
            <a:r>
              <a:rPr lang="de-DE" dirty="0" err="1"/>
              <a:t>folder</a:t>
            </a:r>
            <a:r>
              <a:rPr lang="de-DE" dirty="0"/>
              <a:t> </a:t>
            </a:r>
            <a:r>
              <a:rPr lang="de-DE" dirty="0" err="1"/>
              <a:t>hierarchy</a:t>
            </a:r>
            <a:r>
              <a:rPr lang="de-DE" dirty="0"/>
              <a:t> </a:t>
            </a:r>
            <a:r>
              <a:rPr lang="de-DE" dirty="0" err="1"/>
              <a:t>intrinsicly</a:t>
            </a:r>
            <a:r>
              <a:rPr lang="de-DE" dirty="0"/>
              <a:t> </a:t>
            </a:r>
            <a:r>
              <a:rPr lang="de-DE" dirty="0" err="1"/>
              <a:t>contains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, in </a:t>
            </a:r>
            <a:r>
              <a:rPr lang="de-DE" dirty="0" err="1"/>
              <a:t>particular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relationships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and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dependencies</a:t>
            </a:r>
            <a:r>
              <a:rPr lang="de-DE" dirty="0"/>
              <a:t>. In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words</a:t>
            </a:r>
            <a:r>
              <a:rPr lang="de-DE" dirty="0"/>
              <a:t>,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metadata</a:t>
            </a:r>
            <a:r>
              <a:rPr lang="de-DE" dirty="0"/>
              <a:t>.</a:t>
            </a:r>
          </a:p>
          <a:p>
            <a:r>
              <a:rPr lang="de-DE" dirty="0"/>
              <a:t>OMERO </a:t>
            </a:r>
            <a:r>
              <a:rPr lang="de-DE" dirty="0" err="1"/>
              <a:t>uses</a:t>
            </a:r>
            <a:r>
              <a:rPr lang="de-DE" dirty="0"/>
              <a:t> </a:t>
            </a:r>
            <a:r>
              <a:rPr lang="de-DE" dirty="0" err="1"/>
              <a:t>structured</a:t>
            </a:r>
            <a:r>
              <a:rPr lang="de-DE" dirty="0"/>
              <a:t> </a:t>
            </a:r>
            <a:r>
              <a:rPr lang="de-DE" dirty="0" err="1"/>
              <a:t>metadata</a:t>
            </a:r>
            <a:r>
              <a:rPr lang="de-DE" dirty="0"/>
              <a:t> of different </a:t>
            </a:r>
            <a:r>
              <a:rPr lang="de-DE" dirty="0" err="1"/>
              <a:t>kinds</a:t>
            </a:r>
            <a:r>
              <a:rPr lang="de-DE" dirty="0"/>
              <a:t>, </a:t>
            </a: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notably</a:t>
            </a:r>
            <a:r>
              <a:rPr lang="de-DE" dirty="0"/>
              <a:t> Tags and Key-Value </a:t>
            </a:r>
            <a:r>
              <a:rPr lang="de-DE" dirty="0" err="1"/>
              <a:t>pairs</a:t>
            </a:r>
            <a:r>
              <a:rPr lang="de-DE" dirty="0"/>
              <a:t>.</a:t>
            </a:r>
            <a:br>
              <a:rPr lang="de-DE" dirty="0"/>
            </a:b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OMERO,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strongly</a:t>
            </a:r>
            <a:r>
              <a:rPr lang="de-DE" dirty="0"/>
              <a:t> </a:t>
            </a:r>
            <a:r>
              <a:rPr lang="de-DE" dirty="0" err="1"/>
              <a:t>recommended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Annotate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Tags and Key-Value Pairs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A22E-7875-4095-8650-3C6B97E68420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4895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-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4CE64EF9-B829-488B-8B8C-40E1E89F5AAD}"/>
              </a:ext>
            </a:extLst>
          </p:cNvPr>
          <p:cNvSpPr txBox="1"/>
          <p:nvPr userDrawn="1"/>
        </p:nvSpPr>
        <p:spPr>
          <a:xfrm>
            <a:off x="7748276" y="4464549"/>
            <a:ext cx="1285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ADD LOGO BIG</a:t>
            </a:r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8A8B839-6187-48C8-B4DD-323C593FAC5F}"/>
              </a:ext>
            </a:extLst>
          </p:cNvPr>
          <p:cNvCxnSpPr>
            <a:cxnSpLocks/>
          </p:cNvCxnSpPr>
          <p:nvPr userDrawn="1"/>
        </p:nvCxnSpPr>
        <p:spPr>
          <a:xfrm>
            <a:off x="0" y="4338796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18">
            <a:extLst>
              <a:ext uri="{FF2B5EF4-FFF2-40B4-BE49-F238E27FC236}">
                <a16:creationId xmlns:a16="http://schemas.microsoft.com/office/drawing/2014/main" id="{8DB07B95-4A6C-4E83-A426-28D8BF8C22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64996" y="4464549"/>
            <a:ext cx="5009440" cy="45905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defRPr sz="14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569913" indent="-188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2pPr>
            <a:lvl3pPr marL="947738" indent="-1873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3pPr>
            <a:lvl4pPr marL="1323975" indent="-1857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4pPr>
            <a:lvl5pPr marL="17922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5pPr>
            <a:lvl6pPr marL="22494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6pPr>
            <a:lvl7pPr marL="27066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7pPr>
            <a:lvl8pPr marL="31638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8pPr>
            <a:lvl9pPr marL="36210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kumimoji="0" lang="de-DE" sz="7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DOI: 10.5281/zenodo.8323588</a:t>
            </a:r>
            <a:b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</a:b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a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/>
              </a:rPr>
              <a:t>Creative Commons Attribution 4.0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/>
              </a:rPr>
              <a:t>license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</a:p>
          <a:p>
            <a:pPr marL="0" marR="0" lvl="0" indent="0" algn="just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endParaRPr kumimoji="0" lang="de-DE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7715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880437-CFE9-4F42-9D73-A98265837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3154" y="4789971"/>
            <a:ext cx="614126" cy="273844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p </a:t>
            </a:r>
            <a:fld id="{C7108C5B-AA49-4F53-BA41-9126274718B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CE64EF9-B829-488B-8B8C-40E1E89F5AAD}"/>
              </a:ext>
            </a:extLst>
          </p:cNvPr>
          <p:cNvSpPr txBox="1"/>
          <p:nvPr userDrawn="1"/>
        </p:nvSpPr>
        <p:spPr>
          <a:xfrm>
            <a:off x="7613264" y="4789971"/>
            <a:ext cx="1611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ADD LOGO SMALL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8440E4B-E513-4C4F-92C4-2AEBB285991D}"/>
              </a:ext>
            </a:extLst>
          </p:cNvPr>
          <p:cNvCxnSpPr>
            <a:cxnSpLocks/>
          </p:cNvCxnSpPr>
          <p:nvPr userDrawn="1"/>
        </p:nvCxnSpPr>
        <p:spPr>
          <a:xfrm>
            <a:off x="0" y="4733925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1246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7911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-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5CD8D0EA-CD4A-4BB6-B2B8-24B6A7CF6418}"/>
              </a:ext>
            </a:extLst>
          </p:cNvPr>
          <p:cNvSpPr/>
          <p:nvPr userDrawn="1"/>
        </p:nvSpPr>
        <p:spPr bwMode="auto">
          <a:xfrm>
            <a:off x="0" y="4338797"/>
            <a:ext cx="9144000" cy="804704"/>
          </a:xfrm>
          <a:prstGeom prst="rect">
            <a:avLst/>
          </a:prstGeom>
          <a:solidFill>
            <a:srgbClr val="008000"/>
          </a:solidFill>
          <a:ln>
            <a:solidFill>
              <a:srgbClr val="008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8A8B839-6187-48C8-B4DD-323C593FAC5F}"/>
              </a:ext>
            </a:extLst>
          </p:cNvPr>
          <p:cNvCxnSpPr>
            <a:cxnSpLocks/>
          </p:cNvCxnSpPr>
          <p:nvPr userDrawn="1"/>
        </p:nvCxnSpPr>
        <p:spPr>
          <a:xfrm>
            <a:off x="0" y="4338796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18">
            <a:extLst>
              <a:ext uri="{FF2B5EF4-FFF2-40B4-BE49-F238E27FC236}">
                <a16:creationId xmlns:a16="http://schemas.microsoft.com/office/drawing/2014/main" id="{8DB07B95-4A6C-4E83-A426-28D8BF8C22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64996" y="4464549"/>
            <a:ext cx="5009440" cy="45905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defRPr sz="14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569913" indent="-188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2pPr>
            <a:lvl3pPr marL="947738" indent="-1873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3pPr>
            <a:lvl4pPr marL="1323975" indent="-1857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4pPr>
            <a:lvl5pPr marL="17922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5pPr>
            <a:lvl6pPr marL="22494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6pPr>
            <a:lvl7pPr marL="27066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7pPr>
            <a:lvl8pPr marL="31638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8pPr>
            <a:lvl9pPr marL="36210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kumimoji="0" lang="de-DE" sz="700" b="0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DOI: 10.5281/zenodo.8323588</a:t>
            </a:r>
            <a:b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</a:b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47C2BAB-6413-437B-8C2B-44D652AADC1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28522" y="4373998"/>
            <a:ext cx="903171" cy="74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3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46F1FEA3-75A1-4A43-BAC9-E5432E79D576}"/>
              </a:ext>
            </a:extLst>
          </p:cNvPr>
          <p:cNvSpPr/>
          <p:nvPr userDrawn="1"/>
        </p:nvSpPr>
        <p:spPr bwMode="auto">
          <a:xfrm>
            <a:off x="0" y="4733925"/>
            <a:ext cx="9144000" cy="409575"/>
          </a:xfrm>
          <a:prstGeom prst="rect">
            <a:avLst/>
          </a:prstGeom>
          <a:solidFill>
            <a:srgbClr val="008000"/>
          </a:solidFill>
          <a:ln>
            <a:solidFill>
              <a:srgbClr val="008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FF0EB5C0-5D39-4F2B-8276-7034CF92ABD3}"/>
              </a:ext>
            </a:extLst>
          </p:cNvPr>
          <p:cNvSpPr/>
          <p:nvPr userDrawn="1"/>
        </p:nvSpPr>
        <p:spPr>
          <a:xfrm>
            <a:off x="8418576" y="4752212"/>
            <a:ext cx="609600" cy="36836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8440E4B-E513-4C4F-92C4-2AEBB285991D}"/>
              </a:ext>
            </a:extLst>
          </p:cNvPr>
          <p:cNvCxnSpPr>
            <a:cxnSpLocks/>
          </p:cNvCxnSpPr>
          <p:nvPr userDrawn="1"/>
        </p:nvCxnSpPr>
        <p:spPr>
          <a:xfrm>
            <a:off x="0" y="4733925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6">
            <a:extLst>
              <a:ext uri="{FF2B5EF4-FFF2-40B4-BE49-F238E27FC236}">
                <a16:creationId xmlns:a16="http://schemas.microsoft.com/office/drawing/2014/main" id="{46D36471-AB9E-4ECB-BD86-FC52D2006382}"/>
              </a:ext>
            </a:extLst>
          </p:cNvPr>
          <p:cNvSpPr>
            <a:spLocks/>
          </p:cNvSpPr>
          <p:nvPr userDrawn="1"/>
        </p:nvSpPr>
        <p:spPr bwMode="auto">
          <a:xfrm>
            <a:off x="2611876" y="19789"/>
            <a:ext cx="3648716" cy="1119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defRPr/>
            </a:pPr>
            <a:r>
              <a:rPr lang="de-DE" sz="2400" b="1" dirty="0">
                <a:solidFill>
                  <a:schemeClr val="bg1"/>
                </a:solidFill>
              </a:rPr>
              <a:t>OMERO Training Material </a:t>
            </a:r>
            <a:r>
              <a:rPr lang="de-DE" sz="2400" b="1" dirty="0" err="1">
                <a:solidFill>
                  <a:schemeClr val="bg1"/>
                </a:solidFill>
              </a:rPr>
              <a:t>by</a:t>
            </a:r>
            <a:r>
              <a:rPr lang="de-DE" sz="2400" b="1" dirty="0">
                <a:solidFill>
                  <a:schemeClr val="bg1"/>
                </a:solidFill>
              </a:rPr>
              <a:t> I3D:bio</a:t>
            </a:r>
            <a:endParaRPr sz="1100" dirty="0"/>
          </a:p>
          <a:p>
            <a:pPr algn="ctr">
              <a:defRPr/>
            </a:pPr>
            <a:endParaRPr lang="de-DE" sz="2400" dirty="0">
              <a:solidFill>
                <a:schemeClr val="bg1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34D97E9-F8AD-4D67-8FE0-54642FFE76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00109" y="4775132"/>
            <a:ext cx="447328" cy="327160"/>
          </a:xfrm>
          <a:prstGeom prst="rect">
            <a:avLst/>
          </a:prstGeom>
        </p:spPr>
      </p:pic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C05370D4-2441-46F8-8E21-B31C75621D2D}"/>
              </a:ext>
            </a:extLst>
          </p:cNvPr>
          <p:cNvSpPr txBox="1">
            <a:spLocks/>
          </p:cNvSpPr>
          <p:nvPr userDrawn="1"/>
        </p:nvSpPr>
        <p:spPr>
          <a:xfrm>
            <a:off x="707810" y="4801791"/>
            <a:ext cx="614126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p </a:t>
            </a:r>
            <a:fld id="{C7108C5B-AA49-4F53-BA41-9126274718B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948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044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51" r:id="rId3"/>
    <p:sldLayoutId id="2147483666" r:id="rId4"/>
    <p:sldLayoutId id="2147483667" r:id="rId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omero-guides.readthedocs.io/en/latest/introduction/docs/index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DB8D3AFF-5B75-4111-916E-5134ACAA5040}"/>
              </a:ext>
            </a:extLst>
          </p:cNvPr>
          <p:cNvSpPr txBox="1"/>
          <p:nvPr/>
        </p:nvSpPr>
        <p:spPr>
          <a:xfrm>
            <a:off x="321198" y="176645"/>
            <a:ext cx="840900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chemeClr val="accent1">
                    <a:lumMod val="75000"/>
                  </a:schemeClr>
                </a:solidFill>
              </a:rPr>
              <a:t>I3D:bio OMERO </a:t>
            </a:r>
            <a:r>
              <a:rPr lang="de-DE" sz="2000" b="1" dirty="0" err="1">
                <a:solidFill>
                  <a:schemeClr val="accent1">
                    <a:lumMod val="75000"/>
                  </a:schemeClr>
                </a:solidFill>
              </a:rPr>
              <a:t>user</a:t>
            </a:r>
            <a:r>
              <a:rPr lang="de-DE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accent1">
                    <a:lumMod val="75000"/>
                  </a:schemeClr>
                </a:solidFill>
              </a:rPr>
              <a:t>training</a:t>
            </a:r>
            <a:r>
              <a:rPr lang="de-DE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accent1">
                    <a:lumMod val="75000"/>
                  </a:schemeClr>
                </a:solidFill>
              </a:rPr>
              <a:t>slides</a:t>
            </a:r>
            <a:br>
              <a:rPr lang="de-DE" b="1" dirty="0"/>
            </a:br>
            <a:endParaRPr lang="de-DE" b="1" dirty="0"/>
          </a:p>
          <a:p>
            <a:r>
              <a:rPr lang="de-DE" sz="1600" b="1" dirty="0"/>
              <a:t>HOW TO USE THE SLIDE TEMPLATES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institution‘s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design and logo, </a:t>
            </a:r>
            <a:r>
              <a:rPr lang="de-DE" dirty="0" err="1"/>
              <a:t>adjust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of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„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master</a:t>
            </a:r>
            <a:r>
              <a:rPr lang="de-DE" dirty="0"/>
              <a:t>“</a:t>
            </a:r>
            <a:br>
              <a:rPr lang="de-DE" dirty="0"/>
            </a:br>
            <a:r>
              <a:rPr lang="de-DE" dirty="0"/>
              <a:t>Note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optimized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16:9 screen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layout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Check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>
                <a:highlight>
                  <a:srgbClr val="FFFF00"/>
                </a:highlight>
              </a:rPr>
              <a:t>yellow-marked</a:t>
            </a:r>
            <a:r>
              <a:rPr lang="de-DE" dirty="0">
                <a:highlight>
                  <a:srgbClr val="FFFF00"/>
                </a:highlight>
              </a:rPr>
              <a:t> </a:t>
            </a:r>
            <a:r>
              <a:rPr lang="de-DE" dirty="0" err="1">
                <a:highlight>
                  <a:srgbClr val="FFFF00"/>
                </a:highlight>
              </a:rPr>
              <a:t>text</a:t>
            </a:r>
            <a:r>
              <a:rPr lang="de-DE" dirty="0">
                <a:highlight>
                  <a:srgbClr val="FFFF00"/>
                </a:highlight>
              </a:rPr>
              <a:t> </a:t>
            </a:r>
            <a:r>
              <a:rPr lang="de-DE" dirty="0"/>
              <a:t>and </a:t>
            </a:r>
            <a:r>
              <a:rPr lang="de-DE" dirty="0" err="1"/>
              <a:t>insert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own </a:t>
            </a:r>
            <a:r>
              <a:rPr lang="de-DE" dirty="0" err="1"/>
              <a:t>institute‘s</a:t>
            </a:r>
            <a:r>
              <a:rPr lang="de-DE" dirty="0"/>
              <a:t> </a:t>
            </a:r>
            <a:r>
              <a:rPr lang="de-DE" dirty="0" err="1"/>
              <a:t>infrastructure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Feel</a:t>
            </a:r>
            <a:r>
              <a:rPr lang="de-DE" dirty="0"/>
              <a:t> </a:t>
            </a:r>
            <a:r>
              <a:rPr lang="de-DE" dirty="0" err="1"/>
              <a:t>free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material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videos</a:t>
            </a:r>
            <a:r>
              <a:rPr lang="de-DE" dirty="0"/>
              <a:t>, </a:t>
            </a:r>
            <a:r>
              <a:rPr lang="de-DE" dirty="0" err="1"/>
              <a:t>teaching</a:t>
            </a:r>
            <a:r>
              <a:rPr lang="de-DE" dirty="0"/>
              <a:t>, </a:t>
            </a:r>
            <a:r>
              <a:rPr lang="de-DE" dirty="0" err="1"/>
              <a:t>guidelines</a:t>
            </a:r>
            <a:r>
              <a:rPr lang="de-DE" dirty="0"/>
              <a:t>, etc., at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institute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cite</a:t>
            </a:r>
            <a:r>
              <a:rPr lang="de-DE" dirty="0"/>
              <a:t> </a:t>
            </a:r>
            <a:r>
              <a:rPr lang="de-DE" dirty="0" err="1"/>
              <a:t>us</a:t>
            </a:r>
            <a:r>
              <a:rPr lang="de-DE" dirty="0"/>
              <a:t> (e.g., on </a:t>
            </a:r>
            <a:r>
              <a:rPr lang="de-DE" dirty="0" err="1"/>
              <a:t>page</a:t>
            </a:r>
            <a:r>
              <a:rPr lang="de-DE" dirty="0"/>
              <a:t> 1)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re-using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material </a:t>
            </a:r>
            <a:r>
              <a:rPr lang="de-DE" dirty="0" err="1"/>
              <a:t>or</a:t>
            </a:r>
            <a:r>
              <a:rPr lang="de-DE" dirty="0"/>
              <a:t> derivatives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If</a:t>
            </a:r>
            <a:r>
              <a:rPr lang="de-DE" dirty="0"/>
              <a:t> not </a:t>
            </a:r>
            <a:r>
              <a:rPr lang="de-DE" dirty="0" err="1"/>
              <a:t>stated</a:t>
            </a:r>
            <a:r>
              <a:rPr lang="de-DE" dirty="0"/>
              <a:t> </a:t>
            </a:r>
            <a:r>
              <a:rPr lang="de-DE" dirty="0" err="1"/>
              <a:t>otherwise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content</a:t>
            </a:r>
            <a:r>
              <a:rPr lang="de-DE" dirty="0"/>
              <a:t> of </a:t>
            </a:r>
            <a:r>
              <a:rPr lang="de-DE" dirty="0" err="1"/>
              <a:t>this</a:t>
            </a:r>
            <a:r>
              <a:rPr lang="de-DE" dirty="0"/>
              <a:t> material (</a:t>
            </a:r>
            <a:r>
              <a:rPr lang="de-DE" dirty="0" err="1"/>
              <a:t>except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logos</a:t>
            </a:r>
            <a:r>
              <a:rPr lang="de-DE" dirty="0"/>
              <a:t>)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published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a </a:t>
            </a:r>
            <a:r>
              <a:rPr lang="de-DE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lang="de-DE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This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funded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Deutsche Forschungsgemeinschaft (DFG, German Research </a:t>
            </a:r>
            <a:r>
              <a:rPr lang="de-DE" dirty="0" err="1"/>
              <a:t>Foundation</a:t>
            </a:r>
            <a:r>
              <a:rPr lang="de-DE" dirty="0"/>
              <a:t>) – 462231789 (Information Infrastructure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BioImage</a:t>
            </a:r>
            <a:r>
              <a:rPr lang="de-DE" dirty="0"/>
              <a:t> Data, I3D:bio)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9" name="Grafik 6">
            <a:extLst>
              <a:ext uri="{FF2B5EF4-FFF2-40B4-BE49-F238E27FC236}">
                <a16:creationId xmlns:a16="http://schemas.microsoft.com/office/drawing/2014/main" id="{A961A41C-A22C-4AA3-A823-42E5EF2BA3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781086" y="176645"/>
            <a:ext cx="1154832" cy="844602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7F49E361-AAA1-46D4-AB0F-EA09ABD7BBBB}"/>
              </a:ext>
            </a:extLst>
          </p:cNvPr>
          <p:cNvSpPr/>
          <p:nvPr/>
        </p:nvSpPr>
        <p:spPr>
          <a:xfrm>
            <a:off x="620446" y="2975107"/>
            <a:ext cx="83423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defRPr/>
            </a:pP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lang="de-DE" sz="800" i="1" kern="0" dirty="0"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lang="en-US" sz="800" kern="0" dirty="0"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lang="en-US" sz="800" kern="0" dirty="0" err="1"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lang="en-US" sz="800" kern="0" dirty="0"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DOI: 10.5281/zenodo.8323588.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.</a:t>
            </a:r>
          </a:p>
          <a:p>
            <a:pPr algn="just">
              <a:defRPr/>
            </a:pP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536545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293938B0-C908-4A44-AFC1-4954AB8FE0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157"/>
          <a:stretch/>
        </p:blipFill>
        <p:spPr>
          <a:xfrm>
            <a:off x="5519278" y="731577"/>
            <a:ext cx="3507945" cy="2549846"/>
          </a:xfrm>
          <a:prstGeom prst="rect">
            <a:avLst/>
          </a:prstGeom>
        </p:spPr>
      </p:pic>
      <p:pic>
        <p:nvPicPr>
          <p:cNvPr id="4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DED04222-7745-48D8-A4F7-CFE62BE91D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7DC40A23-1FBF-4840-8E68-D895929FAE5E}"/>
              </a:ext>
            </a:extLst>
          </p:cNvPr>
          <p:cNvSpPr/>
          <p:nvPr/>
        </p:nvSpPr>
        <p:spPr>
          <a:xfrm>
            <a:off x="4299617" y="4858694"/>
            <a:ext cx="184730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E3213402-2491-42A8-8A74-D731B78A2BD4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Re-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think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organization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: 	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Object-based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organization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A487C8B-494B-41ED-AC03-4E09071135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812" y="1148118"/>
            <a:ext cx="3198664" cy="291025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435B92B2-95E6-41DD-B2EA-217401F37E0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5" t="26899" r="97578" b="69931"/>
          <a:stretch/>
        </p:blipFill>
        <p:spPr>
          <a:xfrm>
            <a:off x="3287313" y="1410041"/>
            <a:ext cx="303202" cy="245622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0D11B530-1B86-468A-8F8C-A7EF638D9948}"/>
              </a:ext>
            </a:extLst>
          </p:cNvPr>
          <p:cNvSpPr txBox="1"/>
          <p:nvPr/>
        </p:nvSpPr>
        <p:spPr>
          <a:xfrm>
            <a:off x="3580700" y="1409977"/>
            <a:ext cx="10198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rgbClr val="54657B"/>
                </a:solidFill>
                <a:latin typeface="Arial"/>
              </a:rPr>
              <a:t>Project </a:t>
            </a:r>
            <a:r>
              <a:rPr lang="de-DE" sz="1200" dirty="0" err="1">
                <a:solidFill>
                  <a:srgbClr val="54657B"/>
                </a:solidFill>
                <a:latin typeface="Arial"/>
              </a:rPr>
              <a:t>level</a:t>
            </a:r>
            <a:endParaRPr lang="de-DE" sz="1200" dirty="0">
              <a:solidFill>
                <a:srgbClr val="54657B"/>
              </a:solidFill>
              <a:latin typeface="Arial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B18FA0F-0D3D-4FBA-B105-EDAE6AE89B56}"/>
              </a:ext>
            </a:extLst>
          </p:cNvPr>
          <p:cNvSpPr txBox="1"/>
          <p:nvPr/>
        </p:nvSpPr>
        <p:spPr>
          <a:xfrm>
            <a:off x="3553137" y="1754154"/>
            <a:ext cx="1071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rgbClr val="6A8853"/>
                </a:solidFill>
                <a:latin typeface="Arial"/>
              </a:rPr>
              <a:t>Dataset </a:t>
            </a:r>
            <a:r>
              <a:rPr lang="de-DE" sz="1200" dirty="0" err="1">
                <a:solidFill>
                  <a:srgbClr val="6A8853"/>
                </a:solidFill>
                <a:latin typeface="Arial"/>
              </a:rPr>
              <a:t>level</a:t>
            </a:r>
            <a:endParaRPr lang="de-DE" sz="1200" dirty="0">
              <a:solidFill>
                <a:srgbClr val="6A8853"/>
              </a:solidFill>
              <a:latin typeface="Arial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929EFF45-77A3-4FB2-88B7-82A80682C64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64" t="27102" r="95073" b="70105"/>
          <a:stretch/>
        </p:blipFill>
        <p:spPr>
          <a:xfrm>
            <a:off x="3290589" y="1788324"/>
            <a:ext cx="305377" cy="216475"/>
          </a:xfrm>
          <a:prstGeom prst="rect">
            <a:avLst/>
          </a:prstGeom>
        </p:spPr>
      </p:pic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FA0F34DE-3C17-4B9D-8017-55BCA4B38CA2}"/>
              </a:ext>
            </a:extLst>
          </p:cNvPr>
          <p:cNvCxnSpPr>
            <a:cxnSpLocks/>
          </p:cNvCxnSpPr>
          <p:nvPr/>
        </p:nvCxnSpPr>
        <p:spPr bwMode="auto">
          <a:xfrm>
            <a:off x="1219504" y="1757011"/>
            <a:ext cx="32973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81E9DD35-DFA4-4A8E-A81E-E2BEECEFC793}"/>
              </a:ext>
            </a:extLst>
          </p:cNvPr>
          <p:cNvCxnSpPr>
            <a:cxnSpLocks/>
          </p:cNvCxnSpPr>
          <p:nvPr/>
        </p:nvCxnSpPr>
        <p:spPr bwMode="auto">
          <a:xfrm>
            <a:off x="1219504" y="1369032"/>
            <a:ext cx="32973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F589E373-DC34-4E99-B734-625B9690775E}"/>
              </a:ext>
            </a:extLst>
          </p:cNvPr>
          <p:cNvCxnSpPr>
            <a:cxnSpLocks/>
          </p:cNvCxnSpPr>
          <p:nvPr/>
        </p:nvCxnSpPr>
        <p:spPr bwMode="auto">
          <a:xfrm>
            <a:off x="1219504" y="1079599"/>
            <a:ext cx="331236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60674FD8-689D-4E8E-93D0-1C7B24091FC7}"/>
              </a:ext>
            </a:extLst>
          </p:cNvPr>
          <p:cNvSpPr txBox="1"/>
          <p:nvPr/>
        </p:nvSpPr>
        <p:spPr>
          <a:xfrm>
            <a:off x="3582208" y="1046799"/>
            <a:ext cx="865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</a:rPr>
              <a:t>User </a:t>
            </a:r>
            <a:r>
              <a:rPr lang="de-DE" sz="1200" dirty="0" err="1">
                <a:latin typeface="Arial"/>
              </a:rPr>
              <a:t>level</a:t>
            </a:r>
            <a:endParaRPr lang="de-DE" sz="1200" dirty="0">
              <a:latin typeface="Arial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A96C64CD-7953-4283-AE3B-1F922C3CA2E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92052" b="88133"/>
          <a:stretch/>
        </p:blipFill>
        <p:spPr>
          <a:xfrm>
            <a:off x="3331252" y="1111916"/>
            <a:ext cx="194246" cy="194246"/>
          </a:xfrm>
          <a:prstGeom prst="rect">
            <a:avLst/>
          </a:prstGeom>
        </p:spPr>
      </p:pic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BDE046E0-D1C9-4897-927D-31C40DC37916}"/>
              </a:ext>
            </a:extLst>
          </p:cNvPr>
          <p:cNvCxnSpPr>
            <a:cxnSpLocks/>
          </p:cNvCxnSpPr>
          <p:nvPr/>
        </p:nvCxnSpPr>
        <p:spPr bwMode="auto">
          <a:xfrm>
            <a:off x="1219504" y="2020593"/>
            <a:ext cx="32973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859AC0EF-01D0-4FA4-B665-D394B6EFDD78}"/>
              </a:ext>
            </a:extLst>
          </p:cNvPr>
          <p:cNvSpPr txBox="1"/>
          <p:nvPr/>
        </p:nvSpPr>
        <p:spPr>
          <a:xfrm>
            <a:off x="3508639" y="2772493"/>
            <a:ext cx="1071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rgbClr val="6A8853"/>
                </a:solidFill>
                <a:latin typeface="Arial"/>
              </a:rPr>
              <a:t>Dataset </a:t>
            </a:r>
            <a:r>
              <a:rPr lang="de-DE" sz="1200" dirty="0" err="1">
                <a:solidFill>
                  <a:srgbClr val="6A8853"/>
                </a:solidFill>
                <a:latin typeface="Arial"/>
              </a:rPr>
              <a:t>level</a:t>
            </a:r>
            <a:endParaRPr lang="de-DE" sz="1200" dirty="0">
              <a:solidFill>
                <a:srgbClr val="6A8853"/>
              </a:solidFill>
              <a:latin typeface="Arial"/>
            </a:endParaRP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FA7F76F1-5C0A-4DC7-BBC0-1279FEA45FD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64" t="27102" r="95073" b="70105"/>
          <a:stretch/>
        </p:blipFill>
        <p:spPr>
          <a:xfrm>
            <a:off x="3236805" y="2794559"/>
            <a:ext cx="305377" cy="216475"/>
          </a:xfrm>
          <a:prstGeom prst="rect">
            <a:avLst/>
          </a:prstGeom>
        </p:spPr>
      </p:pic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C65EF12D-EE24-4AAC-BD04-C31F6674EDCC}"/>
              </a:ext>
            </a:extLst>
          </p:cNvPr>
          <p:cNvCxnSpPr>
            <a:cxnSpLocks/>
          </p:cNvCxnSpPr>
          <p:nvPr/>
        </p:nvCxnSpPr>
        <p:spPr bwMode="auto">
          <a:xfrm>
            <a:off x="1208758" y="4058376"/>
            <a:ext cx="32973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FB320835-CDDF-486F-9788-7744B6D9A8E9}"/>
              </a:ext>
            </a:extLst>
          </p:cNvPr>
          <p:cNvSpPr txBox="1"/>
          <p:nvPr/>
        </p:nvSpPr>
        <p:spPr>
          <a:xfrm>
            <a:off x="147921" y="652043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latin typeface="Arial"/>
              </a:rPr>
              <a:t>Organization</a:t>
            </a:r>
            <a:r>
              <a:rPr lang="de-DE" b="1" dirty="0">
                <a:latin typeface="Arial"/>
              </a:rPr>
              <a:t> </a:t>
            </a:r>
            <a:r>
              <a:rPr lang="de-DE" b="1" dirty="0" err="1">
                <a:latin typeface="Arial"/>
              </a:rPr>
              <a:t>example</a:t>
            </a:r>
            <a:r>
              <a:rPr lang="de-DE" b="1" dirty="0">
                <a:latin typeface="Arial"/>
              </a:rPr>
              <a:t> 1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4D4A05EA-4963-4C8B-83A0-D5BF6C98785E}"/>
              </a:ext>
            </a:extLst>
          </p:cNvPr>
          <p:cNvCxnSpPr>
            <a:cxnSpLocks/>
          </p:cNvCxnSpPr>
          <p:nvPr/>
        </p:nvCxnSpPr>
        <p:spPr bwMode="auto">
          <a:xfrm>
            <a:off x="4579766" y="1234297"/>
            <a:ext cx="930807" cy="48649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2664F4EB-93D3-4B45-B4EA-6A2713A5DF1F}"/>
              </a:ext>
            </a:extLst>
          </p:cNvPr>
          <p:cNvCxnSpPr>
            <a:cxnSpLocks/>
            <a:stCxn id="10" idx="3"/>
          </p:cNvCxnSpPr>
          <p:nvPr/>
        </p:nvCxnSpPr>
        <p:spPr bwMode="auto">
          <a:xfrm>
            <a:off x="4600531" y="1548477"/>
            <a:ext cx="886309" cy="4079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A3D4569F-3CCB-4DFD-81DD-6A48E874A2C5}"/>
              </a:ext>
            </a:extLst>
          </p:cNvPr>
          <p:cNvCxnSpPr>
            <a:cxnSpLocks/>
            <a:stCxn id="11" idx="3"/>
          </p:cNvCxnSpPr>
          <p:nvPr/>
        </p:nvCxnSpPr>
        <p:spPr bwMode="auto">
          <a:xfrm>
            <a:off x="4624264" y="1892654"/>
            <a:ext cx="820367" cy="4736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2403A936-3809-4561-88EA-5F5B79B4115F}"/>
              </a:ext>
            </a:extLst>
          </p:cNvPr>
          <p:cNvCxnSpPr>
            <a:cxnSpLocks/>
            <a:stCxn id="19" idx="3"/>
          </p:cNvCxnSpPr>
          <p:nvPr/>
        </p:nvCxnSpPr>
        <p:spPr bwMode="auto">
          <a:xfrm flipV="1">
            <a:off x="4579766" y="2461733"/>
            <a:ext cx="890170" cy="4492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7" name="Textfeld 26">
            <a:extLst>
              <a:ext uri="{FF2B5EF4-FFF2-40B4-BE49-F238E27FC236}">
                <a16:creationId xmlns:a16="http://schemas.microsoft.com/office/drawing/2014/main" id="{3F343F0E-3685-40B0-896D-847C2978A365}"/>
              </a:ext>
            </a:extLst>
          </p:cNvPr>
          <p:cNvSpPr txBox="1"/>
          <p:nvPr/>
        </p:nvSpPr>
        <p:spPr>
          <a:xfrm>
            <a:off x="3553137" y="3817579"/>
            <a:ext cx="1071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rgbClr val="6A8853"/>
                </a:solidFill>
                <a:latin typeface="Arial"/>
              </a:rPr>
              <a:t>Dataset </a:t>
            </a:r>
            <a:r>
              <a:rPr lang="de-DE" sz="1200" dirty="0" err="1">
                <a:solidFill>
                  <a:srgbClr val="6A8853"/>
                </a:solidFill>
                <a:latin typeface="Arial"/>
              </a:rPr>
              <a:t>level</a:t>
            </a:r>
            <a:endParaRPr lang="de-DE" sz="1200" dirty="0">
              <a:solidFill>
                <a:srgbClr val="6A8853"/>
              </a:solidFill>
              <a:latin typeface="Arial"/>
            </a:endParaRP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A25FA071-C25E-4582-B931-CB7B4320148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64" t="27102" r="95073" b="70105"/>
          <a:stretch/>
        </p:blipFill>
        <p:spPr>
          <a:xfrm>
            <a:off x="3286795" y="3839840"/>
            <a:ext cx="305377" cy="216475"/>
          </a:xfrm>
          <a:prstGeom prst="rect">
            <a:avLst/>
          </a:prstGeom>
        </p:spPr>
      </p:pic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D89EA03A-1CCA-4A26-944C-9DD04B849996}"/>
              </a:ext>
            </a:extLst>
          </p:cNvPr>
          <p:cNvCxnSpPr>
            <a:cxnSpLocks/>
          </p:cNvCxnSpPr>
          <p:nvPr/>
        </p:nvCxnSpPr>
        <p:spPr bwMode="auto">
          <a:xfrm>
            <a:off x="1193690" y="3853540"/>
            <a:ext cx="32973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5E515609-9E6F-409A-9E0F-7C6C5FAF2BA7}"/>
              </a:ext>
            </a:extLst>
          </p:cNvPr>
          <p:cNvSpPr txBox="1"/>
          <p:nvPr/>
        </p:nvSpPr>
        <p:spPr>
          <a:xfrm>
            <a:off x="5436513" y="3540580"/>
            <a:ext cx="3799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/>
              </a:rPr>
              <a:t>Use Tags </a:t>
            </a:r>
            <a:r>
              <a:rPr lang="de-DE" sz="1600" dirty="0" err="1">
                <a:latin typeface="Arial"/>
              </a:rPr>
              <a:t>for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information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across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datasets</a:t>
            </a:r>
            <a:r>
              <a:rPr lang="de-DE" sz="1600" dirty="0">
                <a:latin typeface="Arial"/>
              </a:rPr>
              <a:t> and </a:t>
            </a:r>
            <a:r>
              <a:rPr lang="de-DE" sz="1600" dirty="0" err="1">
                <a:latin typeface="Arial"/>
              </a:rPr>
              <a:t>to</a:t>
            </a:r>
            <a:r>
              <a:rPr lang="de-DE" sz="1600" dirty="0">
                <a:latin typeface="Arial"/>
              </a:rPr>
              <a:t> </a:t>
            </a:r>
            <a:r>
              <a:rPr lang="de-DE" sz="1600" i="1" dirty="0" err="1">
                <a:latin typeface="Arial"/>
              </a:rPr>
              <a:t>substitute</a:t>
            </a:r>
            <a:r>
              <a:rPr lang="de-DE" sz="1600" i="1" dirty="0">
                <a:latin typeface="Arial"/>
              </a:rPr>
              <a:t> </a:t>
            </a:r>
            <a:r>
              <a:rPr lang="de-DE" sz="1600" i="1" dirty="0" err="1">
                <a:latin typeface="Arial"/>
              </a:rPr>
              <a:t>for</a:t>
            </a:r>
            <a:r>
              <a:rPr lang="de-DE" sz="1600" i="1" dirty="0">
                <a:latin typeface="Arial"/>
              </a:rPr>
              <a:t> </a:t>
            </a:r>
            <a:r>
              <a:rPr lang="de-DE" sz="1600" i="1" dirty="0" err="1">
                <a:latin typeface="Arial"/>
              </a:rPr>
              <a:t>deep</a:t>
            </a:r>
            <a:r>
              <a:rPr lang="de-DE" sz="1600" i="1" dirty="0">
                <a:latin typeface="Arial"/>
              </a:rPr>
              <a:t> </a:t>
            </a:r>
            <a:r>
              <a:rPr lang="de-DE" sz="1600" i="1" dirty="0" err="1">
                <a:latin typeface="Arial"/>
              </a:rPr>
              <a:t>folder</a:t>
            </a:r>
            <a:r>
              <a:rPr lang="de-DE" sz="1600" i="1" dirty="0">
                <a:latin typeface="Arial"/>
              </a:rPr>
              <a:t> </a:t>
            </a:r>
            <a:r>
              <a:rPr lang="de-DE" sz="1600" i="1" dirty="0" err="1">
                <a:latin typeface="Arial"/>
              </a:rPr>
              <a:t>hierarchies</a:t>
            </a:r>
            <a:endParaRPr lang="de-DE" sz="1600" i="1" dirty="0">
              <a:latin typeface="Arial"/>
            </a:endParaRPr>
          </a:p>
          <a:p>
            <a:r>
              <a:rPr lang="de-DE" sz="1200" i="1" dirty="0">
                <a:latin typeface="Arial"/>
              </a:rPr>
              <a:t>(</a:t>
            </a:r>
            <a:r>
              <a:rPr lang="de-DE" sz="1200" i="1" dirty="0">
                <a:latin typeface="Arial"/>
                <a:sym typeface="Wingdings" panose="05000000000000000000" pitchFamily="2" charset="2"/>
              </a:rPr>
              <a:t> </a:t>
            </a:r>
            <a:r>
              <a:rPr lang="de-DE" sz="1200" i="1" dirty="0" err="1">
                <a:latin typeface="Arial"/>
              </a:rPr>
              <a:t>How</a:t>
            </a:r>
            <a:r>
              <a:rPr lang="de-DE" sz="1200" i="1" dirty="0">
                <a:latin typeface="Arial"/>
              </a:rPr>
              <a:t>? See </a:t>
            </a:r>
            <a:r>
              <a:rPr lang="de-DE" sz="1200" i="1" dirty="0" err="1">
                <a:latin typeface="Arial"/>
              </a:rPr>
              <a:t>the</a:t>
            </a:r>
            <a:r>
              <a:rPr lang="de-DE" sz="1200" i="1" dirty="0">
                <a:latin typeface="Arial"/>
              </a:rPr>
              <a:t> </a:t>
            </a:r>
            <a:r>
              <a:rPr lang="de-DE" sz="1200" i="1" dirty="0" err="1">
                <a:latin typeface="Arial"/>
              </a:rPr>
              <a:t>following</a:t>
            </a:r>
            <a:r>
              <a:rPr lang="de-DE" sz="1200" i="1" dirty="0">
                <a:latin typeface="Arial"/>
              </a:rPr>
              <a:t> </a:t>
            </a:r>
            <a:r>
              <a:rPr lang="de-DE" sz="1200" i="1" dirty="0" err="1">
                <a:latin typeface="Arial"/>
              </a:rPr>
              <a:t>slides</a:t>
            </a:r>
            <a:r>
              <a:rPr lang="de-DE" sz="1200" i="1" dirty="0">
                <a:latin typeface="Arial"/>
              </a:rPr>
              <a:t> and </a:t>
            </a:r>
            <a:r>
              <a:rPr lang="de-DE" sz="1200" i="1" dirty="0" err="1">
                <a:latin typeface="Arial"/>
              </a:rPr>
              <a:t>chapters</a:t>
            </a:r>
            <a:r>
              <a:rPr lang="de-DE" sz="1200" i="1" dirty="0">
                <a:latin typeface="Arial"/>
              </a:rPr>
              <a:t>!)</a:t>
            </a:r>
          </a:p>
        </p:txBody>
      </p: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89E947ED-20E6-4801-8414-2CF7E50EBFD2}"/>
              </a:ext>
            </a:extLst>
          </p:cNvPr>
          <p:cNvCxnSpPr>
            <a:cxnSpLocks/>
            <a:stCxn id="27" idx="3"/>
          </p:cNvCxnSpPr>
          <p:nvPr/>
        </p:nvCxnSpPr>
        <p:spPr bwMode="auto">
          <a:xfrm flipV="1">
            <a:off x="4624264" y="2631809"/>
            <a:ext cx="845672" cy="13242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256884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6" grpId="0"/>
      <p:bldP spid="19" grpId="0"/>
      <p:bldP spid="27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AD62E14A-48BA-4EA6-9FFA-514E3310CB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7448"/>
          <a:stretch/>
        </p:blipFill>
        <p:spPr>
          <a:xfrm>
            <a:off x="5515870" y="729207"/>
            <a:ext cx="3519358" cy="2274591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E2DAF7DD-3892-4038-9F74-6C9A39B733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748" y="1175565"/>
            <a:ext cx="3123638" cy="3456484"/>
          </a:xfrm>
          <a:prstGeom prst="rect">
            <a:avLst/>
          </a:prstGeom>
        </p:spPr>
      </p:pic>
      <p:pic>
        <p:nvPicPr>
          <p:cNvPr id="6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21ADED77-3271-461F-AF2B-31411CF83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DCAA5164-F5BA-47E3-8AE4-F0E7D5C456AF}"/>
              </a:ext>
            </a:extLst>
          </p:cNvPr>
          <p:cNvSpPr/>
          <p:nvPr/>
        </p:nvSpPr>
        <p:spPr>
          <a:xfrm>
            <a:off x="4299617" y="4858694"/>
            <a:ext cx="184730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ED3CF591-EDE1-419B-BD17-061DB4C83A0D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Re-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think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organization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: 	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Object-based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organization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825BED1-E9A0-4A16-BB1A-DD59B715F07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5" t="26899" r="97578" b="69931"/>
          <a:stretch/>
        </p:blipFill>
        <p:spPr>
          <a:xfrm>
            <a:off x="3287313" y="1330534"/>
            <a:ext cx="303202" cy="245622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AF3F2945-8CFC-4E04-B2B0-3B4B5194A9A3}"/>
              </a:ext>
            </a:extLst>
          </p:cNvPr>
          <p:cNvSpPr txBox="1"/>
          <p:nvPr/>
        </p:nvSpPr>
        <p:spPr>
          <a:xfrm>
            <a:off x="3580700" y="1330470"/>
            <a:ext cx="10198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rgbClr val="54657B"/>
                </a:solidFill>
                <a:latin typeface="Arial"/>
              </a:rPr>
              <a:t>Project </a:t>
            </a:r>
            <a:r>
              <a:rPr lang="de-DE" sz="1200" dirty="0" err="1">
                <a:solidFill>
                  <a:srgbClr val="54657B"/>
                </a:solidFill>
                <a:latin typeface="Arial"/>
              </a:rPr>
              <a:t>level</a:t>
            </a:r>
            <a:endParaRPr lang="de-DE" sz="1200" dirty="0">
              <a:solidFill>
                <a:srgbClr val="54657B"/>
              </a:solidFill>
              <a:latin typeface="Arial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D18C0BC-EFED-4420-B0DF-7D295DAC5299}"/>
              </a:ext>
            </a:extLst>
          </p:cNvPr>
          <p:cNvSpPr txBox="1"/>
          <p:nvPr/>
        </p:nvSpPr>
        <p:spPr>
          <a:xfrm>
            <a:off x="3529404" y="2783567"/>
            <a:ext cx="1071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rgbClr val="6A8853"/>
                </a:solidFill>
                <a:latin typeface="Arial"/>
              </a:rPr>
              <a:t>Dataset </a:t>
            </a:r>
            <a:r>
              <a:rPr lang="de-DE" sz="1200" dirty="0" err="1">
                <a:solidFill>
                  <a:srgbClr val="6A8853"/>
                </a:solidFill>
                <a:latin typeface="Arial"/>
              </a:rPr>
              <a:t>level</a:t>
            </a:r>
            <a:endParaRPr lang="de-DE" sz="1200" dirty="0">
              <a:solidFill>
                <a:srgbClr val="6A8853"/>
              </a:solidFill>
              <a:latin typeface="Arial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9B2277A3-83F9-408A-A4E3-E6D953FC8EF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64" t="27102" r="95073" b="70105"/>
          <a:stretch/>
        </p:blipFill>
        <p:spPr>
          <a:xfrm>
            <a:off x="3266856" y="2817737"/>
            <a:ext cx="305377" cy="216475"/>
          </a:xfrm>
          <a:prstGeom prst="rect">
            <a:avLst/>
          </a:prstGeom>
        </p:spPr>
      </p:pic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8AD758EF-68BF-4492-AE1A-033E4A8B2305}"/>
              </a:ext>
            </a:extLst>
          </p:cNvPr>
          <p:cNvCxnSpPr>
            <a:cxnSpLocks/>
          </p:cNvCxnSpPr>
          <p:nvPr/>
        </p:nvCxnSpPr>
        <p:spPr bwMode="auto">
          <a:xfrm>
            <a:off x="683568" y="1575830"/>
            <a:ext cx="38393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129C6C50-BAE9-431E-8C56-547662584DC4}"/>
              </a:ext>
            </a:extLst>
          </p:cNvPr>
          <p:cNvCxnSpPr>
            <a:cxnSpLocks/>
          </p:cNvCxnSpPr>
          <p:nvPr/>
        </p:nvCxnSpPr>
        <p:spPr bwMode="auto">
          <a:xfrm>
            <a:off x="1219504" y="1347614"/>
            <a:ext cx="32973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C0BDFC07-842F-42DB-9595-9AABC555D528}"/>
              </a:ext>
            </a:extLst>
          </p:cNvPr>
          <p:cNvSpPr txBox="1"/>
          <p:nvPr/>
        </p:nvSpPr>
        <p:spPr>
          <a:xfrm>
            <a:off x="3582208" y="1046799"/>
            <a:ext cx="865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/>
              </a:rPr>
              <a:t>User </a:t>
            </a:r>
            <a:r>
              <a:rPr lang="de-DE" sz="1200" dirty="0" err="1">
                <a:latin typeface="Arial"/>
              </a:rPr>
              <a:t>level</a:t>
            </a:r>
            <a:endParaRPr lang="de-DE" sz="1200" dirty="0">
              <a:latin typeface="Arial"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51E84A62-1D25-4157-A1D1-223EBD98DA4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92052" b="88133"/>
          <a:stretch/>
        </p:blipFill>
        <p:spPr>
          <a:xfrm>
            <a:off x="3331252" y="1111916"/>
            <a:ext cx="194246" cy="194246"/>
          </a:xfrm>
          <a:prstGeom prst="rect">
            <a:avLst/>
          </a:prstGeom>
        </p:spPr>
      </p:pic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F98E81E6-0C3F-499F-930B-2A2025D377C9}"/>
              </a:ext>
            </a:extLst>
          </p:cNvPr>
          <p:cNvCxnSpPr>
            <a:cxnSpLocks/>
          </p:cNvCxnSpPr>
          <p:nvPr/>
        </p:nvCxnSpPr>
        <p:spPr bwMode="auto">
          <a:xfrm>
            <a:off x="683568" y="4046184"/>
            <a:ext cx="382249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276D5B18-60B9-4C3A-AF4D-1692386ADA33}"/>
              </a:ext>
            </a:extLst>
          </p:cNvPr>
          <p:cNvSpPr txBox="1"/>
          <p:nvPr/>
        </p:nvSpPr>
        <p:spPr>
          <a:xfrm>
            <a:off x="147921" y="652043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latin typeface="Arial"/>
              </a:rPr>
              <a:t>Organization</a:t>
            </a:r>
            <a:r>
              <a:rPr lang="de-DE" b="1" dirty="0">
                <a:latin typeface="Arial"/>
              </a:rPr>
              <a:t> </a:t>
            </a:r>
            <a:r>
              <a:rPr lang="de-DE" b="1" dirty="0" err="1">
                <a:latin typeface="Arial"/>
              </a:rPr>
              <a:t>example</a:t>
            </a:r>
            <a:r>
              <a:rPr lang="de-DE" b="1" dirty="0">
                <a:latin typeface="Arial"/>
              </a:rPr>
              <a:t> 2</a:t>
            </a: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98C2B97D-07A4-444D-BFAA-C44681F5FD65}"/>
              </a:ext>
            </a:extLst>
          </p:cNvPr>
          <p:cNvCxnSpPr>
            <a:cxnSpLocks/>
          </p:cNvCxnSpPr>
          <p:nvPr/>
        </p:nvCxnSpPr>
        <p:spPr bwMode="auto">
          <a:xfrm>
            <a:off x="4579766" y="1234297"/>
            <a:ext cx="930807" cy="48649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67F91E87-2027-4388-B079-EA8EC832CE62}"/>
              </a:ext>
            </a:extLst>
          </p:cNvPr>
          <p:cNvCxnSpPr>
            <a:cxnSpLocks/>
            <a:stCxn id="10" idx="3"/>
          </p:cNvCxnSpPr>
          <p:nvPr/>
        </p:nvCxnSpPr>
        <p:spPr bwMode="auto">
          <a:xfrm>
            <a:off x="4600531" y="1468970"/>
            <a:ext cx="886309" cy="4079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0369A2BE-6E46-4FF8-9A94-98C00714CCBA}"/>
              </a:ext>
            </a:extLst>
          </p:cNvPr>
          <p:cNvCxnSpPr>
            <a:cxnSpLocks/>
          </p:cNvCxnSpPr>
          <p:nvPr/>
        </p:nvCxnSpPr>
        <p:spPr bwMode="auto">
          <a:xfrm flipV="1">
            <a:off x="4579766" y="2223513"/>
            <a:ext cx="930807" cy="6874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F0178E7A-A5C1-40D4-808F-A676CFF3B272}"/>
              </a:ext>
            </a:extLst>
          </p:cNvPr>
          <p:cNvSpPr txBox="1"/>
          <p:nvPr/>
        </p:nvSpPr>
        <p:spPr>
          <a:xfrm>
            <a:off x="5510573" y="3219911"/>
            <a:ext cx="350553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/>
              </a:rPr>
              <a:t>Use </a:t>
            </a:r>
            <a:r>
              <a:rPr lang="de-DE" sz="1600" b="1" dirty="0">
                <a:latin typeface="Arial"/>
              </a:rPr>
              <a:t>Tags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for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information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across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datasets</a:t>
            </a:r>
            <a:r>
              <a:rPr lang="de-DE" sz="1600" dirty="0">
                <a:latin typeface="Arial"/>
              </a:rPr>
              <a:t> (e.g., „</a:t>
            </a:r>
            <a:r>
              <a:rPr lang="de-DE" sz="1600" dirty="0" err="1">
                <a:latin typeface="Arial"/>
              </a:rPr>
              <a:t>Compound</a:t>
            </a:r>
            <a:r>
              <a:rPr lang="de-DE" sz="1600" dirty="0">
                <a:latin typeface="Arial"/>
              </a:rPr>
              <a:t> A“, „DMSO </a:t>
            </a:r>
            <a:r>
              <a:rPr lang="de-DE" sz="1600" dirty="0" err="1">
                <a:latin typeface="Arial"/>
              </a:rPr>
              <a:t>control</a:t>
            </a:r>
            <a:r>
              <a:rPr lang="de-DE" sz="1600" dirty="0">
                <a:latin typeface="Arial"/>
              </a:rPr>
              <a:t>“, etc.)</a:t>
            </a:r>
          </a:p>
          <a:p>
            <a:r>
              <a:rPr lang="de-DE" sz="1600" dirty="0">
                <a:latin typeface="Arial"/>
              </a:rPr>
              <a:t>Use </a:t>
            </a:r>
            <a:r>
              <a:rPr lang="de-DE" sz="1600" b="1" dirty="0">
                <a:latin typeface="Arial"/>
              </a:rPr>
              <a:t>Key-Value Pairs </a:t>
            </a:r>
            <a:r>
              <a:rPr lang="de-DE" sz="1600" dirty="0" err="1">
                <a:latin typeface="Arial"/>
              </a:rPr>
              <a:t>to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enrich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with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metadata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details</a:t>
            </a:r>
            <a:br>
              <a:rPr lang="de-DE" sz="1600" dirty="0">
                <a:latin typeface="Arial"/>
              </a:rPr>
            </a:br>
            <a:r>
              <a:rPr lang="de-DE" sz="1200" i="1" dirty="0">
                <a:latin typeface="Arial"/>
              </a:rPr>
              <a:t>(</a:t>
            </a:r>
            <a:r>
              <a:rPr lang="de-DE" sz="1200" i="1" dirty="0">
                <a:latin typeface="Arial"/>
                <a:sym typeface="Wingdings" panose="05000000000000000000" pitchFamily="2" charset="2"/>
              </a:rPr>
              <a:t> </a:t>
            </a:r>
            <a:r>
              <a:rPr lang="de-DE" sz="1200" i="1" dirty="0" err="1">
                <a:latin typeface="Arial"/>
              </a:rPr>
              <a:t>How</a:t>
            </a:r>
            <a:r>
              <a:rPr lang="de-DE" sz="1200" i="1" dirty="0">
                <a:latin typeface="Arial"/>
              </a:rPr>
              <a:t>? See </a:t>
            </a:r>
            <a:r>
              <a:rPr lang="de-DE" sz="1200" i="1" dirty="0" err="1">
                <a:latin typeface="Arial"/>
              </a:rPr>
              <a:t>the</a:t>
            </a:r>
            <a:r>
              <a:rPr lang="de-DE" sz="1200" i="1" dirty="0">
                <a:latin typeface="Arial"/>
              </a:rPr>
              <a:t> </a:t>
            </a:r>
            <a:r>
              <a:rPr lang="de-DE" sz="1200" i="1" dirty="0" err="1">
                <a:latin typeface="Arial"/>
              </a:rPr>
              <a:t>following</a:t>
            </a:r>
            <a:r>
              <a:rPr lang="de-DE" sz="1200" i="1" dirty="0">
                <a:latin typeface="Arial"/>
              </a:rPr>
              <a:t> </a:t>
            </a:r>
            <a:r>
              <a:rPr lang="de-DE" sz="1200" i="1" dirty="0" err="1">
                <a:latin typeface="Arial"/>
              </a:rPr>
              <a:t>slides</a:t>
            </a:r>
            <a:r>
              <a:rPr lang="de-DE" sz="1200" i="1" dirty="0">
                <a:latin typeface="Arial"/>
              </a:rPr>
              <a:t> and </a:t>
            </a:r>
            <a:r>
              <a:rPr lang="de-DE" sz="1200" i="1" dirty="0" err="1">
                <a:latin typeface="Arial"/>
              </a:rPr>
              <a:t>chapters</a:t>
            </a:r>
            <a:r>
              <a:rPr lang="de-DE" sz="1200" i="1" dirty="0">
                <a:latin typeface="Arial"/>
              </a:rPr>
              <a:t>!)</a:t>
            </a:r>
            <a:endParaRPr lang="de-DE" sz="1600" dirty="0">
              <a:latin typeface="Arial"/>
            </a:endParaRP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0BE7720B-9819-40CB-AC49-79EE6E7A9301}"/>
              </a:ext>
            </a:extLst>
          </p:cNvPr>
          <p:cNvCxnSpPr>
            <a:cxnSpLocks/>
          </p:cNvCxnSpPr>
          <p:nvPr/>
        </p:nvCxnSpPr>
        <p:spPr bwMode="auto">
          <a:xfrm flipV="1">
            <a:off x="4534814" y="2501437"/>
            <a:ext cx="930807" cy="184254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4" name="Textfeld 23">
            <a:extLst>
              <a:ext uri="{FF2B5EF4-FFF2-40B4-BE49-F238E27FC236}">
                <a16:creationId xmlns:a16="http://schemas.microsoft.com/office/drawing/2014/main" id="{F0635090-E7A8-4FB0-BDD7-1A9E31CA8407}"/>
              </a:ext>
            </a:extLst>
          </p:cNvPr>
          <p:cNvSpPr txBox="1"/>
          <p:nvPr/>
        </p:nvSpPr>
        <p:spPr>
          <a:xfrm>
            <a:off x="3508639" y="4275793"/>
            <a:ext cx="1071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rgbClr val="6A8853"/>
                </a:solidFill>
                <a:latin typeface="Arial"/>
              </a:rPr>
              <a:t>Dataset </a:t>
            </a:r>
            <a:r>
              <a:rPr lang="de-DE" sz="1200" dirty="0" err="1">
                <a:solidFill>
                  <a:srgbClr val="6A8853"/>
                </a:solidFill>
                <a:latin typeface="Arial"/>
              </a:rPr>
              <a:t>level</a:t>
            </a:r>
            <a:endParaRPr lang="de-DE" sz="1200" dirty="0">
              <a:solidFill>
                <a:srgbClr val="6A8853"/>
              </a:solidFill>
              <a:latin typeface="Arial"/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A5A94717-8ED7-481D-9502-7A866B81AF1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64" t="27102" r="95073" b="70105"/>
          <a:stretch/>
        </p:blipFill>
        <p:spPr>
          <a:xfrm>
            <a:off x="3246091" y="4309963"/>
            <a:ext cx="305377" cy="21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796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/>
      <p:bldP spid="22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21ADED77-3271-461F-AF2B-31411CF83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DCAA5164-F5BA-47E3-8AE4-F0E7D5C456AF}"/>
              </a:ext>
            </a:extLst>
          </p:cNvPr>
          <p:cNvSpPr/>
          <p:nvPr/>
        </p:nvSpPr>
        <p:spPr>
          <a:xfrm>
            <a:off x="3055723" y="4858694"/>
            <a:ext cx="2672526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>
                <a:latin typeface="Arial"/>
              </a:rPr>
              <a:t>Tom </a:t>
            </a:r>
            <a:r>
              <a:rPr lang="de-DE" sz="800" dirty="0" err="1">
                <a:latin typeface="Arial"/>
              </a:rPr>
              <a:t>Boissonnét</a:t>
            </a:r>
            <a:r>
              <a:rPr lang="de-DE" sz="800" dirty="0">
                <a:latin typeface="Arial"/>
              </a:rPr>
              <a:t>, Heinrich-Heine-University Düsseldorf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ED3CF591-EDE1-419B-BD17-061DB4C83A0D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Re-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think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organization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: 	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Object-based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organization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276D5B18-60B9-4C3A-AF4D-1692386ADA33}"/>
              </a:ext>
            </a:extLst>
          </p:cNvPr>
          <p:cNvSpPr txBox="1"/>
          <p:nvPr/>
        </p:nvSpPr>
        <p:spPr>
          <a:xfrm>
            <a:off x="147921" y="652043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latin typeface="Arial"/>
              </a:rPr>
              <a:t>Organization</a:t>
            </a:r>
            <a:r>
              <a:rPr lang="de-DE" b="1" dirty="0">
                <a:latin typeface="Arial"/>
              </a:rPr>
              <a:t> </a:t>
            </a:r>
            <a:r>
              <a:rPr lang="de-DE" b="1" dirty="0" err="1">
                <a:latin typeface="Arial"/>
              </a:rPr>
              <a:t>example</a:t>
            </a:r>
            <a:r>
              <a:rPr lang="de-DE" b="1" dirty="0">
                <a:latin typeface="Arial"/>
              </a:rPr>
              <a:t> 3</a:t>
            </a:r>
          </a:p>
        </p:txBody>
      </p:sp>
      <p:sp>
        <p:nvSpPr>
          <p:cNvPr id="9" name="Textfeld 21">
            <a:extLst>
              <a:ext uri="{FF2B5EF4-FFF2-40B4-BE49-F238E27FC236}">
                <a16:creationId xmlns:a16="http://schemas.microsoft.com/office/drawing/2014/main" id="{B14C4826-386A-4782-A14E-38521576E599}"/>
              </a:ext>
            </a:extLst>
          </p:cNvPr>
          <p:cNvSpPr txBox="1"/>
          <p:nvPr/>
        </p:nvSpPr>
        <p:spPr>
          <a:xfrm>
            <a:off x="0" y="3968237"/>
            <a:ext cx="90635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>
                <a:latin typeface="Arial"/>
              </a:rPr>
              <a:t>Images </a:t>
            </a:r>
            <a:r>
              <a:rPr lang="de-DE" sz="1400" dirty="0" err="1">
                <a:latin typeface="Arial"/>
              </a:rPr>
              <a:t>of</a:t>
            </a:r>
            <a:r>
              <a:rPr lang="de-DE" sz="1400" dirty="0">
                <a:latin typeface="Arial"/>
              </a:rPr>
              <a:t> an </a:t>
            </a:r>
            <a:r>
              <a:rPr lang="de-DE" sz="1400" dirty="0" err="1">
                <a:latin typeface="Arial"/>
              </a:rPr>
              <a:t>experiment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are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divided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to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obtain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datasets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of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the</a:t>
            </a:r>
            <a:r>
              <a:rPr lang="de-DE" sz="1400" dirty="0">
                <a:latin typeface="Arial"/>
              </a:rPr>
              <a:t> same sample + </a:t>
            </a:r>
            <a:r>
              <a:rPr lang="de-DE" sz="1400" dirty="0" err="1">
                <a:latin typeface="Arial"/>
              </a:rPr>
              <a:t>condition</a:t>
            </a:r>
            <a:r>
              <a:rPr lang="de-DE" sz="1400" dirty="0">
                <a:latin typeface="Arial"/>
              </a:rPr>
              <a:t> + </a:t>
            </a:r>
            <a:r>
              <a:rPr lang="de-DE" sz="1400" dirty="0" err="1">
                <a:latin typeface="Arial"/>
              </a:rPr>
              <a:t>experiment</a:t>
            </a:r>
            <a:r>
              <a:rPr lang="de-DE" sz="1400" dirty="0">
                <a:latin typeface="Arial"/>
              </a:rPr>
              <a:t> +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>
                <a:latin typeface="Arial"/>
              </a:rPr>
              <a:t>As </a:t>
            </a:r>
            <a:r>
              <a:rPr lang="de-DE" sz="1400" dirty="0" err="1">
                <a:latin typeface="Arial"/>
              </a:rPr>
              <a:t>the</a:t>
            </a:r>
            <a:r>
              <a:rPr lang="de-DE" sz="1400" dirty="0">
                <a:latin typeface="Arial"/>
              </a:rPr>
              <a:t> "</a:t>
            </a:r>
            <a:r>
              <a:rPr lang="de-DE" sz="1400" dirty="0" err="1">
                <a:latin typeface="Arial"/>
              </a:rPr>
              <a:t>data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library</a:t>
            </a:r>
            <a:r>
              <a:rPr lang="de-DE" sz="1400" dirty="0">
                <a:latin typeface="Arial"/>
              </a:rPr>
              <a:t>" </a:t>
            </a:r>
            <a:r>
              <a:rPr lang="de-DE" sz="1400" dirty="0" err="1">
                <a:latin typeface="Arial"/>
              </a:rPr>
              <a:t>grows</a:t>
            </a:r>
            <a:r>
              <a:rPr lang="de-DE" sz="1400" dirty="0">
                <a:latin typeface="Arial"/>
              </a:rPr>
              <a:t>, </a:t>
            </a:r>
            <a:r>
              <a:rPr lang="de-DE" sz="1400" dirty="0" err="1">
                <a:latin typeface="Arial"/>
              </a:rPr>
              <a:t>the</a:t>
            </a:r>
            <a:r>
              <a:rPr lang="de-DE" sz="1400" dirty="0">
                <a:latin typeface="Arial"/>
              </a:rPr>
              <a:t> tags </a:t>
            </a:r>
            <a:r>
              <a:rPr lang="de-DE" sz="1400" dirty="0" err="1">
                <a:latin typeface="Arial"/>
              </a:rPr>
              <a:t>grant</a:t>
            </a:r>
            <a:r>
              <a:rPr lang="de-DE" sz="1400" dirty="0">
                <a:latin typeface="Arial"/>
              </a:rPr>
              <a:t> a flexible and </a:t>
            </a:r>
            <a:r>
              <a:rPr lang="de-DE" sz="1400" dirty="0" err="1">
                <a:latin typeface="Arial"/>
              </a:rPr>
              <a:t>efficient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filtering</a:t>
            </a:r>
            <a:endParaRPr lang="de-DE" sz="1400" dirty="0">
              <a:latin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>
                <a:latin typeface="Arial"/>
              </a:rPr>
              <a:t>Because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images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have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the</a:t>
            </a:r>
            <a:r>
              <a:rPr lang="de-DE" sz="1400" dirty="0">
                <a:latin typeface="Arial"/>
              </a:rPr>
              <a:t> same "</a:t>
            </a:r>
            <a:r>
              <a:rPr lang="de-DE" sz="1400" dirty="0" err="1">
                <a:latin typeface="Arial"/>
              </a:rPr>
              <a:t>origin</a:t>
            </a:r>
            <a:r>
              <a:rPr lang="de-DE" sz="1400" dirty="0">
                <a:latin typeface="Arial"/>
              </a:rPr>
              <a:t>", </a:t>
            </a:r>
            <a:r>
              <a:rPr lang="de-DE" sz="1400" dirty="0" err="1">
                <a:latin typeface="Arial"/>
              </a:rPr>
              <a:t>they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are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implicitly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annotated</a:t>
            </a:r>
            <a:r>
              <a:rPr lang="de-DE" sz="1400" dirty="0">
                <a:latin typeface="Arial"/>
              </a:rPr>
              <a:t> all at </a:t>
            </a:r>
            <a:r>
              <a:rPr lang="de-DE" sz="1400" dirty="0" err="1">
                <a:latin typeface="Arial"/>
              </a:rPr>
              <a:t>once</a:t>
            </a:r>
            <a:r>
              <a:rPr lang="de-DE" sz="1400" dirty="0">
                <a:latin typeface="Arial"/>
              </a:rPr>
              <a:t> (</a:t>
            </a:r>
            <a:r>
              <a:rPr lang="de-DE" sz="1400" dirty="0" err="1">
                <a:latin typeface="Arial"/>
              </a:rPr>
              <a:t>by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annotating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the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dataset</a:t>
            </a:r>
            <a:r>
              <a:rPr lang="de-DE" sz="1400" dirty="0">
                <a:latin typeface="Arial"/>
              </a:rPr>
              <a:t>)</a:t>
            </a:r>
          </a:p>
        </p:txBody>
      </p:sp>
      <p:sp>
        <p:nvSpPr>
          <p:cNvPr id="10" name="Textfeld 21">
            <a:extLst>
              <a:ext uri="{FF2B5EF4-FFF2-40B4-BE49-F238E27FC236}">
                <a16:creationId xmlns:a16="http://schemas.microsoft.com/office/drawing/2014/main" id="{86AC9A7B-1447-418E-8344-DDBD36574560}"/>
              </a:ext>
            </a:extLst>
          </p:cNvPr>
          <p:cNvSpPr txBox="1"/>
          <p:nvPr/>
        </p:nvSpPr>
        <p:spPr>
          <a:xfrm>
            <a:off x="972672" y="998294"/>
            <a:ext cx="4167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/>
              </a:rPr>
              <a:t>Datasets on a flat </a:t>
            </a:r>
            <a:r>
              <a:rPr lang="de-DE" sz="1600" dirty="0" err="1">
                <a:latin typeface="Arial"/>
              </a:rPr>
              <a:t>list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act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as</a:t>
            </a:r>
            <a:r>
              <a:rPr lang="de-DE" sz="1600" dirty="0">
                <a:latin typeface="Arial"/>
              </a:rPr>
              <a:t> a "</a:t>
            </a:r>
            <a:r>
              <a:rPr lang="de-DE" sz="1600" dirty="0" err="1">
                <a:latin typeface="Arial"/>
              </a:rPr>
              <a:t>data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library</a:t>
            </a:r>
            <a:r>
              <a:rPr lang="de-DE" sz="1600" dirty="0">
                <a:latin typeface="Arial"/>
              </a:rPr>
              <a:t>"</a:t>
            </a:r>
          </a:p>
        </p:txBody>
      </p:sp>
      <p:sp>
        <p:nvSpPr>
          <p:cNvPr id="14" name="Textfeld 21">
            <a:extLst>
              <a:ext uri="{FF2B5EF4-FFF2-40B4-BE49-F238E27FC236}">
                <a16:creationId xmlns:a16="http://schemas.microsoft.com/office/drawing/2014/main" id="{D49FB9EC-7976-4B1B-9071-BDBC19D13ACB}"/>
              </a:ext>
            </a:extLst>
          </p:cNvPr>
          <p:cNvSpPr txBox="1"/>
          <p:nvPr/>
        </p:nvSpPr>
        <p:spPr>
          <a:xfrm>
            <a:off x="5940658" y="971578"/>
            <a:ext cx="31228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/>
              </a:rPr>
              <a:t>All </a:t>
            </a:r>
            <a:r>
              <a:rPr lang="de-DE" sz="1600" dirty="0" err="1">
                <a:latin typeface="Arial"/>
              </a:rPr>
              <a:t>folders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are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mapped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to</a:t>
            </a:r>
            <a:r>
              <a:rPr lang="de-DE" sz="1600" dirty="0">
                <a:latin typeface="Arial"/>
              </a:rPr>
              <a:t> tags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04B5085-5CAB-4040-B456-892A0DA78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86" y="1350346"/>
            <a:ext cx="2300979" cy="262204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C6839BE-47CB-45A1-962C-33860DD9412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449"/>
          <a:stretch/>
        </p:blipFill>
        <p:spPr>
          <a:xfrm>
            <a:off x="3125469" y="1359447"/>
            <a:ext cx="2414690" cy="261405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4D5AC92-BD7F-4136-90D2-BE794B917C2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84"/>
          <a:stretch/>
        </p:blipFill>
        <p:spPr>
          <a:xfrm>
            <a:off x="6218819" y="1359447"/>
            <a:ext cx="2282030" cy="259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67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0CFF4306-65D6-445C-8698-A124DC9EAD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7E4B9FB3-4C1A-43E5-B0C2-85F33722E9C3}"/>
              </a:ext>
            </a:extLst>
          </p:cNvPr>
          <p:cNvSpPr/>
          <p:nvPr/>
        </p:nvSpPr>
        <p:spPr>
          <a:xfrm>
            <a:off x="4299617" y="4858694"/>
            <a:ext cx="184730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E6CE420-E5C8-4699-B5FB-E0DB1C1FCEEE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Re-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think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organization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!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6008215-0E69-49D4-A4E4-EE773D0DC7DB}"/>
              </a:ext>
            </a:extLst>
          </p:cNvPr>
          <p:cNvSpPr txBox="1"/>
          <p:nvPr/>
        </p:nvSpPr>
        <p:spPr>
          <a:xfrm>
            <a:off x="353916" y="1293136"/>
            <a:ext cx="8436168" cy="2718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b="1" dirty="0">
                <a:latin typeface="Arial"/>
              </a:rPr>
              <a:t>This </a:t>
            </a:r>
            <a:r>
              <a:rPr lang="de-DE" sz="2000" b="1" dirty="0" err="1">
                <a:latin typeface="Arial"/>
              </a:rPr>
              <a:t>is</a:t>
            </a:r>
            <a:r>
              <a:rPr lang="de-DE" sz="2000" b="1" dirty="0">
                <a:latin typeface="Arial"/>
              </a:rPr>
              <a:t> an </a:t>
            </a:r>
            <a:r>
              <a:rPr lang="de-DE" sz="2000" b="1" dirty="0" err="1">
                <a:latin typeface="Arial"/>
              </a:rPr>
              <a:t>important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concept</a:t>
            </a:r>
            <a:r>
              <a:rPr lang="de-DE" sz="2000" b="1" dirty="0">
                <a:latin typeface="Arial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de-DE" sz="2000" dirty="0">
                <a:latin typeface="Arial"/>
              </a:rPr>
              <a:t>	OMERO </a:t>
            </a:r>
            <a:r>
              <a:rPr lang="de-DE" sz="2000" dirty="0" err="1">
                <a:latin typeface="Arial"/>
              </a:rPr>
              <a:t>is</a:t>
            </a:r>
            <a:r>
              <a:rPr lang="de-DE" sz="2000" dirty="0">
                <a:latin typeface="Arial"/>
              </a:rPr>
              <a:t> </a:t>
            </a:r>
            <a:r>
              <a:rPr lang="de-DE" sz="2000" i="1" dirty="0">
                <a:latin typeface="Arial"/>
              </a:rPr>
              <a:t>not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intended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for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use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as</a:t>
            </a:r>
            <a:r>
              <a:rPr lang="de-DE" sz="2000" dirty="0">
                <a:latin typeface="Arial"/>
              </a:rPr>
              <a:t> a </a:t>
            </a:r>
            <a:r>
              <a:rPr lang="de-DE" sz="2000" dirty="0" err="1">
                <a:latin typeface="Arial"/>
              </a:rPr>
              <a:t>file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hierarchy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system</a:t>
            </a:r>
            <a:endParaRPr lang="de-DE" sz="2000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de-DE" sz="2000" dirty="0">
                <a:latin typeface="Arial"/>
              </a:rPr>
              <a:t>	OMERO </a:t>
            </a:r>
            <a:r>
              <a:rPr lang="de-DE" sz="2000" dirty="0" err="1">
                <a:latin typeface="Arial"/>
              </a:rPr>
              <a:t>is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object-oriented</a:t>
            </a:r>
            <a:endParaRPr lang="de-DE" sz="2000" dirty="0">
              <a:latin typeface="Arial"/>
            </a:endParaRPr>
          </a:p>
          <a:p>
            <a:pPr>
              <a:lnSpc>
                <a:spcPct val="150000"/>
              </a:lnSpc>
            </a:pPr>
            <a:endParaRPr lang="de-DE" sz="2000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de-DE" b="1" dirty="0" err="1">
                <a:latin typeface="Arial"/>
              </a:rPr>
              <a:t>How</a:t>
            </a:r>
            <a:r>
              <a:rPr lang="de-DE" b="1" dirty="0">
                <a:latin typeface="Arial"/>
              </a:rPr>
              <a:t> </a:t>
            </a:r>
            <a:r>
              <a:rPr lang="de-DE" b="1" dirty="0" err="1">
                <a:latin typeface="Arial"/>
              </a:rPr>
              <a:t>to</a:t>
            </a:r>
            <a:r>
              <a:rPr lang="de-DE" b="1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leverage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potential of </a:t>
            </a:r>
            <a:r>
              <a:rPr lang="de-DE" dirty="0" err="1">
                <a:latin typeface="Arial"/>
              </a:rPr>
              <a:t>object-oriented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data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organization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using</a:t>
            </a:r>
            <a:r>
              <a:rPr lang="de-DE" dirty="0">
                <a:latin typeface="Arial"/>
              </a:rPr>
              <a:t> Tags and Key-Value-Pairs will </a:t>
            </a:r>
            <a:r>
              <a:rPr lang="de-DE" dirty="0" err="1">
                <a:latin typeface="Arial"/>
              </a:rPr>
              <a:t>be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shown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throughout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following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chapters</a:t>
            </a:r>
            <a:endParaRPr lang="de-DE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36965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0CFF4306-65D6-445C-8698-A124DC9EAD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7E4B9FB3-4C1A-43E5-B0C2-85F33722E9C3}"/>
              </a:ext>
            </a:extLst>
          </p:cNvPr>
          <p:cNvSpPr/>
          <p:nvPr/>
        </p:nvSpPr>
        <p:spPr>
          <a:xfrm>
            <a:off x="4299617" y="4858694"/>
            <a:ext cx="184730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E6CE420-E5C8-4699-B5FB-E0DB1C1FCEEE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Re-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think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organization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: 	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Object-based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organization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6008215-0E69-49D4-A4E4-EE773D0DC7DB}"/>
              </a:ext>
            </a:extLst>
          </p:cNvPr>
          <p:cNvSpPr txBox="1"/>
          <p:nvPr/>
        </p:nvSpPr>
        <p:spPr>
          <a:xfrm>
            <a:off x="515183" y="827618"/>
            <a:ext cx="7938328" cy="2949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b="1" dirty="0" err="1">
                <a:latin typeface="Arial"/>
              </a:rPr>
              <a:t>How</a:t>
            </a:r>
            <a:r>
              <a:rPr lang="de-DE" b="1" dirty="0">
                <a:latin typeface="Arial"/>
              </a:rPr>
              <a:t> </a:t>
            </a:r>
            <a:r>
              <a:rPr lang="de-DE" b="1" dirty="0" err="1">
                <a:latin typeface="Arial"/>
              </a:rPr>
              <a:t>to</a:t>
            </a:r>
            <a:r>
              <a:rPr lang="de-DE" b="1" dirty="0">
                <a:latin typeface="Arial"/>
              </a:rPr>
              <a:t> </a:t>
            </a:r>
            <a:r>
              <a:rPr lang="de-DE" b="1" dirty="0" err="1">
                <a:latin typeface="Arial"/>
              </a:rPr>
              <a:t>organize</a:t>
            </a:r>
            <a:r>
              <a:rPr lang="de-DE" b="1" dirty="0">
                <a:latin typeface="Arial"/>
              </a:rPr>
              <a:t> </a:t>
            </a:r>
            <a:r>
              <a:rPr lang="de-DE" b="1" dirty="0" err="1">
                <a:latin typeface="Arial"/>
              </a:rPr>
              <a:t>data</a:t>
            </a:r>
            <a:r>
              <a:rPr lang="de-DE" b="1" dirty="0">
                <a:latin typeface="Arial"/>
              </a:rPr>
              <a:t> in OMERO?</a:t>
            </a:r>
          </a:p>
          <a:p>
            <a:pPr>
              <a:lnSpc>
                <a:spcPct val="150000"/>
              </a:lnSpc>
            </a:pPr>
            <a:endParaRPr lang="de-DE" b="1" dirty="0">
              <a:latin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 err="1">
                <a:latin typeface="Arial"/>
              </a:rPr>
              <a:t>Structure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data</a:t>
            </a:r>
            <a:r>
              <a:rPr lang="de-DE" dirty="0">
                <a:latin typeface="Arial"/>
              </a:rPr>
              <a:t> </a:t>
            </a:r>
            <a:r>
              <a:rPr lang="de-DE" i="1" dirty="0" err="1">
                <a:latin typeface="Arial"/>
              </a:rPr>
              <a:t>according</a:t>
            </a:r>
            <a:r>
              <a:rPr lang="de-DE" i="1" dirty="0">
                <a:latin typeface="Arial"/>
              </a:rPr>
              <a:t> </a:t>
            </a:r>
            <a:r>
              <a:rPr lang="de-DE" i="1" dirty="0" err="1">
                <a:latin typeface="Arial"/>
              </a:rPr>
              <a:t>to</a:t>
            </a:r>
            <a:r>
              <a:rPr lang="de-DE" i="1" dirty="0">
                <a:latin typeface="Arial"/>
              </a:rPr>
              <a:t> </a:t>
            </a:r>
            <a:r>
              <a:rPr lang="de-DE" i="1" dirty="0" err="1">
                <a:latin typeface="Arial"/>
              </a:rPr>
              <a:t>your</a:t>
            </a:r>
            <a:r>
              <a:rPr lang="de-DE" i="1" dirty="0">
                <a:latin typeface="Arial"/>
              </a:rPr>
              <a:t> (</a:t>
            </a:r>
            <a:r>
              <a:rPr lang="de-DE" i="1" dirty="0" err="1">
                <a:latin typeface="Arial"/>
              </a:rPr>
              <a:t>group‘s</a:t>
            </a:r>
            <a:r>
              <a:rPr lang="de-DE" i="1" dirty="0">
                <a:latin typeface="Arial"/>
              </a:rPr>
              <a:t>) </a:t>
            </a:r>
            <a:r>
              <a:rPr lang="de-DE" i="1" dirty="0" err="1">
                <a:latin typeface="Arial"/>
              </a:rPr>
              <a:t>needs</a:t>
            </a:r>
            <a:endParaRPr lang="de-DE" i="1" dirty="0">
              <a:latin typeface="Arial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 err="1">
                <a:latin typeface="Arial"/>
              </a:rPr>
              <a:t>Make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use</a:t>
            </a:r>
            <a:r>
              <a:rPr lang="de-DE" dirty="0">
                <a:latin typeface="Arial"/>
              </a:rPr>
              <a:t> of </a:t>
            </a:r>
            <a:r>
              <a:rPr lang="de-DE" b="1" dirty="0">
                <a:latin typeface="Arial"/>
              </a:rPr>
              <a:t>Tags</a:t>
            </a:r>
            <a:r>
              <a:rPr lang="de-DE" dirty="0">
                <a:latin typeface="Arial"/>
              </a:rPr>
              <a:t> (and/</a:t>
            </a:r>
            <a:r>
              <a:rPr lang="de-DE" dirty="0" err="1">
                <a:latin typeface="Arial"/>
              </a:rPr>
              <a:t>or</a:t>
            </a:r>
            <a:r>
              <a:rPr lang="de-DE" dirty="0">
                <a:latin typeface="Arial"/>
              </a:rPr>
              <a:t> Key-Value Pairs) </a:t>
            </a:r>
            <a:r>
              <a:rPr lang="de-DE" dirty="0" err="1">
                <a:latin typeface="Arial"/>
              </a:rPr>
              <a:t>for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data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organization</a:t>
            </a:r>
            <a:r>
              <a:rPr lang="de-DE" dirty="0">
                <a:latin typeface="Arial"/>
              </a:rPr>
              <a:t> (</a:t>
            </a:r>
            <a:r>
              <a:rPr lang="de-DE" dirty="0" err="1">
                <a:latin typeface="Arial"/>
              </a:rPr>
              <a:t>instead</a:t>
            </a:r>
            <a:r>
              <a:rPr lang="de-DE" dirty="0">
                <a:latin typeface="Arial"/>
              </a:rPr>
              <a:t> of </a:t>
            </a:r>
            <a:r>
              <a:rPr lang="de-DE" dirty="0" err="1">
                <a:latin typeface="Arial"/>
              </a:rPr>
              <a:t>deep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folder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hierarchies</a:t>
            </a:r>
            <a:r>
              <a:rPr lang="de-DE" dirty="0">
                <a:latin typeface="Arial"/>
              </a:rPr>
              <a:t>)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 err="1">
                <a:latin typeface="Arial"/>
              </a:rPr>
              <a:t>Explore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ways</a:t>
            </a:r>
            <a:r>
              <a:rPr lang="de-DE" dirty="0">
                <a:latin typeface="Arial"/>
              </a:rPr>
              <a:t> of </a:t>
            </a:r>
            <a:r>
              <a:rPr lang="de-DE" dirty="0" err="1">
                <a:latin typeface="Arial"/>
              </a:rPr>
              <a:t>data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organization</a:t>
            </a:r>
            <a:r>
              <a:rPr lang="de-DE" dirty="0">
                <a:latin typeface="Arial"/>
              </a:rPr>
              <a:t> and </a:t>
            </a:r>
            <a:r>
              <a:rPr lang="de-DE" dirty="0" err="1">
                <a:latin typeface="Arial"/>
              </a:rPr>
              <a:t>discuss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them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with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your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research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group</a:t>
            </a:r>
            <a:endParaRPr lang="de-DE" dirty="0">
              <a:latin typeface="Arial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3CC3FCC-2CA0-4E82-BE5B-E1854A585ADA}"/>
              </a:ext>
            </a:extLst>
          </p:cNvPr>
          <p:cNvSpPr txBox="1"/>
          <p:nvPr/>
        </p:nvSpPr>
        <p:spPr>
          <a:xfrm>
            <a:off x="226395" y="4030707"/>
            <a:ext cx="876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 </a:t>
            </a:r>
            <a:r>
              <a:rPr lang="de-DE" sz="2000" b="1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What</a:t>
            </a:r>
            <a:r>
              <a:rPr lang="de-DE" sz="20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 </a:t>
            </a:r>
            <a:r>
              <a:rPr lang="de-DE" sz="2000" b="1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are</a:t>
            </a:r>
            <a:r>
              <a:rPr lang="de-DE" sz="20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 Tags and Key-Value Pairs?</a:t>
            </a:r>
          </a:p>
        </p:txBody>
      </p:sp>
    </p:spTree>
    <p:extLst>
      <p:ext uri="{BB962C8B-B14F-4D97-AF65-F5344CB8AC3E}">
        <p14:creationId xmlns:p14="http://schemas.microsoft.com/office/powerpoint/2010/main" val="1849636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EA5A58F8-60E7-41FE-BBFF-C0104C0970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D5B4C8BF-DA1A-46A0-86A1-D17BD610022A}"/>
              </a:ext>
            </a:extLst>
          </p:cNvPr>
          <p:cNvSpPr/>
          <p:nvPr/>
        </p:nvSpPr>
        <p:spPr>
          <a:xfrm>
            <a:off x="1974496" y="4858694"/>
            <a:ext cx="4834978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 err="1">
                <a:latin typeface="Arial"/>
              </a:rPr>
              <a:t>Detailed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information</a:t>
            </a:r>
            <a:r>
              <a:rPr lang="de-DE" sz="800" dirty="0">
                <a:latin typeface="Arial"/>
              </a:rPr>
              <a:t>: https://omero-guides.readthedocs.io/projects/introduction/en/latest/annotate.html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A01B0DF-12B9-4ADE-AF4C-91D6AB20B4AB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744559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What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are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Tags and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their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advantages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?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C4F2F38-CDAB-4594-B1F3-143F7BAB48EA}"/>
              </a:ext>
            </a:extLst>
          </p:cNvPr>
          <p:cNvSpPr txBox="1"/>
          <p:nvPr/>
        </p:nvSpPr>
        <p:spPr>
          <a:xfrm>
            <a:off x="201754" y="1000903"/>
            <a:ext cx="8744559" cy="3561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Tags </a:t>
            </a:r>
            <a:r>
              <a:rPr lang="de-DE" sz="1600" dirty="0" err="1">
                <a:latin typeface="Arial"/>
              </a:rPr>
              <a:t>allow</a:t>
            </a:r>
            <a:r>
              <a:rPr lang="de-DE" sz="1600" dirty="0">
                <a:latin typeface="Arial"/>
              </a:rPr>
              <a:t> a </a:t>
            </a:r>
            <a:r>
              <a:rPr lang="de-DE" sz="1600" dirty="0" err="1">
                <a:latin typeface="Arial"/>
              </a:rPr>
              <a:t>dynamic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re-representation</a:t>
            </a:r>
            <a:r>
              <a:rPr lang="de-DE" sz="1600" dirty="0">
                <a:latin typeface="Arial"/>
              </a:rPr>
              <a:t> of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data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tree</a:t>
            </a:r>
            <a:r>
              <a:rPr lang="de-DE" sz="1600" dirty="0">
                <a:latin typeface="Arial"/>
              </a:rPr>
              <a:t> (Tag-</a:t>
            </a:r>
            <a:r>
              <a:rPr lang="de-DE" sz="1600" dirty="0" err="1">
                <a:latin typeface="Arial"/>
              </a:rPr>
              <a:t>based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search</a:t>
            </a:r>
            <a:r>
              <a:rPr lang="de-DE" sz="1600" dirty="0">
                <a:latin typeface="Arial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Tags </a:t>
            </a:r>
            <a:r>
              <a:rPr lang="de-DE" sz="1600" dirty="0" err="1">
                <a:latin typeface="Arial"/>
              </a:rPr>
              <a:t>can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help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organize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data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across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datasets</a:t>
            </a:r>
            <a:r>
              <a:rPr lang="de-DE" sz="1600" dirty="0">
                <a:latin typeface="Arial"/>
              </a:rPr>
              <a:t> and </a:t>
            </a:r>
            <a:r>
              <a:rPr lang="de-DE" sz="1600" dirty="0" err="1">
                <a:latin typeface="Arial"/>
              </a:rPr>
              <a:t>projects</a:t>
            </a:r>
            <a:r>
              <a:rPr lang="de-DE" sz="1600" dirty="0">
                <a:latin typeface="Arial"/>
              </a:rPr>
              <a:t> (e.g., </a:t>
            </a:r>
            <a:r>
              <a:rPr lang="de-DE" sz="1600" dirty="0" err="1">
                <a:latin typeface="Arial"/>
              </a:rPr>
              <a:t>similarities</a:t>
            </a:r>
            <a:r>
              <a:rPr lang="de-DE" sz="1600" dirty="0">
                <a:latin typeface="Arial"/>
              </a:rPr>
              <a:t>, </a:t>
            </a:r>
            <a:r>
              <a:rPr lang="de-DE" sz="1600" dirty="0" err="1">
                <a:latin typeface="Arial"/>
              </a:rPr>
              <a:t>relationships</a:t>
            </a:r>
            <a:r>
              <a:rPr lang="de-DE" sz="1600" dirty="0">
                <a:latin typeface="Arial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de-DE" sz="1600" i="1" dirty="0" err="1">
                <a:latin typeface="Arial"/>
              </a:rPr>
              <a:t>Examples</a:t>
            </a:r>
            <a:r>
              <a:rPr lang="de-DE" sz="1600" i="1" dirty="0">
                <a:latin typeface="Arial"/>
              </a:rPr>
              <a:t> (</a:t>
            </a:r>
            <a:r>
              <a:rPr lang="de-DE" sz="1600" b="1" i="1" dirty="0">
                <a:latin typeface="Arial"/>
              </a:rPr>
              <a:t>Tags</a:t>
            </a:r>
            <a:r>
              <a:rPr lang="de-DE" sz="1600" i="1" dirty="0">
                <a:latin typeface="Arial"/>
              </a:rPr>
              <a:t>):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„</a:t>
            </a:r>
            <a:r>
              <a:rPr lang="de-DE" sz="1600" dirty="0" err="1">
                <a:latin typeface="Arial"/>
              </a:rPr>
              <a:t>show</a:t>
            </a:r>
            <a:r>
              <a:rPr lang="de-DE" sz="1600" dirty="0">
                <a:latin typeface="Arial"/>
              </a:rPr>
              <a:t> all </a:t>
            </a:r>
            <a:r>
              <a:rPr lang="de-DE" sz="1600" dirty="0" err="1">
                <a:latin typeface="Arial"/>
              </a:rPr>
              <a:t>data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treated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with</a:t>
            </a:r>
            <a:r>
              <a:rPr lang="de-DE" sz="1600" dirty="0">
                <a:latin typeface="Arial"/>
              </a:rPr>
              <a:t> </a:t>
            </a:r>
            <a:r>
              <a:rPr lang="de-DE" sz="1600" b="1" i="1" dirty="0" err="1">
                <a:latin typeface="Arial"/>
              </a:rPr>
              <a:t>compound</a:t>
            </a:r>
            <a:r>
              <a:rPr lang="de-DE" sz="1600" b="1" i="1" dirty="0">
                <a:latin typeface="Arial"/>
              </a:rPr>
              <a:t> A</a:t>
            </a:r>
            <a:r>
              <a:rPr lang="de-DE" sz="1600" dirty="0">
                <a:latin typeface="Arial"/>
              </a:rPr>
              <a:t>“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„</a:t>
            </a:r>
            <a:r>
              <a:rPr lang="de-DE" sz="1600" dirty="0" err="1">
                <a:latin typeface="Arial"/>
              </a:rPr>
              <a:t>show</a:t>
            </a:r>
            <a:r>
              <a:rPr lang="de-DE" sz="1600" dirty="0">
                <a:latin typeface="Arial"/>
              </a:rPr>
              <a:t> all </a:t>
            </a:r>
            <a:r>
              <a:rPr lang="de-DE" sz="1600" dirty="0" err="1">
                <a:latin typeface="Arial"/>
              </a:rPr>
              <a:t>data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recorded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with</a:t>
            </a:r>
            <a:r>
              <a:rPr lang="de-DE" sz="1600" dirty="0">
                <a:latin typeface="Arial"/>
              </a:rPr>
              <a:t> </a:t>
            </a:r>
            <a:r>
              <a:rPr lang="de-DE" sz="1600" b="1" i="1" dirty="0" err="1">
                <a:latin typeface="Arial"/>
              </a:rPr>
              <a:t>instrument</a:t>
            </a:r>
            <a:r>
              <a:rPr lang="de-DE" sz="1600" b="1" i="1" dirty="0">
                <a:latin typeface="Arial"/>
              </a:rPr>
              <a:t> A</a:t>
            </a:r>
            <a:r>
              <a:rPr lang="de-DE" sz="1600" dirty="0">
                <a:latin typeface="Arial"/>
              </a:rPr>
              <a:t>“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etc…</a:t>
            </a:r>
          </a:p>
          <a:p>
            <a:pPr>
              <a:lnSpc>
                <a:spcPct val="150000"/>
              </a:lnSpc>
            </a:pPr>
            <a:r>
              <a:rPr lang="de-DE" sz="1400" b="1" u="sng" dirty="0">
                <a:latin typeface="Arial"/>
              </a:rPr>
              <a:t>Note</a:t>
            </a:r>
            <a:r>
              <a:rPr lang="de-DE" sz="1400" b="1" dirty="0">
                <a:latin typeface="Arial"/>
              </a:rPr>
              <a:t>: Tags </a:t>
            </a:r>
            <a:r>
              <a:rPr lang="de-DE" sz="1400" b="1" dirty="0" err="1">
                <a:latin typeface="Arial"/>
              </a:rPr>
              <a:t>are</a:t>
            </a:r>
            <a:r>
              <a:rPr lang="de-DE" sz="1400" b="1" dirty="0">
                <a:latin typeface="Arial"/>
              </a:rPr>
              <a:t> </a:t>
            </a:r>
            <a:r>
              <a:rPr lang="de-DE" sz="1400" b="1" dirty="0" err="1">
                <a:latin typeface="Arial"/>
              </a:rPr>
              <a:t>associated</a:t>
            </a:r>
            <a:r>
              <a:rPr lang="de-DE" sz="1400" b="1" dirty="0">
                <a:latin typeface="Arial"/>
              </a:rPr>
              <a:t> </a:t>
            </a:r>
            <a:r>
              <a:rPr lang="de-DE" sz="1400" b="1" dirty="0" err="1">
                <a:latin typeface="Arial"/>
              </a:rPr>
              <a:t>with</a:t>
            </a:r>
            <a:r>
              <a:rPr lang="de-DE" sz="1400" b="1" dirty="0">
                <a:latin typeface="Arial"/>
              </a:rPr>
              <a:t> </a:t>
            </a:r>
            <a:r>
              <a:rPr lang="de-DE" sz="1400" b="1" dirty="0" err="1">
                <a:latin typeface="Arial"/>
              </a:rPr>
              <a:t>users</a:t>
            </a:r>
            <a:r>
              <a:rPr lang="de-DE" sz="1400" b="1" dirty="0">
                <a:latin typeface="Arial"/>
              </a:rPr>
              <a:t> and </a:t>
            </a:r>
            <a:r>
              <a:rPr lang="de-DE" sz="1400" b="1" dirty="0" err="1">
                <a:latin typeface="Arial"/>
              </a:rPr>
              <a:t>groups</a:t>
            </a:r>
            <a:r>
              <a:rPr lang="de-DE" sz="1400" b="1" dirty="0">
                <a:latin typeface="Arial"/>
              </a:rPr>
              <a:t>!</a:t>
            </a:r>
            <a:endParaRPr lang="de-DE" sz="1400" dirty="0">
              <a:latin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latin typeface="Arial"/>
              </a:rPr>
              <a:t>In a </a:t>
            </a:r>
            <a:r>
              <a:rPr lang="de-DE" sz="1400" dirty="0" err="1">
                <a:latin typeface="Arial"/>
              </a:rPr>
              <a:t>shared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group</a:t>
            </a:r>
            <a:r>
              <a:rPr lang="de-DE" sz="1400" dirty="0">
                <a:latin typeface="Arial"/>
              </a:rPr>
              <a:t>, </a:t>
            </a:r>
            <a:r>
              <a:rPr lang="de-DE" sz="1400" dirty="0" err="1">
                <a:latin typeface="Arial"/>
              </a:rPr>
              <a:t>we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recommend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discussing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which</a:t>
            </a:r>
            <a:r>
              <a:rPr lang="de-DE" sz="1400" dirty="0">
                <a:latin typeface="Arial"/>
              </a:rPr>
              <a:t> tags </a:t>
            </a:r>
            <a:r>
              <a:rPr lang="de-DE" sz="1400" dirty="0" err="1">
                <a:latin typeface="Arial"/>
              </a:rPr>
              <a:t>to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use</a:t>
            </a:r>
            <a:r>
              <a:rPr lang="de-DE" sz="1400" dirty="0">
                <a:latin typeface="Arial"/>
              </a:rPr>
              <a:t> and </a:t>
            </a:r>
            <a:r>
              <a:rPr lang="de-DE" sz="1400" dirty="0" err="1">
                <a:latin typeface="Arial"/>
              </a:rPr>
              <a:t>potentially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assigning</a:t>
            </a:r>
            <a:r>
              <a:rPr lang="de-DE" sz="1400" dirty="0">
                <a:latin typeface="Arial"/>
              </a:rPr>
              <a:t> a </a:t>
            </a:r>
            <a:r>
              <a:rPr lang="de-DE" sz="1400" dirty="0" err="1">
                <a:latin typeface="Arial"/>
              </a:rPr>
              <a:t>user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who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curates</a:t>
            </a:r>
            <a:r>
              <a:rPr lang="de-DE" sz="1400" dirty="0">
                <a:latin typeface="Arial"/>
              </a:rPr>
              <a:t> and </a:t>
            </a:r>
            <a:r>
              <a:rPr lang="de-DE" sz="1400" dirty="0" err="1">
                <a:latin typeface="Arial"/>
              </a:rPr>
              <a:t>manages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the</a:t>
            </a:r>
            <a:r>
              <a:rPr lang="de-DE" sz="1400" dirty="0">
                <a:latin typeface="Arial"/>
              </a:rPr>
              <a:t> tags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dirty="0" err="1">
                <a:latin typeface="Arial"/>
              </a:rPr>
              <a:t>For</a:t>
            </a:r>
            <a:r>
              <a:rPr lang="de-DE" sz="1400" dirty="0">
                <a:latin typeface="Arial"/>
              </a:rPr>
              <a:t> private </a:t>
            </a:r>
            <a:r>
              <a:rPr lang="de-DE" sz="1400" dirty="0" err="1">
                <a:latin typeface="Arial"/>
              </a:rPr>
              <a:t>data</a:t>
            </a:r>
            <a:r>
              <a:rPr lang="de-DE" sz="1400" dirty="0">
                <a:latin typeface="Arial"/>
              </a:rPr>
              <a:t>, tags </a:t>
            </a:r>
            <a:r>
              <a:rPr lang="de-DE" sz="1400" dirty="0" err="1">
                <a:latin typeface="Arial"/>
              </a:rPr>
              <a:t>can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be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used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based</a:t>
            </a:r>
            <a:r>
              <a:rPr lang="de-DE" sz="1400" dirty="0">
                <a:latin typeface="Arial"/>
              </a:rPr>
              <a:t> on </a:t>
            </a:r>
            <a:r>
              <a:rPr lang="de-DE" sz="1400" dirty="0" err="1">
                <a:latin typeface="Arial"/>
              </a:rPr>
              <a:t>user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preference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alone</a:t>
            </a:r>
            <a:endParaRPr lang="de-DE" sz="1400" dirty="0">
              <a:latin typeface="Arial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8F5D01D-CABA-4C34-899E-CA2A5F9D32CE}"/>
              </a:ext>
            </a:extLst>
          </p:cNvPr>
          <p:cNvSpPr txBox="1"/>
          <p:nvPr/>
        </p:nvSpPr>
        <p:spPr>
          <a:xfrm>
            <a:off x="158224" y="516887"/>
            <a:ext cx="8662248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80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Tags </a:t>
            </a:r>
            <a:r>
              <a:rPr lang="de-DE" sz="1800" dirty="0" err="1">
                <a:solidFill>
                  <a:schemeClr val="tx2">
                    <a:lumMod val="75000"/>
                  </a:schemeClr>
                </a:solidFill>
                <a:latin typeface="Arial"/>
              </a:rPr>
              <a:t>denote</a:t>
            </a:r>
            <a:r>
              <a:rPr lang="de-DE" sz="180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 a </a:t>
            </a:r>
            <a:r>
              <a:rPr lang="de-DE" sz="1800" dirty="0" err="1">
                <a:solidFill>
                  <a:schemeClr val="tx2">
                    <a:lumMod val="75000"/>
                  </a:schemeClr>
                </a:solidFill>
                <a:latin typeface="Arial"/>
              </a:rPr>
              <a:t>property</a:t>
            </a:r>
            <a:r>
              <a:rPr lang="de-DE" sz="180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 of an </a:t>
            </a:r>
            <a:r>
              <a:rPr lang="de-DE" sz="1800" dirty="0" err="1">
                <a:solidFill>
                  <a:schemeClr val="tx2">
                    <a:lumMod val="75000"/>
                  </a:schemeClr>
                </a:solidFill>
                <a:latin typeface="Arial"/>
              </a:rPr>
              <a:t>entity</a:t>
            </a:r>
            <a:r>
              <a:rPr lang="de-DE" sz="180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, </a:t>
            </a:r>
            <a:r>
              <a:rPr lang="de-DE" sz="1800" dirty="0" err="1">
                <a:solidFill>
                  <a:schemeClr val="tx2">
                    <a:lumMod val="75000"/>
                  </a:schemeClr>
                </a:solidFill>
                <a:latin typeface="Arial"/>
              </a:rPr>
              <a:t>similar</a:t>
            </a:r>
            <a:r>
              <a:rPr lang="de-DE" sz="180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 </a:t>
            </a:r>
            <a:r>
              <a:rPr lang="de-DE" sz="1800" dirty="0" err="1">
                <a:solidFill>
                  <a:schemeClr val="tx2">
                    <a:lumMod val="75000"/>
                  </a:schemeClr>
                </a:solidFill>
                <a:latin typeface="Arial"/>
              </a:rPr>
              <a:t>to</a:t>
            </a:r>
            <a:r>
              <a:rPr lang="de-DE" sz="180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 a </a:t>
            </a:r>
            <a:r>
              <a:rPr lang="de-DE" sz="1800" dirty="0" err="1">
                <a:solidFill>
                  <a:schemeClr val="tx2">
                    <a:lumMod val="75000"/>
                  </a:schemeClr>
                </a:solidFill>
                <a:latin typeface="Arial"/>
              </a:rPr>
              <a:t>price</a:t>
            </a:r>
            <a:r>
              <a:rPr lang="de-DE" sz="180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 tag in </a:t>
            </a:r>
            <a:r>
              <a:rPr lang="de-DE" sz="1800" dirty="0" err="1">
                <a:solidFill>
                  <a:schemeClr val="tx2">
                    <a:lumMod val="75000"/>
                  </a:schemeClr>
                </a:solidFill>
                <a:latin typeface="Arial"/>
              </a:rPr>
              <a:t>the</a:t>
            </a:r>
            <a:r>
              <a:rPr lang="de-DE" sz="180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 </a:t>
            </a:r>
            <a:r>
              <a:rPr lang="de-DE" sz="1800" dirty="0" err="1">
                <a:solidFill>
                  <a:schemeClr val="tx2">
                    <a:lumMod val="75000"/>
                  </a:schemeClr>
                </a:solidFill>
                <a:latin typeface="Arial"/>
              </a:rPr>
              <a:t>supermarket</a:t>
            </a:r>
            <a:endParaRPr lang="de-DE" sz="1800" dirty="0">
              <a:solidFill>
                <a:schemeClr val="tx2">
                  <a:lumMod val="75000"/>
                </a:schemeClr>
              </a:solidFill>
              <a:latin typeface="Arial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EED96B2-CBAA-4B39-920E-B193FD0478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0817475">
            <a:off x="7632902" y="2214084"/>
            <a:ext cx="746358" cy="18293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75F4071-AA66-458D-BB46-A0498BC7C4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275056" y="2040779"/>
            <a:ext cx="319424" cy="273792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8B1500B6-A783-4C03-98A2-9EB0D59952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0817475">
            <a:off x="7556902" y="3004872"/>
            <a:ext cx="746358" cy="18293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CA8F1AA0-2090-436A-A170-429AB3FA9F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20859739">
            <a:off x="7570468" y="2759027"/>
            <a:ext cx="797098" cy="190526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21AF08FE-EA5B-4B75-849C-8BE45F5D67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275056" y="2721364"/>
            <a:ext cx="319424" cy="27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342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3F176BA-6BE3-4C2F-9081-5714C63923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56D3EBAC-9E3B-4D5C-A72F-746EE3C0EED2}"/>
              </a:ext>
            </a:extLst>
          </p:cNvPr>
          <p:cNvSpPr/>
          <p:nvPr/>
        </p:nvSpPr>
        <p:spPr>
          <a:xfrm>
            <a:off x="4299617" y="4858694"/>
            <a:ext cx="184730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E895BEAC-2897-42D9-A98E-0498201A09E7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744559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What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are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Key-Value Pairs and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their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advantages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?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BC6C716-2103-4E61-963E-414F7BC73BA1}"/>
              </a:ext>
            </a:extLst>
          </p:cNvPr>
          <p:cNvSpPr txBox="1"/>
          <p:nvPr/>
        </p:nvSpPr>
        <p:spPr>
          <a:xfrm>
            <a:off x="165903" y="1033095"/>
            <a:ext cx="8744558" cy="3001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 err="1">
                <a:latin typeface="Arial"/>
              </a:rPr>
              <a:t>Consists</a:t>
            </a:r>
            <a:r>
              <a:rPr lang="de-DE" sz="1600" dirty="0">
                <a:latin typeface="Arial"/>
              </a:rPr>
              <a:t> of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b="1" dirty="0">
                <a:latin typeface="Arial"/>
              </a:rPr>
              <a:t>Key:</a:t>
            </a:r>
            <a:r>
              <a:rPr lang="de-DE" sz="1600" dirty="0">
                <a:latin typeface="Arial"/>
              </a:rPr>
              <a:t>	</a:t>
            </a:r>
            <a:r>
              <a:rPr lang="de-DE" sz="1600" dirty="0" err="1">
                <a:latin typeface="Arial"/>
              </a:rPr>
              <a:t>Denotes</a:t>
            </a:r>
            <a:r>
              <a:rPr lang="de-DE" sz="1600" dirty="0">
                <a:latin typeface="Arial"/>
              </a:rPr>
              <a:t> a real-</a:t>
            </a:r>
            <a:r>
              <a:rPr lang="de-DE" sz="1600" dirty="0" err="1">
                <a:latin typeface="Arial"/>
              </a:rPr>
              <a:t>world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object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or</a:t>
            </a:r>
            <a:r>
              <a:rPr lang="de-DE" sz="1600" dirty="0">
                <a:latin typeface="Arial"/>
              </a:rPr>
              <a:t> an </a:t>
            </a:r>
            <a:r>
              <a:rPr lang="de-DE" sz="1600" dirty="0" err="1">
                <a:latin typeface="Arial"/>
              </a:rPr>
              <a:t>abstract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concept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that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has</a:t>
            </a:r>
            <a:r>
              <a:rPr lang="de-DE" sz="1600" dirty="0">
                <a:latin typeface="Arial"/>
              </a:rPr>
              <a:t> a </a:t>
            </a:r>
            <a:r>
              <a:rPr lang="de-DE" sz="1600" dirty="0" err="1">
                <a:latin typeface="Arial"/>
              </a:rPr>
              <a:t>specific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value</a:t>
            </a:r>
            <a:r>
              <a:rPr lang="de-DE" sz="1600" dirty="0">
                <a:latin typeface="Arial"/>
              </a:rPr>
              <a:t> (out of </a:t>
            </a:r>
            <a:r>
              <a:rPr lang="de-DE" sz="1600" dirty="0" err="1">
                <a:latin typeface="Arial"/>
              </a:rPr>
              <a:t>several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many</a:t>
            </a:r>
            <a:r>
              <a:rPr lang="de-DE" sz="1600" dirty="0">
                <a:latin typeface="Arial"/>
              </a:rPr>
              <a:t> possible </a:t>
            </a:r>
            <a:r>
              <a:rPr lang="de-DE" sz="1600" dirty="0" err="1">
                <a:latin typeface="Arial"/>
              </a:rPr>
              <a:t>values</a:t>
            </a:r>
            <a:r>
              <a:rPr lang="de-DE" sz="1600" dirty="0">
                <a:latin typeface="Arial"/>
              </a:rPr>
              <a:t>)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b="1" dirty="0">
                <a:latin typeface="Arial"/>
              </a:rPr>
              <a:t>Value:</a:t>
            </a:r>
            <a:r>
              <a:rPr lang="de-DE" sz="1600" dirty="0">
                <a:latin typeface="Arial"/>
              </a:rPr>
              <a:t>	</a:t>
            </a:r>
            <a:r>
              <a:rPr lang="de-DE" sz="1600" dirty="0" err="1">
                <a:latin typeface="Arial"/>
              </a:rPr>
              <a:t>Number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or</a:t>
            </a:r>
            <a:r>
              <a:rPr lang="de-DE" sz="1600" dirty="0">
                <a:latin typeface="Arial"/>
              </a:rPr>
              <a:t> text-string </a:t>
            </a:r>
            <a:r>
              <a:rPr lang="de-DE" sz="1600" dirty="0" err="1">
                <a:latin typeface="Arial"/>
              </a:rPr>
              <a:t>that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describes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object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denoted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under</a:t>
            </a:r>
            <a:r>
              <a:rPr lang="de-DE" sz="1600" dirty="0">
                <a:latin typeface="Arial"/>
              </a:rPr>
              <a:t> „Key“</a:t>
            </a:r>
            <a:endParaRPr lang="de-DE" sz="1600" i="1" dirty="0">
              <a:latin typeface="Arial"/>
            </a:endParaRPr>
          </a:p>
          <a:p>
            <a:pPr>
              <a:lnSpc>
                <a:spcPct val="150000"/>
              </a:lnSpc>
            </a:pPr>
            <a:endParaRPr lang="de-DE" sz="1600" i="1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de-DE" sz="1600" i="1" dirty="0" err="1">
                <a:latin typeface="Arial"/>
              </a:rPr>
              <a:t>Examples</a:t>
            </a:r>
            <a:r>
              <a:rPr lang="de-DE" sz="1600" i="1" dirty="0">
                <a:latin typeface="Arial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de-DE" sz="1600" dirty="0">
                <a:latin typeface="Arial"/>
              </a:rPr>
              <a:t>	</a:t>
            </a:r>
            <a:r>
              <a:rPr lang="de-DE" sz="1600" b="1" dirty="0">
                <a:latin typeface="Arial"/>
              </a:rPr>
              <a:t>Key: </a:t>
            </a:r>
            <a:r>
              <a:rPr lang="de-DE" sz="1600" dirty="0">
                <a:latin typeface="Arial"/>
              </a:rPr>
              <a:t>„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 type“		</a:t>
            </a:r>
            <a:r>
              <a:rPr lang="de-DE" sz="1600" b="1" dirty="0">
                <a:latin typeface="Arial"/>
              </a:rPr>
              <a:t>Value: </a:t>
            </a:r>
            <a:r>
              <a:rPr lang="de-DE" sz="1600" dirty="0">
                <a:latin typeface="Arial"/>
              </a:rPr>
              <a:t>„CD4+ T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“</a:t>
            </a:r>
          </a:p>
          <a:p>
            <a:pPr>
              <a:lnSpc>
                <a:spcPct val="150000"/>
              </a:lnSpc>
            </a:pPr>
            <a:r>
              <a:rPr lang="de-DE" sz="1600" dirty="0">
                <a:latin typeface="Arial"/>
              </a:rPr>
              <a:t>	</a:t>
            </a:r>
            <a:r>
              <a:rPr lang="de-DE" sz="1600" b="1" dirty="0">
                <a:latin typeface="Arial"/>
              </a:rPr>
              <a:t>Key: </a:t>
            </a:r>
            <a:r>
              <a:rPr lang="de-DE" sz="1600" dirty="0">
                <a:latin typeface="Arial"/>
              </a:rPr>
              <a:t>„</a:t>
            </a:r>
            <a:r>
              <a:rPr lang="de-DE" sz="1600" dirty="0" err="1">
                <a:latin typeface="Arial"/>
              </a:rPr>
              <a:t>disease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model</a:t>
            </a:r>
            <a:r>
              <a:rPr lang="de-DE" sz="1600" dirty="0">
                <a:latin typeface="Arial"/>
              </a:rPr>
              <a:t>“	</a:t>
            </a:r>
            <a:r>
              <a:rPr lang="de-DE" sz="1600" b="1" dirty="0">
                <a:latin typeface="Arial"/>
              </a:rPr>
              <a:t>Value: </a:t>
            </a:r>
            <a:r>
              <a:rPr lang="de-DE" sz="1600" dirty="0">
                <a:latin typeface="Arial"/>
              </a:rPr>
              <a:t>„experimental autoimmune </a:t>
            </a:r>
            <a:r>
              <a:rPr lang="de-DE" sz="1600" dirty="0" err="1">
                <a:latin typeface="Arial"/>
              </a:rPr>
              <a:t>encephalomyelitis</a:t>
            </a:r>
            <a:r>
              <a:rPr lang="de-DE" sz="1600" dirty="0">
                <a:latin typeface="Arial"/>
              </a:rPr>
              <a:t>“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560E1CE-ED84-4740-8017-B86E6FB4C78F}"/>
              </a:ext>
            </a:extLst>
          </p:cNvPr>
          <p:cNvSpPr txBox="1"/>
          <p:nvPr/>
        </p:nvSpPr>
        <p:spPr>
          <a:xfrm>
            <a:off x="158224" y="516887"/>
            <a:ext cx="8352928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80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Key-Value Pairs </a:t>
            </a:r>
            <a:r>
              <a:rPr lang="de-DE" sz="1800" dirty="0" err="1">
                <a:solidFill>
                  <a:schemeClr val="tx2">
                    <a:lumMod val="75000"/>
                  </a:schemeClr>
                </a:solidFill>
                <a:latin typeface="Arial"/>
              </a:rPr>
              <a:t>allow</a:t>
            </a:r>
            <a:r>
              <a:rPr lang="de-DE" sz="180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 (</a:t>
            </a:r>
            <a:r>
              <a:rPr lang="de-DE" sz="1800" dirty="0" err="1">
                <a:solidFill>
                  <a:schemeClr val="tx2">
                    <a:lumMod val="75000"/>
                  </a:schemeClr>
                </a:solidFill>
                <a:latin typeface="Arial"/>
              </a:rPr>
              <a:t>standardized</a:t>
            </a:r>
            <a:r>
              <a:rPr lang="de-DE" sz="180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) </a:t>
            </a:r>
            <a:r>
              <a:rPr lang="de-DE" sz="1800" dirty="0" err="1">
                <a:solidFill>
                  <a:schemeClr val="tx2">
                    <a:lumMod val="75000"/>
                  </a:schemeClr>
                </a:solidFill>
                <a:latin typeface="Arial"/>
              </a:rPr>
              <a:t>annotation</a:t>
            </a:r>
            <a:r>
              <a:rPr lang="de-DE" sz="180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 of </a:t>
            </a:r>
            <a:r>
              <a:rPr lang="de-DE" sz="1800" dirty="0" err="1">
                <a:solidFill>
                  <a:schemeClr val="tx2">
                    <a:lumMod val="75000"/>
                  </a:schemeClr>
                </a:solidFill>
                <a:latin typeface="Arial"/>
              </a:rPr>
              <a:t>detailed</a:t>
            </a:r>
            <a:r>
              <a:rPr lang="de-DE" sz="180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 </a:t>
            </a:r>
            <a:r>
              <a:rPr lang="de-DE" sz="1800" dirty="0" err="1">
                <a:solidFill>
                  <a:schemeClr val="tx2">
                    <a:lumMod val="75000"/>
                  </a:schemeClr>
                </a:solidFill>
                <a:latin typeface="Arial"/>
              </a:rPr>
              <a:t>metadata</a:t>
            </a:r>
            <a:endParaRPr lang="de-DE" sz="1800" dirty="0">
              <a:solidFill>
                <a:schemeClr val="tx2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30ED61C-2EAF-4594-9C86-16865D0B3FE1}"/>
              </a:ext>
            </a:extLst>
          </p:cNvPr>
          <p:cNvSpPr txBox="1"/>
          <p:nvPr/>
        </p:nvSpPr>
        <p:spPr>
          <a:xfrm>
            <a:off x="165903" y="4136959"/>
            <a:ext cx="876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 </a:t>
            </a:r>
            <a:r>
              <a:rPr lang="de-DE" sz="2000" b="1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Allows</a:t>
            </a:r>
            <a:r>
              <a:rPr lang="de-DE" sz="20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 </a:t>
            </a:r>
            <a:r>
              <a:rPr lang="de-DE" sz="2000" b="1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structured</a:t>
            </a:r>
            <a:r>
              <a:rPr lang="de-DE" sz="20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 and </a:t>
            </a:r>
            <a:r>
              <a:rPr lang="de-DE" sz="2000" b="1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standardized</a:t>
            </a:r>
            <a:r>
              <a:rPr lang="de-DE" sz="20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 </a:t>
            </a:r>
            <a:r>
              <a:rPr lang="de-DE" sz="2000" b="1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metadata</a:t>
            </a:r>
            <a:r>
              <a:rPr lang="de-DE" sz="20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 </a:t>
            </a:r>
            <a:r>
              <a:rPr lang="de-DE" sz="2000" b="1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details</a:t>
            </a:r>
            <a:r>
              <a:rPr lang="de-DE" sz="20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 </a:t>
            </a:r>
            <a:r>
              <a:rPr lang="de-DE" sz="2000" b="1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curation</a:t>
            </a:r>
            <a:endParaRPr lang="de-DE" sz="2000" b="1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4208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9B3154F8-944B-4989-8C23-D4AD4F179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81418D62-9698-47BF-AF6C-8E1ACCFBFC54}"/>
              </a:ext>
            </a:extLst>
          </p:cNvPr>
          <p:cNvSpPr/>
          <p:nvPr/>
        </p:nvSpPr>
        <p:spPr>
          <a:xfrm>
            <a:off x="4299616" y="4858694"/>
            <a:ext cx="184731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78ABF48-CD09-4E76-B5CC-E32B967E7EC9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Making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use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of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the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organisation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EFA0767-DAF0-4FC5-BECD-12EEEDDD4DFD}"/>
              </a:ext>
            </a:extLst>
          </p:cNvPr>
          <p:cNvSpPr txBox="1"/>
          <p:nvPr/>
        </p:nvSpPr>
        <p:spPr>
          <a:xfrm>
            <a:off x="251520" y="843558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de-DE" sz="2000" dirty="0" err="1">
                <a:latin typeface="Arial"/>
                <a:sym typeface="Wingdings" panose="05000000000000000000" pitchFamily="2" charset="2"/>
              </a:rPr>
              <a:t>s</a:t>
            </a:r>
            <a:r>
              <a:rPr lang="de-DE" sz="2000" dirty="0" err="1">
                <a:latin typeface="Arial"/>
              </a:rPr>
              <a:t>ee</a:t>
            </a:r>
            <a:r>
              <a:rPr lang="de-DE" sz="2000" dirty="0">
                <a:latin typeface="Arial"/>
              </a:rPr>
              <a:t> sub-</a:t>
            </a:r>
            <a:r>
              <a:rPr lang="de-DE" sz="2000" dirty="0" err="1">
                <a:latin typeface="Arial"/>
              </a:rPr>
              <a:t>chapter</a:t>
            </a:r>
            <a:r>
              <a:rPr lang="de-DE" sz="2000" dirty="0">
                <a:latin typeface="Arial"/>
              </a:rPr>
              <a:t> 6: Search Data in OMERO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B9BE835F-A833-4596-ABF3-180CFF85C4E6}"/>
              </a:ext>
            </a:extLst>
          </p:cNvPr>
          <p:cNvSpPr txBox="1">
            <a:spLocks noChangeArrowheads="1"/>
          </p:cNvSpPr>
          <p:nvPr/>
        </p:nvSpPr>
        <p:spPr>
          <a:xfrm>
            <a:off x="123152" y="2510647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Data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annotation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with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Key-Value Pairs and Tags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93C7BE6-3BA8-4A40-817B-38283AC60301}"/>
              </a:ext>
            </a:extLst>
          </p:cNvPr>
          <p:cNvSpPr txBox="1"/>
          <p:nvPr/>
        </p:nvSpPr>
        <p:spPr>
          <a:xfrm>
            <a:off x="226751" y="3194647"/>
            <a:ext cx="835292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de-DE" sz="2000" dirty="0" err="1">
                <a:latin typeface="Arial"/>
                <a:sym typeface="Wingdings" panose="05000000000000000000" pitchFamily="2" charset="2"/>
              </a:rPr>
              <a:t>s</a:t>
            </a:r>
            <a:r>
              <a:rPr lang="de-DE" sz="2000" dirty="0" err="1">
                <a:latin typeface="Arial"/>
              </a:rPr>
              <a:t>ee</a:t>
            </a:r>
            <a:r>
              <a:rPr lang="de-DE" sz="2000" dirty="0">
                <a:latin typeface="Arial"/>
              </a:rPr>
              <a:t> Chapter 07 on </a:t>
            </a:r>
            <a:r>
              <a:rPr lang="de-DE" sz="2000" dirty="0" err="1">
                <a:latin typeface="Arial"/>
              </a:rPr>
              <a:t>Metadata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Curation</a:t>
            </a:r>
            <a:endParaRPr lang="de-DE" sz="2000" dirty="0">
              <a:latin typeface="Arial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de-DE" sz="2000" dirty="0">
              <a:latin typeface="Arial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de-DE" sz="2000" dirty="0" err="1">
                <a:latin typeface="Arial"/>
              </a:rPr>
              <a:t>see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official</a:t>
            </a:r>
            <a:r>
              <a:rPr lang="de-DE" sz="2000" dirty="0">
                <a:latin typeface="Arial"/>
              </a:rPr>
              <a:t> OMERO </a:t>
            </a:r>
            <a:r>
              <a:rPr lang="de-DE" sz="2000" dirty="0" err="1">
                <a:latin typeface="Arial"/>
              </a:rPr>
              <a:t>documentation</a:t>
            </a:r>
            <a:br>
              <a:rPr lang="de-DE" sz="2000" dirty="0">
                <a:latin typeface="Arial"/>
              </a:rPr>
            </a:br>
            <a:r>
              <a:rPr lang="de-DE" sz="1800" dirty="0">
                <a:latin typeface="Arial"/>
                <a:hlinkClick r:id="rId3"/>
              </a:rPr>
              <a:t>https://omero-guides.readthedocs.io/en/latest/introduction/docs/index.html</a:t>
            </a:r>
            <a:r>
              <a:rPr lang="de-DE" sz="1800" dirty="0">
                <a:latin typeface="Arial"/>
              </a:rPr>
              <a:t> </a:t>
            </a:r>
            <a:endParaRPr lang="de-DE" sz="20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735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>
            <a:extLst>
              <a:ext uri="{FF2B5EF4-FFF2-40B4-BE49-F238E27FC236}">
                <a16:creationId xmlns:a16="http://schemas.microsoft.com/office/drawing/2014/main" id="{824B713C-5BE4-42DB-BAC4-2BA295A643C8}"/>
              </a:ext>
            </a:extLst>
          </p:cNvPr>
          <p:cNvSpPr txBox="1">
            <a:spLocks noChangeArrowheads="1"/>
          </p:cNvSpPr>
          <p:nvPr/>
        </p:nvSpPr>
        <p:spPr>
          <a:xfrm>
            <a:off x="1087344" y="231939"/>
            <a:ext cx="7076256" cy="1194686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de-DE" sz="2400" dirty="0">
                <a:solidFill>
                  <a:schemeClr val="bg2">
                    <a:lumMod val="50000"/>
                  </a:schemeClr>
                </a:solidFill>
                <a:cs typeface="+mj-cs"/>
              </a:rPr>
              <a:t>Disclaimer</a:t>
            </a:r>
            <a:endParaRPr lang="de-DE" sz="2800" dirty="0">
              <a:cs typeface="+mj-cs"/>
            </a:endParaRPr>
          </a:p>
        </p:txBody>
      </p:sp>
      <p:pic>
        <p:nvPicPr>
          <p:cNvPr id="10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7800DC0-2B25-46E2-BDD2-D2E217D8A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2F2E6C1-EBF9-4B9B-8164-59AE9DD108BB}"/>
              </a:ext>
            </a:extLst>
          </p:cNvPr>
          <p:cNvGrpSpPr/>
          <p:nvPr/>
        </p:nvGrpSpPr>
        <p:grpSpPr>
          <a:xfrm>
            <a:off x="7133692" y="218243"/>
            <a:ext cx="1697792" cy="1360629"/>
            <a:chOff x="107504" y="3052789"/>
            <a:chExt cx="1174988" cy="941649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27BA9DC9-FB08-44A2-84B9-77773FB28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7504" y="3052789"/>
              <a:ext cx="1015002" cy="742336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397EAF90-06F0-4FDC-806C-305217F5FECD}"/>
                </a:ext>
              </a:extLst>
            </p:cNvPr>
            <p:cNvSpPr txBox="1"/>
            <p:nvPr/>
          </p:nvSpPr>
          <p:spPr>
            <a:xfrm>
              <a:off x="405345" y="3781435"/>
              <a:ext cx="877147" cy="213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Information Infrastructure </a:t>
              </a:r>
            </a:p>
            <a:p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for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</a:t>
              </a:r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BioImage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Data</a:t>
              </a:r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AA53DE6D-7277-4B8A-92FF-666ED4FAC4AC}"/>
              </a:ext>
            </a:extLst>
          </p:cNvPr>
          <p:cNvSpPr txBox="1"/>
          <p:nvPr/>
        </p:nvSpPr>
        <p:spPr>
          <a:xfrm>
            <a:off x="7052669" y="1557935"/>
            <a:ext cx="1854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https://www.i3dbio.de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796DF59-EEE1-444A-974F-7C4BB541E8F0}"/>
              </a:ext>
            </a:extLst>
          </p:cNvPr>
          <p:cNvSpPr txBox="1"/>
          <p:nvPr/>
        </p:nvSpPr>
        <p:spPr>
          <a:xfrm>
            <a:off x="650631" y="967132"/>
            <a:ext cx="60766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/>
              </a:rPr>
              <a:t>The </a:t>
            </a:r>
            <a:r>
              <a:rPr lang="de-DE" sz="2000" dirty="0" err="1">
                <a:latin typeface="Arial"/>
              </a:rPr>
              <a:t>following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slides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are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intended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for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reuse</a:t>
            </a:r>
            <a:r>
              <a:rPr lang="de-DE" sz="2000" dirty="0">
                <a:latin typeface="Arial"/>
              </a:rPr>
              <a:t> after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substituting</a:t>
            </a:r>
            <a:r>
              <a:rPr lang="de-DE" sz="2000" dirty="0">
                <a:highlight>
                  <a:srgbClr val="FFFF00"/>
                </a:highlight>
                <a:latin typeface="Arial"/>
              </a:rPr>
              <a:t>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yellow-marked</a:t>
            </a:r>
            <a:r>
              <a:rPr lang="de-DE" sz="2000" dirty="0">
                <a:highlight>
                  <a:srgbClr val="FFFF00"/>
                </a:highlight>
                <a:latin typeface="Arial"/>
              </a:rPr>
              <a:t>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text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with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relevant </a:t>
            </a:r>
            <a:r>
              <a:rPr lang="de-DE" sz="2000" dirty="0" err="1">
                <a:latin typeface="Arial"/>
              </a:rPr>
              <a:t>information</a:t>
            </a:r>
            <a:r>
              <a:rPr lang="de-DE" sz="2000" dirty="0">
                <a:latin typeface="Arial"/>
              </a:rPr>
              <a:t> at </a:t>
            </a:r>
            <a:r>
              <a:rPr lang="de-DE" sz="2000" dirty="0" err="1">
                <a:latin typeface="Arial"/>
              </a:rPr>
              <a:t>your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institute</a:t>
            </a:r>
            <a:r>
              <a:rPr lang="de-DE" sz="2000" dirty="0">
                <a:latin typeface="Arial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latin typeface="Arial"/>
              </a:rPr>
              <a:t>Some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content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may</a:t>
            </a:r>
            <a:r>
              <a:rPr lang="de-DE" sz="2000" dirty="0">
                <a:latin typeface="Arial"/>
              </a:rPr>
              <a:t> not </a:t>
            </a:r>
            <a:r>
              <a:rPr lang="de-DE" sz="2000" dirty="0" err="1">
                <a:latin typeface="Arial"/>
              </a:rPr>
              <a:t>apply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to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specific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setup</a:t>
            </a:r>
            <a:r>
              <a:rPr lang="de-DE" sz="2000" dirty="0">
                <a:latin typeface="Arial"/>
              </a:rPr>
              <a:t> of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OMERO </a:t>
            </a:r>
            <a:r>
              <a:rPr lang="de-DE" sz="2000" dirty="0" err="1">
                <a:latin typeface="Arial"/>
              </a:rPr>
              <a:t>installation</a:t>
            </a:r>
            <a:r>
              <a:rPr lang="de-DE" sz="2000" dirty="0">
                <a:latin typeface="Arial"/>
              </a:rPr>
              <a:t> at </a:t>
            </a:r>
            <a:r>
              <a:rPr lang="de-DE" sz="2000" dirty="0" err="1">
                <a:latin typeface="Arial"/>
              </a:rPr>
              <a:t>your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institute</a:t>
            </a:r>
            <a:r>
              <a:rPr lang="de-DE" sz="2000" dirty="0">
                <a:latin typeface="Arial"/>
              </a:rPr>
              <a:t>.</a:t>
            </a:r>
          </a:p>
          <a:p>
            <a:endParaRPr lang="de-DE" sz="2000" dirty="0">
              <a:latin typeface="Arial"/>
            </a:endParaRPr>
          </a:p>
          <a:p>
            <a:r>
              <a:rPr lang="en-US" sz="2000" dirty="0">
                <a:latin typeface="Arial"/>
              </a:rPr>
              <a:t>The content reflects solely the authors’ opinions and does not speak on behalf of the original software, its developers, or other cited community resources.</a:t>
            </a:r>
            <a:endParaRPr lang="de-DE" sz="2000" dirty="0">
              <a:latin typeface="Arial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995781F-78CF-4F0C-BABE-2D943816781D}"/>
              </a:ext>
            </a:extLst>
          </p:cNvPr>
          <p:cNvSpPr txBox="1"/>
          <p:nvPr/>
        </p:nvSpPr>
        <p:spPr>
          <a:xfrm>
            <a:off x="7052669" y="3230088"/>
            <a:ext cx="19844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Funded</a:t>
            </a:r>
            <a:r>
              <a:rPr lang="de-DE" sz="1200" dirty="0"/>
              <a:t> </a:t>
            </a:r>
            <a:r>
              <a:rPr lang="de-DE" sz="1200" dirty="0" err="1"/>
              <a:t>by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Deutsche Forschungsgemeinschaft (DFG, German Research </a:t>
            </a:r>
            <a:r>
              <a:rPr lang="de-DE" sz="1200" dirty="0" err="1"/>
              <a:t>Foundation</a:t>
            </a:r>
            <a:r>
              <a:rPr lang="de-DE" sz="1200" dirty="0"/>
              <a:t>), </a:t>
            </a:r>
            <a:r>
              <a:rPr lang="de-DE" sz="1200" dirty="0" err="1"/>
              <a:t>project</a:t>
            </a:r>
            <a:r>
              <a:rPr lang="de-DE" sz="1200" dirty="0"/>
              <a:t> I3D:bio, </a:t>
            </a:r>
            <a:r>
              <a:rPr lang="de-DE" sz="1200" dirty="0" err="1"/>
              <a:t>grant</a:t>
            </a:r>
            <a:r>
              <a:rPr lang="de-DE" sz="1200" dirty="0"/>
              <a:t> </a:t>
            </a:r>
            <a:r>
              <a:rPr lang="de-DE" sz="1200" dirty="0" err="1"/>
              <a:t>number</a:t>
            </a:r>
            <a:r>
              <a:rPr lang="de-DE" sz="1200" dirty="0"/>
              <a:t> 462231789</a:t>
            </a:r>
          </a:p>
        </p:txBody>
      </p:sp>
    </p:spTree>
    <p:extLst>
      <p:ext uri="{BB962C8B-B14F-4D97-AF65-F5344CB8AC3E}">
        <p14:creationId xmlns:p14="http://schemas.microsoft.com/office/powerpoint/2010/main" val="251175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>
            <a:extLst>
              <a:ext uri="{FF2B5EF4-FFF2-40B4-BE49-F238E27FC236}">
                <a16:creationId xmlns:a16="http://schemas.microsoft.com/office/drawing/2014/main" id="{824B713C-5BE4-42DB-BAC4-2BA295A643C8}"/>
              </a:ext>
            </a:extLst>
          </p:cNvPr>
          <p:cNvSpPr txBox="1">
            <a:spLocks noChangeArrowheads="1"/>
          </p:cNvSpPr>
          <p:nvPr/>
        </p:nvSpPr>
        <p:spPr>
          <a:xfrm>
            <a:off x="971600" y="699542"/>
            <a:ext cx="7076256" cy="1194686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de-DE" sz="2400">
                <a:solidFill>
                  <a:schemeClr val="bg2">
                    <a:lumMod val="50000"/>
                  </a:schemeClr>
                </a:solidFill>
                <a:cs typeface="+mj-cs"/>
              </a:rPr>
              <a:t>Research Data Management for Bioimage Data at the </a:t>
            </a:r>
            <a:r>
              <a:rPr lang="de-DE" sz="240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  <a:cs typeface="+mj-cs"/>
              </a:rPr>
              <a:t>ADD INSTITUTE HERE</a:t>
            </a:r>
            <a:endParaRPr lang="de-DE" sz="2800" dirty="0">
              <a:highlight>
                <a:srgbClr val="FFFF00"/>
              </a:highlight>
              <a:cs typeface="+mj-cs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19CDE51-EAA8-4BB6-A2D3-3E3E5076D942}"/>
              </a:ext>
            </a:extLst>
          </p:cNvPr>
          <p:cNvSpPr/>
          <p:nvPr/>
        </p:nvSpPr>
        <p:spPr>
          <a:xfrm>
            <a:off x="971600" y="2153708"/>
            <a:ext cx="66967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</a:rPr>
              <a:t>Data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</a:rPr>
              <a:t>Organization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</a:rPr>
              <a:t> in OMERO</a:t>
            </a:r>
            <a:endParaRPr lang="de-DE" sz="3200" dirty="0">
              <a:solidFill>
                <a:srgbClr val="008000"/>
              </a:solidFill>
            </a:endParaRPr>
          </a:p>
        </p:txBody>
      </p:sp>
      <p:pic>
        <p:nvPicPr>
          <p:cNvPr id="10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7800DC0-2B25-46E2-BDD2-D2E217D8A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36EE6A41-BBEF-411E-A4C5-B93DC1C9E652}"/>
              </a:ext>
            </a:extLst>
          </p:cNvPr>
          <p:cNvSpPr txBox="1"/>
          <p:nvPr/>
        </p:nvSpPr>
        <p:spPr>
          <a:xfrm>
            <a:off x="1268214" y="3490406"/>
            <a:ext cx="6217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highlight>
                  <a:srgbClr val="FFFF00"/>
                </a:highlight>
              </a:rPr>
              <a:t>ADD AUTHOR / RESPONSIBLE PERSON FROM YOUR INSTITUE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F4E66FAB-5800-4712-8CA8-4881C45448C2}"/>
              </a:ext>
            </a:extLst>
          </p:cNvPr>
          <p:cNvGrpSpPr/>
          <p:nvPr/>
        </p:nvGrpSpPr>
        <p:grpSpPr>
          <a:xfrm>
            <a:off x="120966" y="3178859"/>
            <a:ext cx="1565105" cy="1036423"/>
            <a:chOff x="107504" y="3052789"/>
            <a:chExt cx="1565105" cy="1036423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CD00352C-D6AF-43BA-8049-6778FA0040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504" y="3052789"/>
              <a:ext cx="1015002" cy="742336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DE56BFDE-0CDF-4071-9D8E-8B62C128AF00}"/>
                </a:ext>
              </a:extLst>
            </p:cNvPr>
            <p:cNvSpPr txBox="1"/>
            <p:nvPr/>
          </p:nvSpPr>
          <p:spPr>
            <a:xfrm>
              <a:off x="373206" y="3781435"/>
              <a:ext cx="12994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Information Infrastructure </a:t>
              </a:r>
            </a:p>
            <a:p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for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</a:t>
              </a:r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BioImage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Data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12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FCAA203-E8CD-422E-8A1E-926F39492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E872EB7C-D0D3-4256-B555-7AEE68D74DA0}"/>
              </a:ext>
            </a:extLst>
          </p:cNvPr>
          <p:cNvSpPr/>
          <p:nvPr/>
        </p:nvSpPr>
        <p:spPr>
          <a:xfrm>
            <a:off x="4299617" y="4858694"/>
            <a:ext cx="184730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359248B1-29C4-484C-8278-6D277DB2B44D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635399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Questions/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considerations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around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organization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and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management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17B313C-8D3C-4FD6-B151-095CEA132159}"/>
              </a:ext>
            </a:extLst>
          </p:cNvPr>
          <p:cNvSpPr txBox="1"/>
          <p:nvPr/>
        </p:nvSpPr>
        <p:spPr>
          <a:xfrm>
            <a:off x="251520" y="762221"/>
            <a:ext cx="8784976" cy="3780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 err="1">
                <a:latin typeface="Arial"/>
              </a:rPr>
              <a:t>Local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computer</a:t>
            </a:r>
            <a:r>
              <a:rPr lang="de-DE" sz="1800" dirty="0">
                <a:latin typeface="Arial"/>
              </a:rPr>
              <a:t> </a:t>
            </a:r>
            <a:r>
              <a:rPr lang="de-DE" sz="1800" i="1" dirty="0">
                <a:latin typeface="Arial"/>
              </a:rPr>
              <a:t>vs. </a:t>
            </a:r>
            <a:r>
              <a:rPr lang="de-DE" sz="1800" dirty="0" err="1">
                <a:latin typeface="Arial"/>
              </a:rPr>
              <a:t>shared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drives</a:t>
            </a:r>
            <a:r>
              <a:rPr lang="de-DE" sz="1800" dirty="0">
                <a:latin typeface="Arial"/>
              </a:rPr>
              <a:t>				   	</a:t>
            </a:r>
            <a:r>
              <a:rPr lang="de-DE" dirty="0">
                <a:latin typeface="Arial"/>
              </a:rPr>
              <a:t>	   </a:t>
            </a:r>
            <a:r>
              <a:rPr lang="de-DE" sz="1800" dirty="0">
                <a:latin typeface="Arial"/>
              </a:rPr>
              <a:t>(</a:t>
            </a:r>
            <a:r>
              <a:rPr lang="de-DE" sz="1800" dirty="0" err="1">
                <a:latin typeface="Arial"/>
              </a:rPr>
              <a:t>Where</a:t>
            </a:r>
            <a:r>
              <a:rPr lang="de-DE" sz="1800" dirty="0">
                <a:latin typeface="Arial"/>
              </a:rPr>
              <a:t>?)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 err="1">
                <a:latin typeface="Arial"/>
              </a:rPr>
              <a:t>Backed</a:t>
            </a:r>
            <a:r>
              <a:rPr lang="de-DE" dirty="0" err="1">
                <a:latin typeface="Arial"/>
              </a:rPr>
              <a:t>-</a:t>
            </a:r>
            <a:r>
              <a:rPr lang="de-DE" sz="1800" dirty="0" err="1">
                <a:latin typeface="Arial"/>
              </a:rPr>
              <a:t>up</a:t>
            </a:r>
            <a:r>
              <a:rPr lang="de-DE" sz="1800" dirty="0">
                <a:latin typeface="Arial"/>
              </a:rPr>
              <a:t> network </a:t>
            </a:r>
            <a:r>
              <a:rPr lang="de-DE" sz="1800" dirty="0" err="1">
                <a:latin typeface="Arial"/>
              </a:rPr>
              <a:t>drives</a:t>
            </a:r>
            <a:r>
              <a:rPr lang="de-DE" sz="1800" dirty="0">
                <a:latin typeface="Arial"/>
              </a:rPr>
              <a:t> </a:t>
            </a:r>
            <a:r>
              <a:rPr lang="de-DE" sz="1800" i="1" dirty="0">
                <a:latin typeface="Arial"/>
              </a:rPr>
              <a:t>vs. </a:t>
            </a:r>
            <a:r>
              <a:rPr lang="de-DE" sz="1800" dirty="0" err="1">
                <a:latin typeface="Arial"/>
              </a:rPr>
              <a:t>safety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copies</a:t>
            </a:r>
            <a:r>
              <a:rPr lang="de-DE" sz="1800" dirty="0">
                <a:latin typeface="Arial"/>
              </a:rPr>
              <a:t> on </a:t>
            </a:r>
            <a:r>
              <a:rPr lang="de-DE" sz="1800" dirty="0" err="1">
                <a:latin typeface="Arial"/>
              </a:rPr>
              <a:t>hard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drives</a:t>
            </a:r>
            <a:r>
              <a:rPr lang="de-DE" sz="1800" dirty="0">
                <a:latin typeface="Arial"/>
              </a:rPr>
              <a:t>	   (</a:t>
            </a:r>
            <a:r>
              <a:rPr lang="de-DE" sz="1800" dirty="0" err="1">
                <a:latin typeface="Arial"/>
              </a:rPr>
              <a:t>Where</a:t>
            </a:r>
            <a:r>
              <a:rPr lang="de-DE" sz="1800" dirty="0">
                <a:latin typeface="Arial"/>
              </a:rPr>
              <a:t>? Who?)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latin typeface="Arial"/>
              </a:rPr>
              <a:t>Version </a:t>
            </a:r>
            <a:r>
              <a:rPr lang="de-DE" sz="1800" dirty="0" err="1">
                <a:latin typeface="Arial"/>
              </a:rPr>
              <a:t>control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software</a:t>
            </a:r>
            <a:r>
              <a:rPr lang="de-DE" sz="1800" dirty="0">
                <a:latin typeface="Arial"/>
              </a:rPr>
              <a:t> </a:t>
            </a:r>
            <a:r>
              <a:rPr lang="de-DE" sz="1800" i="1" dirty="0">
                <a:latin typeface="Arial"/>
              </a:rPr>
              <a:t>vs. </a:t>
            </a:r>
            <a:r>
              <a:rPr lang="de-DE" sz="1800" dirty="0" err="1">
                <a:latin typeface="Arial"/>
              </a:rPr>
              <a:t>manual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versioning</a:t>
            </a:r>
            <a:r>
              <a:rPr lang="de-DE" sz="1800" dirty="0">
                <a:latin typeface="Arial"/>
              </a:rPr>
              <a:t> (</a:t>
            </a:r>
            <a:r>
              <a:rPr lang="de-DE" sz="1800" dirty="0" err="1">
                <a:latin typeface="Arial"/>
              </a:rPr>
              <a:t>file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names</a:t>
            </a:r>
            <a:r>
              <a:rPr lang="de-DE" sz="1800" dirty="0">
                <a:latin typeface="Arial"/>
              </a:rPr>
              <a:t>)	   (</a:t>
            </a:r>
            <a:r>
              <a:rPr lang="de-DE" sz="1800" dirty="0" err="1">
                <a:latin typeface="Arial"/>
              </a:rPr>
              <a:t>How</a:t>
            </a:r>
            <a:r>
              <a:rPr lang="de-DE" sz="1800" dirty="0">
                <a:latin typeface="Arial"/>
              </a:rPr>
              <a:t>?)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 err="1">
                <a:latin typeface="Arial"/>
              </a:rPr>
              <a:t>Arbitrary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file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naming</a:t>
            </a:r>
            <a:r>
              <a:rPr lang="de-DE" sz="1800" dirty="0">
                <a:latin typeface="Arial"/>
              </a:rPr>
              <a:t> </a:t>
            </a:r>
            <a:r>
              <a:rPr lang="de-DE" sz="1800" i="1" dirty="0">
                <a:latin typeface="Arial"/>
              </a:rPr>
              <a:t>vs. </a:t>
            </a:r>
            <a:r>
              <a:rPr lang="de-DE" sz="1800" dirty="0">
                <a:latin typeface="Arial"/>
              </a:rPr>
              <a:t>(</a:t>
            </a:r>
            <a:r>
              <a:rPr lang="de-DE" sz="1800" dirty="0" err="1">
                <a:latin typeface="Arial"/>
              </a:rPr>
              <a:t>any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level</a:t>
            </a:r>
            <a:r>
              <a:rPr lang="de-DE" sz="1800" dirty="0">
                <a:latin typeface="Arial"/>
              </a:rPr>
              <a:t>) of </a:t>
            </a:r>
            <a:r>
              <a:rPr lang="de-DE" sz="1800" dirty="0" err="1">
                <a:latin typeface="Arial"/>
              </a:rPr>
              <a:t>standardization</a:t>
            </a:r>
            <a:r>
              <a:rPr lang="de-DE" sz="1800" dirty="0">
                <a:latin typeface="Arial"/>
              </a:rPr>
              <a:t>	   	   (</a:t>
            </a:r>
            <a:r>
              <a:rPr lang="de-DE" sz="1800" dirty="0" err="1">
                <a:latin typeface="Arial"/>
              </a:rPr>
              <a:t>How</a:t>
            </a:r>
            <a:r>
              <a:rPr lang="de-DE" sz="1800" dirty="0">
                <a:latin typeface="Arial"/>
              </a:rPr>
              <a:t>? Who?)	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latin typeface="Arial"/>
              </a:rPr>
              <a:t>Management </a:t>
            </a:r>
            <a:r>
              <a:rPr lang="de-DE" sz="1800" dirty="0" err="1">
                <a:latin typeface="Arial"/>
              </a:rPr>
              <a:t>software</a:t>
            </a:r>
            <a:r>
              <a:rPr lang="de-DE" sz="1800" dirty="0">
                <a:latin typeface="Arial"/>
              </a:rPr>
              <a:t> </a:t>
            </a:r>
            <a:r>
              <a:rPr lang="de-DE" sz="1800" i="1" dirty="0">
                <a:latin typeface="Arial"/>
              </a:rPr>
              <a:t>vs.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file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folder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hierarchies</a:t>
            </a:r>
            <a:r>
              <a:rPr lang="de-DE" sz="1800" dirty="0">
                <a:latin typeface="Arial"/>
              </a:rPr>
              <a:t>		   	   (</a:t>
            </a:r>
            <a:r>
              <a:rPr lang="de-DE" sz="1800" dirty="0" err="1">
                <a:latin typeface="Arial"/>
              </a:rPr>
              <a:t>How</a:t>
            </a:r>
            <a:r>
              <a:rPr lang="de-DE" sz="1800" dirty="0">
                <a:latin typeface="Arial"/>
              </a:rPr>
              <a:t>?)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 err="1">
                <a:latin typeface="Arial"/>
              </a:rPr>
              <a:t>Documentation</a:t>
            </a:r>
            <a:r>
              <a:rPr lang="de-DE" sz="1800" dirty="0">
                <a:latin typeface="Arial"/>
              </a:rPr>
              <a:t> in </a:t>
            </a:r>
            <a:r>
              <a:rPr lang="de-DE" sz="1800" dirty="0" err="1">
                <a:latin typeface="Arial"/>
              </a:rPr>
              <a:t>paper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notebook</a:t>
            </a:r>
            <a:r>
              <a:rPr lang="de-DE" sz="1800" dirty="0">
                <a:latin typeface="Arial"/>
              </a:rPr>
              <a:t> </a:t>
            </a:r>
            <a:r>
              <a:rPr lang="de-DE" sz="1800" i="1" dirty="0">
                <a:latin typeface="Arial"/>
              </a:rPr>
              <a:t>vs.</a:t>
            </a:r>
            <a:r>
              <a:rPr lang="de-DE" sz="1800" dirty="0">
                <a:latin typeface="Arial"/>
              </a:rPr>
              <a:t> electronic lab </a:t>
            </a:r>
            <a:r>
              <a:rPr lang="de-DE" sz="1800" dirty="0" err="1">
                <a:latin typeface="Arial"/>
              </a:rPr>
              <a:t>notebook</a:t>
            </a:r>
            <a:r>
              <a:rPr lang="de-DE" sz="1800" dirty="0">
                <a:latin typeface="Arial"/>
              </a:rPr>
              <a:t>  (</a:t>
            </a:r>
            <a:r>
              <a:rPr lang="de-DE" sz="1800" dirty="0" err="1">
                <a:latin typeface="Arial"/>
              </a:rPr>
              <a:t>How</a:t>
            </a:r>
            <a:r>
              <a:rPr lang="de-DE" sz="1800" dirty="0">
                <a:latin typeface="Arial"/>
              </a:rPr>
              <a:t>? Who?)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latin typeface="Arial"/>
              </a:rPr>
              <a:t>Original </a:t>
            </a:r>
            <a:r>
              <a:rPr lang="de-DE" sz="1800" dirty="0" err="1">
                <a:latin typeface="Arial"/>
              </a:rPr>
              <a:t>data</a:t>
            </a:r>
            <a:r>
              <a:rPr lang="de-DE" sz="1800" dirty="0">
                <a:latin typeface="Arial"/>
              </a:rPr>
              <a:t> </a:t>
            </a:r>
            <a:r>
              <a:rPr lang="de-DE" sz="1800" i="1" dirty="0">
                <a:latin typeface="Arial"/>
              </a:rPr>
              <a:t>vs.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derived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data</a:t>
            </a:r>
            <a:r>
              <a:rPr lang="de-DE" sz="1800" dirty="0">
                <a:latin typeface="Arial"/>
              </a:rPr>
              <a:t>				   		</a:t>
            </a:r>
            <a:r>
              <a:rPr lang="de-DE" dirty="0">
                <a:latin typeface="Arial"/>
              </a:rPr>
              <a:t>	   </a:t>
            </a:r>
            <a:r>
              <a:rPr lang="de-DE" sz="1800" dirty="0">
                <a:latin typeface="Arial"/>
              </a:rPr>
              <a:t>(</a:t>
            </a:r>
            <a:r>
              <a:rPr lang="de-DE" sz="1800" dirty="0" err="1">
                <a:latin typeface="Arial"/>
              </a:rPr>
              <a:t>What</a:t>
            </a:r>
            <a:r>
              <a:rPr lang="de-DE" sz="1800" dirty="0">
                <a:latin typeface="Arial"/>
              </a:rPr>
              <a:t>? </a:t>
            </a:r>
            <a:r>
              <a:rPr lang="de-DE" sz="1800" dirty="0" err="1">
                <a:latin typeface="Arial"/>
              </a:rPr>
              <a:t>How</a:t>
            </a:r>
            <a:r>
              <a:rPr lang="de-DE" sz="1800" dirty="0">
                <a:latin typeface="Arial"/>
              </a:rPr>
              <a:t>?)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 err="1">
                <a:latin typeface="Arial"/>
              </a:rPr>
              <a:t>Automatic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recording</a:t>
            </a:r>
            <a:r>
              <a:rPr lang="de-DE" sz="1800" dirty="0">
                <a:latin typeface="Arial"/>
              </a:rPr>
              <a:t>, sample </a:t>
            </a:r>
            <a:r>
              <a:rPr lang="de-DE" sz="1800" dirty="0" err="1">
                <a:latin typeface="Arial"/>
              </a:rPr>
              <a:t>barcoding</a:t>
            </a:r>
            <a:r>
              <a:rPr lang="de-DE" sz="1800" dirty="0">
                <a:latin typeface="Arial"/>
              </a:rPr>
              <a:t>, etc.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latin typeface="Arial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42106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D00926CC-971F-44AA-9D99-B37A4F23ED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73DC80A4-DC6C-4879-AAF7-3A954D686A61}"/>
              </a:ext>
            </a:extLst>
          </p:cNvPr>
          <p:cNvSpPr/>
          <p:nvPr/>
        </p:nvSpPr>
        <p:spPr>
          <a:xfrm>
            <a:off x="4299617" y="4858694"/>
            <a:ext cx="184731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BB11E9C8-997A-46F2-874A-5A5290391A19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Managing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classical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file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folder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hierarchies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58CC07B-8C7C-4140-BC06-94CAEF8308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05" y="1146430"/>
            <a:ext cx="2220768" cy="2331806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A8D01E21-A0B5-4570-8B85-594461190253}"/>
              </a:ext>
            </a:extLst>
          </p:cNvPr>
          <p:cNvSpPr txBox="1"/>
          <p:nvPr/>
        </p:nvSpPr>
        <p:spPr>
          <a:xfrm>
            <a:off x="251520" y="62753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Arial"/>
              </a:rPr>
              <a:t>Not </a:t>
            </a:r>
            <a:r>
              <a:rPr lang="de-DE" sz="2000" dirty="0" err="1">
                <a:latin typeface="Arial"/>
              </a:rPr>
              <a:t>managed</a:t>
            </a:r>
            <a:endParaRPr lang="de-DE" sz="2000" dirty="0">
              <a:latin typeface="Arial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6BD6BA8-D86F-432A-9A30-6640FA5CB664}"/>
              </a:ext>
            </a:extLst>
          </p:cNvPr>
          <p:cNvSpPr txBox="1"/>
          <p:nvPr/>
        </p:nvSpPr>
        <p:spPr>
          <a:xfrm>
            <a:off x="265128" y="3523158"/>
            <a:ext cx="21247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C00000"/>
                </a:solidFill>
                <a:latin typeface="Arial"/>
              </a:rPr>
              <a:t>Understanding </a:t>
            </a:r>
            <a:r>
              <a:rPr lang="de-DE" sz="1400" dirty="0" err="1">
                <a:solidFill>
                  <a:srgbClr val="C00000"/>
                </a:solidFill>
                <a:latin typeface="Arial"/>
              </a:rPr>
              <a:t>the</a:t>
            </a:r>
            <a:r>
              <a:rPr lang="de-DE" sz="1400" dirty="0">
                <a:solidFill>
                  <a:srgbClr val="C00000"/>
                </a:solidFill>
                <a:latin typeface="Arial"/>
              </a:rPr>
              <a:t> </a:t>
            </a:r>
            <a:r>
              <a:rPr lang="de-DE" sz="1400" dirty="0" err="1">
                <a:solidFill>
                  <a:srgbClr val="C00000"/>
                </a:solidFill>
                <a:latin typeface="Arial"/>
              </a:rPr>
              <a:t>data</a:t>
            </a:r>
            <a:r>
              <a:rPr lang="de-DE" sz="1400" dirty="0">
                <a:solidFill>
                  <a:srgbClr val="C00000"/>
                </a:solidFill>
                <a:latin typeface="Arial"/>
              </a:rPr>
              <a:t> </a:t>
            </a:r>
            <a:r>
              <a:rPr lang="de-DE" sz="1400" dirty="0" err="1">
                <a:solidFill>
                  <a:srgbClr val="C00000"/>
                </a:solidFill>
                <a:latin typeface="Arial"/>
              </a:rPr>
              <a:t>is</a:t>
            </a:r>
            <a:r>
              <a:rPr lang="de-DE" sz="1400" dirty="0">
                <a:solidFill>
                  <a:srgbClr val="C00000"/>
                </a:solidFill>
                <a:latin typeface="Arial"/>
              </a:rPr>
              <a:t> </a:t>
            </a:r>
            <a:r>
              <a:rPr lang="de-DE" sz="1400" dirty="0" err="1">
                <a:solidFill>
                  <a:srgbClr val="C00000"/>
                </a:solidFill>
                <a:latin typeface="Arial"/>
              </a:rPr>
              <a:t>only</a:t>
            </a:r>
            <a:r>
              <a:rPr lang="de-DE" sz="1400" dirty="0">
                <a:solidFill>
                  <a:srgbClr val="C00000"/>
                </a:solidFill>
                <a:latin typeface="Arial"/>
              </a:rPr>
              <a:t> possible </a:t>
            </a:r>
            <a:r>
              <a:rPr lang="de-DE" sz="1400" dirty="0" err="1">
                <a:solidFill>
                  <a:srgbClr val="C00000"/>
                </a:solidFill>
                <a:latin typeface="Arial"/>
              </a:rPr>
              <a:t>for</a:t>
            </a:r>
            <a:r>
              <a:rPr lang="de-DE" sz="1400" dirty="0">
                <a:solidFill>
                  <a:srgbClr val="C00000"/>
                </a:solidFill>
                <a:latin typeface="Arial"/>
              </a:rPr>
              <a:t> </a:t>
            </a:r>
            <a:r>
              <a:rPr lang="de-DE" sz="1400" dirty="0" err="1">
                <a:solidFill>
                  <a:srgbClr val="C00000"/>
                </a:solidFill>
                <a:latin typeface="Arial"/>
              </a:rPr>
              <a:t>the</a:t>
            </a:r>
            <a:r>
              <a:rPr lang="de-DE" sz="1400" dirty="0">
                <a:solidFill>
                  <a:srgbClr val="C00000"/>
                </a:solidFill>
                <a:latin typeface="Arial"/>
              </a:rPr>
              <a:t> </a:t>
            </a:r>
            <a:r>
              <a:rPr lang="de-DE" sz="1400" dirty="0" err="1">
                <a:solidFill>
                  <a:srgbClr val="C00000"/>
                </a:solidFill>
                <a:latin typeface="Arial"/>
              </a:rPr>
              <a:t>data</a:t>
            </a:r>
            <a:r>
              <a:rPr lang="de-DE" sz="1400" dirty="0">
                <a:solidFill>
                  <a:srgbClr val="C00000"/>
                </a:solidFill>
                <a:latin typeface="Arial"/>
              </a:rPr>
              <a:t> </a:t>
            </a:r>
            <a:r>
              <a:rPr lang="de-DE" sz="1400" dirty="0" err="1">
                <a:solidFill>
                  <a:srgbClr val="C00000"/>
                </a:solidFill>
                <a:latin typeface="Arial"/>
              </a:rPr>
              <a:t>producer</a:t>
            </a:r>
            <a:r>
              <a:rPr lang="de-DE" sz="1400" dirty="0">
                <a:solidFill>
                  <a:srgbClr val="C00000"/>
                </a:solidFill>
                <a:latin typeface="Arial"/>
              </a:rPr>
              <a:t> (</a:t>
            </a:r>
            <a:r>
              <a:rPr lang="de-DE" sz="1400" dirty="0" err="1">
                <a:solidFill>
                  <a:srgbClr val="C00000"/>
                </a:solidFill>
                <a:latin typeface="Arial"/>
              </a:rPr>
              <a:t>if</a:t>
            </a:r>
            <a:r>
              <a:rPr lang="de-DE" sz="1400" dirty="0">
                <a:solidFill>
                  <a:srgbClr val="C00000"/>
                </a:solidFill>
                <a:latin typeface="Arial"/>
              </a:rPr>
              <a:t> at all)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89CA9B1-7BA1-4B63-B0CE-591704E55D1A}"/>
              </a:ext>
            </a:extLst>
          </p:cNvPr>
          <p:cNvSpPr txBox="1"/>
          <p:nvPr/>
        </p:nvSpPr>
        <p:spPr>
          <a:xfrm>
            <a:off x="2843808" y="632755"/>
            <a:ext cx="6364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>
                <a:latin typeface="Arial"/>
              </a:rPr>
              <a:t>Managed</a:t>
            </a:r>
            <a:r>
              <a:rPr lang="de-DE" sz="2000" dirty="0">
                <a:latin typeface="Arial"/>
              </a:rPr>
              <a:t> in a </a:t>
            </a:r>
            <a:r>
              <a:rPr lang="de-DE" sz="2000" dirty="0" err="1">
                <a:latin typeface="Arial"/>
              </a:rPr>
              <a:t>file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system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hierarchy</a:t>
            </a:r>
            <a:r>
              <a:rPr lang="de-DE" sz="2000" dirty="0">
                <a:latin typeface="Arial"/>
              </a:rPr>
              <a:t> (</a:t>
            </a:r>
            <a:r>
              <a:rPr lang="de-DE" sz="2000" dirty="0" err="1">
                <a:latin typeface="Arial"/>
              </a:rPr>
              <a:t>arbitrary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example</a:t>
            </a:r>
            <a:r>
              <a:rPr lang="de-DE" sz="2000" dirty="0">
                <a:latin typeface="Arial"/>
              </a:rPr>
              <a:t>)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39B45DA-8328-421E-906E-A2180D9733B3}"/>
              </a:ext>
            </a:extLst>
          </p:cNvPr>
          <p:cNvSpPr txBox="1"/>
          <p:nvPr/>
        </p:nvSpPr>
        <p:spPr>
          <a:xfrm>
            <a:off x="6600291" y="1059582"/>
            <a:ext cx="22618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Understanding </a:t>
            </a:r>
            <a:r>
              <a:rPr lang="de-DE" sz="1400" dirty="0" err="1">
                <a:solidFill>
                  <a:schemeClr val="accent6">
                    <a:lumMod val="75000"/>
                  </a:schemeClr>
                </a:solidFill>
                <a:latin typeface="Arial"/>
              </a:rPr>
              <a:t>the</a:t>
            </a:r>
            <a:r>
              <a:rPr lang="de-DE" sz="1400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 </a:t>
            </a:r>
            <a:r>
              <a:rPr lang="de-DE" sz="1400" dirty="0" err="1">
                <a:solidFill>
                  <a:schemeClr val="accent6">
                    <a:lumMod val="75000"/>
                  </a:schemeClr>
                </a:solidFill>
                <a:latin typeface="Arial"/>
              </a:rPr>
              <a:t>data</a:t>
            </a:r>
            <a:r>
              <a:rPr lang="de-DE" sz="1400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 </a:t>
            </a:r>
            <a:r>
              <a:rPr lang="de-DE" sz="1400" dirty="0" err="1">
                <a:solidFill>
                  <a:schemeClr val="accent6">
                    <a:lumMod val="75000"/>
                  </a:schemeClr>
                </a:solidFill>
                <a:latin typeface="Arial"/>
              </a:rPr>
              <a:t>is</a:t>
            </a:r>
            <a:r>
              <a:rPr lang="de-DE" sz="1400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 possible </a:t>
            </a:r>
            <a:r>
              <a:rPr lang="de-DE" sz="1400" dirty="0" err="1">
                <a:solidFill>
                  <a:schemeClr val="accent6">
                    <a:lumMod val="75000"/>
                  </a:schemeClr>
                </a:solidFill>
                <a:latin typeface="Arial"/>
              </a:rPr>
              <a:t>based</a:t>
            </a:r>
            <a:r>
              <a:rPr lang="de-DE" sz="1400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 on </a:t>
            </a:r>
            <a:r>
              <a:rPr lang="de-DE" sz="1400" dirty="0" err="1">
                <a:solidFill>
                  <a:schemeClr val="accent6">
                    <a:lumMod val="75000"/>
                  </a:schemeClr>
                </a:solidFill>
                <a:latin typeface="Arial"/>
              </a:rPr>
              <a:t>the</a:t>
            </a:r>
            <a:r>
              <a:rPr lang="de-DE" sz="1400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 </a:t>
            </a:r>
            <a:r>
              <a:rPr lang="de-DE" sz="1400" dirty="0" err="1">
                <a:solidFill>
                  <a:schemeClr val="accent6">
                    <a:lumMod val="75000"/>
                  </a:schemeClr>
                </a:solidFill>
                <a:latin typeface="Arial"/>
              </a:rPr>
              <a:t>researcher‘s</a:t>
            </a:r>
            <a:r>
              <a:rPr lang="de-DE" sz="1400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 </a:t>
            </a:r>
            <a:r>
              <a:rPr lang="de-DE" sz="1400" dirty="0" err="1">
                <a:solidFill>
                  <a:schemeClr val="accent6">
                    <a:lumMod val="75000"/>
                  </a:schemeClr>
                </a:solidFill>
                <a:latin typeface="Arial"/>
              </a:rPr>
              <a:t>documentation</a:t>
            </a:r>
            <a:endParaRPr lang="de-DE" sz="1400" dirty="0">
              <a:solidFill>
                <a:schemeClr val="accent6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A9831EC-8047-4BA0-A83F-5003E768B798}"/>
              </a:ext>
            </a:extLst>
          </p:cNvPr>
          <p:cNvSpPr txBox="1"/>
          <p:nvPr/>
        </p:nvSpPr>
        <p:spPr>
          <a:xfrm>
            <a:off x="6600291" y="2085419"/>
            <a:ext cx="22738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latin typeface="Arial"/>
              </a:rPr>
              <a:t>Hierarchy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structure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standardization</a:t>
            </a:r>
            <a:r>
              <a:rPr lang="de-DE" sz="1400" dirty="0">
                <a:latin typeface="Arial"/>
              </a:rPr>
              <a:t>?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400" dirty="0">
                <a:latin typeface="Arial"/>
              </a:rPr>
              <a:t>At </a:t>
            </a:r>
            <a:r>
              <a:rPr lang="de-DE" sz="1400" dirty="0" err="1">
                <a:latin typeface="Arial"/>
              </a:rPr>
              <a:t>the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individual‘s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level</a:t>
            </a:r>
            <a:endParaRPr lang="de-DE" sz="1400" dirty="0">
              <a:latin typeface="Arial"/>
            </a:endParaRP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400" dirty="0">
                <a:latin typeface="Arial"/>
              </a:rPr>
              <a:t>At </a:t>
            </a:r>
            <a:r>
              <a:rPr lang="de-DE" sz="1400" dirty="0" err="1">
                <a:latin typeface="Arial"/>
              </a:rPr>
              <a:t>the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group‘s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level</a:t>
            </a:r>
            <a:endParaRPr lang="de-DE" sz="1400" dirty="0">
              <a:latin typeface="Arial"/>
            </a:endParaRP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400" dirty="0">
                <a:latin typeface="Arial"/>
              </a:rPr>
              <a:t>At </a:t>
            </a:r>
            <a:r>
              <a:rPr lang="de-DE" sz="1400" dirty="0" err="1">
                <a:latin typeface="Arial"/>
              </a:rPr>
              <a:t>the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collaboration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level</a:t>
            </a:r>
            <a:endParaRPr lang="de-DE" sz="1400" dirty="0">
              <a:latin typeface="Arial"/>
            </a:endParaRP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400" dirty="0" err="1">
                <a:latin typeface="Arial"/>
              </a:rPr>
              <a:t>Discipline-specific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standards</a:t>
            </a:r>
            <a:endParaRPr lang="de-DE" sz="1400" dirty="0">
              <a:latin typeface="Arial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4D43832-784A-4B30-8FA2-C66B1CFBDB3D}"/>
              </a:ext>
            </a:extLst>
          </p:cNvPr>
          <p:cNvSpPr txBox="1"/>
          <p:nvPr/>
        </p:nvSpPr>
        <p:spPr>
          <a:xfrm rot="604224">
            <a:off x="2039528" y="2966165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C00000"/>
                </a:solidFill>
                <a:latin typeface="Arial"/>
              </a:rPr>
              <a:t>?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AF859B1-006A-4FAB-BBED-8C70235595A8}"/>
              </a:ext>
            </a:extLst>
          </p:cNvPr>
          <p:cNvSpPr txBox="1"/>
          <p:nvPr/>
        </p:nvSpPr>
        <p:spPr>
          <a:xfrm rot="20664304">
            <a:off x="1781881" y="175448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C00000"/>
                </a:solidFill>
                <a:latin typeface="Arial"/>
              </a:rPr>
              <a:t>?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3BBCAEF-C415-4D83-B435-EE71919D8D81}"/>
              </a:ext>
            </a:extLst>
          </p:cNvPr>
          <p:cNvSpPr txBox="1"/>
          <p:nvPr/>
        </p:nvSpPr>
        <p:spPr>
          <a:xfrm>
            <a:off x="1781881" y="257175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C00000"/>
                </a:solidFill>
                <a:latin typeface="Arial"/>
              </a:rPr>
              <a:t>?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02B7D400-624E-47F4-9491-A019444224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5844" y="1111112"/>
            <a:ext cx="3664063" cy="3333696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BB4DEB6B-4283-40C7-A2DD-1291912F5B94}"/>
              </a:ext>
            </a:extLst>
          </p:cNvPr>
          <p:cNvSpPr txBox="1"/>
          <p:nvPr/>
        </p:nvSpPr>
        <p:spPr>
          <a:xfrm>
            <a:off x="6600291" y="3924791"/>
            <a:ext cx="2273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rgbClr val="C00000"/>
                </a:solidFill>
                <a:latin typeface="Arial"/>
              </a:rPr>
              <a:t>No</a:t>
            </a:r>
            <a:r>
              <a:rPr lang="de-DE" sz="1400" dirty="0">
                <a:solidFill>
                  <a:srgbClr val="C00000"/>
                </a:solidFill>
                <a:latin typeface="Arial"/>
              </a:rPr>
              <a:t> </a:t>
            </a:r>
            <a:r>
              <a:rPr lang="de-DE" sz="1400" dirty="0" err="1">
                <a:solidFill>
                  <a:srgbClr val="C00000"/>
                </a:solidFill>
                <a:latin typeface="Arial"/>
              </a:rPr>
              <a:t>preview</a:t>
            </a:r>
            <a:r>
              <a:rPr lang="de-DE" sz="1400" dirty="0">
                <a:solidFill>
                  <a:srgbClr val="C00000"/>
                </a:solidFill>
                <a:latin typeface="Arial"/>
              </a:rPr>
              <a:t> and limited </a:t>
            </a:r>
            <a:r>
              <a:rPr lang="de-DE" sz="1400" dirty="0" err="1">
                <a:solidFill>
                  <a:srgbClr val="C00000"/>
                </a:solidFill>
                <a:latin typeface="Arial"/>
              </a:rPr>
              <a:t>direct</a:t>
            </a:r>
            <a:r>
              <a:rPr lang="de-DE" sz="1400" dirty="0">
                <a:solidFill>
                  <a:srgbClr val="C00000"/>
                </a:solidFill>
                <a:latin typeface="Arial"/>
              </a:rPr>
              <a:t> </a:t>
            </a:r>
            <a:r>
              <a:rPr lang="de-DE" sz="1400" dirty="0" err="1">
                <a:solidFill>
                  <a:srgbClr val="C00000"/>
                </a:solidFill>
                <a:latin typeface="Arial"/>
              </a:rPr>
              <a:t>access</a:t>
            </a:r>
            <a:r>
              <a:rPr lang="de-DE" sz="1400" dirty="0">
                <a:solidFill>
                  <a:srgbClr val="C00000"/>
                </a:solidFill>
                <a:latin typeface="Arial"/>
              </a:rPr>
              <a:t> </a:t>
            </a:r>
            <a:r>
              <a:rPr lang="de-DE" sz="1400" dirty="0" err="1">
                <a:solidFill>
                  <a:srgbClr val="C00000"/>
                </a:solidFill>
                <a:latin typeface="Arial"/>
              </a:rPr>
              <a:t>to</a:t>
            </a:r>
            <a:r>
              <a:rPr lang="de-DE" sz="1400" dirty="0">
                <a:solidFill>
                  <a:srgbClr val="C00000"/>
                </a:solidFill>
                <a:latin typeface="Arial"/>
              </a:rPr>
              <a:t> </a:t>
            </a:r>
            <a:r>
              <a:rPr lang="de-DE" sz="1400" dirty="0" err="1">
                <a:solidFill>
                  <a:srgbClr val="C00000"/>
                </a:solidFill>
                <a:latin typeface="Arial"/>
              </a:rPr>
              <a:t>metadata</a:t>
            </a:r>
            <a:endParaRPr lang="de-DE" sz="1400" dirty="0">
              <a:solidFill>
                <a:srgbClr val="C00000"/>
              </a:solidFill>
              <a:latin typeface="Arial"/>
            </a:endParaRPr>
          </a:p>
        </p:txBody>
      </p: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B80EC5F3-DA2E-4A94-8FE3-B7C8E3E65E90}"/>
              </a:ext>
            </a:extLst>
          </p:cNvPr>
          <p:cNvCxnSpPr>
            <a:cxnSpLocks/>
          </p:cNvCxnSpPr>
          <p:nvPr/>
        </p:nvCxnSpPr>
        <p:spPr bwMode="auto">
          <a:xfrm>
            <a:off x="265128" y="1059582"/>
            <a:ext cx="1932024" cy="246357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3189B57C-4118-4A46-9447-9F77BFE28E99}"/>
              </a:ext>
            </a:extLst>
          </p:cNvPr>
          <p:cNvCxnSpPr>
            <a:cxnSpLocks/>
          </p:cNvCxnSpPr>
          <p:nvPr/>
        </p:nvCxnSpPr>
        <p:spPr bwMode="auto">
          <a:xfrm flipH="1">
            <a:off x="323528" y="1027644"/>
            <a:ext cx="1873624" cy="249551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693177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ED6C381A-4155-4EA3-B270-5819F65796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79"/>
          <a:stretch/>
        </p:blipFill>
        <p:spPr>
          <a:xfrm>
            <a:off x="2123728" y="628935"/>
            <a:ext cx="6336704" cy="4112136"/>
          </a:xfrm>
          <a:prstGeom prst="rect">
            <a:avLst/>
          </a:prstGeom>
        </p:spPr>
      </p:pic>
      <p:pic>
        <p:nvPicPr>
          <p:cNvPr id="4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410EE5A0-ACB1-4EFE-8B77-A81C904E29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662BC00F-82C7-487F-A3DD-9F101AD58501}"/>
              </a:ext>
            </a:extLst>
          </p:cNvPr>
          <p:cNvSpPr/>
          <p:nvPr/>
        </p:nvSpPr>
        <p:spPr>
          <a:xfrm>
            <a:off x="1233906" y="4858694"/>
            <a:ext cx="6316153" cy="200055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700" dirty="0" err="1">
                <a:latin typeface="Arial"/>
              </a:rPr>
              <a:t>Example</a:t>
            </a:r>
            <a:r>
              <a:rPr lang="de-DE" sz="700" dirty="0">
                <a:latin typeface="Arial"/>
              </a:rPr>
              <a:t> Data: https://www.ebi.ac.uk/biostudies/BioImages/studies/S-BSST110 (</a:t>
            </a:r>
            <a:r>
              <a:rPr lang="de-DE" sz="700" dirty="0" err="1">
                <a:latin typeface="Arial"/>
              </a:rPr>
              <a:t>by</a:t>
            </a:r>
            <a:r>
              <a:rPr lang="de-DE" sz="700" dirty="0">
                <a:latin typeface="Arial"/>
              </a:rPr>
              <a:t> Barry et al., </a:t>
            </a:r>
            <a:r>
              <a:rPr lang="de-DE" sz="700" dirty="0" err="1">
                <a:latin typeface="Arial"/>
              </a:rPr>
              <a:t>Clin</a:t>
            </a:r>
            <a:r>
              <a:rPr lang="de-DE" sz="700" dirty="0">
                <a:latin typeface="Arial"/>
              </a:rPr>
              <a:t> Cancer Res, doi:10.1158/1078-0432.CCR-17-3374)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AB3CEBBF-343A-4E9C-BA93-D1046C99CE37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816567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A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management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system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helps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to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organize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(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here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: OMERO)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6C1EF2D-53A3-4517-9601-5E99CBFC0B2E}"/>
              </a:ext>
            </a:extLst>
          </p:cNvPr>
          <p:cNvSpPr/>
          <p:nvPr/>
        </p:nvSpPr>
        <p:spPr bwMode="auto">
          <a:xfrm>
            <a:off x="2987824" y="857774"/>
            <a:ext cx="1928571" cy="10356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0B7612C-CE82-4B43-9DBA-5F73E0CFE795}"/>
              </a:ext>
            </a:extLst>
          </p:cNvPr>
          <p:cNvSpPr txBox="1"/>
          <p:nvPr/>
        </p:nvSpPr>
        <p:spPr>
          <a:xfrm>
            <a:off x="2901464" y="814609"/>
            <a:ext cx="36004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>
                <a:highlight>
                  <a:srgbClr val="FFFF00"/>
                </a:highlight>
                <a:latin typeface="Arial"/>
              </a:rPr>
              <a:t>https://my-local-omero.server</a:t>
            </a:r>
          </a:p>
        </p:txBody>
      </p:sp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C07395DD-F2C6-4576-929A-999AFDED3910}"/>
              </a:ext>
            </a:extLst>
          </p:cNvPr>
          <p:cNvSpPr/>
          <p:nvPr/>
        </p:nvSpPr>
        <p:spPr bwMode="auto">
          <a:xfrm>
            <a:off x="1974900" y="1786560"/>
            <a:ext cx="297656" cy="216024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4890DEA-8B01-469F-B2EF-F71357C6078B}"/>
              </a:ext>
            </a:extLst>
          </p:cNvPr>
          <p:cNvSpPr txBox="1"/>
          <p:nvPr/>
        </p:nvSpPr>
        <p:spPr>
          <a:xfrm>
            <a:off x="520411" y="1727653"/>
            <a:ext cx="1564928" cy="41549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050" i="1" dirty="0" err="1">
                <a:latin typeface="Arial"/>
              </a:rPr>
              <a:t>Example</a:t>
            </a:r>
            <a:r>
              <a:rPr lang="de-DE" sz="1050" i="1" dirty="0">
                <a:latin typeface="Arial"/>
              </a:rPr>
              <a:t>: </a:t>
            </a:r>
            <a:r>
              <a:rPr lang="de-DE" sz="1050" dirty="0">
                <a:latin typeface="Arial"/>
              </a:rPr>
              <a:t>A </a:t>
            </a:r>
            <a:r>
              <a:rPr lang="de-DE" sz="1050" dirty="0" err="1">
                <a:latin typeface="Arial"/>
              </a:rPr>
              <a:t>file</a:t>
            </a:r>
            <a:r>
              <a:rPr lang="de-DE" sz="1050" dirty="0">
                <a:latin typeface="Arial"/>
              </a:rPr>
              <a:t> </a:t>
            </a:r>
            <a:r>
              <a:rPr lang="de-DE" sz="1050" dirty="0" err="1">
                <a:latin typeface="Arial"/>
              </a:rPr>
              <a:t>with</a:t>
            </a:r>
            <a:r>
              <a:rPr lang="de-DE" sz="1050" dirty="0">
                <a:latin typeface="Arial"/>
              </a:rPr>
              <a:t> a „multi-scene </a:t>
            </a:r>
            <a:r>
              <a:rPr lang="de-DE" sz="1050" dirty="0" err="1">
                <a:latin typeface="Arial"/>
              </a:rPr>
              <a:t>image</a:t>
            </a:r>
            <a:r>
              <a:rPr lang="de-DE" sz="1050" dirty="0">
                <a:latin typeface="Arial"/>
              </a:rPr>
              <a:t>“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556A1D7-0DC3-463B-B4E3-5666F66F60B4}"/>
              </a:ext>
            </a:extLst>
          </p:cNvPr>
          <p:cNvSpPr txBox="1"/>
          <p:nvPr/>
        </p:nvSpPr>
        <p:spPr>
          <a:xfrm>
            <a:off x="3846815" y="2497058"/>
            <a:ext cx="1509762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/>
              </a:rPr>
              <a:t>Preview </a:t>
            </a:r>
            <a:r>
              <a:rPr lang="de-DE" sz="1100" dirty="0" err="1">
                <a:latin typeface="Arial"/>
              </a:rPr>
              <a:t>thumbnails</a:t>
            </a:r>
            <a:endParaRPr lang="de-DE" sz="1100" dirty="0">
              <a:latin typeface="Arial"/>
            </a:endParaRPr>
          </a:p>
        </p:txBody>
      </p:sp>
      <p:sp>
        <p:nvSpPr>
          <p:cNvPr id="13" name="Pfeil: nach rechts 12">
            <a:extLst>
              <a:ext uri="{FF2B5EF4-FFF2-40B4-BE49-F238E27FC236}">
                <a16:creationId xmlns:a16="http://schemas.microsoft.com/office/drawing/2014/main" id="{4ACBF4BA-630A-4F14-AFAA-8FF5C7ADCC46}"/>
              </a:ext>
            </a:extLst>
          </p:cNvPr>
          <p:cNvSpPr/>
          <p:nvPr/>
        </p:nvSpPr>
        <p:spPr bwMode="auto">
          <a:xfrm>
            <a:off x="6520794" y="2542644"/>
            <a:ext cx="297656" cy="216024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01EC7B3-0641-4202-9E31-AE6D79D63F03}"/>
              </a:ext>
            </a:extLst>
          </p:cNvPr>
          <p:cNvSpPr txBox="1"/>
          <p:nvPr/>
        </p:nvSpPr>
        <p:spPr>
          <a:xfrm>
            <a:off x="5796136" y="2512511"/>
            <a:ext cx="814591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dirty="0" err="1">
                <a:latin typeface="Arial"/>
              </a:rPr>
              <a:t>Metadata</a:t>
            </a:r>
            <a:endParaRPr lang="de-DE" sz="1100" dirty="0">
              <a:latin typeface="Arial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969749EC-5B18-4C1E-9993-E8C5F4694FC2}"/>
              </a:ext>
            </a:extLst>
          </p:cNvPr>
          <p:cNvSpPr txBox="1"/>
          <p:nvPr/>
        </p:nvSpPr>
        <p:spPr>
          <a:xfrm>
            <a:off x="147921" y="2283718"/>
            <a:ext cx="18722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>
                <a:solidFill>
                  <a:schemeClr val="accent6">
                    <a:lumMod val="75000"/>
                  </a:schemeClr>
                </a:solidFill>
                <a:latin typeface="Arial"/>
              </a:rPr>
              <a:t>Managed</a:t>
            </a:r>
            <a:r>
              <a:rPr lang="de-DE" sz="1400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 </a:t>
            </a:r>
            <a:r>
              <a:rPr lang="de-DE" sz="1400" dirty="0" err="1">
                <a:solidFill>
                  <a:schemeClr val="accent6">
                    <a:lumMod val="75000"/>
                  </a:schemeClr>
                </a:solidFill>
                <a:latin typeface="Arial"/>
              </a:rPr>
              <a:t>data</a:t>
            </a:r>
            <a:endParaRPr lang="de-DE" sz="1400" dirty="0">
              <a:solidFill>
                <a:schemeClr val="accent6">
                  <a:lumMod val="75000"/>
                </a:schemeClr>
              </a:solidFill>
              <a:latin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Preview </a:t>
            </a:r>
            <a:r>
              <a:rPr lang="de-DE" sz="1400" dirty="0" err="1">
                <a:solidFill>
                  <a:schemeClr val="accent6">
                    <a:lumMod val="75000"/>
                  </a:schemeClr>
                </a:solidFill>
                <a:latin typeface="Arial"/>
              </a:rPr>
              <a:t>available</a:t>
            </a:r>
            <a:endParaRPr lang="de-DE" sz="1400" dirty="0">
              <a:solidFill>
                <a:schemeClr val="accent6">
                  <a:lumMod val="75000"/>
                </a:schemeClr>
              </a:solidFill>
              <a:latin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Access </a:t>
            </a:r>
            <a:r>
              <a:rPr lang="de-DE" sz="1400" dirty="0" err="1">
                <a:solidFill>
                  <a:schemeClr val="accent6">
                    <a:lumMod val="75000"/>
                  </a:schemeClr>
                </a:solidFill>
                <a:latin typeface="Arial"/>
              </a:rPr>
              <a:t>to</a:t>
            </a:r>
            <a:r>
              <a:rPr lang="de-DE" sz="1400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 </a:t>
            </a:r>
            <a:r>
              <a:rPr lang="de-DE" sz="1400" dirty="0" err="1">
                <a:solidFill>
                  <a:schemeClr val="accent6">
                    <a:lumMod val="75000"/>
                  </a:schemeClr>
                </a:solidFill>
                <a:latin typeface="Arial"/>
              </a:rPr>
              <a:t>metadata</a:t>
            </a:r>
            <a:endParaRPr lang="de-DE" sz="1400" dirty="0">
              <a:solidFill>
                <a:schemeClr val="accent6">
                  <a:lumMod val="75000"/>
                </a:schemeClr>
              </a:solidFill>
              <a:latin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User-</a:t>
            </a:r>
            <a:r>
              <a:rPr lang="de-DE" sz="1400" dirty="0" err="1">
                <a:solidFill>
                  <a:schemeClr val="accent6">
                    <a:lumMod val="75000"/>
                  </a:schemeClr>
                </a:solidFill>
                <a:latin typeface="Arial"/>
              </a:rPr>
              <a:t>friendly</a:t>
            </a:r>
            <a:r>
              <a:rPr lang="de-DE" sz="1400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 but </a:t>
            </a:r>
            <a:r>
              <a:rPr lang="de-DE" sz="1400" dirty="0" err="1">
                <a:solidFill>
                  <a:schemeClr val="accent6">
                    <a:lumMod val="75000"/>
                  </a:schemeClr>
                </a:solidFill>
                <a:latin typeface="Arial"/>
              </a:rPr>
              <a:t>machine-accessible</a:t>
            </a:r>
            <a:endParaRPr lang="de-DE" sz="1400" dirty="0">
              <a:solidFill>
                <a:schemeClr val="accent6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81CC764-98EB-42AA-BBB3-9522EEC528DF}"/>
              </a:ext>
            </a:extLst>
          </p:cNvPr>
          <p:cNvSpPr txBox="1"/>
          <p:nvPr/>
        </p:nvSpPr>
        <p:spPr>
          <a:xfrm>
            <a:off x="251562" y="617383"/>
            <a:ext cx="17953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err="1">
                <a:latin typeface="Arial"/>
              </a:rPr>
              <a:t>Example</a:t>
            </a:r>
            <a:r>
              <a:rPr lang="de-DE" sz="1400" i="1" dirty="0">
                <a:latin typeface="Arial"/>
              </a:rPr>
              <a:t>:</a:t>
            </a:r>
          </a:p>
          <a:p>
            <a:r>
              <a:rPr lang="de-DE" sz="1400" dirty="0">
                <a:latin typeface="Arial"/>
              </a:rPr>
              <a:t>Access </a:t>
            </a:r>
            <a:r>
              <a:rPr lang="de-DE" sz="1400" dirty="0" err="1">
                <a:latin typeface="Arial"/>
              </a:rPr>
              <a:t>with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OMERO.web</a:t>
            </a:r>
            <a:endParaRPr lang="de-DE" sz="14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227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32AC4A03-6D91-4AC3-985D-EF3CF5A9103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0" t="15890" r="76300" b="54084"/>
          <a:stretch/>
        </p:blipFill>
        <p:spPr>
          <a:xfrm>
            <a:off x="5742383" y="1996877"/>
            <a:ext cx="2527419" cy="2080759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DAFE731D-B7FD-4883-912D-0CD83CE69DA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602" r="70168" b="29011"/>
          <a:stretch/>
        </p:blipFill>
        <p:spPr>
          <a:xfrm>
            <a:off x="2043158" y="1824567"/>
            <a:ext cx="2348675" cy="2752034"/>
          </a:xfrm>
          <a:prstGeom prst="rect">
            <a:avLst/>
          </a:prstGeom>
        </p:spPr>
      </p:pic>
      <p:pic>
        <p:nvPicPr>
          <p:cNvPr id="6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98363C8-BAB5-45BE-B31D-34338288F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8DEB0B19-FEF8-4C54-9575-74D2419C30C7}"/>
              </a:ext>
            </a:extLst>
          </p:cNvPr>
          <p:cNvSpPr/>
          <p:nvPr/>
        </p:nvSpPr>
        <p:spPr>
          <a:xfrm>
            <a:off x="4299617" y="4858694"/>
            <a:ext cx="184730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CE09A4AB-B9E8-4683-83B6-56583B20379D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Data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organization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OMERO –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part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1</a:t>
            </a:r>
          </a:p>
        </p:txBody>
      </p:sp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C7CE4561-E005-4583-B6D9-C77CAD275B8A}"/>
              </a:ext>
            </a:extLst>
          </p:cNvPr>
          <p:cNvSpPr/>
          <p:nvPr/>
        </p:nvSpPr>
        <p:spPr bwMode="auto">
          <a:xfrm>
            <a:off x="1641159" y="2426189"/>
            <a:ext cx="369511" cy="19770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E943EC9-C6AA-479E-9480-459B5D2A397E}"/>
              </a:ext>
            </a:extLst>
          </p:cNvPr>
          <p:cNvSpPr txBox="1"/>
          <p:nvPr/>
        </p:nvSpPr>
        <p:spPr>
          <a:xfrm>
            <a:off x="756480" y="2394237"/>
            <a:ext cx="955028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dirty="0" err="1">
                <a:latin typeface="Arial"/>
              </a:rPr>
              <a:t>user</a:t>
            </a:r>
            <a:r>
              <a:rPr lang="de-DE" sz="1100" dirty="0">
                <a:latin typeface="Arial"/>
              </a:rPr>
              <a:t>/</a:t>
            </a:r>
            <a:r>
              <a:rPr lang="de-DE" sz="1100" dirty="0" err="1">
                <a:latin typeface="Arial"/>
              </a:rPr>
              <a:t>group</a:t>
            </a:r>
            <a:endParaRPr lang="de-DE" sz="1100" dirty="0">
              <a:latin typeface="Arial"/>
            </a:endParaRPr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CD8BA5E8-0F4D-43DE-979C-82508F0D5E23}"/>
              </a:ext>
            </a:extLst>
          </p:cNvPr>
          <p:cNvSpPr/>
          <p:nvPr/>
        </p:nvSpPr>
        <p:spPr bwMode="auto">
          <a:xfrm>
            <a:off x="1785175" y="2754159"/>
            <a:ext cx="369511" cy="19770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4DD3DB6-AE08-49B2-B035-CAC134040865}"/>
              </a:ext>
            </a:extLst>
          </p:cNvPr>
          <p:cNvSpPr txBox="1"/>
          <p:nvPr/>
        </p:nvSpPr>
        <p:spPr>
          <a:xfrm>
            <a:off x="756480" y="2722207"/>
            <a:ext cx="1083111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/>
              </a:rPr>
              <a:t>Projects (</a:t>
            </a:r>
            <a:r>
              <a:rPr lang="de-DE" sz="1100" dirty="0" err="1">
                <a:latin typeface="Arial"/>
              </a:rPr>
              <a:t>blue</a:t>
            </a:r>
            <a:r>
              <a:rPr lang="de-DE" sz="1100" dirty="0">
                <a:latin typeface="Arial"/>
              </a:rPr>
              <a:t>)</a:t>
            </a:r>
          </a:p>
        </p:txBody>
      </p:sp>
      <p:sp>
        <p:nvSpPr>
          <p:cNvPr id="13" name="Pfeil: nach rechts 12">
            <a:extLst>
              <a:ext uri="{FF2B5EF4-FFF2-40B4-BE49-F238E27FC236}">
                <a16:creationId xmlns:a16="http://schemas.microsoft.com/office/drawing/2014/main" id="{ABAE2FBE-9825-4300-B8F7-417622C559EC}"/>
              </a:ext>
            </a:extLst>
          </p:cNvPr>
          <p:cNvSpPr/>
          <p:nvPr/>
        </p:nvSpPr>
        <p:spPr bwMode="auto">
          <a:xfrm>
            <a:off x="1929191" y="3080489"/>
            <a:ext cx="369511" cy="19770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208E8038-E78D-4A32-AA02-6D8E51198249}"/>
              </a:ext>
            </a:extLst>
          </p:cNvPr>
          <p:cNvSpPr txBox="1"/>
          <p:nvPr/>
        </p:nvSpPr>
        <p:spPr>
          <a:xfrm>
            <a:off x="756480" y="3048537"/>
            <a:ext cx="1254190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/>
              </a:rPr>
              <a:t>Datasets (</a:t>
            </a:r>
            <a:r>
              <a:rPr lang="de-DE" sz="1100" dirty="0" err="1">
                <a:latin typeface="Arial"/>
              </a:rPr>
              <a:t>green</a:t>
            </a:r>
            <a:r>
              <a:rPr lang="de-DE" sz="1100" dirty="0">
                <a:latin typeface="Arial"/>
              </a:rPr>
              <a:t>)</a:t>
            </a:r>
          </a:p>
        </p:txBody>
      </p:sp>
      <p:sp>
        <p:nvSpPr>
          <p:cNvPr id="15" name="Pfeil: nach rechts 14">
            <a:extLst>
              <a:ext uri="{FF2B5EF4-FFF2-40B4-BE49-F238E27FC236}">
                <a16:creationId xmlns:a16="http://schemas.microsoft.com/office/drawing/2014/main" id="{1E272FD9-DDA5-45CA-B1AD-4E97A0A1F3BE}"/>
              </a:ext>
            </a:extLst>
          </p:cNvPr>
          <p:cNvSpPr/>
          <p:nvPr/>
        </p:nvSpPr>
        <p:spPr bwMode="auto">
          <a:xfrm>
            <a:off x="1955212" y="3766133"/>
            <a:ext cx="369511" cy="19770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6443B19D-CFE6-4C0F-8FBE-1114A305E45F}"/>
              </a:ext>
            </a:extLst>
          </p:cNvPr>
          <p:cNvSpPr txBox="1"/>
          <p:nvPr/>
        </p:nvSpPr>
        <p:spPr>
          <a:xfrm>
            <a:off x="756480" y="3734181"/>
            <a:ext cx="1204507" cy="261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/>
              </a:rPr>
              <a:t>Image(s) (</a:t>
            </a:r>
            <a:r>
              <a:rPr lang="de-DE" sz="1100" dirty="0" err="1">
                <a:latin typeface="Arial"/>
              </a:rPr>
              <a:t>grey</a:t>
            </a:r>
            <a:r>
              <a:rPr lang="de-DE" sz="1100" dirty="0">
                <a:latin typeface="Arial"/>
              </a:rPr>
              <a:t>)</a:t>
            </a:r>
          </a:p>
        </p:txBody>
      </p:sp>
      <p:sp>
        <p:nvSpPr>
          <p:cNvPr id="17" name="Pfeil: nach rechts 16">
            <a:extLst>
              <a:ext uri="{FF2B5EF4-FFF2-40B4-BE49-F238E27FC236}">
                <a16:creationId xmlns:a16="http://schemas.microsoft.com/office/drawing/2014/main" id="{A149BA23-A82A-4E4B-AC4A-CF0DF9BF6DD9}"/>
              </a:ext>
            </a:extLst>
          </p:cNvPr>
          <p:cNvSpPr/>
          <p:nvPr/>
        </p:nvSpPr>
        <p:spPr bwMode="auto">
          <a:xfrm rot="16200000">
            <a:off x="7694933" y="3376256"/>
            <a:ext cx="369511" cy="19770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33ABAEC2-C96B-4A22-A065-FDCFB4422207}"/>
              </a:ext>
            </a:extLst>
          </p:cNvPr>
          <p:cNvSpPr txBox="1"/>
          <p:nvPr/>
        </p:nvSpPr>
        <p:spPr>
          <a:xfrm>
            <a:off x="7065472" y="3607005"/>
            <a:ext cx="1322048" cy="76944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/>
              </a:rPr>
              <a:t>Scenes </a:t>
            </a:r>
            <a:r>
              <a:rPr lang="de-DE" sz="1100" dirty="0" err="1">
                <a:latin typeface="Arial"/>
              </a:rPr>
              <a:t>from</a:t>
            </a:r>
            <a:r>
              <a:rPr lang="de-DE" sz="1100" dirty="0">
                <a:latin typeface="Arial"/>
              </a:rPr>
              <a:t> multi-scene </a:t>
            </a:r>
            <a:r>
              <a:rPr lang="de-DE" sz="1100" dirty="0" err="1">
                <a:latin typeface="Arial"/>
              </a:rPr>
              <a:t>image</a:t>
            </a:r>
            <a:br>
              <a:rPr lang="de-DE" sz="1100" dirty="0">
                <a:latin typeface="Arial"/>
              </a:rPr>
            </a:br>
            <a:r>
              <a:rPr lang="de-DE" sz="1100" dirty="0">
                <a:latin typeface="Arial"/>
              </a:rPr>
              <a:t>(e.g., </a:t>
            </a:r>
            <a:r>
              <a:rPr lang="de-DE" sz="1100" dirty="0" err="1">
                <a:latin typeface="Arial"/>
              </a:rPr>
              <a:t>slide</a:t>
            </a:r>
            <a:r>
              <a:rPr lang="de-DE" sz="1100" dirty="0">
                <a:latin typeface="Arial"/>
              </a:rPr>
              <a:t> </a:t>
            </a:r>
            <a:r>
              <a:rPr lang="de-DE" sz="1100" dirty="0" err="1">
                <a:latin typeface="Arial"/>
              </a:rPr>
              <a:t>scanner</a:t>
            </a:r>
            <a:r>
              <a:rPr lang="de-DE" sz="1100" dirty="0">
                <a:latin typeface="Arial"/>
              </a:rPr>
              <a:t>)</a:t>
            </a:r>
          </a:p>
        </p:txBody>
      </p:sp>
      <p:sp>
        <p:nvSpPr>
          <p:cNvPr id="19" name="Pfeil: nach rechts 18">
            <a:extLst>
              <a:ext uri="{FF2B5EF4-FFF2-40B4-BE49-F238E27FC236}">
                <a16:creationId xmlns:a16="http://schemas.microsoft.com/office/drawing/2014/main" id="{5DF82601-2867-4185-9793-FC571409025D}"/>
              </a:ext>
            </a:extLst>
          </p:cNvPr>
          <p:cNvSpPr/>
          <p:nvPr/>
        </p:nvSpPr>
        <p:spPr bwMode="auto">
          <a:xfrm>
            <a:off x="5570330" y="2695192"/>
            <a:ext cx="369511" cy="19770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3F4A902-3DD7-4A2B-896A-87388D459BBF}"/>
              </a:ext>
            </a:extLst>
          </p:cNvPr>
          <p:cNvSpPr txBox="1"/>
          <p:nvPr/>
        </p:nvSpPr>
        <p:spPr>
          <a:xfrm>
            <a:off x="5031911" y="2477126"/>
            <a:ext cx="696216" cy="6001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/>
              </a:rPr>
              <a:t>Dataset </a:t>
            </a:r>
            <a:r>
              <a:rPr lang="de-DE" sz="1100" dirty="0" err="1">
                <a:latin typeface="Arial"/>
              </a:rPr>
              <a:t>within</a:t>
            </a:r>
            <a:r>
              <a:rPr lang="de-DE" sz="1100" dirty="0">
                <a:latin typeface="Arial"/>
              </a:rPr>
              <a:t> </a:t>
            </a:r>
            <a:r>
              <a:rPr lang="de-DE" sz="1100" dirty="0" err="1">
                <a:latin typeface="Arial"/>
              </a:rPr>
              <a:t>project</a:t>
            </a:r>
            <a:endParaRPr lang="de-DE" sz="1100" dirty="0">
              <a:latin typeface="Arial"/>
            </a:endParaRPr>
          </a:p>
        </p:txBody>
      </p:sp>
      <p:sp>
        <p:nvSpPr>
          <p:cNvPr id="21" name="Pfeil: nach rechts 20">
            <a:extLst>
              <a:ext uri="{FF2B5EF4-FFF2-40B4-BE49-F238E27FC236}">
                <a16:creationId xmlns:a16="http://schemas.microsoft.com/office/drawing/2014/main" id="{A5A724D3-F662-4234-A39A-57DC8ED27EA7}"/>
              </a:ext>
            </a:extLst>
          </p:cNvPr>
          <p:cNvSpPr/>
          <p:nvPr/>
        </p:nvSpPr>
        <p:spPr bwMode="auto">
          <a:xfrm>
            <a:off x="5512157" y="3270663"/>
            <a:ext cx="369511" cy="19770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E521AAD4-81BF-4F63-A087-2E668AD6D872}"/>
              </a:ext>
            </a:extLst>
          </p:cNvPr>
          <p:cNvSpPr txBox="1"/>
          <p:nvPr/>
        </p:nvSpPr>
        <p:spPr>
          <a:xfrm>
            <a:off x="5031911" y="3274920"/>
            <a:ext cx="696216" cy="6001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/>
              </a:rPr>
              <a:t>Non-</a:t>
            </a:r>
            <a:r>
              <a:rPr lang="de-DE" sz="1100" dirty="0" err="1">
                <a:latin typeface="Arial"/>
              </a:rPr>
              <a:t>nested</a:t>
            </a:r>
            <a:r>
              <a:rPr lang="de-DE" sz="1100" dirty="0">
                <a:latin typeface="Arial"/>
              </a:rPr>
              <a:t> Dataset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C1DD01D0-6D80-4192-853C-C4291212045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75" t="26899" r="97578" b="69931"/>
          <a:stretch/>
        </p:blipFill>
        <p:spPr>
          <a:xfrm>
            <a:off x="815161" y="1094342"/>
            <a:ext cx="436508" cy="353612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7789F04A-DED1-4718-9937-E4B351AB324E}"/>
              </a:ext>
            </a:extLst>
          </p:cNvPr>
          <p:cNvSpPr txBox="1"/>
          <p:nvPr/>
        </p:nvSpPr>
        <p:spPr>
          <a:xfrm>
            <a:off x="1322341" y="1140177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54657B"/>
                </a:solidFill>
                <a:latin typeface="Arial"/>
              </a:rPr>
              <a:t>Projects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46050DBD-5A45-40E1-BF34-1AE9B2800A1B}"/>
              </a:ext>
            </a:extLst>
          </p:cNvPr>
          <p:cNvSpPr txBox="1"/>
          <p:nvPr/>
        </p:nvSpPr>
        <p:spPr>
          <a:xfrm>
            <a:off x="3774280" y="1113639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6A8853"/>
                </a:solidFill>
                <a:latin typeface="Arial"/>
              </a:rPr>
              <a:t>Datasets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965F3727-5E40-4BEB-9CF2-B540931E149B}"/>
              </a:ext>
            </a:extLst>
          </p:cNvPr>
          <p:cNvSpPr txBox="1"/>
          <p:nvPr/>
        </p:nvSpPr>
        <p:spPr>
          <a:xfrm>
            <a:off x="6303295" y="1086370"/>
            <a:ext cx="2084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4F4C4B"/>
                </a:solidFill>
                <a:latin typeface="Arial"/>
              </a:rPr>
              <a:t>Screens </a:t>
            </a:r>
            <a:r>
              <a:rPr lang="de-DE" sz="1200" dirty="0">
                <a:latin typeface="Arial"/>
              </a:rPr>
              <a:t>(multi-</a:t>
            </a:r>
            <a:r>
              <a:rPr lang="de-DE" sz="1200" dirty="0" err="1">
                <a:latin typeface="Arial"/>
              </a:rPr>
              <a:t>well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plates</a:t>
            </a:r>
            <a:r>
              <a:rPr lang="de-DE" sz="1200" dirty="0">
                <a:latin typeface="Arial"/>
              </a:rPr>
              <a:t>)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4F0CC0A4-1D96-4823-8B54-537EB4DE078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764" t="26566" r="94994" b="69590"/>
          <a:stretch/>
        </p:blipFill>
        <p:spPr>
          <a:xfrm>
            <a:off x="3265364" y="1053111"/>
            <a:ext cx="455745" cy="428834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31052DA2-91ED-4907-9BB6-7F7A4709B7A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358" t="26714" r="92400" b="69830"/>
          <a:stretch/>
        </p:blipFill>
        <p:spPr>
          <a:xfrm>
            <a:off x="5800879" y="1041573"/>
            <a:ext cx="455745" cy="385563"/>
          </a:xfrm>
          <a:prstGeom prst="rect">
            <a:avLst/>
          </a:prstGeom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id="{6B0AB9A2-278B-489A-80FD-5E5B68E5FDF6}"/>
              </a:ext>
            </a:extLst>
          </p:cNvPr>
          <p:cNvSpPr txBox="1"/>
          <p:nvPr/>
        </p:nvSpPr>
        <p:spPr>
          <a:xfrm>
            <a:off x="147921" y="593700"/>
            <a:ext cx="682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latin typeface="Arial"/>
              </a:rPr>
              <a:t>OMERO.web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offers</a:t>
            </a:r>
            <a:r>
              <a:rPr lang="de-DE" dirty="0">
                <a:latin typeface="Arial"/>
              </a:rPr>
              <a:t> a </a:t>
            </a:r>
            <a:r>
              <a:rPr lang="de-DE" dirty="0" err="1">
                <a:latin typeface="Arial"/>
              </a:rPr>
              <a:t>tree</a:t>
            </a:r>
            <a:r>
              <a:rPr lang="de-DE" dirty="0">
                <a:latin typeface="Arial"/>
              </a:rPr>
              <a:t>-view </a:t>
            </a:r>
            <a:r>
              <a:rPr lang="de-DE" dirty="0" err="1">
                <a:latin typeface="Arial"/>
              </a:rPr>
              <a:t>data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hierarchy</a:t>
            </a:r>
            <a:r>
              <a:rPr lang="de-DE" dirty="0">
                <a:latin typeface="Arial"/>
              </a:rPr>
              <a:t> in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</a:t>
            </a:r>
            <a:r>
              <a:rPr lang="de-DE" b="1" dirty="0" err="1">
                <a:latin typeface="Arial"/>
              </a:rPr>
              <a:t>Explore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tab</a:t>
            </a:r>
            <a:endParaRPr lang="de-DE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1290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312334BA-F741-43B7-82B4-153EBA5CB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70574A54-0207-45A2-9A22-F8A27E1EA2FC}"/>
              </a:ext>
            </a:extLst>
          </p:cNvPr>
          <p:cNvSpPr/>
          <p:nvPr/>
        </p:nvSpPr>
        <p:spPr>
          <a:xfrm>
            <a:off x="4299617" y="4858694"/>
            <a:ext cx="184730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49676FC-3492-45AC-B952-AA24DCA6A5FE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Re-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think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organization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:</a:t>
            </a:r>
          </a:p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File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folder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hierarchy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vs.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object-oriented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structure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OMERO?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49B9B9B-2530-4A64-A457-7C10868D4B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144" y="1523265"/>
            <a:ext cx="3198664" cy="2910258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D47B6C4F-5350-4DD7-849C-17B11C83B647}"/>
              </a:ext>
            </a:extLst>
          </p:cNvPr>
          <p:cNvSpPr txBox="1"/>
          <p:nvPr/>
        </p:nvSpPr>
        <p:spPr>
          <a:xfrm>
            <a:off x="170324" y="915566"/>
            <a:ext cx="6043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>
                <a:latin typeface="Arial"/>
              </a:rPr>
              <a:t>If</a:t>
            </a:r>
            <a:r>
              <a:rPr lang="de-DE" sz="2000" dirty="0">
                <a:latin typeface="Arial"/>
              </a:rPr>
              <a:t> OMERO </a:t>
            </a:r>
            <a:r>
              <a:rPr lang="de-DE" sz="2000" dirty="0" err="1">
                <a:latin typeface="Arial"/>
              </a:rPr>
              <a:t>offers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only</a:t>
            </a:r>
            <a:r>
              <a:rPr lang="de-DE" sz="2000" dirty="0">
                <a:latin typeface="Arial"/>
              </a:rPr>
              <a:t> a </a:t>
            </a:r>
            <a:r>
              <a:rPr lang="de-DE" sz="2000" dirty="0" err="1">
                <a:latin typeface="Arial"/>
              </a:rPr>
              <a:t>two</a:t>
            </a:r>
            <a:r>
              <a:rPr lang="de-DE" sz="2000" dirty="0">
                <a:latin typeface="Arial"/>
              </a:rPr>
              <a:t>-folder </a:t>
            </a:r>
            <a:r>
              <a:rPr lang="de-DE" sz="2000" dirty="0" err="1">
                <a:latin typeface="Arial"/>
              </a:rPr>
              <a:t>deep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hierarchy</a:t>
            </a:r>
            <a:r>
              <a:rPr lang="de-DE" sz="2000" dirty="0">
                <a:latin typeface="Arial"/>
              </a:rPr>
              <a:t>…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55DF515-56D0-427F-BB1B-DBCDD241EC7E}"/>
              </a:ext>
            </a:extLst>
          </p:cNvPr>
          <p:cNvSpPr txBox="1"/>
          <p:nvPr/>
        </p:nvSpPr>
        <p:spPr>
          <a:xfrm>
            <a:off x="3456736" y="2643758"/>
            <a:ext cx="30027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Arial"/>
              </a:rPr>
              <a:t>… </a:t>
            </a:r>
            <a:r>
              <a:rPr lang="de-DE" sz="2000" dirty="0" err="1">
                <a:latin typeface="Arial"/>
              </a:rPr>
              <a:t>how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does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my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data</a:t>
            </a:r>
            <a:r>
              <a:rPr lang="de-DE" sz="2000" dirty="0">
                <a:latin typeface="Arial"/>
              </a:rPr>
              <a:t> fit?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2872016-3118-49C8-94C6-80F3D56E6D8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602" r="70168" b="29011"/>
          <a:stretch/>
        </p:blipFill>
        <p:spPr>
          <a:xfrm>
            <a:off x="934736" y="1482624"/>
            <a:ext cx="2522000" cy="295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551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24FCF240-588D-4CA7-8A25-D21C2D87B56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163" b="25979"/>
          <a:stretch/>
        </p:blipFill>
        <p:spPr>
          <a:xfrm>
            <a:off x="2982699" y="1419622"/>
            <a:ext cx="5994445" cy="2840250"/>
          </a:xfrm>
          <a:prstGeom prst="rect">
            <a:avLst/>
          </a:prstGeom>
        </p:spPr>
      </p:pic>
      <p:pic>
        <p:nvPicPr>
          <p:cNvPr id="4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88B4E67C-4B31-4C40-9B8E-8CC76593B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87C00238-A982-479A-A8AA-C5D5663E6D22}"/>
              </a:ext>
            </a:extLst>
          </p:cNvPr>
          <p:cNvSpPr/>
          <p:nvPr/>
        </p:nvSpPr>
        <p:spPr>
          <a:xfrm>
            <a:off x="4299617" y="4858694"/>
            <a:ext cx="184730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ACFCCC0-6B5C-47E7-8ED3-45D40B6F497C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File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folder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hierarchy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explorer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i="1" dirty="0" err="1">
                <a:solidFill>
                  <a:srgbClr val="008000"/>
                </a:solidFill>
                <a:latin typeface="Arial" pitchFamily="34" charset="0"/>
              </a:rPr>
              <a:t>vs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object-based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structure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5492733-E01C-412C-B15A-A68274ED8C95}"/>
              </a:ext>
            </a:extLst>
          </p:cNvPr>
          <p:cNvSpPr txBox="1"/>
          <p:nvPr/>
        </p:nvSpPr>
        <p:spPr>
          <a:xfrm>
            <a:off x="143297" y="689910"/>
            <a:ext cx="2636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>
                <a:latin typeface="Arial"/>
              </a:rPr>
              <a:t>A </a:t>
            </a:r>
            <a:r>
              <a:rPr lang="de-DE" sz="1800" dirty="0" err="1">
                <a:latin typeface="Arial"/>
              </a:rPr>
              <a:t>file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folder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hierarchy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is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itself</a:t>
            </a:r>
            <a:r>
              <a:rPr lang="de-DE" sz="1800" dirty="0">
                <a:latin typeface="Arial"/>
              </a:rPr>
              <a:t> a form of </a:t>
            </a:r>
            <a:r>
              <a:rPr lang="de-DE" sz="1800" dirty="0" err="1">
                <a:latin typeface="Arial"/>
              </a:rPr>
              <a:t>metadata</a:t>
            </a:r>
            <a:endParaRPr lang="de-DE" sz="1800" dirty="0">
              <a:latin typeface="Arial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DB9B617-8CAE-48E2-8414-9AE2AA3082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856" y="1550474"/>
            <a:ext cx="2636806" cy="239906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D970E983-E7D6-4DA5-8AA8-45C889CC0080}"/>
              </a:ext>
            </a:extLst>
          </p:cNvPr>
          <p:cNvSpPr txBox="1"/>
          <p:nvPr/>
        </p:nvSpPr>
        <p:spPr>
          <a:xfrm>
            <a:off x="2983200" y="690716"/>
            <a:ext cx="4512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>
                <a:latin typeface="Arial"/>
              </a:rPr>
              <a:t>OMERO </a:t>
            </a:r>
            <a:r>
              <a:rPr lang="de-DE" sz="1800" dirty="0" err="1">
                <a:latin typeface="Arial"/>
              </a:rPr>
              <a:t>uses</a:t>
            </a:r>
            <a:r>
              <a:rPr lang="de-DE" sz="1800" dirty="0">
                <a:latin typeface="Arial"/>
              </a:rPr>
              <a:t> </a:t>
            </a:r>
            <a:r>
              <a:rPr lang="de-DE" sz="1800" i="1" dirty="0" err="1">
                <a:latin typeface="Arial"/>
              </a:rPr>
              <a:t>structured</a:t>
            </a:r>
            <a:r>
              <a:rPr lang="de-DE" sz="1800" i="1" dirty="0">
                <a:latin typeface="Arial"/>
              </a:rPr>
              <a:t> </a:t>
            </a:r>
            <a:r>
              <a:rPr lang="de-DE" sz="1800" i="1" dirty="0" err="1">
                <a:latin typeface="Arial"/>
              </a:rPr>
              <a:t>metadata</a:t>
            </a:r>
            <a:r>
              <a:rPr lang="de-DE" sz="1800" dirty="0">
                <a:latin typeface="Arial"/>
              </a:rPr>
              <a:t>, e.g., </a:t>
            </a:r>
            <a:r>
              <a:rPr lang="de-DE" sz="1800" dirty="0" err="1">
                <a:latin typeface="Arial"/>
              </a:rPr>
              <a:t>with</a:t>
            </a:r>
            <a:r>
              <a:rPr lang="de-DE" sz="1800" b="1" dirty="0">
                <a:latin typeface="Arial"/>
              </a:rPr>
              <a:t> Tags </a:t>
            </a:r>
            <a:r>
              <a:rPr lang="de-DE" sz="1800" dirty="0">
                <a:latin typeface="Arial"/>
              </a:rPr>
              <a:t>and </a:t>
            </a:r>
            <a:r>
              <a:rPr lang="de-DE" sz="1800" b="1" dirty="0">
                <a:latin typeface="Arial"/>
              </a:rPr>
              <a:t>Key-Value</a:t>
            </a:r>
            <a:r>
              <a:rPr lang="de-DE" sz="1800" dirty="0">
                <a:latin typeface="Arial"/>
              </a:rPr>
              <a:t> </a:t>
            </a:r>
            <a:r>
              <a:rPr lang="de-DE" sz="1800" b="1" dirty="0">
                <a:latin typeface="Arial"/>
              </a:rPr>
              <a:t>Pairs</a:t>
            </a:r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3A0A89EA-C615-4218-B960-040569E893F9}"/>
              </a:ext>
            </a:extLst>
          </p:cNvPr>
          <p:cNvSpPr/>
          <p:nvPr/>
        </p:nvSpPr>
        <p:spPr bwMode="auto">
          <a:xfrm>
            <a:off x="6300192" y="2859782"/>
            <a:ext cx="496215" cy="24063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" name="Pfeil: nach rechts 11">
            <a:extLst>
              <a:ext uri="{FF2B5EF4-FFF2-40B4-BE49-F238E27FC236}">
                <a16:creationId xmlns:a16="http://schemas.microsoft.com/office/drawing/2014/main" id="{C23466F3-B2F6-4509-9D62-EFFD5707CF3A}"/>
              </a:ext>
            </a:extLst>
          </p:cNvPr>
          <p:cNvSpPr/>
          <p:nvPr/>
        </p:nvSpPr>
        <p:spPr bwMode="auto">
          <a:xfrm>
            <a:off x="6300191" y="3100412"/>
            <a:ext cx="496215" cy="24063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B0A5DE5-E6F6-44D7-BD9C-4449B2FDE8B5}"/>
              </a:ext>
            </a:extLst>
          </p:cNvPr>
          <p:cNvSpPr txBox="1"/>
          <p:nvPr/>
        </p:nvSpPr>
        <p:spPr>
          <a:xfrm>
            <a:off x="179512" y="4259872"/>
            <a:ext cx="876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 </a:t>
            </a:r>
            <a:r>
              <a:rPr lang="de-DE" sz="2000" b="1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Annotate</a:t>
            </a:r>
            <a:r>
              <a:rPr lang="de-DE" sz="20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 </a:t>
            </a:r>
            <a:r>
              <a:rPr lang="de-DE" sz="2000" b="1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data</a:t>
            </a:r>
            <a:r>
              <a:rPr lang="de-DE" sz="20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 </a:t>
            </a:r>
            <a:r>
              <a:rPr lang="de-DE" sz="2000" b="1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with</a:t>
            </a:r>
            <a:r>
              <a:rPr lang="de-DE" sz="2000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 Tags and Key-Value Pairs</a:t>
            </a:r>
          </a:p>
        </p:txBody>
      </p:sp>
    </p:spTree>
    <p:extLst>
      <p:ext uri="{BB962C8B-B14F-4D97-AF65-F5344CB8AC3E}">
        <p14:creationId xmlns:p14="http://schemas.microsoft.com/office/powerpoint/2010/main" val="4202737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1645</Words>
  <Application>Microsoft Office PowerPoint</Application>
  <PresentationFormat>Bildschirmpräsentation (16:9)</PresentationFormat>
  <Paragraphs>164</Paragraphs>
  <Slides>17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4" baseType="lpstr">
      <vt:lpstr>ＭＳ Ｐゴシック</vt:lpstr>
      <vt:lpstr>ＭＳ Ｐゴシック</vt:lpstr>
      <vt:lpstr>Arial</vt:lpstr>
      <vt:lpstr>Calibri</vt:lpstr>
      <vt:lpstr>Times</vt:lpstr>
      <vt:lpstr>Wingdings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Schmidt, Christian</dc:creator>
  <cp:lastModifiedBy>Schmidt, Christian</cp:lastModifiedBy>
  <cp:revision>41</cp:revision>
  <dcterms:created xsi:type="dcterms:W3CDTF">2022-06-07T12:41:43Z</dcterms:created>
  <dcterms:modified xsi:type="dcterms:W3CDTF">2023-11-09T14:22:06Z</dcterms:modified>
</cp:coreProperties>
</file>