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16"/>
  </p:notesMasterIdLst>
  <p:sldIdLst>
    <p:sldId id="263" r:id="rId2"/>
    <p:sldId id="266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3" r:id="rId14"/>
    <p:sldId id="292" r:id="rId1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4B1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9" autoAdjust="0"/>
    <p:restoredTop sz="79536" autoAdjust="0"/>
  </p:normalViewPr>
  <p:slideViewPr>
    <p:cSldViewPr snapToGrid="0">
      <p:cViewPr varScale="1">
        <p:scale>
          <a:sx n="132" d="100"/>
          <a:sy n="132" d="100"/>
        </p:scale>
        <p:origin x="1349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CAFB8-CF1F-49DC-885D-1CE5C13FF50A}" type="datetimeFigureOut">
              <a:rPr lang="de-DE" smtClean="0"/>
              <a:t>09.11.2023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BA22E-7875-4095-8650-3C6B97E684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5810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video</a:t>
            </a:r>
            <a:r>
              <a:rPr lang="de-DE" dirty="0"/>
              <a:t> </a:t>
            </a:r>
            <a:r>
              <a:rPr lang="de-DE" dirty="0" err="1"/>
              <a:t>disclaimer</a:t>
            </a:r>
            <a:r>
              <a:rPr lang="de-DE" dirty="0"/>
              <a:t> 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deleted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not </a:t>
            </a:r>
            <a:r>
              <a:rPr lang="de-DE" dirty="0" err="1"/>
              <a:t>needed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BA22E-7875-4095-8650-3C6B97E68420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3758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de-DE" dirty="0"/>
              <a:t>Note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presenters</a:t>
            </a:r>
            <a:r>
              <a:rPr lang="de-DE" dirty="0"/>
              <a:t>: The </a:t>
            </a:r>
            <a:r>
              <a:rPr lang="de-DE" dirty="0" err="1"/>
              <a:t>following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dependent</a:t>
            </a:r>
            <a:r>
              <a:rPr lang="de-DE" dirty="0"/>
              <a:t> of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discrete</a:t>
            </a:r>
            <a:r>
              <a:rPr lang="de-DE" dirty="0"/>
              <a:t> </a:t>
            </a:r>
            <a:r>
              <a:rPr lang="de-DE" dirty="0" err="1"/>
              <a:t>OMERO.server</a:t>
            </a:r>
            <a:r>
              <a:rPr lang="de-DE" dirty="0"/>
              <a:t> and </a:t>
            </a:r>
            <a:r>
              <a:rPr lang="de-DE" dirty="0" err="1"/>
              <a:t>storage</a:t>
            </a:r>
            <a:r>
              <a:rPr lang="de-DE" dirty="0"/>
              <a:t> </a:t>
            </a:r>
            <a:r>
              <a:rPr lang="de-DE" dirty="0" err="1"/>
              <a:t>setup</a:t>
            </a:r>
            <a:r>
              <a:rPr lang="de-DE" dirty="0"/>
              <a:t> in </a:t>
            </a:r>
            <a:r>
              <a:rPr lang="de-DE" dirty="0" err="1"/>
              <a:t>your</a:t>
            </a:r>
            <a:r>
              <a:rPr lang="de-DE" dirty="0"/>
              <a:t> OMERO </a:t>
            </a:r>
            <a:r>
              <a:rPr lang="de-DE" dirty="0" err="1"/>
              <a:t>instance</a:t>
            </a:r>
            <a:r>
              <a:rPr lang="de-DE" dirty="0"/>
              <a:t>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storage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location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on a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backed-up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server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available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storage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increased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necessary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Please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consult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IT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sure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these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features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fulfilled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typically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discussed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during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installing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an OMERO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instance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in a virtual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machine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environment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retrieval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done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manually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on a per-file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basis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assisted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command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-line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tools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batch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download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BA22E-7875-4095-8650-3C6B97E68420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0346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s://creativecommons.org/licenses/by/4.0/legalcode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creativecommons.org/licenses/by/4.0/legalcode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-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4CE64EF9-B829-488B-8B8C-40E1E89F5AAD}"/>
              </a:ext>
            </a:extLst>
          </p:cNvPr>
          <p:cNvSpPr txBox="1"/>
          <p:nvPr userDrawn="1"/>
        </p:nvSpPr>
        <p:spPr>
          <a:xfrm>
            <a:off x="7748276" y="4464549"/>
            <a:ext cx="12853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ADD LOGO BIG</a:t>
            </a:r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E8A8B839-6187-48C8-B4DD-323C593FAC5F}"/>
              </a:ext>
            </a:extLst>
          </p:cNvPr>
          <p:cNvCxnSpPr>
            <a:cxnSpLocks/>
          </p:cNvCxnSpPr>
          <p:nvPr userDrawn="1"/>
        </p:nvCxnSpPr>
        <p:spPr>
          <a:xfrm>
            <a:off x="0" y="4338796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18">
            <a:extLst>
              <a:ext uri="{FF2B5EF4-FFF2-40B4-BE49-F238E27FC236}">
                <a16:creationId xmlns:a16="http://schemas.microsoft.com/office/drawing/2014/main" id="{8DB07B95-4A6C-4E83-A426-28D8BF8C22D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64996" y="4464549"/>
            <a:ext cx="5009440" cy="459051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defRPr sz="14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569913" indent="-188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2pPr>
            <a:lvl3pPr marL="947738" indent="-1873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3pPr>
            <a:lvl4pPr marL="1323975" indent="-1857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4pPr>
            <a:lvl5pPr marL="17922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5pPr>
            <a:lvl6pPr marL="22494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6pPr>
            <a:lvl7pPr marL="27066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7pPr>
            <a:lvl8pPr marL="31638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8pPr>
            <a:lvl9pPr marL="36210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tabLst/>
              <a:defRPr/>
            </a:pP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Adapted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from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: Schmidt C., Bortolomeazzi M., Boissonnet T., Fortmann-Grote C. </a:t>
            </a:r>
            <a:r>
              <a:rPr kumimoji="0" lang="de-DE" sz="7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et al. 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(2023).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I3D:bio‘s OMERO training material: Re-usable, adjustable, multi-purpose slides for local user training. 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Zenodo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.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DOI: 10.5281/zenodo.8323588</a:t>
            </a:r>
            <a:b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</a:b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If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not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stated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otherwise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,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content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of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this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material (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except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for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logos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and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slide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design)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published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under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a 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  <a:hlinkClick r:id="rId2"/>
              </a:rPr>
              <a:t>Creative Commons Attribution 4.0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  <a:hlinkClick r:id="rId2"/>
              </a:rPr>
              <a:t>license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.</a:t>
            </a:r>
          </a:p>
          <a:p>
            <a:pPr marL="0" marR="0" lvl="0" indent="0" algn="just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tabLst/>
              <a:defRPr/>
            </a:pPr>
            <a:endParaRPr kumimoji="0" lang="de-DE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7715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4CE64EF9-B829-488B-8B8C-40E1E89F5AAD}"/>
              </a:ext>
            </a:extLst>
          </p:cNvPr>
          <p:cNvSpPr txBox="1"/>
          <p:nvPr userDrawn="1"/>
        </p:nvSpPr>
        <p:spPr>
          <a:xfrm>
            <a:off x="7613264" y="4789971"/>
            <a:ext cx="16115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ADD LOGO SMALL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B8440E4B-E513-4C4F-92C4-2AEBB285991D}"/>
              </a:ext>
            </a:extLst>
          </p:cNvPr>
          <p:cNvCxnSpPr>
            <a:cxnSpLocks/>
          </p:cNvCxnSpPr>
          <p:nvPr userDrawn="1"/>
        </p:nvCxnSpPr>
        <p:spPr>
          <a:xfrm>
            <a:off x="0" y="4733925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03069085-0CBC-49E1-A3F8-CDEE8A5F56B1}"/>
              </a:ext>
            </a:extLst>
          </p:cNvPr>
          <p:cNvSpPr txBox="1">
            <a:spLocks/>
          </p:cNvSpPr>
          <p:nvPr userDrawn="1"/>
        </p:nvSpPr>
        <p:spPr>
          <a:xfrm>
            <a:off x="796830" y="4789971"/>
            <a:ext cx="614126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p </a:t>
            </a:r>
            <a:fld id="{C7108C5B-AA49-4F53-BA41-9126274718B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1246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7911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-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5CD8D0EA-CD4A-4BB6-B2B8-24B6A7CF6418}"/>
              </a:ext>
            </a:extLst>
          </p:cNvPr>
          <p:cNvSpPr/>
          <p:nvPr userDrawn="1"/>
        </p:nvSpPr>
        <p:spPr bwMode="auto">
          <a:xfrm>
            <a:off x="0" y="4338797"/>
            <a:ext cx="9144000" cy="804704"/>
          </a:xfrm>
          <a:prstGeom prst="rect">
            <a:avLst/>
          </a:prstGeom>
          <a:solidFill>
            <a:srgbClr val="008000"/>
          </a:solidFill>
          <a:ln>
            <a:solidFill>
              <a:srgbClr val="008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E8A8B839-6187-48C8-B4DD-323C593FAC5F}"/>
              </a:ext>
            </a:extLst>
          </p:cNvPr>
          <p:cNvCxnSpPr>
            <a:cxnSpLocks/>
          </p:cNvCxnSpPr>
          <p:nvPr userDrawn="1"/>
        </p:nvCxnSpPr>
        <p:spPr>
          <a:xfrm>
            <a:off x="0" y="4338796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18">
            <a:extLst>
              <a:ext uri="{FF2B5EF4-FFF2-40B4-BE49-F238E27FC236}">
                <a16:creationId xmlns:a16="http://schemas.microsoft.com/office/drawing/2014/main" id="{8DB07B95-4A6C-4E83-A426-28D8BF8C22D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64996" y="4464549"/>
            <a:ext cx="5009440" cy="459051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defRPr sz="14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569913" indent="-188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2pPr>
            <a:lvl3pPr marL="947738" indent="-1873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3pPr>
            <a:lvl4pPr marL="1323975" indent="-1857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4pPr>
            <a:lvl5pPr marL="17922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5pPr>
            <a:lvl6pPr marL="22494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6pPr>
            <a:lvl7pPr marL="27066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7pPr>
            <a:lvl8pPr marL="31638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8pPr>
            <a:lvl9pPr marL="36210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tabLst/>
              <a:defRPr/>
            </a:pP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Adapted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from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: Schmidt C., Bortolomeazzi M., Boissonnet T., Fortmann-Grote C. </a:t>
            </a:r>
            <a:r>
              <a:rPr kumimoji="0" lang="de-DE" sz="700" b="0" i="1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et al. 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(2023).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I3D:bio‘s OMERO training material: Re-usable, adjustable, multi-purpose slides for local user training. 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Zenodo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.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DOI: 10.5281/zenodo.8323588</a:t>
            </a:r>
            <a:b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</a:b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If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not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stated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otherwise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,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content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of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this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material (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except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for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logos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and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slide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design)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published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under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4.0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license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.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47C2BAB-6413-437B-8C2B-44D652AADC1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28522" y="4373998"/>
            <a:ext cx="903171" cy="745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610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46F1FEA3-75A1-4A43-BAC9-E5432E79D576}"/>
              </a:ext>
            </a:extLst>
          </p:cNvPr>
          <p:cNvSpPr/>
          <p:nvPr userDrawn="1"/>
        </p:nvSpPr>
        <p:spPr bwMode="auto">
          <a:xfrm>
            <a:off x="0" y="4733925"/>
            <a:ext cx="9144000" cy="409575"/>
          </a:xfrm>
          <a:prstGeom prst="rect">
            <a:avLst/>
          </a:prstGeom>
          <a:solidFill>
            <a:srgbClr val="008000"/>
          </a:solidFill>
          <a:ln>
            <a:solidFill>
              <a:srgbClr val="008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FF0EB5C0-5D39-4F2B-8276-7034CF92ABD3}"/>
              </a:ext>
            </a:extLst>
          </p:cNvPr>
          <p:cNvSpPr/>
          <p:nvPr userDrawn="1"/>
        </p:nvSpPr>
        <p:spPr>
          <a:xfrm>
            <a:off x="8418576" y="4752212"/>
            <a:ext cx="609600" cy="36836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noFill/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B8440E4B-E513-4C4F-92C4-2AEBB285991D}"/>
              </a:ext>
            </a:extLst>
          </p:cNvPr>
          <p:cNvCxnSpPr>
            <a:cxnSpLocks/>
          </p:cNvCxnSpPr>
          <p:nvPr userDrawn="1"/>
        </p:nvCxnSpPr>
        <p:spPr>
          <a:xfrm>
            <a:off x="0" y="4733925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6">
            <a:extLst>
              <a:ext uri="{FF2B5EF4-FFF2-40B4-BE49-F238E27FC236}">
                <a16:creationId xmlns:a16="http://schemas.microsoft.com/office/drawing/2014/main" id="{46D36471-AB9E-4ECB-BD86-FC52D2006382}"/>
              </a:ext>
            </a:extLst>
          </p:cNvPr>
          <p:cNvSpPr>
            <a:spLocks/>
          </p:cNvSpPr>
          <p:nvPr userDrawn="1"/>
        </p:nvSpPr>
        <p:spPr bwMode="auto">
          <a:xfrm>
            <a:off x="2611876" y="19789"/>
            <a:ext cx="3648716" cy="1119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defRPr/>
            </a:pPr>
            <a:r>
              <a:rPr lang="de-DE" sz="2400" b="1" dirty="0">
                <a:solidFill>
                  <a:schemeClr val="bg1"/>
                </a:solidFill>
              </a:rPr>
              <a:t>OMERO Training Material </a:t>
            </a:r>
            <a:r>
              <a:rPr lang="de-DE" sz="2400" b="1" dirty="0" err="1">
                <a:solidFill>
                  <a:schemeClr val="bg1"/>
                </a:solidFill>
              </a:rPr>
              <a:t>by</a:t>
            </a:r>
            <a:r>
              <a:rPr lang="de-DE" sz="2400" b="1" dirty="0">
                <a:solidFill>
                  <a:schemeClr val="bg1"/>
                </a:solidFill>
              </a:rPr>
              <a:t> I3D:bio</a:t>
            </a:r>
            <a:endParaRPr sz="1100" dirty="0"/>
          </a:p>
          <a:p>
            <a:pPr algn="ctr">
              <a:defRPr/>
            </a:pPr>
            <a:endParaRPr lang="de-DE" sz="2400" dirty="0">
              <a:solidFill>
                <a:schemeClr val="bg1"/>
              </a:solidFill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34D97E9-F8AD-4D67-8FE0-54642FFE76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00109" y="4775132"/>
            <a:ext cx="447328" cy="327160"/>
          </a:xfrm>
          <a:prstGeom prst="rect">
            <a:avLst/>
          </a:prstGeom>
        </p:spPr>
      </p:pic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C05370D4-2441-46F8-8E21-B31C75621D2D}"/>
              </a:ext>
            </a:extLst>
          </p:cNvPr>
          <p:cNvSpPr txBox="1">
            <a:spLocks/>
          </p:cNvSpPr>
          <p:nvPr userDrawn="1"/>
        </p:nvSpPr>
        <p:spPr>
          <a:xfrm>
            <a:off x="707810" y="4801791"/>
            <a:ext cx="614126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p </a:t>
            </a:r>
            <a:fld id="{C7108C5B-AA49-4F53-BA41-9126274718B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484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044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51" r:id="rId3"/>
    <p:sldLayoutId id="2147483666" r:id="rId4"/>
    <p:sldLayoutId id="2147483667" r:id="rId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>
              <a:lumMod val="7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creativecommons.org/licenses/by/4.0/legalcode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omero-guides.readthedocs.io/en/latest/mde/docs/index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omero-guides.readthedocs.io/en/latest/upload/docs/import-cli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omero-guides.readthedocs.io/projects/upload/en/stable/import-cli.html?highlight=in%20place#in-place-import-cli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DB8D3AFF-5B75-4111-916E-5134ACAA5040}"/>
              </a:ext>
            </a:extLst>
          </p:cNvPr>
          <p:cNvSpPr txBox="1"/>
          <p:nvPr/>
        </p:nvSpPr>
        <p:spPr>
          <a:xfrm>
            <a:off x="321198" y="176645"/>
            <a:ext cx="840900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chemeClr val="accent1">
                    <a:lumMod val="75000"/>
                  </a:schemeClr>
                </a:solidFill>
              </a:rPr>
              <a:t>I3D:bio OMERO </a:t>
            </a:r>
            <a:r>
              <a:rPr lang="de-DE" sz="2000" b="1" dirty="0" err="1">
                <a:solidFill>
                  <a:schemeClr val="accent1">
                    <a:lumMod val="75000"/>
                  </a:schemeClr>
                </a:solidFill>
              </a:rPr>
              <a:t>user</a:t>
            </a:r>
            <a:r>
              <a:rPr lang="de-DE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accent1">
                    <a:lumMod val="75000"/>
                  </a:schemeClr>
                </a:solidFill>
              </a:rPr>
              <a:t>training</a:t>
            </a:r>
            <a:r>
              <a:rPr lang="de-DE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accent1">
                    <a:lumMod val="75000"/>
                  </a:schemeClr>
                </a:solidFill>
              </a:rPr>
              <a:t>slides</a:t>
            </a:r>
            <a:br>
              <a:rPr lang="de-DE" b="1" dirty="0"/>
            </a:br>
            <a:endParaRPr lang="de-DE" b="1" dirty="0"/>
          </a:p>
          <a:p>
            <a:r>
              <a:rPr lang="de-DE" sz="1600" b="1" dirty="0"/>
              <a:t>HOW TO USE THE SLIDE TEMPLATES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institution‘s</a:t>
            </a:r>
            <a:r>
              <a:rPr lang="de-DE" dirty="0"/>
              <a:t> </a:t>
            </a:r>
            <a:r>
              <a:rPr lang="de-DE" dirty="0" err="1"/>
              <a:t>slide</a:t>
            </a:r>
            <a:r>
              <a:rPr lang="de-DE" dirty="0"/>
              <a:t> design and logo, </a:t>
            </a:r>
            <a:r>
              <a:rPr lang="de-DE" dirty="0" err="1"/>
              <a:t>adjust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of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„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master</a:t>
            </a:r>
            <a:r>
              <a:rPr lang="de-DE" dirty="0"/>
              <a:t>“</a:t>
            </a:r>
            <a:br>
              <a:rPr lang="de-DE" dirty="0"/>
            </a:br>
            <a:r>
              <a:rPr lang="de-DE" dirty="0"/>
              <a:t>Note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these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optimized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16:9 screen 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layout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Check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>
                <a:highlight>
                  <a:srgbClr val="FFFF00"/>
                </a:highlight>
              </a:rPr>
              <a:t>yellow-marked</a:t>
            </a:r>
            <a:r>
              <a:rPr lang="de-DE" dirty="0">
                <a:highlight>
                  <a:srgbClr val="FFFF00"/>
                </a:highlight>
              </a:rPr>
              <a:t> </a:t>
            </a:r>
            <a:r>
              <a:rPr lang="de-DE" dirty="0" err="1">
                <a:highlight>
                  <a:srgbClr val="FFFF00"/>
                </a:highlight>
              </a:rPr>
              <a:t>text</a:t>
            </a:r>
            <a:r>
              <a:rPr lang="de-DE" dirty="0">
                <a:highlight>
                  <a:srgbClr val="FFFF00"/>
                </a:highlight>
              </a:rPr>
              <a:t> </a:t>
            </a:r>
            <a:r>
              <a:rPr lang="de-DE" dirty="0"/>
              <a:t>and </a:t>
            </a:r>
            <a:r>
              <a:rPr lang="de-DE" dirty="0" err="1"/>
              <a:t>insert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according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own </a:t>
            </a:r>
            <a:r>
              <a:rPr lang="de-DE" dirty="0" err="1"/>
              <a:t>institute‘s</a:t>
            </a:r>
            <a:r>
              <a:rPr lang="de-DE" dirty="0"/>
              <a:t> </a:t>
            </a:r>
            <a:r>
              <a:rPr lang="de-DE" dirty="0" err="1"/>
              <a:t>infrastructure</a:t>
            </a:r>
            <a:r>
              <a:rPr lang="de-DE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Feel</a:t>
            </a:r>
            <a:r>
              <a:rPr lang="de-DE" dirty="0"/>
              <a:t> </a:t>
            </a:r>
            <a:r>
              <a:rPr lang="de-DE" dirty="0" err="1"/>
              <a:t>free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material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videos</a:t>
            </a:r>
            <a:r>
              <a:rPr lang="de-DE" dirty="0"/>
              <a:t>, </a:t>
            </a:r>
            <a:r>
              <a:rPr lang="de-DE" dirty="0" err="1"/>
              <a:t>teaching</a:t>
            </a:r>
            <a:r>
              <a:rPr lang="de-DE" dirty="0"/>
              <a:t>, </a:t>
            </a:r>
            <a:r>
              <a:rPr lang="de-DE" dirty="0" err="1"/>
              <a:t>guidelines</a:t>
            </a:r>
            <a:r>
              <a:rPr lang="de-DE" dirty="0"/>
              <a:t>, etc., at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institute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Please</a:t>
            </a:r>
            <a:r>
              <a:rPr lang="de-DE" dirty="0"/>
              <a:t> </a:t>
            </a:r>
            <a:r>
              <a:rPr lang="de-DE" dirty="0" err="1"/>
              <a:t>cite</a:t>
            </a:r>
            <a:r>
              <a:rPr lang="de-DE" dirty="0"/>
              <a:t> </a:t>
            </a:r>
            <a:r>
              <a:rPr lang="de-DE" dirty="0" err="1"/>
              <a:t>us</a:t>
            </a:r>
            <a:r>
              <a:rPr lang="de-DE" dirty="0"/>
              <a:t> (e.g., on </a:t>
            </a:r>
            <a:r>
              <a:rPr lang="de-DE" dirty="0" err="1"/>
              <a:t>page</a:t>
            </a:r>
            <a:r>
              <a:rPr lang="de-DE" dirty="0"/>
              <a:t> 1)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re-using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material </a:t>
            </a:r>
            <a:r>
              <a:rPr lang="de-DE" dirty="0" err="1"/>
              <a:t>or</a:t>
            </a:r>
            <a:r>
              <a:rPr lang="de-DE" dirty="0"/>
              <a:t> derivatives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If</a:t>
            </a:r>
            <a:r>
              <a:rPr lang="de-DE" dirty="0"/>
              <a:t> not </a:t>
            </a:r>
            <a:r>
              <a:rPr lang="de-DE" dirty="0" err="1"/>
              <a:t>stated</a:t>
            </a:r>
            <a:r>
              <a:rPr lang="de-DE" dirty="0"/>
              <a:t> </a:t>
            </a:r>
            <a:r>
              <a:rPr lang="de-DE" dirty="0" err="1"/>
              <a:t>otherwise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content</a:t>
            </a:r>
            <a:r>
              <a:rPr lang="de-DE" dirty="0"/>
              <a:t> of </a:t>
            </a:r>
            <a:r>
              <a:rPr lang="de-DE" dirty="0" err="1"/>
              <a:t>this</a:t>
            </a:r>
            <a:r>
              <a:rPr lang="de-DE" dirty="0"/>
              <a:t> material (</a:t>
            </a:r>
            <a:r>
              <a:rPr lang="de-DE" dirty="0" err="1"/>
              <a:t>except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logos</a:t>
            </a:r>
            <a:r>
              <a:rPr lang="de-DE" dirty="0"/>
              <a:t>)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published</a:t>
            </a:r>
            <a:r>
              <a:rPr lang="de-DE" dirty="0"/>
              <a:t> </a:t>
            </a:r>
            <a:r>
              <a:rPr lang="de-DE" dirty="0" err="1"/>
              <a:t>under</a:t>
            </a:r>
            <a:r>
              <a:rPr lang="de-DE" dirty="0"/>
              <a:t> a </a:t>
            </a:r>
            <a:r>
              <a:rPr lang="de-DE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4.0 </a:t>
            </a:r>
            <a:r>
              <a:rPr lang="de-DE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license</a:t>
            </a:r>
            <a:r>
              <a:rPr lang="de-DE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This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funded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Deutsche Forschungsgemeinschaft (DFG, German Research </a:t>
            </a:r>
            <a:r>
              <a:rPr lang="de-DE" dirty="0" err="1"/>
              <a:t>Foundation</a:t>
            </a:r>
            <a:r>
              <a:rPr lang="de-DE" dirty="0"/>
              <a:t>) – 462231789 (Information Infrastructure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BioImage</a:t>
            </a:r>
            <a:r>
              <a:rPr lang="de-DE" dirty="0"/>
              <a:t> Data, I3D:bio)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9" name="Grafik 6">
            <a:extLst>
              <a:ext uri="{FF2B5EF4-FFF2-40B4-BE49-F238E27FC236}">
                <a16:creationId xmlns:a16="http://schemas.microsoft.com/office/drawing/2014/main" id="{A961A41C-A22C-4AA3-A823-42E5EF2BA3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781086" y="176645"/>
            <a:ext cx="1154832" cy="844602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3AAB153C-E8CA-4D23-9C6E-2DFDAF49BE7E}"/>
              </a:ext>
            </a:extLst>
          </p:cNvPr>
          <p:cNvSpPr/>
          <p:nvPr/>
        </p:nvSpPr>
        <p:spPr>
          <a:xfrm>
            <a:off x="620446" y="2975107"/>
            <a:ext cx="83423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800" fontAlgn="base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defRPr/>
            </a:pP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Adapted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from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: Schmidt C., Bortolomeazzi M., Boissonnet T., Fortmann-Grote C. </a:t>
            </a:r>
            <a:r>
              <a:rPr lang="de-DE" sz="800" i="1" kern="0" dirty="0">
                <a:latin typeface="Arial"/>
                <a:ea typeface="ＭＳ Ｐゴシック"/>
                <a:cs typeface="ＭＳ Ｐゴシック" charset="0"/>
              </a:rPr>
              <a:t>et al. 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(2023). </a:t>
            </a:r>
            <a:r>
              <a:rPr lang="en-US" sz="800" kern="0" dirty="0">
                <a:latin typeface="Arial"/>
                <a:ea typeface="ＭＳ Ｐゴシック"/>
                <a:cs typeface="ＭＳ Ｐゴシック" charset="0"/>
              </a:rPr>
              <a:t>I3D:bio‘s OMERO training material: Re-usable, adjustable, multi-purpose slides for local user training. </a:t>
            </a:r>
            <a:r>
              <a:rPr lang="en-US" sz="800" kern="0" dirty="0" err="1">
                <a:latin typeface="Arial"/>
                <a:ea typeface="ＭＳ Ｐゴシック"/>
                <a:cs typeface="ＭＳ Ｐゴシック" charset="0"/>
              </a:rPr>
              <a:t>Zenodo</a:t>
            </a:r>
            <a:r>
              <a:rPr lang="en-US" sz="800" kern="0" dirty="0">
                <a:latin typeface="Arial"/>
                <a:ea typeface="ＭＳ Ｐゴシック"/>
                <a:cs typeface="ＭＳ Ｐゴシック" charset="0"/>
              </a:rPr>
              <a:t>.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DOI: 10.5281/zenodo.8323588.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If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not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stated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otherwise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,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content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of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this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material (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except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for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logos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and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slide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design)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is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published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under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4.0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license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.</a:t>
            </a:r>
          </a:p>
          <a:p>
            <a:pPr algn="just">
              <a:defRPr/>
            </a:pP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536545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73C41139-9FED-400B-AC67-5D9CE11238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F35845FD-3F6B-4A89-8912-555A9EA3303B}"/>
              </a:ext>
            </a:extLst>
          </p:cNvPr>
          <p:cNvSpPr/>
          <p:nvPr/>
        </p:nvSpPr>
        <p:spPr>
          <a:xfrm>
            <a:off x="4299617" y="4858694"/>
            <a:ext cx="184730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endParaRPr lang="de-DE" sz="800" dirty="0">
              <a:latin typeface="Arial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E648334F-4D1F-44E8-9502-EF8120B07404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Upload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to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OMERO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using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OMERO.importer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6/7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4720FDB-3C0F-4CF7-B88E-B51EB7AF8DBF}"/>
              </a:ext>
            </a:extLst>
          </p:cNvPr>
          <p:cNvSpPr txBox="1"/>
          <p:nvPr/>
        </p:nvSpPr>
        <p:spPr>
          <a:xfrm>
            <a:off x="210957" y="627534"/>
            <a:ext cx="2776868" cy="2816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arenR" startAt="6"/>
            </a:pPr>
            <a:r>
              <a:rPr lang="de-DE" sz="1800" dirty="0">
                <a:latin typeface="Arial"/>
              </a:rPr>
              <a:t>The </a:t>
            </a:r>
            <a:r>
              <a:rPr lang="de-DE" sz="1800" dirty="0" err="1">
                <a:latin typeface="Arial"/>
              </a:rPr>
              <a:t>dataset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or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file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is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now</a:t>
            </a:r>
            <a:r>
              <a:rPr lang="de-DE" sz="1800" dirty="0">
                <a:latin typeface="Arial"/>
              </a:rPr>
              <a:t> in </a:t>
            </a:r>
            <a:r>
              <a:rPr lang="de-DE" sz="1800" dirty="0" err="1">
                <a:latin typeface="Arial"/>
              </a:rPr>
              <a:t>the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import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queue</a:t>
            </a:r>
            <a:r>
              <a:rPr lang="de-DE" sz="1800" dirty="0">
                <a:latin typeface="Arial"/>
              </a:rPr>
              <a:t>; </a:t>
            </a:r>
            <a:br>
              <a:rPr lang="de-DE" sz="1800" dirty="0">
                <a:latin typeface="Arial"/>
              </a:rPr>
            </a:br>
            <a:endParaRPr lang="de-DE" sz="1800" dirty="0"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de-DE" sz="1600" i="1" dirty="0">
                <a:latin typeface="Arial"/>
              </a:rPr>
              <a:t>Optional: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Change </a:t>
            </a:r>
            <a:r>
              <a:rPr lang="de-DE" sz="1600" dirty="0" err="1">
                <a:latin typeface="Arial"/>
              </a:rPr>
              <a:t>import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options</a:t>
            </a:r>
            <a:endParaRPr lang="de-DE" sz="1600" dirty="0">
              <a:latin typeface="Arial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Use </a:t>
            </a:r>
            <a:r>
              <a:rPr lang="de-DE" sz="1600" dirty="0" err="1">
                <a:latin typeface="Arial"/>
              </a:rPr>
              <a:t>metadata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editor</a:t>
            </a:r>
            <a:endParaRPr lang="de-DE" sz="1600" dirty="0">
              <a:latin typeface="Arial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88F8B499-C809-47F1-9D1D-4C2CFD42F8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9832" y="990058"/>
            <a:ext cx="5944564" cy="3668848"/>
          </a:xfrm>
          <a:prstGeom prst="rect">
            <a:avLst/>
          </a:prstGeom>
        </p:spPr>
      </p:pic>
      <p:sp>
        <p:nvSpPr>
          <p:cNvPr id="10" name="Pfeil: nach rechts 9">
            <a:extLst>
              <a:ext uri="{FF2B5EF4-FFF2-40B4-BE49-F238E27FC236}">
                <a16:creationId xmlns:a16="http://schemas.microsoft.com/office/drawing/2014/main" id="{6F9D8D5D-038B-41D3-9B4D-D342DBB0140C}"/>
              </a:ext>
            </a:extLst>
          </p:cNvPr>
          <p:cNvSpPr/>
          <p:nvPr/>
        </p:nvSpPr>
        <p:spPr bwMode="auto">
          <a:xfrm rot="2143966">
            <a:off x="7618376" y="4239375"/>
            <a:ext cx="369511" cy="197706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1CB2D8A-DC45-4829-BC48-E3D956EA0095}"/>
              </a:ext>
            </a:extLst>
          </p:cNvPr>
          <p:cNvSpPr txBox="1"/>
          <p:nvPr/>
        </p:nvSpPr>
        <p:spPr>
          <a:xfrm>
            <a:off x="6300192" y="4043445"/>
            <a:ext cx="1440160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Arial"/>
              </a:rPr>
              <a:t>Start </a:t>
            </a:r>
            <a:r>
              <a:rPr lang="de-DE" sz="1100" dirty="0" err="1">
                <a:latin typeface="Arial"/>
              </a:rPr>
              <a:t>import</a:t>
            </a:r>
            <a:r>
              <a:rPr lang="de-DE" sz="1100" dirty="0">
                <a:latin typeface="Arial"/>
              </a:rPr>
              <a:t> </a:t>
            </a:r>
            <a:r>
              <a:rPr lang="de-DE" sz="1100" dirty="0" err="1">
                <a:latin typeface="Arial"/>
              </a:rPr>
              <a:t>process</a:t>
            </a:r>
            <a:endParaRPr lang="de-DE" sz="1100" dirty="0">
              <a:latin typeface="Arial"/>
            </a:endParaRPr>
          </a:p>
        </p:txBody>
      </p:sp>
      <p:sp>
        <p:nvSpPr>
          <p:cNvPr id="12" name="Pfeil: nach rechts 11">
            <a:extLst>
              <a:ext uri="{FF2B5EF4-FFF2-40B4-BE49-F238E27FC236}">
                <a16:creationId xmlns:a16="http://schemas.microsoft.com/office/drawing/2014/main" id="{D95FD65E-42FC-42FB-A377-0A363EE7F226}"/>
              </a:ext>
            </a:extLst>
          </p:cNvPr>
          <p:cNvSpPr/>
          <p:nvPr/>
        </p:nvSpPr>
        <p:spPr bwMode="auto">
          <a:xfrm rot="5400000">
            <a:off x="8210485" y="3957464"/>
            <a:ext cx="787264" cy="206536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30BD78A-6C41-48BC-AFDA-3CF7D1DDEBE2}"/>
              </a:ext>
            </a:extLst>
          </p:cNvPr>
          <p:cNvSpPr txBox="1"/>
          <p:nvPr/>
        </p:nvSpPr>
        <p:spPr>
          <a:xfrm>
            <a:off x="6804247" y="3447266"/>
            <a:ext cx="2079003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100" i="1" dirty="0">
                <a:latin typeface="Arial"/>
              </a:rPr>
              <a:t>Optional: </a:t>
            </a:r>
            <a:r>
              <a:rPr lang="de-DE" sz="1100" dirty="0" err="1">
                <a:latin typeface="Arial"/>
              </a:rPr>
              <a:t>use</a:t>
            </a:r>
            <a:r>
              <a:rPr lang="de-DE" sz="1100" dirty="0">
                <a:latin typeface="Arial"/>
              </a:rPr>
              <a:t> </a:t>
            </a:r>
            <a:r>
              <a:rPr lang="de-DE" sz="1100" dirty="0" err="1">
                <a:latin typeface="Arial"/>
              </a:rPr>
              <a:t>metadata</a:t>
            </a:r>
            <a:r>
              <a:rPr lang="de-DE" sz="1100" dirty="0">
                <a:latin typeface="Arial"/>
              </a:rPr>
              <a:t> </a:t>
            </a:r>
            <a:r>
              <a:rPr lang="de-DE" sz="1100" dirty="0" err="1">
                <a:latin typeface="Arial"/>
              </a:rPr>
              <a:t>editor</a:t>
            </a:r>
            <a:endParaRPr lang="de-DE" sz="1100" dirty="0">
              <a:latin typeface="Arial"/>
            </a:endParaRPr>
          </a:p>
        </p:txBody>
      </p:sp>
      <p:sp>
        <p:nvSpPr>
          <p:cNvPr id="14" name="Pfeil: nach rechts 13">
            <a:extLst>
              <a:ext uri="{FF2B5EF4-FFF2-40B4-BE49-F238E27FC236}">
                <a16:creationId xmlns:a16="http://schemas.microsoft.com/office/drawing/2014/main" id="{7E0E8187-E38E-46D4-BC4C-67C11C6D336D}"/>
              </a:ext>
            </a:extLst>
          </p:cNvPr>
          <p:cNvSpPr/>
          <p:nvPr/>
        </p:nvSpPr>
        <p:spPr bwMode="auto">
          <a:xfrm rot="5400000">
            <a:off x="6861003" y="1600959"/>
            <a:ext cx="547210" cy="203376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3FFF7E7C-725E-465B-8A51-434483153067}"/>
              </a:ext>
            </a:extLst>
          </p:cNvPr>
          <p:cNvSpPr txBox="1"/>
          <p:nvPr/>
        </p:nvSpPr>
        <p:spPr>
          <a:xfrm>
            <a:off x="6016955" y="1221042"/>
            <a:ext cx="2160240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100" i="1" dirty="0">
                <a:latin typeface="Arial"/>
              </a:rPr>
              <a:t>Optional: </a:t>
            </a:r>
            <a:r>
              <a:rPr lang="de-DE" sz="1100" dirty="0" err="1">
                <a:latin typeface="Arial"/>
              </a:rPr>
              <a:t>change</a:t>
            </a:r>
            <a:r>
              <a:rPr lang="de-DE" sz="1100" dirty="0">
                <a:latin typeface="Arial"/>
              </a:rPr>
              <a:t> </a:t>
            </a:r>
            <a:r>
              <a:rPr lang="de-DE" sz="1100" dirty="0" err="1">
                <a:latin typeface="Arial"/>
              </a:rPr>
              <a:t>import</a:t>
            </a:r>
            <a:r>
              <a:rPr lang="de-DE" sz="1100" dirty="0">
                <a:latin typeface="Arial"/>
              </a:rPr>
              <a:t> </a:t>
            </a:r>
            <a:r>
              <a:rPr lang="de-DE" sz="1100" dirty="0" err="1">
                <a:latin typeface="Arial"/>
              </a:rPr>
              <a:t>options</a:t>
            </a:r>
            <a:endParaRPr lang="de-DE" sz="1100" dirty="0">
              <a:latin typeface="Arial"/>
            </a:endParaRPr>
          </a:p>
        </p:txBody>
      </p:sp>
      <p:sp>
        <p:nvSpPr>
          <p:cNvPr id="16" name="Pfeil: nach rechts 15">
            <a:extLst>
              <a:ext uri="{FF2B5EF4-FFF2-40B4-BE49-F238E27FC236}">
                <a16:creationId xmlns:a16="http://schemas.microsoft.com/office/drawing/2014/main" id="{79424E96-5D39-4CA8-A5F2-9D8FFCD01DAC}"/>
              </a:ext>
            </a:extLst>
          </p:cNvPr>
          <p:cNvSpPr/>
          <p:nvPr/>
        </p:nvSpPr>
        <p:spPr bwMode="auto">
          <a:xfrm rot="20169303">
            <a:off x="6187444" y="2456854"/>
            <a:ext cx="369511" cy="197706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2EA7A01E-094E-4C98-A036-97A54B1E3A12}"/>
              </a:ext>
            </a:extLst>
          </p:cNvPr>
          <p:cNvSpPr txBox="1"/>
          <p:nvPr/>
        </p:nvSpPr>
        <p:spPr>
          <a:xfrm>
            <a:off x="4369444" y="2524413"/>
            <a:ext cx="2002756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Arial"/>
              </a:rPr>
              <a:t>The </a:t>
            </a:r>
            <a:r>
              <a:rPr lang="de-DE" sz="1100" dirty="0" err="1">
                <a:latin typeface="Arial"/>
              </a:rPr>
              <a:t>data</a:t>
            </a:r>
            <a:r>
              <a:rPr lang="de-DE" sz="1100" dirty="0">
                <a:latin typeface="Arial"/>
              </a:rPr>
              <a:t> </a:t>
            </a:r>
            <a:r>
              <a:rPr lang="de-DE" sz="1100" dirty="0" err="1">
                <a:latin typeface="Arial"/>
              </a:rPr>
              <a:t>is</a:t>
            </a:r>
            <a:r>
              <a:rPr lang="de-DE" sz="1100" dirty="0">
                <a:latin typeface="Arial"/>
              </a:rPr>
              <a:t> </a:t>
            </a:r>
            <a:r>
              <a:rPr lang="de-DE" sz="1100" dirty="0" err="1">
                <a:latin typeface="Arial"/>
              </a:rPr>
              <a:t>now</a:t>
            </a:r>
            <a:r>
              <a:rPr lang="de-DE" sz="1100" dirty="0">
                <a:latin typeface="Arial"/>
              </a:rPr>
              <a:t> in </a:t>
            </a:r>
            <a:r>
              <a:rPr lang="de-DE" sz="1100" dirty="0" err="1">
                <a:latin typeface="Arial"/>
              </a:rPr>
              <a:t>the</a:t>
            </a:r>
            <a:r>
              <a:rPr lang="de-DE" sz="1100" dirty="0">
                <a:latin typeface="Arial"/>
              </a:rPr>
              <a:t> </a:t>
            </a:r>
            <a:r>
              <a:rPr lang="de-DE" sz="1100" dirty="0" err="1">
                <a:latin typeface="Arial"/>
              </a:rPr>
              <a:t>queue</a:t>
            </a:r>
            <a:endParaRPr lang="de-DE" sz="1100" dirty="0">
              <a:latin typeface="Arial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F6A143D2-C18D-417E-9D79-F463094D45F8}"/>
              </a:ext>
            </a:extLst>
          </p:cNvPr>
          <p:cNvSpPr/>
          <p:nvPr/>
        </p:nvSpPr>
        <p:spPr>
          <a:xfrm>
            <a:off x="201931" y="3920445"/>
            <a:ext cx="2612895" cy="4565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de-DE" dirty="0" err="1">
                <a:latin typeface="Arial"/>
              </a:rPr>
              <a:t>You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can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start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the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import</a:t>
            </a:r>
            <a:endParaRPr lang="de-DE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25526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E1359AC7-7C70-4741-9427-99FF55223B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88567C56-6F10-4C23-8878-16A0FCE5A471}"/>
              </a:ext>
            </a:extLst>
          </p:cNvPr>
          <p:cNvSpPr/>
          <p:nvPr/>
        </p:nvSpPr>
        <p:spPr>
          <a:xfrm>
            <a:off x="4299617" y="4858694"/>
            <a:ext cx="184730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endParaRPr lang="de-DE" sz="800" dirty="0">
              <a:latin typeface="Arial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C09DC4A0-3ACC-433A-85D4-A6ACF52EBD7B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Upload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to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OMERO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using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OMERO.importer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7/7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87D29AC-A076-41B2-A651-744AA4253E36}"/>
              </a:ext>
            </a:extLst>
          </p:cNvPr>
          <p:cNvSpPr txBox="1"/>
          <p:nvPr/>
        </p:nvSpPr>
        <p:spPr>
          <a:xfrm>
            <a:off x="210957" y="627534"/>
            <a:ext cx="2613266" cy="2770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arenR" startAt="6"/>
            </a:pPr>
            <a:r>
              <a:rPr lang="de-DE" sz="1800" dirty="0">
                <a:latin typeface="Arial"/>
              </a:rPr>
              <a:t>Monitor </a:t>
            </a:r>
            <a:r>
              <a:rPr lang="de-DE" sz="1800" dirty="0" err="1">
                <a:latin typeface="Arial"/>
              </a:rPr>
              <a:t>the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upload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status</a:t>
            </a:r>
            <a:r>
              <a:rPr lang="de-DE" sz="1800" dirty="0">
                <a:latin typeface="Arial"/>
              </a:rPr>
              <a:t> and </a:t>
            </a:r>
            <a:r>
              <a:rPr lang="de-DE" sz="1800" dirty="0" err="1">
                <a:latin typeface="Arial"/>
              </a:rPr>
              <a:t>success</a:t>
            </a:r>
            <a:endParaRPr lang="de-DE" sz="1800" dirty="0">
              <a:latin typeface="Arial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arenR" startAt="6"/>
            </a:pPr>
            <a:endParaRPr lang="de-DE" sz="1800" dirty="0"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de-DE" sz="1600" dirty="0">
                <a:latin typeface="Arial"/>
              </a:rPr>
              <a:t>Close </a:t>
            </a:r>
            <a:r>
              <a:rPr lang="de-DE" sz="1600" dirty="0" err="1">
                <a:latin typeface="Arial"/>
              </a:rPr>
              <a:t>OMERO.importer</a:t>
            </a:r>
            <a:r>
              <a:rPr lang="de-DE" sz="1600" dirty="0">
                <a:latin typeface="Arial"/>
              </a:rPr>
              <a:t> and </a:t>
            </a:r>
            <a:r>
              <a:rPr lang="de-DE" sz="1600" dirty="0" err="1">
                <a:latin typeface="Arial"/>
              </a:rPr>
              <a:t>inspect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the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files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with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OMERO.insight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OMERO.web</a:t>
            </a:r>
            <a:endParaRPr lang="de-DE" sz="1600" dirty="0">
              <a:latin typeface="Arial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206EF13-4E24-440B-8997-2C7DD1BC49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260" b="7497"/>
          <a:stretch/>
        </p:blipFill>
        <p:spPr>
          <a:xfrm>
            <a:off x="2771800" y="966453"/>
            <a:ext cx="6331480" cy="366556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96852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A17B4AB4-5A0A-4E87-86B4-38C63C669A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0321D3DD-D9B9-4F45-B0D3-5B3E03001BF3}"/>
              </a:ext>
            </a:extLst>
          </p:cNvPr>
          <p:cNvSpPr/>
          <p:nvPr/>
        </p:nvSpPr>
        <p:spPr>
          <a:xfrm>
            <a:off x="4299617" y="4858694"/>
            <a:ext cx="184730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endParaRPr lang="de-DE" sz="800" dirty="0">
              <a:latin typeface="Arial"/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7358B963-3522-4390-8480-DA01690AEC0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79"/>
          <a:stretch/>
        </p:blipFill>
        <p:spPr>
          <a:xfrm>
            <a:off x="2295654" y="560682"/>
            <a:ext cx="6336704" cy="4112136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8" name="Rectangle 2">
            <a:extLst>
              <a:ext uri="{FF2B5EF4-FFF2-40B4-BE49-F238E27FC236}">
                <a16:creationId xmlns:a16="http://schemas.microsoft.com/office/drawing/2014/main" id="{877F3EB9-D700-44FC-AF4E-611E76E1141D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Inspect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the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uploaded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files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in OMERO (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here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: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using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OMERO.web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)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2CCDA4BA-10E9-4575-9B44-C83FF1A7F38F}"/>
              </a:ext>
            </a:extLst>
          </p:cNvPr>
          <p:cNvSpPr txBox="1"/>
          <p:nvPr/>
        </p:nvSpPr>
        <p:spPr>
          <a:xfrm>
            <a:off x="3223346" y="737720"/>
            <a:ext cx="36004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>
                <a:latin typeface="Arial"/>
              </a:rPr>
              <a:t>https://my-local-omero.server</a:t>
            </a:r>
          </a:p>
        </p:txBody>
      </p:sp>
      <p:sp>
        <p:nvSpPr>
          <p:cNvPr id="21" name="Pfeil: nach rechts 20">
            <a:extLst>
              <a:ext uri="{FF2B5EF4-FFF2-40B4-BE49-F238E27FC236}">
                <a16:creationId xmlns:a16="http://schemas.microsoft.com/office/drawing/2014/main" id="{1B638FAA-E627-4E28-9B07-C7232CA369DA}"/>
              </a:ext>
            </a:extLst>
          </p:cNvPr>
          <p:cNvSpPr/>
          <p:nvPr/>
        </p:nvSpPr>
        <p:spPr bwMode="auto">
          <a:xfrm>
            <a:off x="2195736" y="1779662"/>
            <a:ext cx="297656" cy="216024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715DD3F1-966B-4A16-B4F7-D8185A127BF8}"/>
              </a:ext>
            </a:extLst>
          </p:cNvPr>
          <p:cNvSpPr txBox="1"/>
          <p:nvPr/>
        </p:nvSpPr>
        <p:spPr>
          <a:xfrm>
            <a:off x="759372" y="1756869"/>
            <a:ext cx="1509762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Arial"/>
              </a:rPr>
              <a:t>A multi-scene </a:t>
            </a:r>
            <a:r>
              <a:rPr lang="de-DE" sz="1100" dirty="0" err="1">
                <a:latin typeface="Arial"/>
              </a:rPr>
              <a:t>image</a:t>
            </a:r>
            <a:endParaRPr lang="de-DE" sz="1100" dirty="0">
              <a:latin typeface="Arial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51E90C95-DB32-4F39-8800-A2973AEC888C}"/>
              </a:ext>
            </a:extLst>
          </p:cNvPr>
          <p:cNvSpPr txBox="1"/>
          <p:nvPr/>
        </p:nvSpPr>
        <p:spPr>
          <a:xfrm>
            <a:off x="4062839" y="2418152"/>
            <a:ext cx="1509762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Arial"/>
              </a:rPr>
              <a:t>Preview </a:t>
            </a:r>
            <a:r>
              <a:rPr lang="de-DE" sz="1100" dirty="0" err="1">
                <a:latin typeface="Arial"/>
              </a:rPr>
              <a:t>thumbnails</a:t>
            </a:r>
            <a:endParaRPr lang="de-DE" sz="1100" dirty="0">
              <a:latin typeface="Arial"/>
            </a:endParaRPr>
          </a:p>
        </p:txBody>
      </p:sp>
      <p:sp>
        <p:nvSpPr>
          <p:cNvPr id="24" name="Pfeil: nach rechts 23">
            <a:extLst>
              <a:ext uri="{FF2B5EF4-FFF2-40B4-BE49-F238E27FC236}">
                <a16:creationId xmlns:a16="http://schemas.microsoft.com/office/drawing/2014/main" id="{161E54A4-93C7-4A24-BE4A-68BEE43DEBCA}"/>
              </a:ext>
            </a:extLst>
          </p:cNvPr>
          <p:cNvSpPr/>
          <p:nvPr/>
        </p:nvSpPr>
        <p:spPr bwMode="auto">
          <a:xfrm>
            <a:off x="6736818" y="2463738"/>
            <a:ext cx="297656" cy="216024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9265300E-7D39-4948-B376-28E058A4F245}"/>
              </a:ext>
            </a:extLst>
          </p:cNvPr>
          <p:cNvSpPr txBox="1"/>
          <p:nvPr/>
        </p:nvSpPr>
        <p:spPr>
          <a:xfrm>
            <a:off x="6012160" y="2433605"/>
            <a:ext cx="814591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100" dirty="0" err="1">
                <a:latin typeface="Arial"/>
              </a:rPr>
              <a:t>Metadata</a:t>
            </a:r>
            <a:endParaRPr lang="de-DE" sz="1100" dirty="0">
              <a:latin typeface="Arial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0275061E-643F-49F2-925F-448984D1D62C}"/>
              </a:ext>
            </a:extLst>
          </p:cNvPr>
          <p:cNvSpPr/>
          <p:nvPr/>
        </p:nvSpPr>
        <p:spPr bwMode="auto">
          <a:xfrm>
            <a:off x="7812360" y="3549382"/>
            <a:ext cx="504056" cy="72008"/>
          </a:xfrm>
          <a:prstGeom prst="rect">
            <a:avLst/>
          </a:prstGeom>
          <a:solidFill>
            <a:srgbClr val="F0F1F5"/>
          </a:solidFill>
          <a:ln w="9525" cap="flat" cmpd="sng" algn="ctr">
            <a:solidFill>
              <a:srgbClr val="F0F1F5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5DCC0A74-5F7B-41AB-988F-EBE4D496FDB6}"/>
              </a:ext>
            </a:extLst>
          </p:cNvPr>
          <p:cNvSpPr txBox="1"/>
          <p:nvPr/>
        </p:nvSpPr>
        <p:spPr>
          <a:xfrm>
            <a:off x="153572" y="563522"/>
            <a:ext cx="21666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latin typeface="Arial"/>
              </a:rPr>
              <a:t>Data </a:t>
            </a:r>
            <a:r>
              <a:rPr lang="de-DE" sz="1600" b="1" dirty="0" err="1">
                <a:latin typeface="Arial"/>
              </a:rPr>
              <a:t>remains</a:t>
            </a:r>
            <a:r>
              <a:rPr lang="de-DE" sz="1600" b="1" dirty="0">
                <a:latin typeface="Arial"/>
              </a:rPr>
              <a:t> in </a:t>
            </a:r>
            <a:r>
              <a:rPr lang="de-DE" sz="1600" b="1" dirty="0" err="1">
                <a:latin typeface="Arial"/>
              </a:rPr>
              <a:t>the</a:t>
            </a:r>
            <a:r>
              <a:rPr lang="de-DE" sz="1600" b="1" dirty="0">
                <a:latin typeface="Arial"/>
              </a:rPr>
              <a:t> original </a:t>
            </a:r>
            <a:r>
              <a:rPr lang="de-DE" sz="1600" b="1" dirty="0" err="1">
                <a:latin typeface="Arial"/>
              </a:rPr>
              <a:t>file</a:t>
            </a:r>
            <a:r>
              <a:rPr lang="de-DE" sz="1600" b="1" dirty="0">
                <a:latin typeface="Arial"/>
              </a:rPr>
              <a:t> </a:t>
            </a:r>
            <a:r>
              <a:rPr lang="de-DE" sz="1600" b="1" dirty="0" err="1">
                <a:latin typeface="Arial"/>
              </a:rPr>
              <a:t>format</a:t>
            </a:r>
            <a:r>
              <a:rPr lang="de-DE" sz="1600" b="1" dirty="0">
                <a:latin typeface="Arial"/>
              </a:rPr>
              <a:t> </a:t>
            </a:r>
            <a:r>
              <a:rPr lang="de-DE" sz="1600" dirty="0">
                <a:latin typeface="Arial"/>
              </a:rPr>
              <a:t>but </a:t>
            </a:r>
            <a:r>
              <a:rPr lang="de-DE" sz="1600" dirty="0" err="1">
                <a:latin typeface="Arial"/>
              </a:rPr>
              <a:t>is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presented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to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you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by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the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software</a:t>
            </a:r>
            <a:r>
              <a:rPr lang="de-DE" sz="1600" dirty="0">
                <a:latin typeface="Arial"/>
              </a:rPr>
              <a:t>!</a:t>
            </a:r>
          </a:p>
          <a:p>
            <a:endParaRPr lang="de-DE" sz="1600" dirty="0">
              <a:latin typeface="Arial"/>
            </a:endParaRPr>
          </a:p>
          <a:p>
            <a:endParaRPr lang="de-DE" sz="1600" dirty="0">
              <a:latin typeface="Arial"/>
            </a:endParaRPr>
          </a:p>
          <a:p>
            <a:endParaRPr lang="de-DE" sz="1600" dirty="0">
              <a:latin typeface="Arial"/>
            </a:endParaRPr>
          </a:p>
          <a:p>
            <a:endParaRPr lang="de-DE" sz="1600" dirty="0">
              <a:latin typeface="Arial"/>
            </a:endParaRPr>
          </a:p>
          <a:p>
            <a:r>
              <a:rPr lang="de-DE" sz="1600" dirty="0">
                <a:latin typeface="Arial"/>
              </a:rPr>
              <a:t>The original </a:t>
            </a:r>
            <a:r>
              <a:rPr lang="de-DE" sz="1600" dirty="0" err="1">
                <a:latin typeface="Arial"/>
              </a:rPr>
              <a:t>file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is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never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changed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by</a:t>
            </a:r>
            <a:r>
              <a:rPr lang="de-DE" sz="1600" dirty="0">
                <a:latin typeface="Arial"/>
              </a:rPr>
              <a:t> OMERO, </a:t>
            </a:r>
            <a:r>
              <a:rPr lang="de-DE" sz="1600" dirty="0" err="1">
                <a:latin typeface="Arial"/>
              </a:rPr>
              <a:t>even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when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you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change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rendering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settings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metadata</a:t>
            </a:r>
            <a:r>
              <a:rPr lang="de-DE" sz="1600" dirty="0">
                <a:latin typeface="Arial"/>
              </a:rPr>
              <a:t> in OMERO.</a:t>
            </a:r>
          </a:p>
        </p:txBody>
      </p:sp>
      <p:sp>
        <p:nvSpPr>
          <p:cNvPr id="15" name="Pfeil: nach rechts 14">
            <a:extLst>
              <a:ext uri="{FF2B5EF4-FFF2-40B4-BE49-F238E27FC236}">
                <a16:creationId xmlns:a16="http://schemas.microsoft.com/office/drawing/2014/main" id="{13C16035-8C1C-4674-8BFD-1B018D758BC2}"/>
              </a:ext>
            </a:extLst>
          </p:cNvPr>
          <p:cNvSpPr/>
          <p:nvPr/>
        </p:nvSpPr>
        <p:spPr bwMode="auto">
          <a:xfrm>
            <a:off x="6736818" y="3314008"/>
            <a:ext cx="297656" cy="216024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AD5417E-C8D0-4062-952F-BE5E4FF1E07E}"/>
              </a:ext>
            </a:extLst>
          </p:cNvPr>
          <p:cNvSpPr txBox="1"/>
          <p:nvPr/>
        </p:nvSpPr>
        <p:spPr>
          <a:xfrm>
            <a:off x="5371125" y="3176185"/>
            <a:ext cx="1452621" cy="5078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900" i="1" dirty="0">
                <a:latin typeface="Arial"/>
              </a:rPr>
              <a:t>This </a:t>
            </a:r>
            <a:r>
              <a:rPr lang="de-DE" sz="900" i="1" dirty="0" err="1">
                <a:latin typeface="Arial"/>
              </a:rPr>
              <a:t>would</a:t>
            </a:r>
            <a:r>
              <a:rPr lang="de-DE" sz="900" i="1" dirty="0">
                <a:latin typeface="Arial"/>
              </a:rPr>
              <a:t> </a:t>
            </a:r>
            <a:r>
              <a:rPr lang="de-DE" sz="900" i="1" dirty="0" err="1">
                <a:latin typeface="Arial"/>
              </a:rPr>
              <a:t>be</a:t>
            </a:r>
            <a:r>
              <a:rPr lang="de-DE" sz="900" i="1" dirty="0">
                <a:latin typeface="Arial"/>
              </a:rPr>
              <a:t> a </a:t>
            </a:r>
            <a:r>
              <a:rPr lang="de-DE" sz="900" i="1" dirty="0" err="1">
                <a:latin typeface="Arial"/>
              </a:rPr>
              <a:t>result</a:t>
            </a:r>
            <a:r>
              <a:rPr lang="de-DE" sz="900" i="1" dirty="0">
                <a:latin typeface="Arial"/>
              </a:rPr>
              <a:t> of </a:t>
            </a:r>
            <a:r>
              <a:rPr lang="de-DE" sz="900" i="1" dirty="0" err="1">
                <a:latin typeface="Arial"/>
              </a:rPr>
              <a:t>the</a:t>
            </a:r>
            <a:r>
              <a:rPr lang="de-DE" sz="900" i="1" dirty="0">
                <a:latin typeface="Arial"/>
              </a:rPr>
              <a:t> optional </a:t>
            </a:r>
            <a:r>
              <a:rPr lang="de-DE" sz="900" i="1" dirty="0" err="1">
                <a:latin typeface="Arial"/>
              </a:rPr>
              <a:t>usage</a:t>
            </a:r>
            <a:r>
              <a:rPr lang="de-DE" sz="900" i="1" dirty="0">
                <a:latin typeface="Arial"/>
              </a:rPr>
              <a:t> of MDE </a:t>
            </a:r>
            <a:r>
              <a:rPr lang="de-DE" sz="900" i="1" dirty="0" err="1">
                <a:latin typeface="Arial"/>
              </a:rPr>
              <a:t>before</a:t>
            </a:r>
            <a:r>
              <a:rPr lang="de-DE" sz="900" i="1" dirty="0">
                <a:latin typeface="Arial"/>
              </a:rPr>
              <a:t> </a:t>
            </a:r>
            <a:r>
              <a:rPr lang="de-DE" sz="900" i="1" dirty="0" err="1">
                <a:latin typeface="Arial"/>
              </a:rPr>
              <a:t>the</a:t>
            </a:r>
            <a:r>
              <a:rPr lang="de-DE" sz="900" i="1" dirty="0">
                <a:latin typeface="Arial"/>
              </a:rPr>
              <a:t> Import</a:t>
            </a:r>
          </a:p>
        </p:txBody>
      </p:sp>
    </p:spTree>
    <p:extLst>
      <p:ext uri="{BB962C8B-B14F-4D97-AF65-F5344CB8AC3E}">
        <p14:creationId xmlns:p14="http://schemas.microsoft.com/office/powerpoint/2010/main" val="2037581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15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A17B4AB4-5A0A-4E87-86B4-38C63C669A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0321D3DD-D9B9-4F45-B0D3-5B3E03001BF3}"/>
              </a:ext>
            </a:extLst>
          </p:cNvPr>
          <p:cNvSpPr/>
          <p:nvPr/>
        </p:nvSpPr>
        <p:spPr>
          <a:xfrm>
            <a:off x="4299617" y="4858694"/>
            <a:ext cx="184730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endParaRPr lang="de-DE" sz="800" dirty="0">
              <a:latin typeface="Arial"/>
            </a:endParaRP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94922EF6-276C-4031-BEA1-CAA15BCA222B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Important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notes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about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Data Upload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to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OMERO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12B6068-CECF-423F-9168-14967CC7BFCE}"/>
              </a:ext>
            </a:extLst>
          </p:cNvPr>
          <p:cNvSpPr txBox="1"/>
          <p:nvPr/>
        </p:nvSpPr>
        <p:spPr>
          <a:xfrm>
            <a:off x="362347" y="682339"/>
            <a:ext cx="8059270" cy="3780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Data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stored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i="1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 original </a:t>
            </a:r>
            <a:r>
              <a:rPr lang="de-DE" i="1" dirty="0" err="1"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i="1" dirty="0" err="1">
                <a:latin typeface="Arial" panose="020B0604020202020204" pitchFamily="34" charset="0"/>
                <a:cs typeface="Arial" panose="020B0604020202020204" pitchFamily="34" charset="0"/>
              </a:rPr>
              <a:t>formats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raw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conserved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!)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storage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location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not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directly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accessible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users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via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explorers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only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via OMERO (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exception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: „in-place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import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“)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uploaded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never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changed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corrupted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OMERO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The original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retrieved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OMERO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desired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storage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location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de-DE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de-DE" dirty="0" err="1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backed-up</a:t>
            </a:r>
            <a:r>
              <a:rPr lang="de-DE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server</a:t>
            </a:r>
            <a:endParaRPr lang="de-DE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available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storage</a:t>
            </a:r>
            <a:r>
              <a:rPr lang="de-DE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lang="de-DE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DE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increased</a:t>
            </a:r>
            <a:r>
              <a:rPr lang="de-DE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de-DE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necessary</a:t>
            </a:r>
            <a:endParaRPr lang="de-DE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Very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large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(e.g.,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whole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slide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images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, light-sheet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images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might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require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extra care –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contact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facility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/OMERO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admin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07218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580C8593-54F0-437B-A13C-C3FF8364E4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5A1C7F15-C1BC-4AD0-BB96-6CCC1DFA9132}"/>
              </a:ext>
            </a:extLst>
          </p:cNvPr>
          <p:cNvSpPr/>
          <p:nvPr/>
        </p:nvSpPr>
        <p:spPr>
          <a:xfrm>
            <a:off x="2597265" y="4858694"/>
            <a:ext cx="3589445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800" dirty="0">
                <a:latin typeface="Arial"/>
              </a:rPr>
              <a:t>Kunis et al., 2021, Nat Meth: https://doi.org/10.1038/s41592-021-01288-z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1A684BDA-F947-46E7-A655-58C574338EC6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Upload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to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OMERO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using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OMERO.importer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-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metadata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EE9C8D3-AA58-4ABB-8164-7F22BDA28C39}"/>
              </a:ext>
            </a:extLst>
          </p:cNvPr>
          <p:cNvSpPr txBox="1"/>
          <p:nvPr/>
        </p:nvSpPr>
        <p:spPr>
          <a:xfrm>
            <a:off x="235725" y="489906"/>
            <a:ext cx="7576636" cy="2790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700" i="1" dirty="0">
                <a:latin typeface="Arial"/>
              </a:rPr>
              <a:t>Optional, intermediate </a:t>
            </a:r>
            <a:r>
              <a:rPr lang="de-DE" sz="1700" i="1" dirty="0" err="1">
                <a:latin typeface="Arial"/>
              </a:rPr>
              <a:t>step</a:t>
            </a:r>
            <a:r>
              <a:rPr lang="de-DE" sz="1700" i="1" dirty="0">
                <a:latin typeface="Arial"/>
              </a:rPr>
              <a:t> </a:t>
            </a:r>
            <a:r>
              <a:rPr lang="de-DE" sz="1700" i="1" dirty="0" err="1">
                <a:latin typeface="Arial"/>
              </a:rPr>
              <a:t>during</a:t>
            </a:r>
            <a:r>
              <a:rPr lang="de-DE" sz="1700" i="1" dirty="0">
                <a:latin typeface="Arial"/>
              </a:rPr>
              <a:t> </a:t>
            </a:r>
            <a:r>
              <a:rPr lang="de-DE" sz="1700" i="1" dirty="0" err="1">
                <a:latin typeface="Arial"/>
              </a:rPr>
              <a:t>the</a:t>
            </a:r>
            <a:r>
              <a:rPr lang="de-DE" sz="1700" i="1" dirty="0">
                <a:latin typeface="Arial"/>
              </a:rPr>
              <a:t> </a:t>
            </a:r>
            <a:r>
              <a:rPr lang="de-DE" sz="1700" i="1" dirty="0" err="1">
                <a:latin typeface="Arial"/>
              </a:rPr>
              <a:t>import</a:t>
            </a:r>
            <a:r>
              <a:rPr lang="de-DE" sz="1700" dirty="0">
                <a:latin typeface="Arial"/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de-DE" sz="1700" dirty="0">
                <a:latin typeface="Arial"/>
              </a:rPr>
              <a:t>Review and </a:t>
            </a:r>
            <a:r>
              <a:rPr lang="de-DE" sz="1700" dirty="0" err="1">
                <a:latin typeface="Arial"/>
              </a:rPr>
              <a:t>annotate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metadata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using</a:t>
            </a:r>
            <a:r>
              <a:rPr lang="de-DE" sz="1700" dirty="0">
                <a:latin typeface="Arial"/>
              </a:rPr>
              <a:t> </a:t>
            </a:r>
            <a:r>
              <a:rPr lang="de-DE" sz="1700" b="1" dirty="0">
                <a:latin typeface="Arial"/>
              </a:rPr>
              <a:t>OMERO.mde</a:t>
            </a:r>
            <a:r>
              <a:rPr lang="de-DE" sz="1700" dirty="0">
                <a:latin typeface="Arial"/>
              </a:rPr>
              <a:t>, a </a:t>
            </a:r>
            <a:r>
              <a:rPr lang="de-DE" sz="1700" dirty="0" err="1">
                <a:latin typeface="Arial"/>
              </a:rPr>
              <a:t>metadata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editor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based</a:t>
            </a:r>
            <a:r>
              <a:rPr lang="de-DE" sz="1700" dirty="0">
                <a:latin typeface="Arial"/>
              </a:rPr>
              <a:t> on </a:t>
            </a:r>
            <a:r>
              <a:rPr lang="de-DE" sz="1700" dirty="0" err="1">
                <a:latin typeface="Arial"/>
              </a:rPr>
              <a:t>MDE.mic</a:t>
            </a:r>
            <a:r>
              <a:rPr lang="de-DE" sz="1700" dirty="0">
                <a:latin typeface="Arial"/>
              </a:rPr>
              <a:t> (Kunis et al., 2021, Nat. Meth.). </a:t>
            </a:r>
            <a:r>
              <a:rPr lang="de-DE" sz="1700" dirty="0" err="1">
                <a:latin typeface="Arial"/>
              </a:rPr>
              <a:t>Allows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to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edit</a:t>
            </a:r>
            <a:r>
              <a:rPr lang="de-DE" sz="1700" dirty="0">
                <a:latin typeface="Arial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700" dirty="0" err="1">
                <a:latin typeface="Arial"/>
              </a:rPr>
              <a:t>metadata</a:t>
            </a:r>
            <a:r>
              <a:rPr lang="de-DE" sz="1700" dirty="0">
                <a:latin typeface="Arial"/>
              </a:rPr>
              <a:t> of individual </a:t>
            </a:r>
            <a:r>
              <a:rPr lang="de-DE" sz="1700" dirty="0" err="1">
                <a:latin typeface="Arial"/>
              </a:rPr>
              <a:t>files</a:t>
            </a:r>
            <a:r>
              <a:rPr lang="de-DE" sz="1700" dirty="0">
                <a:latin typeface="Arial"/>
              </a:rPr>
              <a:t>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700" dirty="0" err="1">
                <a:latin typeface="Arial"/>
              </a:rPr>
              <a:t>metadata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the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import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queue</a:t>
            </a:r>
            <a:r>
              <a:rPr lang="de-DE" sz="1700" dirty="0">
                <a:latin typeface="Arial"/>
              </a:rPr>
              <a:t> in </a:t>
            </a:r>
            <a:r>
              <a:rPr lang="de-DE" sz="1700" dirty="0" err="1">
                <a:latin typeface="Arial"/>
              </a:rPr>
              <a:t>batch</a:t>
            </a:r>
            <a:r>
              <a:rPr lang="de-DE" sz="1700" dirty="0">
                <a:latin typeface="Arial"/>
              </a:rPr>
              <a:t>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700" dirty="0">
                <a:latin typeface="Arial"/>
              </a:rPr>
              <a:t>and </a:t>
            </a:r>
            <a:r>
              <a:rPr lang="de-DE" sz="1700" dirty="0" err="1">
                <a:latin typeface="Arial"/>
              </a:rPr>
              <a:t>is</a:t>
            </a:r>
            <a:r>
              <a:rPr lang="de-DE" sz="1700" dirty="0">
                <a:latin typeface="Arial"/>
              </a:rPr>
              <a:t> supported </a:t>
            </a:r>
            <a:r>
              <a:rPr lang="de-DE" sz="1700" dirty="0" err="1">
                <a:latin typeface="Arial"/>
              </a:rPr>
              <a:t>by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standardized</a:t>
            </a:r>
            <a:r>
              <a:rPr lang="de-DE" sz="1700" dirty="0">
                <a:latin typeface="Arial"/>
              </a:rPr>
              <a:t>, </a:t>
            </a:r>
            <a:br>
              <a:rPr lang="de-DE" sz="1700" dirty="0">
                <a:latin typeface="Arial"/>
              </a:rPr>
            </a:br>
            <a:r>
              <a:rPr lang="de-DE" sz="1700" dirty="0">
                <a:latin typeface="Arial"/>
              </a:rPr>
              <a:t>but </a:t>
            </a:r>
            <a:r>
              <a:rPr lang="de-DE" sz="1700" dirty="0" err="1">
                <a:latin typeface="Arial"/>
              </a:rPr>
              <a:t>configurable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metadata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fields</a:t>
            </a:r>
            <a:endParaRPr lang="de-DE" sz="1700" dirty="0">
              <a:latin typeface="Arial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7E2FEE2-2E5A-4EDC-9148-5C74826E0463}"/>
              </a:ext>
            </a:extLst>
          </p:cNvPr>
          <p:cNvSpPr txBox="1"/>
          <p:nvPr/>
        </p:nvSpPr>
        <p:spPr>
          <a:xfrm>
            <a:off x="235724" y="3205350"/>
            <a:ext cx="8424936" cy="1443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i="1" dirty="0">
                <a:latin typeface="Arial"/>
              </a:rPr>
              <a:t>See also: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Chapter 7 (</a:t>
            </a:r>
            <a:r>
              <a:rPr lang="de-DE" sz="1600" dirty="0" err="1">
                <a:latin typeface="Arial"/>
              </a:rPr>
              <a:t>Metadata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Curation</a:t>
            </a:r>
            <a:r>
              <a:rPr lang="de-DE" sz="1600" dirty="0">
                <a:latin typeface="Arial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OMERO.mde </a:t>
            </a:r>
            <a:r>
              <a:rPr lang="de-DE" sz="1600" dirty="0" err="1">
                <a:latin typeface="Arial"/>
              </a:rPr>
              <a:t>user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guide</a:t>
            </a:r>
            <a:r>
              <a:rPr lang="de-DE" sz="1600" dirty="0">
                <a:latin typeface="Arial"/>
              </a:rPr>
              <a:t>: </a:t>
            </a:r>
            <a:br>
              <a:rPr lang="de-DE" sz="1600" dirty="0">
                <a:latin typeface="Arial"/>
              </a:rPr>
            </a:br>
            <a:r>
              <a:rPr lang="de-DE" sz="1100" dirty="0">
                <a:latin typeface="Arial"/>
                <a:hlinkClick r:id="rId3"/>
              </a:rPr>
              <a:t>https://omero-guides.readthedocs.io/en/latest/mde/docs/index.html</a:t>
            </a:r>
            <a:r>
              <a:rPr lang="de-DE" sz="1100" dirty="0">
                <a:latin typeface="Arial"/>
              </a:rPr>
              <a:t> </a:t>
            </a:r>
            <a:endParaRPr lang="de-DE" sz="1600" dirty="0">
              <a:latin typeface="Arial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6485B927-9215-4EF1-8A58-4CF93471CC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2214" y="1732498"/>
            <a:ext cx="4207146" cy="2582104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93090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9">
            <a:extLst>
              <a:ext uri="{FF2B5EF4-FFF2-40B4-BE49-F238E27FC236}">
                <a16:creationId xmlns:a16="http://schemas.microsoft.com/office/drawing/2014/main" id="{824B713C-5BE4-42DB-BAC4-2BA295A643C8}"/>
              </a:ext>
            </a:extLst>
          </p:cNvPr>
          <p:cNvSpPr txBox="1">
            <a:spLocks noChangeArrowheads="1"/>
          </p:cNvSpPr>
          <p:nvPr/>
        </p:nvSpPr>
        <p:spPr>
          <a:xfrm>
            <a:off x="1087344" y="231939"/>
            <a:ext cx="7076256" cy="1194686"/>
          </a:xfrm>
          <a:prstGeom prst="rect">
            <a:avLst/>
          </a:prstGeom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defRPr/>
            </a:pPr>
            <a:r>
              <a:rPr lang="de-DE" sz="2400" dirty="0">
                <a:solidFill>
                  <a:schemeClr val="bg2">
                    <a:lumMod val="50000"/>
                  </a:schemeClr>
                </a:solidFill>
                <a:cs typeface="+mj-cs"/>
              </a:rPr>
              <a:t>Disclaimer</a:t>
            </a:r>
            <a:endParaRPr lang="de-DE" sz="2800" dirty="0">
              <a:cs typeface="+mj-cs"/>
            </a:endParaRPr>
          </a:p>
        </p:txBody>
      </p:sp>
      <p:pic>
        <p:nvPicPr>
          <p:cNvPr id="10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77800DC0-2B25-46E2-BDD2-D2E217D8A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02F2E6C1-EBF9-4B9B-8164-59AE9DD108BB}"/>
              </a:ext>
            </a:extLst>
          </p:cNvPr>
          <p:cNvGrpSpPr/>
          <p:nvPr/>
        </p:nvGrpSpPr>
        <p:grpSpPr>
          <a:xfrm>
            <a:off x="7133692" y="218243"/>
            <a:ext cx="1697792" cy="1360629"/>
            <a:chOff x="107504" y="3052789"/>
            <a:chExt cx="1174988" cy="941649"/>
          </a:xfrm>
        </p:grpSpPr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27BA9DC9-FB08-44A2-84B9-77773FB283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7504" y="3052789"/>
              <a:ext cx="1015002" cy="742336"/>
            </a:xfrm>
            <a:prstGeom prst="rect">
              <a:avLst/>
            </a:prstGeom>
          </p:spPr>
        </p:pic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397EAF90-06F0-4FDC-806C-305217F5FECD}"/>
                </a:ext>
              </a:extLst>
            </p:cNvPr>
            <p:cNvSpPr txBox="1"/>
            <p:nvPr/>
          </p:nvSpPr>
          <p:spPr>
            <a:xfrm>
              <a:off x="405345" y="3781435"/>
              <a:ext cx="877147" cy="213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Information Infrastructure </a:t>
              </a:r>
            </a:p>
            <a:p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for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</a:t>
              </a:r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BioImage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Data</a:t>
              </a:r>
            </a:p>
          </p:txBody>
        </p: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AA53DE6D-7277-4B8A-92FF-666ED4FAC4AC}"/>
              </a:ext>
            </a:extLst>
          </p:cNvPr>
          <p:cNvSpPr txBox="1"/>
          <p:nvPr/>
        </p:nvSpPr>
        <p:spPr>
          <a:xfrm>
            <a:off x="7052669" y="1557935"/>
            <a:ext cx="1854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https://www.i3dbio.de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E796DF59-EEE1-444A-974F-7C4BB541E8F0}"/>
              </a:ext>
            </a:extLst>
          </p:cNvPr>
          <p:cNvSpPr txBox="1"/>
          <p:nvPr/>
        </p:nvSpPr>
        <p:spPr>
          <a:xfrm>
            <a:off x="650631" y="967132"/>
            <a:ext cx="60766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/>
              </a:rPr>
              <a:t>The </a:t>
            </a:r>
            <a:r>
              <a:rPr lang="de-DE" sz="2000" dirty="0" err="1">
                <a:latin typeface="Arial"/>
              </a:rPr>
              <a:t>following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slides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are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intended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for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reuse</a:t>
            </a:r>
            <a:r>
              <a:rPr lang="de-DE" sz="2000" dirty="0">
                <a:latin typeface="Arial"/>
              </a:rPr>
              <a:t> after </a:t>
            </a:r>
            <a:r>
              <a:rPr lang="de-DE" sz="2000" dirty="0" err="1">
                <a:highlight>
                  <a:srgbClr val="FFFF00"/>
                </a:highlight>
                <a:latin typeface="Arial"/>
              </a:rPr>
              <a:t>substituting</a:t>
            </a:r>
            <a:r>
              <a:rPr lang="de-DE" sz="2000" dirty="0">
                <a:highlight>
                  <a:srgbClr val="FFFF00"/>
                </a:highlight>
                <a:latin typeface="Arial"/>
              </a:rPr>
              <a:t> </a:t>
            </a:r>
            <a:r>
              <a:rPr lang="de-DE" sz="2000" dirty="0" err="1">
                <a:highlight>
                  <a:srgbClr val="FFFF00"/>
                </a:highlight>
                <a:latin typeface="Arial"/>
              </a:rPr>
              <a:t>yellow-marked</a:t>
            </a:r>
            <a:r>
              <a:rPr lang="de-DE" sz="2000" dirty="0">
                <a:highlight>
                  <a:srgbClr val="FFFF00"/>
                </a:highlight>
                <a:latin typeface="Arial"/>
              </a:rPr>
              <a:t> </a:t>
            </a:r>
            <a:r>
              <a:rPr lang="de-DE" sz="2000" dirty="0" err="1">
                <a:highlight>
                  <a:srgbClr val="FFFF00"/>
                </a:highlight>
                <a:latin typeface="Arial"/>
              </a:rPr>
              <a:t>text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with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the</a:t>
            </a:r>
            <a:r>
              <a:rPr lang="de-DE" sz="2000" dirty="0">
                <a:latin typeface="Arial"/>
              </a:rPr>
              <a:t> relevant </a:t>
            </a:r>
            <a:r>
              <a:rPr lang="de-DE" sz="2000" dirty="0" err="1">
                <a:latin typeface="Arial"/>
              </a:rPr>
              <a:t>information</a:t>
            </a:r>
            <a:r>
              <a:rPr lang="de-DE" sz="2000" dirty="0">
                <a:latin typeface="Arial"/>
              </a:rPr>
              <a:t> at </a:t>
            </a:r>
            <a:r>
              <a:rPr lang="de-DE" sz="2000" dirty="0" err="1">
                <a:latin typeface="Arial"/>
              </a:rPr>
              <a:t>your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institute</a:t>
            </a:r>
            <a:r>
              <a:rPr lang="de-DE" sz="2000" dirty="0">
                <a:latin typeface="Arial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err="1">
                <a:latin typeface="Arial"/>
              </a:rPr>
              <a:t>Some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content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may</a:t>
            </a:r>
            <a:r>
              <a:rPr lang="de-DE" sz="2000" dirty="0">
                <a:latin typeface="Arial"/>
              </a:rPr>
              <a:t> not </a:t>
            </a:r>
            <a:r>
              <a:rPr lang="de-DE" sz="2000" dirty="0" err="1">
                <a:latin typeface="Arial"/>
              </a:rPr>
              <a:t>apply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to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the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specific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setup</a:t>
            </a:r>
            <a:r>
              <a:rPr lang="de-DE" sz="2000" dirty="0">
                <a:latin typeface="Arial"/>
              </a:rPr>
              <a:t> of </a:t>
            </a:r>
            <a:r>
              <a:rPr lang="de-DE" sz="2000" dirty="0" err="1">
                <a:latin typeface="Arial"/>
              </a:rPr>
              <a:t>the</a:t>
            </a:r>
            <a:r>
              <a:rPr lang="de-DE" sz="2000" dirty="0">
                <a:latin typeface="Arial"/>
              </a:rPr>
              <a:t> OMERO </a:t>
            </a:r>
            <a:r>
              <a:rPr lang="de-DE" sz="2000" dirty="0" err="1">
                <a:latin typeface="Arial"/>
              </a:rPr>
              <a:t>installation</a:t>
            </a:r>
            <a:r>
              <a:rPr lang="de-DE" sz="2000" dirty="0">
                <a:latin typeface="Arial"/>
              </a:rPr>
              <a:t> at </a:t>
            </a:r>
            <a:r>
              <a:rPr lang="de-DE" sz="2000" dirty="0" err="1">
                <a:latin typeface="Arial"/>
              </a:rPr>
              <a:t>your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institute</a:t>
            </a:r>
            <a:r>
              <a:rPr lang="de-DE" sz="2000" dirty="0">
                <a:latin typeface="Arial"/>
              </a:rPr>
              <a:t>.</a:t>
            </a:r>
          </a:p>
          <a:p>
            <a:endParaRPr lang="de-DE" sz="2000" dirty="0">
              <a:latin typeface="Arial"/>
            </a:endParaRPr>
          </a:p>
          <a:p>
            <a:r>
              <a:rPr lang="en-US" sz="2000" dirty="0">
                <a:latin typeface="Arial"/>
              </a:rPr>
              <a:t>The content reflects solely the authors’ opinions and does not speak on behalf of the original software, its developers, or other cited community resources.</a:t>
            </a:r>
            <a:endParaRPr lang="de-DE" sz="2000" dirty="0">
              <a:latin typeface="Arial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995781F-78CF-4F0C-BABE-2D943816781D}"/>
              </a:ext>
            </a:extLst>
          </p:cNvPr>
          <p:cNvSpPr txBox="1"/>
          <p:nvPr/>
        </p:nvSpPr>
        <p:spPr>
          <a:xfrm>
            <a:off x="7052669" y="3230088"/>
            <a:ext cx="19844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Funded</a:t>
            </a:r>
            <a:r>
              <a:rPr lang="de-DE" sz="1200" dirty="0"/>
              <a:t> </a:t>
            </a:r>
            <a:r>
              <a:rPr lang="de-DE" sz="1200" dirty="0" err="1"/>
              <a:t>by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Deutsche Forschungsgemeinschaft (DFG, German Research </a:t>
            </a:r>
            <a:r>
              <a:rPr lang="de-DE" sz="1200" dirty="0" err="1"/>
              <a:t>Foundation</a:t>
            </a:r>
            <a:r>
              <a:rPr lang="de-DE" sz="1200" dirty="0"/>
              <a:t>), </a:t>
            </a:r>
            <a:r>
              <a:rPr lang="de-DE" sz="1200" dirty="0" err="1"/>
              <a:t>project</a:t>
            </a:r>
            <a:r>
              <a:rPr lang="de-DE" sz="1200" dirty="0"/>
              <a:t> I3D:bio, </a:t>
            </a:r>
            <a:r>
              <a:rPr lang="de-DE" sz="1200" dirty="0" err="1"/>
              <a:t>grant</a:t>
            </a:r>
            <a:r>
              <a:rPr lang="de-DE" sz="1200" dirty="0"/>
              <a:t> </a:t>
            </a:r>
            <a:r>
              <a:rPr lang="de-DE" sz="1200" dirty="0" err="1"/>
              <a:t>number</a:t>
            </a:r>
            <a:r>
              <a:rPr lang="de-DE" sz="1200" dirty="0"/>
              <a:t> 462231789</a:t>
            </a:r>
          </a:p>
        </p:txBody>
      </p:sp>
    </p:spTree>
    <p:extLst>
      <p:ext uri="{BB962C8B-B14F-4D97-AF65-F5344CB8AC3E}">
        <p14:creationId xmlns:p14="http://schemas.microsoft.com/office/powerpoint/2010/main" val="251175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9">
            <a:extLst>
              <a:ext uri="{FF2B5EF4-FFF2-40B4-BE49-F238E27FC236}">
                <a16:creationId xmlns:a16="http://schemas.microsoft.com/office/drawing/2014/main" id="{824B713C-5BE4-42DB-BAC4-2BA295A643C8}"/>
              </a:ext>
            </a:extLst>
          </p:cNvPr>
          <p:cNvSpPr txBox="1">
            <a:spLocks noChangeArrowheads="1"/>
          </p:cNvSpPr>
          <p:nvPr/>
        </p:nvSpPr>
        <p:spPr>
          <a:xfrm>
            <a:off x="971600" y="699542"/>
            <a:ext cx="7076256" cy="1194686"/>
          </a:xfrm>
          <a:prstGeom prst="rect">
            <a:avLst/>
          </a:prstGeom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defRPr/>
            </a:pPr>
            <a:r>
              <a:rPr lang="de-DE" sz="2400">
                <a:solidFill>
                  <a:schemeClr val="bg2">
                    <a:lumMod val="50000"/>
                  </a:schemeClr>
                </a:solidFill>
                <a:cs typeface="+mj-cs"/>
              </a:rPr>
              <a:t>Research Data Management for Bioimage Data at the </a:t>
            </a:r>
            <a:r>
              <a:rPr lang="de-DE" sz="2400">
                <a:solidFill>
                  <a:schemeClr val="bg2">
                    <a:lumMod val="50000"/>
                  </a:schemeClr>
                </a:solidFill>
                <a:highlight>
                  <a:srgbClr val="FFFF00"/>
                </a:highlight>
                <a:cs typeface="+mj-cs"/>
              </a:rPr>
              <a:t>ADD INSTITUTE HERE</a:t>
            </a:r>
            <a:endParaRPr lang="de-DE" sz="2800" dirty="0">
              <a:highlight>
                <a:srgbClr val="FFFF00"/>
              </a:highlight>
              <a:cs typeface="+mj-cs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19CDE51-EAA8-4BB6-A2D3-3E3E5076D942}"/>
              </a:ext>
            </a:extLst>
          </p:cNvPr>
          <p:cNvSpPr/>
          <p:nvPr/>
        </p:nvSpPr>
        <p:spPr>
          <a:xfrm>
            <a:off x="971600" y="2153708"/>
            <a:ext cx="66967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</a:rPr>
              <a:t>Uploading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</a:rPr>
              <a:t> Data </a:t>
            </a:r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</a:rPr>
              <a:t>to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</a:rPr>
              <a:t> OMERO</a:t>
            </a:r>
            <a:endParaRPr lang="de-DE" sz="3200" dirty="0">
              <a:solidFill>
                <a:srgbClr val="008000"/>
              </a:solidFill>
            </a:endParaRPr>
          </a:p>
        </p:txBody>
      </p:sp>
      <p:pic>
        <p:nvPicPr>
          <p:cNvPr id="10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77800DC0-2B25-46E2-BDD2-D2E217D8A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36EE6A41-BBEF-411E-A4C5-B93DC1C9E652}"/>
              </a:ext>
            </a:extLst>
          </p:cNvPr>
          <p:cNvSpPr txBox="1"/>
          <p:nvPr/>
        </p:nvSpPr>
        <p:spPr>
          <a:xfrm>
            <a:off x="1268214" y="3490406"/>
            <a:ext cx="6217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highlight>
                  <a:srgbClr val="FFFF00"/>
                </a:highlight>
              </a:rPr>
              <a:t>ADD AUTHOR / RESPONSIBLE PERSON FROM YOUR INSTITUE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F4E66FAB-5800-4712-8CA8-4881C45448C2}"/>
              </a:ext>
            </a:extLst>
          </p:cNvPr>
          <p:cNvGrpSpPr/>
          <p:nvPr/>
        </p:nvGrpSpPr>
        <p:grpSpPr>
          <a:xfrm>
            <a:off x="120966" y="3178859"/>
            <a:ext cx="1565105" cy="1036423"/>
            <a:chOff x="107504" y="3052789"/>
            <a:chExt cx="1565105" cy="1036423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CD00352C-D6AF-43BA-8049-6778FA0040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504" y="3052789"/>
              <a:ext cx="1015002" cy="742336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DE56BFDE-0CDF-4071-9D8E-8B62C128AF00}"/>
                </a:ext>
              </a:extLst>
            </p:cNvPr>
            <p:cNvSpPr txBox="1"/>
            <p:nvPr/>
          </p:nvSpPr>
          <p:spPr>
            <a:xfrm>
              <a:off x="373206" y="3781435"/>
              <a:ext cx="12994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Information Infrastructure </a:t>
              </a:r>
            </a:p>
            <a:p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for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</a:t>
              </a:r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BioImage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Data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12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15839B95-D95D-469D-9891-7F32B30EBCE7}"/>
              </a:ext>
            </a:extLst>
          </p:cNvPr>
          <p:cNvSpPr/>
          <p:nvPr/>
        </p:nvSpPr>
        <p:spPr bwMode="auto">
          <a:xfrm>
            <a:off x="425829" y="816376"/>
            <a:ext cx="3913090" cy="3379447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4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B9665285-1A32-48FF-BC80-AAD872B6ED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78BE2E6B-C148-4F5C-A472-D08ABFCC50B2}"/>
              </a:ext>
            </a:extLst>
          </p:cNvPr>
          <p:cNvSpPr/>
          <p:nvPr/>
        </p:nvSpPr>
        <p:spPr>
          <a:xfrm>
            <a:off x="1928007" y="4858694"/>
            <a:ext cx="4927952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800" dirty="0" err="1">
                <a:latin typeface="Arial"/>
              </a:rPr>
              <a:t>For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details</a:t>
            </a:r>
            <a:r>
              <a:rPr lang="de-DE" sz="800" dirty="0">
                <a:latin typeface="Arial"/>
              </a:rPr>
              <a:t> and </a:t>
            </a:r>
            <a:r>
              <a:rPr lang="de-DE" sz="800" dirty="0" err="1">
                <a:latin typeface="Arial"/>
              </a:rPr>
              <a:t>more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options</a:t>
            </a:r>
            <a:r>
              <a:rPr lang="de-DE" sz="800" dirty="0">
                <a:latin typeface="Arial"/>
              </a:rPr>
              <a:t>, </a:t>
            </a:r>
            <a:r>
              <a:rPr lang="de-DE" sz="800" dirty="0" err="1">
                <a:latin typeface="Arial"/>
              </a:rPr>
              <a:t>see</a:t>
            </a:r>
            <a:r>
              <a:rPr lang="de-DE" sz="800" dirty="0">
                <a:latin typeface="Arial"/>
              </a:rPr>
              <a:t>: https://omero-guides.readthedocs.io/en/latest/upload/docs/index.html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DE82767-1A3C-4250-8CB9-B965EF6089DA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(Main)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options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to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upload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into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OMERO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936264E-06AB-4234-8BA4-AD8C433C74BD}"/>
              </a:ext>
            </a:extLst>
          </p:cNvPr>
          <p:cNvSpPr txBox="1"/>
          <p:nvPr/>
        </p:nvSpPr>
        <p:spPr>
          <a:xfrm>
            <a:off x="564484" y="1032399"/>
            <a:ext cx="348665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/>
              </a:rPr>
              <a:t>Upload </a:t>
            </a:r>
            <a:r>
              <a:rPr lang="de-DE" dirty="0" err="1">
                <a:latin typeface="Arial"/>
              </a:rPr>
              <a:t>using</a:t>
            </a:r>
            <a:r>
              <a:rPr lang="de-DE" dirty="0">
                <a:latin typeface="Arial"/>
              </a:rPr>
              <a:t> </a:t>
            </a:r>
            <a:r>
              <a:rPr lang="de-DE" b="1" dirty="0" err="1">
                <a:latin typeface="Arial"/>
              </a:rPr>
              <a:t>OMERO.importer</a:t>
            </a:r>
            <a:endParaRPr lang="de-DE" b="1" dirty="0">
              <a:latin typeface="Arial"/>
            </a:endParaRPr>
          </a:p>
          <a:p>
            <a:endParaRPr lang="de-DE" dirty="0">
              <a:latin typeface="Arial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>
                <a:latin typeface="Arial"/>
                <a:sym typeface="Wingdings" panose="05000000000000000000" pitchFamily="2" charset="2"/>
              </a:rPr>
              <a:t>Is</a:t>
            </a:r>
            <a:r>
              <a:rPr lang="de-DE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Arial"/>
                <a:sym typeface="Wingdings" panose="05000000000000000000" pitchFamily="2" charset="2"/>
              </a:rPr>
              <a:t>integrated</a:t>
            </a:r>
            <a:r>
              <a:rPr lang="de-DE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Arial"/>
                <a:sym typeface="Wingdings" panose="05000000000000000000" pitchFamily="2" charset="2"/>
              </a:rPr>
              <a:t>into</a:t>
            </a:r>
            <a:r>
              <a:rPr lang="de-DE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Arial"/>
                <a:sym typeface="Wingdings" panose="05000000000000000000" pitchFamily="2" charset="2"/>
              </a:rPr>
              <a:t>the</a:t>
            </a:r>
            <a:r>
              <a:rPr lang="de-DE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b="1" dirty="0" err="1">
                <a:latin typeface="Arial"/>
                <a:sym typeface="Wingdings" panose="05000000000000000000" pitchFamily="2" charset="2"/>
              </a:rPr>
              <a:t>OMERO.insight</a:t>
            </a:r>
            <a:r>
              <a:rPr lang="de-DE" b="1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Arial"/>
                <a:sym typeface="Wingdings" panose="05000000000000000000" pitchFamily="2" charset="2"/>
              </a:rPr>
              <a:t>client</a:t>
            </a:r>
            <a:endParaRPr lang="de-DE" dirty="0">
              <a:latin typeface="Arial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>
                <a:latin typeface="Arial"/>
                <a:sym typeface="Wingdings" panose="05000000000000000000" pitchFamily="2" charset="2"/>
              </a:rPr>
              <a:t>Easy, </a:t>
            </a:r>
            <a:r>
              <a:rPr lang="de-DE" dirty="0" err="1">
                <a:latin typeface="Arial"/>
                <a:sym typeface="Wingdings" panose="05000000000000000000" pitchFamily="2" charset="2"/>
              </a:rPr>
              <a:t>graphical</a:t>
            </a:r>
            <a:r>
              <a:rPr lang="de-DE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Arial"/>
                <a:sym typeface="Wingdings" panose="05000000000000000000" pitchFamily="2" charset="2"/>
              </a:rPr>
              <a:t>user</a:t>
            </a:r>
            <a:r>
              <a:rPr lang="de-DE" dirty="0">
                <a:latin typeface="Arial"/>
                <a:sym typeface="Wingdings" panose="05000000000000000000" pitchFamily="2" charset="2"/>
              </a:rPr>
              <a:t> interface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4775CF1-8765-4443-A378-31B9AD9D051F}"/>
              </a:ext>
            </a:extLst>
          </p:cNvPr>
          <p:cNvSpPr txBox="1"/>
          <p:nvPr/>
        </p:nvSpPr>
        <p:spPr>
          <a:xfrm>
            <a:off x="4594626" y="1015036"/>
            <a:ext cx="4123546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/>
              </a:rPr>
              <a:t>Upload </a:t>
            </a:r>
            <a:r>
              <a:rPr lang="de-DE" dirty="0" err="1">
                <a:latin typeface="Arial"/>
              </a:rPr>
              <a:t>using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the</a:t>
            </a:r>
            <a:r>
              <a:rPr lang="de-DE" dirty="0">
                <a:latin typeface="Arial"/>
              </a:rPr>
              <a:t> </a:t>
            </a:r>
            <a:r>
              <a:rPr lang="de-DE" b="1" dirty="0">
                <a:latin typeface="Arial"/>
              </a:rPr>
              <a:t>Command Line Interface (CLI)</a:t>
            </a:r>
          </a:p>
          <a:p>
            <a:endParaRPr lang="de-DE" dirty="0">
              <a:latin typeface="Arial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>
                <a:latin typeface="Arial"/>
                <a:sym typeface="Wingdings" panose="05000000000000000000" pitchFamily="2" charset="2"/>
              </a:rPr>
              <a:t>See </a:t>
            </a:r>
            <a:r>
              <a:rPr lang="de-DE" dirty="0" err="1">
                <a:latin typeface="Arial"/>
                <a:sym typeface="Wingdings" panose="05000000000000000000" pitchFamily="2" charset="2"/>
              </a:rPr>
              <a:t>the</a:t>
            </a:r>
            <a:r>
              <a:rPr lang="de-DE" dirty="0">
                <a:latin typeface="Arial"/>
                <a:sym typeface="Wingdings" panose="05000000000000000000" pitchFamily="2" charset="2"/>
              </a:rPr>
              <a:t> OMERO </a:t>
            </a:r>
            <a:r>
              <a:rPr lang="de-DE" dirty="0" err="1">
                <a:latin typeface="Arial"/>
                <a:sym typeface="Wingdings" panose="05000000000000000000" pitchFamily="2" charset="2"/>
              </a:rPr>
              <a:t>guide</a:t>
            </a:r>
            <a:r>
              <a:rPr lang="de-DE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Arial"/>
                <a:sym typeface="Wingdings" panose="05000000000000000000" pitchFamily="2" charset="2"/>
              </a:rPr>
              <a:t>for</a:t>
            </a:r>
            <a:r>
              <a:rPr lang="de-DE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Arial"/>
                <a:sym typeface="Wingdings" panose="05000000000000000000" pitchFamily="2" charset="2"/>
              </a:rPr>
              <a:t>details</a:t>
            </a:r>
            <a:r>
              <a:rPr lang="de-DE" dirty="0">
                <a:latin typeface="Arial"/>
                <a:sym typeface="Wingdings" panose="05000000000000000000" pitchFamily="2" charset="2"/>
              </a:rPr>
              <a:t>:</a:t>
            </a:r>
            <a:br>
              <a:rPr lang="de-DE" dirty="0">
                <a:latin typeface="Arial"/>
                <a:sym typeface="Wingdings" panose="05000000000000000000" pitchFamily="2" charset="2"/>
              </a:rPr>
            </a:br>
            <a:r>
              <a:rPr lang="de-DE" sz="1600" dirty="0">
                <a:latin typeface="Arial"/>
                <a:hlinkClick r:id="rId3"/>
              </a:rPr>
              <a:t>https://omero-guides.readthedocs.io/en/latest/upload/docs/import-cli.html</a:t>
            </a:r>
            <a:r>
              <a:rPr lang="de-DE" sz="1600" dirty="0">
                <a:latin typeface="Arial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1600" dirty="0">
              <a:latin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200" i="1" dirty="0" err="1">
                <a:latin typeface="Arial"/>
              </a:rPr>
              <a:t>Good</a:t>
            </a:r>
            <a:r>
              <a:rPr lang="de-DE" sz="1200" i="1" dirty="0">
                <a:latin typeface="Arial"/>
              </a:rPr>
              <a:t> </a:t>
            </a:r>
            <a:r>
              <a:rPr lang="de-DE" sz="1200" i="1" dirty="0" err="1">
                <a:latin typeface="Arial"/>
              </a:rPr>
              <a:t>to</a:t>
            </a:r>
            <a:r>
              <a:rPr lang="de-DE" sz="1200" i="1" dirty="0">
                <a:latin typeface="Arial"/>
              </a:rPr>
              <a:t> </a:t>
            </a:r>
            <a:r>
              <a:rPr lang="de-DE" sz="1200" i="1" dirty="0" err="1">
                <a:latin typeface="Arial"/>
              </a:rPr>
              <a:t>know</a:t>
            </a:r>
            <a:r>
              <a:rPr lang="de-DE" sz="1200" i="1" dirty="0">
                <a:latin typeface="Arial"/>
              </a:rPr>
              <a:t>:</a:t>
            </a:r>
            <a:br>
              <a:rPr lang="de-DE" sz="1200" dirty="0">
                <a:latin typeface="Arial"/>
              </a:rPr>
            </a:br>
            <a:r>
              <a:rPr lang="de-DE" sz="1200" dirty="0" err="1">
                <a:latin typeface="Arial"/>
              </a:rPr>
              <a:t>There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is</a:t>
            </a:r>
            <a:r>
              <a:rPr lang="de-DE" sz="1200" dirty="0">
                <a:latin typeface="Arial"/>
              </a:rPr>
              <a:t> an </a:t>
            </a:r>
            <a:r>
              <a:rPr lang="de-DE" sz="1200" dirty="0" err="1">
                <a:latin typeface="Arial"/>
              </a:rPr>
              <a:t>option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called</a:t>
            </a:r>
            <a:r>
              <a:rPr lang="de-DE" sz="1200" dirty="0">
                <a:latin typeface="Arial"/>
              </a:rPr>
              <a:t> „</a:t>
            </a:r>
            <a:r>
              <a:rPr lang="de-DE" sz="1200" i="1" dirty="0">
                <a:latin typeface="Arial"/>
              </a:rPr>
              <a:t>in-place </a:t>
            </a:r>
            <a:r>
              <a:rPr lang="de-DE" sz="1200" i="1" dirty="0" err="1">
                <a:latin typeface="Arial"/>
              </a:rPr>
              <a:t>import</a:t>
            </a:r>
            <a:r>
              <a:rPr lang="de-DE" sz="1200" dirty="0">
                <a:latin typeface="Arial"/>
              </a:rPr>
              <a:t>“ (</a:t>
            </a:r>
            <a:r>
              <a:rPr lang="de-DE" sz="1200" dirty="0" err="1">
                <a:latin typeface="Arial"/>
              </a:rPr>
              <a:t>by</a:t>
            </a:r>
            <a:r>
              <a:rPr lang="de-DE" sz="1200" dirty="0">
                <a:latin typeface="Arial"/>
              </a:rPr>
              <a:t> an </a:t>
            </a:r>
            <a:r>
              <a:rPr lang="de-DE" sz="1200" dirty="0" err="1">
                <a:latin typeface="Arial"/>
              </a:rPr>
              <a:t>admin</a:t>
            </a:r>
            <a:r>
              <a:rPr lang="de-DE" sz="1200" dirty="0">
                <a:latin typeface="Arial"/>
              </a:rPr>
              <a:t>), </a:t>
            </a:r>
            <a:r>
              <a:rPr lang="de-DE" sz="1200" dirty="0" err="1">
                <a:latin typeface="Arial"/>
              </a:rPr>
              <a:t>which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allows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to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use</a:t>
            </a:r>
            <a:r>
              <a:rPr lang="de-DE" sz="1200" dirty="0">
                <a:latin typeface="Arial"/>
              </a:rPr>
              <a:t> OMERO </a:t>
            </a:r>
            <a:r>
              <a:rPr lang="de-DE" sz="1200" dirty="0" err="1">
                <a:latin typeface="Arial"/>
              </a:rPr>
              <a:t>with</a:t>
            </a:r>
            <a:r>
              <a:rPr lang="de-DE" sz="1200" dirty="0">
                <a:latin typeface="Arial"/>
              </a:rPr>
              <a:t> non-</a:t>
            </a:r>
            <a:r>
              <a:rPr lang="de-DE" sz="1200" dirty="0" err="1">
                <a:latin typeface="Arial"/>
              </a:rPr>
              <a:t>central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storage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locations</a:t>
            </a:r>
            <a:r>
              <a:rPr lang="de-DE" sz="1200" dirty="0">
                <a:latin typeface="Arial"/>
              </a:rPr>
              <a:t>. </a:t>
            </a:r>
            <a:r>
              <a:rPr lang="de-DE" sz="1200" dirty="0" err="1">
                <a:latin typeface="Arial"/>
              </a:rPr>
              <a:t>Discuss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this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option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with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your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admin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if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required</a:t>
            </a:r>
            <a:r>
              <a:rPr lang="de-DE" sz="1200" dirty="0">
                <a:latin typeface="Arial"/>
              </a:rPr>
              <a:t>.</a:t>
            </a:r>
            <a:br>
              <a:rPr lang="de-DE" sz="1200" dirty="0">
                <a:latin typeface="Arial"/>
              </a:rPr>
            </a:br>
            <a:r>
              <a:rPr lang="de-DE" sz="900" dirty="0">
                <a:latin typeface="Arial"/>
                <a:hlinkClick r:id="rId4"/>
              </a:rPr>
              <a:t>https://omero-guides.readthedocs.io/projects/upload/en/stable/import-cli.html?highlight=in%20place#in-place-import-cli</a:t>
            </a:r>
            <a:r>
              <a:rPr lang="de-DE" sz="900" dirty="0">
                <a:latin typeface="Arial"/>
              </a:rPr>
              <a:t> </a:t>
            </a:r>
            <a:br>
              <a:rPr lang="de-DE" sz="1050" dirty="0">
                <a:latin typeface="Arial"/>
              </a:rPr>
            </a:br>
            <a:endParaRPr lang="de-DE" sz="1600" dirty="0">
              <a:latin typeface="Arial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3C6DB3A-9A31-44D0-A5DF-61228B13B18B}"/>
              </a:ext>
            </a:extLst>
          </p:cNvPr>
          <p:cNvSpPr txBox="1"/>
          <p:nvPr/>
        </p:nvSpPr>
        <p:spPr>
          <a:xfrm>
            <a:off x="564484" y="2961220"/>
            <a:ext cx="4032448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>
                <a:latin typeface="Arial"/>
                <a:sym typeface="Wingdings" panose="05000000000000000000" pitchFamily="2" charset="2"/>
              </a:rPr>
              <a:t> Recommended </a:t>
            </a:r>
            <a:r>
              <a:rPr lang="de-DE" i="1" dirty="0" err="1">
                <a:latin typeface="Arial"/>
                <a:sym typeface="Wingdings" panose="05000000000000000000" pitchFamily="2" charset="2"/>
              </a:rPr>
              <a:t>for</a:t>
            </a:r>
            <a:r>
              <a:rPr lang="de-DE" i="1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i="1" dirty="0" err="1">
                <a:latin typeface="Arial"/>
                <a:sym typeface="Wingdings" panose="05000000000000000000" pitchFamily="2" charset="2"/>
              </a:rPr>
              <a:t>most</a:t>
            </a:r>
            <a:r>
              <a:rPr lang="de-DE" i="1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i="1" dirty="0" err="1">
                <a:latin typeface="Arial"/>
                <a:sym typeface="Wingdings" panose="05000000000000000000" pitchFamily="2" charset="2"/>
              </a:rPr>
              <a:t>users</a:t>
            </a:r>
            <a:endParaRPr lang="de-DE" i="1" dirty="0">
              <a:latin typeface="Arial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AF35A35A-5DF8-475B-A4B1-6C7C20FA03DF}"/>
              </a:ext>
            </a:extLst>
          </p:cNvPr>
          <p:cNvSpPr txBox="1"/>
          <p:nvPr/>
        </p:nvSpPr>
        <p:spPr>
          <a:xfrm>
            <a:off x="1078653" y="3632958"/>
            <a:ext cx="2746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>
                <a:latin typeface="Arial"/>
              </a:rPr>
              <a:t>Persons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with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restricted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admin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rights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can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upload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data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for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other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users</a:t>
            </a:r>
            <a:r>
              <a:rPr lang="de-DE" sz="1200" dirty="0">
                <a:latin typeface="Arial"/>
              </a:rPr>
              <a:t>, </a:t>
            </a:r>
            <a:r>
              <a:rPr lang="de-DE" sz="1200" dirty="0" err="1">
                <a:latin typeface="Arial"/>
              </a:rPr>
              <a:t>too</a:t>
            </a:r>
            <a:r>
              <a:rPr lang="de-DE" sz="1200" dirty="0">
                <a:latin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49655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39665E1C-3CFB-4C17-BB47-6962247F1C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BC21E9D6-D623-4E7F-9DA6-0D4119A9C40C}"/>
              </a:ext>
            </a:extLst>
          </p:cNvPr>
          <p:cNvSpPr/>
          <p:nvPr/>
        </p:nvSpPr>
        <p:spPr>
          <a:xfrm>
            <a:off x="4299617" y="4858694"/>
            <a:ext cx="184730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endParaRPr lang="de-DE" sz="800" dirty="0">
              <a:latin typeface="Arial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A18CA13E-2BA5-4237-9743-9DD31AC5331C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Upload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to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OMERO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using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OMERO.importer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1/7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1FECC1B-337F-4BED-9E5A-E9A1011081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2280" y="670371"/>
            <a:ext cx="1009292" cy="72008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F6A64146-8E58-4D4D-838A-08BE46BE7181}"/>
              </a:ext>
            </a:extLst>
          </p:cNvPr>
          <p:cNvSpPr txBox="1"/>
          <p:nvPr/>
        </p:nvSpPr>
        <p:spPr>
          <a:xfrm>
            <a:off x="323528" y="830356"/>
            <a:ext cx="66247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/>
            </a:pPr>
            <a:r>
              <a:rPr lang="de-DE" sz="2000" dirty="0">
                <a:latin typeface="Arial"/>
              </a:rPr>
              <a:t>Open </a:t>
            </a:r>
            <a:r>
              <a:rPr lang="de-DE" sz="2000" i="1" dirty="0" err="1">
                <a:latin typeface="Arial"/>
              </a:rPr>
              <a:t>OMERO.insight</a:t>
            </a:r>
            <a:r>
              <a:rPr lang="de-DE" sz="2000" i="1" dirty="0">
                <a:latin typeface="Arial"/>
              </a:rPr>
              <a:t> </a:t>
            </a:r>
            <a:r>
              <a:rPr lang="de-DE" sz="2000" dirty="0">
                <a:latin typeface="Arial"/>
              </a:rPr>
              <a:t>on </a:t>
            </a:r>
            <a:r>
              <a:rPr lang="de-DE" sz="2000" dirty="0" err="1">
                <a:latin typeface="Arial"/>
              </a:rPr>
              <a:t>your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computer</a:t>
            </a:r>
            <a:endParaRPr lang="de-DE" sz="2000" dirty="0">
              <a:latin typeface="Arial"/>
            </a:endParaRPr>
          </a:p>
          <a:p>
            <a:pPr marL="457200" indent="-457200">
              <a:buAutoNum type="arabicParenR"/>
            </a:pPr>
            <a:endParaRPr lang="de-DE" sz="2000" dirty="0">
              <a:latin typeface="Arial"/>
            </a:endParaRPr>
          </a:p>
          <a:p>
            <a:pPr marL="457200" indent="-457200">
              <a:buAutoNum type="arabicParenR"/>
            </a:pPr>
            <a:r>
              <a:rPr lang="de-DE" sz="2000" dirty="0">
                <a:latin typeface="Arial"/>
              </a:rPr>
              <a:t>Connect </a:t>
            </a:r>
            <a:r>
              <a:rPr lang="de-DE" sz="2000" dirty="0" err="1">
                <a:latin typeface="Arial"/>
              </a:rPr>
              <a:t>to</a:t>
            </a:r>
            <a:r>
              <a:rPr lang="de-DE" sz="2000" dirty="0">
                <a:latin typeface="Arial"/>
              </a:rPr>
              <a:t> OMERO </a:t>
            </a:r>
            <a:r>
              <a:rPr lang="de-DE" sz="2000" dirty="0" err="1">
                <a:latin typeface="Arial"/>
              </a:rPr>
              <a:t>using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your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login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credentials</a:t>
            </a:r>
            <a:endParaRPr lang="de-DE" sz="2000" dirty="0">
              <a:latin typeface="Arial"/>
            </a:endParaRPr>
          </a:p>
          <a:p>
            <a:pPr marL="457200" indent="-457200">
              <a:buAutoNum type="arabicParenR"/>
            </a:pPr>
            <a:endParaRPr lang="de-DE" sz="2000" dirty="0">
              <a:latin typeface="Arial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79C824F-418D-463B-B0F1-EC2F55016A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3260" y="1936052"/>
            <a:ext cx="2808312" cy="2565869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FBD0E714-86F6-4F08-B9A4-2B991D339F52}"/>
              </a:ext>
            </a:extLst>
          </p:cNvPr>
          <p:cNvSpPr/>
          <p:nvPr/>
        </p:nvSpPr>
        <p:spPr bwMode="auto">
          <a:xfrm>
            <a:off x="5900692" y="2701722"/>
            <a:ext cx="1008112" cy="296400"/>
          </a:xfrm>
          <a:prstGeom prst="rect">
            <a:avLst/>
          </a:prstGeom>
          <a:solidFill>
            <a:srgbClr val="E1E5E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92EB914-9413-4510-973E-A1E71F093D26}"/>
              </a:ext>
            </a:extLst>
          </p:cNvPr>
          <p:cNvSpPr txBox="1"/>
          <p:nvPr/>
        </p:nvSpPr>
        <p:spPr>
          <a:xfrm>
            <a:off x="5777052" y="2827150"/>
            <a:ext cx="12057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>
                <a:highlight>
                  <a:srgbClr val="FFFF00"/>
                </a:highlight>
                <a:latin typeface="Arial"/>
              </a:rPr>
              <a:t>OMERO SERVER</a:t>
            </a:r>
          </a:p>
        </p:txBody>
      </p:sp>
      <p:sp>
        <p:nvSpPr>
          <p:cNvPr id="12" name="Pfeil: nach rechts 11">
            <a:extLst>
              <a:ext uri="{FF2B5EF4-FFF2-40B4-BE49-F238E27FC236}">
                <a16:creationId xmlns:a16="http://schemas.microsoft.com/office/drawing/2014/main" id="{1A4C0194-E863-45CC-8F8B-237186B10378}"/>
              </a:ext>
            </a:extLst>
          </p:cNvPr>
          <p:cNvSpPr/>
          <p:nvPr/>
        </p:nvSpPr>
        <p:spPr bwMode="auto">
          <a:xfrm rot="1419904">
            <a:off x="5526473" y="3120134"/>
            <a:ext cx="369511" cy="197706"/>
          </a:xfrm>
          <a:prstGeom prst="rightArrow">
            <a:avLst/>
          </a:prstGeom>
          <a:solidFill>
            <a:srgbClr val="F4B18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87ECA421-71C2-42C5-9383-AA7DBC882FA6}"/>
              </a:ext>
            </a:extLst>
          </p:cNvPr>
          <p:cNvSpPr/>
          <p:nvPr/>
        </p:nvSpPr>
        <p:spPr>
          <a:xfrm>
            <a:off x="543431" y="3684969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600" dirty="0">
                <a:latin typeface="Arial"/>
              </a:rPr>
              <a:t>(Note: </a:t>
            </a:r>
            <a:r>
              <a:rPr lang="de-DE" sz="1600" dirty="0" err="1">
                <a:latin typeface="Arial"/>
              </a:rPr>
              <a:t>If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you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haven‘t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previously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adjusted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the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settings</a:t>
            </a:r>
            <a:r>
              <a:rPr lang="de-DE" sz="1600" dirty="0">
                <a:latin typeface="Arial"/>
              </a:rPr>
              <a:t>, </a:t>
            </a:r>
            <a:r>
              <a:rPr lang="de-DE" sz="1600" dirty="0" err="1">
                <a:latin typeface="Arial"/>
              </a:rPr>
              <a:t>make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sure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to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set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the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server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settings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correctly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using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the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wrench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icon</a:t>
            </a:r>
            <a:r>
              <a:rPr lang="de-DE" sz="1600" dirty="0">
                <a:latin typeface="Arial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27884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30A01B54-5197-4F7B-9599-AD2571383B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3800" y="771550"/>
            <a:ext cx="5965599" cy="3828000"/>
          </a:xfrm>
          <a:prstGeom prst="rect">
            <a:avLst/>
          </a:prstGeom>
        </p:spPr>
      </p:pic>
      <p:pic>
        <p:nvPicPr>
          <p:cNvPr id="4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36F11C60-F6A4-4735-9A24-139EC4D0E2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69829AD7-7FE3-40FB-B62B-138AE7462720}"/>
              </a:ext>
            </a:extLst>
          </p:cNvPr>
          <p:cNvSpPr/>
          <p:nvPr/>
        </p:nvSpPr>
        <p:spPr>
          <a:xfrm>
            <a:off x="4299617" y="4858694"/>
            <a:ext cx="184730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endParaRPr lang="de-DE" sz="800" dirty="0">
              <a:latin typeface="Arial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B576C3CE-77BD-4E8A-8B46-E5E9F86D69C9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Upload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to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OMERO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using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OMERO.importer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2/7</a:t>
            </a:r>
          </a:p>
        </p:txBody>
      </p:sp>
      <p:sp>
        <p:nvSpPr>
          <p:cNvPr id="8" name="Pfeil: nach rechts 7">
            <a:extLst>
              <a:ext uri="{FF2B5EF4-FFF2-40B4-BE49-F238E27FC236}">
                <a16:creationId xmlns:a16="http://schemas.microsoft.com/office/drawing/2014/main" id="{6AC7854D-60F9-41BC-9486-41E2BA481184}"/>
              </a:ext>
            </a:extLst>
          </p:cNvPr>
          <p:cNvSpPr/>
          <p:nvPr/>
        </p:nvSpPr>
        <p:spPr bwMode="auto">
          <a:xfrm rot="14373733">
            <a:off x="3626998" y="1563405"/>
            <a:ext cx="882877" cy="232902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FBAFB07-C3E9-4645-94E6-788F3BBF2FEF}"/>
              </a:ext>
            </a:extLst>
          </p:cNvPr>
          <p:cNvSpPr txBox="1"/>
          <p:nvPr/>
        </p:nvSpPr>
        <p:spPr>
          <a:xfrm>
            <a:off x="4211961" y="1938819"/>
            <a:ext cx="1782159" cy="27699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200" dirty="0" err="1">
                <a:latin typeface="Arial"/>
              </a:rPr>
              <a:t>OMERO.importer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client</a:t>
            </a:r>
            <a:endParaRPr lang="de-DE" sz="1200" dirty="0">
              <a:latin typeface="Arial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0F7124C1-E329-4258-9D2E-1645C5936525}"/>
              </a:ext>
            </a:extLst>
          </p:cNvPr>
          <p:cNvSpPr txBox="1"/>
          <p:nvPr/>
        </p:nvSpPr>
        <p:spPr>
          <a:xfrm>
            <a:off x="323528" y="830356"/>
            <a:ext cx="2880320" cy="3462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arenR" startAt="3"/>
            </a:pPr>
            <a:r>
              <a:rPr lang="de-DE" sz="2000" dirty="0">
                <a:latin typeface="Arial"/>
              </a:rPr>
              <a:t>Open </a:t>
            </a:r>
            <a:r>
              <a:rPr lang="de-DE" sz="2000" dirty="0" err="1">
                <a:latin typeface="Bahnschrift" panose="020B0502040204020203" pitchFamily="34" charset="0"/>
              </a:rPr>
              <a:t>OMERO.importer</a:t>
            </a:r>
            <a:r>
              <a:rPr lang="de-DE" sz="2000" i="1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client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by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clicking</a:t>
            </a:r>
            <a:r>
              <a:rPr lang="de-DE" sz="2000" dirty="0">
                <a:latin typeface="Arial"/>
              </a:rPr>
              <a:t> on </a:t>
            </a:r>
            <a:r>
              <a:rPr lang="de-DE" sz="2000" dirty="0" err="1">
                <a:latin typeface="Arial"/>
              </a:rPr>
              <a:t>the</a:t>
            </a:r>
            <a:r>
              <a:rPr lang="de-DE" sz="2000" dirty="0">
                <a:latin typeface="Arial"/>
              </a:rPr>
              <a:t>             </a:t>
            </a:r>
            <a:r>
              <a:rPr lang="de-DE" sz="2000" dirty="0" err="1">
                <a:latin typeface="Arial"/>
              </a:rPr>
              <a:t>icon</a:t>
            </a:r>
            <a:endParaRPr lang="de-DE" sz="2000" dirty="0">
              <a:latin typeface="Arial"/>
            </a:endParaRPr>
          </a:p>
          <a:p>
            <a:pPr>
              <a:lnSpc>
                <a:spcPct val="150000"/>
              </a:lnSpc>
            </a:pPr>
            <a:endParaRPr lang="de-DE" sz="2000" dirty="0"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lang="de-DE" sz="1600" dirty="0">
                <a:latin typeface="Arial"/>
              </a:rPr>
              <a:t>(OMERO </a:t>
            </a:r>
            <a:r>
              <a:rPr lang="de-DE" sz="1600" dirty="0" err="1">
                <a:latin typeface="Arial"/>
              </a:rPr>
              <a:t>importer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is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integrated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into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OMERO.insight</a:t>
            </a:r>
            <a:r>
              <a:rPr lang="de-DE" sz="1600" dirty="0">
                <a:latin typeface="Arial"/>
              </a:rPr>
              <a:t>) 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48D8FBAC-A861-4CBF-BC7B-5F477190F4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429" t="11695" r="14429" b="19588"/>
          <a:stretch/>
        </p:blipFill>
        <p:spPr>
          <a:xfrm>
            <a:off x="1488238" y="2215818"/>
            <a:ext cx="460852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253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A43EB5CA-371D-4262-9224-14A92D67FC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8094" y="1415223"/>
            <a:ext cx="5152850" cy="3168352"/>
          </a:xfrm>
          <a:prstGeom prst="rect">
            <a:avLst/>
          </a:prstGeom>
        </p:spPr>
      </p:pic>
      <p:pic>
        <p:nvPicPr>
          <p:cNvPr id="4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A8D8181C-FA2E-4398-AB4C-1B9A6D039A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9A2B2893-38A9-4401-BF44-AAF666A7FE99}"/>
              </a:ext>
            </a:extLst>
          </p:cNvPr>
          <p:cNvSpPr/>
          <p:nvPr/>
        </p:nvSpPr>
        <p:spPr>
          <a:xfrm>
            <a:off x="1338904" y="4858694"/>
            <a:ext cx="6106159" cy="200055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700" dirty="0" err="1">
                <a:latin typeface="Arial"/>
              </a:rPr>
              <a:t>Example</a:t>
            </a:r>
            <a:r>
              <a:rPr lang="de-DE" sz="700" dirty="0">
                <a:latin typeface="Arial"/>
              </a:rPr>
              <a:t> Data: https://www.ebi.ac.uk/biostudies/BioImages/studies/S-BSST110 (Barry et al., </a:t>
            </a:r>
            <a:r>
              <a:rPr lang="de-DE" sz="700" i="1" dirty="0" err="1">
                <a:latin typeface="Arial"/>
              </a:rPr>
              <a:t>Clin</a:t>
            </a:r>
            <a:r>
              <a:rPr lang="de-DE" sz="700" i="1" dirty="0">
                <a:latin typeface="Arial"/>
              </a:rPr>
              <a:t> Cancer Res</a:t>
            </a:r>
            <a:r>
              <a:rPr lang="de-DE" sz="700" dirty="0">
                <a:latin typeface="Arial"/>
              </a:rPr>
              <a:t>, doi:10.1158/1078-0432.CCR-17-3374)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C5C32BB4-BC0B-4523-82D8-49E7D6BC10E6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Upload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to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OMERO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using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OMERO.importer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3/7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4F8E2DC-4F1B-44A0-A4F2-7A5A26A89B3A}"/>
              </a:ext>
            </a:extLst>
          </p:cNvPr>
          <p:cNvSpPr txBox="1"/>
          <p:nvPr/>
        </p:nvSpPr>
        <p:spPr>
          <a:xfrm>
            <a:off x="210956" y="627534"/>
            <a:ext cx="8177321" cy="1703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arenR" startAt="4"/>
            </a:pPr>
            <a:r>
              <a:rPr lang="de-DE" sz="1800" dirty="0" err="1">
                <a:latin typeface="Arial"/>
              </a:rPr>
              <a:t>Navigate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through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the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file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browser</a:t>
            </a:r>
            <a:r>
              <a:rPr lang="de-DE" sz="1800" dirty="0">
                <a:latin typeface="Arial"/>
              </a:rPr>
              <a:t>, </a:t>
            </a:r>
            <a:r>
              <a:rPr lang="de-DE" sz="1800" dirty="0" err="1">
                <a:latin typeface="Arial"/>
              </a:rPr>
              <a:t>which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shows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your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local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file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organization</a:t>
            </a:r>
            <a:r>
              <a:rPr lang="de-DE" sz="1800" dirty="0">
                <a:latin typeface="Arial"/>
              </a:rPr>
              <a:t>, </a:t>
            </a:r>
            <a:r>
              <a:rPr lang="de-DE" sz="1800" dirty="0" err="1">
                <a:latin typeface="Arial"/>
              </a:rPr>
              <a:t>to</a:t>
            </a:r>
            <a:r>
              <a:rPr lang="de-DE" sz="1800" dirty="0">
                <a:latin typeface="Arial"/>
              </a:rPr>
              <a:t> find </a:t>
            </a:r>
            <a:r>
              <a:rPr lang="de-DE" sz="1800" dirty="0" err="1">
                <a:latin typeface="Arial"/>
              </a:rPr>
              <a:t>the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data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for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upload</a:t>
            </a:r>
            <a:br>
              <a:rPr lang="de-DE" sz="1800" dirty="0">
                <a:latin typeface="Arial"/>
              </a:rPr>
            </a:br>
            <a:r>
              <a:rPr lang="de-DE" sz="1800" dirty="0">
                <a:latin typeface="Arial"/>
              </a:rPr>
              <a:t>- individual </a:t>
            </a:r>
            <a:r>
              <a:rPr lang="de-DE" sz="1800" dirty="0" err="1">
                <a:latin typeface="Arial"/>
              </a:rPr>
              <a:t>files</a:t>
            </a:r>
            <a:br>
              <a:rPr lang="de-DE" sz="1800" dirty="0">
                <a:latin typeface="Arial"/>
              </a:rPr>
            </a:br>
            <a:r>
              <a:rPr lang="de-DE" sz="1800" dirty="0">
                <a:latin typeface="Arial"/>
              </a:rPr>
              <a:t>- </a:t>
            </a:r>
            <a:r>
              <a:rPr lang="de-DE" sz="1800" dirty="0" err="1">
                <a:latin typeface="Arial"/>
              </a:rPr>
              <a:t>folders</a:t>
            </a:r>
            <a:endParaRPr lang="de-DE" sz="1800" dirty="0">
              <a:latin typeface="Arial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319308D-A840-4666-9A63-774D15C4AB1B}"/>
              </a:ext>
            </a:extLst>
          </p:cNvPr>
          <p:cNvSpPr txBox="1"/>
          <p:nvPr/>
        </p:nvSpPr>
        <p:spPr>
          <a:xfrm>
            <a:off x="4897932" y="3353154"/>
            <a:ext cx="936104" cy="27699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200" dirty="0" err="1">
                <a:latin typeface="Arial"/>
              </a:rPr>
              <a:t>Local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files</a:t>
            </a:r>
            <a:endParaRPr lang="de-DE" sz="1200" dirty="0">
              <a:latin typeface="Arial"/>
            </a:endParaRPr>
          </a:p>
        </p:txBody>
      </p:sp>
      <p:sp>
        <p:nvSpPr>
          <p:cNvPr id="10" name="Pfeil: nach rechts 9">
            <a:extLst>
              <a:ext uri="{FF2B5EF4-FFF2-40B4-BE49-F238E27FC236}">
                <a16:creationId xmlns:a16="http://schemas.microsoft.com/office/drawing/2014/main" id="{048764DF-5B7D-4022-A550-0D808CA16E97}"/>
              </a:ext>
            </a:extLst>
          </p:cNvPr>
          <p:cNvSpPr/>
          <p:nvPr/>
        </p:nvSpPr>
        <p:spPr bwMode="auto">
          <a:xfrm rot="10800000">
            <a:off x="6792193" y="3034668"/>
            <a:ext cx="882877" cy="232902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8BE20C7-0EF1-46BD-AA95-B96011572EC5}"/>
              </a:ext>
            </a:extLst>
          </p:cNvPr>
          <p:cNvSpPr txBox="1"/>
          <p:nvPr/>
        </p:nvSpPr>
        <p:spPr>
          <a:xfrm>
            <a:off x="7490072" y="2964893"/>
            <a:ext cx="1152275" cy="10156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200" dirty="0">
                <a:latin typeface="Arial"/>
              </a:rPr>
              <a:t>Click </a:t>
            </a:r>
            <a:r>
              <a:rPr lang="de-DE" sz="1200" dirty="0" err="1">
                <a:latin typeface="Arial"/>
              </a:rPr>
              <a:t>here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to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begin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moving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files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or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folders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to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upload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queue</a:t>
            </a:r>
            <a:endParaRPr lang="de-DE" sz="1200" dirty="0">
              <a:latin typeface="Arial"/>
            </a:endParaRP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C527D270-57EF-4A0D-9DDE-7F036F5F27A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1" t="31560" r="38241" b="2131"/>
          <a:stretch/>
        </p:blipFill>
        <p:spPr>
          <a:xfrm>
            <a:off x="416688" y="2387177"/>
            <a:ext cx="3305465" cy="2196398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376F59C7-EC5E-427E-A94F-6CE5E57B72A1}"/>
              </a:ext>
            </a:extLst>
          </p:cNvPr>
          <p:cNvSpPr txBox="1"/>
          <p:nvPr/>
        </p:nvSpPr>
        <p:spPr>
          <a:xfrm>
            <a:off x="1360641" y="2851349"/>
            <a:ext cx="1437466" cy="43088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Arial"/>
              </a:rPr>
              <a:t>Search </a:t>
            </a:r>
            <a:r>
              <a:rPr lang="de-DE" sz="1100" dirty="0" err="1">
                <a:latin typeface="Arial"/>
              </a:rPr>
              <a:t>for</a:t>
            </a:r>
            <a:r>
              <a:rPr lang="de-DE" sz="1100" dirty="0">
                <a:latin typeface="Arial"/>
              </a:rPr>
              <a:t> all, </a:t>
            </a:r>
            <a:r>
              <a:rPr lang="de-DE" sz="1100" dirty="0" err="1">
                <a:latin typeface="Arial"/>
              </a:rPr>
              <a:t>or</a:t>
            </a:r>
            <a:r>
              <a:rPr lang="de-DE" sz="1100" dirty="0">
                <a:latin typeface="Arial"/>
              </a:rPr>
              <a:t> </a:t>
            </a:r>
            <a:r>
              <a:rPr lang="de-DE" sz="1100" dirty="0" err="1">
                <a:latin typeface="Arial"/>
              </a:rPr>
              <a:t>specific</a:t>
            </a:r>
            <a:r>
              <a:rPr lang="de-DE" sz="1100" dirty="0">
                <a:latin typeface="Arial"/>
              </a:rPr>
              <a:t> </a:t>
            </a:r>
            <a:r>
              <a:rPr lang="de-DE" sz="1100" dirty="0" err="1">
                <a:latin typeface="Arial"/>
              </a:rPr>
              <a:t>file</a:t>
            </a:r>
            <a:r>
              <a:rPr lang="de-DE" sz="1100" dirty="0">
                <a:latin typeface="Arial"/>
              </a:rPr>
              <a:t> </a:t>
            </a:r>
            <a:r>
              <a:rPr lang="de-DE" sz="1100" dirty="0" err="1">
                <a:latin typeface="Arial"/>
              </a:rPr>
              <a:t>formats</a:t>
            </a:r>
            <a:endParaRPr lang="de-DE" sz="1100" dirty="0">
              <a:latin typeface="Arial"/>
            </a:endParaRPr>
          </a:p>
        </p:txBody>
      </p:sp>
      <p:sp>
        <p:nvSpPr>
          <p:cNvPr id="14" name="Pfeil: nach rechts 13">
            <a:extLst>
              <a:ext uri="{FF2B5EF4-FFF2-40B4-BE49-F238E27FC236}">
                <a16:creationId xmlns:a16="http://schemas.microsoft.com/office/drawing/2014/main" id="{7BB905E0-30E9-48E5-8E3E-AF7CD0FF9C10}"/>
              </a:ext>
            </a:extLst>
          </p:cNvPr>
          <p:cNvSpPr/>
          <p:nvPr/>
        </p:nvSpPr>
        <p:spPr bwMode="auto">
          <a:xfrm rot="10800000">
            <a:off x="3689123" y="4153553"/>
            <a:ext cx="882877" cy="232902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180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1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FFAB9DAC-C565-4CCF-BD66-4A6CA06772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601" r="70168" b="34575"/>
          <a:stretch/>
        </p:blipFill>
        <p:spPr>
          <a:xfrm>
            <a:off x="6537503" y="1983631"/>
            <a:ext cx="2519098" cy="2665574"/>
          </a:xfrm>
          <a:prstGeom prst="rect">
            <a:avLst/>
          </a:prstGeom>
        </p:spPr>
      </p:pic>
      <p:pic>
        <p:nvPicPr>
          <p:cNvPr id="4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26F73F2B-A5B5-4ECA-9BF0-1D66D32855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82C740C8-73D4-4203-94A9-C3BCD652F852}"/>
              </a:ext>
            </a:extLst>
          </p:cNvPr>
          <p:cNvSpPr/>
          <p:nvPr/>
        </p:nvSpPr>
        <p:spPr>
          <a:xfrm>
            <a:off x="4299617" y="4858694"/>
            <a:ext cx="184730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endParaRPr lang="de-DE" sz="800" dirty="0">
              <a:latin typeface="Arial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DDC91A90-ED08-4C7B-9FF5-1257923CF98D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Upload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to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OMERO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using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OMERO.importer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4/7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050DE5A-0F50-4B7C-9983-5DC6ECBC57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496" y="1983631"/>
            <a:ext cx="4590990" cy="1512554"/>
          </a:xfrm>
          <a:prstGeom prst="rect">
            <a:avLst/>
          </a:prstGeom>
        </p:spPr>
      </p:pic>
      <p:sp>
        <p:nvSpPr>
          <p:cNvPr id="10" name="Pfeil: nach rechts 9">
            <a:extLst>
              <a:ext uri="{FF2B5EF4-FFF2-40B4-BE49-F238E27FC236}">
                <a16:creationId xmlns:a16="http://schemas.microsoft.com/office/drawing/2014/main" id="{C464DF16-AC51-48B8-870E-09FB5E37E5BE}"/>
              </a:ext>
            </a:extLst>
          </p:cNvPr>
          <p:cNvSpPr/>
          <p:nvPr/>
        </p:nvSpPr>
        <p:spPr bwMode="auto">
          <a:xfrm>
            <a:off x="6199084" y="2615227"/>
            <a:ext cx="369511" cy="197706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E4E9210B-9BA1-4B1C-87F1-E4B21FAC15DF}"/>
              </a:ext>
            </a:extLst>
          </p:cNvPr>
          <p:cNvSpPr txBox="1"/>
          <p:nvPr/>
        </p:nvSpPr>
        <p:spPr>
          <a:xfrm>
            <a:off x="5364088" y="2583275"/>
            <a:ext cx="955028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100" dirty="0" err="1">
                <a:latin typeface="Arial"/>
              </a:rPr>
              <a:t>user</a:t>
            </a:r>
            <a:r>
              <a:rPr lang="de-DE" sz="1100" dirty="0">
                <a:latin typeface="Arial"/>
              </a:rPr>
              <a:t>/</a:t>
            </a:r>
            <a:r>
              <a:rPr lang="de-DE" sz="1100" dirty="0" err="1">
                <a:latin typeface="Arial"/>
              </a:rPr>
              <a:t>group</a:t>
            </a:r>
            <a:endParaRPr lang="de-DE" sz="1100" dirty="0">
              <a:latin typeface="Arial"/>
            </a:endParaRPr>
          </a:p>
        </p:txBody>
      </p:sp>
      <p:sp>
        <p:nvSpPr>
          <p:cNvPr id="12" name="Pfeil: nach rechts 11">
            <a:extLst>
              <a:ext uri="{FF2B5EF4-FFF2-40B4-BE49-F238E27FC236}">
                <a16:creationId xmlns:a16="http://schemas.microsoft.com/office/drawing/2014/main" id="{92B2B9EF-84FB-4E0B-9DAE-4C126979D989}"/>
              </a:ext>
            </a:extLst>
          </p:cNvPr>
          <p:cNvSpPr/>
          <p:nvPr/>
        </p:nvSpPr>
        <p:spPr bwMode="auto">
          <a:xfrm>
            <a:off x="6327167" y="2982869"/>
            <a:ext cx="369511" cy="197706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BD851F7-9022-42E9-B8EE-9E227CA3B8D7}"/>
              </a:ext>
            </a:extLst>
          </p:cNvPr>
          <p:cNvSpPr txBox="1"/>
          <p:nvPr/>
        </p:nvSpPr>
        <p:spPr>
          <a:xfrm>
            <a:off x="5364088" y="2950917"/>
            <a:ext cx="1083111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Arial"/>
              </a:rPr>
              <a:t>Project (</a:t>
            </a:r>
            <a:r>
              <a:rPr lang="de-DE" sz="1100" dirty="0" err="1">
                <a:latin typeface="Arial"/>
              </a:rPr>
              <a:t>blue</a:t>
            </a:r>
            <a:r>
              <a:rPr lang="de-DE" sz="1100" dirty="0">
                <a:latin typeface="Arial"/>
              </a:rPr>
              <a:t>)</a:t>
            </a:r>
          </a:p>
        </p:txBody>
      </p:sp>
      <p:sp>
        <p:nvSpPr>
          <p:cNvPr id="14" name="Pfeil: nach rechts 13">
            <a:extLst>
              <a:ext uri="{FF2B5EF4-FFF2-40B4-BE49-F238E27FC236}">
                <a16:creationId xmlns:a16="http://schemas.microsoft.com/office/drawing/2014/main" id="{CA1875B5-EFA8-4ABF-B246-0CBCC78DB069}"/>
              </a:ext>
            </a:extLst>
          </p:cNvPr>
          <p:cNvSpPr/>
          <p:nvPr/>
        </p:nvSpPr>
        <p:spPr bwMode="auto">
          <a:xfrm>
            <a:off x="6428275" y="3350511"/>
            <a:ext cx="369511" cy="197706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86DB4719-1562-414B-9D54-7062F725EB91}"/>
              </a:ext>
            </a:extLst>
          </p:cNvPr>
          <p:cNvSpPr txBox="1"/>
          <p:nvPr/>
        </p:nvSpPr>
        <p:spPr>
          <a:xfrm>
            <a:off x="5364088" y="3318559"/>
            <a:ext cx="1204507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Arial"/>
              </a:rPr>
              <a:t>Dataset (</a:t>
            </a:r>
            <a:r>
              <a:rPr lang="de-DE" sz="1100" dirty="0" err="1">
                <a:latin typeface="Arial"/>
              </a:rPr>
              <a:t>green</a:t>
            </a:r>
            <a:r>
              <a:rPr lang="de-DE" sz="1100" dirty="0">
                <a:latin typeface="Arial"/>
              </a:rPr>
              <a:t>)</a:t>
            </a:r>
          </a:p>
        </p:txBody>
      </p:sp>
      <p:sp>
        <p:nvSpPr>
          <p:cNvPr id="16" name="Pfeil: nach rechts 15">
            <a:extLst>
              <a:ext uri="{FF2B5EF4-FFF2-40B4-BE49-F238E27FC236}">
                <a16:creationId xmlns:a16="http://schemas.microsoft.com/office/drawing/2014/main" id="{66F736EE-680C-47D6-950E-933EFD9601F4}"/>
              </a:ext>
            </a:extLst>
          </p:cNvPr>
          <p:cNvSpPr/>
          <p:nvPr/>
        </p:nvSpPr>
        <p:spPr bwMode="auto">
          <a:xfrm>
            <a:off x="6562820" y="3858610"/>
            <a:ext cx="369511" cy="197706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FB2D5BD3-1432-46DB-8769-B6090DB4A02B}"/>
              </a:ext>
            </a:extLst>
          </p:cNvPr>
          <p:cNvSpPr txBox="1"/>
          <p:nvPr/>
        </p:nvSpPr>
        <p:spPr>
          <a:xfrm>
            <a:off x="5364088" y="3826658"/>
            <a:ext cx="1204507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Arial"/>
              </a:rPr>
              <a:t>Image(s) (</a:t>
            </a:r>
            <a:r>
              <a:rPr lang="de-DE" sz="1100" dirty="0" err="1">
                <a:latin typeface="Arial"/>
              </a:rPr>
              <a:t>grey</a:t>
            </a:r>
            <a:r>
              <a:rPr lang="de-DE" sz="1100" dirty="0">
                <a:latin typeface="Arial"/>
              </a:rPr>
              <a:t>)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CE661821-1E69-454E-8C17-7C87923A9EC9}"/>
              </a:ext>
            </a:extLst>
          </p:cNvPr>
          <p:cNvSpPr txBox="1"/>
          <p:nvPr/>
        </p:nvSpPr>
        <p:spPr>
          <a:xfrm>
            <a:off x="210956" y="627534"/>
            <a:ext cx="8776786" cy="1287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arenR" startAt="5"/>
            </a:pPr>
            <a:r>
              <a:rPr lang="de-DE" sz="1800" dirty="0">
                <a:latin typeface="Arial"/>
              </a:rPr>
              <a:t>After </a:t>
            </a:r>
            <a:r>
              <a:rPr lang="de-DE" dirty="0" err="1">
                <a:latin typeface="Arial"/>
              </a:rPr>
              <a:t>you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have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clicked</a:t>
            </a:r>
            <a:r>
              <a:rPr lang="de-DE" dirty="0">
                <a:latin typeface="Arial"/>
              </a:rPr>
              <a:t>        , </a:t>
            </a:r>
            <a:r>
              <a:rPr lang="de-DE" dirty="0" err="1">
                <a:latin typeface="Arial"/>
              </a:rPr>
              <a:t>c</a:t>
            </a:r>
            <a:r>
              <a:rPr lang="de-DE" sz="1800" dirty="0" err="1">
                <a:latin typeface="Arial"/>
              </a:rPr>
              <a:t>hoose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the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upload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destination</a:t>
            </a:r>
            <a:r>
              <a:rPr lang="de-DE" sz="1800" dirty="0">
                <a:latin typeface="Arial"/>
              </a:rPr>
              <a:t> (</a:t>
            </a:r>
            <a:r>
              <a:rPr lang="de-DE" sz="1800" dirty="0" err="1">
                <a:latin typeface="Arial"/>
              </a:rPr>
              <a:t>or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create</a:t>
            </a:r>
            <a:r>
              <a:rPr lang="de-DE" sz="1800" dirty="0">
                <a:latin typeface="Arial"/>
              </a:rPr>
              <a:t> „</a:t>
            </a:r>
            <a:r>
              <a:rPr lang="de-DE" sz="1800" i="1" dirty="0">
                <a:latin typeface="Arial"/>
              </a:rPr>
              <a:t>New</a:t>
            </a:r>
            <a:r>
              <a:rPr lang="de-DE" sz="1800" dirty="0">
                <a:latin typeface="Arial"/>
              </a:rPr>
              <a:t>“)</a:t>
            </a:r>
            <a:br>
              <a:rPr lang="de-DE" sz="1800" dirty="0">
                <a:latin typeface="Arial"/>
              </a:rPr>
            </a:br>
            <a:r>
              <a:rPr lang="de-DE" sz="1800" dirty="0">
                <a:latin typeface="Arial"/>
              </a:rPr>
              <a:t>- Project</a:t>
            </a:r>
            <a:br>
              <a:rPr lang="de-DE" sz="1800" dirty="0">
                <a:latin typeface="Arial"/>
              </a:rPr>
            </a:br>
            <a:r>
              <a:rPr lang="de-DE" sz="1800" dirty="0">
                <a:latin typeface="Arial"/>
              </a:rPr>
              <a:t>-- Dataset</a:t>
            </a: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2D494578-0BDD-48C4-B0B3-E85CE2B60A1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2775" t="52029" r="42298" b="42772"/>
          <a:stretch/>
        </p:blipFill>
        <p:spPr>
          <a:xfrm>
            <a:off x="3078866" y="797770"/>
            <a:ext cx="347241" cy="225308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BDB9C318-C74B-480B-B723-7CBAD843AA25}"/>
              </a:ext>
            </a:extLst>
          </p:cNvPr>
          <p:cNvSpPr txBox="1"/>
          <p:nvPr/>
        </p:nvSpPr>
        <p:spPr>
          <a:xfrm>
            <a:off x="6447199" y="1230593"/>
            <a:ext cx="26605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Reminder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: This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tree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organized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OMERO.web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screenshot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not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part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upload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34541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AC03202E-C04A-4607-AE42-566930D516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D6F7D0DE-9225-4072-B637-E1553FBB6CD3}"/>
              </a:ext>
            </a:extLst>
          </p:cNvPr>
          <p:cNvSpPr/>
          <p:nvPr/>
        </p:nvSpPr>
        <p:spPr>
          <a:xfrm>
            <a:off x="1475656" y="4803998"/>
            <a:ext cx="5955291" cy="307777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de-DE" sz="700" dirty="0" err="1">
                <a:latin typeface="Arial"/>
              </a:rPr>
              <a:t>BioImage</a:t>
            </a:r>
            <a:r>
              <a:rPr lang="de-DE" sz="700" dirty="0">
                <a:latin typeface="Arial"/>
              </a:rPr>
              <a:t> Archive: https://www.ebi.ac.uk/bioimage-archive/</a:t>
            </a:r>
            <a:br>
              <a:rPr lang="de-DE" sz="700" dirty="0">
                <a:latin typeface="Arial"/>
              </a:rPr>
            </a:br>
            <a:r>
              <a:rPr lang="de-DE" sz="700" dirty="0">
                <a:latin typeface="Arial"/>
              </a:rPr>
              <a:t>Dataset: https://www.ebi.ac.uk/biostudies/BioImages/studies/S-BSST110 (</a:t>
            </a:r>
            <a:r>
              <a:rPr lang="de-DE" sz="700" dirty="0" err="1">
                <a:latin typeface="Arial"/>
              </a:rPr>
              <a:t>by</a:t>
            </a:r>
            <a:r>
              <a:rPr lang="de-DE" sz="700" dirty="0">
                <a:latin typeface="Arial"/>
              </a:rPr>
              <a:t> Barry et al., </a:t>
            </a:r>
            <a:r>
              <a:rPr lang="de-DE" sz="700" dirty="0" err="1">
                <a:latin typeface="Arial"/>
              </a:rPr>
              <a:t>Clin</a:t>
            </a:r>
            <a:r>
              <a:rPr lang="de-DE" sz="700" dirty="0">
                <a:latin typeface="Arial"/>
              </a:rPr>
              <a:t> Cancer Res, doi:10.1158/1078-0432.CCR-17-3374) 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5CFC00CD-B91D-4AFA-862F-AB112EF96DDA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Upload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to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OMERO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using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OMERO.importer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5/7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FFE419BB-2531-4153-8B93-3CF10A062211}"/>
              </a:ext>
            </a:extLst>
          </p:cNvPr>
          <p:cNvSpPr txBox="1"/>
          <p:nvPr/>
        </p:nvSpPr>
        <p:spPr>
          <a:xfrm>
            <a:off x="210957" y="627534"/>
            <a:ext cx="3338835" cy="4011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800" i="1" dirty="0" err="1">
                <a:latin typeface="Arial"/>
              </a:rPr>
              <a:t>Example</a:t>
            </a:r>
            <a:r>
              <a:rPr lang="de-DE" sz="1800" i="1" dirty="0">
                <a:latin typeface="Arial"/>
              </a:rPr>
              <a:t>: </a:t>
            </a:r>
            <a:r>
              <a:rPr lang="de-DE" sz="1800" dirty="0">
                <a:latin typeface="Arial"/>
              </a:rPr>
              <a:t>Upload of </a:t>
            </a:r>
            <a:r>
              <a:rPr lang="de-DE" sz="1800" dirty="0" err="1">
                <a:latin typeface="Arial"/>
              </a:rPr>
              <a:t>data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with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the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creation</a:t>
            </a:r>
            <a:r>
              <a:rPr lang="de-DE" sz="1800" dirty="0">
                <a:latin typeface="Arial"/>
              </a:rPr>
              <a:t> of a </a:t>
            </a:r>
            <a:r>
              <a:rPr lang="de-DE" sz="1800" dirty="0" err="1">
                <a:latin typeface="Arial"/>
              </a:rPr>
              <a:t>new</a:t>
            </a:r>
            <a:r>
              <a:rPr lang="de-DE" sz="1800" dirty="0">
                <a:latin typeface="Arial"/>
              </a:rPr>
              <a:t> </a:t>
            </a:r>
            <a:r>
              <a:rPr lang="de-DE" dirty="0">
                <a:latin typeface="Arial"/>
              </a:rPr>
              <a:t>Project and a </a:t>
            </a:r>
            <a:r>
              <a:rPr lang="de-DE" dirty="0" err="1">
                <a:latin typeface="Arial"/>
              </a:rPr>
              <a:t>new</a:t>
            </a:r>
            <a:r>
              <a:rPr lang="de-DE" dirty="0">
                <a:latin typeface="Arial"/>
              </a:rPr>
              <a:t> Dataset</a:t>
            </a:r>
          </a:p>
          <a:p>
            <a:pPr>
              <a:lnSpc>
                <a:spcPct val="150000"/>
              </a:lnSpc>
            </a:pPr>
            <a:endParaRPr lang="de-DE" dirty="0"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de-DE" sz="1400" dirty="0">
                <a:latin typeface="Arial"/>
              </a:rPr>
              <a:t>(This </a:t>
            </a:r>
            <a:r>
              <a:rPr lang="de-DE" sz="1400" dirty="0" err="1">
                <a:latin typeface="Arial"/>
              </a:rPr>
              <a:t>example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data</a:t>
            </a:r>
            <a:r>
              <a:rPr lang="de-DE" sz="1400" dirty="0">
                <a:latin typeface="Arial"/>
              </a:rPr>
              <a:t> was </a:t>
            </a:r>
            <a:r>
              <a:rPr lang="de-DE" sz="1400" dirty="0" err="1">
                <a:latin typeface="Arial"/>
              </a:rPr>
              <a:t>downloaded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from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the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BioImage</a:t>
            </a:r>
            <a:r>
              <a:rPr lang="de-DE" sz="1400" dirty="0">
                <a:latin typeface="Arial"/>
              </a:rPr>
              <a:t> Archive)</a:t>
            </a:r>
            <a:br>
              <a:rPr lang="de-DE" sz="1800" dirty="0">
                <a:latin typeface="Arial"/>
              </a:rPr>
            </a:br>
            <a:endParaRPr lang="de-DE" sz="1800" dirty="0"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de-DE" dirty="0">
                <a:latin typeface="Arial"/>
              </a:rPr>
              <a:t>Click  </a:t>
            </a:r>
            <a:r>
              <a:rPr lang="de-DE" dirty="0">
                <a:latin typeface="Bahnschrift" panose="020B0502040204020203" pitchFamily="34" charset="0"/>
              </a:rPr>
              <a:t>Add </a:t>
            </a:r>
            <a:r>
              <a:rPr lang="de-DE" dirty="0" err="1">
                <a:latin typeface="Bahnschrift" panose="020B0502040204020203" pitchFamily="34" charset="0"/>
              </a:rPr>
              <a:t>to</a:t>
            </a:r>
            <a:r>
              <a:rPr lang="de-DE" dirty="0">
                <a:latin typeface="Bahnschrift" panose="020B0502040204020203" pitchFamily="34" charset="0"/>
              </a:rPr>
              <a:t> </a:t>
            </a:r>
            <a:r>
              <a:rPr lang="de-DE" dirty="0" err="1">
                <a:latin typeface="Bahnschrift" panose="020B0502040204020203" pitchFamily="34" charset="0"/>
              </a:rPr>
              <a:t>the</a:t>
            </a:r>
            <a:r>
              <a:rPr lang="de-DE" dirty="0">
                <a:latin typeface="Bahnschrift" panose="020B0502040204020203" pitchFamily="34" charset="0"/>
              </a:rPr>
              <a:t> Queue  </a:t>
            </a:r>
            <a:r>
              <a:rPr lang="de-DE" dirty="0" err="1">
                <a:latin typeface="Arial"/>
              </a:rPr>
              <a:t>to</a:t>
            </a:r>
            <a:r>
              <a:rPr lang="de-DE" dirty="0">
                <a:latin typeface="Arial"/>
              </a:rPr>
              <a:t> finish </a:t>
            </a:r>
            <a:r>
              <a:rPr lang="de-DE" dirty="0" err="1">
                <a:latin typeface="Arial"/>
              </a:rPr>
              <a:t>this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step</a:t>
            </a:r>
            <a:r>
              <a:rPr lang="de-DE" dirty="0">
                <a:latin typeface="Arial"/>
              </a:rPr>
              <a:t>.</a:t>
            </a:r>
          </a:p>
          <a:p>
            <a:pPr>
              <a:lnSpc>
                <a:spcPct val="150000"/>
              </a:lnSpc>
            </a:pPr>
            <a:endParaRPr lang="de-DE" sz="1800" dirty="0">
              <a:latin typeface="Arial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A979E3D1-069A-4DEA-BD25-67830A28F0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792" y="2740019"/>
            <a:ext cx="5188380" cy="168732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E6D38FC3-7271-40DB-A49C-A5C4CDE097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8466" y="562447"/>
            <a:ext cx="4059706" cy="20390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Pfeil: nach rechts 10">
            <a:extLst>
              <a:ext uri="{FF2B5EF4-FFF2-40B4-BE49-F238E27FC236}">
                <a16:creationId xmlns:a16="http://schemas.microsoft.com/office/drawing/2014/main" id="{C5DC80FE-01BA-40B3-BD11-D37F1DC06420}"/>
              </a:ext>
            </a:extLst>
          </p:cNvPr>
          <p:cNvSpPr/>
          <p:nvPr/>
        </p:nvSpPr>
        <p:spPr bwMode="auto">
          <a:xfrm rot="16200000">
            <a:off x="4835264" y="1705223"/>
            <a:ext cx="369511" cy="197706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3CEB64E-F154-4833-8EDC-0E2DA562FF2C}"/>
              </a:ext>
            </a:extLst>
          </p:cNvPr>
          <p:cNvSpPr txBox="1"/>
          <p:nvPr/>
        </p:nvSpPr>
        <p:spPr>
          <a:xfrm>
            <a:off x="4870584" y="1963260"/>
            <a:ext cx="2644667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100" i="1" dirty="0">
                <a:latin typeface="Arial"/>
              </a:rPr>
              <a:t>Optional: </a:t>
            </a:r>
            <a:r>
              <a:rPr lang="de-DE" sz="1100" dirty="0" err="1">
                <a:latin typeface="Arial"/>
              </a:rPr>
              <a:t>Include</a:t>
            </a:r>
            <a:r>
              <a:rPr lang="de-DE" sz="1100" dirty="0">
                <a:latin typeface="Arial"/>
              </a:rPr>
              <a:t> a Dataset </a:t>
            </a:r>
            <a:r>
              <a:rPr lang="de-DE" sz="1100" dirty="0" err="1">
                <a:latin typeface="Arial"/>
              </a:rPr>
              <a:t>description</a:t>
            </a:r>
            <a:endParaRPr lang="de-DE" sz="1100" dirty="0">
              <a:latin typeface="Arial"/>
            </a:endParaRPr>
          </a:p>
        </p:txBody>
      </p:sp>
      <p:sp>
        <p:nvSpPr>
          <p:cNvPr id="13" name="Pfeil: nach rechts 12">
            <a:extLst>
              <a:ext uri="{FF2B5EF4-FFF2-40B4-BE49-F238E27FC236}">
                <a16:creationId xmlns:a16="http://schemas.microsoft.com/office/drawing/2014/main" id="{6EF80630-5EAB-41BE-A96F-A4601A7D0BB1}"/>
              </a:ext>
            </a:extLst>
          </p:cNvPr>
          <p:cNvSpPr/>
          <p:nvPr/>
        </p:nvSpPr>
        <p:spPr bwMode="auto">
          <a:xfrm>
            <a:off x="7000178" y="4050658"/>
            <a:ext cx="689951" cy="457017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737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1398</Words>
  <Application>Microsoft Office PowerPoint</Application>
  <PresentationFormat>Bildschirmpräsentation (16:9)</PresentationFormat>
  <Paragraphs>121</Paragraphs>
  <Slides>14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2" baseType="lpstr">
      <vt:lpstr>ＭＳ Ｐゴシック</vt:lpstr>
      <vt:lpstr>ＭＳ Ｐゴシック</vt:lpstr>
      <vt:lpstr>Arial</vt:lpstr>
      <vt:lpstr>Bahnschrift</vt:lpstr>
      <vt:lpstr>Calibri</vt:lpstr>
      <vt:lpstr>Times</vt:lpstr>
      <vt:lpstr>Wingdings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Schmidt, Christian</dc:creator>
  <cp:lastModifiedBy>Schmidt, Christian</cp:lastModifiedBy>
  <cp:revision>49</cp:revision>
  <dcterms:created xsi:type="dcterms:W3CDTF">2022-06-07T12:41:43Z</dcterms:created>
  <dcterms:modified xsi:type="dcterms:W3CDTF">2023-11-09T14:19:48Z</dcterms:modified>
</cp:coreProperties>
</file>