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20"/>
  </p:notesMasterIdLst>
  <p:sldIdLst>
    <p:sldId id="263" r:id="rId2"/>
    <p:sldId id="266" r:id="rId3"/>
    <p:sldId id="256" r:id="rId4"/>
    <p:sldId id="282" r:id="rId5"/>
    <p:sldId id="290" r:id="rId6"/>
    <p:sldId id="283" r:id="rId7"/>
    <p:sldId id="284" r:id="rId8"/>
    <p:sldId id="285" r:id="rId9"/>
    <p:sldId id="286" r:id="rId10"/>
    <p:sldId id="287" r:id="rId11"/>
    <p:sldId id="296" r:id="rId12"/>
    <p:sldId id="288" r:id="rId13"/>
    <p:sldId id="289" r:id="rId14"/>
    <p:sldId id="291" r:id="rId15"/>
    <p:sldId id="293" r:id="rId16"/>
    <p:sldId id="294" r:id="rId17"/>
    <p:sldId id="295" r:id="rId18"/>
    <p:sldId id="262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3" autoAdjust="0"/>
    <p:restoredTop sz="79536" autoAdjust="0"/>
  </p:normalViewPr>
  <p:slideViewPr>
    <p:cSldViewPr snapToGrid="0">
      <p:cViewPr varScale="1">
        <p:scale>
          <a:sx n="132" d="100"/>
          <a:sy n="132" d="100"/>
        </p:scale>
        <p:origin x="130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AFB8-CF1F-49DC-885D-1CE5C13FF50A}" type="datetimeFigureOut">
              <a:rPr lang="de-DE" smtClean="0"/>
              <a:t>09.11.2023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A22E-7875-4095-8650-3C6B97E684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1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disclaimer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deleted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not </a:t>
            </a:r>
            <a:r>
              <a:rPr lang="de-DE" dirty="0" err="1"/>
              <a:t>needed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981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NOTE: This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setting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 at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partner</a:t>
            </a:r>
            <a:r>
              <a:rPr lang="de-DE" dirty="0"/>
              <a:t> </a:t>
            </a:r>
            <a:r>
              <a:rPr lang="de-DE" dirty="0" err="1"/>
              <a:t>site</a:t>
            </a:r>
            <a:r>
              <a:rPr lang="de-DE" dirty="0"/>
              <a:t>. This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adjusted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installation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omitted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512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NOTE: This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setting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 at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partner</a:t>
            </a:r>
            <a:r>
              <a:rPr lang="de-DE" dirty="0"/>
              <a:t> </a:t>
            </a:r>
            <a:r>
              <a:rPr lang="de-DE" dirty="0" err="1"/>
              <a:t>site</a:t>
            </a:r>
            <a:r>
              <a:rPr lang="de-DE" dirty="0"/>
              <a:t>.. This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adjusted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installation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omitted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054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NOTE: </a:t>
            </a:r>
            <a:br>
              <a:rPr lang="de-DE" dirty="0"/>
            </a:br>
            <a:r>
              <a:rPr lang="de-DE" dirty="0"/>
              <a:t>This </a:t>
            </a:r>
            <a:r>
              <a:rPr lang="de-DE" dirty="0" err="1"/>
              <a:t>slide</a:t>
            </a:r>
            <a:r>
              <a:rPr lang="de-DE" dirty="0"/>
              <a:t> must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adapted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different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setting</a:t>
            </a:r>
            <a:r>
              <a:rPr lang="de-DE" dirty="0"/>
              <a:t> </a:t>
            </a:r>
            <a:r>
              <a:rPr lang="de-DE" dirty="0" err="1"/>
              <a:t>strategies</a:t>
            </a:r>
            <a:r>
              <a:rPr lang="de-DE" dirty="0"/>
              <a:t> at different </a:t>
            </a:r>
            <a:r>
              <a:rPr lang="de-DE" dirty="0" err="1"/>
              <a:t>institutions</a:t>
            </a:r>
            <a:r>
              <a:rPr lang="de-DE" dirty="0"/>
              <a:t>.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a </a:t>
            </a:r>
            <a:r>
              <a:rPr lang="de-DE" dirty="0" err="1"/>
              <a:t>pilot</a:t>
            </a:r>
            <a:r>
              <a:rPr lang="de-DE" dirty="0"/>
              <a:t> </a:t>
            </a:r>
            <a:r>
              <a:rPr lang="de-DE" dirty="0" err="1"/>
              <a:t>phase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OMERO </a:t>
            </a:r>
            <a:r>
              <a:rPr lang="de-DE" dirty="0" err="1"/>
              <a:t>installation</a:t>
            </a:r>
            <a:r>
              <a:rPr lang="de-DE" dirty="0"/>
              <a:t>,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sure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final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temporary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93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748276" y="4464549"/>
            <a:ext cx="1285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ADD LOGO BIG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marL="0" marR="0" lvl="0" indent="0" algn="just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endParaRPr kumimoji="0" lang="de-DE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71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880437-CFE9-4F42-9D73-A98265837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3154" y="4789971"/>
            <a:ext cx="614126" cy="273844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613264" y="4789971"/>
            <a:ext cx="1611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ADD LOGO SMALL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24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91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5CD8D0EA-CD4A-4BB6-B2B8-24B6A7CF6418}"/>
              </a:ext>
            </a:extLst>
          </p:cNvPr>
          <p:cNvSpPr/>
          <p:nvPr userDrawn="1"/>
        </p:nvSpPr>
        <p:spPr bwMode="auto">
          <a:xfrm>
            <a:off x="0" y="4338797"/>
            <a:ext cx="9144000" cy="804704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7C2BAB-6413-437B-8C2B-44D652AAD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28522" y="4373998"/>
            <a:ext cx="903171" cy="7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9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6F1FEA3-75A1-4A43-BAC9-E5432E79D576}"/>
              </a:ext>
            </a:extLst>
          </p:cNvPr>
          <p:cNvSpPr/>
          <p:nvPr userDrawn="1"/>
        </p:nvSpPr>
        <p:spPr bwMode="auto">
          <a:xfrm>
            <a:off x="0" y="4733925"/>
            <a:ext cx="9144000" cy="409575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F0EB5C0-5D39-4F2B-8276-7034CF92ABD3}"/>
              </a:ext>
            </a:extLst>
          </p:cNvPr>
          <p:cNvSpPr/>
          <p:nvPr userDrawn="1"/>
        </p:nvSpPr>
        <p:spPr>
          <a:xfrm>
            <a:off x="8418576" y="4752212"/>
            <a:ext cx="609600" cy="368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6">
            <a:extLst>
              <a:ext uri="{FF2B5EF4-FFF2-40B4-BE49-F238E27FC236}">
                <a16:creationId xmlns:a16="http://schemas.microsoft.com/office/drawing/2014/main" id="{46D36471-AB9E-4ECB-BD86-FC52D2006382}"/>
              </a:ext>
            </a:extLst>
          </p:cNvPr>
          <p:cNvSpPr>
            <a:spLocks/>
          </p:cNvSpPr>
          <p:nvPr userDrawn="1"/>
        </p:nvSpPr>
        <p:spPr bwMode="auto">
          <a:xfrm>
            <a:off x="2611876" y="19789"/>
            <a:ext cx="3648716" cy="1119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chemeClr val="bg1"/>
                </a:solidFill>
              </a:rPr>
              <a:t>OMERO Training Material </a:t>
            </a:r>
            <a:r>
              <a:rPr lang="de-DE" sz="2400" b="1" dirty="0" err="1">
                <a:solidFill>
                  <a:schemeClr val="bg1"/>
                </a:solidFill>
              </a:rPr>
              <a:t>by</a:t>
            </a:r>
            <a:r>
              <a:rPr lang="de-DE" sz="2400" b="1" dirty="0">
                <a:solidFill>
                  <a:schemeClr val="bg1"/>
                </a:solidFill>
              </a:rPr>
              <a:t> I3D:bio</a:t>
            </a:r>
            <a:endParaRPr sz="1100" dirty="0"/>
          </a:p>
          <a:p>
            <a:pPr algn="ctr">
              <a:defRPr/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D97E9-F8AD-4D67-8FE0-54642FFE76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0109" y="4775132"/>
            <a:ext cx="447328" cy="327160"/>
          </a:xfrm>
          <a:prstGeom prst="rect">
            <a:avLst/>
          </a:prstGeom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05370D4-2441-46F8-8E21-B31C75621D2D}"/>
              </a:ext>
            </a:extLst>
          </p:cNvPr>
          <p:cNvSpPr txBox="1">
            <a:spLocks/>
          </p:cNvSpPr>
          <p:nvPr userDrawn="1"/>
        </p:nvSpPr>
        <p:spPr>
          <a:xfrm>
            <a:off x="707810" y="480179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9026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4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51" r:id="rId3"/>
    <p:sldLayoutId id="2147483666" r:id="rId4"/>
    <p:sldLayoutId id="2147483667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20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18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mero-guides.readthedocs.io/projects/introduction/en/latest/data-management.html#move-data-between-group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12" Type="http://schemas.openxmlformats.org/officeDocument/2006/relationships/image" Target="../media/image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11" Type="http://schemas.openxmlformats.org/officeDocument/2006/relationships/image" Target="../media/image6.png"/><Relationship Id="rId5" Type="http://schemas.openxmlformats.org/officeDocument/2006/relationships/image" Target="../media/image10.png"/><Relationship Id="rId10" Type="http://schemas.openxmlformats.org/officeDocument/2006/relationships/image" Target="../media/image9.sv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PERSON@YOURINSTITUTE.d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hyperlink" Target="https://omero.readthedocs.io/en/stable/sysadmins/server-permissions.html" TargetMode="Externa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hyperlink" Target="https://docs.openmicroscopy.org/omero/5.6.3/sysadmins/server-permissions.html#changing-group-permissions" TargetMode="Externa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20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18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20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18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20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18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B8D3AFF-5B75-4111-916E-5134ACAA5040}"/>
              </a:ext>
            </a:extLst>
          </p:cNvPr>
          <p:cNvSpPr txBox="1"/>
          <p:nvPr/>
        </p:nvSpPr>
        <p:spPr>
          <a:xfrm>
            <a:off x="321198" y="176645"/>
            <a:ext cx="84090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I3D:bio OMERO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user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training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slides</a:t>
            </a:r>
            <a:br>
              <a:rPr lang="de-DE" b="1" dirty="0"/>
            </a:br>
            <a:endParaRPr lang="de-DE" b="1" dirty="0"/>
          </a:p>
          <a:p>
            <a:r>
              <a:rPr lang="de-DE" sz="1600" b="1" dirty="0"/>
              <a:t>HOW TO USE THE SLIDE TEMPLATES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institution‘s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design and logo, </a:t>
            </a:r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master</a:t>
            </a:r>
            <a:r>
              <a:rPr lang="de-DE" dirty="0"/>
              <a:t>“</a:t>
            </a:r>
            <a:br>
              <a:rPr lang="de-DE" dirty="0"/>
            </a:b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optimized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16:9 screen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>
                <a:highlight>
                  <a:srgbClr val="FFFF00"/>
                </a:highlight>
              </a:rPr>
              <a:t>yellow-marked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text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/>
              <a:t>and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institute‘s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videos</a:t>
            </a:r>
            <a:r>
              <a:rPr lang="de-DE" dirty="0"/>
              <a:t>, </a:t>
            </a:r>
            <a:r>
              <a:rPr lang="de-DE" dirty="0" err="1"/>
              <a:t>teaching</a:t>
            </a:r>
            <a:r>
              <a:rPr lang="de-DE" dirty="0"/>
              <a:t>, </a:t>
            </a:r>
            <a:r>
              <a:rPr lang="de-DE" dirty="0" err="1"/>
              <a:t>guidelines</a:t>
            </a:r>
            <a:r>
              <a:rPr lang="de-DE" dirty="0"/>
              <a:t>, etc., at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cite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(e.g., on </a:t>
            </a:r>
            <a:r>
              <a:rPr lang="de-DE" dirty="0" err="1"/>
              <a:t>page</a:t>
            </a:r>
            <a:r>
              <a:rPr lang="de-DE" dirty="0"/>
              <a:t> 1)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re-using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or</a:t>
            </a:r>
            <a:r>
              <a:rPr lang="de-DE" dirty="0"/>
              <a:t> derivatives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not </a:t>
            </a:r>
            <a:r>
              <a:rPr lang="de-DE" dirty="0" err="1"/>
              <a:t>stated</a:t>
            </a:r>
            <a:r>
              <a:rPr lang="de-DE" dirty="0"/>
              <a:t> </a:t>
            </a:r>
            <a:r>
              <a:rPr lang="de-DE" dirty="0" err="1"/>
              <a:t>otherwise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material (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logos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a </a:t>
            </a: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Deutsche Forschungsgemeinschaft (DFG, German Research </a:t>
            </a:r>
            <a:r>
              <a:rPr lang="de-DE" dirty="0" err="1"/>
              <a:t>Foundation</a:t>
            </a:r>
            <a:r>
              <a:rPr lang="de-DE" dirty="0"/>
              <a:t>) – 462231789 (Information 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BioImage</a:t>
            </a:r>
            <a:r>
              <a:rPr lang="de-DE" dirty="0"/>
              <a:t> Data, I3D:bio)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6">
            <a:extLst>
              <a:ext uri="{FF2B5EF4-FFF2-40B4-BE49-F238E27FC236}">
                <a16:creationId xmlns:a16="http://schemas.microsoft.com/office/drawing/2014/main" id="{A961A41C-A22C-4AA3-A823-42E5EF2BA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1086" y="176645"/>
            <a:ext cx="1154832" cy="84460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883C4FB1-1DD1-467D-9507-443266E5105A}"/>
              </a:ext>
            </a:extLst>
          </p:cNvPr>
          <p:cNvSpPr/>
          <p:nvPr/>
        </p:nvSpPr>
        <p:spPr>
          <a:xfrm>
            <a:off x="620446" y="2975107"/>
            <a:ext cx="8342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defRPr/>
            </a:pP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lang="de-DE" sz="800" i="1" kern="0" dirty="0"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lang="en-US" sz="800" kern="0" dirty="0" err="1"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DOI: 10.5281/zenodo.8323588.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algn="just">
              <a:defRPr/>
            </a:pP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654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FCC3C5-46F6-40E0-9D8F-84C3D1014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8EC4AAB5-2721-4BE9-9764-51420C196A9D}"/>
              </a:ext>
            </a:extLst>
          </p:cNvPr>
          <p:cNvSpPr/>
          <p:nvPr/>
        </p:nvSpPr>
        <p:spPr>
          <a:xfrm>
            <a:off x="2222157" y="4858694"/>
            <a:ext cx="433965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For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details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see</a:t>
            </a:r>
            <a:r>
              <a:rPr lang="de-DE" sz="800" dirty="0">
                <a:latin typeface="Arial"/>
              </a:rPr>
              <a:t>: https://omero.readthedocs.io/en/stable/sysadmins/server-permissions.html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4225520-01C8-4237-AEBB-E9F351B9810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30777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Data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sharing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&amp;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permissions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15EA7CE-3AB9-4493-85A6-89D6B4864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6993" y="3841996"/>
            <a:ext cx="417090" cy="74597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0814BF1-D4D2-4203-A4FA-40913D0C56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589" y="3040938"/>
            <a:ext cx="445494" cy="75494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37CFF24-547C-4CF7-9237-069D5E3848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9066" y="2248850"/>
            <a:ext cx="445494" cy="75494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5B5604FC-B648-4F7A-AEDF-969D1414FAB3}"/>
              </a:ext>
            </a:extLst>
          </p:cNvPr>
          <p:cNvSpPr txBox="1"/>
          <p:nvPr/>
        </p:nvSpPr>
        <p:spPr>
          <a:xfrm>
            <a:off x="770352" y="2521164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Rachel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1EA89B3-A931-4B01-874D-A964E83E220C}"/>
              </a:ext>
            </a:extLst>
          </p:cNvPr>
          <p:cNvSpPr txBox="1"/>
          <p:nvPr/>
        </p:nvSpPr>
        <p:spPr>
          <a:xfrm>
            <a:off x="795391" y="4162199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Lukas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206581D-923F-475F-A55D-2DC37E7FC236}"/>
              </a:ext>
            </a:extLst>
          </p:cNvPr>
          <p:cNvSpPr txBox="1"/>
          <p:nvPr/>
        </p:nvSpPr>
        <p:spPr>
          <a:xfrm>
            <a:off x="792068" y="334874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Mary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AE747CD-92AC-4F13-BAA8-842EA86C05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9066" y="1456762"/>
            <a:ext cx="445494" cy="754948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64AD9432-3691-4F30-B5E8-194049B49C0A}"/>
              </a:ext>
            </a:extLst>
          </p:cNvPr>
          <p:cNvSpPr txBox="1"/>
          <p:nvPr/>
        </p:nvSpPr>
        <p:spPr>
          <a:xfrm>
            <a:off x="754560" y="1732437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Prof Julie</a:t>
            </a:r>
            <a:br>
              <a:rPr lang="de-DE" sz="1400" dirty="0">
                <a:latin typeface="Arial"/>
              </a:rPr>
            </a:br>
            <a:r>
              <a:rPr lang="de-DE" sz="1400" dirty="0">
                <a:latin typeface="Arial"/>
              </a:rPr>
              <a:t>(</a:t>
            </a:r>
            <a:r>
              <a:rPr lang="de-DE" sz="1400" dirty="0" err="1">
                <a:latin typeface="Arial"/>
              </a:rPr>
              <a:t>owner</a:t>
            </a:r>
            <a:r>
              <a:rPr lang="de-DE" sz="1400" dirty="0">
                <a:latin typeface="Arial"/>
              </a:rPr>
              <a:t>)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785D3950-6E10-4A14-A240-AA14BA3ED4C5}"/>
              </a:ext>
            </a:extLst>
          </p:cNvPr>
          <p:cNvSpPr/>
          <p:nvPr/>
        </p:nvSpPr>
        <p:spPr bwMode="auto">
          <a:xfrm>
            <a:off x="1719752" y="1491629"/>
            <a:ext cx="1544072" cy="3203219"/>
          </a:xfrm>
          <a:prstGeom prst="roundRect">
            <a:avLst/>
          </a:prstGeom>
          <a:solidFill>
            <a:schemeClr val="bg2">
              <a:lumMod val="85000"/>
            </a:schemeClr>
          </a:solidFill>
          <a:ln w="9525" cap="flat" cmpd="sng" algn="ctr">
            <a:solidFill>
              <a:schemeClr val="bg2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6" name="Grafik 109">
            <a:extLst>
              <a:ext uri="{FF2B5EF4-FFF2-40B4-BE49-F238E27FC236}">
                <a16:creationId xmlns:a16="http://schemas.microsoft.com/office/drawing/2014/main" id="{B580E8AD-BFAF-4848-AB48-00275368E59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62" y="2192299"/>
            <a:ext cx="739491" cy="739491"/>
          </a:xfrm>
          <a:prstGeom prst="rect">
            <a:avLst/>
          </a:prstGeom>
        </p:spPr>
      </p:pic>
      <p:pic>
        <p:nvPicPr>
          <p:cNvPr id="17" name="Inhaltsplatzhalter 3">
            <a:extLst>
              <a:ext uri="{FF2B5EF4-FFF2-40B4-BE49-F238E27FC236}">
                <a16:creationId xmlns:a16="http://schemas.microsoft.com/office/drawing/2014/main" id="{C9994189-37DC-4366-92F1-F2F87B492AD5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2125462" y="2993820"/>
            <a:ext cx="746417" cy="730058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B2EB020A-B241-4479-A702-D957A4C501F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25462" y="3769549"/>
            <a:ext cx="746417" cy="746417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A153F863-22D3-4CC8-A65F-486D6CDD1759}"/>
              </a:ext>
            </a:extLst>
          </p:cNvPr>
          <p:cNvSpPr txBox="1"/>
          <p:nvPr/>
        </p:nvSpPr>
        <p:spPr>
          <a:xfrm>
            <a:off x="1436637" y="508933"/>
            <a:ext cx="20826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de-DE" dirty="0">
              <a:latin typeface="Arial"/>
            </a:endParaRPr>
          </a:p>
          <a:p>
            <a:pPr algn="ctr"/>
            <a:r>
              <a:rPr lang="de-DE" dirty="0">
                <a:latin typeface="Arial"/>
              </a:rPr>
              <a:t>OMERO</a:t>
            </a:r>
          </a:p>
          <a:p>
            <a:pPr algn="ctr"/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/ </a:t>
            </a:r>
            <a:r>
              <a:rPr lang="de-DE" dirty="0" err="1">
                <a:latin typeface="Arial"/>
              </a:rPr>
              <a:t>uploaded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by</a:t>
            </a:r>
            <a:endParaRPr lang="de-DE" dirty="0">
              <a:latin typeface="Arial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F2CB248-88FC-44A2-AF33-D5DCE4748D01}"/>
              </a:ext>
            </a:extLst>
          </p:cNvPr>
          <p:cNvSpPr/>
          <p:nvPr/>
        </p:nvSpPr>
        <p:spPr>
          <a:xfrm>
            <a:off x="2047264" y="1676587"/>
            <a:ext cx="90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de-DE" sz="1600" dirty="0" err="1">
                <a:latin typeface="+mj-lt"/>
                <a:ea typeface="ＭＳ Ｐゴシック" charset="0"/>
              </a:rPr>
              <a:t>No</a:t>
            </a:r>
            <a:r>
              <a:rPr lang="de-DE" sz="1600" dirty="0">
                <a:latin typeface="+mj-lt"/>
                <a:ea typeface="ＭＳ Ｐゴシック" charset="0"/>
              </a:rPr>
              <a:t> </a:t>
            </a:r>
            <a:r>
              <a:rPr lang="de-DE" sz="1600" dirty="0" err="1">
                <a:latin typeface="+mj-lt"/>
                <a:ea typeface="ＭＳ Ｐゴシック" charset="0"/>
              </a:rPr>
              <a:t>data</a:t>
            </a:r>
            <a:endParaRPr lang="de-DE" sz="1600" dirty="0">
              <a:latin typeface="+mj-lt"/>
              <a:ea typeface="ＭＳ Ｐゴシック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B0F4C2E-0CCB-4405-A719-4007A7919841}"/>
              </a:ext>
            </a:extLst>
          </p:cNvPr>
          <p:cNvSpPr txBox="1"/>
          <p:nvPr/>
        </p:nvSpPr>
        <p:spPr>
          <a:xfrm>
            <a:off x="5144861" y="177886"/>
            <a:ext cx="3417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err="1">
                <a:latin typeface="Arial"/>
              </a:rPr>
              <a:t>Which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permissions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exist</a:t>
            </a:r>
            <a:r>
              <a:rPr lang="de-DE" sz="2000" b="1" dirty="0">
                <a:latin typeface="Arial"/>
              </a:rPr>
              <a:t>?</a:t>
            </a:r>
          </a:p>
          <a:p>
            <a:pPr algn="ctr"/>
            <a:r>
              <a:rPr lang="de-DE" sz="2000" dirty="0">
                <a:latin typeface="Arial"/>
              </a:rPr>
              <a:t>Group type: </a:t>
            </a:r>
            <a:r>
              <a:rPr lang="de-DE" sz="2000" b="1" dirty="0">
                <a:solidFill>
                  <a:schemeClr val="accent1"/>
                </a:solidFill>
                <a:latin typeface="Arial"/>
              </a:rPr>
              <a:t>Read-Write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3DA4C57-5A93-4FF4-9D78-0685CB4B4B1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97325" y="997063"/>
            <a:ext cx="445494" cy="75494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7A7C394F-31FD-425B-931B-6952B2C007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13479" y="997063"/>
            <a:ext cx="445494" cy="754948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C8F180D1-E5F6-4CFB-BC5F-5AA5E56FD5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3337" y="987574"/>
            <a:ext cx="445494" cy="754948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8524556C-59C4-42C0-AD05-8AC70FE0FA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35552" y="1005866"/>
            <a:ext cx="417090" cy="745978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C6415E9C-A123-41FC-9D82-EEC800DB5063}"/>
              </a:ext>
            </a:extLst>
          </p:cNvPr>
          <p:cNvCxnSpPr>
            <a:cxnSpLocks/>
          </p:cNvCxnSpPr>
          <p:nvPr/>
        </p:nvCxnSpPr>
        <p:spPr bwMode="auto">
          <a:xfrm>
            <a:off x="4659172" y="1761906"/>
            <a:ext cx="4575592" cy="9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6BACD9EF-B97D-4A87-9AC9-959F0A4FB66F}"/>
              </a:ext>
            </a:extLst>
          </p:cNvPr>
          <p:cNvCxnSpPr>
            <a:cxnSpLocks/>
          </p:cNvCxnSpPr>
          <p:nvPr/>
        </p:nvCxnSpPr>
        <p:spPr bwMode="auto">
          <a:xfrm flipV="1">
            <a:off x="5796136" y="1304654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DED68DE6-7041-4895-9E9D-D59627DC77C4}"/>
              </a:ext>
            </a:extLst>
          </p:cNvPr>
          <p:cNvCxnSpPr>
            <a:cxnSpLocks/>
          </p:cNvCxnSpPr>
          <p:nvPr/>
        </p:nvCxnSpPr>
        <p:spPr bwMode="auto">
          <a:xfrm flipV="1">
            <a:off x="6948264" y="1283917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A07E3D9E-FE2C-4806-8698-418C85C2ADA4}"/>
              </a:ext>
            </a:extLst>
          </p:cNvPr>
          <p:cNvCxnSpPr>
            <a:cxnSpLocks/>
          </p:cNvCxnSpPr>
          <p:nvPr/>
        </p:nvCxnSpPr>
        <p:spPr bwMode="auto">
          <a:xfrm flipV="1">
            <a:off x="8100392" y="1240738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107FB3AF-9979-4A90-8308-BE134FDEC233}"/>
              </a:ext>
            </a:extLst>
          </p:cNvPr>
          <p:cNvCxnSpPr>
            <a:cxnSpLocks/>
          </p:cNvCxnSpPr>
          <p:nvPr/>
        </p:nvCxnSpPr>
        <p:spPr bwMode="auto">
          <a:xfrm flipV="1">
            <a:off x="4644008" y="1304654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F2C0597F-1E3D-40BF-BDF9-6501BA027007}"/>
              </a:ext>
            </a:extLst>
          </p:cNvPr>
          <p:cNvSpPr txBox="1"/>
          <p:nvPr/>
        </p:nvSpPr>
        <p:spPr>
          <a:xfrm>
            <a:off x="3689164" y="2081103"/>
            <a:ext cx="737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View</a:t>
            </a:r>
          </a:p>
        </p:txBody>
      </p:sp>
      <p:pic>
        <p:nvPicPr>
          <p:cNvPr id="32" name="Grafik 109">
            <a:extLst>
              <a:ext uri="{FF2B5EF4-FFF2-40B4-BE49-F238E27FC236}">
                <a16:creationId xmlns:a16="http://schemas.microsoft.com/office/drawing/2014/main" id="{D16F9F3C-F63F-4F7E-A5FF-9768C958754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58" y="1850046"/>
            <a:ext cx="575572" cy="575572"/>
          </a:xfrm>
          <a:prstGeom prst="rect">
            <a:avLst/>
          </a:prstGeom>
        </p:spPr>
      </p:pic>
      <p:pic>
        <p:nvPicPr>
          <p:cNvPr id="33" name="Inhaltsplatzhalter 3">
            <a:extLst>
              <a:ext uri="{FF2B5EF4-FFF2-40B4-BE49-F238E27FC236}">
                <a16:creationId xmlns:a16="http://schemas.microsoft.com/office/drawing/2014/main" id="{BF64C1D8-5BD8-4050-B0AC-68D77786F060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860032" y="1994062"/>
            <a:ext cx="580964" cy="56823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2CE44E36-D8E8-4297-888A-C11D5AFC1CE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6056" y="2183452"/>
            <a:ext cx="580960" cy="58096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E464ECFF-2BA3-4395-91BD-43386142537E}"/>
              </a:ext>
            </a:extLst>
          </p:cNvPr>
          <p:cNvSpPr txBox="1"/>
          <p:nvPr/>
        </p:nvSpPr>
        <p:spPr>
          <a:xfrm>
            <a:off x="3433625" y="3107744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 err="1">
                <a:latin typeface="Arial"/>
              </a:rPr>
              <a:t>Annotate</a:t>
            </a:r>
            <a:endParaRPr lang="de-DE" sz="2000" dirty="0">
              <a:latin typeface="Arial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EC99D001-DBDD-43AF-8C9B-4911498CE066}"/>
              </a:ext>
            </a:extLst>
          </p:cNvPr>
          <p:cNvSpPr txBox="1"/>
          <p:nvPr/>
        </p:nvSpPr>
        <p:spPr>
          <a:xfrm>
            <a:off x="3635896" y="3970072"/>
            <a:ext cx="925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>
                <a:latin typeface="Arial"/>
              </a:rPr>
              <a:t>Edit </a:t>
            </a:r>
            <a:r>
              <a:rPr lang="de-DE" sz="2000" dirty="0" err="1">
                <a:latin typeface="Arial"/>
              </a:rPr>
              <a:t>or</a:t>
            </a:r>
            <a:endParaRPr lang="de-DE" sz="2000" dirty="0">
              <a:latin typeface="Arial"/>
            </a:endParaRPr>
          </a:p>
          <a:p>
            <a:pPr algn="ctr"/>
            <a:r>
              <a:rPr lang="de-DE" sz="2000" dirty="0" err="1">
                <a:latin typeface="Arial"/>
              </a:rPr>
              <a:t>delete</a:t>
            </a:r>
            <a:endParaRPr lang="de-DE" sz="2000" dirty="0">
              <a:latin typeface="Arial"/>
            </a:endParaRPr>
          </a:p>
        </p:txBody>
      </p:sp>
      <p:pic>
        <p:nvPicPr>
          <p:cNvPr id="37" name="Grafik 109">
            <a:extLst>
              <a:ext uri="{FF2B5EF4-FFF2-40B4-BE49-F238E27FC236}">
                <a16:creationId xmlns:a16="http://schemas.microsoft.com/office/drawing/2014/main" id="{FFA15A7E-EA1B-4DC9-A50C-D61EA642148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700" y="1848719"/>
            <a:ext cx="575572" cy="575572"/>
          </a:xfrm>
          <a:prstGeom prst="rect">
            <a:avLst/>
          </a:prstGeom>
        </p:spPr>
      </p:pic>
      <p:pic>
        <p:nvPicPr>
          <p:cNvPr id="38" name="Inhaltsplatzhalter 3">
            <a:extLst>
              <a:ext uri="{FF2B5EF4-FFF2-40B4-BE49-F238E27FC236}">
                <a16:creationId xmlns:a16="http://schemas.microsoft.com/office/drawing/2014/main" id="{71846ACB-5445-49B5-91D2-2752C270C6BF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6012160" y="1992735"/>
            <a:ext cx="580964" cy="56823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EF2E73C-E0D6-4639-A1B1-2B701BD44D9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28184" y="2182125"/>
            <a:ext cx="580960" cy="580960"/>
          </a:xfrm>
          <a:prstGeom prst="rect">
            <a:avLst/>
          </a:prstGeom>
        </p:spPr>
      </p:pic>
      <p:pic>
        <p:nvPicPr>
          <p:cNvPr id="40" name="Grafik 109">
            <a:extLst>
              <a:ext uri="{FF2B5EF4-FFF2-40B4-BE49-F238E27FC236}">
                <a16:creationId xmlns:a16="http://schemas.microsoft.com/office/drawing/2014/main" id="{E46BF957-12DB-4893-958D-FA3C1936DAA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833914"/>
            <a:ext cx="575572" cy="575572"/>
          </a:xfrm>
          <a:prstGeom prst="rect">
            <a:avLst/>
          </a:prstGeom>
        </p:spPr>
      </p:pic>
      <p:pic>
        <p:nvPicPr>
          <p:cNvPr id="41" name="Inhaltsplatzhalter 3">
            <a:extLst>
              <a:ext uri="{FF2B5EF4-FFF2-40B4-BE49-F238E27FC236}">
                <a16:creationId xmlns:a16="http://schemas.microsoft.com/office/drawing/2014/main" id="{20B9BE92-AE85-4304-8280-B4DB17AA4912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185104" y="1977930"/>
            <a:ext cx="580964" cy="568230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529FBEBD-88C0-4766-9DEE-722BC3AB16B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01128" y="2158031"/>
            <a:ext cx="580960" cy="580960"/>
          </a:xfrm>
          <a:prstGeom prst="rect">
            <a:avLst/>
          </a:prstGeom>
        </p:spPr>
      </p:pic>
      <p:pic>
        <p:nvPicPr>
          <p:cNvPr id="43" name="Grafik 109">
            <a:extLst>
              <a:ext uri="{FF2B5EF4-FFF2-40B4-BE49-F238E27FC236}">
                <a16:creationId xmlns:a16="http://schemas.microsoft.com/office/drawing/2014/main" id="{7D5325C7-A441-4FFA-9D28-9828C6D3495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349" y="1847075"/>
            <a:ext cx="575572" cy="575572"/>
          </a:xfrm>
          <a:prstGeom prst="rect">
            <a:avLst/>
          </a:prstGeom>
        </p:spPr>
      </p:pic>
      <p:pic>
        <p:nvPicPr>
          <p:cNvPr id="44" name="Inhaltsplatzhalter 3">
            <a:extLst>
              <a:ext uri="{FF2B5EF4-FFF2-40B4-BE49-F238E27FC236}">
                <a16:creationId xmlns:a16="http://schemas.microsoft.com/office/drawing/2014/main" id="{CC5B1EB9-6761-4056-BCDA-D6BF889FC6F7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8306620" y="1991091"/>
            <a:ext cx="580964" cy="56823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6ADB5D63-A4B7-43E4-92BA-4988C90A90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27544" y="2180481"/>
            <a:ext cx="580960" cy="580960"/>
          </a:xfrm>
          <a:prstGeom prst="rect">
            <a:avLst/>
          </a:prstGeom>
        </p:spPr>
      </p:pic>
      <p:pic>
        <p:nvPicPr>
          <p:cNvPr id="46" name="Grafik 109">
            <a:extLst>
              <a:ext uri="{FF2B5EF4-FFF2-40B4-BE49-F238E27FC236}">
                <a16:creationId xmlns:a16="http://schemas.microsoft.com/office/drawing/2014/main" id="{B133E3FB-8F49-423E-B593-C48230389D7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128" y="2850904"/>
            <a:ext cx="575572" cy="575572"/>
          </a:xfrm>
          <a:prstGeom prst="rect">
            <a:avLst/>
          </a:prstGeom>
        </p:spPr>
      </p:pic>
      <p:pic>
        <p:nvPicPr>
          <p:cNvPr id="47" name="Inhaltsplatzhalter 3">
            <a:extLst>
              <a:ext uri="{FF2B5EF4-FFF2-40B4-BE49-F238E27FC236}">
                <a16:creationId xmlns:a16="http://schemas.microsoft.com/office/drawing/2014/main" id="{D306640B-5DDA-48AB-A853-AAA556140F6F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906102" y="2994920"/>
            <a:ext cx="580964" cy="568230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AC688630-E753-4F2B-8C2B-3CA6FED747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22126" y="3184310"/>
            <a:ext cx="580960" cy="580960"/>
          </a:xfrm>
          <a:prstGeom prst="rect">
            <a:avLst/>
          </a:prstGeom>
        </p:spPr>
      </p:pic>
      <p:pic>
        <p:nvPicPr>
          <p:cNvPr id="49" name="Grafik 109">
            <a:extLst>
              <a:ext uri="{FF2B5EF4-FFF2-40B4-BE49-F238E27FC236}">
                <a16:creationId xmlns:a16="http://schemas.microsoft.com/office/drawing/2014/main" id="{B2B30EA7-53BC-4F36-A178-80C9F50182D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700" y="2875394"/>
            <a:ext cx="575572" cy="575572"/>
          </a:xfrm>
          <a:prstGeom prst="rect">
            <a:avLst/>
          </a:prstGeom>
        </p:spPr>
      </p:pic>
      <p:pic>
        <p:nvPicPr>
          <p:cNvPr id="50" name="Inhaltsplatzhalter 3">
            <a:extLst>
              <a:ext uri="{FF2B5EF4-FFF2-40B4-BE49-F238E27FC236}">
                <a16:creationId xmlns:a16="http://schemas.microsoft.com/office/drawing/2014/main" id="{9D82B40C-994C-4FE1-8455-2C5C96D39044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6012160" y="3019410"/>
            <a:ext cx="580964" cy="56823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4CB6A585-9A63-4AED-9663-1E1E04AFC0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28184" y="3208800"/>
            <a:ext cx="580960" cy="580960"/>
          </a:xfrm>
          <a:prstGeom prst="rect">
            <a:avLst/>
          </a:prstGeom>
        </p:spPr>
      </p:pic>
      <p:pic>
        <p:nvPicPr>
          <p:cNvPr id="52" name="Grafik 109">
            <a:extLst>
              <a:ext uri="{FF2B5EF4-FFF2-40B4-BE49-F238E27FC236}">
                <a16:creationId xmlns:a16="http://schemas.microsoft.com/office/drawing/2014/main" id="{C9AB6383-4E72-4669-86D7-356172C1B55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860589"/>
            <a:ext cx="575572" cy="575572"/>
          </a:xfrm>
          <a:prstGeom prst="rect">
            <a:avLst/>
          </a:prstGeom>
        </p:spPr>
      </p:pic>
      <p:pic>
        <p:nvPicPr>
          <p:cNvPr id="53" name="Inhaltsplatzhalter 3">
            <a:extLst>
              <a:ext uri="{FF2B5EF4-FFF2-40B4-BE49-F238E27FC236}">
                <a16:creationId xmlns:a16="http://schemas.microsoft.com/office/drawing/2014/main" id="{435D8C51-3F76-4266-8805-125251CDC2A8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185104" y="3004605"/>
            <a:ext cx="580964" cy="568230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54121ACF-9EB3-41BF-961D-3B90C24942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01128" y="3193995"/>
            <a:ext cx="580960" cy="580960"/>
          </a:xfrm>
          <a:prstGeom prst="rect">
            <a:avLst/>
          </a:prstGeom>
        </p:spPr>
      </p:pic>
      <p:pic>
        <p:nvPicPr>
          <p:cNvPr id="55" name="Grafik 109">
            <a:extLst>
              <a:ext uri="{FF2B5EF4-FFF2-40B4-BE49-F238E27FC236}">
                <a16:creationId xmlns:a16="http://schemas.microsoft.com/office/drawing/2014/main" id="{9F404EF8-DE7A-4CD0-8E1A-20D9D0FB3B1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349" y="2873750"/>
            <a:ext cx="575572" cy="575572"/>
          </a:xfrm>
          <a:prstGeom prst="rect">
            <a:avLst/>
          </a:prstGeom>
        </p:spPr>
      </p:pic>
      <p:pic>
        <p:nvPicPr>
          <p:cNvPr id="56" name="Inhaltsplatzhalter 3">
            <a:extLst>
              <a:ext uri="{FF2B5EF4-FFF2-40B4-BE49-F238E27FC236}">
                <a16:creationId xmlns:a16="http://schemas.microsoft.com/office/drawing/2014/main" id="{093EB9B5-6D86-47A0-A0CB-AE05489366CF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8306620" y="3017766"/>
            <a:ext cx="580964" cy="568230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201DE7E8-7AA5-45CD-8653-C5433FD3816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27544" y="3207156"/>
            <a:ext cx="580960" cy="580960"/>
          </a:xfrm>
          <a:prstGeom prst="rect">
            <a:avLst/>
          </a:prstGeom>
        </p:spPr>
      </p:pic>
      <p:pic>
        <p:nvPicPr>
          <p:cNvPr id="58" name="Grafik 109">
            <a:extLst>
              <a:ext uri="{FF2B5EF4-FFF2-40B4-BE49-F238E27FC236}">
                <a16:creationId xmlns:a16="http://schemas.microsoft.com/office/drawing/2014/main" id="{3652625C-6063-4444-AE7F-BBCCEB746EB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128" y="3829719"/>
            <a:ext cx="575572" cy="575572"/>
          </a:xfrm>
          <a:prstGeom prst="rect">
            <a:avLst/>
          </a:prstGeom>
        </p:spPr>
      </p:pic>
      <p:pic>
        <p:nvPicPr>
          <p:cNvPr id="59" name="Inhaltsplatzhalter 3">
            <a:extLst>
              <a:ext uri="{FF2B5EF4-FFF2-40B4-BE49-F238E27FC236}">
                <a16:creationId xmlns:a16="http://schemas.microsoft.com/office/drawing/2014/main" id="{E76C5A80-1508-42D0-9BA4-9F2B3B058DE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906102" y="3973735"/>
            <a:ext cx="580964" cy="568230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E273D613-4ADC-45C3-8363-BE0B7748F50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22126" y="4163125"/>
            <a:ext cx="580960" cy="580960"/>
          </a:xfrm>
          <a:prstGeom prst="rect">
            <a:avLst/>
          </a:prstGeom>
        </p:spPr>
      </p:pic>
      <p:pic>
        <p:nvPicPr>
          <p:cNvPr id="61" name="Grafik 109">
            <a:extLst>
              <a:ext uri="{FF2B5EF4-FFF2-40B4-BE49-F238E27FC236}">
                <a16:creationId xmlns:a16="http://schemas.microsoft.com/office/drawing/2014/main" id="{FEAAA5D4-B02B-40FB-8EBC-C0011818C28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700" y="3845331"/>
            <a:ext cx="575572" cy="575572"/>
          </a:xfrm>
          <a:prstGeom prst="rect">
            <a:avLst/>
          </a:prstGeom>
        </p:spPr>
      </p:pic>
      <p:pic>
        <p:nvPicPr>
          <p:cNvPr id="62" name="Inhaltsplatzhalter 3">
            <a:extLst>
              <a:ext uri="{FF2B5EF4-FFF2-40B4-BE49-F238E27FC236}">
                <a16:creationId xmlns:a16="http://schemas.microsoft.com/office/drawing/2014/main" id="{74077A19-2B4C-4BB8-BAC4-4F72CAC4CA45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6012160" y="3989347"/>
            <a:ext cx="580964" cy="568230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AD279627-9E17-4745-BEC1-81FB3EBC276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28184" y="4178737"/>
            <a:ext cx="580960" cy="580960"/>
          </a:xfrm>
          <a:prstGeom prst="rect">
            <a:avLst/>
          </a:prstGeom>
        </p:spPr>
      </p:pic>
      <p:pic>
        <p:nvPicPr>
          <p:cNvPr id="64" name="Grafik 109">
            <a:extLst>
              <a:ext uri="{FF2B5EF4-FFF2-40B4-BE49-F238E27FC236}">
                <a16:creationId xmlns:a16="http://schemas.microsoft.com/office/drawing/2014/main" id="{E8A844A0-1875-4E91-97DE-56F176FF826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839404"/>
            <a:ext cx="575572" cy="575572"/>
          </a:xfrm>
          <a:prstGeom prst="rect">
            <a:avLst/>
          </a:prstGeom>
        </p:spPr>
      </p:pic>
      <p:pic>
        <p:nvPicPr>
          <p:cNvPr id="65" name="Inhaltsplatzhalter 3">
            <a:extLst>
              <a:ext uri="{FF2B5EF4-FFF2-40B4-BE49-F238E27FC236}">
                <a16:creationId xmlns:a16="http://schemas.microsoft.com/office/drawing/2014/main" id="{B7A8DB48-41C1-4A68-AD9D-0D22213A7A63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185104" y="3983420"/>
            <a:ext cx="580964" cy="568230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C7A82CB2-B230-47BD-9106-452BAB9EDE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01128" y="4172810"/>
            <a:ext cx="580960" cy="580960"/>
          </a:xfrm>
          <a:prstGeom prst="rect">
            <a:avLst/>
          </a:prstGeom>
        </p:spPr>
      </p:pic>
      <p:pic>
        <p:nvPicPr>
          <p:cNvPr id="67" name="Grafik 109">
            <a:extLst>
              <a:ext uri="{FF2B5EF4-FFF2-40B4-BE49-F238E27FC236}">
                <a16:creationId xmlns:a16="http://schemas.microsoft.com/office/drawing/2014/main" id="{50E36B33-E6DE-498D-AD4F-2A137541AB0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349" y="3834809"/>
            <a:ext cx="575572" cy="575572"/>
          </a:xfrm>
          <a:prstGeom prst="rect">
            <a:avLst/>
          </a:prstGeom>
        </p:spPr>
      </p:pic>
      <p:pic>
        <p:nvPicPr>
          <p:cNvPr id="68" name="Inhaltsplatzhalter 3">
            <a:extLst>
              <a:ext uri="{FF2B5EF4-FFF2-40B4-BE49-F238E27FC236}">
                <a16:creationId xmlns:a16="http://schemas.microsoft.com/office/drawing/2014/main" id="{CE076437-7C7E-40C5-AC17-18E8AF65E780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8306620" y="3978825"/>
            <a:ext cx="580964" cy="568230"/>
          </a:xfrm>
          <a:prstGeom prst="rect">
            <a:avLst/>
          </a:prstGeom>
        </p:spPr>
      </p:pic>
      <p:pic>
        <p:nvPicPr>
          <p:cNvPr id="69" name="Grafik 68">
            <a:extLst>
              <a:ext uri="{FF2B5EF4-FFF2-40B4-BE49-F238E27FC236}">
                <a16:creationId xmlns:a16="http://schemas.microsoft.com/office/drawing/2014/main" id="{2F12CA5E-9A4C-41AA-A12F-680A44258AC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27544" y="4168215"/>
            <a:ext cx="580960" cy="580960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A001F946-E720-468D-9644-F085610173B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62784" y="434556"/>
            <a:ext cx="352474" cy="31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6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EB8218D9-6F1E-4880-9DCF-C197D3F93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29CA3421-466D-406B-AAB4-F880CDD46442}"/>
              </a:ext>
            </a:extLst>
          </p:cNvPr>
          <p:cNvSpPr/>
          <p:nvPr/>
        </p:nvSpPr>
        <p:spPr>
          <a:xfrm>
            <a:off x="1584965" y="4829759"/>
            <a:ext cx="5614037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>
                <a:latin typeface="Arial"/>
                <a:hlinkClick r:id="rId3"/>
              </a:rPr>
              <a:t>https://omero-guides.readthedocs.io/projects/introduction/en/latest/data-management.html#move-data-between-groups</a:t>
            </a:r>
            <a:r>
              <a:rPr lang="de-DE" sz="800" dirty="0">
                <a:latin typeface="Arial"/>
              </a:rPr>
              <a:t>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3632951-BDA6-4A38-AD7C-E742042ABC4E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Group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rights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and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their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effect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handling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5966687-19FB-4F05-8FF9-713BDAAA0365}"/>
              </a:ext>
            </a:extLst>
          </p:cNvPr>
          <p:cNvSpPr txBox="1"/>
          <p:nvPr/>
        </p:nvSpPr>
        <p:spPr>
          <a:xfrm>
            <a:off x="679629" y="889238"/>
            <a:ext cx="7784741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b="1" dirty="0">
                <a:solidFill>
                  <a:srgbClr val="C00000"/>
                </a:solidFill>
                <a:latin typeface="Arial"/>
              </a:rPr>
              <a:t>Very 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important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/ 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Warning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!!!</a:t>
            </a:r>
            <a:endParaRPr lang="de-DE" b="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dirty="0">
                <a:latin typeface="Arial"/>
              </a:rPr>
              <a:t>1) </a:t>
            </a:r>
            <a:r>
              <a:rPr lang="de-DE" dirty="0" err="1">
                <a:latin typeface="Arial"/>
              </a:rPr>
              <a:t>It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is</a:t>
            </a:r>
            <a:r>
              <a:rPr lang="de-DE" dirty="0">
                <a:latin typeface="Arial"/>
              </a:rPr>
              <a:t> possible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move</a:t>
            </a:r>
            <a:r>
              <a:rPr lang="de-DE" dirty="0">
                <a:latin typeface="Arial"/>
              </a:rPr>
              <a:t> Projects </a:t>
            </a:r>
            <a:r>
              <a:rPr lang="de-DE" dirty="0" err="1">
                <a:latin typeface="Arial"/>
              </a:rPr>
              <a:t>or</a:t>
            </a:r>
            <a:r>
              <a:rPr lang="de-DE" dirty="0">
                <a:latin typeface="Arial"/>
              </a:rPr>
              <a:t> Datasets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another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group</a:t>
            </a:r>
            <a:r>
              <a:rPr lang="de-DE" dirty="0">
                <a:latin typeface="Arial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de-DE" dirty="0" err="1">
                <a:latin typeface="Arial"/>
              </a:rPr>
              <a:t>Beware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that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if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target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group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has</a:t>
            </a:r>
            <a:r>
              <a:rPr lang="de-DE" dirty="0">
                <a:latin typeface="Arial"/>
              </a:rPr>
              <a:t> a </a:t>
            </a:r>
            <a:r>
              <a:rPr lang="de-DE" dirty="0" err="1">
                <a:latin typeface="Arial"/>
              </a:rPr>
              <a:t>more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restrictive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permission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level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than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source </a:t>
            </a:r>
            <a:r>
              <a:rPr lang="de-DE" dirty="0" err="1">
                <a:latin typeface="Arial"/>
              </a:rPr>
              <a:t>group</a:t>
            </a:r>
            <a:r>
              <a:rPr lang="de-DE" dirty="0">
                <a:latin typeface="Arial"/>
              </a:rPr>
              <a:t>, 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all user-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based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annotations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may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be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lost 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without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warning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! </a:t>
            </a:r>
            <a:r>
              <a:rPr lang="de-DE" dirty="0">
                <a:latin typeface="Arial"/>
              </a:rPr>
              <a:t>Review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OMERO </a:t>
            </a:r>
            <a:r>
              <a:rPr lang="de-DE" dirty="0" err="1">
                <a:latin typeface="Arial"/>
              </a:rPr>
              <a:t>guides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test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procedure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with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unimportant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test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folders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before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moving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annotated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datasets</a:t>
            </a:r>
            <a:r>
              <a:rPr lang="de-DE" dirty="0">
                <a:latin typeface="Arial"/>
              </a:rPr>
              <a:t>!</a:t>
            </a:r>
          </a:p>
          <a:p>
            <a:pPr>
              <a:lnSpc>
                <a:spcPct val="150000"/>
              </a:lnSpc>
            </a:pPr>
            <a:r>
              <a:rPr lang="de-DE" dirty="0">
                <a:latin typeface="Arial"/>
              </a:rPr>
              <a:t>2) </a:t>
            </a:r>
            <a:r>
              <a:rPr lang="de-DE" dirty="0" err="1">
                <a:latin typeface="Arial"/>
              </a:rPr>
              <a:t>Downgrading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permission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level</a:t>
            </a:r>
            <a:r>
              <a:rPr lang="de-DE" dirty="0">
                <a:latin typeface="Arial"/>
              </a:rPr>
              <a:t> of a </a:t>
            </a:r>
            <a:r>
              <a:rPr lang="de-DE" dirty="0" err="1">
                <a:latin typeface="Arial"/>
              </a:rPr>
              <a:t>group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more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restrictive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leads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loss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of all user-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based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b="1" dirty="0" err="1">
                <a:solidFill>
                  <a:srgbClr val="C00000"/>
                </a:solidFill>
                <a:latin typeface="Arial"/>
              </a:rPr>
              <a:t>annotations</a:t>
            </a:r>
            <a:r>
              <a:rPr lang="de-DE" b="1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dirty="0" err="1">
                <a:latin typeface="Arial"/>
              </a:rPr>
              <a:t>except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those</a:t>
            </a:r>
            <a:r>
              <a:rPr lang="de-DE" dirty="0">
                <a:latin typeface="Arial"/>
              </a:rPr>
              <a:t> of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owner</a:t>
            </a:r>
            <a:r>
              <a:rPr lang="de-DE" dirty="0">
                <a:latin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3678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786F1863-47E2-436B-A399-7248AF9B89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920" r="38638" b="27296"/>
          <a:stretch/>
        </p:blipFill>
        <p:spPr>
          <a:xfrm>
            <a:off x="274859" y="2651669"/>
            <a:ext cx="3611610" cy="1741233"/>
          </a:xfrm>
          <a:prstGeom prst="rect">
            <a:avLst/>
          </a:prstGeom>
        </p:spPr>
      </p:pic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93B118D3-F70F-4475-B7FC-9C42B3D4B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9B037F62-2CEE-4254-873E-E783FDA20777}"/>
              </a:ext>
            </a:extLst>
          </p:cNvPr>
          <p:cNvSpPr/>
          <p:nvPr/>
        </p:nvSpPr>
        <p:spPr>
          <a:xfrm>
            <a:off x="4299614" y="4858694"/>
            <a:ext cx="184731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D7E771A-7376-446E-BEEC-B4C532AD9E3E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 – Default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at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>
                <a:solidFill>
                  <a:srgbClr val="008000"/>
                </a:solidFill>
                <a:highlight>
                  <a:srgbClr val="FFFF00"/>
                </a:highlight>
                <a:latin typeface="Arial" pitchFamily="34" charset="0"/>
              </a:rPr>
              <a:t>ADD INSTITUTE HERE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60A9403-38A3-4985-B447-18DA52F01D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34401" y="1234410"/>
            <a:ext cx="445494" cy="75494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64B18C9-0279-44C6-B17B-EF204257A9FF}"/>
              </a:ext>
            </a:extLst>
          </p:cNvPr>
          <p:cNvSpPr txBox="1"/>
          <p:nvPr/>
        </p:nvSpPr>
        <p:spPr>
          <a:xfrm>
            <a:off x="2015573" y="1334465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Rachel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75BC50E-55FB-4FF0-BC16-6896BF6310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4859" y="1442831"/>
            <a:ext cx="445494" cy="75494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90ED626-C820-46AA-85C9-13BE38040EAD}"/>
              </a:ext>
            </a:extLst>
          </p:cNvPr>
          <p:cNvSpPr txBox="1"/>
          <p:nvPr/>
        </p:nvSpPr>
        <p:spPr>
          <a:xfrm>
            <a:off x="681695" y="1576639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Prof </a:t>
            </a:r>
          </a:p>
          <a:p>
            <a:r>
              <a:rPr lang="de-DE" sz="1400" dirty="0">
                <a:latin typeface="Arial"/>
              </a:rPr>
              <a:t>Julie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E00631F-CF0D-404A-9357-B1A0BCB619E7}"/>
              </a:ext>
            </a:extLst>
          </p:cNvPr>
          <p:cNvSpPr txBox="1"/>
          <p:nvPr/>
        </p:nvSpPr>
        <p:spPr>
          <a:xfrm>
            <a:off x="4066403" y="794340"/>
            <a:ext cx="480273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b="1" dirty="0">
                <a:latin typeface="Arial"/>
              </a:rPr>
              <a:t>Default </a:t>
            </a:r>
            <a:r>
              <a:rPr lang="de-DE" b="1" dirty="0" err="1">
                <a:latin typeface="Arial"/>
              </a:rPr>
              <a:t>group</a:t>
            </a:r>
            <a:r>
              <a:rPr lang="de-DE" b="1" dirty="0">
                <a:latin typeface="Arial"/>
              </a:rPr>
              <a:t> 1: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According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dirty="0">
                <a:highlight>
                  <a:srgbClr val="FFFF00"/>
                </a:highlight>
                <a:latin typeface="Arial"/>
              </a:rPr>
              <a:t>„Organisationseinheiten“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PI (</a:t>
            </a:r>
            <a:r>
              <a:rPr lang="de-DE" dirty="0" err="1">
                <a:latin typeface="Arial"/>
              </a:rPr>
              <a:t>with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group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owner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rights</a:t>
            </a:r>
            <a:r>
              <a:rPr lang="de-DE" dirty="0">
                <a:latin typeface="Arial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All OMERO </a:t>
            </a:r>
            <a:r>
              <a:rPr lang="de-DE" dirty="0" err="1">
                <a:latin typeface="Arial"/>
              </a:rPr>
              <a:t>users</a:t>
            </a:r>
            <a:r>
              <a:rPr lang="de-DE" dirty="0">
                <a:latin typeface="Arial"/>
              </a:rPr>
              <a:t> of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same organisational </a:t>
            </a:r>
            <a:r>
              <a:rPr lang="de-DE" dirty="0" err="1">
                <a:latin typeface="Arial"/>
              </a:rPr>
              <a:t>unit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members</a:t>
            </a:r>
            <a:endParaRPr lang="de-DE" dirty="0">
              <a:latin typeface="Arial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Group </a:t>
            </a:r>
            <a:r>
              <a:rPr lang="de-DE" dirty="0" err="1">
                <a:latin typeface="Arial"/>
              </a:rPr>
              <a:t>name</a:t>
            </a:r>
            <a:r>
              <a:rPr lang="de-DE" dirty="0">
                <a:latin typeface="Arial"/>
              </a:rPr>
              <a:t>: Equals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>
                <a:highlight>
                  <a:srgbClr val="FFFF00"/>
                </a:highlight>
                <a:latin typeface="Arial"/>
              </a:rPr>
              <a:t>Organisationseinheit (OE####)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Group type: </a:t>
            </a:r>
            <a:r>
              <a:rPr lang="de-DE" b="1" dirty="0">
                <a:solidFill>
                  <a:schemeClr val="accent1"/>
                </a:solidFill>
                <a:latin typeface="Arial"/>
              </a:rPr>
              <a:t>Private </a:t>
            </a:r>
            <a:br>
              <a:rPr lang="de-DE" dirty="0">
                <a:latin typeface="Arial"/>
              </a:rPr>
            </a:br>
            <a:r>
              <a:rPr lang="de-DE" dirty="0">
                <a:latin typeface="Arial"/>
              </a:rPr>
              <a:t>(</a:t>
            </a:r>
            <a:r>
              <a:rPr lang="de-DE" dirty="0" err="1">
                <a:latin typeface="Arial"/>
              </a:rPr>
              <a:t>can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changed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by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owner</a:t>
            </a:r>
            <a:r>
              <a:rPr lang="de-DE" dirty="0">
                <a:latin typeface="Arial"/>
              </a:rPr>
              <a:t>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7F3C5D0-D35B-4D61-80DF-DFA6E8289B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25432" y="1318875"/>
            <a:ext cx="445494" cy="754948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203074B3-DC64-46C4-8BF9-AA2116E34E9C}"/>
              </a:ext>
            </a:extLst>
          </p:cNvPr>
          <p:cNvSpPr txBox="1"/>
          <p:nvPr/>
        </p:nvSpPr>
        <p:spPr>
          <a:xfrm>
            <a:off x="2444996" y="2014247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Lukas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870AEBB-948D-42D5-BA43-A75CDC67A01C}"/>
              </a:ext>
            </a:extLst>
          </p:cNvPr>
          <p:cNvSpPr txBox="1"/>
          <p:nvPr/>
        </p:nvSpPr>
        <p:spPr>
          <a:xfrm>
            <a:off x="3109194" y="1792082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Mary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7C4BADAC-CB86-4FBB-AF61-EEA8EF0C1B9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085308" y="1729573"/>
            <a:ext cx="417090" cy="74597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70477863-55D2-456C-A603-57DEEF3CF3C5}"/>
              </a:ext>
            </a:extLst>
          </p:cNvPr>
          <p:cNvSpPr txBox="1"/>
          <p:nvPr/>
        </p:nvSpPr>
        <p:spPr>
          <a:xfrm>
            <a:off x="170597" y="84355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latin typeface="Arial"/>
              </a:rPr>
              <a:t>owner</a:t>
            </a:r>
            <a:endParaRPr lang="de-DE" b="1" dirty="0">
              <a:latin typeface="Arial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358E00E-7FDD-4529-B27E-4E1B113A75E0}"/>
              </a:ext>
            </a:extLst>
          </p:cNvPr>
          <p:cNvSpPr txBox="1"/>
          <p:nvPr/>
        </p:nvSpPr>
        <p:spPr>
          <a:xfrm>
            <a:off x="1876265" y="84355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latin typeface="Arial"/>
              </a:rPr>
              <a:t>members</a:t>
            </a:r>
            <a:endParaRPr lang="de-DE" b="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686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AF1988B-8076-4CD9-AC04-81FF48851E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546" b="21721"/>
          <a:stretch/>
        </p:blipFill>
        <p:spPr>
          <a:xfrm>
            <a:off x="242689" y="2506999"/>
            <a:ext cx="3293377" cy="1851075"/>
          </a:xfrm>
          <a:prstGeom prst="rect">
            <a:avLst/>
          </a:prstGeom>
        </p:spPr>
      </p:pic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2952A47B-0715-4438-A134-70FDEE4E1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B3D1C80-036B-4D70-A1E4-7DAA4BF0593D}"/>
              </a:ext>
            </a:extLst>
          </p:cNvPr>
          <p:cNvSpPr/>
          <p:nvPr/>
        </p:nvSpPr>
        <p:spPr>
          <a:xfrm>
            <a:off x="4299614" y="4858694"/>
            <a:ext cx="18473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B0AC2CAA-111F-401B-8C0E-1AA919D484C6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 – Default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at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>
                <a:solidFill>
                  <a:srgbClr val="008000"/>
                </a:solidFill>
                <a:highlight>
                  <a:srgbClr val="FFFF00"/>
                </a:highlight>
                <a:latin typeface="Arial" pitchFamily="34" charset="0"/>
              </a:rPr>
              <a:t>ADD INSTITUTE HERE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AF33EAF-61DF-427C-BD3B-A5AB204DF797}"/>
              </a:ext>
            </a:extLst>
          </p:cNvPr>
          <p:cNvSpPr txBox="1"/>
          <p:nvPr/>
        </p:nvSpPr>
        <p:spPr>
          <a:xfrm>
            <a:off x="3845912" y="854295"/>
            <a:ext cx="49797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b="1" dirty="0">
                <a:latin typeface="Arial"/>
              </a:rPr>
              <a:t>Default </a:t>
            </a:r>
            <a:r>
              <a:rPr lang="de-DE" b="1" dirty="0" err="1">
                <a:latin typeface="Arial"/>
              </a:rPr>
              <a:t>group</a:t>
            </a:r>
            <a:r>
              <a:rPr lang="de-DE" b="1" dirty="0">
                <a:latin typeface="Arial"/>
              </a:rPr>
              <a:t> 2: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Personal </a:t>
            </a:r>
            <a:r>
              <a:rPr lang="de-DE" dirty="0" err="1">
                <a:latin typeface="Arial"/>
              </a:rPr>
              <a:t>group</a:t>
            </a:r>
            <a:r>
              <a:rPr lang="de-DE" dirty="0">
                <a:latin typeface="Arial"/>
              </a:rPr>
              <a:t> of </a:t>
            </a:r>
            <a:r>
              <a:rPr lang="de-DE" dirty="0" err="1">
                <a:latin typeface="Arial"/>
              </a:rPr>
              <a:t>each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researcher</a:t>
            </a:r>
            <a:endParaRPr lang="de-DE" dirty="0">
              <a:latin typeface="Arial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Researcher (</a:t>
            </a:r>
            <a:r>
              <a:rPr lang="de-DE" dirty="0" err="1">
                <a:latin typeface="Arial"/>
              </a:rPr>
              <a:t>with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group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owner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rights</a:t>
            </a:r>
            <a:r>
              <a:rPr lang="de-DE" dirty="0">
                <a:latin typeface="Arial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Owner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can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invite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other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members</a:t>
            </a:r>
            <a:endParaRPr lang="de-DE" dirty="0">
              <a:latin typeface="Arial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Group </a:t>
            </a:r>
            <a:r>
              <a:rPr lang="de-DE" dirty="0" err="1">
                <a:latin typeface="Arial"/>
              </a:rPr>
              <a:t>name</a:t>
            </a:r>
            <a:r>
              <a:rPr lang="de-DE" dirty="0">
                <a:latin typeface="Arial"/>
              </a:rPr>
              <a:t>: </a:t>
            </a:r>
            <a:br>
              <a:rPr lang="de-DE" dirty="0">
                <a:latin typeface="Arial"/>
              </a:rPr>
            </a:br>
            <a:r>
              <a:rPr lang="de-DE" dirty="0">
                <a:latin typeface="Arial"/>
              </a:rPr>
              <a:t>„Firstname-Lastname-Group“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Group type: </a:t>
            </a:r>
            <a:r>
              <a:rPr lang="de-DE" b="1" dirty="0">
                <a:solidFill>
                  <a:schemeClr val="accent1"/>
                </a:solidFill>
                <a:latin typeface="Arial"/>
              </a:rPr>
              <a:t>Private </a:t>
            </a:r>
            <a:br>
              <a:rPr lang="de-DE" dirty="0">
                <a:latin typeface="Arial"/>
              </a:rPr>
            </a:br>
            <a:r>
              <a:rPr lang="de-DE" dirty="0">
                <a:latin typeface="Arial"/>
              </a:rPr>
              <a:t>(</a:t>
            </a:r>
            <a:r>
              <a:rPr lang="de-DE" dirty="0" err="1">
                <a:latin typeface="Arial"/>
              </a:rPr>
              <a:t>can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changed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by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owner</a:t>
            </a:r>
            <a:r>
              <a:rPr lang="de-DE" dirty="0">
                <a:latin typeface="Arial"/>
              </a:rPr>
              <a:t>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FCF0B11-AFD8-4697-8CD7-F7F9B998788F}"/>
              </a:ext>
            </a:extLst>
          </p:cNvPr>
          <p:cNvSpPr txBox="1"/>
          <p:nvPr/>
        </p:nvSpPr>
        <p:spPr>
          <a:xfrm>
            <a:off x="242689" y="93121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latin typeface="Arial"/>
              </a:rPr>
              <a:t>owner</a:t>
            </a:r>
            <a:endParaRPr lang="de-DE" b="1" dirty="0"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B179D1B-56C5-4D08-8C4F-42634E336E41}"/>
              </a:ext>
            </a:extLst>
          </p:cNvPr>
          <p:cNvSpPr txBox="1"/>
          <p:nvPr/>
        </p:nvSpPr>
        <p:spPr>
          <a:xfrm>
            <a:off x="1816550" y="93121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latin typeface="Arial"/>
              </a:rPr>
              <a:t>members</a:t>
            </a:r>
            <a:endParaRPr lang="de-DE" b="1" dirty="0">
              <a:latin typeface="Arial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6A167E1-4885-4739-A051-DA2DDAE87C1D}"/>
              </a:ext>
            </a:extLst>
          </p:cNvPr>
          <p:cNvSpPr txBox="1"/>
          <p:nvPr/>
        </p:nvSpPr>
        <p:spPr>
          <a:xfrm>
            <a:off x="1871207" y="1605832"/>
            <a:ext cx="154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>
                <a:latin typeface="Arial"/>
              </a:rPr>
              <a:t>as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invited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by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owner</a:t>
            </a:r>
            <a:endParaRPr lang="de-DE" sz="1800" dirty="0">
              <a:latin typeface="Arial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4B240EF-59BE-4FCF-9CEF-CC45C625D4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7068" y="1485093"/>
            <a:ext cx="445494" cy="75494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6B3C44EE-6DC8-4BC3-9B2C-70FD60AEB823}"/>
              </a:ext>
            </a:extLst>
          </p:cNvPr>
          <p:cNvSpPr txBox="1"/>
          <p:nvPr/>
        </p:nvSpPr>
        <p:spPr>
          <a:xfrm>
            <a:off x="780830" y="195830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Mary</a:t>
            </a:r>
          </a:p>
        </p:txBody>
      </p:sp>
    </p:spTree>
    <p:extLst>
      <p:ext uri="{BB962C8B-B14F-4D97-AF65-F5344CB8AC3E}">
        <p14:creationId xmlns:p14="http://schemas.microsoft.com/office/powerpoint/2010/main" val="106007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EB8218D9-6F1E-4880-9DCF-C197D3F93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29CA3421-466D-406B-AAB4-F880CDD46442}"/>
              </a:ext>
            </a:extLst>
          </p:cNvPr>
          <p:cNvSpPr/>
          <p:nvPr/>
        </p:nvSpPr>
        <p:spPr>
          <a:xfrm>
            <a:off x="4299614" y="4858694"/>
            <a:ext cx="184731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3632951-BDA6-4A38-AD7C-E742042ABC4E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 – Group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administration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5966687-19FB-4F05-8FF9-713BDAAA0365}"/>
              </a:ext>
            </a:extLst>
          </p:cNvPr>
          <p:cNvSpPr txBox="1"/>
          <p:nvPr/>
        </p:nvSpPr>
        <p:spPr>
          <a:xfrm>
            <a:off x="159767" y="1131590"/>
            <a:ext cx="5204321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b="1" dirty="0" err="1">
                <a:latin typeface="Arial"/>
              </a:rPr>
              <a:t>If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specific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other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groups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are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required</a:t>
            </a:r>
            <a:r>
              <a:rPr lang="de-DE" sz="2000" b="1" dirty="0">
                <a:latin typeface="Arial"/>
              </a:rPr>
              <a:t>, </a:t>
            </a:r>
            <a:r>
              <a:rPr lang="de-DE" sz="2000" b="1" dirty="0" err="1">
                <a:latin typeface="Arial"/>
              </a:rPr>
              <a:t>please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contact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the</a:t>
            </a:r>
            <a:r>
              <a:rPr lang="de-DE" sz="2000" b="1" dirty="0">
                <a:latin typeface="Arial"/>
              </a:rPr>
              <a:t> OMERO </a:t>
            </a:r>
            <a:r>
              <a:rPr lang="de-DE" sz="2000" b="1" dirty="0" err="1">
                <a:latin typeface="Arial"/>
              </a:rPr>
              <a:t>administrator</a:t>
            </a:r>
            <a:endParaRPr lang="de-DE" sz="20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3541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1A52EF4E-9A34-4DFA-A6DE-0A80ACB81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52FC84CE-9CB2-4BE3-878F-296E9CDA9A6D}"/>
              </a:ext>
            </a:extLst>
          </p:cNvPr>
          <p:cNvSpPr/>
          <p:nvPr/>
        </p:nvSpPr>
        <p:spPr>
          <a:xfrm>
            <a:off x="4299614" y="4858694"/>
            <a:ext cx="184731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6326449-3783-4344-A2B1-FD94DEEE7A1B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906930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Change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settings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 </a:t>
            </a:r>
            <a:r>
              <a:rPr lang="de-DE" sz="2000" dirty="0">
                <a:solidFill>
                  <a:srgbClr val="008000"/>
                </a:solidFill>
                <a:latin typeface="Arial" pitchFamily="34" charset="0"/>
              </a:rPr>
              <a:t>(</a:t>
            </a:r>
            <a:r>
              <a:rPr lang="de-DE" sz="2000" dirty="0" err="1">
                <a:solidFill>
                  <a:srgbClr val="008000"/>
                </a:solidFill>
                <a:latin typeface="Arial" pitchFamily="34" charset="0"/>
              </a:rPr>
              <a:t>here</a:t>
            </a:r>
            <a:r>
              <a:rPr lang="de-DE" sz="2000" dirty="0">
                <a:solidFill>
                  <a:srgbClr val="008000"/>
                </a:solidFill>
                <a:latin typeface="Arial" pitchFamily="34" charset="0"/>
              </a:rPr>
              <a:t>: </a:t>
            </a:r>
            <a:r>
              <a:rPr lang="de-DE" sz="2000" dirty="0" err="1">
                <a:solidFill>
                  <a:srgbClr val="008000"/>
                </a:solidFill>
                <a:latin typeface="Arial" pitchFamily="34" charset="0"/>
              </a:rPr>
              <a:t>as</a:t>
            </a:r>
            <a:r>
              <a:rPr lang="de-DE" sz="2000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i="1" dirty="0" err="1">
                <a:solidFill>
                  <a:srgbClr val="008000"/>
                </a:solidFill>
                <a:latin typeface="Arial" pitchFamily="34" charset="0"/>
              </a:rPr>
              <a:t>member</a:t>
            </a:r>
            <a:r>
              <a:rPr lang="de-DE" sz="2000" dirty="0">
                <a:solidFill>
                  <a:srgbClr val="008000"/>
                </a:solidFill>
                <a:latin typeface="Arial" pitchFamily="34" charset="0"/>
              </a:rPr>
              <a:t> in different </a:t>
            </a:r>
            <a:r>
              <a:rPr lang="de-DE" sz="2000" dirty="0" err="1">
                <a:solidFill>
                  <a:srgbClr val="008000"/>
                </a:solidFill>
                <a:latin typeface="Arial" pitchFamily="34" charset="0"/>
              </a:rPr>
              <a:t>groups</a:t>
            </a:r>
            <a:r>
              <a:rPr lang="de-DE" sz="2000" dirty="0">
                <a:solidFill>
                  <a:srgbClr val="008000"/>
                </a:solidFill>
                <a:latin typeface="Arial" pitchFamily="34" charset="0"/>
              </a:rPr>
              <a:t>)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5B70A00-2F9A-4EAD-8F02-131B047237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49427"/>
            <a:ext cx="2016224" cy="135031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BB2BDBE-E9C1-4932-9059-37F156D64F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47864" y="1707654"/>
            <a:ext cx="4914900" cy="300037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C3021C1-50B1-448A-8047-580C712C5BF8}"/>
              </a:ext>
            </a:extLst>
          </p:cNvPr>
          <p:cNvSpPr txBox="1"/>
          <p:nvPr/>
        </p:nvSpPr>
        <p:spPr>
          <a:xfrm>
            <a:off x="188338" y="671452"/>
            <a:ext cx="452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1) Upper </a:t>
            </a:r>
            <a:r>
              <a:rPr lang="de-DE" dirty="0" err="1">
                <a:latin typeface="Arial"/>
              </a:rPr>
              <a:t>right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corner</a:t>
            </a:r>
            <a:r>
              <a:rPr lang="de-DE" dirty="0">
                <a:latin typeface="Arial"/>
              </a:rPr>
              <a:t> (</a:t>
            </a:r>
            <a:r>
              <a:rPr lang="de-DE" dirty="0" err="1">
                <a:latin typeface="Arial"/>
              </a:rPr>
              <a:t>OMERO.web</a:t>
            </a:r>
            <a:r>
              <a:rPr lang="de-DE" dirty="0">
                <a:latin typeface="Arial"/>
              </a:rPr>
              <a:t>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EADF826-CFE4-432D-9F16-19DBA54F64CF}"/>
              </a:ext>
            </a:extLst>
          </p:cNvPr>
          <p:cNvSpPr txBox="1"/>
          <p:nvPr/>
        </p:nvSpPr>
        <p:spPr>
          <a:xfrm>
            <a:off x="3275856" y="1285800"/>
            <a:ext cx="5441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2) See </a:t>
            </a:r>
            <a:r>
              <a:rPr lang="de-DE" dirty="0" err="1">
                <a:latin typeface="Arial"/>
              </a:rPr>
              <a:t>user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settings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choose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default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group</a:t>
            </a:r>
            <a:endParaRPr lang="de-DE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094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18AAAE88-0132-40EC-A9C8-0F3A2A328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E35A643F-CEF7-4B3A-B013-8470B7036B8C}"/>
              </a:ext>
            </a:extLst>
          </p:cNvPr>
          <p:cNvSpPr/>
          <p:nvPr/>
        </p:nvSpPr>
        <p:spPr>
          <a:xfrm>
            <a:off x="4299614" y="4858694"/>
            <a:ext cx="184731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D39B90B9-C8AC-43F9-87AF-41D246ADC180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906930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Change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settings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 </a:t>
            </a:r>
            <a:r>
              <a:rPr lang="de-DE" sz="2000" dirty="0">
                <a:solidFill>
                  <a:srgbClr val="008000"/>
                </a:solidFill>
                <a:latin typeface="Arial" pitchFamily="34" charset="0"/>
              </a:rPr>
              <a:t>(</a:t>
            </a:r>
            <a:r>
              <a:rPr lang="de-DE" sz="2000" dirty="0" err="1">
                <a:solidFill>
                  <a:srgbClr val="008000"/>
                </a:solidFill>
                <a:latin typeface="Arial" pitchFamily="34" charset="0"/>
              </a:rPr>
              <a:t>here</a:t>
            </a:r>
            <a:r>
              <a:rPr lang="de-DE" sz="2000" dirty="0">
                <a:solidFill>
                  <a:srgbClr val="008000"/>
                </a:solidFill>
                <a:latin typeface="Arial" pitchFamily="34" charset="0"/>
              </a:rPr>
              <a:t>: </a:t>
            </a:r>
            <a:r>
              <a:rPr lang="de-DE" sz="2000" dirty="0" err="1">
                <a:solidFill>
                  <a:srgbClr val="008000"/>
                </a:solidFill>
                <a:latin typeface="Arial" pitchFamily="34" charset="0"/>
              </a:rPr>
              <a:t>as</a:t>
            </a:r>
            <a:r>
              <a:rPr lang="de-DE" sz="2000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i="1" dirty="0" err="1">
                <a:solidFill>
                  <a:srgbClr val="008000"/>
                </a:solidFill>
                <a:latin typeface="Arial" pitchFamily="34" charset="0"/>
              </a:rPr>
              <a:t>group</a:t>
            </a:r>
            <a:r>
              <a:rPr lang="de-DE" sz="2000" i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i="1" dirty="0" err="1">
                <a:solidFill>
                  <a:srgbClr val="008000"/>
                </a:solidFill>
                <a:latin typeface="Arial" pitchFamily="34" charset="0"/>
              </a:rPr>
              <a:t>owner</a:t>
            </a:r>
            <a:r>
              <a:rPr lang="de-DE" sz="2000" dirty="0">
                <a:solidFill>
                  <a:srgbClr val="008000"/>
                </a:solidFill>
                <a:latin typeface="Arial" pitchFamily="34" charset="0"/>
              </a:rPr>
              <a:t>)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2E644959-70B5-4309-B3C6-78EA5BF55B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7030"/>
            <a:ext cx="2049666" cy="137271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B3C1F9A-46B9-4C2F-87CF-9312589E5680}"/>
              </a:ext>
            </a:extLst>
          </p:cNvPr>
          <p:cNvSpPr txBox="1"/>
          <p:nvPr/>
        </p:nvSpPr>
        <p:spPr>
          <a:xfrm>
            <a:off x="188338" y="671452"/>
            <a:ext cx="452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1) Upper </a:t>
            </a:r>
            <a:r>
              <a:rPr lang="de-DE" dirty="0" err="1">
                <a:latin typeface="Arial"/>
              </a:rPr>
              <a:t>right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corner</a:t>
            </a:r>
            <a:r>
              <a:rPr lang="de-DE" dirty="0">
                <a:latin typeface="Arial"/>
              </a:rPr>
              <a:t> (</a:t>
            </a:r>
            <a:r>
              <a:rPr lang="de-DE" dirty="0" err="1">
                <a:latin typeface="Arial"/>
              </a:rPr>
              <a:t>OMERO.web</a:t>
            </a:r>
            <a:r>
              <a:rPr lang="de-DE" dirty="0">
                <a:latin typeface="Arial"/>
              </a:rPr>
              <a:t>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77018DB-F93D-4676-BD9C-852D352A5AB5}"/>
              </a:ext>
            </a:extLst>
          </p:cNvPr>
          <p:cNvSpPr txBox="1"/>
          <p:nvPr/>
        </p:nvSpPr>
        <p:spPr>
          <a:xfrm>
            <a:off x="2437018" y="1667584"/>
            <a:ext cx="5081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2) See </a:t>
            </a:r>
            <a:r>
              <a:rPr lang="de-DE" dirty="0" err="1">
                <a:latin typeface="Arial"/>
              </a:rPr>
              <a:t>group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settings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edit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needed</a:t>
            </a:r>
            <a:endParaRPr lang="de-DE" dirty="0">
              <a:latin typeface="Arial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874AEF8-7B31-4044-A2B6-0BB369C777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62" r="3139"/>
          <a:stretch/>
        </p:blipFill>
        <p:spPr>
          <a:xfrm>
            <a:off x="2452177" y="2137244"/>
            <a:ext cx="6624736" cy="233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4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8DA8B259-0D77-4BA8-ADE8-A5516229C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F054345C-C425-4B18-B1B4-E6A196E50B9C}"/>
              </a:ext>
            </a:extLst>
          </p:cNvPr>
          <p:cNvSpPr/>
          <p:nvPr/>
        </p:nvSpPr>
        <p:spPr>
          <a:xfrm>
            <a:off x="4299614" y="4858694"/>
            <a:ext cx="184731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endParaRPr lang="de-DE" sz="800" dirty="0"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68F72DD6-F4B2-4DB9-B961-6C831A6F5252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 – Default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new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users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 - </a:t>
            </a:r>
            <a:r>
              <a:rPr lang="de-DE" sz="2000" b="1" dirty="0">
                <a:solidFill>
                  <a:srgbClr val="008000"/>
                </a:solidFill>
                <a:highlight>
                  <a:srgbClr val="FFFF00"/>
                </a:highlight>
                <a:latin typeface="Arial" pitchFamily="34" charset="0"/>
              </a:rPr>
              <a:t>TEST PHASE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C2C9BDE-CE56-4D13-A2D8-023029E7B354}"/>
              </a:ext>
            </a:extLst>
          </p:cNvPr>
          <p:cNvSpPr txBox="1"/>
          <p:nvPr/>
        </p:nvSpPr>
        <p:spPr>
          <a:xfrm>
            <a:off x="754560" y="1404262"/>
            <a:ext cx="7516428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highlight>
                  <a:srgbClr val="FFFF00"/>
                </a:highlight>
                <a:latin typeface="Arial"/>
              </a:rPr>
              <a:t>New </a:t>
            </a:r>
            <a:r>
              <a:rPr lang="de-DE" dirty="0" err="1">
                <a:highlight>
                  <a:srgbClr val="FFFF00"/>
                </a:highlight>
                <a:latin typeface="Arial"/>
              </a:rPr>
              <a:t>users</a:t>
            </a:r>
            <a:r>
              <a:rPr lang="de-DE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/>
              </a:rPr>
              <a:t>are</a:t>
            </a:r>
            <a:r>
              <a:rPr lang="de-DE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/>
              </a:rPr>
              <a:t>allocated</a:t>
            </a:r>
            <a:r>
              <a:rPr lang="de-DE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/>
              </a:rPr>
              <a:t>to</a:t>
            </a:r>
            <a:r>
              <a:rPr lang="de-DE" dirty="0">
                <a:highlight>
                  <a:srgbClr val="FFFF00"/>
                </a:highlight>
                <a:latin typeface="Arial"/>
              </a:rPr>
              <a:t> a </a:t>
            </a:r>
            <a:r>
              <a:rPr lang="de-DE" i="1" dirty="0" err="1">
                <a:highlight>
                  <a:srgbClr val="FFFF00"/>
                </a:highlight>
                <a:latin typeface="Arial"/>
              </a:rPr>
              <a:t>temporary</a:t>
            </a:r>
            <a:r>
              <a:rPr lang="de-DE" i="1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i="1" dirty="0" err="1">
                <a:highlight>
                  <a:srgbClr val="FFFF00"/>
                </a:highlight>
                <a:latin typeface="Arial"/>
              </a:rPr>
              <a:t>group</a:t>
            </a:r>
            <a:r>
              <a:rPr lang="de-DE" i="1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/>
              </a:rPr>
              <a:t>by</a:t>
            </a:r>
            <a:r>
              <a:rPr lang="de-DE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/>
              </a:rPr>
              <a:t>default</a:t>
            </a:r>
            <a:endParaRPr lang="de-DE" dirty="0">
              <a:highlight>
                <a:srgbClr val="FFFF00"/>
              </a:highlight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The OMERO </a:t>
            </a:r>
            <a:r>
              <a:rPr lang="de-DE" dirty="0" err="1">
                <a:latin typeface="Arial"/>
              </a:rPr>
              <a:t>administrator</a:t>
            </a:r>
            <a:r>
              <a:rPr lang="de-DE" dirty="0">
                <a:latin typeface="Arial"/>
              </a:rPr>
              <a:t> will </a:t>
            </a:r>
            <a:r>
              <a:rPr lang="de-DE" dirty="0" err="1">
                <a:latin typeface="Arial"/>
              </a:rPr>
              <a:t>move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you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your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PI‘s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group</a:t>
            </a:r>
            <a:endParaRPr lang="de-DE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rgbClr val="C00000"/>
                </a:solidFill>
                <a:latin typeface="Arial"/>
              </a:rPr>
              <a:t>NOTE: </a:t>
            </a:r>
            <a:r>
              <a:rPr lang="de-DE" i="1" dirty="0">
                <a:latin typeface="Arial"/>
              </a:rPr>
              <a:t>Do not </a:t>
            </a:r>
            <a:r>
              <a:rPr lang="de-DE" i="1" dirty="0" err="1">
                <a:latin typeface="Arial"/>
              </a:rPr>
              <a:t>upload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data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to</a:t>
            </a:r>
            <a:r>
              <a:rPr lang="de-DE" i="1" dirty="0">
                <a:latin typeface="Arial"/>
              </a:rPr>
              <a:t> OMERO </a:t>
            </a:r>
            <a:r>
              <a:rPr lang="de-DE" i="1" dirty="0" err="1">
                <a:latin typeface="Arial"/>
              </a:rPr>
              <a:t>before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you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are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sure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to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be</a:t>
            </a:r>
            <a:r>
              <a:rPr lang="de-DE" i="1" dirty="0">
                <a:latin typeface="Arial"/>
              </a:rPr>
              <a:t> in </a:t>
            </a:r>
            <a:r>
              <a:rPr lang="de-DE" i="1" dirty="0" err="1">
                <a:latin typeface="Arial"/>
              </a:rPr>
              <a:t>the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correct</a:t>
            </a:r>
            <a:r>
              <a:rPr lang="de-DE" i="1" dirty="0">
                <a:latin typeface="Arial"/>
              </a:rPr>
              <a:t> </a:t>
            </a:r>
            <a:r>
              <a:rPr lang="de-DE" i="1" dirty="0" err="1">
                <a:latin typeface="Arial"/>
              </a:rPr>
              <a:t>group</a:t>
            </a:r>
            <a:r>
              <a:rPr lang="de-DE" i="1" dirty="0">
                <a:latin typeface="Arial"/>
              </a:rPr>
              <a:t>!</a:t>
            </a:r>
            <a:endParaRPr lang="de-DE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Change </a:t>
            </a:r>
            <a:r>
              <a:rPr lang="de-DE" dirty="0" err="1">
                <a:latin typeface="Arial"/>
              </a:rPr>
              <a:t>your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user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settings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set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your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default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group</a:t>
            </a:r>
            <a:endParaRPr lang="de-DE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1120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1279A72-3ED5-4E4E-8461-EE5CB9B9F68B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905942"/>
            <a:ext cx="8352928" cy="65769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de-DE" sz="3600" b="1" dirty="0">
                <a:solidFill>
                  <a:srgbClr val="008000"/>
                </a:solidFill>
                <a:latin typeface="Arial" pitchFamily="34" charset="0"/>
              </a:rPr>
              <a:t>Contact</a:t>
            </a:r>
          </a:p>
        </p:txBody>
      </p:sp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5AB8D67F-230A-4C3E-BECB-9FA447871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92612AF-0B21-4B29-A7D5-25AE9D3214FB}"/>
              </a:ext>
            </a:extLst>
          </p:cNvPr>
          <p:cNvSpPr/>
          <p:nvPr/>
        </p:nvSpPr>
        <p:spPr>
          <a:xfrm>
            <a:off x="719572" y="1707763"/>
            <a:ext cx="7848872" cy="2262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>
                <a:latin typeface="+mn-lt"/>
              </a:rPr>
              <a:t>Please</a:t>
            </a:r>
            <a:r>
              <a:rPr lang="de-DE" sz="1600" dirty="0">
                <a:latin typeface="+mn-lt"/>
              </a:rPr>
              <a:t> review </a:t>
            </a:r>
            <a:r>
              <a:rPr lang="de-DE" sz="1600" dirty="0" err="1">
                <a:latin typeface="+mn-lt"/>
              </a:rPr>
              <a:t>the</a:t>
            </a:r>
            <a:r>
              <a:rPr lang="de-DE" sz="1600" dirty="0">
                <a:latin typeface="+mn-lt"/>
              </a:rPr>
              <a:t> additional </a:t>
            </a:r>
            <a:r>
              <a:rPr lang="de-DE" sz="1600" dirty="0" err="1">
                <a:latin typeface="+mn-lt"/>
              </a:rPr>
              <a:t>information</a:t>
            </a:r>
            <a:r>
              <a:rPr lang="de-DE" sz="1600" dirty="0">
                <a:latin typeface="+mn-lt"/>
              </a:rPr>
              <a:t> material </a:t>
            </a:r>
            <a:r>
              <a:rPr lang="de-DE" sz="1600" dirty="0" err="1">
                <a:latin typeface="+mn-lt"/>
              </a:rPr>
              <a:t>available</a:t>
            </a:r>
            <a:r>
              <a:rPr lang="de-DE" sz="1600" dirty="0">
                <a:latin typeface="+mn-lt"/>
              </a:rPr>
              <a:t> on </a:t>
            </a:r>
            <a:r>
              <a:rPr lang="de-DE" sz="1600" dirty="0" err="1">
                <a:latin typeface="+mn-lt"/>
              </a:rPr>
              <a:t>the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website</a:t>
            </a:r>
            <a:r>
              <a:rPr lang="de-DE" sz="1600" dirty="0">
                <a:latin typeface="+mn-lt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highlight>
                  <a:srgbClr val="FFFF00"/>
                </a:highlight>
                <a:latin typeface="+mn-lt"/>
              </a:rPr>
              <a:t>ADD YOUR WEBSITE HERE</a:t>
            </a:r>
          </a:p>
          <a:p>
            <a:pPr>
              <a:lnSpc>
                <a:spcPct val="150000"/>
              </a:lnSpc>
            </a:pPr>
            <a:endParaRPr lang="de-DE" sz="1600" dirty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de-DE" sz="1600" dirty="0">
                <a:latin typeface="+mn-lt"/>
              </a:rPr>
              <a:t>Contact: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highlight>
                  <a:srgbClr val="FFFF00"/>
                </a:highlight>
                <a:latin typeface="+mn-lt"/>
                <a:hlinkClick r:id="rId3"/>
              </a:rPr>
              <a:t>PERSON@YOURINSTITUTE.de</a:t>
            </a:r>
            <a:r>
              <a:rPr lang="de-DE" sz="1600" dirty="0">
                <a:highlight>
                  <a:srgbClr val="FFFF00"/>
                </a:highlight>
                <a:latin typeface="+mn-lt"/>
              </a:rPr>
              <a:t> </a:t>
            </a:r>
            <a:r>
              <a:rPr lang="de-DE" sz="1600" dirty="0">
                <a:latin typeface="+mn-lt"/>
              </a:rPr>
              <a:t>(OMERO </a:t>
            </a:r>
            <a:r>
              <a:rPr lang="de-DE" sz="1600" dirty="0" err="1">
                <a:latin typeface="+mn-lt"/>
              </a:rPr>
              <a:t>administrator</a:t>
            </a:r>
            <a:r>
              <a:rPr lang="de-DE" sz="1600" dirty="0">
                <a:latin typeface="+mn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highlight>
                  <a:srgbClr val="FFFF00"/>
                </a:highlight>
                <a:latin typeface="+mn-lt"/>
                <a:hlinkClick r:id="rId3"/>
              </a:rPr>
              <a:t>PERSON@YOURINSTITUTE.de</a:t>
            </a:r>
            <a:r>
              <a:rPr lang="de-DE" sz="1600" dirty="0">
                <a:highlight>
                  <a:srgbClr val="FFFF00"/>
                </a:highlight>
                <a:latin typeface="+mn-lt"/>
              </a:rPr>
              <a:t> </a:t>
            </a:r>
            <a:r>
              <a:rPr lang="de-DE" sz="1600" dirty="0">
                <a:latin typeface="+mn-lt"/>
              </a:rPr>
              <a:t>(Light </a:t>
            </a:r>
            <a:r>
              <a:rPr lang="de-DE" sz="1600" dirty="0" err="1">
                <a:latin typeface="+mn-lt"/>
              </a:rPr>
              <a:t>Microscopy</a:t>
            </a:r>
            <a:r>
              <a:rPr lang="de-DE" sz="1600" dirty="0">
                <a:latin typeface="+mn-lt"/>
              </a:rPr>
              <a:t> Core Facility)</a:t>
            </a:r>
          </a:p>
        </p:txBody>
      </p:sp>
    </p:spTree>
    <p:extLst>
      <p:ext uri="{BB962C8B-B14F-4D97-AF65-F5344CB8AC3E}">
        <p14:creationId xmlns:p14="http://schemas.microsoft.com/office/powerpoint/2010/main" val="1829433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087344" y="231939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Disclaimer</a:t>
            </a:r>
            <a:endParaRPr lang="de-DE" sz="2800" dirty="0"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2F2E6C1-EBF9-4B9B-8164-59AE9DD108B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7BA9DC9-FB08-44A2-84B9-77773FB28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7EAF90-06F0-4FDC-806C-305217F5FEC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AA53DE6D-7277-4B8A-92FF-666ED4FAC4AC}"/>
              </a:ext>
            </a:extLst>
          </p:cNvPr>
          <p:cNvSpPr txBox="1"/>
          <p:nvPr/>
        </p:nvSpPr>
        <p:spPr>
          <a:xfrm>
            <a:off x="7052669" y="1557935"/>
            <a:ext cx="1854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https://www.i3dbio.de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796DF59-EEE1-444A-974F-7C4BB541E8F0}"/>
              </a:ext>
            </a:extLst>
          </p:cNvPr>
          <p:cNvSpPr txBox="1"/>
          <p:nvPr/>
        </p:nvSpPr>
        <p:spPr>
          <a:xfrm>
            <a:off x="650631" y="967132"/>
            <a:ext cx="6076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The </a:t>
            </a:r>
            <a:r>
              <a:rPr lang="de-DE" sz="2000" dirty="0" err="1">
                <a:latin typeface="Arial"/>
              </a:rPr>
              <a:t>following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slides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are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intended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reuse</a:t>
            </a:r>
            <a:r>
              <a:rPr lang="de-DE" sz="2000" dirty="0">
                <a:latin typeface="Arial"/>
              </a:rPr>
              <a:t> after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substituting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yellow-marked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text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with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relevant </a:t>
            </a:r>
            <a:r>
              <a:rPr lang="de-DE" sz="2000" dirty="0" err="1">
                <a:latin typeface="Arial"/>
              </a:rPr>
              <a:t>information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Some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content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may</a:t>
            </a:r>
            <a:r>
              <a:rPr lang="de-DE" sz="2000" dirty="0">
                <a:latin typeface="Arial"/>
              </a:rPr>
              <a:t> not </a:t>
            </a:r>
            <a:r>
              <a:rPr lang="de-DE" sz="2000" dirty="0" err="1">
                <a:latin typeface="Arial"/>
              </a:rPr>
              <a:t>apply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to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specific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setup</a:t>
            </a:r>
            <a:r>
              <a:rPr lang="de-DE" sz="2000" dirty="0">
                <a:latin typeface="Arial"/>
              </a:rPr>
              <a:t> of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installation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endParaRPr lang="de-DE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The content reflects solely the authors’ opinions and does not speak on behalf of the original software, its developers, or other cited community resources.</a:t>
            </a:r>
            <a:endParaRPr lang="de-DE" sz="2000" dirty="0">
              <a:latin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95781F-78CF-4F0C-BABE-2D943816781D}"/>
              </a:ext>
            </a:extLst>
          </p:cNvPr>
          <p:cNvSpPr txBox="1"/>
          <p:nvPr/>
        </p:nvSpPr>
        <p:spPr>
          <a:xfrm>
            <a:off x="7052669" y="3230088"/>
            <a:ext cx="1984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Funded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Deutsche Forschungsgemeinschaft (DFG, German Research </a:t>
            </a:r>
            <a:r>
              <a:rPr lang="de-DE" sz="1200" dirty="0" err="1"/>
              <a:t>Foundation</a:t>
            </a:r>
            <a:r>
              <a:rPr lang="de-DE" sz="1200" dirty="0"/>
              <a:t>), </a:t>
            </a:r>
            <a:r>
              <a:rPr lang="de-DE" sz="1200" dirty="0" err="1"/>
              <a:t>project</a:t>
            </a:r>
            <a:r>
              <a:rPr lang="de-DE" sz="1200" dirty="0"/>
              <a:t> I3D:bio, </a:t>
            </a:r>
            <a:r>
              <a:rPr lang="de-DE" sz="1200" dirty="0" err="1"/>
              <a:t>grant</a:t>
            </a:r>
            <a:r>
              <a:rPr lang="de-DE" sz="1200" dirty="0"/>
              <a:t> </a:t>
            </a:r>
            <a:r>
              <a:rPr lang="de-DE" sz="1200" dirty="0" err="1"/>
              <a:t>number</a:t>
            </a:r>
            <a:r>
              <a:rPr lang="de-DE" sz="1200" dirty="0"/>
              <a:t> 462231789</a:t>
            </a:r>
          </a:p>
        </p:txBody>
      </p:sp>
    </p:spTree>
    <p:extLst>
      <p:ext uri="{BB962C8B-B14F-4D97-AF65-F5344CB8AC3E}">
        <p14:creationId xmlns:p14="http://schemas.microsoft.com/office/powerpoint/2010/main" val="251175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971600" y="699542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>
                <a:solidFill>
                  <a:schemeClr val="bg2">
                    <a:lumMod val="50000"/>
                  </a:schemeClr>
                </a:solidFill>
                <a:cs typeface="+mj-cs"/>
              </a:rPr>
              <a:t>Research Data Management for Bioimage Data at the </a:t>
            </a:r>
            <a:r>
              <a:rPr lang="de-DE" sz="240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  <a:cs typeface="+mj-cs"/>
              </a:rPr>
              <a:t>ADD INSTITUTE HERE</a:t>
            </a:r>
            <a:endParaRPr lang="de-DE" sz="2800" dirty="0">
              <a:highlight>
                <a:srgbClr val="FFFF00"/>
              </a:highlight>
              <a:cs typeface="+mj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19CDE51-EAA8-4BB6-A2D3-3E3E5076D942}"/>
              </a:ext>
            </a:extLst>
          </p:cNvPr>
          <p:cNvSpPr/>
          <p:nvPr/>
        </p:nvSpPr>
        <p:spPr>
          <a:xfrm>
            <a:off x="1135968" y="2122251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What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are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user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groups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and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permission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levels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in OMERO?</a:t>
            </a:r>
            <a:endParaRPr lang="de-DE" sz="3200" dirty="0">
              <a:solidFill>
                <a:srgbClr val="008000"/>
              </a:solidFill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6EE6A41-BBEF-411E-A4C5-B93DC1C9E652}"/>
              </a:ext>
            </a:extLst>
          </p:cNvPr>
          <p:cNvSpPr txBox="1"/>
          <p:nvPr/>
        </p:nvSpPr>
        <p:spPr>
          <a:xfrm>
            <a:off x="1432582" y="3458949"/>
            <a:ext cx="621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highlight>
                  <a:srgbClr val="FFFF00"/>
                </a:highlight>
              </a:rPr>
              <a:t>ADD AUTHOR / RESPONSIBLE PERSON FROM YOUR INSTITUE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4E66FAB-5800-4712-8CA8-4881C45448C2}"/>
              </a:ext>
            </a:extLst>
          </p:cNvPr>
          <p:cNvGrpSpPr/>
          <p:nvPr/>
        </p:nvGrpSpPr>
        <p:grpSpPr>
          <a:xfrm>
            <a:off x="120966" y="3178859"/>
            <a:ext cx="1565105" cy="1036423"/>
            <a:chOff x="107504" y="3052789"/>
            <a:chExt cx="1565105" cy="1036423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D00352C-D6AF-43BA-8049-6778FA004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E56BFDE-0CDF-4071-9D8E-8B62C128AF00}"/>
                </a:ext>
              </a:extLst>
            </p:cNvPr>
            <p:cNvSpPr txBox="1"/>
            <p:nvPr/>
          </p:nvSpPr>
          <p:spPr>
            <a:xfrm>
              <a:off x="373206" y="3781435"/>
              <a:ext cx="129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1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71C4E988-7C7E-407E-9182-2085222EC9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987" b="21485"/>
          <a:stretch/>
        </p:blipFill>
        <p:spPr>
          <a:xfrm>
            <a:off x="2222157" y="1384754"/>
            <a:ext cx="5138763" cy="3312823"/>
          </a:xfrm>
          <a:prstGeom prst="rect">
            <a:avLst/>
          </a:prstGeom>
        </p:spPr>
      </p:pic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00F08301-5186-4CA8-A5E6-E95B8EB86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250AFFDF-1656-43D4-A305-BCC105D59FE5}"/>
              </a:ext>
            </a:extLst>
          </p:cNvPr>
          <p:cNvSpPr/>
          <p:nvPr/>
        </p:nvSpPr>
        <p:spPr>
          <a:xfrm>
            <a:off x="2222157" y="4858694"/>
            <a:ext cx="433965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For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details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see</a:t>
            </a:r>
            <a:r>
              <a:rPr lang="de-DE" sz="800" dirty="0">
                <a:latin typeface="Arial"/>
              </a:rPr>
              <a:t>: https://omero.readthedocs.io/en/stable/sysadmins/server-permissions.html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D65B9E81-A158-4D80-872C-AE1A0748BEB9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User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 and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where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find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them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4E87EC-5BDE-41B7-941B-CD65ED218B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7480" y="3914004"/>
            <a:ext cx="417090" cy="74597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33EDCD3-BDBD-4484-A004-F3DF0BE71F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9076" y="3067925"/>
            <a:ext cx="445494" cy="75494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6444843-2A30-4636-BEEC-D2F2F63832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9553" y="2223988"/>
            <a:ext cx="445494" cy="75494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B9ED683-490E-4041-8D72-822C831495FB}"/>
              </a:ext>
            </a:extLst>
          </p:cNvPr>
          <p:cNvSpPr txBox="1"/>
          <p:nvPr/>
        </p:nvSpPr>
        <p:spPr>
          <a:xfrm>
            <a:off x="769249" y="2447573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Rachel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524A0B1-CBF5-4F9F-82D8-AF3EAE57E5D2}"/>
              </a:ext>
            </a:extLst>
          </p:cNvPr>
          <p:cNvSpPr txBox="1"/>
          <p:nvPr/>
        </p:nvSpPr>
        <p:spPr>
          <a:xfrm>
            <a:off x="795878" y="4234207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Lukas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6D5757B-591B-4B9B-90FF-BB77C4FB0211}"/>
              </a:ext>
            </a:extLst>
          </p:cNvPr>
          <p:cNvSpPr txBox="1"/>
          <p:nvPr/>
        </p:nvSpPr>
        <p:spPr>
          <a:xfrm>
            <a:off x="778211" y="339048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Mary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867331FF-F18E-4A8A-8734-14EC8ED5B31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14521" y="1384754"/>
            <a:ext cx="445494" cy="754948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30956724-1EB2-4EB7-BE4F-6FE954D963F9}"/>
              </a:ext>
            </a:extLst>
          </p:cNvPr>
          <p:cNvSpPr txBox="1"/>
          <p:nvPr/>
        </p:nvSpPr>
        <p:spPr>
          <a:xfrm>
            <a:off x="760015" y="1660429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Prof Julie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BF0F7C5-7005-499A-B07F-B40E5FF28E2E}"/>
              </a:ext>
            </a:extLst>
          </p:cNvPr>
          <p:cNvSpPr txBox="1"/>
          <p:nvPr/>
        </p:nvSpPr>
        <p:spPr>
          <a:xfrm>
            <a:off x="2123728" y="762237"/>
            <a:ext cx="6494678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>
                <a:latin typeface="Arial"/>
              </a:rPr>
              <a:t>Find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groups</a:t>
            </a:r>
            <a:r>
              <a:rPr lang="de-DE" sz="1800" dirty="0">
                <a:latin typeface="Arial"/>
              </a:rPr>
              <a:t> and </a:t>
            </a:r>
            <a:r>
              <a:rPr lang="de-DE" sz="1800" dirty="0" err="1">
                <a:latin typeface="Arial"/>
              </a:rPr>
              <a:t>group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members</a:t>
            </a:r>
            <a:r>
              <a:rPr lang="de-DE" sz="1800" dirty="0">
                <a:latin typeface="Arial"/>
              </a:rPr>
              <a:t> in </a:t>
            </a:r>
            <a:r>
              <a:rPr lang="de-DE" sz="1800" dirty="0" err="1">
                <a:latin typeface="Arial"/>
              </a:rPr>
              <a:t>OMERO.web</a:t>
            </a:r>
            <a:endParaRPr lang="de-DE" sz="18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627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6C94F981-77C0-407A-9148-E8B6C5B16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E716E24-F4AE-42B8-B65E-8C90A9BE402D}"/>
              </a:ext>
            </a:extLst>
          </p:cNvPr>
          <p:cNvSpPr/>
          <p:nvPr/>
        </p:nvSpPr>
        <p:spPr>
          <a:xfrm>
            <a:off x="1112608" y="4769991"/>
            <a:ext cx="6423554" cy="323165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750" dirty="0" err="1">
                <a:latin typeface="Arial"/>
              </a:rPr>
              <a:t>For</a:t>
            </a:r>
            <a:r>
              <a:rPr lang="de-DE" sz="750" dirty="0">
                <a:latin typeface="Arial"/>
              </a:rPr>
              <a:t> </a:t>
            </a:r>
            <a:r>
              <a:rPr lang="de-DE" sz="750" dirty="0" err="1">
                <a:latin typeface="Arial"/>
              </a:rPr>
              <a:t>details</a:t>
            </a:r>
            <a:r>
              <a:rPr lang="de-DE" sz="750" dirty="0">
                <a:latin typeface="Arial"/>
              </a:rPr>
              <a:t> </a:t>
            </a:r>
            <a:r>
              <a:rPr lang="de-DE" sz="750" dirty="0" err="1">
                <a:latin typeface="Arial"/>
              </a:rPr>
              <a:t>see</a:t>
            </a:r>
            <a:r>
              <a:rPr lang="de-DE" sz="750" dirty="0">
                <a:latin typeface="Arial"/>
              </a:rPr>
              <a:t>: </a:t>
            </a:r>
            <a:r>
              <a:rPr lang="de-DE" sz="750" dirty="0">
                <a:latin typeface="Arial"/>
                <a:hlinkClick r:id="rId3"/>
              </a:rPr>
              <a:t>https://omero.readthedocs.io/en/stable/sysadmins/server-permissions.html</a:t>
            </a:r>
            <a:endParaRPr lang="de-DE" sz="750" dirty="0">
              <a:latin typeface="Arial"/>
            </a:endParaRPr>
          </a:p>
          <a:p>
            <a:pPr lvl="0" algn="ctr"/>
            <a:r>
              <a:rPr lang="de-DE" sz="750" b="1" dirty="0">
                <a:solidFill>
                  <a:srgbClr val="C00000"/>
                </a:solidFill>
                <a:latin typeface="Arial"/>
              </a:rPr>
              <a:t>WARNING: </a:t>
            </a:r>
            <a:r>
              <a:rPr lang="de-DE" sz="750" b="1" dirty="0" err="1">
                <a:solidFill>
                  <a:srgbClr val="C00000"/>
                </a:solidFill>
                <a:latin typeface="Arial"/>
              </a:rPr>
              <a:t>permission</a:t>
            </a:r>
            <a:r>
              <a:rPr lang="de-DE" sz="750" b="1" dirty="0">
                <a:solidFill>
                  <a:srgbClr val="C00000"/>
                </a:solidFill>
                <a:latin typeface="Arial"/>
              </a:rPr>
              <a:t> </a:t>
            </a:r>
            <a:r>
              <a:rPr lang="de-DE" sz="750" b="1" dirty="0" err="1">
                <a:solidFill>
                  <a:srgbClr val="C00000"/>
                </a:solidFill>
                <a:latin typeface="Arial"/>
              </a:rPr>
              <a:t>changes</a:t>
            </a:r>
            <a:r>
              <a:rPr lang="de-DE" sz="750" dirty="0">
                <a:latin typeface="Arial"/>
              </a:rPr>
              <a:t>: </a:t>
            </a:r>
            <a:r>
              <a:rPr lang="de-DE" sz="750" dirty="0">
                <a:latin typeface="Arial"/>
                <a:hlinkClick r:id="rId4"/>
              </a:rPr>
              <a:t>https://docs.openmicroscopy.org/omero/5.6.3/sysadmins/server-permissions.html#changing-group-permissions</a:t>
            </a:r>
            <a:r>
              <a:rPr lang="de-DE" sz="750" dirty="0">
                <a:latin typeface="Arial"/>
              </a:rPr>
              <a:t>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761F181-0BBA-4BD9-B2FF-E5BFF17D7CA8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Which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types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of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exist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OMERO?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8E34A7B-1B1C-419C-9752-3D7F35D9F2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7480" y="3914004"/>
            <a:ext cx="417090" cy="74597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B6012FD-8D0C-426B-B555-50CE100715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99076" y="3067925"/>
            <a:ext cx="445494" cy="75494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7DEE480-2B75-4053-9272-8D6E9064CE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9553" y="2223988"/>
            <a:ext cx="445494" cy="75494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7364D789-2376-4BE0-B71D-196AD9C68C26}"/>
              </a:ext>
            </a:extLst>
          </p:cNvPr>
          <p:cNvSpPr txBox="1"/>
          <p:nvPr/>
        </p:nvSpPr>
        <p:spPr>
          <a:xfrm>
            <a:off x="769249" y="2447573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Rachel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27D3ADF-BFD2-4ACA-AAC4-7611EC16F10C}"/>
              </a:ext>
            </a:extLst>
          </p:cNvPr>
          <p:cNvSpPr txBox="1"/>
          <p:nvPr/>
        </p:nvSpPr>
        <p:spPr>
          <a:xfrm>
            <a:off x="795878" y="4234207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Lukas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4191D4C-8F6D-40F6-9560-D60A54F8D0A1}"/>
              </a:ext>
            </a:extLst>
          </p:cNvPr>
          <p:cNvSpPr txBox="1"/>
          <p:nvPr/>
        </p:nvSpPr>
        <p:spPr>
          <a:xfrm>
            <a:off x="778211" y="339048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Mary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A94EBDD-9FDB-4901-A932-4F8017835F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14521" y="1384754"/>
            <a:ext cx="445494" cy="754948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DFE54E08-BF85-4600-80AE-AA327F0CDEC1}"/>
              </a:ext>
            </a:extLst>
          </p:cNvPr>
          <p:cNvSpPr txBox="1"/>
          <p:nvPr/>
        </p:nvSpPr>
        <p:spPr>
          <a:xfrm>
            <a:off x="760015" y="1660429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Prof Julie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5F78FD4-A6BE-4245-B25F-9F556F80F108}"/>
              </a:ext>
            </a:extLst>
          </p:cNvPr>
          <p:cNvSpPr txBox="1"/>
          <p:nvPr/>
        </p:nvSpPr>
        <p:spPr>
          <a:xfrm>
            <a:off x="2222157" y="769031"/>
            <a:ext cx="6758355" cy="2398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 err="1">
                <a:latin typeface="Arial"/>
              </a:rPr>
              <a:t>Uploaded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data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belongs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to</a:t>
            </a:r>
            <a:r>
              <a:rPr lang="de-DE" sz="1700" dirty="0">
                <a:latin typeface="Arial"/>
              </a:rPr>
              <a:t> a </a:t>
            </a:r>
            <a:r>
              <a:rPr lang="de-DE" sz="1700" dirty="0" err="1">
                <a:latin typeface="Arial"/>
              </a:rPr>
              <a:t>specific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user</a:t>
            </a:r>
            <a:r>
              <a:rPr lang="de-DE" sz="1700" dirty="0">
                <a:latin typeface="Arial"/>
              </a:rPr>
              <a:t> in a </a:t>
            </a:r>
            <a:r>
              <a:rPr lang="de-DE" sz="1700" dirty="0" err="1">
                <a:latin typeface="Arial"/>
              </a:rPr>
              <a:t>specific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group</a:t>
            </a:r>
            <a:endParaRPr lang="de-DE" sz="17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>
                <a:latin typeface="Arial"/>
              </a:rPr>
              <a:t>In </a:t>
            </a:r>
            <a:r>
              <a:rPr lang="de-DE" sz="1700" dirty="0" err="1">
                <a:latin typeface="Arial"/>
              </a:rPr>
              <a:t>user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groups</a:t>
            </a:r>
            <a:r>
              <a:rPr lang="de-DE" sz="1700" dirty="0">
                <a:latin typeface="Arial"/>
              </a:rPr>
              <a:t>, </a:t>
            </a:r>
            <a:r>
              <a:rPr lang="de-DE" sz="1700" dirty="0" err="1">
                <a:latin typeface="Arial"/>
              </a:rPr>
              <a:t>the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users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have</a:t>
            </a:r>
            <a:r>
              <a:rPr lang="de-DE" sz="1700" dirty="0">
                <a:latin typeface="Arial"/>
              </a:rPr>
              <a:t> different </a:t>
            </a:r>
            <a:r>
              <a:rPr lang="de-DE" sz="1700" dirty="0" err="1">
                <a:latin typeface="Arial"/>
              </a:rPr>
              <a:t>roles</a:t>
            </a:r>
            <a:r>
              <a:rPr lang="de-DE" sz="1700" dirty="0">
                <a:latin typeface="Arial"/>
              </a:rPr>
              <a:t>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>
                <a:latin typeface="Arial"/>
              </a:rPr>
              <a:t>Group </a:t>
            </a:r>
            <a:r>
              <a:rPr lang="de-DE" sz="1700" dirty="0" err="1">
                <a:latin typeface="Arial"/>
              </a:rPr>
              <a:t>owner</a:t>
            </a:r>
            <a:r>
              <a:rPr lang="de-DE" sz="1700" dirty="0">
                <a:latin typeface="Arial"/>
              </a:rPr>
              <a:t> (</a:t>
            </a:r>
            <a:r>
              <a:rPr lang="de-DE" sz="1700" dirty="0" err="1">
                <a:latin typeface="Arial"/>
              </a:rPr>
              <a:t>one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or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more</a:t>
            </a:r>
            <a:r>
              <a:rPr lang="de-DE" sz="1700" dirty="0">
                <a:latin typeface="Arial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>
                <a:latin typeface="Arial"/>
              </a:rPr>
              <a:t>Group </a:t>
            </a:r>
            <a:r>
              <a:rPr lang="de-DE" sz="1700" dirty="0" err="1">
                <a:latin typeface="Arial"/>
              </a:rPr>
              <a:t>members</a:t>
            </a:r>
            <a:endParaRPr lang="de-DE" sz="17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>
                <a:latin typeface="Arial"/>
              </a:rPr>
              <a:t>The OMERO </a:t>
            </a:r>
            <a:r>
              <a:rPr lang="de-DE" sz="1700" dirty="0" err="1">
                <a:latin typeface="Arial"/>
              </a:rPr>
              <a:t>administrator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has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access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to</a:t>
            </a:r>
            <a:r>
              <a:rPr lang="de-DE" sz="1700" dirty="0">
                <a:latin typeface="Arial"/>
              </a:rPr>
              <a:t> all </a:t>
            </a:r>
            <a:r>
              <a:rPr lang="de-DE" sz="1700" dirty="0" err="1">
                <a:latin typeface="Arial"/>
              </a:rPr>
              <a:t>groups</a:t>
            </a:r>
            <a:endParaRPr lang="de-DE" sz="17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700" dirty="0">
                <a:latin typeface="Arial"/>
              </a:rPr>
              <a:t>Group </a:t>
            </a:r>
            <a:r>
              <a:rPr lang="de-DE" sz="1700" dirty="0" err="1">
                <a:latin typeface="Arial"/>
              </a:rPr>
              <a:t>owners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can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change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group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permission</a:t>
            </a:r>
            <a:r>
              <a:rPr lang="de-DE" sz="1700" dirty="0">
                <a:latin typeface="Arial"/>
              </a:rPr>
              <a:t> </a:t>
            </a:r>
            <a:r>
              <a:rPr lang="de-DE" sz="1700" dirty="0" err="1">
                <a:latin typeface="Arial"/>
              </a:rPr>
              <a:t>levels</a:t>
            </a:r>
            <a:endParaRPr lang="de-DE" sz="1700" dirty="0">
              <a:latin typeface="Arial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B6982BB-8902-45DC-8EF5-A309AF2A1FAE}"/>
              </a:ext>
            </a:extLst>
          </p:cNvPr>
          <p:cNvSpPr/>
          <p:nvPr/>
        </p:nvSpPr>
        <p:spPr>
          <a:xfrm>
            <a:off x="2303949" y="3248763"/>
            <a:ext cx="6110108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Group </a:t>
            </a:r>
            <a:r>
              <a:rPr lang="de-DE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permission</a:t>
            </a:r>
            <a:r>
              <a:rPr lang="de-DE" b="1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b="1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levels</a:t>
            </a:r>
            <a:endParaRPr lang="de-DE" b="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de-DE" dirty="0">
                <a:latin typeface="Arial"/>
              </a:rPr>
              <a:t>Private				Read-</a:t>
            </a:r>
            <a:r>
              <a:rPr lang="de-DE" dirty="0" err="1">
                <a:latin typeface="Arial"/>
              </a:rPr>
              <a:t>only</a:t>
            </a:r>
            <a:endParaRPr lang="de-DE" dirty="0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de-DE" dirty="0">
                <a:latin typeface="Arial"/>
              </a:rPr>
              <a:t>  Read-</a:t>
            </a:r>
            <a:r>
              <a:rPr lang="de-DE" dirty="0" err="1">
                <a:latin typeface="Arial"/>
              </a:rPr>
              <a:t>Annotate</a:t>
            </a:r>
            <a:r>
              <a:rPr lang="de-DE" dirty="0">
                <a:latin typeface="Arial"/>
              </a:rPr>
              <a:t>		  Read-Write</a:t>
            </a:r>
          </a:p>
        </p:txBody>
      </p:sp>
    </p:spTree>
    <p:extLst>
      <p:ext uri="{BB962C8B-B14F-4D97-AF65-F5344CB8AC3E}">
        <p14:creationId xmlns:p14="http://schemas.microsoft.com/office/powerpoint/2010/main" val="405315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676B2BC-6101-43C1-B582-8CA601BE0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DA4440BD-FDCC-4495-9E6A-4A2D9211C12E}"/>
              </a:ext>
            </a:extLst>
          </p:cNvPr>
          <p:cNvSpPr/>
          <p:nvPr/>
        </p:nvSpPr>
        <p:spPr>
          <a:xfrm>
            <a:off x="2222157" y="4858694"/>
            <a:ext cx="4339650" cy="215444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non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For</a:t>
            </a: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details</a:t>
            </a: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de-DE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see</a:t>
            </a: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: https://omero.readthedocs.io/en/stable/sysadmins/server-permissions.html</a:t>
            </a:r>
          </a:p>
        </p:txBody>
      </p:sp>
      <p:sp>
        <p:nvSpPr>
          <p:cNvPr id="32" name="Rectangle 2">
            <a:extLst>
              <a:ext uri="{FF2B5EF4-FFF2-40B4-BE49-F238E27FC236}">
                <a16:creationId xmlns:a16="http://schemas.microsoft.com/office/drawing/2014/main" id="{31D3E46A-B386-404D-819A-9E3F87D9BF10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Group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permission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levels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overview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893132B7-67C3-4A1E-8AC7-199B7F58F3A0}"/>
              </a:ext>
            </a:extLst>
          </p:cNvPr>
          <p:cNvSpPr/>
          <p:nvPr/>
        </p:nvSpPr>
        <p:spPr>
          <a:xfrm>
            <a:off x="397836" y="627534"/>
            <a:ext cx="8062596" cy="280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20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Private			        		Read-</a:t>
            </a:r>
            <a:r>
              <a:rPr lang="de-DE" sz="20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only</a:t>
            </a:r>
            <a:endParaRPr lang="de-DE" sz="20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sz="20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sz="20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sz="20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sz="20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20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Read-</a:t>
            </a:r>
            <a:r>
              <a:rPr lang="de-DE" sz="20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Annotate</a:t>
            </a:r>
            <a:r>
              <a:rPr lang="de-DE" sz="20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		        		Read-Write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2FE79C1-F2ED-417F-9B62-2722A0E8CA7C}"/>
              </a:ext>
            </a:extLst>
          </p:cNvPr>
          <p:cNvSpPr/>
          <p:nvPr/>
        </p:nvSpPr>
        <p:spPr>
          <a:xfrm>
            <a:off x="397836" y="1239624"/>
            <a:ext cx="4246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/>
                <a:ea typeface="MS PGothic" pitchFamily="34" charset="-128"/>
              </a:rPr>
              <a:t>Members can only see their own data. The owner can see all data. Good for data storage, but limits any collaboration.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ABC23B61-7E39-4B1D-B6CD-F9FDEA34E4BC}"/>
              </a:ext>
            </a:extLst>
          </p:cNvPr>
          <p:cNvSpPr/>
          <p:nvPr/>
        </p:nvSpPr>
        <p:spPr>
          <a:xfrm>
            <a:off x="4992142" y="1219575"/>
            <a:ext cx="3931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/>
                <a:ea typeface="MS PGothic" pitchFamily="34" charset="-128"/>
              </a:rPr>
              <a:t>Members can see everyone’s data, but not annotate, edit, or delete other’s data. Owner has more rights. 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F023DAA3-891B-47F4-B735-F410D5C8FF6B}"/>
              </a:ext>
            </a:extLst>
          </p:cNvPr>
          <p:cNvSpPr/>
          <p:nvPr/>
        </p:nvSpPr>
        <p:spPr>
          <a:xfrm>
            <a:off x="395536" y="3437071"/>
            <a:ext cx="42797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/>
                <a:ea typeface="MS PGothic" pitchFamily="34" charset="-128"/>
              </a:rPr>
              <a:t>Members can view and annotate other’s data, but not edit or delete it.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/>
                <a:ea typeface="MS PGothic" pitchFamily="34" charset="-128"/>
              </a:rPr>
              <a:t>Owner has extended rights.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450F52B0-9F3A-4A3A-B660-AAF20FA8EA40}"/>
              </a:ext>
            </a:extLst>
          </p:cNvPr>
          <p:cNvSpPr/>
          <p:nvPr/>
        </p:nvSpPr>
        <p:spPr>
          <a:xfrm>
            <a:off x="4959075" y="3432854"/>
            <a:ext cx="42797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ial"/>
                <a:ea typeface="MS PGothic" pitchFamily="34" charset="-128"/>
              </a:rPr>
              <a:t>Members can view, annotate, edit or delete other’s data. Used as if all members co-own all data. Strong collaboration with high level of trust.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1FDE7709-9DAE-439B-B75E-64E7A2BB1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035" y="766584"/>
            <a:ext cx="400106" cy="39058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B71C0A83-5662-4CE2-BA55-C2EE8FB8A0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74" y="2979863"/>
            <a:ext cx="400106" cy="39058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4B5F6211-CE8D-4867-A83E-341571BC99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88" y="790993"/>
            <a:ext cx="342948" cy="390580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59C729F3-FA0C-4778-8CA5-858698ACF37F}"/>
              </a:ext>
            </a:extLst>
          </p:cNvPr>
          <p:cNvSpPr txBox="1"/>
          <p:nvPr/>
        </p:nvSpPr>
        <p:spPr>
          <a:xfrm rot="183639">
            <a:off x="6398204" y="3026359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C00000"/>
                </a:solidFill>
                <a:latin typeface="Arial"/>
                <a:ea typeface="MS PGothic" pitchFamily="34" charset="-128"/>
              </a:rPr>
              <a:t>Can </a:t>
            </a:r>
            <a:r>
              <a:rPr lang="de-DE" sz="1200" dirty="0" err="1">
                <a:solidFill>
                  <a:srgbClr val="C00000"/>
                </a:solidFill>
                <a:latin typeface="Arial"/>
                <a:ea typeface="MS PGothic" pitchFamily="34" charset="-128"/>
              </a:rPr>
              <a:t>only</a:t>
            </a:r>
            <a:r>
              <a:rPr lang="de-DE" sz="1200" dirty="0">
                <a:solidFill>
                  <a:srgbClr val="C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200" dirty="0" err="1">
                <a:solidFill>
                  <a:srgbClr val="C00000"/>
                </a:solidFill>
                <a:latin typeface="Arial"/>
                <a:ea typeface="MS PGothic" pitchFamily="34" charset="-128"/>
              </a:rPr>
              <a:t>be</a:t>
            </a:r>
            <a:r>
              <a:rPr lang="de-DE" sz="1200" dirty="0">
                <a:solidFill>
                  <a:srgbClr val="C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200" dirty="0" err="1">
                <a:solidFill>
                  <a:srgbClr val="C00000"/>
                </a:solidFill>
                <a:latin typeface="Arial"/>
                <a:ea typeface="MS PGothic" pitchFamily="34" charset="-128"/>
              </a:rPr>
              <a:t>granted</a:t>
            </a:r>
            <a:r>
              <a:rPr lang="de-DE" sz="1200" dirty="0">
                <a:solidFill>
                  <a:srgbClr val="C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200" dirty="0" err="1">
                <a:solidFill>
                  <a:srgbClr val="C00000"/>
                </a:solidFill>
                <a:latin typeface="Arial"/>
                <a:ea typeface="MS PGothic" pitchFamily="34" charset="-128"/>
              </a:rPr>
              <a:t>by</a:t>
            </a:r>
            <a:r>
              <a:rPr lang="de-DE" sz="1200" dirty="0">
                <a:solidFill>
                  <a:srgbClr val="C00000"/>
                </a:solidFill>
                <a:latin typeface="Arial"/>
                <a:ea typeface="MS PGothic" pitchFamily="34" charset="-128"/>
              </a:rPr>
              <a:t> an </a:t>
            </a:r>
            <a:r>
              <a:rPr lang="de-DE" sz="1200" dirty="0" err="1">
                <a:solidFill>
                  <a:srgbClr val="C00000"/>
                </a:solidFill>
                <a:latin typeface="Arial"/>
                <a:ea typeface="MS PGothic" pitchFamily="34" charset="-128"/>
              </a:rPr>
              <a:t>admin</a:t>
            </a:r>
            <a:r>
              <a:rPr lang="de-DE" sz="1200" dirty="0">
                <a:solidFill>
                  <a:srgbClr val="C00000"/>
                </a:solidFill>
                <a:latin typeface="Arial"/>
                <a:ea typeface="MS PGothic" pitchFamily="34" charset="-128"/>
              </a:rPr>
              <a:t>!</a:t>
            </a: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54EB1678-4615-4ABF-B64D-F2CFB9E7B8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5851" y="3056074"/>
            <a:ext cx="352474" cy="31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73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2E7F5A02-0D14-4C71-99B1-8B583F09C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D15AA6C-415A-4A0D-A987-A2ABF938C85C}"/>
              </a:ext>
            </a:extLst>
          </p:cNvPr>
          <p:cNvSpPr/>
          <p:nvPr/>
        </p:nvSpPr>
        <p:spPr>
          <a:xfrm>
            <a:off x="2222157" y="4858694"/>
            <a:ext cx="433965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For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details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see</a:t>
            </a:r>
            <a:r>
              <a:rPr lang="de-DE" sz="800" dirty="0">
                <a:latin typeface="Arial"/>
              </a:rPr>
              <a:t>: https://omero.readthedocs.io/en/stable/sysadmins/server-permissions.html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639EBA9-6973-45AF-9B85-6B55532BC65B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30777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Data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sharing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&amp;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permissions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8477CF9-CEB5-490E-A336-5CD9220059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6993" y="3841996"/>
            <a:ext cx="417090" cy="74597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37F1397-2F47-45B0-A970-604573C36A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589" y="3040938"/>
            <a:ext cx="445494" cy="75494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29CF4D9-89B9-4256-B37E-6E7ABD5460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9066" y="2248850"/>
            <a:ext cx="445494" cy="75494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04F9CD2-B897-4096-AC5B-6F54D88EFB70}"/>
              </a:ext>
            </a:extLst>
          </p:cNvPr>
          <p:cNvSpPr txBox="1"/>
          <p:nvPr/>
        </p:nvSpPr>
        <p:spPr>
          <a:xfrm>
            <a:off x="770352" y="2521164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Rachel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FC729FA-8C5B-4A11-8917-5C934FB14686}"/>
              </a:ext>
            </a:extLst>
          </p:cNvPr>
          <p:cNvSpPr txBox="1"/>
          <p:nvPr/>
        </p:nvSpPr>
        <p:spPr>
          <a:xfrm>
            <a:off x="795391" y="4162199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Lukas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D668A92-8290-401F-8D99-7F9B900147C4}"/>
              </a:ext>
            </a:extLst>
          </p:cNvPr>
          <p:cNvSpPr txBox="1"/>
          <p:nvPr/>
        </p:nvSpPr>
        <p:spPr>
          <a:xfrm>
            <a:off x="792068" y="334874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Mary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1BB62C2-7A84-4D8E-A764-E1EA9092B5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9066" y="1456762"/>
            <a:ext cx="445494" cy="754948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74A5CBB1-715D-41EC-967B-B3163EC71513}"/>
              </a:ext>
            </a:extLst>
          </p:cNvPr>
          <p:cNvSpPr txBox="1"/>
          <p:nvPr/>
        </p:nvSpPr>
        <p:spPr>
          <a:xfrm>
            <a:off x="754560" y="1732437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Prof Julie</a:t>
            </a:r>
            <a:br>
              <a:rPr lang="de-DE" sz="1400" dirty="0">
                <a:latin typeface="Arial"/>
              </a:rPr>
            </a:br>
            <a:r>
              <a:rPr lang="de-DE" sz="1400" dirty="0">
                <a:latin typeface="Arial"/>
              </a:rPr>
              <a:t>(</a:t>
            </a:r>
            <a:r>
              <a:rPr lang="de-DE" sz="1400" dirty="0" err="1">
                <a:latin typeface="Arial"/>
              </a:rPr>
              <a:t>owner</a:t>
            </a:r>
            <a:r>
              <a:rPr lang="de-DE" sz="1400" dirty="0">
                <a:latin typeface="Arial"/>
              </a:rPr>
              <a:t>)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79432CB2-AC93-43C4-BDFB-4B2D3F54822C}"/>
              </a:ext>
            </a:extLst>
          </p:cNvPr>
          <p:cNvSpPr/>
          <p:nvPr/>
        </p:nvSpPr>
        <p:spPr bwMode="auto">
          <a:xfrm>
            <a:off x="1719752" y="1491629"/>
            <a:ext cx="1544072" cy="3203219"/>
          </a:xfrm>
          <a:prstGeom prst="roundRect">
            <a:avLst/>
          </a:prstGeom>
          <a:solidFill>
            <a:schemeClr val="bg2">
              <a:lumMod val="85000"/>
            </a:schemeClr>
          </a:solidFill>
          <a:ln w="9525" cap="flat" cmpd="sng" algn="ctr">
            <a:solidFill>
              <a:schemeClr val="bg2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6" name="Grafik 109">
            <a:extLst>
              <a:ext uri="{FF2B5EF4-FFF2-40B4-BE49-F238E27FC236}">
                <a16:creationId xmlns:a16="http://schemas.microsoft.com/office/drawing/2014/main" id="{5B0A7E02-32A9-4073-A727-DC98DB9831F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62" y="2192299"/>
            <a:ext cx="739491" cy="739491"/>
          </a:xfrm>
          <a:prstGeom prst="rect">
            <a:avLst/>
          </a:prstGeom>
        </p:spPr>
      </p:pic>
      <p:pic>
        <p:nvPicPr>
          <p:cNvPr id="17" name="Inhaltsplatzhalter 3">
            <a:extLst>
              <a:ext uri="{FF2B5EF4-FFF2-40B4-BE49-F238E27FC236}">
                <a16:creationId xmlns:a16="http://schemas.microsoft.com/office/drawing/2014/main" id="{41F461DE-0C7E-42A7-AF16-4B712CCC8540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2125462" y="2993820"/>
            <a:ext cx="746417" cy="730058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AA5B6DD-4B88-47AA-B3C8-9CDCCDA94D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25462" y="3769549"/>
            <a:ext cx="746417" cy="746417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3387063B-32B0-4E01-A791-8E0CC257EB2B}"/>
              </a:ext>
            </a:extLst>
          </p:cNvPr>
          <p:cNvSpPr txBox="1"/>
          <p:nvPr/>
        </p:nvSpPr>
        <p:spPr>
          <a:xfrm>
            <a:off x="1436637" y="508933"/>
            <a:ext cx="20826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de-DE" dirty="0">
              <a:latin typeface="Arial"/>
            </a:endParaRPr>
          </a:p>
          <a:p>
            <a:pPr algn="ctr"/>
            <a:r>
              <a:rPr lang="de-DE" dirty="0">
                <a:latin typeface="Arial"/>
              </a:rPr>
              <a:t>OMERO</a:t>
            </a:r>
          </a:p>
          <a:p>
            <a:pPr algn="ctr"/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/ </a:t>
            </a:r>
            <a:r>
              <a:rPr lang="de-DE" dirty="0" err="1">
                <a:latin typeface="Arial"/>
              </a:rPr>
              <a:t>uploaded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by</a:t>
            </a:r>
            <a:endParaRPr lang="de-DE" dirty="0">
              <a:latin typeface="Arial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9964C86-F7C5-4DEF-86E8-5BA59EA37077}"/>
              </a:ext>
            </a:extLst>
          </p:cNvPr>
          <p:cNvSpPr/>
          <p:nvPr/>
        </p:nvSpPr>
        <p:spPr>
          <a:xfrm>
            <a:off x="2047264" y="1676587"/>
            <a:ext cx="90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de-DE" sz="1600" dirty="0" err="1">
                <a:latin typeface="+mj-lt"/>
                <a:ea typeface="ＭＳ Ｐゴシック" charset="0"/>
              </a:rPr>
              <a:t>No</a:t>
            </a:r>
            <a:r>
              <a:rPr lang="de-DE" sz="1600" dirty="0">
                <a:latin typeface="+mj-lt"/>
                <a:ea typeface="ＭＳ Ｐゴシック" charset="0"/>
              </a:rPr>
              <a:t> </a:t>
            </a:r>
            <a:r>
              <a:rPr lang="de-DE" sz="1600" dirty="0" err="1">
                <a:latin typeface="+mj-lt"/>
                <a:ea typeface="ＭＳ Ｐゴシック" charset="0"/>
              </a:rPr>
              <a:t>data</a:t>
            </a:r>
            <a:endParaRPr lang="de-DE" sz="1600" dirty="0">
              <a:latin typeface="+mj-lt"/>
              <a:ea typeface="ＭＳ Ｐゴシック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A6FA9B7-B69C-444D-8B10-D35850152B83}"/>
              </a:ext>
            </a:extLst>
          </p:cNvPr>
          <p:cNvSpPr txBox="1"/>
          <p:nvPr/>
        </p:nvSpPr>
        <p:spPr>
          <a:xfrm>
            <a:off x="5180928" y="177886"/>
            <a:ext cx="3345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err="1">
                <a:latin typeface="Arial"/>
              </a:rPr>
              <a:t>Which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permissions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exist</a:t>
            </a:r>
            <a:r>
              <a:rPr lang="de-DE" sz="2000" b="1" dirty="0">
                <a:latin typeface="Arial"/>
              </a:rPr>
              <a:t>?</a:t>
            </a:r>
          </a:p>
          <a:p>
            <a:pPr algn="ctr"/>
            <a:r>
              <a:rPr lang="de-DE" sz="2000" dirty="0">
                <a:latin typeface="Arial"/>
              </a:rPr>
              <a:t>Group type: </a:t>
            </a:r>
            <a:r>
              <a:rPr lang="de-DE" sz="2000" b="1" dirty="0">
                <a:solidFill>
                  <a:schemeClr val="accent1"/>
                </a:solidFill>
                <a:latin typeface="Arial"/>
              </a:rPr>
              <a:t>private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03077455-7CF1-42BC-90FA-C9F5EB25E4D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97325" y="997063"/>
            <a:ext cx="445494" cy="75494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1CB76D6D-B202-47D9-ACB2-1EA05E4DF3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13479" y="997063"/>
            <a:ext cx="445494" cy="754948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6F0038A5-2D22-41E0-AC37-D8C5E02EA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3337" y="987574"/>
            <a:ext cx="445494" cy="754948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6B132DE6-D879-4775-83BC-7004F88B34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35552" y="1005866"/>
            <a:ext cx="417090" cy="745978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3A8A35E4-0894-454C-AFCC-187CD2217D4B}"/>
              </a:ext>
            </a:extLst>
          </p:cNvPr>
          <p:cNvCxnSpPr>
            <a:cxnSpLocks/>
          </p:cNvCxnSpPr>
          <p:nvPr/>
        </p:nvCxnSpPr>
        <p:spPr bwMode="auto">
          <a:xfrm>
            <a:off x="4659172" y="1831828"/>
            <a:ext cx="4575592" cy="9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B57EF8D4-6C3B-4CBB-891F-4A87FA4CFD91}"/>
              </a:ext>
            </a:extLst>
          </p:cNvPr>
          <p:cNvCxnSpPr>
            <a:cxnSpLocks/>
          </p:cNvCxnSpPr>
          <p:nvPr/>
        </p:nvCxnSpPr>
        <p:spPr bwMode="auto">
          <a:xfrm flipV="1">
            <a:off x="5796136" y="1304654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F2C34AEB-D2D1-4152-93BC-741C7CA3E881}"/>
              </a:ext>
            </a:extLst>
          </p:cNvPr>
          <p:cNvCxnSpPr>
            <a:cxnSpLocks/>
          </p:cNvCxnSpPr>
          <p:nvPr/>
        </p:nvCxnSpPr>
        <p:spPr bwMode="auto">
          <a:xfrm flipV="1">
            <a:off x="6948264" y="1283917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AF78785C-23E7-4657-A9B4-E917953FA729}"/>
              </a:ext>
            </a:extLst>
          </p:cNvPr>
          <p:cNvCxnSpPr>
            <a:cxnSpLocks/>
          </p:cNvCxnSpPr>
          <p:nvPr/>
        </p:nvCxnSpPr>
        <p:spPr bwMode="auto">
          <a:xfrm flipV="1">
            <a:off x="8100392" y="1240738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AE967321-BE85-498A-8123-9E9A1F1E0E26}"/>
              </a:ext>
            </a:extLst>
          </p:cNvPr>
          <p:cNvCxnSpPr>
            <a:cxnSpLocks/>
          </p:cNvCxnSpPr>
          <p:nvPr/>
        </p:nvCxnSpPr>
        <p:spPr bwMode="auto">
          <a:xfrm flipV="1">
            <a:off x="4644008" y="1304654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509878C9-2F81-4289-8CA7-6F06DD6E2F40}"/>
              </a:ext>
            </a:extLst>
          </p:cNvPr>
          <p:cNvSpPr txBox="1"/>
          <p:nvPr/>
        </p:nvSpPr>
        <p:spPr>
          <a:xfrm>
            <a:off x="3690090" y="2087895"/>
            <a:ext cx="737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View</a:t>
            </a:r>
          </a:p>
        </p:txBody>
      </p:sp>
      <p:pic>
        <p:nvPicPr>
          <p:cNvPr id="32" name="Grafik 109">
            <a:extLst>
              <a:ext uri="{FF2B5EF4-FFF2-40B4-BE49-F238E27FC236}">
                <a16:creationId xmlns:a16="http://schemas.microsoft.com/office/drawing/2014/main" id="{B4037661-8006-43B9-B618-E8CEA7A8BFF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58" y="1851670"/>
            <a:ext cx="575572" cy="575572"/>
          </a:xfrm>
          <a:prstGeom prst="rect">
            <a:avLst/>
          </a:prstGeom>
        </p:spPr>
      </p:pic>
      <p:pic>
        <p:nvPicPr>
          <p:cNvPr id="33" name="Inhaltsplatzhalter 3">
            <a:extLst>
              <a:ext uri="{FF2B5EF4-FFF2-40B4-BE49-F238E27FC236}">
                <a16:creationId xmlns:a16="http://schemas.microsoft.com/office/drawing/2014/main" id="{935C0FAE-4418-466C-AF1B-E76270208E40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860032" y="1995686"/>
            <a:ext cx="580964" cy="56823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485322EA-CEEB-4C50-BC28-B99E880E66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6056" y="2185076"/>
            <a:ext cx="580960" cy="580960"/>
          </a:xfrm>
          <a:prstGeom prst="rect">
            <a:avLst/>
          </a:prstGeom>
        </p:spPr>
      </p:pic>
      <p:pic>
        <p:nvPicPr>
          <p:cNvPr id="35" name="Grafik 109">
            <a:extLst>
              <a:ext uri="{FF2B5EF4-FFF2-40B4-BE49-F238E27FC236}">
                <a16:creationId xmlns:a16="http://schemas.microsoft.com/office/drawing/2014/main" id="{A131C02A-8B2F-4D27-8C76-27710E9793A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748" y="1987836"/>
            <a:ext cx="575572" cy="575572"/>
          </a:xfrm>
          <a:prstGeom prst="rect">
            <a:avLst/>
          </a:prstGeom>
        </p:spPr>
      </p:pic>
      <p:pic>
        <p:nvPicPr>
          <p:cNvPr id="36" name="Inhaltsplatzhalter 3">
            <a:extLst>
              <a:ext uri="{FF2B5EF4-FFF2-40B4-BE49-F238E27FC236}">
                <a16:creationId xmlns:a16="http://schemas.microsoft.com/office/drawing/2014/main" id="{F0947148-B214-45E8-A5F7-8924E4747370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236296" y="1994243"/>
            <a:ext cx="580964" cy="568230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29D2DCAC-66A6-4C22-8582-23CE27BC28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53820" y="1990526"/>
            <a:ext cx="580960" cy="580960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A89B458B-A089-4F42-AAA1-40B92FFD74DB}"/>
              </a:ext>
            </a:extLst>
          </p:cNvPr>
          <p:cNvSpPr txBox="1"/>
          <p:nvPr/>
        </p:nvSpPr>
        <p:spPr>
          <a:xfrm>
            <a:off x="3433625" y="3107744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 err="1">
                <a:latin typeface="Arial"/>
              </a:rPr>
              <a:t>Annotate</a:t>
            </a:r>
            <a:endParaRPr lang="de-DE" sz="2000" dirty="0">
              <a:latin typeface="Arial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F31225F6-DF05-45F7-8F4C-37396B2BBCF6}"/>
              </a:ext>
            </a:extLst>
          </p:cNvPr>
          <p:cNvSpPr txBox="1"/>
          <p:nvPr/>
        </p:nvSpPr>
        <p:spPr>
          <a:xfrm>
            <a:off x="3635896" y="3961194"/>
            <a:ext cx="925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>
                <a:latin typeface="Arial"/>
              </a:rPr>
              <a:t>Edit </a:t>
            </a:r>
            <a:r>
              <a:rPr lang="de-DE" sz="2000" dirty="0" err="1">
                <a:latin typeface="Arial"/>
              </a:rPr>
              <a:t>or</a:t>
            </a:r>
            <a:endParaRPr lang="de-DE" sz="2000" dirty="0">
              <a:latin typeface="Arial"/>
            </a:endParaRPr>
          </a:p>
          <a:p>
            <a:pPr algn="ctr"/>
            <a:r>
              <a:rPr lang="de-DE" sz="2000" dirty="0" err="1">
                <a:latin typeface="Arial"/>
              </a:rPr>
              <a:t>delete</a:t>
            </a:r>
            <a:endParaRPr lang="de-DE" sz="2000" dirty="0">
              <a:latin typeface="Arial"/>
            </a:endParaRPr>
          </a:p>
        </p:txBody>
      </p:sp>
      <p:pic>
        <p:nvPicPr>
          <p:cNvPr id="40" name="Grafik 109">
            <a:extLst>
              <a:ext uri="{FF2B5EF4-FFF2-40B4-BE49-F238E27FC236}">
                <a16:creationId xmlns:a16="http://schemas.microsoft.com/office/drawing/2014/main" id="{356151D0-1D55-4D90-B204-F43EADBDBC1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748" y="2940668"/>
            <a:ext cx="575572" cy="575572"/>
          </a:xfrm>
          <a:prstGeom prst="rect">
            <a:avLst/>
          </a:prstGeom>
        </p:spPr>
      </p:pic>
      <p:pic>
        <p:nvPicPr>
          <p:cNvPr id="41" name="Inhaltsplatzhalter 3">
            <a:extLst>
              <a:ext uri="{FF2B5EF4-FFF2-40B4-BE49-F238E27FC236}">
                <a16:creationId xmlns:a16="http://schemas.microsoft.com/office/drawing/2014/main" id="{B4F91188-F246-409A-9EF7-DE4588D999C6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236296" y="2947075"/>
            <a:ext cx="580964" cy="568230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E5F532FF-5692-4D92-AD2C-E8489CFE1CE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53820" y="2943358"/>
            <a:ext cx="580960" cy="580960"/>
          </a:xfrm>
          <a:prstGeom prst="rect">
            <a:avLst/>
          </a:prstGeom>
        </p:spPr>
      </p:pic>
      <p:pic>
        <p:nvPicPr>
          <p:cNvPr id="43" name="Grafik 109">
            <a:extLst>
              <a:ext uri="{FF2B5EF4-FFF2-40B4-BE49-F238E27FC236}">
                <a16:creationId xmlns:a16="http://schemas.microsoft.com/office/drawing/2014/main" id="{A892CE8A-480F-43BA-BA4C-D6ED7DD9A85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748" y="3979689"/>
            <a:ext cx="575572" cy="575572"/>
          </a:xfrm>
          <a:prstGeom prst="rect">
            <a:avLst/>
          </a:prstGeom>
        </p:spPr>
      </p:pic>
      <p:pic>
        <p:nvPicPr>
          <p:cNvPr id="44" name="Inhaltsplatzhalter 3">
            <a:extLst>
              <a:ext uri="{FF2B5EF4-FFF2-40B4-BE49-F238E27FC236}">
                <a16:creationId xmlns:a16="http://schemas.microsoft.com/office/drawing/2014/main" id="{136C14D4-6EC2-4513-BEF9-0F38E10EAD04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236296" y="3986096"/>
            <a:ext cx="580964" cy="56823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F8A22958-CDA2-46BA-B825-DA841CD593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53820" y="3982379"/>
            <a:ext cx="580960" cy="580960"/>
          </a:xfrm>
          <a:prstGeom prst="rect">
            <a:avLst/>
          </a:prstGeom>
        </p:spPr>
      </p:pic>
      <p:pic>
        <p:nvPicPr>
          <p:cNvPr id="46" name="Grafik 109">
            <a:extLst>
              <a:ext uri="{FF2B5EF4-FFF2-40B4-BE49-F238E27FC236}">
                <a16:creationId xmlns:a16="http://schemas.microsoft.com/office/drawing/2014/main" id="{D2733427-75B0-439E-8005-4C46982AFB1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143" y="3808746"/>
            <a:ext cx="575572" cy="575572"/>
          </a:xfrm>
          <a:prstGeom prst="rect">
            <a:avLst/>
          </a:prstGeom>
        </p:spPr>
      </p:pic>
      <p:pic>
        <p:nvPicPr>
          <p:cNvPr id="47" name="Inhaltsplatzhalter 3">
            <a:extLst>
              <a:ext uri="{FF2B5EF4-FFF2-40B4-BE49-F238E27FC236}">
                <a16:creationId xmlns:a16="http://schemas.microsoft.com/office/drawing/2014/main" id="{1514332E-621C-47CA-9CE7-97C16E6BE33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860032" y="3952762"/>
            <a:ext cx="580964" cy="568230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DC30D472-67C9-4040-8AE6-CD5A1D0D074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6056" y="4142152"/>
            <a:ext cx="580960" cy="580960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C9817547-9086-4CDB-92A1-AC803DEEFF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70882" y="492892"/>
            <a:ext cx="342948" cy="3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36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D8716118-FCA3-4B85-B6C2-FCB857B51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CFD86179-DB13-4772-BB54-3CF9D62821C0}"/>
              </a:ext>
            </a:extLst>
          </p:cNvPr>
          <p:cNvSpPr/>
          <p:nvPr/>
        </p:nvSpPr>
        <p:spPr>
          <a:xfrm>
            <a:off x="2222157" y="4858694"/>
            <a:ext cx="433965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For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details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see</a:t>
            </a:r>
            <a:r>
              <a:rPr lang="de-DE" sz="800" dirty="0">
                <a:latin typeface="Arial"/>
              </a:rPr>
              <a:t>: https://omero.readthedocs.io/en/stable/sysadmins/server-permissions.html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BDBDAEE-BC7D-445E-8524-902E2A64E600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30777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Data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sharing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&amp;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permissions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5D0DF8F-F150-492E-8381-7D2BC9AB4D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6993" y="3841996"/>
            <a:ext cx="417090" cy="74597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4BC77DC-01CF-44F2-A833-D3837710BF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589" y="3040938"/>
            <a:ext cx="445494" cy="75494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CEDACCCA-B036-4601-AE0D-2A46FD2743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9066" y="2248850"/>
            <a:ext cx="445494" cy="75494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8AD4D33-1252-4195-A398-F0E07FB42E9E}"/>
              </a:ext>
            </a:extLst>
          </p:cNvPr>
          <p:cNvSpPr txBox="1"/>
          <p:nvPr/>
        </p:nvSpPr>
        <p:spPr>
          <a:xfrm>
            <a:off x="770352" y="2521164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Rachel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05F089A-537B-4093-9511-F00FD6D12EA8}"/>
              </a:ext>
            </a:extLst>
          </p:cNvPr>
          <p:cNvSpPr txBox="1"/>
          <p:nvPr/>
        </p:nvSpPr>
        <p:spPr>
          <a:xfrm>
            <a:off x="795391" y="4162199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Lukas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15CE13D-1242-4F3B-9BF5-9562C4D05B44}"/>
              </a:ext>
            </a:extLst>
          </p:cNvPr>
          <p:cNvSpPr txBox="1"/>
          <p:nvPr/>
        </p:nvSpPr>
        <p:spPr>
          <a:xfrm>
            <a:off x="792068" y="334874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Mary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1F99566-A138-4813-BE5E-1285679524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9066" y="1456762"/>
            <a:ext cx="445494" cy="754948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38C45168-9E76-47FE-A18D-3ADFB0BDD510}"/>
              </a:ext>
            </a:extLst>
          </p:cNvPr>
          <p:cNvSpPr txBox="1"/>
          <p:nvPr/>
        </p:nvSpPr>
        <p:spPr>
          <a:xfrm>
            <a:off x="754560" y="1732437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Prof Julie</a:t>
            </a:r>
            <a:br>
              <a:rPr lang="de-DE" sz="1400" dirty="0">
                <a:latin typeface="Arial"/>
              </a:rPr>
            </a:br>
            <a:r>
              <a:rPr lang="de-DE" sz="1400" dirty="0">
                <a:latin typeface="Arial"/>
              </a:rPr>
              <a:t>(</a:t>
            </a:r>
            <a:r>
              <a:rPr lang="de-DE" sz="1400" dirty="0" err="1">
                <a:latin typeface="Arial"/>
              </a:rPr>
              <a:t>owner</a:t>
            </a:r>
            <a:r>
              <a:rPr lang="de-DE" sz="1400" dirty="0">
                <a:latin typeface="Arial"/>
              </a:rPr>
              <a:t>)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5E84D322-94DB-48D7-BB90-D9EF2AB9939A}"/>
              </a:ext>
            </a:extLst>
          </p:cNvPr>
          <p:cNvSpPr/>
          <p:nvPr/>
        </p:nvSpPr>
        <p:spPr bwMode="auto">
          <a:xfrm>
            <a:off x="1719752" y="1491629"/>
            <a:ext cx="1544072" cy="3203219"/>
          </a:xfrm>
          <a:prstGeom prst="roundRect">
            <a:avLst/>
          </a:prstGeom>
          <a:solidFill>
            <a:schemeClr val="bg2">
              <a:lumMod val="85000"/>
            </a:schemeClr>
          </a:solidFill>
          <a:ln w="9525" cap="flat" cmpd="sng" algn="ctr">
            <a:solidFill>
              <a:schemeClr val="bg2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6" name="Grafik 109">
            <a:extLst>
              <a:ext uri="{FF2B5EF4-FFF2-40B4-BE49-F238E27FC236}">
                <a16:creationId xmlns:a16="http://schemas.microsoft.com/office/drawing/2014/main" id="{CF37EC90-D3A0-45D3-A6A5-ECF2B01996B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62" y="2192299"/>
            <a:ext cx="739491" cy="739491"/>
          </a:xfrm>
          <a:prstGeom prst="rect">
            <a:avLst/>
          </a:prstGeom>
        </p:spPr>
      </p:pic>
      <p:pic>
        <p:nvPicPr>
          <p:cNvPr id="17" name="Inhaltsplatzhalter 3">
            <a:extLst>
              <a:ext uri="{FF2B5EF4-FFF2-40B4-BE49-F238E27FC236}">
                <a16:creationId xmlns:a16="http://schemas.microsoft.com/office/drawing/2014/main" id="{32B9954E-14D1-40FF-AF55-DB552AB47C58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2125462" y="2993820"/>
            <a:ext cx="746417" cy="730058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81837CF-C40D-4C53-A9DA-5D90B6B8367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25462" y="3769549"/>
            <a:ext cx="746417" cy="746417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51547DC2-D24E-4DA6-B946-A6952B608757}"/>
              </a:ext>
            </a:extLst>
          </p:cNvPr>
          <p:cNvSpPr txBox="1"/>
          <p:nvPr/>
        </p:nvSpPr>
        <p:spPr>
          <a:xfrm>
            <a:off x="1436637" y="508933"/>
            <a:ext cx="20826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de-DE" dirty="0">
              <a:latin typeface="Arial"/>
            </a:endParaRPr>
          </a:p>
          <a:p>
            <a:pPr algn="ctr"/>
            <a:r>
              <a:rPr lang="de-DE" dirty="0">
                <a:latin typeface="Arial"/>
              </a:rPr>
              <a:t>OMERO</a:t>
            </a:r>
          </a:p>
          <a:p>
            <a:pPr algn="ctr"/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/ </a:t>
            </a:r>
            <a:r>
              <a:rPr lang="de-DE" dirty="0" err="1">
                <a:latin typeface="Arial"/>
              </a:rPr>
              <a:t>uploaded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by</a:t>
            </a:r>
            <a:endParaRPr lang="de-DE" dirty="0">
              <a:latin typeface="Arial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0ED797A8-0F01-4876-AFC8-7D13804B26D7}"/>
              </a:ext>
            </a:extLst>
          </p:cNvPr>
          <p:cNvSpPr/>
          <p:nvPr/>
        </p:nvSpPr>
        <p:spPr>
          <a:xfrm>
            <a:off x="2047264" y="1676587"/>
            <a:ext cx="90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de-DE" sz="1600" dirty="0" err="1">
                <a:latin typeface="+mj-lt"/>
                <a:ea typeface="ＭＳ Ｐゴシック" charset="0"/>
              </a:rPr>
              <a:t>No</a:t>
            </a:r>
            <a:r>
              <a:rPr lang="de-DE" sz="1600" dirty="0">
                <a:latin typeface="+mj-lt"/>
                <a:ea typeface="ＭＳ Ｐゴシック" charset="0"/>
              </a:rPr>
              <a:t> </a:t>
            </a:r>
            <a:r>
              <a:rPr lang="de-DE" sz="1600" dirty="0" err="1">
                <a:latin typeface="+mj-lt"/>
                <a:ea typeface="ＭＳ Ｐゴシック" charset="0"/>
              </a:rPr>
              <a:t>data</a:t>
            </a:r>
            <a:endParaRPr lang="de-DE" sz="1600" dirty="0">
              <a:latin typeface="+mj-lt"/>
              <a:ea typeface="ＭＳ Ｐゴシック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B8F7A83-AB7B-449B-9575-3CCB8D9174AD}"/>
              </a:ext>
            </a:extLst>
          </p:cNvPr>
          <p:cNvSpPr txBox="1"/>
          <p:nvPr/>
        </p:nvSpPr>
        <p:spPr>
          <a:xfrm>
            <a:off x="5180928" y="177886"/>
            <a:ext cx="3345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err="1">
                <a:latin typeface="Arial"/>
              </a:rPr>
              <a:t>Which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permissions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exist</a:t>
            </a:r>
            <a:r>
              <a:rPr lang="de-DE" sz="2000" b="1" dirty="0">
                <a:latin typeface="Arial"/>
              </a:rPr>
              <a:t>?</a:t>
            </a:r>
          </a:p>
          <a:p>
            <a:pPr algn="ctr"/>
            <a:r>
              <a:rPr lang="de-DE" sz="2000" dirty="0">
                <a:latin typeface="Arial"/>
              </a:rPr>
              <a:t>Group type: </a:t>
            </a:r>
            <a:r>
              <a:rPr lang="de-DE" sz="2000" b="1" dirty="0">
                <a:solidFill>
                  <a:schemeClr val="accent1"/>
                </a:solidFill>
                <a:latin typeface="Arial"/>
              </a:rPr>
              <a:t>Read-</a:t>
            </a:r>
            <a:r>
              <a:rPr lang="de-DE" sz="2000" b="1" dirty="0" err="1">
                <a:solidFill>
                  <a:schemeClr val="accent1"/>
                </a:solidFill>
                <a:latin typeface="Arial"/>
              </a:rPr>
              <a:t>only</a:t>
            </a:r>
            <a:endParaRPr lang="de-DE" sz="2000" b="1" dirty="0">
              <a:solidFill>
                <a:schemeClr val="accent1"/>
              </a:solidFill>
              <a:latin typeface="Arial"/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1BC96F11-FFB8-4D49-B577-EE25AAC66F7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97325" y="997063"/>
            <a:ext cx="445494" cy="75494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9FE2DB70-4863-4F85-95A3-F7CCDC3D25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13479" y="997063"/>
            <a:ext cx="445494" cy="754948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7E9476CA-44DD-4853-BB94-3B1FFD6078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3337" y="987574"/>
            <a:ext cx="445494" cy="754948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A5D02473-2727-4C32-97FC-CA67242E2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35552" y="1005866"/>
            <a:ext cx="417090" cy="745978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C6F2D179-F8C2-4D6C-B766-A96F1FD66023}"/>
              </a:ext>
            </a:extLst>
          </p:cNvPr>
          <p:cNvCxnSpPr>
            <a:cxnSpLocks/>
          </p:cNvCxnSpPr>
          <p:nvPr/>
        </p:nvCxnSpPr>
        <p:spPr bwMode="auto">
          <a:xfrm>
            <a:off x="4659172" y="1761906"/>
            <a:ext cx="4575592" cy="9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E25EE51F-FC65-43A3-A6F8-2CB74934C265}"/>
              </a:ext>
            </a:extLst>
          </p:cNvPr>
          <p:cNvCxnSpPr>
            <a:cxnSpLocks/>
          </p:cNvCxnSpPr>
          <p:nvPr/>
        </p:nvCxnSpPr>
        <p:spPr bwMode="auto">
          <a:xfrm flipV="1">
            <a:off x="5796136" y="1304654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5D565A44-6CAE-4A9D-AB2D-02E2888CCC3D}"/>
              </a:ext>
            </a:extLst>
          </p:cNvPr>
          <p:cNvCxnSpPr>
            <a:cxnSpLocks/>
          </p:cNvCxnSpPr>
          <p:nvPr/>
        </p:nvCxnSpPr>
        <p:spPr bwMode="auto">
          <a:xfrm flipV="1">
            <a:off x="6948264" y="1283917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09981070-9DA6-41D5-AE81-FDBB283C2B02}"/>
              </a:ext>
            </a:extLst>
          </p:cNvPr>
          <p:cNvCxnSpPr>
            <a:cxnSpLocks/>
          </p:cNvCxnSpPr>
          <p:nvPr/>
        </p:nvCxnSpPr>
        <p:spPr bwMode="auto">
          <a:xfrm flipV="1">
            <a:off x="8100392" y="1240738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711E022E-E24D-4836-A72F-B04A16D12309}"/>
              </a:ext>
            </a:extLst>
          </p:cNvPr>
          <p:cNvCxnSpPr>
            <a:cxnSpLocks/>
          </p:cNvCxnSpPr>
          <p:nvPr/>
        </p:nvCxnSpPr>
        <p:spPr bwMode="auto">
          <a:xfrm flipV="1">
            <a:off x="4644008" y="1304654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AB02E1E1-6534-4012-B9B8-449E26CF67E2}"/>
              </a:ext>
            </a:extLst>
          </p:cNvPr>
          <p:cNvSpPr txBox="1"/>
          <p:nvPr/>
        </p:nvSpPr>
        <p:spPr>
          <a:xfrm>
            <a:off x="3689164" y="2081103"/>
            <a:ext cx="737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View</a:t>
            </a:r>
          </a:p>
        </p:txBody>
      </p:sp>
      <p:pic>
        <p:nvPicPr>
          <p:cNvPr id="32" name="Grafik 109">
            <a:extLst>
              <a:ext uri="{FF2B5EF4-FFF2-40B4-BE49-F238E27FC236}">
                <a16:creationId xmlns:a16="http://schemas.microsoft.com/office/drawing/2014/main" id="{907DEEE5-7DEA-4245-9FFE-0CDD80643E8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58" y="1858924"/>
            <a:ext cx="575572" cy="575572"/>
          </a:xfrm>
          <a:prstGeom prst="rect">
            <a:avLst/>
          </a:prstGeom>
        </p:spPr>
      </p:pic>
      <p:pic>
        <p:nvPicPr>
          <p:cNvPr id="33" name="Inhaltsplatzhalter 3">
            <a:extLst>
              <a:ext uri="{FF2B5EF4-FFF2-40B4-BE49-F238E27FC236}">
                <a16:creationId xmlns:a16="http://schemas.microsoft.com/office/drawing/2014/main" id="{5FB06846-CD5C-402E-8C85-48E4D8454280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860032" y="2002940"/>
            <a:ext cx="580964" cy="56823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92302CC4-DB39-40FF-B6BB-D2517B2A99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6056" y="2192330"/>
            <a:ext cx="580960" cy="58096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E06A8002-9A42-4D5A-96E5-3008924C850E}"/>
              </a:ext>
            </a:extLst>
          </p:cNvPr>
          <p:cNvSpPr txBox="1"/>
          <p:nvPr/>
        </p:nvSpPr>
        <p:spPr>
          <a:xfrm>
            <a:off x="3433625" y="3107744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 err="1">
                <a:latin typeface="Arial"/>
              </a:rPr>
              <a:t>Annotate</a:t>
            </a:r>
            <a:endParaRPr lang="de-DE" sz="2000" dirty="0">
              <a:latin typeface="Arial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CEFD381-F6E7-4103-9622-03BE1C5A29C4}"/>
              </a:ext>
            </a:extLst>
          </p:cNvPr>
          <p:cNvSpPr txBox="1"/>
          <p:nvPr/>
        </p:nvSpPr>
        <p:spPr>
          <a:xfrm>
            <a:off x="3635896" y="3970072"/>
            <a:ext cx="925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>
                <a:latin typeface="Arial"/>
              </a:rPr>
              <a:t>Edit </a:t>
            </a:r>
            <a:r>
              <a:rPr lang="de-DE" sz="2000" dirty="0" err="1">
                <a:latin typeface="Arial"/>
              </a:rPr>
              <a:t>or</a:t>
            </a:r>
            <a:endParaRPr lang="de-DE" sz="2000" dirty="0">
              <a:latin typeface="Arial"/>
            </a:endParaRPr>
          </a:p>
          <a:p>
            <a:pPr algn="ctr"/>
            <a:r>
              <a:rPr lang="de-DE" sz="2000" dirty="0" err="1">
                <a:latin typeface="Arial"/>
              </a:rPr>
              <a:t>delete</a:t>
            </a:r>
            <a:endParaRPr lang="de-DE" sz="2000" dirty="0">
              <a:latin typeface="Arial"/>
            </a:endParaRPr>
          </a:p>
        </p:txBody>
      </p:sp>
      <p:pic>
        <p:nvPicPr>
          <p:cNvPr id="37" name="Grafik 109">
            <a:extLst>
              <a:ext uri="{FF2B5EF4-FFF2-40B4-BE49-F238E27FC236}">
                <a16:creationId xmlns:a16="http://schemas.microsoft.com/office/drawing/2014/main" id="{D25B02DF-00BA-48C4-8961-B6D70C215C4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748" y="2971626"/>
            <a:ext cx="575572" cy="575572"/>
          </a:xfrm>
          <a:prstGeom prst="rect">
            <a:avLst/>
          </a:prstGeom>
        </p:spPr>
      </p:pic>
      <p:pic>
        <p:nvPicPr>
          <p:cNvPr id="38" name="Inhaltsplatzhalter 3">
            <a:extLst>
              <a:ext uri="{FF2B5EF4-FFF2-40B4-BE49-F238E27FC236}">
                <a16:creationId xmlns:a16="http://schemas.microsoft.com/office/drawing/2014/main" id="{2141CAC5-4981-4BA5-B43C-E3CB02A10EDE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218658" y="2978033"/>
            <a:ext cx="580964" cy="56823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177594B2-FB9E-4267-966C-E6B05FE9C1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48924" y="2974316"/>
            <a:ext cx="580960" cy="580960"/>
          </a:xfrm>
          <a:prstGeom prst="rect">
            <a:avLst/>
          </a:prstGeom>
        </p:spPr>
      </p:pic>
      <p:pic>
        <p:nvPicPr>
          <p:cNvPr id="40" name="Grafik 109">
            <a:extLst>
              <a:ext uri="{FF2B5EF4-FFF2-40B4-BE49-F238E27FC236}">
                <a16:creationId xmlns:a16="http://schemas.microsoft.com/office/drawing/2014/main" id="{0792F417-B654-48AE-92BC-E9D9A09D63D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748" y="3988567"/>
            <a:ext cx="575572" cy="575572"/>
          </a:xfrm>
          <a:prstGeom prst="rect">
            <a:avLst/>
          </a:prstGeom>
        </p:spPr>
      </p:pic>
      <p:pic>
        <p:nvPicPr>
          <p:cNvPr id="41" name="Inhaltsplatzhalter 3">
            <a:extLst>
              <a:ext uri="{FF2B5EF4-FFF2-40B4-BE49-F238E27FC236}">
                <a16:creationId xmlns:a16="http://schemas.microsoft.com/office/drawing/2014/main" id="{A848E4BF-0639-47B2-B310-A3A0B7A298FB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218658" y="3994974"/>
            <a:ext cx="580964" cy="568230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11FE1818-EDE3-4247-A2A3-C1D4100157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48924" y="3991257"/>
            <a:ext cx="580960" cy="580960"/>
          </a:xfrm>
          <a:prstGeom prst="rect">
            <a:avLst/>
          </a:prstGeom>
        </p:spPr>
      </p:pic>
      <p:pic>
        <p:nvPicPr>
          <p:cNvPr id="43" name="Grafik 109">
            <a:extLst>
              <a:ext uri="{FF2B5EF4-FFF2-40B4-BE49-F238E27FC236}">
                <a16:creationId xmlns:a16="http://schemas.microsoft.com/office/drawing/2014/main" id="{6A3F3E08-D778-4542-A213-95A6C4742DE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143" y="3817624"/>
            <a:ext cx="575572" cy="575572"/>
          </a:xfrm>
          <a:prstGeom prst="rect">
            <a:avLst/>
          </a:prstGeom>
        </p:spPr>
      </p:pic>
      <p:pic>
        <p:nvPicPr>
          <p:cNvPr id="44" name="Inhaltsplatzhalter 3">
            <a:extLst>
              <a:ext uri="{FF2B5EF4-FFF2-40B4-BE49-F238E27FC236}">
                <a16:creationId xmlns:a16="http://schemas.microsoft.com/office/drawing/2014/main" id="{8BF5DC1C-C5EF-4BA0-99E0-A7024B3E17F4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860032" y="3961640"/>
            <a:ext cx="580964" cy="56823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EF7EA23D-76AE-49C7-B68F-58D45B3E1D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6056" y="4151030"/>
            <a:ext cx="580960" cy="580960"/>
          </a:xfrm>
          <a:prstGeom prst="rect">
            <a:avLst/>
          </a:prstGeom>
        </p:spPr>
      </p:pic>
      <p:pic>
        <p:nvPicPr>
          <p:cNvPr id="46" name="Grafik 109">
            <a:extLst>
              <a:ext uri="{FF2B5EF4-FFF2-40B4-BE49-F238E27FC236}">
                <a16:creationId xmlns:a16="http://schemas.microsoft.com/office/drawing/2014/main" id="{AA94E2A4-3A6A-4409-9DD6-6BA9627AC50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700" y="1848719"/>
            <a:ext cx="575572" cy="575572"/>
          </a:xfrm>
          <a:prstGeom prst="rect">
            <a:avLst/>
          </a:prstGeom>
        </p:spPr>
      </p:pic>
      <p:pic>
        <p:nvPicPr>
          <p:cNvPr id="47" name="Inhaltsplatzhalter 3">
            <a:extLst>
              <a:ext uri="{FF2B5EF4-FFF2-40B4-BE49-F238E27FC236}">
                <a16:creationId xmlns:a16="http://schemas.microsoft.com/office/drawing/2014/main" id="{EC3C0E63-8CA7-4F98-995B-4829EEC6A919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6012160" y="1992735"/>
            <a:ext cx="580964" cy="568230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0399A0F4-540F-4B64-B206-D61719BEA9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28184" y="2182125"/>
            <a:ext cx="580960" cy="580960"/>
          </a:xfrm>
          <a:prstGeom prst="rect">
            <a:avLst/>
          </a:prstGeom>
        </p:spPr>
      </p:pic>
      <p:pic>
        <p:nvPicPr>
          <p:cNvPr id="49" name="Grafik 109">
            <a:extLst>
              <a:ext uri="{FF2B5EF4-FFF2-40B4-BE49-F238E27FC236}">
                <a16:creationId xmlns:a16="http://schemas.microsoft.com/office/drawing/2014/main" id="{70E26F0E-09A4-472A-BEF7-92DD2F7CF0B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833914"/>
            <a:ext cx="575572" cy="575572"/>
          </a:xfrm>
          <a:prstGeom prst="rect">
            <a:avLst/>
          </a:prstGeom>
        </p:spPr>
      </p:pic>
      <p:pic>
        <p:nvPicPr>
          <p:cNvPr id="50" name="Inhaltsplatzhalter 3">
            <a:extLst>
              <a:ext uri="{FF2B5EF4-FFF2-40B4-BE49-F238E27FC236}">
                <a16:creationId xmlns:a16="http://schemas.microsoft.com/office/drawing/2014/main" id="{E35FB7F3-4421-498B-A705-CEE8940E5FE5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185104" y="1977930"/>
            <a:ext cx="580964" cy="56823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96C3AB06-F14C-4BA0-89D9-C817377077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01128" y="2167320"/>
            <a:ext cx="580960" cy="580960"/>
          </a:xfrm>
          <a:prstGeom prst="rect">
            <a:avLst/>
          </a:prstGeom>
        </p:spPr>
      </p:pic>
      <p:pic>
        <p:nvPicPr>
          <p:cNvPr id="52" name="Grafik 109">
            <a:extLst>
              <a:ext uri="{FF2B5EF4-FFF2-40B4-BE49-F238E27FC236}">
                <a16:creationId xmlns:a16="http://schemas.microsoft.com/office/drawing/2014/main" id="{0FCFD92E-BB45-4017-977D-1F169C4132C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349" y="1847075"/>
            <a:ext cx="575572" cy="575572"/>
          </a:xfrm>
          <a:prstGeom prst="rect">
            <a:avLst/>
          </a:prstGeom>
        </p:spPr>
      </p:pic>
      <p:pic>
        <p:nvPicPr>
          <p:cNvPr id="53" name="Inhaltsplatzhalter 3">
            <a:extLst>
              <a:ext uri="{FF2B5EF4-FFF2-40B4-BE49-F238E27FC236}">
                <a16:creationId xmlns:a16="http://schemas.microsoft.com/office/drawing/2014/main" id="{FC733B4B-B9B6-47F1-A9A8-E8BF7FEA8401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8306620" y="1991091"/>
            <a:ext cx="580964" cy="568230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BFEE958B-88C9-4EEE-BBEC-C63A8B53AB3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27544" y="2180481"/>
            <a:ext cx="580960" cy="580960"/>
          </a:xfrm>
          <a:prstGeom prst="rect">
            <a:avLst/>
          </a:prstGeom>
        </p:spPr>
      </p:pic>
      <p:pic>
        <p:nvPicPr>
          <p:cNvPr id="55" name="Grafik 109">
            <a:extLst>
              <a:ext uri="{FF2B5EF4-FFF2-40B4-BE49-F238E27FC236}">
                <a16:creationId xmlns:a16="http://schemas.microsoft.com/office/drawing/2014/main" id="{A7FC2407-E375-422E-B167-F0F1F01F2C3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128" y="2868660"/>
            <a:ext cx="575572" cy="575572"/>
          </a:xfrm>
          <a:prstGeom prst="rect">
            <a:avLst/>
          </a:prstGeom>
        </p:spPr>
      </p:pic>
      <p:pic>
        <p:nvPicPr>
          <p:cNvPr id="56" name="Inhaltsplatzhalter 3">
            <a:extLst>
              <a:ext uri="{FF2B5EF4-FFF2-40B4-BE49-F238E27FC236}">
                <a16:creationId xmlns:a16="http://schemas.microsoft.com/office/drawing/2014/main" id="{E88FAEEC-D7A3-4B98-BE3B-AFF64B2B9ED3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906102" y="3012676"/>
            <a:ext cx="580964" cy="568230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950F3ECF-EA7D-4CF6-A03B-06A9C1D63E5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22126" y="3202066"/>
            <a:ext cx="580960" cy="580960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169F59C2-F880-4B57-B1E2-DAF1895984F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38283" y="461434"/>
            <a:ext cx="400106" cy="3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14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94B091F5-5127-4CD2-869A-7A2C1AAFE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CDBFBF26-40C4-4DE4-A5E3-B647673F871C}"/>
              </a:ext>
            </a:extLst>
          </p:cNvPr>
          <p:cNvSpPr/>
          <p:nvPr/>
        </p:nvSpPr>
        <p:spPr>
          <a:xfrm>
            <a:off x="2222157" y="4858694"/>
            <a:ext cx="4339650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For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details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see</a:t>
            </a:r>
            <a:r>
              <a:rPr lang="de-DE" sz="800" dirty="0">
                <a:latin typeface="Arial"/>
              </a:rPr>
              <a:t>: https://omero.readthedocs.io/en/stable/sysadmins/server-permissions.html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BD8FEA7-E941-4DAA-80FA-579F430EBDDB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30777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Data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sharing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groups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&amp;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permissions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247E510-8951-4106-9229-D7DCE6545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6993" y="3841996"/>
            <a:ext cx="417090" cy="74597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3FB7730-0057-44B7-8409-A10FF76EEE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589" y="3040938"/>
            <a:ext cx="445494" cy="75494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6A90C62-1674-423F-B8FB-BB084C3571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09066" y="2248850"/>
            <a:ext cx="445494" cy="754948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EBD7144-3801-4E8B-840A-7A394CBF52C3}"/>
              </a:ext>
            </a:extLst>
          </p:cNvPr>
          <p:cNvSpPr txBox="1"/>
          <p:nvPr/>
        </p:nvSpPr>
        <p:spPr>
          <a:xfrm>
            <a:off x="770352" y="2521164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Rachel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F19FB4F-92DB-4151-886C-734902145AED}"/>
              </a:ext>
            </a:extLst>
          </p:cNvPr>
          <p:cNvSpPr txBox="1"/>
          <p:nvPr/>
        </p:nvSpPr>
        <p:spPr>
          <a:xfrm>
            <a:off x="795391" y="4162199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Lukas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87D7531-C7BF-434E-A1E7-B2268B768650}"/>
              </a:ext>
            </a:extLst>
          </p:cNvPr>
          <p:cNvSpPr txBox="1"/>
          <p:nvPr/>
        </p:nvSpPr>
        <p:spPr>
          <a:xfrm>
            <a:off x="792068" y="334874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Mary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7E6B49D-4E3B-4D8A-A874-332488400E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09066" y="1456762"/>
            <a:ext cx="445494" cy="754948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A66216A2-088F-40AF-87CD-8E01D390633C}"/>
              </a:ext>
            </a:extLst>
          </p:cNvPr>
          <p:cNvSpPr txBox="1"/>
          <p:nvPr/>
        </p:nvSpPr>
        <p:spPr>
          <a:xfrm>
            <a:off x="754560" y="1732437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/>
              </a:rPr>
              <a:t>Prof Julie</a:t>
            </a:r>
            <a:br>
              <a:rPr lang="de-DE" sz="1400" dirty="0">
                <a:latin typeface="Arial"/>
              </a:rPr>
            </a:br>
            <a:r>
              <a:rPr lang="de-DE" sz="1400" dirty="0">
                <a:latin typeface="Arial"/>
              </a:rPr>
              <a:t>(</a:t>
            </a:r>
            <a:r>
              <a:rPr lang="de-DE" sz="1400" dirty="0" err="1">
                <a:latin typeface="Arial"/>
              </a:rPr>
              <a:t>owner</a:t>
            </a:r>
            <a:r>
              <a:rPr lang="de-DE" sz="1400" dirty="0">
                <a:latin typeface="Arial"/>
              </a:rPr>
              <a:t>)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123E96A6-C9BF-4F4C-A25A-78B62971DB7B}"/>
              </a:ext>
            </a:extLst>
          </p:cNvPr>
          <p:cNvSpPr/>
          <p:nvPr/>
        </p:nvSpPr>
        <p:spPr bwMode="auto">
          <a:xfrm>
            <a:off x="1719752" y="1491629"/>
            <a:ext cx="1544072" cy="3203219"/>
          </a:xfrm>
          <a:prstGeom prst="roundRect">
            <a:avLst/>
          </a:prstGeom>
          <a:solidFill>
            <a:schemeClr val="bg2">
              <a:lumMod val="85000"/>
            </a:schemeClr>
          </a:solidFill>
          <a:ln w="9525" cap="flat" cmpd="sng" algn="ctr">
            <a:solidFill>
              <a:schemeClr val="bg2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6" name="Grafik 109">
            <a:extLst>
              <a:ext uri="{FF2B5EF4-FFF2-40B4-BE49-F238E27FC236}">
                <a16:creationId xmlns:a16="http://schemas.microsoft.com/office/drawing/2014/main" id="{21093E29-302E-4A2C-BEA1-1097C89E8DC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62" y="2192299"/>
            <a:ext cx="739491" cy="739491"/>
          </a:xfrm>
          <a:prstGeom prst="rect">
            <a:avLst/>
          </a:prstGeom>
        </p:spPr>
      </p:pic>
      <p:pic>
        <p:nvPicPr>
          <p:cNvPr id="17" name="Inhaltsplatzhalter 3">
            <a:extLst>
              <a:ext uri="{FF2B5EF4-FFF2-40B4-BE49-F238E27FC236}">
                <a16:creationId xmlns:a16="http://schemas.microsoft.com/office/drawing/2014/main" id="{F57159AA-B84C-496E-8471-920DD0E7E7EF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2125462" y="2993820"/>
            <a:ext cx="746417" cy="730058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301F4B7-1C7C-4455-873E-F24D3C0829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25462" y="3769549"/>
            <a:ext cx="746417" cy="746417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A02063E2-84D0-4C29-A4B4-44A11EFF05CC}"/>
              </a:ext>
            </a:extLst>
          </p:cNvPr>
          <p:cNvSpPr txBox="1"/>
          <p:nvPr/>
        </p:nvSpPr>
        <p:spPr>
          <a:xfrm>
            <a:off x="1436637" y="508933"/>
            <a:ext cx="20826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de-DE" dirty="0">
              <a:latin typeface="Arial"/>
            </a:endParaRPr>
          </a:p>
          <a:p>
            <a:pPr algn="ctr"/>
            <a:r>
              <a:rPr lang="de-DE" dirty="0">
                <a:latin typeface="Arial"/>
              </a:rPr>
              <a:t>OMERO</a:t>
            </a:r>
          </a:p>
          <a:p>
            <a:pPr algn="ctr"/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/ </a:t>
            </a:r>
            <a:r>
              <a:rPr lang="de-DE" dirty="0" err="1">
                <a:latin typeface="Arial"/>
              </a:rPr>
              <a:t>uploaded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by</a:t>
            </a:r>
            <a:endParaRPr lang="de-DE" dirty="0">
              <a:latin typeface="Arial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15906454-FADB-458C-81CB-59EF3DD49870}"/>
              </a:ext>
            </a:extLst>
          </p:cNvPr>
          <p:cNvSpPr/>
          <p:nvPr/>
        </p:nvSpPr>
        <p:spPr>
          <a:xfrm>
            <a:off x="2047264" y="1676587"/>
            <a:ext cx="90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de-DE" sz="1600" dirty="0" err="1">
                <a:latin typeface="+mj-lt"/>
                <a:ea typeface="ＭＳ Ｐゴシック" charset="0"/>
              </a:rPr>
              <a:t>No</a:t>
            </a:r>
            <a:r>
              <a:rPr lang="de-DE" sz="1600" dirty="0">
                <a:latin typeface="+mj-lt"/>
                <a:ea typeface="ＭＳ Ｐゴシック" charset="0"/>
              </a:rPr>
              <a:t> </a:t>
            </a:r>
            <a:r>
              <a:rPr lang="de-DE" sz="1600" dirty="0" err="1">
                <a:latin typeface="+mj-lt"/>
                <a:ea typeface="ＭＳ Ｐゴシック" charset="0"/>
              </a:rPr>
              <a:t>data</a:t>
            </a:r>
            <a:endParaRPr lang="de-DE" sz="1600" dirty="0">
              <a:latin typeface="+mj-lt"/>
              <a:ea typeface="ＭＳ Ｐゴシック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DC2F849-0C8B-4F3B-95C6-7F8954678AB7}"/>
              </a:ext>
            </a:extLst>
          </p:cNvPr>
          <p:cNvSpPr txBox="1"/>
          <p:nvPr/>
        </p:nvSpPr>
        <p:spPr>
          <a:xfrm>
            <a:off x="5144861" y="177886"/>
            <a:ext cx="3417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err="1">
                <a:latin typeface="Arial"/>
              </a:rPr>
              <a:t>Which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permissions</a:t>
            </a:r>
            <a:r>
              <a:rPr lang="de-DE" sz="2000" b="1" dirty="0">
                <a:latin typeface="Arial"/>
              </a:rPr>
              <a:t> </a:t>
            </a:r>
            <a:r>
              <a:rPr lang="de-DE" sz="2000" b="1" dirty="0" err="1">
                <a:latin typeface="Arial"/>
              </a:rPr>
              <a:t>exist</a:t>
            </a:r>
            <a:r>
              <a:rPr lang="de-DE" sz="2000" b="1" dirty="0">
                <a:latin typeface="Arial"/>
              </a:rPr>
              <a:t>?</a:t>
            </a:r>
          </a:p>
          <a:p>
            <a:pPr algn="ctr"/>
            <a:r>
              <a:rPr lang="de-DE" sz="2000" dirty="0">
                <a:latin typeface="Arial"/>
              </a:rPr>
              <a:t>Group type: </a:t>
            </a:r>
            <a:r>
              <a:rPr lang="de-DE" sz="2000" b="1" dirty="0">
                <a:solidFill>
                  <a:schemeClr val="accent1"/>
                </a:solidFill>
                <a:latin typeface="Arial"/>
              </a:rPr>
              <a:t>Read-</a:t>
            </a:r>
            <a:r>
              <a:rPr lang="de-DE" sz="2000" b="1" dirty="0" err="1">
                <a:solidFill>
                  <a:schemeClr val="accent1"/>
                </a:solidFill>
                <a:latin typeface="Arial"/>
              </a:rPr>
              <a:t>Annotate</a:t>
            </a:r>
            <a:endParaRPr lang="de-DE" sz="2000" b="1" dirty="0">
              <a:solidFill>
                <a:schemeClr val="accent1"/>
              </a:solidFill>
              <a:latin typeface="Arial"/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D57DA825-8395-4227-88CB-AFC4A70172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97325" y="997063"/>
            <a:ext cx="445494" cy="75494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12365FD2-1FD5-4D04-AA76-9BA9B52D6A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13479" y="997063"/>
            <a:ext cx="445494" cy="754948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0B3B318-E554-4021-A86D-DBDFE43B0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3337" y="987574"/>
            <a:ext cx="445494" cy="754948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07E4471D-61DC-44F9-8919-D839E4807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35552" y="1005866"/>
            <a:ext cx="417090" cy="745978"/>
          </a:xfrm>
          <a:prstGeom prst="rect">
            <a:avLst/>
          </a:prstGeom>
        </p:spPr>
      </p:pic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0A59F281-AC57-4313-A77D-41CD909525D3}"/>
              </a:ext>
            </a:extLst>
          </p:cNvPr>
          <p:cNvCxnSpPr>
            <a:cxnSpLocks/>
          </p:cNvCxnSpPr>
          <p:nvPr/>
        </p:nvCxnSpPr>
        <p:spPr bwMode="auto">
          <a:xfrm>
            <a:off x="4659172" y="1761906"/>
            <a:ext cx="4575592" cy="9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F78C1A6-BFE5-49FB-8634-E72666D48F59}"/>
              </a:ext>
            </a:extLst>
          </p:cNvPr>
          <p:cNvCxnSpPr>
            <a:cxnSpLocks/>
          </p:cNvCxnSpPr>
          <p:nvPr/>
        </p:nvCxnSpPr>
        <p:spPr bwMode="auto">
          <a:xfrm flipV="1">
            <a:off x="5796136" y="1304654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80384559-9CA1-4243-AB0E-BEBD00258BAA}"/>
              </a:ext>
            </a:extLst>
          </p:cNvPr>
          <p:cNvCxnSpPr>
            <a:cxnSpLocks/>
          </p:cNvCxnSpPr>
          <p:nvPr/>
        </p:nvCxnSpPr>
        <p:spPr bwMode="auto">
          <a:xfrm flipV="1">
            <a:off x="6948264" y="1283917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409E340C-2FA4-4454-92B3-C9EE6990D40A}"/>
              </a:ext>
            </a:extLst>
          </p:cNvPr>
          <p:cNvCxnSpPr>
            <a:cxnSpLocks/>
          </p:cNvCxnSpPr>
          <p:nvPr/>
        </p:nvCxnSpPr>
        <p:spPr bwMode="auto">
          <a:xfrm flipV="1">
            <a:off x="8100392" y="1240738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1D2F7969-DB26-4E4E-B3A6-667F557AABEB}"/>
              </a:ext>
            </a:extLst>
          </p:cNvPr>
          <p:cNvCxnSpPr>
            <a:cxnSpLocks/>
          </p:cNvCxnSpPr>
          <p:nvPr/>
        </p:nvCxnSpPr>
        <p:spPr bwMode="auto">
          <a:xfrm flipV="1">
            <a:off x="4644008" y="1304654"/>
            <a:ext cx="0" cy="3203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DDC87AB4-0CE4-4124-B8A0-6D265075EB8B}"/>
              </a:ext>
            </a:extLst>
          </p:cNvPr>
          <p:cNvSpPr txBox="1"/>
          <p:nvPr/>
        </p:nvSpPr>
        <p:spPr>
          <a:xfrm>
            <a:off x="3689164" y="2081103"/>
            <a:ext cx="737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latin typeface="Arial"/>
              </a:rPr>
              <a:t>View</a:t>
            </a:r>
          </a:p>
        </p:txBody>
      </p:sp>
      <p:pic>
        <p:nvPicPr>
          <p:cNvPr id="32" name="Grafik 109">
            <a:extLst>
              <a:ext uri="{FF2B5EF4-FFF2-40B4-BE49-F238E27FC236}">
                <a16:creationId xmlns:a16="http://schemas.microsoft.com/office/drawing/2014/main" id="{C93C2782-7DDA-4D3E-83CF-F5DAC3030A0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58" y="1850046"/>
            <a:ext cx="575572" cy="575572"/>
          </a:xfrm>
          <a:prstGeom prst="rect">
            <a:avLst/>
          </a:prstGeom>
        </p:spPr>
      </p:pic>
      <p:pic>
        <p:nvPicPr>
          <p:cNvPr id="33" name="Inhaltsplatzhalter 3">
            <a:extLst>
              <a:ext uri="{FF2B5EF4-FFF2-40B4-BE49-F238E27FC236}">
                <a16:creationId xmlns:a16="http://schemas.microsoft.com/office/drawing/2014/main" id="{5250F232-125D-4512-BD87-899C86DB4C12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860032" y="1994062"/>
            <a:ext cx="580964" cy="56823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EC669BCE-0AC0-40DD-AF3F-E80F231310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6056" y="2183452"/>
            <a:ext cx="580960" cy="58096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56A0FF08-32B0-453C-B0B3-5865019B4F07}"/>
              </a:ext>
            </a:extLst>
          </p:cNvPr>
          <p:cNvSpPr txBox="1"/>
          <p:nvPr/>
        </p:nvSpPr>
        <p:spPr>
          <a:xfrm>
            <a:off x="3433625" y="3107744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 err="1">
                <a:latin typeface="Arial"/>
              </a:rPr>
              <a:t>Annotate</a:t>
            </a:r>
            <a:endParaRPr lang="de-DE" sz="2000" dirty="0">
              <a:latin typeface="Arial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896645E-5F83-44C4-8059-956ED2EDAFE4}"/>
              </a:ext>
            </a:extLst>
          </p:cNvPr>
          <p:cNvSpPr txBox="1"/>
          <p:nvPr/>
        </p:nvSpPr>
        <p:spPr>
          <a:xfrm>
            <a:off x="3635896" y="3970072"/>
            <a:ext cx="925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>
                <a:latin typeface="Arial"/>
              </a:rPr>
              <a:t>Edit </a:t>
            </a:r>
            <a:r>
              <a:rPr lang="de-DE" sz="2000" dirty="0" err="1">
                <a:latin typeface="Arial"/>
              </a:rPr>
              <a:t>or</a:t>
            </a:r>
            <a:endParaRPr lang="de-DE" sz="2000" dirty="0">
              <a:latin typeface="Arial"/>
            </a:endParaRPr>
          </a:p>
          <a:p>
            <a:pPr algn="ctr"/>
            <a:r>
              <a:rPr lang="de-DE" sz="2000" dirty="0" err="1">
                <a:latin typeface="Arial"/>
              </a:rPr>
              <a:t>delete</a:t>
            </a:r>
            <a:endParaRPr lang="de-DE" sz="2000" dirty="0">
              <a:latin typeface="Arial"/>
            </a:endParaRPr>
          </a:p>
        </p:txBody>
      </p:sp>
      <p:pic>
        <p:nvPicPr>
          <p:cNvPr id="37" name="Grafik 109">
            <a:extLst>
              <a:ext uri="{FF2B5EF4-FFF2-40B4-BE49-F238E27FC236}">
                <a16:creationId xmlns:a16="http://schemas.microsoft.com/office/drawing/2014/main" id="{D8BC3C08-F654-4251-A013-9A2B434B200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748" y="3988567"/>
            <a:ext cx="575572" cy="575572"/>
          </a:xfrm>
          <a:prstGeom prst="rect">
            <a:avLst/>
          </a:prstGeom>
        </p:spPr>
      </p:pic>
      <p:pic>
        <p:nvPicPr>
          <p:cNvPr id="38" name="Inhaltsplatzhalter 3">
            <a:extLst>
              <a:ext uri="{FF2B5EF4-FFF2-40B4-BE49-F238E27FC236}">
                <a16:creationId xmlns:a16="http://schemas.microsoft.com/office/drawing/2014/main" id="{B6799CB4-4BA8-4664-819A-8DF346A096CF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218658" y="3994974"/>
            <a:ext cx="580964" cy="56823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3CB9A233-EF22-46C0-A9D6-2194159C4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48924" y="3991257"/>
            <a:ext cx="580960" cy="580960"/>
          </a:xfrm>
          <a:prstGeom prst="rect">
            <a:avLst/>
          </a:prstGeom>
        </p:spPr>
      </p:pic>
      <p:pic>
        <p:nvPicPr>
          <p:cNvPr id="40" name="Grafik 109">
            <a:extLst>
              <a:ext uri="{FF2B5EF4-FFF2-40B4-BE49-F238E27FC236}">
                <a16:creationId xmlns:a16="http://schemas.microsoft.com/office/drawing/2014/main" id="{B50F0A88-AF77-48C9-B2A0-8DC88D892B1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143" y="3817624"/>
            <a:ext cx="575572" cy="575572"/>
          </a:xfrm>
          <a:prstGeom prst="rect">
            <a:avLst/>
          </a:prstGeom>
        </p:spPr>
      </p:pic>
      <p:pic>
        <p:nvPicPr>
          <p:cNvPr id="41" name="Inhaltsplatzhalter 3">
            <a:extLst>
              <a:ext uri="{FF2B5EF4-FFF2-40B4-BE49-F238E27FC236}">
                <a16:creationId xmlns:a16="http://schemas.microsoft.com/office/drawing/2014/main" id="{B6BAB2FC-4F5B-4969-871E-DF18DE1BA83A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860032" y="3961640"/>
            <a:ext cx="580964" cy="568230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5B33AB75-FE28-45A5-AA10-6939DF4B9B8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6056" y="4151030"/>
            <a:ext cx="580960" cy="580960"/>
          </a:xfrm>
          <a:prstGeom prst="rect">
            <a:avLst/>
          </a:prstGeom>
        </p:spPr>
      </p:pic>
      <p:pic>
        <p:nvPicPr>
          <p:cNvPr id="43" name="Grafik 109">
            <a:extLst>
              <a:ext uri="{FF2B5EF4-FFF2-40B4-BE49-F238E27FC236}">
                <a16:creationId xmlns:a16="http://schemas.microsoft.com/office/drawing/2014/main" id="{09EF1A61-DFB6-49E8-80CF-1D2DADD223D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700" y="1848719"/>
            <a:ext cx="575572" cy="575572"/>
          </a:xfrm>
          <a:prstGeom prst="rect">
            <a:avLst/>
          </a:prstGeom>
        </p:spPr>
      </p:pic>
      <p:pic>
        <p:nvPicPr>
          <p:cNvPr id="44" name="Inhaltsplatzhalter 3">
            <a:extLst>
              <a:ext uri="{FF2B5EF4-FFF2-40B4-BE49-F238E27FC236}">
                <a16:creationId xmlns:a16="http://schemas.microsoft.com/office/drawing/2014/main" id="{D91FDD46-4D4C-4891-AAA5-482B4643F80E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6012160" y="1992735"/>
            <a:ext cx="580964" cy="56823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88901E89-2BA0-4764-BEE4-99574CAA06F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28184" y="2182125"/>
            <a:ext cx="580960" cy="580960"/>
          </a:xfrm>
          <a:prstGeom prst="rect">
            <a:avLst/>
          </a:prstGeom>
        </p:spPr>
      </p:pic>
      <p:pic>
        <p:nvPicPr>
          <p:cNvPr id="46" name="Grafik 109">
            <a:extLst>
              <a:ext uri="{FF2B5EF4-FFF2-40B4-BE49-F238E27FC236}">
                <a16:creationId xmlns:a16="http://schemas.microsoft.com/office/drawing/2014/main" id="{3EFFEC67-ADEE-4F5C-9AD8-F9662C44607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833914"/>
            <a:ext cx="575572" cy="575572"/>
          </a:xfrm>
          <a:prstGeom prst="rect">
            <a:avLst/>
          </a:prstGeom>
        </p:spPr>
      </p:pic>
      <p:pic>
        <p:nvPicPr>
          <p:cNvPr id="47" name="Inhaltsplatzhalter 3">
            <a:extLst>
              <a:ext uri="{FF2B5EF4-FFF2-40B4-BE49-F238E27FC236}">
                <a16:creationId xmlns:a16="http://schemas.microsoft.com/office/drawing/2014/main" id="{2CF2CD73-5824-4F2A-8D3A-9CDA6AB416EF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185104" y="1977930"/>
            <a:ext cx="580964" cy="568230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B0DBA2BB-6E5F-4BE1-B2D9-B2D432AA24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01128" y="2167320"/>
            <a:ext cx="580960" cy="580960"/>
          </a:xfrm>
          <a:prstGeom prst="rect">
            <a:avLst/>
          </a:prstGeom>
        </p:spPr>
      </p:pic>
      <p:pic>
        <p:nvPicPr>
          <p:cNvPr id="49" name="Grafik 109">
            <a:extLst>
              <a:ext uri="{FF2B5EF4-FFF2-40B4-BE49-F238E27FC236}">
                <a16:creationId xmlns:a16="http://schemas.microsoft.com/office/drawing/2014/main" id="{A34B7328-BD86-407F-BFE1-0742365D7D7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349" y="1847075"/>
            <a:ext cx="575572" cy="575572"/>
          </a:xfrm>
          <a:prstGeom prst="rect">
            <a:avLst/>
          </a:prstGeom>
        </p:spPr>
      </p:pic>
      <p:pic>
        <p:nvPicPr>
          <p:cNvPr id="50" name="Inhaltsplatzhalter 3">
            <a:extLst>
              <a:ext uri="{FF2B5EF4-FFF2-40B4-BE49-F238E27FC236}">
                <a16:creationId xmlns:a16="http://schemas.microsoft.com/office/drawing/2014/main" id="{BBAFB596-D491-496A-A6E4-FAC14FC8687B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8306620" y="1991091"/>
            <a:ext cx="580964" cy="56823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A0D84999-09E3-4D03-8D8D-47C117C29B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27544" y="2180481"/>
            <a:ext cx="580960" cy="580960"/>
          </a:xfrm>
          <a:prstGeom prst="rect">
            <a:avLst/>
          </a:prstGeom>
        </p:spPr>
      </p:pic>
      <p:pic>
        <p:nvPicPr>
          <p:cNvPr id="52" name="Grafik 109">
            <a:extLst>
              <a:ext uri="{FF2B5EF4-FFF2-40B4-BE49-F238E27FC236}">
                <a16:creationId xmlns:a16="http://schemas.microsoft.com/office/drawing/2014/main" id="{DC716893-1921-4C6C-AE6C-1B45DB5F251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128" y="2850904"/>
            <a:ext cx="575572" cy="575572"/>
          </a:xfrm>
          <a:prstGeom prst="rect">
            <a:avLst/>
          </a:prstGeom>
        </p:spPr>
      </p:pic>
      <p:pic>
        <p:nvPicPr>
          <p:cNvPr id="53" name="Inhaltsplatzhalter 3">
            <a:extLst>
              <a:ext uri="{FF2B5EF4-FFF2-40B4-BE49-F238E27FC236}">
                <a16:creationId xmlns:a16="http://schemas.microsoft.com/office/drawing/2014/main" id="{205D745C-1029-459E-A354-375448634BCE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4906102" y="2994920"/>
            <a:ext cx="580964" cy="568230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F23D47C5-B8A8-49EB-A0FD-DA9EF8284D8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22126" y="3184310"/>
            <a:ext cx="580960" cy="580960"/>
          </a:xfrm>
          <a:prstGeom prst="rect">
            <a:avLst/>
          </a:prstGeom>
        </p:spPr>
      </p:pic>
      <p:pic>
        <p:nvPicPr>
          <p:cNvPr id="55" name="Grafik 109">
            <a:extLst>
              <a:ext uri="{FF2B5EF4-FFF2-40B4-BE49-F238E27FC236}">
                <a16:creationId xmlns:a16="http://schemas.microsoft.com/office/drawing/2014/main" id="{8F2E4928-3D91-4CC3-A8B0-019E7FD6119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700" y="2875394"/>
            <a:ext cx="575572" cy="575572"/>
          </a:xfrm>
          <a:prstGeom prst="rect">
            <a:avLst/>
          </a:prstGeom>
        </p:spPr>
      </p:pic>
      <p:pic>
        <p:nvPicPr>
          <p:cNvPr id="56" name="Inhaltsplatzhalter 3">
            <a:extLst>
              <a:ext uri="{FF2B5EF4-FFF2-40B4-BE49-F238E27FC236}">
                <a16:creationId xmlns:a16="http://schemas.microsoft.com/office/drawing/2014/main" id="{8B0CB743-C8BC-42AC-9B45-0C4C0D01DF8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6012160" y="3019410"/>
            <a:ext cx="580964" cy="568230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1BDF2399-9771-4C0A-8D65-62A1458A550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28184" y="3208800"/>
            <a:ext cx="580960" cy="580960"/>
          </a:xfrm>
          <a:prstGeom prst="rect">
            <a:avLst/>
          </a:prstGeom>
        </p:spPr>
      </p:pic>
      <p:pic>
        <p:nvPicPr>
          <p:cNvPr id="58" name="Grafik 109">
            <a:extLst>
              <a:ext uri="{FF2B5EF4-FFF2-40B4-BE49-F238E27FC236}">
                <a16:creationId xmlns:a16="http://schemas.microsoft.com/office/drawing/2014/main" id="{EDADCAE1-2665-4AFD-9FB1-091A8D40437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860589"/>
            <a:ext cx="575572" cy="575572"/>
          </a:xfrm>
          <a:prstGeom prst="rect">
            <a:avLst/>
          </a:prstGeom>
        </p:spPr>
      </p:pic>
      <p:pic>
        <p:nvPicPr>
          <p:cNvPr id="59" name="Inhaltsplatzhalter 3">
            <a:extLst>
              <a:ext uri="{FF2B5EF4-FFF2-40B4-BE49-F238E27FC236}">
                <a16:creationId xmlns:a16="http://schemas.microsoft.com/office/drawing/2014/main" id="{232F8EA5-77BD-4317-8543-70EEA44BD3E2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7185104" y="3004605"/>
            <a:ext cx="580964" cy="568230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B784D6E1-A8A2-4FE8-A79E-D906A9A5DD7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01128" y="3193995"/>
            <a:ext cx="580960" cy="580960"/>
          </a:xfrm>
          <a:prstGeom prst="rect">
            <a:avLst/>
          </a:prstGeom>
        </p:spPr>
      </p:pic>
      <p:pic>
        <p:nvPicPr>
          <p:cNvPr id="61" name="Grafik 109">
            <a:extLst>
              <a:ext uri="{FF2B5EF4-FFF2-40B4-BE49-F238E27FC236}">
                <a16:creationId xmlns:a16="http://schemas.microsoft.com/office/drawing/2014/main" id="{89AB6570-A56D-48EF-945E-1FB816DC3D4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349" y="2873750"/>
            <a:ext cx="575572" cy="575572"/>
          </a:xfrm>
          <a:prstGeom prst="rect">
            <a:avLst/>
          </a:prstGeom>
        </p:spPr>
      </p:pic>
      <p:pic>
        <p:nvPicPr>
          <p:cNvPr id="62" name="Inhaltsplatzhalter 3">
            <a:extLst>
              <a:ext uri="{FF2B5EF4-FFF2-40B4-BE49-F238E27FC236}">
                <a16:creationId xmlns:a16="http://schemas.microsoft.com/office/drawing/2014/main" id="{8577E692-0858-42E5-A09E-D272A7085554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3" t="13318" r="1862" b="10649"/>
          <a:stretch/>
        </p:blipFill>
        <p:spPr>
          <a:xfrm>
            <a:off x="8306620" y="3017766"/>
            <a:ext cx="580964" cy="568230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86F26993-E50B-40CD-9943-5EF0FEA34C6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27544" y="3207156"/>
            <a:ext cx="580960" cy="580960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BF6CC959-C236-4185-B4F2-87C61E44F7B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32238" y="436889"/>
            <a:ext cx="400106" cy="3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38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1453</Words>
  <Application>Microsoft Office PowerPoint</Application>
  <PresentationFormat>Bildschirmpräsentation (16:9)</PresentationFormat>
  <Paragraphs>185</Paragraphs>
  <Slides>18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5" baseType="lpstr">
      <vt:lpstr>ＭＳ Ｐゴシック</vt:lpstr>
      <vt:lpstr>ＭＳ Ｐゴシック</vt:lpstr>
      <vt:lpstr>Arial</vt:lpstr>
      <vt:lpstr>Calibri</vt:lpstr>
      <vt:lpstr>Calibri Light</vt:lpstr>
      <vt:lpstr>Times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Schmidt, Christian</dc:creator>
  <cp:lastModifiedBy>Schmidt, Christian</cp:lastModifiedBy>
  <cp:revision>34</cp:revision>
  <dcterms:created xsi:type="dcterms:W3CDTF">2022-06-07T12:41:43Z</dcterms:created>
  <dcterms:modified xsi:type="dcterms:W3CDTF">2023-11-09T14:17:24Z</dcterms:modified>
</cp:coreProperties>
</file>