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5"/>
  </p:notesMasterIdLst>
  <p:sldIdLst>
    <p:sldId id="263" r:id="rId2"/>
    <p:sldId id="284" r:id="rId3"/>
    <p:sldId id="256" r:id="rId4"/>
    <p:sldId id="266" r:id="rId5"/>
    <p:sldId id="275" r:id="rId6"/>
    <p:sldId id="276" r:id="rId7"/>
    <p:sldId id="277" r:id="rId8"/>
    <p:sldId id="278" r:id="rId9"/>
    <p:sldId id="279" r:id="rId10"/>
    <p:sldId id="280" r:id="rId11"/>
    <p:sldId id="283" r:id="rId12"/>
    <p:sldId id="282" r:id="rId13"/>
    <p:sldId id="262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 autoAdjust="0"/>
    <p:restoredTop sz="79536" autoAdjust="0"/>
  </p:normalViewPr>
  <p:slideViewPr>
    <p:cSldViewPr snapToGrid="0">
      <p:cViewPr varScale="1">
        <p:scale>
          <a:sx n="132" d="100"/>
          <a:sy n="132" d="100"/>
        </p:scale>
        <p:origin x="130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09.11.2023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presenters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Check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applies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instance</a:t>
            </a:r>
            <a:r>
              <a:rPr lang="de-DE" dirty="0"/>
              <a:t>!</a:t>
            </a:r>
            <a:br>
              <a:rPr lang="de-DE" dirty="0"/>
            </a:br>
            <a:r>
              <a:rPr lang="de-DE" dirty="0"/>
              <a:t>Check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cost-free</a:t>
            </a:r>
            <a:r>
              <a:rPr lang="de-DE" dirty="0"/>
              <a:t>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a </a:t>
            </a:r>
            <a:r>
              <a:rPr lang="de-DE" dirty="0" err="1"/>
              <a:t>storage-based</a:t>
            </a:r>
            <a:r>
              <a:rPr lang="de-DE" dirty="0"/>
              <a:t> </a:t>
            </a:r>
            <a:r>
              <a:rPr lang="de-DE" dirty="0" err="1"/>
              <a:t>payment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26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just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064BF25-A193-4E9F-999F-08433079ED18}"/>
              </a:ext>
            </a:extLst>
          </p:cNvPr>
          <p:cNvSpPr txBox="1">
            <a:spLocks/>
          </p:cNvSpPr>
          <p:nvPr userDrawn="1"/>
        </p:nvSpPr>
        <p:spPr>
          <a:xfrm>
            <a:off x="793154" y="478997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69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239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mero.readthedocs.io/en/stable/users/index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omero.readthedocs.io/en/stable/sysadmins/unix/server-postgresql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I3D:bio OMERO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user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training</a:t>
            </a:r>
            <a:r>
              <a:rPr lang="de-DE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b="1" dirty="0" err="1">
                <a:solidFill>
                  <a:schemeClr val="accent1">
                    <a:lumMod val="75000"/>
                  </a:schemeClr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3D8CA0F-AB29-4E7F-8634-CB362A68E5C7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B47D80D-4C70-44BC-9A58-C7CF5B492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02D6416C-0768-4C25-979F-B5499BED976D}"/>
              </a:ext>
            </a:extLst>
          </p:cNvPr>
          <p:cNvSpPr/>
          <p:nvPr/>
        </p:nvSpPr>
        <p:spPr>
          <a:xfrm>
            <a:off x="2706262" y="4858694"/>
            <a:ext cx="33714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BF35362-61B1-4A2B-963C-0CC26F7DD5D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The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storage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location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6241B76-B251-4366-A76A-80FF9B42AC7C}"/>
              </a:ext>
            </a:extLst>
          </p:cNvPr>
          <p:cNvGrpSpPr/>
          <p:nvPr/>
        </p:nvGrpSpPr>
        <p:grpSpPr>
          <a:xfrm>
            <a:off x="4865877" y="3200134"/>
            <a:ext cx="1512168" cy="1109773"/>
            <a:chOff x="1219515" y="3137411"/>
            <a:chExt cx="1512168" cy="1109773"/>
          </a:xfrm>
        </p:grpSpPr>
        <p:pic>
          <p:nvPicPr>
            <p:cNvPr id="8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E3A6F00C-1DF8-48E5-95C6-0177EEC3C0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2" t="62178" r="78834" b="20741"/>
            <a:stretch/>
          </p:blipFill>
          <p:spPr bwMode="auto">
            <a:xfrm>
              <a:off x="1219515" y="323907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C4814D5D-FCC1-4ABC-B6A3-D14246F0F9B0}"/>
                </a:ext>
              </a:extLst>
            </p:cNvPr>
            <p:cNvSpPr/>
            <p:nvPr/>
          </p:nvSpPr>
          <p:spPr bwMode="auto">
            <a:xfrm rot="3159630">
              <a:off x="2320636" y="3173415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EB93F160-F269-477C-BF77-26FDD3BC58FF}"/>
              </a:ext>
            </a:extLst>
          </p:cNvPr>
          <p:cNvSpPr txBox="1"/>
          <p:nvPr/>
        </p:nvSpPr>
        <p:spPr>
          <a:xfrm>
            <a:off x="6645283" y="3421226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</a:rPr>
              <a:t>File Storage </a:t>
            </a:r>
            <a:br>
              <a:rPr lang="de-DE" dirty="0">
                <a:latin typeface="Arial"/>
              </a:rPr>
            </a:br>
            <a:r>
              <a:rPr lang="de-DE" dirty="0">
                <a:latin typeface="Arial"/>
              </a:rPr>
              <a:t>Location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BA8A0BD-C49F-4618-87F0-5AC56EFD987E}"/>
              </a:ext>
            </a:extLst>
          </p:cNvPr>
          <p:cNvSpPr txBox="1"/>
          <p:nvPr/>
        </p:nvSpPr>
        <p:spPr>
          <a:xfrm>
            <a:off x="359025" y="69954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The </a:t>
            </a:r>
            <a:r>
              <a:rPr lang="de-DE" dirty="0" err="1">
                <a:latin typeface="Arial"/>
              </a:rPr>
              <a:t>location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where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original </a:t>
            </a:r>
            <a:r>
              <a:rPr lang="de-DE" dirty="0" err="1">
                <a:latin typeface="Arial"/>
              </a:rPr>
              <a:t>imaging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files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physically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stored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accessed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from</a:t>
            </a:r>
            <a:endParaRPr lang="de-DE" dirty="0">
              <a:latin typeface="Arial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30CA37C-FF3E-4F47-8DFE-4C74C44C9820}"/>
              </a:ext>
            </a:extLst>
          </p:cNvPr>
          <p:cNvSpPr txBox="1"/>
          <p:nvPr/>
        </p:nvSpPr>
        <p:spPr>
          <a:xfrm>
            <a:off x="388837" y="1584208"/>
            <a:ext cx="7516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File </a:t>
            </a:r>
            <a:r>
              <a:rPr lang="de-DE" dirty="0" err="1">
                <a:latin typeface="Arial"/>
              </a:rPr>
              <a:t>storage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system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located</a:t>
            </a:r>
            <a:r>
              <a:rPr lang="de-DE" dirty="0">
                <a:latin typeface="Arial"/>
              </a:rPr>
              <a:t> in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central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 IT </a:t>
            </a:r>
            <a:r>
              <a:rPr lang="de-DE" dirty="0" err="1">
                <a:highlight>
                  <a:srgbClr val="FFFF00"/>
                </a:highlight>
                <a:latin typeface="Arial"/>
              </a:rPr>
              <a:t>department</a:t>
            </a:r>
            <a:endParaRPr lang="de-DE" dirty="0">
              <a:highlight>
                <a:srgbClr val="FFFF00"/>
              </a:highlight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Backed-up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storage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for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secure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deposition</a:t>
            </a:r>
            <a:endParaRPr lang="de-DE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Scalable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storage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space</a:t>
            </a:r>
            <a:endParaRPr lang="de-DE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(</a:t>
            </a:r>
            <a:r>
              <a:rPr lang="de-DE" dirty="0">
                <a:highlight>
                  <a:srgbClr val="FFFF00"/>
                </a:highlight>
                <a:latin typeface="Arial"/>
              </a:rPr>
              <a:t>Free</a:t>
            </a:r>
            <a:r>
              <a:rPr lang="de-DE" dirty="0">
                <a:latin typeface="Arial"/>
              </a:rPr>
              <a:t>) </a:t>
            </a:r>
            <a:r>
              <a:rPr lang="de-DE" dirty="0" err="1">
                <a:latin typeface="Arial"/>
              </a:rPr>
              <a:t>storage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space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for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researchers</a:t>
            </a:r>
            <a:endParaRPr lang="de-DE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Access </a:t>
            </a:r>
            <a:r>
              <a:rPr lang="de-DE" dirty="0" err="1">
                <a:latin typeface="Arial"/>
              </a:rPr>
              <a:t>by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users</a:t>
            </a:r>
            <a:r>
              <a:rPr lang="de-DE" dirty="0">
                <a:latin typeface="Arial"/>
              </a:rPr>
              <a:t> via </a:t>
            </a:r>
            <a:r>
              <a:rPr lang="de-DE" dirty="0" err="1">
                <a:latin typeface="Arial"/>
              </a:rPr>
              <a:t>client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software</a:t>
            </a:r>
            <a:r>
              <a:rPr lang="de-DE" dirty="0">
                <a:latin typeface="Arial"/>
              </a:rPr>
              <a:t>, not 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a </a:t>
            </a:r>
            <a:r>
              <a:rPr lang="de-DE" dirty="0" err="1">
                <a:latin typeface="Arial"/>
              </a:rPr>
              <a:t>file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explorer</a:t>
            </a:r>
            <a:endParaRPr lang="de-DE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Original </a:t>
            </a:r>
            <a:r>
              <a:rPr lang="de-DE" dirty="0" err="1">
                <a:latin typeface="Arial"/>
              </a:rPr>
              <a:t>raw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is</a:t>
            </a:r>
            <a:r>
              <a:rPr lang="de-DE" dirty="0">
                <a:latin typeface="Arial"/>
              </a:rPr>
              <a:t> not </a:t>
            </a:r>
            <a:r>
              <a:rPr lang="de-DE" dirty="0" err="1">
                <a:latin typeface="Arial"/>
              </a:rPr>
              <a:t>changed</a:t>
            </a:r>
            <a:r>
              <a:rPr lang="de-DE" dirty="0">
                <a:latin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9977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373C9B0-5E1C-4F92-A667-64D0C9EA2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685C8C9B-D839-411B-99FA-6E49599454C3}"/>
              </a:ext>
            </a:extLst>
          </p:cNvPr>
          <p:cNvSpPr/>
          <p:nvPr/>
        </p:nvSpPr>
        <p:spPr>
          <a:xfrm>
            <a:off x="1187624" y="4844067"/>
            <a:ext cx="604076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Images </a:t>
            </a:r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https://omero.readthedocs.io/en/stable/users/index.html. The </a:t>
            </a:r>
            <a:r>
              <a:rPr lang="de-DE" sz="800" dirty="0" err="1">
                <a:latin typeface="Arial"/>
              </a:rPr>
              <a:t>analogy</a:t>
            </a:r>
            <a:r>
              <a:rPr lang="de-DE" sz="800" dirty="0">
                <a:latin typeface="Arial"/>
              </a:rPr>
              <a:t> was </a:t>
            </a:r>
            <a:r>
              <a:rPr lang="de-DE" sz="800" dirty="0" err="1">
                <a:latin typeface="Arial"/>
              </a:rPr>
              <a:t>contributed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by</a:t>
            </a:r>
            <a:r>
              <a:rPr lang="de-DE" sz="800" dirty="0">
                <a:latin typeface="Arial"/>
              </a:rPr>
              <a:t> Tom Boissonnet.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9073594-6204-485B-B603-2F4F40ADA4F1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Analogy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custom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supermarket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07FF6B8-9AE7-41F6-B2C8-6CA29C5EB443}"/>
              </a:ext>
            </a:extLst>
          </p:cNvPr>
          <p:cNvGrpSpPr/>
          <p:nvPr/>
        </p:nvGrpSpPr>
        <p:grpSpPr>
          <a:xfrm>
            <a:off x="4865877" y="3200134"/>
            <a:ext cx="1512168" cy="1109773"/>
            <a:chOff x="1219515" y="3137411"/>
            <a:chExt cx="1512168" cy="1109773"/>
          </a:xfrm>
        </p:grpSpPr>
        <p:pic>
          <p:nvPicPr>
            <p:cNvPr id="8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5B0DA7B0-0691-4ABD-9200-3FDD2C799F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2" t="62178" r="78834" b="20741"/>
            <a:stretch/>
          </p:blipFill>
          <p:spPr bwMode="auto">
            <a:xfrm>
              <a:off x="1219515" y="323907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DAD32FA-76B5-4442-964C-410D10ECE1B4}"/>
                </a:ext>
              </a:extLst>
            </p:cNvPr>
            <p:cNvSpPr/>
            <p:nvPr/>
          </p:nvSpPr>
          <p:spPr bwMode="auto">
            <a:xfrm rot="3159630">
              <a:off x="2320636" y="3173415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A62B9C-32C8-46AD-9D7E-C2B25D89A885}"/>
              </a:ext>
            </a:extLst>
          </p:cNvPr>
          <p:cNvGrpSpPr/>
          <p:nvPr/>
        </p:nvGrpSpPr>
        <p:grpSpPr>
          <a:xfrm>
            <a:off x="4860032" y="1519365"/>
            <a:ext cx="1512168" cy="1124393"/>
            <a:chOff x="4962490" y="3103541"/>
            <a:chExt cx="1512168" cy="1124393"/>
          </a:xfrm>
        </p:grpSpPr>
        <p:pic>
          <p:nvPicPr>
            <p:cNvPr id="11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72335CEC-BAB4-41D3-8252-B862536C05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89" t="71984" r="25297" b="10935"/>
            <a:stretch/>
          </p:blipFill>
          <p:spPr bwMode="auto">
            <a:xfrm>
              <a:off x="4962490" y="321982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10EE309C-444C-4AA9-8031-9755ECE6ED14}"/>
                </a:ext>
              </a:extLst>
            </p:cNvPr>
            <p:cNvSpPr/>
            <p:nvPr/>
          </p:nvSpPr>
          <p:spPr bwMode="auto">
            <a:xfrm>
              <a:off x="5652120" y="3103541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pic>
        <p:nvPicPr>
          <p:cNvPr id="13" name="Picture 8">
            <a:extLst>
              <a:ext uri="{FF2B5EF4-FFF2-40B4-BE49-F238E27FC236}">
                <a16:creationId xmlns:a16="http://schemas.microsoft.com/office/drawing/2014/main" id="{A92AB4F0-CA40-4DCB-98B9-D3CFB4A69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9024" y="3291830"/>
            <a:ext cx="2340768" cy="819578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5487C157-3F6B-4F12-B678-18BE7FE5AB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59024" y="1736324"/>
            <a:ext cx="2340768" cy="819578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8318BAE4-B941-4432-84A0-614150C91F9C}"/>
              </a:ext>
            </a:extLst>
          </p:cNvPr>
          <p:cNvCxnSpPr>
            <a:cxnSpLocks/>
          </p:cNvCxnSpPr>
          <p:nvPr/>
        </p:nvCxnSpPr>
        <p:spPr bwMode="auto">
          <a:xfrm>
            <a:off x="4860032" y="1591373"/>
            <a:ext cx="0" cy="2852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321D341C-9FA3-4948-808F-0A6AB84A3ED2}"/>
              </a:ext>
            </a:extLst>
          </p:cNvPr>
          <p:cNvCxnSpPr/>
          <p:nvPr/>
        </p:nvCxnSpPr>
        <p:spPr bwMode="auto">
          <a:xfrm>
            <a:off x="359024" y="3075806"/>
            <a:ext cx="8533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25D7E426-841D-4D73-8507-D11E0C3C0070}"/>
              </a:ext>
            </a:extLst>
          </p:cNvPr>
          <p:cNvSpPr txBox="1"/>
          <p:nvPr/>
        </p:nvSpPr>
        <p:spPr>
          <a:xfrm>
            <a:off x="2819758" y="1965327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OMERO.server</a:t>
            </a:r>
            <a:endParaRPr lang="de-DE" dirty="0">
              <a:latin typeface="Arial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21AB822-CDC8-4244-8164-AC8472B81253}"/>
              </a:ext>
            </a:extLst>
          </p:cNvPr>
          <p:cNvSpPr txBox="1"/>
          <p:nvPr/>
        </p:nvSpPr>
        <p:spPr>
          <a:xfrm>
            <a:off x="2819758" y="3478208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OMERO.web</a:t>
            </a:r>
            <a:endParaRPr lang="de-DE" dirty="0">
              <a:latin typeface="Arial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CA29F27-BC77-4B0D-B6ED-F27E0EA57705}"/>
              </a:ext>
            </a:extLst>
          </p:cNvPr>
          <p:cNvSpPr txBox="1"/>
          <p:nvPr/>
        </p:nvSpPr>
        <p:spPr>
          <a:xfrm>
            <a:off x="6660232" y="189317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</a:rPr>
              <a:t>PostgreSQL</a:t>
            </a:r>
          </a:p>
          <a:p>
            <a:r>
              <a:rPr lang="de-DE" dirty="0">
                <a:latin typeface="Arial"/>
              </a:rPr>
              <a:t>Database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8372ED8-6216-4581-81BB-1511EEA37534}"/>
              </a:ext>
            </a:extLst>
          </p:cNvPr>
          <p:cNvSpPr txBox="1"/>
          <p:nvPr/>
        </p:nvSpPr>
        <p:spPr>
          <a:xfrm>
            <a:off x="6645283" y="3421226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</a:rPr>
              <a:t>File Storage </a:t>
            </a:r>
            <a:br>
              <a:rPr lang="de-DE" dirty="0">
                <a:latin typeface="Arial"/>
              </a:rPr>
            </a:br>
            <a:r>
              <a:rPr lang="de-DE" dirty="0">
                <a:latin typeface="Arial"/>
              </a:rPr>
              <a:t>Location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C834E9C0-7E5D-4B09-B96D-3D4E228C1178}"/>
              </a:ext>
            </a:extLst>
          </p:cNvPr>
          <p:cNvCxnSpPr>
            <a:cxnSpLocks/>
          </p:cNvCxnSpPr>
          <p:nvPr/>
        </p:nvCxnSpPr>
        <p:spPr bwMode="auto">
          <a:xfrm>
            <a:off x="359024" y="1591373"/>
            <a:ext cx="8533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09672CC9-D847-4D25-8AE6-CCCEC0DD4F0A}"/>
              </a:ext>
            </a:extLst>
          </p:cNvPr>
          <p:cNvCxnSpPr>
            <a:cxnSpLocks/>
          </p:cNvCxnSpPr>
          <p:nvPr/>
        </p:nvCxnSpPr>
        <p:spPr bwMode="auto">
          <a:xfrm>
            <a:off x="359024" y="4443958"/>
            <a:ext cx="8533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6799A98C-64CE-448E-A886-F92DF928C70D}"/>
              </a:ext>
            </a:extLst>
          </p:cNvPr>
          <p:cNvSpPr txBox="1"/>
          <p:nvPr/>
        </p:nvSpPr>
        <p:spPr>
          <a:xfrm>
            <a:off x="359025" y="69954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Think of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platform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as</a:t>
            </a:r>
            <a:r>
              <a:rPr lang="de-DE" dirty="0">
                <a:latin typeface="Arial"/>
              </a:rPr>
              <a:t> a </a:t>
            </a:r>
            <a:r>
              <a:rPr lang="de-DE" dirty="0" err="1">
                <a:latin typeface="Arial"/>
              </a:rPr>
              <a:t>custom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supermarket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where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staff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arranges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custom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shelves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from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items</a:t>
            </a:r>
            <a:r>
              <a:rPr lang="de-DE" dirty="0">
                <a:latin typeface="Arial"/>
              </a:rPr>
              <a:t> in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warehouse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for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each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customer</a:t>
            </a:r>
            <a:r>
              <a:rPr lang="de-DE" dirty="0">
                <a:latin typeface="Arial"/>
              </a:rPr>
              <a:t>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3DA6430-9EB7-4F3E-92D0-CC083ADBF122}"/>
              </a:ext>
            </a:extLst>
          </p:cNvPr>
          <p:cNvSpPr txBox="1"/>
          <p:nvPr/>
        </p:nvSpPr>
        <p:spPr>
          <a:xfrm>
            <a:off x="2740082" y="2587992"/>
            <a:ext cx="2125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Supermarket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staff</a:t>
            </a:r>
            <a:endParaRPr lang="de-DE" sz="1600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DB0B78D-3A95-4B72-9F73-0FC6F0DC7EC4}"/>
              </a:ext>
            </a:extLst>
          </p:cNvPr>
          <p:cNvSpPr txBox="1"/>
          <p:nvPr/>
        </p:nvSpPr>
        <p:spPr>
          <a:xfrm>
            <a:off x="2699142" y="4034695"/>
            <a:ext cx="2340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Shelves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for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display</a:t>
            </a:r>
            <a:endParaRPr lang="de-DE" sz="1600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59FD0D2-ABE3-47A8-BBEB-B34C28A3EF46}"/>
              </a:ext>
            </a:extLst>
          </p:cNvPr>
          <p:cNvSpPr txBox="1"/>
          <p:nvPr/>
        </p:nvSpPr>
        <p:spPr>
          <a:xfrm>
            <a:off x="6480561" y="4098334"/>
            <a:ext cx="2559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Warehouse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holding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items</a:t>
            </a:r>
            <a:endParaRPr lang="de-DE" sz="1600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118BDC-81B4-4B3D-AF0B-698B9E19CE46}"/>
              </a:ext>
            </a:extLst>
          </p:cNvPr>
          <p:cNvSpPr txBox="1"/>
          <p:nvPr/>
        </p:nvSpPr>
        <p:spPr>
          <a:xfrm>
            <a:off x="6132564" y="2477294"/>
            <a:ext cx="2860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Catalogue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with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all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information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about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what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belongs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to</a:t>
            </a:r>
            <a:r>
              <a:rPr lang="de-DE" sz="1600" dirty="0">
                <a:solidFill>
                  <a:schemeClr val="accent2">
                    <a:lumMod val="7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accent2">
                    <a:lumMod val="75000"/>
                  </a:schemeClr>
                </a:solidFill>
                <a:latin typeface="Arial"/>
              </a:rPr>
              <a:t>who</a:t>
            </a:r>
            <a:endParaRPr lang="de-DE" sz="1600" dirty="0">
              <a:solidFill>
                <a:schemeClr val="accent2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33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8AD75554-0DF7-47E5-9F70-172D7A633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AC9473B-7981-4D68-B3AD-D56265F23C43}"/>
              </a:ext>
            </a:extLst>
          </p:cNvPr>
          <p:cNvSpPr/>
          <p:nvPr/>
        </p:nvSpPr>
        <p:spPr>
          <a:xfrm>
            <a:off x="1678480" y="4857292"/>
            <a:ext cx="5566204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de-DE" sz="800" dirty="0">
                <a:latin typeface="Arial"/>
              </a:rPr>
              <a:t>Images </a:t>
            </a:r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2D3A50B-4A2B-463A-9463-D83A3D416B99}"/>
              </a:ext>
            </a:extLst>
          </p:cNvPr>
          <p:cNvSpPr txBox="1">
            <a:spLocks noChangeArrowheads="1"/>
          </p:cNvSpPr>
          <p:nvPr/>
        </p:nvSpPr>
        <p:spPr>
          <a:xfrm>
            <a:off x="147920" y="159558"/>
            <a:ext cx="8672551" cy="352090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Simplified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example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-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How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works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: Login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35AE86C-D20F-4F53-A06C-E9FE619DE797}"/>
              </a:ext>
            </a:extLst>
          </p:cNvPr>
          <p:cNvGrpSpPr/>
          <p:nvPr/>
        </p:nvGrpSpPr>
        <p:grpSpPr>
          <a:xfrm>
            <a:off x="467102" y="3959979"/>
            <a:ext cx="686452" cy="503784"/>
            <a:chOff x="1219515" y="3137411"/>
            <a:chExt cx="1512168" cy="1109773"/>
          </a:xfrm>
        </p:grpSpPr>
        <p:pic>
          <p:nvPicPr>
            <p:cNvPr id="8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DB30E456-5E19-4945-9F09-43E69F6C785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2" t="62178" r="78834" b="20741"/>
            <a:stretch/>
          </p:blipFill>
          <p:spPr bwMode="auto">
            <a:xfrm>
              <a:off x="1219515" y="323907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DC24870-CDF9-4F44-8E67-BE92E14B2530}"/>
                </a:ext>
              </a:extLst>
            </p:cNvPr>
            <p:cNvSpPr/>
            <p:nvPr/>
          </p:nvSpPr>
          <p:spPr bwMode="auto">
            <a:xfrm rot="3159630">
              <a:off x="2320636" y="3173415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F4F5852-6CCC-4C20-8846-B535F5C3D7B1}"/>
              </a:ext>
            </a:extLst>
          </p:cNvPr>
          <p:cNvGrpSpPr/>
          <p:nvPr/>
        </p:nvGrpSpPr>
        <p:grpSpPr>
          <a:xfrm>
            <a:off x="467102" y="3140809"/>
            <a:ext cx="686452" cy="510420"/>
            <a:chOff x="4962490" y="3103541"/>
            <a:chExt cx="1512168" cy="1124393"/>
          </a:xfrm>
        </p:grpSpPr>
        <p:pic>
          <p:nvPicPr>
            <p:cNvPr id="11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865DC5EA-39A0-46A7-8441-DD5D3541B6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89" t="71984" r="25297" b="10935"/>
            <a:stretch/>
          </p:blipFill>
          <p:spPr bwMode="auto">
            <a:xfrm>
              <a:off x="4962490" y="321982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342CB44D-2B2B-4289-A421-909AC55E6F10}"/>
                </a:ext>
              </a:extLst>
            </p:cNvPr>
            <p:cNvSpPr/>
            <p:nvPr/>
          </p:nvSpPr>
          <p:spPr bwMode="auto">
            <a:xfrm>
              <a:off x="5652120" y="3103541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pic>
        <p:nvPicPr>
          <p:cNvPr id="13" name="Picture 8">
            <a:extLst>
              <a:ext uri="{FF2B5EF4-FFF2-40B4-BE49-F238E27FC236}">
                <a16:creationId xmlns:a16="http://schemas.microsoft.com/office/drawing/2014/main" id="{94B1833C-DCB8-4653-A0B5-EFA46C565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5342" y="1632810"/>
            <a:ext cx="1474320" cy="516206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67C41FE8-8075-462C-B138-6CFC313D1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5342" y="2382743"/>
            <a:ext cx="1474320" cy="516206"/>
          </a:xfrm>
          <a:prstGeom prst="rect">
            <a:avLst/>
          </a:prstGeom>
        </p:spPr>
      </p:pic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699D652-6D6A-4DE0-8F0F-7C28D0ED60CB}"/>
              </a:ext>
            </a:extLst>
          </p:cNvPr>
          <p:cNvGrpSpPr/>
          <p:nvPr/>
        </p:nvGrpSpPr>
        <p:grpSpPr>
          <a:xfrm>
            <a:off x="107504" y="769997"/>
            <a:ext cx="576064" cy="543928"/>
            <a:chOff x="4644008" y="699542"/>
            <a:chExt cx="576064" cy="543928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9859E749-EDD7-4DCE-A26B-3E80CF191C9D}"/>
                </a:ext>
              </a:extLst>
            </p:cNvPr>
            <p:cNvSpPr/>
            <p:nvPr/>
          </p:nvSpPr>
          <p:spPr bwMode="auto">
            <a:xfrm>
              <a:off x="4644008" y="699542"/>
              <a:ext cx="576064" cy="4012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E3ED9F89-5911-486B-AFF0-37491C46D179}"/>
                </a:ext>
              </a:extLst>
            </p:cNvPr>
            <p:cNvSpPr/>
            <p:nvPr/>
          </p:nvSpPr>
          <p:spPr bwMode="auto">
            <a:xfrm>
              <a:off x="4716016" y="771550"/>
              <a:ext cx="432048" cy="258107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5C7DB573-67C3-494F-8537-738617F1EE39}"/>
                </a:ext>
              </a:extLst>
            </p:cNvPr>
            <p:cNvSpPr/>
            <p:nvPr/>
          </p:nvSpPr>
          <p:spPr bwMode="auto">
            <a:xfrm>
              <a:off x="4860032" y="1100810"/>
              <a:ext cx="144016" cy="5204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2652F0E-0BE2-4120-B875-50F2390350C8}"/>
                </a:ext>
              </a:extLst>
            </p:cNvPr>
            <p:cNvSpPr/>
            <p:nvPr/>
          </p:nvSpPr>
          <p:spPr bwMode="auto">
            <a:xfrm>
              <a:off x="4684204" y="1155303"/>
              <a:ext cx="495672" cy="8816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42048130-122D-405F-AD1B-0C182C239B9D}"/>
              </a:ext>
            </a:extLst>
          </p:cNvPr>
          <p:cNvSpPr txBox="1"/>
          <p:nvPr/>
        </p:nvSpPr>
        <p:spPr>
          <a:xfrm>
            <a:off x="740979" y="923975"/>
            <a:ext cx="612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latin typeface="Arial"/>
              </a:rPr>
              <a:t>User </a:t>
            </a:r>
            <a:br>
              <a:rPr lang="de-DE" sz="1400" dirty="0">
                <a:latin typeface="Arial"/>
              </a:rPr>
            </a:br>
            <a:endParaRPr lang="de-DE" sz="1400" dirty="0">
              <a:latin typeface="Arial"/>
            </a:endParaRP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1BFF7940-8627-4B7F-8988-96A80ED87590}"/>
              </a:ext>
            </a:extLst>
          </p:cNvPr>
          <p:cNvCxnSpPr>
            <a:cxnSpLocks/>
          </p:cNvCxnSpPr>
          <p:nvPr/>
        </p:nvCxnSpPr>
        <p:spPr bwMode="auto">
          <a:xfrm>
            <a:off x="1567382" y="1275607"/>
            <a:ext cx="757661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88BBC11A-B5A6-4DCA-8BA0-BCA2FFDBEFA4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7382" y="2113165"/>
            <a:ext cx="7576618" cy="265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C9C0E182-08B1-4F9F-BA63-870BC4226F9F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7382" y="2850537"/>
            <a:ext cx="7576618" cy="92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A2EBA8F0-B189-4001-9E1F-0450EA734038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7382" y="3651229"/>
            <a:ext cx="7576618" cy="64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6BDF5CB9-5B38-4EC2-8715-F141E95BC6E9}"/>
              </a:ext>
            </a:extLst>
          </p:cNvPr>
          <p:cNvCxnSpPr>
            <a:cxnSpLocks/>
          </p:cNvCxnSpPr>
          <p:nvPr/>
        </p:nvCxnSpPr>
        <p:spPr bwMode="auto">
          <a:xfrm>
            <a:off x="1547664" y="4345530"/>
            <a:ext cx="7596336" cy="165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6" name="Group 44">
            <a:extLst>
              <a:ext uri="{FF2B5EF4-FFF2-40B4-BE49-F238E27FC236}">
                <a16:creationId xmlns:a16="http://schemas.microsoft.com/office/drawing/2014/main" id="{AB3789A9-E7DD-4956-859B-FFF3579D42DD}"/>
              </a:ext>
            </a:extLst>
          </p:cNvPr>
          <p:cNvGrpSpPr/>
          <p:nvPr/>
        </p:nvGrpSpPr>
        <p:grpSpPr bwMode="auto">
          <a:xfrm>
            <a:off x="2046020" y="1269841"/>
            <a:ext cx="1474320" cy="857214"/>
            <a:chOff x="3016444" y="4767313"/>
            <a:chExt cx="1661685" cy="857214"/>
          </a:xfrm>
          <a:noFill/>
        </p:grpSpPr>
        <p:cxnSp>
          <p:nvCxnSpPr>
            <p:cNvPr id="27" name="Straight Arrow Connector 20">
              <a:extLst>
                <a:ext uri="{FF2B5EF4-FFF2-40B4-BE49-F238E27FC236}">
                  <a16:creationId xmlns:a16="http://schemas.microsoft.com/office/drawing/2014/main" id="{A4DA3621-94AD-4D7C-ABB6-7DFB2501EF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47286" y="4767313"/>
              <a:ext cx="0" cy="857214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: Rounded Corners 22">
              <a:extLst>
                <a:ext uri="{FF2B5EF4-FFF2-40B4-BE49-F238E27FC236}">
                  <a16:creationId xmlns:a16="http://schemas.microsoft.com/office/drawing/2014/main" id="{6082107B-0744-4E5A-9E40-05A9CB163CD1}"/>
                </a:ext>
              </a:extLst>
            </p:cNvPr>
            <p:cNvSpPr/>
            <p:nvPr/>
          </p:nvSpPr>
          <p:spPr bwMode="auto">
            <a:xfrm>
              <a:off x="3016444" y="4822753"/>
              <a:ext cx="1661685" cy="326497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request</a:t>
              </a:r>
              <a:r>
                <a:rPr lang="fr-FR" sz="1200" dirty="0">
                  <a:solidFill>
                    <a:schemeClr val="tx1"/>
                  </a:solidFill>
                </a:rPr>
                <a:t> login page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45">
            <a:extLst>
              <a:ext uri="{FF2B5EF4-FFF2-40B4-BE49-F238E27FC236}">
                <a16:creationId xmlns:a16="http://schemas.microsoft.com/office/drawing/2014/main" id="{CA18EB5B-6A6B-44DA-B76C-E1CA4A3616EE}"/>
              </a:ext>
            </a:extLst>
          </p:cNvPr>
          <p:cNvGrpSpPr/>
          <p:nvPr/>
        </p:nvGrpSpPr>
        <p:grpSpPr bwMode="auto">
          <a:xfrm>
            <a:off x="2869100" y="1269841"/>
            <a:ext cx="1514848" cy="838250"/>
            <a:chOff x="4455609" y="3376693"/>
            <a:chExt cx="1514848" cy="838250"/>
          </a:xfrm>
          <a:noFill/>
        </p:grpSpPr>
        <p:cxnSp>
          <p:nvCxnSpPr>
            <p:cNvPr id="30" name="Straight Arrow Connector 24">
              <a:extLst>
                <a:ext uri="{FF2B5EF4-FFF2-40B4-BE49-F238E27FC236}">
                  <a16:creationId xmlns:a16="http://schemas.microsoft.com/office/drawing/2014/main" id="{0436A70F-3696-44DA-ACEB-25072A25766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13033" y="3376693"/>
              <a:ext cx="0" cy="838250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: Rounded Corners 28">
              <a:extLst>
                <a:ext uri="{FF2B5EF4-FFF2-40B4-BE49-F238E27FC236}">
                  <a16:creationId xmlns:a16="http://schemas.microsoft.com/office/drawing/2014/main" id="{9E40A7ED-6B9D-46AF-9336-98B1B710433B}"/>
                </a:ext>
              </a:extLst>
            </p:cNvPr>
            <p:cNvSpPr/>
            <p:nvPr/>
          </p:nvSpPr>
          <p:spPr bwMode="auto">
            <a:xfrm>
              <a:off x="4455609" y="3830308"/>
              <a:ext cx="1514848" cy="326497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send</a:t>
              </a:r>
              <a:r>
                <a:rPr lang="fr-FR" sz="1200" dirty="0">
                  <a:solidFill>
                    <a:schemeClr val="tx1"/>
                  </a:solidFill>
                </a:rPr>
                <a:t> login page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46">
            <a:extLst>
              <a:ext uri="{FF2B5EF4-FFF2-40B4-BE49-F238E27FC236}">
                <a16:creationId xmlns:a16="http://schemas.microsoft.com/office/drawing/2014/main" id="{D93DD724-2D80-4E8B-BDF7-50CFE0E05D18}"/>
              </a:ext>
            </a:extLst>
          </p:cNvPr>
          <p:cNvGrpSpPr/>
          <p:nvPr/>
        </p:nvGrpSpPr>
        <p:grpSpPr bwMode="auto">
          <a:xfrm>
            <a:off x="3958675" y="1269841"/>
            <a:ext cx="1396042" cy="817561"/>
            <a:chOff x="5014206" y="5079278"/>
            <a:chExt cx="1396042" cy="817561"/>
          </a:xfrm>
          <a:noFill/>
        </p:grpSpPr>
        <p:cxnSp>
          <p:nvCxnSpPr>
            <p:cNvPr id="33" name="Straight Arrow Connector 29">
              <a:extLst>
                <a:ext uri="{FF2B5EF4-FFF2-40B4-BE49-F238E27FC236}">
                  <a16:creationId xmlns:a16="http://schemas.microsoft.com/office/drawing/2014/main" id="{2C1C1795-D6A8-49F8-AD34-48C8CB2286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97691" y="5079278"/>
              <a:ext cx="0" cy="817561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: Rounded Corners 30">
              <a:extLst>
                <a:ext uri="{FF2B5EF4-FFF2-40B4-BE49-F238E27FC236}">
                  <a16:creationId xmlns:a16="http://schemas.microsoft.com/office/drawing/2014/main" id="{46AC25CC-82AA-4167-BB1F-B7BF8D34A082}"/>
                </a:ext>
              </a:extLst>
            </p:cNvPr>
            <p:cNvSpPr/>
            <p:nvPr/>
          </p:nvSpPr>
          <p:spPr bwMode="auto">
            <a:xfrm>
              <a:off x="5014206" y="5128879"/>
              <a:ext cx="1396042" cy="32649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send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credentials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47">
            <a:extLst>
              <a:ext uri="{FF2B5EF4-FFF2-40B4-BE49-F238E27FC236}">
                <a16:creationId xmlns:a16="http://schemas.microsoft.com/office/drawing/2014/main" id="{BB34B9E9-C542-415F-BD51-9F570D6635E5}"/>
              </a:ext>
            </a:extLst>
          </p:cNvPr>
          <p:cNvGrpSpPr/>
          <p:nvPr/>
        </p:nvGrpSpPr>
        <p:grpSpPr bwMode="auto">
          <a:xfrm>
            <a:off x="3934807" y="2149016"/>
            <a:ext cx="2058800" cy="740283"/>
            <a:chOff x="4186520" y="2152531"/>
            <a:chExt cx="2058800" cy="740283"/>
          </a:xfrm>
          <a:noFill/>
        </p:grpSpPr>
        <p:cxnSp>
          <p:nvCxnSpPr>
            <p:cNvPr id="36" name="Straight Arrow Connector 31">
              <a:extLst>
                <a:ext uri="{FF2B5EF4-FFF2-40B4-BE49-F238E27FC236}">
                  <a16:creationId xmlns:a16="http://schemas.microsoft.com/office/drawing/2014/main" id="{56394929-ED63-4402-8CE1-2CD4CE3A91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15920" y="2152531"/>
              <a:ext cx="0" cy="740283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: Rounded Corners 32">
              <a:extLst>
                <a:ext uri="{FF2B5EF4-FFF2-40B4-BE49-F238E27FC236}">
                  <a16:creationId xmlns:a16="http://schemas.microsoft.com/office/drawing/2014/main" id="{6F99D006-DCC0-4536-B88E-67E632595D26}"/>
                </a:ext>
              </a:extLst>
            </p:cNvPr>
            <p:cNvSpPr/>
            <p:nvPr/>
          </p:nvSpPr>
          <p:spPr bwMode="auto">
            <a:xfrm>
              <a:off x="4186520" y="2320234"/>
              <a:ext cx="2058800" cy="326497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request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identity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verification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48">
            <a:extLst>
              <a:ext uri="{FF2B5EF4-FFF2-40B4-BE49-F238E27FC236}">
                <a16:creationId xmlns:a16="http://schemas.microsoft.com/office/drawing/2014/main" id="{C68BCE08-9B20-4206-9A55-4725EFF2B82C}"/>
              </a:ext>
            </a:extLst>
          </p:cNvPr>
          <p:cNvGrpSpPr/>
          <p:nvPr/>
        </p:nvGrpSpPr>
        <p:grpSpPr bwMode="auto">
          <a:xfrm>
            <a:off x="4383949" y="2872850"/>
            <a:ext cx="1763244" cy="753305"/>
            <a:chOff x="5433074" y="2072956"/>
            <a:chExt cx="1763244" cy="753305"/>
          </a:xfrm>
          <a:solidFill>
            <a:schemeClr val="bg2"/>
          </a:solidFill>
        </p:grpSpPr>
        <p:cxnSp>
          <p:nvCxnSpPr>
            <p:cNvPr id="39" name="Straight Arrow Connector 33">
              <a:extLst>
                <a:ext uri="{FF2B5EF4-FFF2-40B4-BE49-F238E27FC236}">
                  <a16:creationId xmlns:a16="http://schemas.microsoft.com/office/drawing/2014/main" id="{6214F6B4-13FC-486A-8135-02C8D59201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72681" y="2072956"/>
              <a:ext cx="0" cy="753305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Rectangle: Rounded Corners 34">
              <a:extLst>
                <a:ext uri="{FF2B5EF4-FFF2-40B4-BE49-F238E27FC236}">
                  <a16:creationId xmlns:a16="http://schemas.microsoft.com/office/drawing/2014/main" id="{4C843343-4EC7-40FA-A020-F9CB5AA71F82}"/>
                </a:ext>
              </a:extLst>
            </p:cNvPr>
            <p:cNvSpPr/>
            <p:nvPr/>
          </p:nvSpPr>
          <p:spPr bwMode="auto">
            <a:xfrm>
              <a:off x="5433074" y="2098719"/>
              <a:ext cx="1763244" cy="350266"/>
            </a:xfrm>
            <a:prstGeom prst="roundRect">
              <a:avLst>
                <a:gd name="adj" fmla="val 16667"/>
              </a:avLst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request</a:t>
              </a:r>
              <a:r>
                <a:rPr lang="fr-FR" sz="1200" dirty="0">
                  <a:solidFill>
                    <a:schemeClr val="tx1"/>
                  </a:solidFill>
                </a:rPr>
                <a:t> user </a:t>
              </a:r>
              <a:r>
                <a:rPr lang="fr-FR" sz="1200" dirty="0" err="1">
                  <a:solidFill>
                    <a:schemeClr val="tx1"/>
                  </a:solidFill>
                </a:rPr>
                <a:t>password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9">
            <a:extLst>
              <a:ext uri="{FF2B5EF4-FFF2-40B4-BE49-F238E27FC236}">
                <a16:creationId xmlns:a16="http://schemas.microsoft.com/office/drawing/2014/main" id="{F99D38EE-B376-4447-A699-4EF996616F74}"/>
              </a:ext>
            </a:extLst>
          </p:cNvPr>
          <p:cNvGrpSpPr/>
          <p:nvPr/>
        </p:nvGrpSpPr>
        <p:grpSpPr bwMode="auto">
          <a:xfrm>
            <a:off x="5481441" y="2851179"/>
            <a:ext cx="1763243" cy="767866"/>
            <a:chOff x="7408953" y="1019752"/>
            <a:chExt cx="1763243" cy="767866"/>
          </a:xfrm>
          <a:noFill/>
        </p:grpSpPr>
        <p:cxnSp>
          <p:nvCxnSpPr>
            <p:cNvPr id="42" name="Straight Arrow Connector 37">
              <a:extLst>
                <a:ext uri="{FF2B5EF4-FFF2-40B4-BE49-F238E27FC236}">
                  <a16:creationId xmlns:a16="http://schemas.microsoft.com/office/drawing/2014/main" id="{9E7EE45F-4E1A-43FC-B729-7DE3B2FA9055}"/>
                </a:ext>
              </a:extLst>
            </p:cNvPr>
            <p:cNvCxnSpPr>
              <a:cxnSpLocks/>
              <a:stCxn id="43" idx="2"/>
            </p:cNvCxnSpPr>
            <p:nvPr/>
          </p:nvCxnSpPr>
          <p:spPr bwMode="auto">
            <a:xfrm flipV="1">
              <a:off x="8290575" y="1019752"/>
              <a:ext cx="0" cy="767866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ectangle: Rounded Corners 38">
              <a:extLst>
                <a:ext uri="{FF2B5EF4-FFF2-40B4-BE49-F238E27FC236}">
                  <a16:creationId xmlns:a16="http://schemas.microsoft.com/office/drawing/2014/main" id="{D9882C6F-9DF7-4657-A2A4-222366332CEA}"/>
                </a:ext>
              </a:extLst>
            </p:cNvPr>
            <p:cNvSpPr/>
            <p:nvPr/>
          </p:nvSpPr>
          <p:spPr bwMode="auto">
            <a:xfrm>
              <a:off x="7408953" y="1461121"/>
              <a:ext cx="1763243" cy="326497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>
                  <a:solidFill>
                    <a:schemeClr val="tx1"/>
                  </a:solidFill>
                </a:rPr>
                <a:t>send user password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50">
            <a:extLst>
              <a:ext uri="{FF2B5EF4-FFF2-40B4-BE49-F238E27FC236}">
                <a16:creationId xmlns:a16="http://schemas.microsoft.com/office/drawing/2014/main" id="{3F2D3E67-D6E9-4FC4-8B34-3E1EC664F25B}"/>
              </a:ext>
            </a:extLst>
          </p:cNvPr>
          <p:cNvGrpSpPr/>
          <p:nvPr/>
        </p:nvGrpSpPr>
        <p:grpSpPr bwMode="auto">
          <a:xfrm>
            <a:off x="6434957" y="2107251"/>
            <a:ext cx="1732439" cy="728731"/>
            <a:chOff x="8901612" y="3464557"/>
            <a:chExt cx="1732439" cy="728731"/>
          </a:xfrm>
          <a:noFill/>
        </p:grpSpPr>
        <p:cxnSp>
          <p:nvCxnSpPr>
            <p:cNvPr id="45" name="Straight Arrow Connector 39">
              <a:extLst>
                <a:ext uri="{FF2B5EF4-FFF2-40B4-BE49-F238E27FC236}">
                  <a16:creationId xmlns:a16="http://schemas.microsoft.com/office/drawing/2014/main" id="{E717FB5B-1B53-483B-8A21-9223B8CD39F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04674" y="3464557"/>
              <a:ext cx="8977" cy="728731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: Rounded Corners 40">
              <a:extLst>
                <a:ext uri="{FF2B5EF4-FFF2-40B4-BE49-F238E27FC236}">
                  <a16:creationId xmlns:a16="http://schemas.microsoft.com/office/drawing/2014/main" id="{84EE9AA8-D2B0-43DC-BFCD-728BDF3A71DD}"/>
                </a:ext>
              </a:extLst>
            </p:cNvPr>
            <p:cNvSpPr/>
            <p:nvPr/>
          </p:nvSpPr>
          <p:spPr bwMode="auto">
            <a:xfrm>
              <a:off x="8901612" y="3610815"/>
              <a:ext cx="1732439" cy="250649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confirm</a:t>
              </a:r>
              <a:r>
                <a:rPr lang="fr-FR" sz="1200" dirty="0">
                  <a:solidFill>
                    <a:schemeClr val="tx1"/>
                  </a:solidFill>
                </a:rPr>
                <a:t> user </a:t>
              </a:r>
              <a:r>
                <a:rPr lang="fr-FR" sz="1200" dirty="0" err="1">
                  <a:solidFill>
                    <a:schemeClr val="tx1"/>
                  </a:solidFill>
                </a:rPr>
                <a:t>identity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47" name="Rectangle: Rounded Corners 41">
            <a:extLst>
              <a:ext uri="{FF2B5EF4-FFF2-40B4-BE49-F238E27FC236}">
                <a16:creationId xmlns:a16="http://schemas.microsoft.com/office/drawing/2014/main" id="{648C6E61-6C0C-4960-8F0D-B6587FF03839}"/>
              </a:ext>
            </a:extLst>
          </p:cNvPr>
          <p:cNvSpPr/>
          <p:nvPr/>
        </p:nvSpPr>
        <p:spPr bwMode="auto">
          <a:xfrm>
            <a:off x="6433921" y="2646474"/>
            <a:ext cx="882615" cy="378188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 err="1">
                <a:solidFill>
                  <a:schemeClr val="tx1"/>
                </a:solidFill>
              </a:rPr>
              <a:t>verify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identity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48" name="Group 51">
            <a:extLst>
              <a:ext uri="{FF2B5EF4-FFF2-40B4-BE49-F238E27FC236}">
                <a16:creationId xmlns:a16="http://schemas.microsoft.com/office/drawing/2014/main" id="{E9E2F660-1334-482E-9A9A-F24577B9F5F2}"/>
              </a:ext>
            </a:extLst>
          </p:cNvPr>
          <p:cNvGrpSpPr/>
          <p:nvPr/>
        </p:nvGrpSpPr>
        <p:grpSpPr bwMode="auto">
          <a:xfrm>
            <a:off x="7244684" y="1289474"/>
            <a:ext cx="1823030" cy="817561"/>
            <a:chOff x="7841358" y="4315828"/>
            <a:chExt cx="1396042" cy="817561"/>
          </a:xfrm>
          <a:solidFill>
            <a:schemeClr val="bg2"/>
          </a:solidFill>
        </p:grpSpPr>
        <p:cxnSp>
          <p:nvCxnSpPr>
            <p:cNvPr id="49" name="Straight Arrow Connector 42">
              <a:extLst>
                <a:ext uri="{FF2B5EF4-FFF2-40B4-BE49-F238E27FC236}">
                  <a16:creationId xmlns:a16="http://schemas.microsoft.com/office/drawing/2014/main" id="{68790B52-EE21-4C44-BABA-DEB9A7A1AF7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108230" y="4315828"/>
              <a:ext cx="8938" cy="817561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: Rounded Corners 43">
              <a:extLst>
                <a:ext uri="{FF2B5EF4-FFF2-40B4-BE49-F238E27FC236}">
                  <a16:creationId xmlns:a16="http://schemas.microsoft.com/office/drawing/2014/main" id="{6342379A-B9E9-4100-9300-DB2190B4204A}"/>
                </a:ext>
              </a:extLst>
            </p:cNvPr>
            <p:cNvSpPr/>
            <p:nvPr/>
          </p:nvSpPr>
          <p:spPr bwMode="auto">
            <a:xfrm>
              <a:off x="7841358" y="4420618"/>
              <a:ext cx="1396042" cy="620189"/>
            </a:xfrm>
            <a:prstGeom prst="roundRect">
              <a:avLst>
                <a:gd name="adj" fmla="val 16667"/>
              </a:avLst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send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homepage</a:t>
              </a:r>
              <a:endParaRPr lang="fr-FR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after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requesting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which</a:t>
              </a:r>
              <a:r>
                <a:rPr lang="fr-FR" sz="1200" dirty="0">
                  <a:solidFill>
                    <a:schemeClr val="tx1"/>
                  </a:solidFill>
                </a:rPr>
                <a:t> information to display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Rechteck 50">
            <a:extLst>
              <a:ext uri="{FF2B5EF4-FFF2-40B4-BE49-F238E27FC236}">
                <a16:creationId xmlns:a16="http://schemas.microsoft.com/office/drawing/2014/main" id="{9DDB161C-C332-4B13-948A-8BF06FDA96DE}"/>
              </a:ext>
            </a:extLst>
          </p:cNvPr>
          <p:cNvSpPr/>
          <p:nvPr/>
        </p:nvSpPr>
        <p:spPr bwMode="auto">
          <a:xfrm>
            <a:off x="1577849" y="792395"/>
            <a:ext cx="1193867" cy="448991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Browses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to</a:t>
            </a:r>
            <a:r>
              <a:rPr kumimoji="0" 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 OMERO </a:t>
            </a:r>
            <a:r>
              <a:rPr kumimoji="0" 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address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6F9D65D6-54F2-4B5F-958B-C3F6E5A19342}"/>
              </a:ext>
            </a:extLst>
          </p:cNvPr>
          <p:cNvCxnSpPr>
            <a:cxnSpLocks/>
          </p:cNvCxnSpPr>
          <p:nvPr/>
        </p:nvCxnSpPr>
        <p:spPr bwMode="auto">
          <a:xfrm>
            <a:off x="8355358" y="2138250"/>
            <a:ext cx="0" cy="70851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14ADE784-E5C7-4988-9154-FD6570321023}"/>
              </a:ext>
            </a:extLst>
          </p:cNvPr>
          <p:cNvCxnSpPr>
            <a:cxnSpLocks/>
          </p:cNvCxnSpPr>
          <p:nvPr/>
        </p:nvCxnSpPr>
        <p:spPr bwMode="auto">
          <a:xfrm>
            <a:off x="8378571" y="2837367"/>
            <a:ext cx="0" cy="82505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373BAF6-C03B-431E-9365-7D591D8E0D5A}"/>
              </a:ext>
            </a:extLst>
          </p:cNvPr>
          <p:cNvCxnSpPr>
            <a:cxnSpLocks/>
          </p:cNvCxnSpPr>
          <p:nvPr/>
        </p:nvCxnSpPr>
        <p:spPr bwMode="auto">
          <a:xfrm>
            <a:off x="8604448" y="2846763"/>
            <a:ext cx="0" cy="15153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2137BA36-FBBD-4D6E-AC1F-264E9DEFA977}"/>
              </a:ext>
            </a:extLst>
          </p:cNvPr>
          <p:cNvCxnSpPr>
            <a:cxnSpLocks/>
          </p:cNvCxnSpPr>
          <p:nvPr/>
        </p:nvCxnSpPr>
        <p:spPr bwMode="auto">
          <a:xfrm flipV="1">
            <a:off x="8699460" y="2846763"/>
            <a:ext cx="0" cy="14924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A80BCCBA-091D-4E73-AAE1-5E54A08B2CD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477985" y="2833776"/>
            <a:ext cx="1" cy="8302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6BC06C40-C438-4828-A64C-DC7782FD34E3}"/>
              </a:ext>
            </a:extLst>
          </p:cNvPr>
          <p:cNvCxnSpPr>
            <a:cxnSpLocks/>
          </p:cNvCxnSpPr>
          <p:nvPr/>
        </p:nvCxnSpPr>
        <p:spPr bwMode="auto">
          <a:xfrm flipV="1">
            <a:off x="8756808" y="2118032"/>
            <a:ext cx="0" cy="7102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026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5AB8D67F-230A-4C3E-BECB-9FA447871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hteck 3">
            <a:extLst>
              <a:ext uri="{FF2B5EF4-FFF2-40B4-BE49-F238E27FC236}">
                <a16:creationId xmlns:a16="http://schemas.microsoft.com/office/drawing/2014/main" id="{33D957FF-8982-4172-A56B-098C275C08FA}"/>
              </a:ext>
            </a:extLst>
          </p:cNvPr>
          <p:cNvSpPr/>
          <p:nvPr/>
        </p:nvSpPr>
        <p:spPr bwMode="auto">
          <a:xfrm>
            <a:off x="2541862" y="4857292"/>
            <a:ext cx="4339288" cy="215443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de-DE" sz="800">
                <a:latin typeface="Arial"/>
              </a:rPr>
              <a:t>Images adapted from https://omero.readthedocs.io/en/stable/users/index.html</a:t>
            </a:r>
            <a:endParaRPr/>
          </a:p>
        </p:txBody>
      </p:sp>
      <p:sp>
        <p:nvSpPr>
          <p:cNvPr id="27" name="Rectangle 2">
            <a:extLst>
              <a:ext uri="{FF2B5EF4-FFF2-40B4-BE49-F238E27FC236}">
                <a16:creationId xmlns:a16="http://schemas.microsoft.com/office/drawing/2014/main" id="{752A670C-C59A-4407-AE32-969BC043AD44}"/>
              </a:ext>
            </a:extLst>
          </p:cNvPr>
          <p:cNvSpPr>
            <a:spLocks/>
          </p:cNvSpPr>
          <p:nvPr/>
        </p:nvSpPr>
        <p:spPr bwMode="auto">
          <a:xfrm>
            <a:off x="147919" y="159557"/>
            <a:ext cx="8812213" cy="35208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/>
                <a:ea typeface="MS PGothic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"/>
                <a:ea typeface="MS PGothic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"/>
                <a:ea typeface="MS PGothic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"/>
                <a:ea typeface="MS PGothic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Times"/>
                <a:ea typeface="MS PGothic"/>
              </a:defRPr>
            </a:lvl9pPr>
          </a:lstStyle>
          <a:p>
            <a:pPr>
              <a:defRPr/>
            </a:pP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Simplified</a:t>
            </a:r>
            <a:r>
              <a:rPr lang="de-DE" sz="2000" b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example</a:t>
            </a:r>
            <a:r>
              <a:rPr lang="de-DE" sz="2000" b="1" dirty="0">
                <a:solidFill>
                  <a:srgbClr val="008000"/>
                </a:solidFill>
                <a:latin typeface="Arial"/>
              </a:rPr>
              <a:t> – </a:t>
            </a: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How</a:t>
            </a:r>
            <a:r>
              <a:rPr lang="de-DE" sz="2000" b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it</a:t>
            </a:r>
            <a:r>
              <a:rPr lang="de-DE" sz="2000" b="1" dirty="0">
                <a:solidFill>
                  <a:srgbClr val="008000"/>
                </a:solidFill>
                <a:latin typeface="Arial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works</a:t>
            </a:r>
            <a:r>
              <a:rPr lang="de-DE" sz="2000" b="1" dirty="0">
                <a:solidFill>
                  <a:srgbClr val="008000"/>
                </a:solidFill>
                <a:latin typeface="Arial"/>
              </a:rPr>
              <a:t>: Display an </a:t>
            </a: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image</a:t>
            </a:r>
            <a:r>
              <a:rPr lang="de-DE" sz="2000" b="1" dirty="0">
                <a:solidFill>
                  <a:srgbClr val="008000"/>
                </a:solidFill>
                <a:latin typeface="Arial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/>
              </a:rPr>
              <a:t>OMERO.iviewer</a:t>
            </a:r>
            <a:endParaRPr dirty="0"/>
          </a:p>
        </p:txBody>
      </p:sp>
      <p:grpSp>
        <p:nvGrpSpPr>
          <p:cNvPr id="28" name="Gruppieren 6">
            <a:extLst>
              <a:ext uri="{FF2B5EF4-FFF2-40B4-BE49-F238E27FC236}">
                <a16:creationId xmlns:a16="http://schemas.microsoft.com/office/drawing/2014/main" id="{0AA4D8CE-B3BC-46A6-A108-E95B74D3A803}"/>
              </a:ext>
            </a:extLst>
          </p:cNvPr>
          <p:cNvGrpSpPr/>
          <p:nvPr/>
        </p:nvGrpSpPr>
        <p:grpSpPr bwMode="auto">
          <a:xfrm>
            <a:off x="467100" y="3959978"/>
            <a:ext cx="686451" cy="503784"/>
            <a:chOff x="1219514" y="3137410"/>
            <a:chExt cx="1512167" cy="1109772"/>
          </a:xfrm>
        </p:grpSpPr>
        <p:pic>
          <p:nvPicPr>
            <p:cNvPr id="29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3D09B1A8-3AF7-4B9E-ABFC-29888C7AAC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l="5652" t="62178" r="78834" b="20741"/>
            <a:stretch/>
          </p:blipFill>
          <p:spPr bwMode="auto">
            <a:xfrm>
              <a:off x="1219514" y="3239071"/>
              <a:ext cx="1512167" cy="1008111"/>
            </a:xfrm>
            <a:prstGeom prst="rect">
              <a:avLst/>
            </a:prstGeom>
            <a:noFill/>
          </p:spPr>
        </p:pic>
        <p:sp>
          <p:nvSpPr>
            <p:cNvPr id="30" name="Rechteck 8">
              <a:extLst>
                <a:ext uri="{FF2B5EF4-FFF2-40B4-BE49-F238E27FC236}">
                  <a16:creationId xmlns:a16="http://schemas.microsoft.com/office/drawing/2014/main" id="{0B43AFB9-3AF9-471D-9848-E3A15079F9D2}"/>
                </a:ext>
              </a:extLst>
            </p:cNvPr>
            <p:cNvSpPr/>
            <p:nvPr/>
          </p:nvSpPr>
          <p:spPr bwMode="auto">
            <a:xfrm rot="3159598">
              <a:off x="2320635" y="3173414"/>
              <a:ext cx="216023" cy="14401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  <a:ea typeface="ＭＳ Ｐゴシック"/>
              </a:endParaRPr>
            </a:p>
          </p:txBody>
        </p:sp>
      </p:grpSp>
      <p:grpSp>
        <p:nvGrpSpPr>
          <p:cNvPr id="31" name="Gruppieren 9">
            <a:extLst>
              <a:ext uri="{FF2B5EF4-FFF2-40B4-BE49-F238E27FC236}">
                <a16:creationId xmlns:a16="http://schemas.microsoft.com/office/drawing/2014/main" id="{EC594145-FC48-417D-B718-FB0FD5E9ECC4}"/>
              </a:ext>
            </a:extLst>
          </p:cNvPr>
          <p:cNvGrpSpPr/>
          <p:nvPr/>
        </p:nvGrpSpPr>
        <p:grpSpPr bwMode="auto">
          <a:xfrm>
            <a:off x="467100" y="3140808"/>
            <a:ext cx="686451" cy="510419"/>
            <a:chOff x="4962489" y="3103540"/>
            <a:chExt cx="1512167" cy="1124392"/>
          </a:xfrm>
        </p:grpSpPr>
        <p:pic>
          <p:nvPicPr>
            <p:cNvPr id="32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35F1DC4B-C8C1-44CB-9B0E-E30099FE6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l="59189" t="71983" r="25296" b="10935"/>
            <a:stretch/>
          </p:blipFill>
          <p:spPr bwMode="auto">
            <a:xfrm>
              <a:off x="4962489" y="3219822"/>
              <a:ext cx="1512167" cy="1008111"/>
            </a:xfrm>
            <a:prstGeom prst="rect">
              <a:avLst/>
            </a:prstGeom>
            <a:noFill/>
          </p:spPr>
        </p:pic>
        <p:sp>
          <p:nvSpPr>
            <p:cNvPr id="33" name="Rechteck 11">
              <a:extLst>
                <a:ext uri="{FF2B5EF4-FFF2-40B4-BE49-F238E27FC236}">
                  <a16:creationId xmlns:a16="http://schemas.microsoft.com/office/drawing/2014/main" id="{CD6BF466-4F60-4952-AEE5-A7CC35312C5A}"/>
                </a:ext>
              </a:extLst>
            </p:cNvPr>
            <p:cNvSpPr/>
            <p:nvPr/>
          </p:nvSpPr>
          <p:spPr bwMode="auto">
            <a:xfrm>
              <a:off x="5652119" y="3103540"/>
              <a:ext cx="216023" cy="14401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  <a:ea typeface="ＭＳ Ｐゴシック"/>
              </a:endParaRPr>
            </a:p>
          </p:txBody>
        </p:sp>
      </p:grpSp>
      <p:pic>
        <p:nvPicPr>
          <p:cNvPr id="34" name="Picture 8">
            <a:extLst>
              <a:ext uri="{FF2B5EF4-FFF2-40B4-BE49-F238E27FC236}">
                <a16:creationId xmlns:a16="http://schemas.microsoft.com/office/drawing/2014/main" id="{7F0A6A92-282E-4140-AEB8-2BA3BF644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5341" y="1632809"/>
            <a:ext cx="1474319" cy="516205"/>
          </a:xfrm>
          <a:prstGeom prst="rect">
            <a:avLst/>
          </a:prstGeom>
        </p:spPr>
      </p:pic>
      <p:pic>
        <p:nvPicPr>
          <p:cNvPr id="35" name="Picture 9">
            <a:extLst>
              <a:ext uri="{FF2B5EF4-FFF2-40B4-BE49-F238E27FC236}">
                <a16:creationId xmlns:a16="http://schemas.microsoft.com/office/drawing/2014/main" id="{83EC09E3-C6C5-4914-ABF2-0439E68BF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5341" y="2382742"/>
            <a:ext cx="1474319" cy="516205"/>
          </a:xfrm>
          <a:prstGeom prst="rect">
            <a:avLst/>
          </a:prstGeom>
        </p:spPr>
      </p:pic>
      <p:grpSp>
        <p:nvGrpSpPr>
          <p:cNvPr id="36" name="Gruppieren 14">
            <a:extLst>
              <a:ext uri="{FF2B5EF4-FFF2-40B4-BE49-F238E27FC236}">
                <a16:creationId xmlns:a16="http://schemas.microsoft.com/office/drawing/2014/main" id="{40894789-0051-43B1-B1C6-2512952F4DAC}"/>
              </a:ext>
            </a:extLst>
          </p:cNvPr>
          <p:cNvGrpSpPr/>
          <p:nvPr/>
        </p:nvGrpSpPr>
        <p:grpSpPr bwMode="auto">
          <a:xfrm>
            <a:off x="107503" y="769996"/>
            <a:ext cx="576063" cy="543927"/>
            <a:chOff x="4644007" y="699541"/>
            <a:chExt cx="576063" cy="543927"/>
          </a:xfrm>
        </p:grpSpPr>
        <p:sp>
          <p:nvSpPr>
            <p:cNvPr id="37" name="Rechteck 15">
              <a:extLst>
                <a:ext uri="{FF2B5EF4-FFF2-40B4-BE49-F238E27FC236}">
                  <a16:creationId xmlns:a16="http://schemas.microsoft.com/office/drawing/2014/main" id="{2916CD2A-4AC0-48FE-8AAE-D42BD4212874}"/>
                </a:ext>
              </a:extLst>
            </p:cNvPr>
            <p:cNvSpPr/>
            <p:nvPr/>
          </p:nvSpPr>
          <p:spPr bwMode="auto">
            <a:xfrm>
              <a:off x="4644007" y="699541"/>
              <a:ext cx="576063" cy="40126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  <a:ea typeface="ＭＳ Ｐゴシック"/>
              </a:endParaRPr>
            </a:p>
          </p:txBody>
        </p:sp>
        <p:sp>
          <p:nvSpPr>
            <p:cNvPr id="38" name="Rechteck: abgerundete Ecken 16">
              <a:extLst>
                <a:ext uri="{FF2B5EF4-FFF2-40B4-BE49-F238E27FC236}">
                  <a16:creationId xmlns:a16="http://schemas.microsoft.com/office/drawing/2014/main" id="{DCDF7DDE-B634-49D9-9561-736EB0DD721C}"/>
                </a:ext>
              </a:extLst>
            </p:cNvPr>
            <p:cNvSpPr/>
            <p:nvPr/>
          </p:nvSpPr>
          <p:spPr bwMode="auto">
            <a:xfrm>
              <a:off x="4716015" y="771549"/>
              <a:ext cx="432047" cy="25810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  <a:ea typeface="ＭＳ Ｐゴシック"/>
              </a:endParaRPr>
            </a:p>
          </p:txBody>
        </p:sp>
        <p:sp>
          <p:nvSpPr>
            <p:cNvPr id="39" name="Rechteck 17">
              <a:extLst>
                <a:ext uri="{FF2B5EF4-FFF2-40B4-BE49-F238E27FC236}">
                  <a16:creationId xmlns:a16="http://schemas.microsoft.com/office/drawing/2014/main" id="{5B816259-B2C2-45A9-B4EE-C092DE8B1D68}"/>
                </a:ext>
              </a:extLst>
            </p:cNvPr>
            <p:cNvSpPr/>
            <p:nvPr/>
          </p:nvSpPr>
          <p:spPr bwMode="auto">
            <a:xfrm>
              <a:off x="4860031" y="1100809"/>
              <a:ext cx="144015" cy="5204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  <a:ea typeface="ＭＳ Ｐゴシック"/>
              </a:endParaRPr>
            </a:p>
          </p:txBody>
        </p:sp>
        <p:sp>
          <p:nvSpPr>
            <p:cNvPr id="40" name="Rechteck 18">
              <a:extLst>
                <a:ext uri="{FF2B5EF4-FFF2-40B4-BE49-F238E27FC236}">
                  <a16:creationId xmlns:a16="http://schemas.microsoft.com/office/drawing/2014/main" id="{A3A77B61-C2CA-4F6B-AF13-9FB6B843627A}"/>
                </a:ext>
              </a:extLst>
            </p:cNvPr>
            <p:cNvSpPr/>
            <p:nvPr/>
          </p:nvSpPr>
          <p:spPr bwMode="auto">
            <a:xfrm>
              <a:off x="4684203" y="1155302"/>
              <a:ext cx="495671" cy="881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  <a:ea typeface="ＭＳ Ｐゴシック"/>
              </a:endParaRPr>
            </a:p>
          </p:txBody>
        </p:sp>
      </p:grpSp>
      <p:sp>
        <p:nvSpPr>
          <p:cNvPr id="41" name="Textfeld 19">
            <a:extLst>
              <a:ext uri="{FF2B5EF4-FFF2-40B4-BE49-F238E27FC236}">
                <a16:creationId xmlns:a16="http://schemas.microsoft.com/office/drawing/2014/main" id="{469228DD-F8D2-4588-9424-334FE51F3626}"/>
              </a:ext>
            </a:extLst>
          </p:cNvPr>
          <p:cNvSpPr>
            <a:spLocks/>
          </p:cNvSpPr>
          <p:nvPr/>
        </p:nvSpPr>
        <p:spPr bwMode="auto">
          <a:xfrm>
            <a:off x="740979" y="923974"/>
            <a:ext cx="612667" cy="52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de-DE" sz="1400">
                <a:latin typeface="Arial"/>
              </a:rPr>
              <a:t>User </a:t>
            </a:r>
            <a:br>
              <a:rPr lang="de-DE" sz="1400">
                <a:latin typeface="Arial"/>
              </a:rPr>
            </a:br>
            <a:endParaRPr lang="de-DE" sz="1400">
              <a:latin typeface="Arial"/>
            </a:endParaRPr>
          </a:p>
        </p:txBody>
      </p:sp>
      <p:cxnSp>
        <p:nvCxnSpPr>
          <p:cNvPr id="42" name="Gerade Verbindung mit Pfeil 20">
            <a:extLst>
              <a:ext uri="{FF2B5EF4-FFF2-40B4-BE49-F238E27FC236}">
                <a16:creationId xmlns:a16="http://schemas.microsoft.com/office/drawing/2014/main" id="{932B914D-11E4-46BF-BD28-129A9CBABBFC}"/>
              </a:ext>
            </a:extLst>
          </p:cNvPr>
          <p:cNvCxnSpPr>
            <a:cxnSpLocks/>
          </p:cNvCxnSpPr>
          <p:nvPr/>
        </p:nvCxnSpPr>
        <p:spPr bwMode="auto">
          <a:xfrm>
            <a:off x="1567381" y="1275606"/>
            <a:ext cx="7576617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3" name="Gerade Verbindung mit Pfeil 21">
            <a:extLst>
              <a:ext uri="{FF2B5EF4-FFF2-40B4-BE49-F238E27FC236}">
                <a16:creationId xmlns:a16="http://schemas.microsoft.com/office/drawing/2014/main" id="{37A5AB17-E55A-46FA-9290-E28A51F32241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7381" y="2113164"/>
            <a:ext cx="7576617" cy="265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4" name="Gerade Verbindung mit Pfeil 22">
            <a:extLst>
              <a:ext uri="{FF2B5EF4-FFF2-40B4-BE49-F238E27FC236}">
                <a16:creationId xmlns:a16="http://schemas.microsoft.com/office/drawing/2014/main" id="{99D0C7FE-B5A9-49CA-A3CB-8D83BBFB7BE9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7381" y="2850536"/>
            <a:ext cx="7576617" cy="92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5" name="Gerade Verbindung mit Pfeil 23">
            <a:extLst>
              <a:ext uri="{FF2B5EF4-FFF2-40B4-BE49-F238E27FC236}">
                <a16:creationId xmlns:a16="http://schemas.microsoft.com/office/drawing/2014/main" id="{AB0801E2-1F39-4EA2-9B62-A3F62A3A58AC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7381" y="3651228"/>
            <a:ext cx="7576617" cy="64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6" name="Gerade Verbindung mit Pfeil 24">
            <a:extLst>
              <a:ext uri="{FF2B5EF4-FFF2-40B4-BE49-F238E27FC236}">
                <a16:creationId xmlns:a16="http://schemas.microsoft.com/office/drawing/2014/main" id="{B06602AE-65A4-45C5-940C-9C7CDDD05A8C}"/>
              </a:ext>
            </a:extLst>
          </p:cNvPr>
          <p:cNvCxnSpPr>
            <a:cxnSpLocks/>
          </p:cNvCxnSpPr>
          <p:nvPr/>
        </p:nvCxnSpPr>
        <p:spPr bwMode="auto">
          <a:xfrm>
            <a:off x="1547663" y="4345529"/>
            <a:ext cx="7596335" cy="165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47" name="Group 44">
            <a:extLst>
              <a:ext uri="{FF2B5EF4-FFF2-40B4-BE49-F238E27FC236}">
                <a16:creationId xmlns:a16="http://schemas.microsoft.com/office/drawing/2014/main" id="{28A24971-0F3A-4A16-B7C6-DE6DB962EE4F}"/>
              </a:ext>
            </a:extLst>
          </p:cNvPr>
          <p:cNvGrpSpPr/>
          <p:nvPr/>
        </p:nvGrpSpPr>
        <p:grpSpPr bwMode="auto">
          <a:xfrm>
            <a:off x="1812851" y="1269840"/>
            <a:ext cx="1578772" cy="857214"/>
            <a:chOff x="0" y="0"/>
            <a:chExt cx="1578772" cy="857214"/>
          </a:xfrm>
          <a:noFill/>
        </p:grpSpPr>
        <p:cxnSp>
          <p:nvCxnSpPr>
            <p:cNvPr id="48" name="Straight Arrow Connector 20">
              <a:extLst>
                <a:ext uri="{FF2B5EF4-FFF2-40B4-BE49-F238E27FC236}">
                  <a16:creationId xmlns:a16="http://schemas.microsoft.com/office/drawing/2014/main" id="{BF0320AA-BA55-4D1F-95E1-8EDA956302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9385" y="0"/>
              <a:ext cx="0" cy="857214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Rectangle: Rounded Corners 22">
              <a:extLst>
                <a:ext uri="{FF2B5EF4-FFF2-40B4-BE49-F238E27FC236}">
                  <a16:creationId xmlns:a16="http://schemas.microsoft.com/office/drawing/2014/main" id="{D77ADD61-57F2-41E0-8B9E-ED346E0BDD1F}"/>
                </a:ext>
              </a:extLst>
            </p:cNvPr>
            <p:cNvSpPr/>
            <p:nvPr/>
          </p:nvSpPr>
          <p:spPr bwMode="auto">
            <a:xfrm>
              <a:off x="0" y="55440"/>
              <a:ext cx="1578772" cy="32649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 err="1">
                  <a:solidFill>
                    <a:schemeClr val="tx1"/>
                  </a:solidFill>
                </a:rPr>
                <a:t>request</a:t>
              </a:r>
              <a:r>
                <a:rPr lang="fr-FR" sz="1200" dirty="0">
                  <a:solidFill>
                    <a:schemeClr val="tx1"/>
                  </a:solidFill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</a:rPr>
                <a:t>iviewer</a:t>
              </a:r>
              <a:r>
                <a:rPr lang="fr-FR" sz="1200" dirty="0">
                  <a:solidFill>
                    <a:schemeClr val="tx1"/>
                  </a:solidFill>
                </a:rPr>
                <a:t> page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5">
            <a:extLst>
              <a:ext uri="{FF2B5EF4-FFF2-40B4-BE49-F238E27FC236}">
                <a16:creationId xmlns:a16="http://schemas.microsoft.com/office/drawing/2014/main" id="{1FF0EB73-CEBA-45AA-9CDB-366AC4DD388E}"/>
              </a:ext>
            </a:extLst>
          </p:cNvPr>
          <p:cNvGrpSpPr/>
          <p:nvPr/>
        </p:nvGrpSpPr>
        <p:grpSpPr bwMode="auto">
          <a:xfrm>
            <a:off x="2765351" y="1269840"/>
            <a:ext cx="1848364" cy="838249"/>
            <a:chOff x="0" y="0"/>
            <a:chExt cx="1848364" cy="838249"/>
          </a:xfrm>
          <a:noFill/>
        </p:grpSpPr>
        <p:cxnSp>
          <p:nvCxnSpPr>
            <p:cNvPr id="51" name="Straight Arrow Connector 24">
              <a:extLst>
                <a:ext uri="{FF2B5EF4-FFF2-40B4-BE49-F238E27FC236}">
                  <a16:creationId xmlns:a16="http://schemas.microsoft.com/office/drawing/2014/main" id="{CF8BEBCE-788D-4757-B415-7861629A6E6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35510" y="0"/>
              <a:ext cx="0" cy="838249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: Rounded Corners 28">
              <a:extLst>
                <a:ext uri="{FF2B5EF4-FFF2-40B4-BE49-F238E27FC236}">
                  <a16:creationId xmlns:a16="http://schemas.microsoft.com/office/drawing/2014/main" id="{AAE235A6-C317-4EA6-8853-5D9EC7D3A13A}"/>
                </a:ext>
              </a:extLst>
            </p:cNvPr>
            <p:cNvSpPr/>
            <p:nvPr/>
          </p:nvSpPr>
          <p:spPr bwMode="auto">
            <a:xfrm>
              <a:off x="0" y="453615"/>
              <a:ext cx="1848364" cy="32649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>
                  <a:solidFill>
                    <a:schemeClr val="tx1"/>
                  </a:solidFill>
                </a:rPr>
                <a:t>send </a:t>
              </a:r>
              <a:r>
                <a:rPr lang="fr-FR" sz="1200" b="0" i="0" u="none" strike="noStrike" cap="none" spc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loading iviewer </a:t>
              </a:r>
              <a:r>
                <a:rPr lang="fr-FR" sz="1200">
                  <a:solidFill>
                    <a:schemeClr val="tx1"/>
                  </a:solidFill>
                </a:rPr>
                <a:t>page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47">
            <a:extLst>
              <a:ext uri="{FF2B5EF4-FFF2-40B4-BE49-F238E27FC236}">
                <a16:creationId xmlns:a16="http://schemas.microsoft.com/office/drawing/2014/main" id="{DA03750D-4F78-4F4E-A09C-219BAE6E293E}"/>
              </a:ext>
            </a:extLst>
          </p:cNvPr>
          <p:cNvGrpSpPr/>
          <p:nvPr/>
        </p:nvGrpSpPr>
        <p:grpSpPr bwMode="auto">
          <a:xfrm>
            <a:off x="2670084" y="2098382"/>
            <a:ext cx="2105084" cy="740282"/>
            <a:chOff x="0" y="0"/>
            <a:chExt cx="2105084" cy="740282"/>
          </a:xfrm>
          <a:noFill/>
        </p:grpSpPr>
        <p:cxnSp>
          <p:nvCxnSpPr>
            <p:cNvPr id="54" name="Straight Arrow Connector 31">
              <a:extLst>
                <a:ext uri="{FF2B5EF4-FFF2-40B4-BE49-F238E27FC236}">
                  <a16:creationId xmlns:a16="http://schemas.microsoft.com/office/drawing/2014/main" id="{B6F69406-E70E-4D03-8355-F9A6F157F8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29399" y="0"/>
              <a:ext cx="0" cy="740282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: Rounded Corners 32">
              <a:extLst>
                <a:ext uri="{FF2B5EF4-FFF2-40B4-BE49-F238E27FC236}">
                  <a16:creationId xmlns:a16="http://schemas.microsoft.com/office/drawing/2014/main" id="{6CC669BD-7E4F-459B-9B60-2E46AC7CFC13}"/>
                </a:ext>
              </a:extLst>
            </p:cNvPr>
            <p:cNvSpPr/>
            <p:nvPr/>
          </p:nvSpPr>
          <p:spPr bwMode="auto">
            <a:xfrm>
              <a:off x="0" y="167702"/>
              <a:ext cx="2105084" cy="32649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>
                  <a:solidFill>
                    <a:schemeClr val="tx1"/>
                  </a:solidFill>
                </a:rPr>
                <a:t>request </a:t>
              </a:r>
              <a:r>
                <a:rPr lang="fr-FR" sz="1200" b="0" i="0" u="none" strike="noStrike" cap="none" spc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plane of </a:t>
              </a:r>
              <a:r>
                <a:rPr lang="fr-FR" sz="1200">
                  <a:solidFill>
                    <a:schemeClr val="tx1"/>
                  </a:solidFill>
                </a:rPr>
                <a:t>image:id:123 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48">
            <a:extLst>
              <a:ext uri="{FF2B5EF4-FFF2-40B4-BE49-F238E27FC236}">
                <a16:creationId xmlns:a16="http://schemas.microsoft.com/office/drawing/2014/main" id="{7277C626-D0B6-4430-AAE0-BE17AC45FB71}"/>
              </a:ext>
            </a:extLst>
          </p:cNvPr>
          <p:cNvGrpSpPr/>
          <p:nvPr/>
        </p:nvGrpSpPr>
        <p:grpSpPr bwMode="auto">
          <a:xfrm>
            <a:off x="3510029" y="2874338"/>
            <a:ext cx="2124469" cy="753304"/>
            <a:chOff x="0" y="0"/>
            <a:chExt cx="2124469" cy="753304"/>
          </a:xfrm>
          <a:solidFill>
            <a:schemeClr val="bg2"/>
          </a:solidFill>
        </p:grpSpPr>
        <p:cxnSp>
          <p:nvCxnSpPr>
            <p:cNvPr id="57" name="Straight Arrow Connector 33">
              <a:extLst>
                <a:ext uri="{FF2B5EF4-FFF2-40B4-BE49-F238E27FC236}">
                  <a16:creationId xmlns:a16="http://schemas.microsoft.com/office/drawing/2014/main" id="{758FCF07-144A-4060-AFAA-0898A7F5C5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4869" y="0"/>
              <a:ext cx="0" cy="753304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Rectangle: Rounded Corners 34">
              <a:extLst>
                <a:ext uri="{FF2B5EF4-FFF2-40B4-BE49-F238E27FC236}">
                  <a16:creationId xmlns:a16="http://schemas.microsoft.com/office/drawing/2014/main" id="{F27E4F56-905B-4529-9337-C60358779317}"/>
                </a:ext>
              </a:extLst>
            </p:cNvPr>
            <p:cNvSpPr/>
            <p:nvPr/>
          </p:nvSpPr>
          <p:spPr bwMode="auto">
            <a:xfrm>
              <a:off x="0" y="25762"/>
              <a:ext cx="2124469" cy="350265"/>
            </a:xfrm>
            <a:prstGeom prst="roundRect">
              <a:avLst>
                <a:gd name="adj" fmla="val 16667"/>
              </a:avLst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>
                  <a:solidFill>
                    <a:schemeClr val="tx1"/>
                  </a:solidFill>
                </a:rPr>
                <a:t>request path of image:id:123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49">
            <a:extLst>
              <a:ext uri="{FF2B5EF4-FFF2-40B4-BE49-F238E27FC236}">
                <a16:creationId xmlns:a16="http://schemas.microsoft.com/office/drawing/2014/main" id="{69E248BD-0F76-43B2-83DF-374102056A2C}"/>
              </a:ext>
            </a:extLst>
          </p:cNvPr>
          <p:cNvGrpSpPr/>
          <p:nvPr/>
        </p:nvGrpSpPr>
        <p:grpSpPr bwMode="auto">
          <a:xfrm>
            <a:off x="5201995" y="2851007"/>
            <a:ext cx="1976310" cy="767865"/>
            <a:chOff x="0" y="0"/>
            <a:chExt cx="1976310" cy="767865"/>
          </a:xfrm>
          <a:noFill/>
        </p:grpSpPr>
        <p:cxnSp>
          <p:nvCxnSpPr>
            <p:cNvPr id="60" name="Straight Arrow Connector 37">
              <a:extLst>
                <a:ext uri="{FF2B5EF4-FFF2-40B4-BE49-F238E27FC236}">
                  <a16:creationId xmlns:a16="http://schemas.microsoft.com/office/drawing/2014/main" id="{37AB9AED-1061-4AEA-B564-DE8D6E1E24F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8811" y="0"/>
              <a:ext cx="0" cy="767865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Rectangle: Rounded Corners 38">
              <a:extLst>
                <a:ext uri="{FF2B5EF4-FFF2-40B4-BE49-F238E27FC236}">
                  <a16:creationId xmlns:a16="http://schemas.microsoft.com/office/drawing/2014/main" id="{1A1EAD9D-DFC2-409D-A369-2AAF72311C61}"/>
                </a:ext>
              </a:extLst>
            </p:cNvPr>
            <p:cNvSpPr/>
            <p:nvPr/>
          </p:nvSpPr>
          <p:spPr bwMode="auto">
            <a:xfrm>
              <a:off x="0" y="441368"/>
              <a:ext cx="1976310" cy="32649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>
                  <a:solidFill>
                    <a:schemeClr val="tx1"/>
                  </a:solidFill>
                </a:rPr>
                <a:t>send </a:t>
              </a:r>
              <a:r>
                <a:rPr lang="fr-FR" sz="1200" b="0" i="0" u="none" strike="noStrike" cap="none" spc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path of image:id:123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50">
            <a:extLst>
              <a:ext uri="{FF2B5EF4-FFF2-40B4-BE49-F238E27FC236}">
                <a16:creationId xmlns:a16="http://schemas.microsoft.com/office/drawing/2014/main" id="{4E9CF57D-329C-41FE-95A6-09CAD8AF4267}"/>
              </a:ext>
            </a:extLst>
          </p:cNvPr>
          <p:cNvGrpSpPr/>
          <p:nvPr/>
        </p:nvGrpSpPr>
        <p:grpSpPr bwMode="auto">
          <a:xfrm>
            <a:off x="7504608" y="2107251"/>
            <a:ext cx="890136" cy="728730"/>
            <a:chOff x="0" y="0"/>
            <a:chExt cx="890136" cy="728730"/>
          </a:xfrm>
          <a:noFill/>
        </p:grpSpPr>
        <p:cxnSp>
          <p:nvCxnSpPr>
            <p:cNvPr id="63" name="Straight Arrow Connector 39">
              <a:extLst>
                <a:ext uri="{FF2B5EF4-FFF2-40B4-BE49-F238E27FC236}">
                  <a16:creationId xmlns:a16="http://schemas.microsoft.com/office/drawing/2014/main" id="{E9B80143-B6E0-4217-B59D-BC82D3E111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9950" y="0"/>
              <a:ext cx="4612" cy="728730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: Rounded Corners 40">
              <a:extLst>
                <a:ext uri="{FF2B5EF4-FFF2-40B4-BE49-F238E27FC236}">
                  <a16:creationId xmlns:a16="http://schemas.microsoft.com/office/drawing/2014/main" id="{6F55D9F7-0B65-40ED-83F2-8E0F19661BF6}"/>
                </a:ext>
              </a:extLst>
            </p:cNvPr>
            <p:cNvSpPr/>
            <p:nvPr/>
          </p:nvSpPr>
          <p:spPr bwMode="auto">
            <a:xfrm>
              <a:off x="0" y="146257"/>
              <a:ext cx="890136" cy="250648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>
                  <a:solidFill>
                    <a:schemeClr val="tx1"/>
                  </a:solidFill>
                </a:rPr>
                <a:t>send plane</a:t>
              </a:r>
              <a:endParaRPr 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65" name="Rectangle: Rounded Corners 41">
            <a:extLst>
              <a:ext uri="{FF2B5EF4-FFF2-40B4-BE49-F238E27FC236}">
                <a16:creationId xmlns:a16="http://schemas.microsoft.com/office/drawing/2014/main" id="{4430AC39-C9A5-40BA-BE58-967BDC3FE26C}"/>
              </a:ext>
            </a:extLst>
          </p:cNvPr>
          <p:cNvSpPr/>
          <p:nvPr/>
        </p:nvSpPr>
        <p:spPr bwMode="auto">
          <a:xfrm>
            <a:off x="6883439" y="2595882"/>
            <a:ext cx="882614" cy="432954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400" dirty="0" err="1">
                <a:solidFill>
                  <a:schemeClr val="tx1"/>
                </a:solidFill>
              </a:rPr>
              <a:t>read</a:t>
            </a:r>
            <a:r>
              <a:rPr lang="fr-FR" sz="1400" dirty="0">
                <a:solidFill>
                  <a:schemeClr val="tx1"/>
                </a:solidFill>
              </a:rPr>
              <a:t> plane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6" name="Rechteck 50">
            <a:extLst>
              <a:ext uri="{FF2B5EF4-FFF2-40B4-BE49-F238E27FC236}">
                <a16:creationId xmlns:a16="http://schemas.microsoft.com/office/drawing/2014/main" id="{E4C2EC38-08EB-4510-93E2-EE9DD01A8CFC}"/>
              </a:ext>
            </a:extLst>
          </p:cNvPr>
          <p:cNvSpPr/>
          <p:nvPr/>
        </p:nvSpPr>
        <p:spPr bwMode="auto">
          <a:xfrm>
            <a:off x="1566166" y="819961"/>
            <a:ext cx="1474319" cy="44899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100" b="0" i="0" u="none" strike="noStrike" cap="none" dirty="0">
                <a:ln>
                  <a:noFill/>
                </a:ln>
                <a:solidFill>
                  <a:schemeClr val="tx1"/>
                </a:solidFill>
                <a:ea typeface="ＭＳ Ｐゴシック"/>
              </a:rPr>
              <a:t>Open image:id:123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100" b="0" i="0" u="none" strike="noStrike" cap="none" dirty="0" err="1">
                <a:ln>
                  <a:noFill/>
                </a:ln>
                <a:solidFill>
                  <a:schemeClr val="tx1"/>
                </a:solidFill>
                <a:ea typeface="ＭＳ Ｐゴシック"/>
              </a:rPr>
              <a:t>with</a:t>
            </a:r>
            <a:r>
              <a:rPr lang="de-DE" sz="1100" b="0" i="0" u="none" strike="noStrike" cap="none" dirty="0">
                <a:ln>
                  <a:noFill/>
                </a:ln>
                <a:solidFill>
                  <a:schemeClr val="tx1"/>
                </a:solidFill>
                <a:ea typeface="ＭＳ Ｐゴシック"/>
              </a:rPr>
              <a:t> </a:t>
            </a:r>
            <a:r>
              <a:rPr lang="de-DE" sz="1100" b="0" i="0" u="none" strike="noStrike" cap="none" dirty="0" err="1">
                <a:ln>
                  <a:noFill/>
                </a:ln>
                <a:solidFill>
                  <a:schemeClr val="tx1"/>
                </a:solidFill>
                <a:ea typeface="ＭＳ Ｐゴシック"/>
              </a:rPr>
              <a:t>OMERO.iviewer</a:t>
            </a:r>
            <a:endParaRPr lang="de-DE" sz="1100" b="0" i="0" u="none" strike="noStrike" cap="none" dirty="0">
              <a:ln>
                <a:noFill/>
              </a:ln>
              <a:solidFill>
                <a:schemeClr val="tx1"/>
              </a:solidFill>
              <a:ea typeface="ＭＳ Ｐゴシック"/>
            </a:endParaRPr>
          </a:p>
        </p:txBody>
      </p:sp>
      <p:grpSp>
        <p:nvGrpSpPr>
          <p:cNvPr id="67" name="Group 50">
            <a:extLst>
              <a:ext uri="{FF2B5EF4-FFF2-40B4-BE49-F238E27FC236}">
                <a16:creationId xmlns:a16="http://schemas.microsoft.com/office/drawing/2014/main" id="{FA03BD41-6419-4400-9A4B-862FBD0A198D}"/>
              </a:ext>
            </a:extLst>
          </p:cNvPr>
          <p:cNvGrpSpPr/>
          <p:nvPr/>
        </p:nvGrpSpPr>
        <p:grpSpPr bwMode="auto">
          <a:xfrm>
            <a:off x="7163323" y="1299193"/>
            <a:ext cx="1960572" cy="799189"/>
            <a:chOff x="-14982" y="0"/>
            <a:chExt cx="1960572" cy="799189"/>
          </a:xfrm>
          <a:noFill/>
        </p:grpSpPr>
        <p:cxnSp>
          <p:nvCxnSpPr>
            <p:cNvPr id="68" name="Straight Arrow Connector 39">
              <a:extLst>
                <a:ext uri="{FF2B5EF4-FFF2-40B4-BE49-F238E27FC236}">
                  <a16:creationId xmlns:a16="http://schemas.microsoft.com/office/drawing/2014/main" id="{5BB94A2A-9B3A-492F-99F0-793A6A82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5304" y="0"/>
              <a:ext cx="0" cy="799189"/>
            </a:xfrm>
            <a:prstGeom prst="straightConnector1">
              <a:avLst/>
            </a:prstGeom>
            <a:grpFill/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: Rounded Corners 40">
              <a:extLst>
                <a:ext uri="{FF2B5EF4-FFF2-40B4-BE49-F238E27FC236}">
                  <a16:creationId xmlns:a16="http://schemas.microsoft.com/office/drawing/2014/main" id="{D3A69965-BF7E-4098-9962-583205ED21A8}"/>
                </a:ext>
              </a:extLst>
            </p:cNvPr>
            <p:cNvSpPr/>
            <p:nvPr/>
          </p:nvSpPr>
          <p:spPr bwMode="auto">
            <a:xfrm>
              <a:off x="-14982" y="137354"/>
              <a:ext cx="1960572" cy="261900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fr-FR" sz="1200" dirty="0">
                  <a:solidFill>
                    <a:schemeClr val="tx1"/>
                  </a:solidFill>
                </a:rPr>
                <a:t>show plane in </a:t>
              </a:r>
              <a:r>
                <a:rPr lang="fr-FR" sz="1200" dirty="0" err="1">
                  <a:solidFill>
                    <a:schemeClr val="tx1"/>
                  </a:solidFill>
                </a:rPr>
                <a:t>iviewer</a:t>
              </a:r>
              <a:r>
                <a:rPr lang="fr-FR" sz="1200" dirty="0">
                  <a:solidFill>
                    <a:schemeClr val="tx1"/>
                  </a:solidFill>
                </a:rPr>
                <a:t> page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70" name="Gerade Verbindung mit Pfeil 53">
            <a:extLst>
              <a:ext uri="{FF2B5EF4-FFF2-40B4-BE49-F238E27FC236}">
                <a16:creationId xmlns:a16="http://schemas.microsoft.com/office/drawing/2014/main" id="{929254F1-C346-444B-A5F1-64B613A6EB4F}"/>
              </a:ext>
            </a:extLst>
          </p:cNvPr>
          <p:cNvCxnSpPr>
            <a:cxnSpLocks/>
          </p:cNvCxnSpPr>
          <p:nvPr/>
        </p:nvCxnSpPr>
        <p:spPr bwMode="auto">
          <a:xfrm>
            <a:off x="7311960" y="3069035"/>
            <a:ext cx="0" cy="1260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71" name="Gerade Verbindung mit Pfeil 54">
            <a:extLst>
              <a:ext uri="{FF2B5EF4-FFF2-40B4-BE49-F238E27FC236}">
                <a16:creationId xmlns:a16="http://schemas.microsoft.com/office/drawing/2014/main" id="{CD175588-0C7C-4CC8-ADBA-D5DCDE119F95}"/>
              </a:ext>
            </a:extLst>
          </p:cNvPr>
          <p:cNvCxnSpPr>
            <a:cxnSpLocks/>
          </p:cNvCxnSpPr>
          <p:nvPr/>
        </p:nvCxnSpPr>
        <p:spPr bwMode="auto">
          <a:xfrm rot="10799990">
            <a:off x="7406972" y="3069035"/>
            <a:ext cx="0" cy="1260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</p:spTree>
    <p:extLst>
      <p:ext uri="{BB962C8B-B14F-4D97-AF65-F5344CB8AC3E}">
        <p14:creationId xmlns:p14="http://schemas.microsoft.com/office/powerpoint/2010/main" val="182943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266754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for Bioimage Data at the </a:t>
            </a:r>
            <a:r>
              <a:rPr lang="de-DE" sz="240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9CDE51-EAA8-4BB6-A2D3-3E3E5076D942}"/>
              </a:ext>
            </a:extLst>
          </p:cNvPr>
          <p:cNvSpPr/>
          <p:nvPr/>
        </p:nvSpPr>
        <p:spPr>
          <a:xfrm>
            <a:off x="1266754" y="2153708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OMERO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explained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: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How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does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the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platform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work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in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more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</a:rPr>
              <a:t>detail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</a:rPr>
              <a:t>? </a:t>
            </a:r>
            <a:endParaRPr lang="de-DE" sz="3200" dirty="0">
              <a:solidFill>
                <a:srgbClr val="008000"/>
              </a:solidFill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563368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9CDBDFE-54BF-4273-A1BB-2AC1604B9101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076FAD7-8516-4456-A7D9-F3A96AFFA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D1674891-4935-48D3-8BC4-B37E900DE0E8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BEDFDA7D-98EE-4119-BA4F-85A47DD4B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583398A9-C001-42C4-B300-B227D95F93BD}"/>
              </a:ext>
            </a:extLst>
          </p:cNvPr>
          <p:cNvSpPr/>
          <p:nvPr/>
        </p:nvSpPr>
        <p:spPr>
          <a:xfrm>
            <a:off x="2706262" y="4858694"/>
            <a:ext cx="33714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812A98A-53E6-4BF9-8715-F95A06252DF3}"/>
              </a:ext>
            </a:extLst>
          </p:cNvPr>
          <p:cNvGrpSpPr/>
          <p:nvPr/>
        </p:nvGrpSpPr>
        <p:grpSpPr>
          <a:xfrm>
            <a:off x="3238941" y="555525"/>
            <a:ext cx="2714374" cy="3046037"/>
            <a:chOff x="890159" y="1595807"/>
            <a:chExt cx="2714374" cy="3108502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4CC98FC0-E46B-449A-A696-D84029F3A272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56" r="38356" b="27810"/>
            <a:stretch/>
          </p:blipFill>
          <p:spPr bwMode="auto">
            <a:xfrm>
              <a:off x="1403648" y="1595807"/>
              <a:ext cx="1656184" cy="3108502"/>
            </a:xfrm>
            <a:prstGeom prst="rect">
              <a:avLst/>
            </a:prstGeom>
            <a:noFill/>
          </p:spPr>
        </p:pic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714F7375-66E4-4357-B842-306736B58C65}"/>
                </a:ext>
              </a:extLst>
            </p:cNvPr>
            <p:cNvSpPr/>
            <p:nvPr/>
          </p:nvSpPr>
          <p:spPr bwMode="auto">
            <a:xfrm rot="19636648">
              <a:off x="2690133" y="3127688"/>
              <a:ext cx="914400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E4CF6146-64B7-48DF-96DF-59D58CAFAEAC}"/>
                </a:ext>
              </a:extLst>
            </p:cNvPr>
            <p:cNvSpPr/>
            <p:nvPr/>
          </p:nvSpPr>
          <p:spPr bwMode="auto">
            <a:xfrm rot="2127800">
              <a:off x="2701463" y="3759479"/>
              <a:ext cx="552926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7FEEB20A-E591-4C16-8410-57C7855F4B56}"/>
                </a:ext>
              </a:extLst>
            </p:cNvPr>
            <p:cNvSpPr/>
            <p:nvPr/>
          </p:nvSpPr>
          <p:spPr bwMode="auto">
            <a:xfrm rot="12802004">
              <a:off x="890159" y="3129194"/>
              <a:ext cx="914400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7DDB63DC-C9DD-4DA8-A18F-1B98A6A5EE19}"/>
                </a:ext>
              </a:extLst>
            </p:cNvPr>
            <p:cNvSpPr/>
            <p:nvPr/>
          </p:nvSpPr>
          <p:spPr bwMode="auto">
            <a:xfrm rot="19608096">
              <a:off x="1208756" y="3724939"/>
              <a:ext cx="552926" cy="9144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25" name="Rectangle 2">
            <a:extLst>
              <a:ext uri="{FF2B5EF4-FFF2-40B4-BE49-F238E27FC236}">
                <a16:creationId xmlns:a16="http://schemas.microsoft.com/office/drawing/2014/main" id="{295DF3CE-08C3-4C76-9EB5-D0795F4207C3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– 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platform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consisting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a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server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with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clients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2BE3435-D147-4455-AE2D-3072E9BD34FB}"/>
              </a:ext>
            </a:extLst>
          </p:cNvPr>
          <p:cNvSpPr txBox="1"/>
          <p:nvPr/>
        </p:nvSpPr>
        <p:spPr>
          <a:xfrm>
            <a:off x="164060" y="698055"/>
            <a:ext cx="32772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chapter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explain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of OMERO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handled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OMERO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administrator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OMERO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detailled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025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0AD020C9-E454-419D-94DF-5A0AC45AA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9F6BC0C8-F786-4B4C-AFCC-540E53488148}"/>
              </a:ext>
            </a:extLst>
          </p:cNvPr>
          <p:cNvSpPr/>
          <p:nvPr/>
        </p:nvSpPr>
        <p:spPr>
          <a:xfrm>
            <a:off x="2706262" y="4858694"/>
            <a:ext cx="33714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  <p:pic>
        <p:nvPicPr>
          <p:cNvPr id="6" name="Picture 2" descr="https://omero.readthedocs.io/en/stable/_images/omero-overview.png">
            <a:extLst>
              <a:ext uri="{FF2B5EF4-FFF2-40B4-BE49-F238E27FC236}">
                <a16:creationId xmlns:a16="http://schemas.microsoft.com/office/drawing/2014/main" id="{58862850-69A5-4008-8DBA-F41322A73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98" y="555526"/>
            <a:ext cx="6965148" cy="421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FDB7A94-36D1-471F-9CF6-33DC1910E006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More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details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about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structure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of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platform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04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3FBDB93-0A6F-4E8B-9E3D-49B82DE81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9326D56-77B7-4745-A85E-83CBD3ED760E}"/>
              </a:ext>
            </a:extLst>
          </p:cNvPr>
          <p:cNvSpPr/>
          <p:nvPr/>
        </p:nvSpPr>
        <p:spPr>
          <a:xfrm>
            <a:off x="2706262" y="4858694"/>
            <a:ext cx="33714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1C8F7C9-7D83-4488-A75A-97CEDCB44D77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Four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components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in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focus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BCA8219-B78A-44E5-9CD3-A7DE9809540B}"/>
              </a:ext>
            </a:extLst>
          </p:cNvPr>
          <p:cNvGrpSpPr/>
          <p:nvPr/>
        </p:nvGrpSpPr>
        <p:grpSpPr>
          <a:xfrm>
            <a:off x="4865877" y="3200134"/>
            <a:ext cx="1512168" cy="1109773"/>
            <a:chOff x="1219515" y="3137411"/>
            <a:chExt cx="1512168" cy="1109773"/>
          </a:xfrm>
        </p:grpSpPr>
        <p:pic>
          <p:nvPicPr>
            <p:cNvPr id="8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B3335A6C-0D6B-4F9D-9EA2-F30F855253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2" t="62178" r="78834" b="20741"/>
            <a:stretch/>
          </p:blipFill>
          <p:spPr bwMode="auto">
            <a:xfrm>
              <a:off x="1219515" y="323907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55FE63CD-8351-459C-8193-8084CCA19549}"/>
                </a:ext>
              </a:extLst>
            </p:cNvPr>
            <p:cNvSpPr/>
            <p:nvPr/>
          </p:nvSpPr>
          <p:spPr bwMode="auto">
            <a:xfrm rot="3159630">
              <a:off x="2320636" y="3173415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2BFBF8B-B7BE-460F-98A2-90F32CCC6748}"/>
              </a:ext>
            </a:extLst>
          </p:cNvPr>
          <p:cNvGrpSpPr/>
          <p:nvPr/>
        </p:nvGrpSpPr>
        <p:grpSpPr>
          <a:xfrm>
            <a:off x="4860032" y="1519365"/>
            <a:ext cx="1512168" cy="1124393"/>
            <a:chOff x="4962490" y="3103541"/>
            <a:chExt cx="1512168" cy="1124393"/>
          </a:xfrm>
        </p:grpSpPr>
        <p:pic>
          <p:nvPicPr>
            <p:cNvPr id="11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F0CA3105-43DF-4A9E-B6FB-10108D2E7E5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89" t="71984" r="25297" b="10935"/>
            <a:stretch/>
          </p:blipFill>
          <p:spPr bwMode="auto">
            <a:xfrm>
              <a:off x="4962490" y="321982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E4D36772-0866-4A43-85AE-CB3717669A37}"/>
                </a:ext>
              </a:extLst>
            </p:cNvPr>
            <p:cNvSpPr/>
            <p:nvPr/>
          </p:nvSpPr>
          <p:spPr bwMode="auto">
            <a:xfrm>
              <a:off x="5652120" y="3103541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pic>
        <p:nvPicPr>
          <p:cNvPr id="13" name="Picture 8">
            <a:extLst>
              <a:ext uri="{FF2B5EF4-FFF2-40B4-BE49-F238E27FC236}">
                <a16:creationId xmlns:a16="http://schemas.microsoft.com/office/drawing/2014/main" id="{FD9195FC-1025-4D10-BE40-4DA79E65F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9024" y="3291830"/>
            <a:ext cx="2340768" cy="819578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59C41038-4CF7-4D59-919B-87222B99E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59024" y="1736324"/>
            <a:ext cx="2340768" cy="819578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13FA957-7A3E-4033-ABAB-ADC2E02CD4F8}"/>
              </a:ext>
            </a:extLst>
          </p:cNvPr>
          <p:cNvCxnSpPr>
            <a:cxnSpLocks/>
          </p:cNvCxnSpPr>
          <p:nvPr/>
        </p:nvCxnSpPr>
        <p:spPr bwMode="auto">
          <a:xfrm>
            <a:off x="4860032" y="1591373"/>
            <a:ext cx="0" cy="28525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C3363297-CED7-4DCC-9D5A-A7E627D5E253}"/>
              </a:ext>
            </a:extLst>
          </p:cNvPr>
          <p:cNvCxnSpPr/>
          <p:nvPr/>
        </p:nvCxnSpPr>
        <p:spPr bwMode="auto">
          <a:xfrm>
            <a:off x="359024" y="3075806"/>
            <a:ext cx="8533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9EBC95C2-2B5D-40B3-BAEB-2D859F281404}"/>
              </a:ext>
            </a:extLst>
          </p:cNvPr>
          <p:cNvSpPr txBox="1"/>
          <p:nvPr/>
        </p:nvSpPr>
        <p:spPr>
          <a:xfrm>
            <a:off x="2863731" y="1995931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OMERO.server</a:t>
            </a:r>
            <a:endParaRPr lang="de-DE" dirty="0">
              <a:latin typeface="Arial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4270CC1-3CE4-4FAD-B0CB-53A5DE67EF69}"/>
              </a:ext>
            </a:extLst>
          </p:cNvPr>
          <p:cNvSpPr txBox="1"/>
          <p:nvPr/>
        </p:nvSpPr>
        <p:spPr>
          <a:xfrm>
            <a:off x="2863731" y="350881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OMERO.web</a:t>
            </a:r>
            <a:endParaRPr lang="de-DE" dirty="0">
              <a:latin typeface="Arial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30BBA4A-8DB9-422D-92FB-01517D4461FC}"/>
              </a:ext>
            </a:extLst>
          </p:cNvPr>
          <p:cNvSpPr txBox="1"/>
          <p:nvPr/>
        </p:nvSpPr>
        <p:spPr>
          <a:xfrm>
            <a:off x="6704205" y="1923779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</a:rPr>
              <a:t>PostgreSQL</a:t>
            </a:r>
          </a:p>
          <a:p>
            <a:r>
              <a:rPr lang="de-DE" dirty="0">
                <a:latin typeface="Arial"/>
              </a:rPr>
              <a:t>Database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E9639A5-D10B-438A-880C-5BC130BC5EEE}"/>
              </a:ext>
            </a:extLst>
          </p:cNvPr>
          <p:cNvSpPr txBox="1"/>
          <p:nvPr/>
        </p:nvSpPr>
        <p:spPr>
          <a:xfrm>
            <a:off x="6689256" y="3451830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</a:rPr>
              <a:t>File Storage </a:t>
            </a:r>
            <a:br>
              <a:rPr lang="de-DE" dirty="0">
                <a:latin typeface="Arial"/>
              </a:rPr>
            </a:br>
            <a:r>
              <a:rPr lang="de-DE" dirty="0">
                <a:latin typeface="Arial"/>
              </a:rPr>
              <a:t>Location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80BE9457-93A6-47EC-BC35-A122512D91E5}"/>
              </a:ext>
            </a:extLst>
          </p:cNvPr>
          <p:cNvCxnSpPr>
            <a:cxnSpLocks/>
          </p:cNvCxnSpPr>
          <p:nvPr/>
        </p:nvCxnSpPr>
        <p:spPr bwMode="auto">
          <a:xfrm>
            <a:off x="359024" y="1591373"/>
            <a:ext cx="8533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4E1D004-EE40-4DCC-B191-BA02B65F7492}"/>
              </a:ext>
            </a:extLst>
          </p:cNvPr>
          <p:cNvCxnSpPr>
            <a:cxnSpLocks/>
          </p:cNvCxnSpPr>
          <p:nvPr/>
        </p:nvCxnSpPr>
        <p:spPr bwMode="auto">
          <a:xfrm>
            <a:off x="359024" y="4443958"/>
            <a:ext cx="85334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20009359-0AE5-4323-9BAF-E8A13868DF7A}"/>
              </a:ext>
            </a:extLst>
          </p:cNvPr>
          <p:cNvSpPr txBox="1"/>
          <p:nvPr/>
        </p:nvSpPr>
        <p:spPr>
          <a:xfrm>
            <a:off x="305272" y="715611"/>
            <a:ext cx="8533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These </a:t>
            </a:r>
            <a:r>
              <a:rPr lang="de-DE" dirty="0" err="1">
                <a:latin typeface="Arial"/>
              </a:rPr>
              <a:t>components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have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been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set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up</a:t>
            </a:r>
            <a:r>
              <a:rPr lang="de-DE" dirty="0">
                <a:latin typeface="Arial"/>
              </a:rPr>
              <a:t> / </a:t>
            </a:r>
            <a:r>
              <a:rPr lang="de-DE" dirty="0" err="1">
                <a:latin typeface="Arial"/>
              </a:rPr>
              <a:t>implemented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responsible</a:t>
            </a:r>
            <a:r>
              <a:rPr lang="de-DE" dirty="0">
                <a:latin typeface="Arial"/>
              </a:rPr>
              <a:t> IT </a:t>
            </a:r>
            <a:r>
              <a:rPr lang="de-DE" dirty="0" err="1">
                <a:latin typeface="Arial"/>
              </a:rPr>
              <a:t>administrator</a:t>
            </a:r>
            <a:r>
              <a:rPr lang="de-DE" dirty="0">
                <a:latin typeface="Arial"/>
              </a:rPr>
              <a:t>. </a:t>
            </a:r>
            <a:r>
              <a:rPr lang="de-DE" dirty="0" err="1">
                <a:latin typeface="Arial"/>
              </a:rPr>
              <a:t>Together</a:t>
            </a:r>
            <a:r>
              <a:rPr lang="de-DE" dirty="0">
                <a:latin typeface="Arial"/>
              </a:rPr>
              <a:t>, </a:t>
            </a:r>
            <a:r>
              <a:rPr lang="de-DE" dirty="0" err="1">
                <a:latin typeface="Arial"/>
              </a:rPr>
              <a:t>they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provide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OMERO </a:t>
            </a:r>
            <a:r>
              <a:rPr lang="de-DE" dirty="0" err="1">
                <a:latin typeface="Arial"/>
              </a:rPr>
              <a:t>platform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functionality</a:t>
            </a:r>
            <a:r>
              <a:rPr lang="de-DE" dirty="0">
                <a:latin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919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6F06A454-0A6B-4029-8880-3FAFEEA73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4E48CA6-9550-498B-89BD-DF5013F03559}"/>
              </a:ext>
            </a:extLst>
          </p:cNvPr>
          <p:cNvSpPr/>
          <p:nvPr/>
        </p:nvSpPr>
        <p:spPr>
          <a:xfrm>
            <a:off x="2706262" y="4858694"/>
            <a:ext cx="33714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1178707-D1C3-41E0-BD9F-D1825AB80E18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OMERO.server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CCA804DC-9090-46FC-9D5A-D90360C43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59024" y="1736324"/>
            <a:ext cx="2340768" cy="81957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135288B-8B9D-40B1-A7B8-6C6F53BDB916}"/>
              </a:ext>
            </a:extLst>
          </p:cNvPr>
          <p:cNvSpPr txBox="1"/>
          <p:nvPr/>
        </p:nvSpPr>
        <p:spPr>
          <a:xfrm>
            <a:off x="2866056" y="198619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OMERO.server</a:t>
            </a:r>
            <a:endParaRPr lang="de-DE" dirty="0"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F048A35-E3DB-4ABB-9C74-50A0B811CF2F}"/>
              </a:ext>
            </a:extLst>
          </p:cNvPr>
          <p:cNvSpPr txBox="1"/>
          <p:nvPr/>
        </p:nvSpPr>
        <p:spPr>
          <a:xfrm>
            <a:off x="359025" y="69954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The </a:t>
            </a:r>
            <a:r>
              <a:rPr lang="de-DE" dirty="0" err="1">
                <a:latin typeface="Arial"/>
              </a:rPr>
              <a:t>core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component</a:t>
            </a:r>
            <a:r>
              <a:rPr lang="de-DE" dirty="0">
                <a:latin typeface="Arial"/>
              </a:rPr>
              <a:t> of OMERO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E746921-B05D-498F-9E64-C048A6142EFA}"/>
              </a:ext>
            </a:extLst>
          </p:cNvPr>
          <p:cNvSpPr txBox="1"/>
          <p:nvPr/>
        </p:nvSpPr>
        <p:spPr>
          <a:xfrm>
            <a:off x="611560" y="297264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Middleware </a:t>
            </a:r>
            <a:r>
              <a:rPr lang="de-DE" dirty="0" err="1">
                <a:latin typeface="Arial"/>
              </a:rPr>
              <a:t>software</a:t>
            </a:r>
            <a:endParaRPr lang="de-DE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Amalgamates</a:t>
            </a:r>
            <a:r>
              <a:rPr lang="de-DE" dirty="0">
                <a:latin typeface="Arial"/>
              </a:rPr>
              <a:t> all </a:t>
            </a:r>
            <a:r>
              <a:rPr lang="de-DE" dirty="0" err="1">
                <a:latin typeface="Arial"/>
              </a:rPr>
              <a:t>tasks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that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system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has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fulfill</a:t>
            </a:r>
            <a:endParaRPr lang="de-DE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Communicates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other</a:t>
            </a:r>
            <a:r>
              <a:rPr lang="de-DE" dirty="0">
                <a:latin typeface="Arial"/>
              </a:rPr>
              <a:t> OMERO </a:t>
            </a:r>
            <a:r>
              <a:rPr lang="de-DE" dirty="0" err="1">
                <a:latin typeface="Arial"/>
              </a:rPr>
              <a:t>components</a:t>
            </a:r>
            <a:r>
              <a:rPr lang="de-DE" dirty="0">
                <a:latin typeface="Arial"/>
              </a:rPr>
              <a:t> via </a:t>
            </a:r>
            <a:r>
              <a:rPr lang="de-DE" dirty="0" err="1">
                <a:latin typeface="Arial"/>
              </a:rPr>
              <a:t>their</a:t>
            </a:r>
            <a:r>
              <a:rPr lang="de-DE" dirty="0">
                <a:latin typeface="Arial"/>
              </a:rPr>
              <a:t> IP </a:t>
            </a:r>
            <a:r>
              <a:rPr lang="de-DE" dirty="0" err="1">
                <a:latin typeface="Arial"/>
              </a:rPr>
              <a:t>addresses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ports</a:t>
            </a:r>
            <a:endParaRPr lang="de-DE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13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5CC078A-607B-4AFE-BD71-D10E5118B0F2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OMERO.web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0CA7E63C-4B81-4DCF-B4D5-92A1AEE1A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59024" y="3291830"/>
            <a:ext cx="2340768" cy="81957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D9CF15A-F8D8-41CC-A79F-9C7AC1B56328}"/>
              </a:ext>
            </a:extLst>
          </p:cNvPr>
          <p:cNvSpPr txBox="1"/>
          <p:nvPr/>
        </p:nvSpPr>
        <p:spPr>
          <a:xfrm>
            <a:off x="2819758" y="3478208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/>
              </a:rPr>
              <a:t>OMERO.web</a:t>
            </a:r>
            <a:endParaRPr lang="de-DE" dirty="0">
              <a:latin typeface="Arial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1E7AB73-CCF7-49BF-A9D3-6E9C3087904F}"/>
              </a:ext>
            </a:extLst>
          </p:cNvPr>
          <p:cNvSpPr txBox="1"/>
          <p:nvPr/>
        </p:nvSpPr>
        <p:spPr>
          <a:xfrm>
            <a:off x="359025" y="69954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The front-end </a:t>
            </a:r>
            <a:r>
              <a:rPr lang="de-DE" dirty="0" err="1">
                <a:latin typeface="Arial"/>
              </a:rPr>
              <a:t>application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faced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users</a:t>
            </a:r>
            <a:endParaRPr lang="de-DE" dirty="0">
              <a:latin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811D9BF-E25E-4D52-A114-36CF357F392E}"/>
              </a:ext>
            </a:extLst>
          </p:cNvPr>
          <p:cNvSpPr txBox="1"/>
          <p:nvPr/>
        </p:nvSpPr>
        <p:spPr>
          <a:xfrm>
            <a:off x="434892" y="1418308"/>
            <a:ext cx="7435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Allows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users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to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access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interact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their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r>
              <a:rPr lang="de-DE" dirty="0">
                <a:latin typeface="Arial"/>
              </a:rPr>
              <a:t> in OMERO </a:t>
            </a:r>
            <a:r>
              <a:rPr lang="de-DE" dirty="0" err="1">
                <a:latin typeface="Arial"/>
              </a:rPr>
              <a:t>using</a:t>
            </a:r>
            <a:r>
              <a:rPr lang="de-DE" dirty="0">
                <a:latin typeface="Arial"/>
              </a:rPr>
              <a:t> a web-browser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Generates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HTML code </a:t>
            </a:r>
            <a:r>
              <a:rPr lang="de-DE" dirty="0" err="1">
                <a:latin typeface="Arial"/>
              </a:rPr>
              <a:t>behind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browser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frontend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based</a:t>
            </a:r>
            <a:r>
              <a:rPr lang="de-DE" dirty="0">
                <a:latin typeface="Arial"/>
              </a:rPr>
              <a:t> on </a:t>
            </a:r>
            <a:r>
              <a:rPr lang="de-DE" dirty="0" err="1">
                <a:latin typeface="Arial"/>
              </a:rPr>
              <a:t>its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interaction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with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OMERO.server</a:t>
            </a:r>
            <a:r>
              <a:rPr lang="de-DE" dirty="0">
                <a:latin typeface="Arial"/>
              </a:rPr>
              <a:t> (via IP </a:t>
            </a:r>
            <a:r>
              <a:rPr lang="de-DE" dirty="0" err="1">
                <a:latin typeface="Arial"/>
              </a:rPr>
              <a:t>address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port</a:t>
            </a:r>
            <a:r>
              <a:rPr lang="de-DE" dirty="0">
                <a:latin typeface="Arial"/>
              </a:rPr>
              <a:t>)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54173E9-7F36-44CA-8B86-83B11545A160}"/>
              </a:ext>
            </a:extLst>
          </p:cNvPr>
          <p:cNvSpPr/>
          <p:nvPr/>
        </p:nvSpPr>
        <p:spPr>
          <a:xfrm>
            <a:off x="2706262" y="4858694"/>
            <a:ext cx="3371436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https://omero.readthedocs.io/en/stable/users/index.html</a:t>
            </a:r>
          </a:p>
        </p:txBody>
      </p:sp>
    </p:spTree>
    <p:extLst>
      <p:ext uri="{BB962C8B-B14F-4D97-AF65-F5344CB8AC3E}">
        <p14:creationId xmlns:p14="http://schemas.microsoft.com/office/powerpoint/2010/main" val="282427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71AC330-A646-4B5E-A4A3-C37DD6E7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99DE12BF-4456-466E-8542-81203F992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9622CBA9-0E96-49B0-A275-9AA910A40718}"/>
              </a:ext>
            </a:extLst>
          </p:cNvPr>
          <p:cNvSpPr/>
          <p:nvPr/>
        </p:nvSpPr>
        <p:spPr>
          <a:xfrm>
            <a:off x="2103619" y="4766752"/>
            <a:ext cx="4634602" cy="33855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>
                <a:latin typeface="Arial"/>
                <a:hlinkClick r:id="rId3"/>
              </a:rPr>
              <a:t>https://omero.readthedocs.io/en/stable/users/index.html</a:t>
            </a:r>
            <a:br>
              <a:rPr lang="de-DE" sz="800" dirty="0">
                <a:latin typeface="Arial"/>
              </a:rPr>
            </a:br>
            <a:r>
              <a:rPr lang="de-DE" sz="800" dirty="0">
                <a:latin typeface="Arial"/>
              </a:rPr>
              <a:t>Details (</a:t>
            </a:r>
            <a:r>
              <a:rPr lang="de-DE" sz="800" dirty="0" err="1">
                <a:latin typeface="Arial"/>
              </a:rPr>
              <a:t>advanced</a:t>
            </a:r>
            <a:r>
              <a:rPr lang="de-DE" sz="800" dirty="0">
                <a:latin typeface="Arial"/>
              </a:rPr>
              <a:t>): </a:t>
            </a:r>
            <a:r>
              <a:rPr lang="de-DE" sz="800" dirty="0">
                <a:latin typeface="Arial"/>
                <a:hlinkClick r:id="rId4"/>
              </a:rPr>
              <a:t>https://omero.readthedocs.io/en/stable/sysadmins/unix/server-postgresql.html</a:t>
            </a:r>
            <a:r>
              <a:rPr lang="de-DE" sz="800" dirty="0">
                <a:latin typeface="Arial"/>
              </a:rPr>
              <a:t>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32BF522-062D-4B8C-8DD0-C71C2CD1565A}"/>
              </a:ext>
            </a:extLst>
          </p:cNvPr>
          <p:cNvSpPr txBox="1">
            <a:spLocks noChangeArrowheads="1"/>
          </p:cNvSpPr>
          <p:nvPr/>
        </p:nvSpPr>
        <p:spPr>
          <a:xfrm>
            <a:off x="147921" y="159558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OMERO‘s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relational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database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A568B03-7B1E-49AF-823F-AB319353D530}"/>
              </a:ext>
            </a:extLst>
          </p:cNvPr>
          <p:cNvGrpSpPr/>
          <p:nvPr/>
        </p:nvGrpSpPr>
        <p:grpSpPr>
          <a:xfrm>
            <a:off x="4860032" y="1519365"/>
            <a:ext cx="1512168" cy="1124393"/>
            <a:chOff x="4962490" y="3103541"/>
            <a:chExt cx="1512168" cy="1124393"/>
          </a:xfrm>
        </p:grpSpPr>
        <p:pic>
          <p:nvPicPr>
            <p:cNvPr id="8" name="Picture 2" descr="https://omero.readthedocs.io/en/stable/_images/omero-overview.png">
              <a:extLst>
                <a:ext uri="{FF2B5EF4-FFF2-40B4-BE49-F238E27FC236}">
                  <a16:creationId xmlns:a16="http://schemas.microsoft.com/office/drawing/2014/main" id="{3207F7C3-6B20-4878-8089-8EC759EEA5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89" t="71984" r="25297" b="10935"/>
            <a:stretch/>
          </p:blipFill>
          <p:spPr bwMode="auto">
            <a:xfrm>
              <a:off x="4962490" y="3219822"/>
              <a:ext cx="151216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6786FAFB-1D8C-4844-8E9A-CE96F8543A35}"/>
                </a:ext>
              </a:extLst>
            </p:cNvPr>
            <p:cNvSpPr/>
            <p:nvPr/>
          </p:nvSpPr>
          <p:spPr bwMode="auto">
            <a:xfrm>
              <a:off x="5652120" y="3103541"/>
              <a:ext cx="216024" cy="144016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1479CE0B-A70E-45CC-A386-A84208C6570B}"/>
              </a:ext>
            </a:extLst>
          </p:cNvPr>
          <p:cNvSpPr txBox="1"/>
          <p:nvPr/>
        </p:nvSpPr>
        <p:spPr>
          <a:xfrm>
            <a:off x="6660232" y="189317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/>
              </a:rPr>
              <a:t>PostgreSQL</a:t>
            </a:r>
          </a:p>
          <a:p>
            <a:r>
              <a:rPr lang="de-DE" dirty="0">
                <a:latin typeface="Arial"/>
              </a:rPr>
              <a:t>Database**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281E5AB-1F6E-4155-8912-F5A978675718}"/>
              </a:ext>
            </a:extLst>
          </p:cNvPr>
          <p:cNvSpPr txBox="1"/>
          <p:nvPr/>
        </p:nvSpPr>
        <p:spPr>
          <a:xfrm>
            <a:off x="359025" y="699542"/>
            <a:ext cx="7997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/>
              </a:rPr>
              <a:t>A relational </a:t>
            </a:r>
            <a:r>
              <a:rPr lang="de-DE" dirty="0" err="1">
                <a:latin typeface="Arial"/>
              </a:rPr>
              <a:t>database</a:t>
            </a:r>
            <a:r>
              <a:rPr lang="de-DE" dirty="0">
                <a:latin typeface="Arial"/>
              </a:rPr>
              <a:t>* </a:t>
            </a:r>
            <a:r>
              <a:rPr lang="de-DE" dirty="0" err="1">
                <a:latin typeface="Arial"/>
              </a:rPr>
              <a:t>that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holds</a:t>
            </a:r>
            <a:r>
              <a:rPr lang="de-DE" dirty="0">
                <a:latin typeface="Arial"/>
              </a:rPr>
              <a:t> all </a:t>
            </a:r>
            <a:r>
              <a:rPr lang="de-DE" dirty="0" err="1">
                <a:latin typeface="Arial"/>
              </a:rPr>
              <a:t>necessary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information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about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users</a:t>
            </a:r>
            <a:r>
              <a:rPr lang="de-DE" dirty="0">
                <a:latin typeface="Arial"/>
              </a:rPr>
              <a:t> and </a:t>
            </a:r>
            <a:r>
              <a:rPr lang="de-DE" dirty="0" err="1">
                <a:latin typeface="Arial"/>
              </a:rPr>
              <a:t>the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data</a:t>
            </a:r>
            <a:endParaRPr lang="de-DE" dirty="0">
              <a:latin typeface="Arial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37B50CF-C88B-4455-B518-F49C8992F6EB}"/>
              </a:ext>
            </a:extLst>
          </p:cNvPr>
          <p:cNvSpPr txBox="1"/>
          <p:nvPr/>
        </p:nvSpPr>
        <p:spPr>
          <a:xfrm>
            <a:off x="393889" y="2244957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Arial"/>
              </a:rPr>
              <a:t>Keeps</a:t>
            </a:r>
            <a:r>
              <a:rPr lang="de-DE" dirty="0">
                <a:latin typeface="Arial"/>
              </a:rPr>
              <a:t> track of &amp; </a:t>
            </a:r>
            <a:r>
              <a:rPr lang="de-DE" dirty="0" err="1">
                <a:latin typeface="Arial"/>
              </a:rPr>
              <a:t>allows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linking</a:t>
            </a:r>
            <a:r>
              <a:rPr lang="de-DE" dirty="0">
                <a:latin typeface="Arial"/>
              </a:rPr>
              <a:t> </a:t>
            </a:r>
            <a:r>
              <a:rPr lang="de-DE" dirty="0" err="1">
                <a:latin typeface="Arial"/>
              </a:rPr>
              <a:t>between</a:t>
            </a:r>
            <a:endParaRPr lang="de-DE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Data </a:t>
            </a:r>
            <a:r>
              <a:rPr lang="de-DE" dirty="0" err="1">
                <a:latin typeface="Arial"/>
              </a:rPr>
              <a:t>locations</a:t>
            </a:r>
            <a:endParaRPr lang="de-DE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Projects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Annotations</a:t>
            </a:r>
            <a:endParaRPr lang="de-DE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Attachments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err="1">
                <a:latin typeface="Arial"/>
              </a:rPr>
              <a:t>Metadata</a:t>
            </a:r>
            <a:endParaRPr lang="de-DE" dirty="0"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>
                <a:latin typeface="Arial"/>
              </a:rPr>
              <a:t>…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AF5C778-4033-4E8B-AB4D-24F84C8D235E}"/>
              </a:ext>
            </a:extLst>
          </p:cNvPr>
          <p:cNvSpPr txBox="1"/>
          <p:nvPr/>
        </p:nvSpPr>
        <p:spPr>
          <a:xfrm>
            <a:off x="5479799" y="4305087"/>
            <a:ext cx="3802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* A relational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type of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referenced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in a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** PostgreSQL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of a relational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684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1135</Words>
  <Application>Microsoft Office PowerPoint</Application>
  <PresentationFormat>Bildschirmpräsentation (16:9)</PresentationFormat>
  <Paragraphs>118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ＭＳ Ｐゴシック</vt:lpstr>
      <vt:lpstr>ＭＳ Ｐゴシック</vt:lpstr>
      <vt:lpstr>Arial</vt:lpstr>
      <vt:lpstr>Calibri</vt:lpstr>
      <vt:lpstr>Times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34</cp:revision>
  <dcterms:created xsi:type="dcterms:W3CDTF">2022-06-07T12:41:43Z</dcterms:created>
  <dcterms:modified xsi:type="dcterms:W3CDTF">2023-11-09T14:15:12Z</dcterms:modified>
</cp:coreProperties>
</file>