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sldIdLst>
    <p:sldId id="263" r:id="rId2"/>
    <p:sldId id="277" r:id="rId3"/>
    <p:sldId id="256" r:id="rId4"/>
    <p:sldId id="266" r:id="rId5"/>
    <p:sldId id="264" r:id="rId6"/>
    <p:sldId id="265" r:id="rId7"/>
    <p:sldId id="257" r:id="rId8"/>
    <p:sldId id="268" r:id="rId9"/>
    <p:sldId id="269" r:id="rId10"/>
    <p:sldId id="270" r:id="rId11"/>
    <p:sldId id="271" r:id="rId12"/>
    <p:sldId id="272" r:id="rId13"/>
    <p:sldId id="275" r:id="rId14"/>
    <p:sldId id="276" r:id="rId15"/>
    <p:sldId id="273" r:id="rId16"/>
    <p:sldId id="274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3" autoAdjust="0"/>
    <p:restoredTop sz="79536" autoAdjust="0"/>
  </p:normalViewPr>
  <p:slideViewPr>
    <p:cSldViewPr snapToGrid="0">
      <p:cViewPr varScale="1">
        <p:scale>
          <a:sx n="132" d="100"/>
          <a:sy n="132" d="100"/>
        </p:scale>
        <p:origin x="130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AFB8-CF1F-49DC-885D-1CE5C13FF50A}" type="datetimeFigureOut">
              <a:rPr lang="de-DE" smtClean="0"/>
              <a:t>09.11.2023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BA22E-7875-4095-8650-3C6B97E684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81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disclaimer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and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deleted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not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472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Note: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server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not </a:t>
            </a:r>
            <a:r>
              <a:rPr lang="de-DE" dirty="0" err="1"/>
              <a:t>installed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central</a:t>
            </a:r>
            <a:r>
              <a:rPr lang="de-DE" dirty="0"/>
              <a:t> IT but </a:t>
            </a:r>
            <a:r>
              <a:rPr lang="de-DE" dirty="0" err="1"/>
              <a:t>instead</a:t>
            </a:r>
            <a:r>
              <a:rPr lang="de-DE" dirty="0"/>
              <a:t> a Core </a:t>
            </a:r>
            <a:r>
              <a:rPr lang="de-DE" dirty="0" err="1"/>
              <a:t>facility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a </a:t>
            </a:r>
            <a:r>
              <a:rPr lang="de-DE" dirty="0" err="1"/>
              <a:t>departmental</a:t>
            </a:r>
            <a:r>
              <a:rPr lang="de-DE" dirty="0"/>
              <a:t> IT </a:t>
            </a:r>
            <a:r>
              <a:rPr lang="de-DE" dirty="0" err="1"/>
              <a:t>center</a:t>
            </a:r>
            <a:r>
              <a:rPr lang="de-DE" dirty="0"/>
              <a:t>, </a:t>
            </a: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adapt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accordingly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9047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presenter</a:t>
            </a:r>
            <a:r>
              <a:rPr lang="de-DE" dirty="0"/>
              <a:t>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port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required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log-in</a:t>
            </a:r>
            <a:r>
              <a:rPr lang="de-DE" dirty="0"/>
              <a:t> on VPN 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installation</a:t>
            </a:r>
            <a:r>
              <a:rPr lang="de-DE" dirty="0"/>
              <a:t>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sure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exact</a:t>
            </a:r>
            <a:r>
              <a:rPr lang="de-DE" dirty="0"/>
              <a:t> </a:t>
            </a:r>
            <a:r>
              <a:rPr lang="de-DE" dirty="0" err="1"/>
              <a:t>writing</a:t>
            </a:r>
            <a:r>
              <a:rPr lang="de-DE" dirty="0"/>
              <a:t> of </a:t>
            </a:r>
            <a:r>
              <a:rPr lang="de-DE" dirty="0" err="1"/>
              <a:t>the</a:t>
            </a:r>
            <a:r>
              <a:rPr lang="de-DE" dirty="0"/>
              <a:t> OMERO SERVER ADDRESS and </a:t>
            </a:r>
            <a:r>
              <a:rPr lang="de-DE" dirty="0" err="1"/>
              <a:t>the</a:t>
            </a:r>
            <a:r>
              <a:rPr lang="de-DE" dirty="0"/>
              <a:t> OMERO SERVER ADDRESS + PORT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substitute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installation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3964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</a:t>
            </a:r>
          </a:p>
          <a:p>
            <a:r>
              <a:rPr lang="de-DE" dirty="0" err="1"/>
              <a:t>Provide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users</a:t>
            </a:r>
            <a:r>
              <a:rPr lang="de-DE" dirty="0"/>
              <a:t> </a:t>
            </a:r>
            <a:r>
              <a:rPr lang="de-DE" dirty="0" err="1"/>
              <a:t>receive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username</a:t>
            </a:r>
            <a:r>
              <a:rPr lang="de-DE" dirty="0"/>
              <a:t> and </a:t>
            </a:r>
            <a:r>
              <a:rPr lang="de-DE" dirty="0" err="1"/>
              <a:t>password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(E.g., </a:t>
            </a:r>
            <a:r>
              <a:rPr lang="de-DE" dirty="0" err="1"/>
              <a:t>Active</a:t>
            </a:r>
            <a:r>
              <a:rPr lang="de-DE" dirty="0"/>
              <a:t> Directory and LDAP,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single</a:t>
            </a:r>
            <a:r>
              <a:rPr lang="de-DE" dirty="0"/>
              <a:t> </a:t>
            </a:r>
            <a:r>
              <a:rPr lang="de-DE" dirty="0" err="1"/>
              <a:t>instance</a:t>
            </a:r>
            <a:r>
              <a:rPr lang="de-DE" dirty="0"/>
              <a:t> IDs)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7276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Delete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credentials</a:t>
            </a:r>
            <a:r>
              <a:rPr lang="de-DE" dirty="0"/>
              <a:t> </a:t>
            </a:r>
            <a:r>
              <a:rPr lang="de-DE" dirty="0" err="1"/>
              <a:t>window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of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animations</a:t>
            </a:r>
            <a:r>
              <a:rPr lang="de-DE" dirty="0"/>
              <a:t> (</a:t>
            </a:r>
            <a:r>
              <a:rPr lang="de-DE" dirty="0" err="1"/>
              <a:t>white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dissappears</a:t>
            </a:r>
            <a:r>
              <a:rPr lang="de-DE" dirty="0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9431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NOTE: The </a:t>
            </a:r>
            <a:r>
              <a:rPr lang="de-DE" dirty="0" err="1"/>
              <a:t>availability</a:t>
            </a:r>
            <a:r>
              <a:rPr lang="de-DE" dirty="0"/>
              <a:t> of different OMERO </a:t>
            </a:r>
            <a:r>
              <a:rPr lang="de-DE" dirty="0" err="1"/>
              <a:t>extensions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vary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instances</a:t>
            </a:r>
            <a:r>
              <a:rPr lang="de-DE" dirty="0"/>
              <a:t>. </a:t>
            </a:r>
            <a:r>
              <a:rPr lang="de-DE" dirty="0" err="1"/>
              <a:t>Consult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of </a:t>
            </a:r>
            <a:r>
              <a:rPr lang="de-DE" dirty="0" err="1"/>
              <a:t>extensions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39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748276" y="4464549"/>
            <a:ext cx="128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ADD LOGO BIG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marL="0" marR="0" lvl="0" indent="0" algn="just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613264" y="4789971"/>
            <a:ext cx="1611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ADD LOGO SMALL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8F430BD0-CD39-456C-9849-957149D4EF04}"/>
              </a:ext>
            </a:extLst>
          </p:cNvPr>
          <p:cNvSpPr txBox="1">
            <a:spLocks/>
          </p:cNvSpPr>
          <p:nvPr userDrawn="1"/>
        </p:nvSpPr>
        <p:spPr>
          <a:xfrm>
            <a:off x="797726" y="478997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24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91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CD8D0EA-CD4A-4BB6-B2B8-24B6A7CF6418}"/>
              </a:ext>
            </a:extLst>
          </p:cNvPr>
          <p:cNvSpPr/>
          <p:nvPr userDrawn="1"/>
        </p:nvSpPr>
        <p:spPr bwMode="auto">
          <a:xfrm>
            <a:off x="0" y="4338797"/>
            <a:ext cx="9144000" cy="804704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47C2BAB-6413-437B-8C2B-44D652AAD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28522" y="4373998"/>
            <a:ext cx="903171" cy="7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4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6F1FEA3-75A1-4A43-BAC9-E5432E79D576}"/>
              </a:ext>
            </a:extLst>
          </p:cNvPr>
          <p:cNvSpPr/>
          <p:nvPr userDrawn="1"/>
        </p:nvSpPr>
        <p:spPr bwMode="auto">
          <a:xfrm>
            <a:off x="0" y="4733925"/>
            <a:ext cx="9144000" cy="409575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FF0EB5C0-5D39-4F2B-8276-7034CF92ABD3}"/>
              </a:ext>
            </a:extLst>
          </p:cNvPr>
          <p:cNvSpPr/>
          <p:nvPr userDrawn="1"/>
        </p:nvSpPr>
        <p:spPr>
          <a:xfrm>
            <a:off x="8418576" y="4752212"/>
            <a:ext cx="609600" cy="3683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6">
            <a:extLst>
              <a:ext uri="{FF2B5EF4-FFF2-40B4-BE49-F238E27FC236}">
                <a16:creationId xmlns:a16="http://schemas.microsoft.com/office/drawing/2014/main" id="{46D36471-AB9E-4ECB-BD86-FC52D2006382}"/>
              </a:ext>
            </a:extLst>
          </p:cNvPr>
          <p:cNvSpPr>
            <a:spLocks/>
          </p:cNvSpPr>
          <p:nvPr userDrawn="1"/>
        </p:nvSpPr>
        <p:spPr bwMode="auto">
          <a:xfrm>
            <a:off x="2611876" y="19789"/>
            <a:ext cx="3648716" cy="11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de-DE" sz="2400" b="1" dirty="0">
                <a:solidFill>
                  <a:schemeClr val="bg1"/>
                </a:solidFill>
              </a:rPr>
              <a:t>OMERO Training Material </a:t>
            </a:r>
            <a:r>
              <a:rPr lang="de-DE" sz="2400" b="1" dirty="0" err="1">
                <a:solidFill>
                  <a:schemeClr val="bg1"/>
                </a:solidFill>
              </a:rPr>
              <a:t>by</a:t>
            </a:r>
            <a:r>
              <a:rPr lang="de-DE" sz="2400" b="1" dirty="0">
                <a:solidFill>
                  <a:schemeClr val="bg1"/>
                </a:solidFill>
              </a:rPr>
              <a:t> I3D:bio</a:t>
            </a:r>
            <a:endParaRPr sz="1100" dirty="0"/>
          </a:p>
          <a:p>
            <a:pPr algn="ctr">
              <a:defRPr/>
            </a:pP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34D97E9-F8AD-4D67-8FE0-54642FFE7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0109" y="4775132"/>
            <a:ext cx="447328" cy="327160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C05370D4-2441-46F8-8E21-B31C75621D2D}"/>
              </a:ext>
            </a:extLst>
          </p:cNvPr>
          <p:cNvSpPr txBox="1">
            <a:spLocks/>
          </p:cNvSpPr>
          <p:nvPr userDrawn="1"/>
        </p:nvSpPr>
        <p:spPr>
          <a:xfrm>
            <a:off x="707810" y="480179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4081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openmicroscopy.org/omero/download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8D3AFF-5B75-4111-916E-5134ACAA5040}"/>
              </a:ext>
            </a:extLst>
          </p:cNvPr>
          <p:cNvSpPr txBox="1"/>
          <p:nvPr/>
        </p:nvSpPr>
        <p:spPr>
          <a:xfrm>
            <a:off x="321198" y="176645"/>
            <a:ext cx="84090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8000"/>
                </a:solidFill>
              </a:rPr>
              <a:t>I3D:bio OMERO </a:t>
            </a:r>
            <a:r>
              <a:rPr lang="de-DE" sz="2000" b="1" dirty="0" err="1">
                <a:solidFill>
                  <a:srgbClr val="008000"/>
                </a:solidFill>
              </a:rPr>
              <a:t>user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training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slides</a:t>
            </a:r>
            <a:br>
              <a:rPr lang="de-DE" b="1" dirty="0"/>
            </a:br>
            <a:endParaRPr lang="de-DE" b="1" dirty="0"/>
          </a:p>
          <a:p>
            <a:r>
              <a:rPr lang="de-DE" sz="1600" b="1" dirty="0"/>
              <a:t>HOW TO USE THE SLIDE TEMPLATES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institution‘s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design and logo,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/>
              <a:t>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optimized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16:9 screen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yellow-marked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text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/>
              <a:t>and </a:t>
            </a:r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</a:t>
            </a:r>
            <a:r>
              <a:rPr lang="de-DE" dirty="0" err="1"/>
              <a:t>institute‘s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Feel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teaching</a:t>
            </a:r>
            <a:r>
              <a:rPr lang="de-DE" dirty="0"/>
              <a:t>, </a:t>
            </a:r>
            <a:r>
              <a:rPr lang="de-DE" dirty="0" err="1"/>
              <a:t>guidelines</a:t>
            </a:r>
            <a:r>
              <a:rPr lang="de-DE" dirty="0"/>
              <a:t>, etc., at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cite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(e.g., on </a:t>
            </a:r>
            <a:r>
              <a:rPr lang="de-DE" dirty="0" err="1"/>
              <a:t>page</a:t>
            </a:r>
            <a:r>
              <a:rPr lang="de-DE" dirty="0"/>
              <a:t> 1)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re-using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or</a:t>
            </a:r>
            <a:r>
              <a:rPr lang="de-DE" dirty="0"/>
              <a:t> derivatives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stated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material (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logos</a:t>
            </a:r>
            <a:r>
              <a:rPr lang="de-DE" dirty="0"/>
              <a:t>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a </a:t>
            </a: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This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Deutsche Forschungsgemeinschaft (DFG, German Research </a:t>
            </a:r>
            <a:r>
              <a:rPr lang="de-DE" dirty="0" err="1"/>
              <a:t>Foundation</a:t>
            </a:r>
            <a:r>
              <a:rPr lang="de-DE" dirty="0"/>
              <a:t>) – 462231789 (Information Infrastructure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Data, I3D:bio)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5DC051E-12E1-4F1C-B99F-F2F460BC8103}"/>
              </a:ext>
            </a:extLst>
          </p:cNvPr>
          <p:cNvSpPr/>
          <p:nvPr/>
        </p:nvSpPr>
        <p:spPr>
          <a:xfrm>
            <a:off x="620446" y="2975107"/>
            <a:ext cx="834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defRPr/>
            </a:pP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lang="de-DE" sz="800" i="1" kern="0" dirty="0"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lang="en-US" sz="800" kern="0" dirty="0" err="1"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DOI: 10.5281/zenodo.8323588.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algn="just">
              <a:defRPr/>
            </a:pPr>
            <a:endParaRPr lang="de-DE" sz="800" dirty="0"/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A961A41C-A22C-4AA3-A823-42E5EF2BA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1086" y="176645"/>
            <a:ext cx="1154832" cy="84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45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CC85B12-B666-43A9-9032-144F8D631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76" y="846534"/>
            <a:ext cx="6646647" cy="3542466"/>
          </a:xfrm>
          <a:prstGeom prst="rect">
            <a:avLst/>
          </a:prstGeom>
        </p:spPr>
      </p:pic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5806AE71-AB4B-4724-9AF7-D78AB53E1957}"/>
              </a:ext>
            </a:extLst>
          </p:cNvPr>
          <p:cNvSpPr/>
          <p:nvPr/>
        </p:nvSpPr>
        <p:spPr bwMode="auto">
          <a:xfrm rot="1733782">
            <a:off x="4872693" y="2570125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25337A0-11AA-436F-9F3A-1B0B906BF22B}"/>
              </a:ext>
            </a:extLst>
          </p:cNvPr>
          <p:cNvSpPr txBox="1"/>
          <p:nvPr/>
        </p:nvSpPr>
        <p:spPr>
          <a:xfrm>
            <a:off x="4414572" y="1883716"/>
            <a:ext cx="642876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Tags &amp; Key-Value Pairs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20D25C6-00CA-4ADB-8E7F-7F8A0541E032}"/>
              </a:ext>
            </a:extLst>
          </p:cNvPr>
          <p:cNvSpPr/>
          <p:nvPr/>
        </p:nvSpPr>
        <p:spPr bwMode="auto">
          <a:xfrm rot="21257966">
            <a:off x="4856832" y="2948874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957A5FC-C00D-41C5-80C2-162A1547AB93}"/>
              </a:ext>
            </a:extLst>
          </p:cNvPr>
          <p:cNvSpPr txBox="1"/>
          <p:nvPr/>
        </p:nvSpPr>
        <p:spPr>
          <a:xfrm>
            <a:off x="3886221" y="2947213"/>
            <a:ext cx="1056701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Attachments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4F28FC2-41F4-45E1-A374-1F37894366ED}"/>
              </a:ext>
            </a:extLst>
          </p:cNvPr>
          <p:cNvSpPr/>
          <p:nvPr/>
        </p:nvSpPr>
        <p:spPr>
          <a:xfrm>
            <a:off x="6694149" y="754500"/>
            <a:ext cx="2281475" cy="360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Use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OMERO.importer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lvl="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Run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scripts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lvl="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Annotate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with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Tags &amp; Key-Value Pairs</a:t>
            </a:r>
          </a:p>
          <a:p>
            <a:pPr marL="742950" lvl="1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during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import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742950" lvl="1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after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import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Organize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projects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,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datasets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and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images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Download and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export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Attachments</a:t>
            </a: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Visualization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AEBEED3-BB36-4765-9D80-7673C18544EC}"/>
              </a:ext>
            </a:extLst>
          </p:cNvPr>
          <p:cNvSpPr txBox="1"/>
          <p:nvPr/>
        </p:nvSpPr>
        <p:spPr>
          <a:xfrm rot="17030716">
            <a:off x="117921" y="2376479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BD4F0B5-FA4E-4362-A0A5-EB48340D78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825" t="8545" r="86239" b="87883"/>
          <a:stretch/>
        </p:blipFill>
        <p:spPr>
          <a:xfrm>
            <a:off x="8038187" y="1161548"/>
            <a:ext cx="235736" cy="28803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8FFBF18-4334-473D-A98A-28C2810B41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29" t="11695" r="14429" b="19588"/>
          <a:stretch/>
        </p:blipFill>
        <p:spPr>
          <a:xfrm>
            <a:off x="8839877" y="783253"/>
            <a:ext cx="271494" cy="339366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9D2F7F3C-3AAD-4ADA-9EA4-256234EA5B1A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client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66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6D627B-CAD7-489D-A9CE-4C8672A1CC8F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EF2A328-EB38-4A9D-BAC0-334846D08A0C}"/>
              </a:ext>
            </a:extLst>
          </p:cNvPr>
          <p:cNvSpPr/>
          <p:nvPr/>
        </p:nvSpPr>
        <p:spPr>
          <a:xfrm>
            <a:off x="467544" y="764061"/>
            <a:ext cx="7848872" cy="3509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1. Open an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internet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browser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OMERO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 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OMERO WEB SERVER ADDRESS</a:t>
            </a:r>
          </a:p>
          <a:p>
            <a:pPr>
              <a:lnSpc>
                <a:spcPct val="150000"/>
              </a:lnSpc>
            </a:pP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2. Enter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username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password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usually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employee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credentials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sure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connect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institute‘s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network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via a VPN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connection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B764AD3E-F726-4625-B763-A7B7CBBAAB18}"/>
              </a:ext>
            </a:extLst>
          </p:cNvPr>
          <p:cNvGrpSpPr/>
          <p:nvPr/>
        </p:nvGrpSpPr>
        <p:grpSpPr>
          <a:xfrm>
            <a:off x="4572000" y="1510010"/>
            <a:ext cx="4546030" cy="2736304"/>
            <a:chOff x="4499992" y="1659517"/>
            <a:chExt cx="4546030" cy="2736304"/>
          </a:xfrm>
          <a:solidFill>
            <a:schemeClr val="bg1"/>
          </a:solidFill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8548808-FDC5-4D0E-9A30-758BD0476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9992" y="1659517"/>
              <a:ext cx="4546030" cy="2736304"/>
            </a:xfrm>
            <a:prstGeom prst="rect">
              <a:avLst/>
            </a:prstGeom>
            <a:grpFill/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530B705-9758-4A87-BAC8-0E8F38CAC4B5}"/>
                </a:ext>
              </a:extLst>
            </p:cNvPr>
            <p:cNvSpPr/>
            <p:nvPr/>
          </p:nvSpPr>
          <p:spPr bwMode="auto">
            <a:xfrm>
              <a:off x="5508104" y="1885941"/>
              <a:ext cx="2016224" cy="99223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9" name="Rechteck 8">
            <a:extLst>
              <a:ext uri="{FF2B5EF4-FFF2-40B4-BE49-F238E27FC236}">
                <a16:creationId xmlns:a16="http://schemas.microsoft.com/office/drawing/2014/main" id="{3E20E659-AD4A-4987-9C23-7CF346BDE776}"/>
              </a:ext>
            </a:extLst>
          </p:cNvPr>
          <p:cNvSpPr/>
          <p:nvPr/>
        </p:nvSpPr>
        <p:spPr bwMode="auto">
          <a:xfrm>
            <a:off x="4581978" y="1878378"/>
            <a:ext cx="4492573" cy="23679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06D85F3-261F-437B-A22B-C18A89564034}"/>
              </a:ext>
            </a:extLst>
          </p:cNvPr>
          <p:cNvSpPr txBox="1"/>
          <p:nvPr/>
        </p:nvSpPr>
        <p:spPr>
          <a:xfrm>
            <a:off x="5508104" y="1678323"/>
            <a:ext cx="160011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>
                <a:highlight>
                  <a:srgbClr val="FFFF00"/>
                </a:highlight>
                <a:latin typeface="Arial"/>
              </a:rPr>
              <a:t>OMERO WEB SERVER ADDRESS</a:t>
            </a:r>
          </a:p>
        </p:txBody>
      </p:sp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9B683472-EA86-4B7A-A9A3-D2678767549E}"/>
              </a:ext>
            </a:extLst>
          </p:cNvPr>
          <p:cNvSpPr/>
          <p:nvPr/>
        </p:nvSpPr>
        <p:spPr bwMode="auto">
          <a:xfrm>
            <a:off x="5730865" y="3058423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F068290-A84C-4100-ACE4-8469DC2E6F8F}"/>
              </a:ext>
            </a:extLst>
          </p:cNvPr>
          <p:cNvSpPr txBox="1"/>
          <p:nvPr/>
        </p:nvSpPr>
        <p:spPr>
          <a:xfrm>
            <a:off x="4644008" y="2846902"/>
            <a:ext cx="13157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2.Enter </a:t>
            </a:r>
            <a:r>
              <a:rPr lang="de-DE" sz="1100" dirty="0" err="1">
                <a:latin typeface="Arial"/>
              </a:rPr>
              <a:t>username</a:t>
            </a:r>
            <a:r>
              <a:rPr lang="de-DE" sz="1100" dirty="0">
                <a:latin typeface="Arial"/>
              </a:rPr>
              <a:t> and </a:t>
            </a:r>
            <a:r>
              <a:rPr lang="de-DE" sz="1100" dirty="0" err="1">
                <a:latin typeface="Arial"/>
              </a:rPr>
              <a:t>password</a:t>
            </a:r>
            <a:endParaRPr lang="de-DE" sz="1100" dirty="0">
              <a:latin typeface="Arial"/>
            </a:endParaRPr>
          </a:p>
        </p:txBody>
      </p: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A00DB440-DDC9-437B-8290-87712880A45D}"/>
              </a:ext>
            </a:extLst>
          </p:cNvPr>
          <p:cNvSpPr/>
          <p:nvPr/>
        </p:nvSpPr>
        <p:spPr bwMode="auto">
          <a:xfrm rot="12484193">
            <a:off x="7180045" y="1791664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002C125-9069-4D37-A35B-919AC49D0047}"/>
              </a:ext>
            </a:extLst>
          </p:cNvPr>
          <p:cNvSpPr txBox="1"/>
          <p:nvPr/>
        </p:nvSpPr>
        <p:spPr>
          <a:xfrm>
            <a:off x="7626048" y="1926179"/>
            <a:ext cx="13622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1. Enter </a:t>
            </a:r>
            <a:r>
              <a:rPr lang="de-DE" sz="1100" dirty="0" err="1">
                <a:latin typeface="Arial"/>
              </a:rPr>
              <a:t>server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address</a:t>
            </a:r>
            <a:endParaRPr lang="de-DE" sz="1100" dirty="0">
              <a:latin typeface="Arial"/>
            </a:endParaRP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4410057-BB8A-45A0-B0B6-1D233F999D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268" t="33233" r="30661" b="20528"/>
          <a:stretch/>
        </p:blipFill>
        <p:spPr>
          <a:xfrm>
            <a:off x="6158563" y="2557121"/>
            <a:ext cx="1776196" cy="126525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5612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5F3EC38-AD7C-4404-B2DA-1DEB51E1A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19" y="738219"/>
            <a:ext cx="6556674" cy="39937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C311AC4-3985-4D94-9ECE-0F13E1A3970F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BC35A4-BA45-43B5-9BD3-83C1C681448E}"/>
              </a:ext>
            </a:extLst>
          </p:cNvPr>
          <p:cNvSpPr txBox="1"/>
          <p:nvPr/>
        </p:nvSpPr>
        <p:spPr>
          <a:xfrm rot="17030716">
            <a:off x="1312971" y="3127111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3CC45D48-7458-443F-82AD-B148701A8D4A}"/>
              </a:ext>
            </a:extLst>
          </p:cNvPr>
          <p:cNvSpPr/>
          <p:nvPr/>
        </p:nvSpPr>
        <p:spPr bwMode="auto">
          <a:xfrm rot="20112523">
            <a:off x="932785" y="1957880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87386E8-E464-4C6B-88C3-360EC4F66E96}"/>
              </a:ext>
            </a:extLst>
          </p:cNvPr>
          <p:cNvSpPr txBox="1"/>
          <p:nvPr/>
        </p:nvSpPr>
        <p:spPr>
          <a:xfrm>
            <a:off x="162512" y="2051808"/>
            <a:ext cx="955028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Data </a:t>
            </a:r>
            <a:r>
              <a:rPr lang="de-DE" sz="1200" dirty="0" err="1">
                <a:latin typeface="Arial"/>
              </a:rPr>
              <a:t>tree</a:t>
            </a:r>
            <a:endParaRPr lang="de-DE" sz="1200" dirty="0">
              <a:latin typeface="Arial"/>
            </a:endParaRPr>
          </a:p>
          <a:p>
            <a:endParaRPr lang="de-DE" sz="1200" dirty="0">
              <a:latin typeface="Arial"/>
            </a:endParaRPr>
          </a:p>
          <a:p>
            <a:r>
              <a:rPr lang="de-DE" sz="1200" dirty="0" err="1">
                <a:latin typeface="Arial"/>
              </a:rPr>
              <a:t>Hierarchy</a:t>
            </a:r>
            <a:r>
              <a:rPr lang="de-DE" sz="1200" dirty="0">
                <a:latin typeface="Arial"/>
              </a:rPr>
              <a:t>:</a:t>
            </a:r>
            <a:br>
              <a:rPr lang="de-DE" sz="1200" dirty="0">
                <a:latin typeface="Arial"/>
              </a:rPr>
            </a:br>
            <a:r>
              <a:rPr lang="de-DE" sz="1100" dirty="0">
                <a:latin typeface="Arial"/>
              </a:rPr>
              <a:t>-user/</a:t>
            </a:r>
            <a:r>
              <a:rPr lang="de-DE" sz="1100" dirty="0" err="1">
                <a:latin typeface="Arial"/>
              </a:rPr>
              <a:t>group</a:t>
            </a:r>
            <a:br>
              <a:rPr lang="de-DE" sz="1100" dirty="0">
                <a:latin typeface="Arial"/>
              </a:rPr>
            </a:br>
            <a:r>
              <a:rPr lang="de-DE" sz="1100" dirty="0">
                <a:latin typeface="Arial"/>
              </a:rPr>
              <a:t>--project</a:t>
            </a:r>
          </a:p>
          <a:p>
            <a:r>
              <a:rPr lang="de-DE" sz="1100" dirty="0">
                <a:latin typeface="Arial"/>
              </a:rPr>
              <a:t>---dataset</a:t>
            </a:r>
          </a:p>
          <a:p>
            <a:r>
              <a:rPr lang="de-DE" sz="1100" dirty="0">
                <a:latin typeface="Arial"/>
              </a:rPr>
              <a:t>----image(s)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FC97584-56C8-4DDB-AE59-F2BC876FA17E}"/>
              </a:ext>
            </a:extLst>
          </p:cNvPr>
          <p:cNvSpPr txBox="1"/>
          <p:nvPr/>
        </p:nvSpPr>
        <p:spPr>
          <a:xfrm>
            <a:off x="3515305" y="3668928"/>
            <a:ext cx="182966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Thumbnail </a:t>
            </a:r>
            <a:r>
              <a:rPr lang="de-DE" sz="1200" dirty="0" err="1">
                <a:latin typeface="Arial"/>
              </a:rPr>
              <a:t>preview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of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images</a:t>
            </a:r>
            <a:r>
              <a:rPr lang="de-DE" sz="1200" dirty="0">
                <a:latin typeface="Arial"/>
              </a:rPr>
              <a:t> in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dataset</a:t>
            </a:r>
            <a:endParaRPr lang="de-DE" sz="1200" dirty="0">
              <a:latin typeface="Arial"/>
            </a:endParaRPr>
          </a:p>
        </p:txBody>
      </p: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36296322-3DE7-426F-ACC7-0381BE213754}"/>
              </a:ext>
            </a:extLst>
          </p:cNvPr>
          <p:cNvSpPr/>
          <p:nvPr/>
        </p:nvSpPr>
        <p:spPr bwMode="auto">
          <a:xfrm rot="1733782">
            <a:off x="5538957" y="3319281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0135351-F021-4532-862F-1E4F49DDB4E1}"/>
              </a:ext>
            </a:extLst>
          </p:cNvPr>
          <p:cNvSpPr txBox="1"/>
          <p:nvPr/>
        </p:nvSpPr>
        <p:spPr>
          <a:xfrm>
            <a:off x="5014284" y="2581733"/>
            <a:ext cx="642876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Tags &amp; </a:t>
            </a:r>
            <a:r>
              <a:rPr lang="de-DE" sz="1200" dirty="0" err="1">
                <a:latin typeface="Arial"/>
              </a:rPr>
              <a:t>key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value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pairs</a:t>
            </a:r>
            <a:endParaRPr lang="de-DE" sz="1200" dirty="0">
              <a:latin typeface="Arial"/>
            </a:endParaRP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35B39932-20B1-43E3-945E-AD2BCFC14B17}"/>
              </a:ext>
            </a:extLst>
          </p:cNvPr>
          <p:cNvSpPr/>
          <p:nvPr/>
        </p:nvSpPr>
        <p:spPr bwMode="auto">
          <a:xfrm rot="10800000">
            <a:off x="7675787" y="1775585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A03DA76-C0D9-480F-8952-9E4746B7047F}"/>
              </a:ext>
            </a:extLst>
          </p:cNvPr>
          <p:cNvSpPr txBox="1"/>
          <p:nvPr/>
        </p:nvSpPr>
        <p:spPr>
          <a:xfrm>
            <a:off x="7936034" y="1563638"/>
            <a:ext cx="1218235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Information on </a:t>
            </a:r>
            <a:r>
              <a:rPr lang="de-DE" sz="1200" dirty="0" err="1">
                <a:latin typeface="Arial"/>
              </a:rPr>
              <a:t>your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data</a:t>
            </a:r>
            <a:r>
              <a:rPr lang="de-DE" sz="1200" dirty="0">
                <a:latin typeface="Arial"/>
              </a:rPr>
              <a:t>(</a:t>
            </a:r>
            <a:r>
              <a:rPr lang="de-DE" sz="1200" dirty="0" err="1">
                <a:latin typeface="Arial"/>
              </a:rPr>
              <a:t>set</a:t>
            </a:r>
            <a:r>
              <a:rPr lang="de-DE" sz="1200" dirty="0">
                <a:latin typeface="Arial"/>
              </a:rPr>
              <a:t>) and </a:t>
            </a:r>
            <a:r>
              <a:rPr lang="de-DE" sz="1200" dirty="0" err="1">
                <a:latin typeface="Arial"/>
              </a:rPr>
              <a:t>metadata</a:t>
            </a:r>
            <a:endParaRPr lang="de-DE" sz="1200" dirty="0">
              <a:latin typeface="Arial"/>
            </a:endParaRP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67799DF6-7ED7-4788-8CE9-78A7CD42F1E7}"/>
              </a:ext>
            </a:extLst>
          </p:cNvPr>
          <p:cNvSpPr/>
          <p:nvPr/>
        </p:nvSpPr>
        <p:spPr bwMode="auto">
          <a:xfrm rot="3293761">
            <a:off x="7085279" y="828193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487B114-5344-4567-87A9-70491172713C}"/>
              </a:ext>
            </a:extLst>
          </p:cNvPr>
          <p:cNvSpPr txBox="1"/>
          <p:nvPr/>
        </p:nvSpPr>
        <p:spPr>
          <a:xfrm>
            <a:off x="6092723" y="580549"/>
            <a:ext cx="1137022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User </a:t>
            </a:r>
            <a:r>
              <a:rPr lang="de-DE" sz="1200" dirty="0" err="1">
                <a:latin typeface="Arial"/>
              </a:rPr>
              <a:t>settings</a:t>
            </a:r>
            <a:endParaRPr lang="de-DE" sz="12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57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2805B002-BD37-420C-9346-0AECA584B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627" y="687463"/>
            <a:ext cx="6358750" cy="3999859"/>
          </a:xfrm>
          <a:prstGeom prst="rect">
            <a:avLst/>
          </a:prstGeom>
        </p:spPr>
      </p:pic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C311AC4-3985-4D94-9ECE-0F13E1A3970F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The „Acquisition“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tab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BC35A4-BA45-43B5-9BD3-83C1C681448E}"/>
              </a:ext>
            </a:extLst>
          </p:cNvPr>
          <p:cNvSpPr txBox="1"/>
          <p:nvPr/>
        </p:nvSpPr>
        <p:spPr>
          <a:xfrm rot="17030716">
            <a:off x="1331408" y="3074321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35B39932-20B1-43E3-945E-AD2BCFC14B17}"/>
              </a:ext>
            </a:extLst>
          </p:cNvPr>
          <p:cNvSpPr/>
          <p:nvPr/>
        </p:nvSpPr>
        <p:spPr bwMode="auto">
          <a:xfrm rot="10800000">
            <a:off x="7629488" y="1723074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A03DA76-C0D9-480F-8952-9E4746B7047F}"/>
              </a:ext>
            </a:extLst>
          </p:cNvPr>
          <p:cNvSpPr txBox="1"/>
          <p:nvPr/>
        </p:nvSpPr>
        <p:spPr>
          <a:xfrm>
            <a:off x="7889735" y="1511127"/>
            <a:ext cx="1167455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Information </a:t>
            </a:r>
            <a:r>
              <a:rPr lang="de-DE" sz="1200" dirty="0" err="1">
                <a:latin typeface="Arial"/>
              </a:rPr>
              <a:t>is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extracted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from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original </a:t>
            </a:r>
            <a:r>
              <a:rPr lang="de-DE" sz="1200" dirty="0" err="1">
                <a:latin typeface="Arial"/>
              </a:rPr>
              <a:t>file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by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Bio-Formats </a:t>
            </a:r>
            <a:r>
              <a:rPr lang="de-DE" sz="1200" dirty="0" err="1">
                <a:latin typeface="Arial"/>
              </a:rPr>
              <a:t>reader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library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automatically</a:t>
            </a:r>
            <a:endParaRPr lang="de-DE" sz="1200" dirty="0">
              <a:latin typeface="Arial"/>
            </a:endParaRP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67799DF6-7ED7-4788-8CE9-78A7CD42F1E7}"/>
              </a:ext>
            </a:extLst>
          </p:cNvPr>
          <p:cNvSpPr/>
          <p:nvPr/>
        </p:nvSpPr>
        <p:spPr bwMode="auto">
          <a:xfrm rot="5400000">
            <a:off x="6009994" y="833331"/>
            <a:ext cx="378765" cy="49704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487B114-5344-4567-87A9-70491172713C}"/>
              </a:ext>
            </a:extLst>
          </p:cNvPr>
          <p:cNvSpPr txBox="1"/>
          <p:nvPr/>
        </p:nvSpPr>
        <p:spPr>
          <a:xfrm>
            <a:off x="5363106" y="659042"/>
            <a:ext cx="1672542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Acquisition </a:t>
            </a:r>
            <a:r>
              <a:rPr lang="de-DE" sz="1200" dirty="0" err="1">
                <a:latin typeface="Arial"/>
              </a:rPr>
              <a:t>metadata</a:t>
            </a:r>
            <a:endParaRPr lang="de-DE" sz="1200" dirty="0">
              <a:latin typeface="Arial"/>
            </a:endParaRP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2687AD55-5C62-4337-AA6E-C6DD19B71A75}"/>
              </a:ext>
            </a:extLst>
          </p:cNvPr>
          <p:cNvSpPr/>
          <p:nvPr/>
        </p:nvSpPr>
        <p:spPr bwMode="auto">
          <a:xfrm rot="10800000">
            <a:off x="7612126" y="3451182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7C16F09-8449-44DF-AEC8-B850956FE76E}"/>
              </a:ext>
            </a:extLst>
          </p:cNvPr>
          <p:cNvSpPr txBox="1"/>
          <p:nvPr/>
        </p:nvSpPr>
        <p:spPr>
          <a:xfrm>
            <a:off x="7872373" y="3239235"/>
            <a:ext cx="1167455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Essential </a:t>
            </a:r>
            <a:r>
              <a:rPr lang="de-DE" sz="1200" dirty="0" err="1">
                <a:latin typeface="Arial"/>
              </a:rPr>
              <a:t>information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is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transformed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to</a:t>
            </a:r>
            <a:r>
              <a:rPr lang="de-DE" sz="1200" dirty="0">
                <a:latin typeface="Arial"/>
              </a:rPr>
              <a:t> a user-</a:t>
            </a:r>
            <a:r>
              <a:rPr lang="de-DE" sz="1200" dirty="0" err="1">
                <a:latin typeface="Arial"/>
              </a:rPr>
              <a:t>friendly</a:t>
            </a:r>
            <a:r>
              <a:rPr lang="de-DE" sz="1200" dirty="0">
                <a:latin typeface="Arial"/>
              </a:rPr>
              <a:t>, </a:t>
            </a:r>
            <a:r>
              <a:rPr lang="de-DE" sz="1200" dirty="0" err="1">
                <a:latin typeface="Arial"/>
              </a:rPr>
              <a:t>readable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format</a:t>
            </a:r>
            <a:endParaRPr lang="de-DE" sz="12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103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4C2DC8C-087E-4EBD-B1D4-13230618D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926" y="713754"/>
            <a:ext cx="6358750" cy="4011773"/>
          </a:xfrm>
          <a:prstGeom prst="rect">
            <a:avLst/>
          </a:prstGeom>
        </p:spPr>
      </p:pic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C311AC4-3985-4D94-9ECE-0F13E1A3970F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„Preview“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tab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BC35A4-BA45-43B5-9BD3-83C1C681448E}"/>
              </a:ext>
            </a:extLst>
          </p:cNvPr>
          <p:cNvSpPr txBox="1"/>
          <p:nvPr/>
        </p:nvSpPr>
        <p:spPr>
          <a:xfrm rot="17030716">
            <a:off x="1458729" y="3060913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35B39932-20B1-43E3-945E-AD2BCFC14B17}"/>
              </a:ext>
            </a:extLst>
          </p:cNvPr>
          <p:cNvSpPr/>
          <p:nvPr/>
        </p:nvSpPr>
        <p:spPr bwMode="auto">
          <a:xfrm rot="10800000">
            <a:off x="7675788" y="2486159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A03DA76-C0D9-480F-8952-9E4746B7047F}"/>
              </a:ext>
            </a:extLst>
          </p:cNvPr>
          <p:cNvSpPr txBox="1"/>
          <p:nvPr/>
        </p:nvSpPr>
        <p:spPr>
          <a:xfrm>
            <a:off x="7918671" y="2275336"/>
            <a:ext cx="1167455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/>
              </a:rPr>
              <a:t>Your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rendering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settings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are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shown</a:t>
            </a:r>
            <a:r>
              <a:rPr lang="de-DE" sz="1200" dirty="0">
                <a:latin typeface="Arial"/>
              </a:rPr>
              <a:t> live</a:t>
            </a: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67799DF6-7ED7-4788-8CE9-78A7CD42F1E7}"/>
              </a:ext>
            </a:extLst>
          </p:cNvPr>
          <p:cNvSpPr/>
          <p:nvPr/>
        </p:nvSpPr>
        <p:spPr bwMode="auto">
          <a:xfrm rot="5400000">
            <a:off x="6509524" y="904596"/>
            <a:ext cx="369510" cy="39689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487B114-5344-4567-87A9-70491172713C}"/>
              </a:ext>
            </a:extLst>
          </p:cNvPr>
          <p:cNvSpPr txBox="1"/>
          <p:nvPr/>
        </p:nvSpPr>
        <p:spPr>
          <a:xfrm>
            <a:off x="5602147" y="654237"/>
            <a:ext cx="2333888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Take a </a:t>
            </a:r>
            <a:r>
              <a:rPr lang="de-DE" sz="1200" dirty="0" err="1">
                <a:latin typeface="Arial"/>
              </a:rPr>
              <a:t>preview</a:t>
            </a:r>
            <a:r>
              <a:rPr lang="de-DE" sz="1200" dirty="0">
                <a:latin typeface="Arial"/>
              </a:rPr>
              <a:t> at </a:t>
            </a:r>
            <a:r>
              <a:rPr lang="de-DE" sz="1200" dirty="0" err="1">
                <a:latin typeface="Arial"/>
              </a:rPr>
              <a:t>your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images</a:t>
            </a:r>
            <a:r>
              <a:rPr lang="de-DE" sz="1200" dirty="0">
                <a:latin typeface="Arial"/>
              </a:rPr>
              <a:t>! </a:t>
            </a: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2687AD55-5C62-4337-AA6E-C6DD19B71A75}"/>
              </a:ext>
            </a:extLst>
          </p:cNvPr>
          <p:cNvSpPr/>
          <p:nvPr/>
        </p:nvSpPr>
        <p:spPr bwMode="auto">
          <a:xfrm rot="10800000">
            <a:off x="7658425" y="3503693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7C16F09-8449-44DF-AEC8-B850956FE76E}"/>
              </a:ext>
            </a:extLst>
          </p:cNvPr>
          <p:cNvSpPr txBox="1"/>
          <p:nvPr/>
        </p:nvSpPr>
        <p:spPr>
          <a:xfrm>
            <a:off x="7918672" y="3291746"/>
            <a:ext cx="1167455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/>
              </a:rPr>
              <a:t>Adjust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rendering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settings</a:t>
            </a:r>
            <a:r>
              <a:rPr lang="de-DE" sz="1200" dirty="0">
                <a:latin typeface="Arial"/>
              </a:rPr>
              <a:t>, and </a:t>
            </a:r>
            <a:r>
              <a:rPr lang="de-DE" sz="1200" dirty="0" err="1">
                <a:latin typeface="Arial"/>
              </a:rPr>
              <a:t>copy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or</a:t>
            </a:r>
            <a:r>
              <a:rPr lang="de-DE" sz="1200" dirty="0">
                <a:latin typeface="Arial"/>
              </a:rPr>
              <a:t> save </a:t>
            </a:r>
            <a:r>
              <a:rPr lang="de-DE" sz="1200" dirty="0" err="1">
                <a:latin typeface="Arial"/>
              </a:rPr>
              <a:t>them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to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other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images</a:t>
            </a:r>
            <a:r>
              <a:rPr lang="de-DE" sz="1200" dirty="0">
                <a:latin typeface="Arial"/>
              </a:rPr>
              <a:t>.</a:t>
            </a:r>
          </a:p>
        </p:txBody>
      </p:sp>
      <p:sp>
        <p:nvSpPr>
          <p:cNvPr id="19" name="Pfeil: nach rechts 18">
            <a:extLst>
              <a:ext uri="{FF2B5EF4-FFF2-40B4-BE49-F238E27FC236}">
                <a16:creationId xmlns:a16="http://schemas.microsoft.com/office/drawing/2014/main" id="{27A03DFD-37F1-4BA9-AA36-5F335E9B1561}"/>
              </a:ext>
            </a:extLst>
          </p:cNvPr>
          <p:cNvSpPr/>
          <p:nvPr/>
        </p:nvSpPr>
        <p:spPr bwMode="auto">
          <a:xfrm rot="10800000">
            <a:off x="6205801" y="1465949"/>
            <a:ext cx="1822134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38E3267A-F3BB-4C17-A366-AB75F1B3C713}"/>
              </a:ext>
            </a:extLst>
          </p:cNvPr>
          <p:cNvSpPr txBox="1"/>
          <p:nvPr/>
        </p:nvSpPr>
        <p:spPr>
          <a:xfrm>
            <a:off x="7918672" y="1149304"/>
            <a:ext cx="1167455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Switch </a:t>
            </a:r>
            <a:r>
              <a:rPr lang="de-DE" sz="1200" dirty="0" err="1">
                <a:latin typeface="Arial"/>
              </a:rPr>
              <a:t>to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Full</a:t>
            </a:r>
            <a:r>
              <a:rPr lang="de-DE" sz="1200" dirty="0">
                <a:latin typeface="Arial"/>
              </a:rPr>
              <a:t> Viewer (</a:t>
            </a:r>
            <a:r>
              <a:rPr lang="de-DE" sz="1200" dirty="0" err="1">
                <a:latin typeface="Arial"/>
              </a:rPr>
              <a:t>iviewer</a:t>
            </a:r>
            <a:r>
              <a:rPr lang="de-DE" sz="1200" dirty="0">
                <a:latin typeface="Arial"/>
              </a:rPr>
              <a:t>) </a:t>
            </a:r>
            <a:r>
              <a:rPr lang="de-DE" sz="1200" dirty="0" err="1">
                <a:latin typeface="Arial"/>
              </a:rPr>
              <a:t>for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more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functions</a:t>
            </a:r>
            <a:endParaRPr lang="de-DE" sz="12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52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723AEC5-C6A4-465F-BD00-A21463697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5287" y="697708"/>
            <a:ext cx="6556674" cy="399377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5DE6DD9-0AE0-4DAA-A42B-AE6C9DDAF8C9}"/>
              </a:ext>
            </a:extLst>
          </p:cNvPr>
          <p:cNvSpPr txBox="1">
            <a:spLocks noChangeArrowheads="1"/>
          </p:cNvSpPr>
          <p:nvPr/>
        </p:nvSpPr>
        <p:spPr>
          <a:xfrm>
            <a:off x="324089" y="195486"/>
            <a:ext cx="8327985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customization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admin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side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  <a:endParaRPr lang="de-DE" sz="2000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2C69CF2-6255-4E5B-905D-9CB8EA099F65}"/>
              </a:ext>
            </a:extLst>
          </p:cNvPr>
          <p:cNvSpPr txBox="1"/>
          <p:nvPr/>
        </p:nvSpPr>
        <p:spPr>
          <a:xfrm rot="17030716">
            <a:off x="2340560" y="3097175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9D4B0A8E-3E51-44A3-A62B-BA7BE42A9927}"/>
              </a:ext>
            </a:extLst>
          </p:cNvPr>
          <p:cNvSpPr/>
          <p:nvPr/>
        </p:nvSpPr>
        <p:spPr bwMode="auto">
          <a:xfrm rot="5030453">
            <a:off x="6802479" y="1064328"/>
            <a:ext cx="653792" cy="24795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0ED5CCB-9EB8-45F4-8ADE-297AF693AB25}"/>
              </a:ext>
            </a:extLst>
          </p:cNvPr>
          <p:cNvSpPr txBox="1"/>
          <p:nvPr/>
        </p:nvSpPr>
        <p:spPr>
          <a:xfrm>
            <a:off x="5993428" y="643594"/>
            <a:ext cx="1430796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/>
              </a:rPr>
              <a:t>OMERO.iviewer</a:t>
            </a:r>
            <a:endParaRPr lang="de-DE" sz="1200" dirty="0">
              <a:latin typeface="Arial"/>
            </a:endParaRP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3ADFDACC-FBF6-48DF-AF75-AD2A2194A66C}"/>
              </a:ext>
            </a:extLst>
          </p:cNvPr>
          <p:cNvSpPr/>
          <p:nvPr/>
        </p:nvSpPr>
        <p:spPr bwMode="auto">
          <a:xfrm rot="7198227">
            <a:off x="4027827" y="790801"/>
            <a:ext cx="460037" cy="2321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98CA353-0071-411C-9836-32C1CA6B1DFA}"/>
              </a:ext>
            </a:extLst>
          </p:cNvPr>
          <p:cNvSpPr txBox="1"/>
          <p:nvPr/>
        </p:nvSpPr>
        <p:spPr>
          <a:xfrm>
            <a:off x="4042396" y="572997"/>
            <a:ext cx="1430796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/>
              </a:rPr>
              <a:t>OMERO.figure</a:t>
            </a:r>
            <a:endParaRPr lang="de-DE" sz="1200" dirty="0">
              <a:latin typeface="Arial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0972A16-1274-41C1-94B5-9E344D252C56}"/>
              </a:ext>
            </a:extLst>
          </p:cNvPr>
          <p:cNvSpPr/>
          <p:nvPr/>
        </p:nvSpPr>
        <p:spPr>
          <a:xfrm>
            <a:off x="2183053" y="4815626"/>
            <a:ext cx="4844005" cy="2616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de-DE" sz="1100" dirty="0"/>
              <a:t>OMERO </a:t>
            </a:r>
            <a:r>
              <a:rPr lang="de-DE" sz="1100" dirty="0" err="1"/>
              <a:t>guide</a:t>
            </a:r>
            <a:r>
              <a:rPr lang="de-DE" sz="1100" dirty="0"/>
              <a:t>: https://omero-guides.readthedocs.io/en/stable/web_addons.html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9F05CA3-BD29-4376-84A8-455B22B6FA6B}"/>
              </a:ext>
            </a:extLst>
          </p:cNvPr>
          <p:cNvSpPr txBox="1"/>
          <p:nvPr/>
        </p:nvSpPr>
        <p:spPr>
          <a:xfrm>
            <a:off x="143083" y="697708"/>
            <a:ext cx="21316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OMERO.web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different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instances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depending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admin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installed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OMERO.figure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OMERO.iviewer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Follow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link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learn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extensions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(See also Chapter 9)</a:t>
            </a:r>
          </a:p>
        </p:txBody>
      </p:sp>
    </p:spTree>
    <p:extLst>
      <p:ext uri="{BB962C8B-B14F-4D97-AF65-F5344CB8AC3E}">
        <p14:creationId xmlns:p14="http://schemas.microsoft.com/office/powerpoint/2010/main" val="168273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044DABD-D4BB-473F-8317-2F23788BA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3" y="837923"/>
            <a:ext cx="6025979" cy="3670516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AA70B6D-D2ED-4108-9601-CEA87668CDAD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client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functions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15A23B1-ECEB-41FE-BD41-F2FFFEBFA0EF}"/>
              </a:ext>
            </a:extLst>
          </p:cNvPr>
          <p:cNvSpPr/>
          <p:nvPr/>
        </p:nvSpPr>
        <p:spPr>
          <a:xfrm>
            <a:off x="6157192" y="687143"/>
            <a:ext cx="2879304" cy="425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Manage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, i.e.:</a:t>
            </a:r>
            <a:b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</a:b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Organize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projects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,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datasets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, and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images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lvl="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Annotate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metadata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with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tags and Key-Value Pairs</a:t>
            </a: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Download and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export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Run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scripts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Add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attachments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Visualize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Data</a:t>
            </a: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Share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for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collaboration</a:t>
            </a: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Use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OMERO.web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extensions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(e.g.,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OMERO.figure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)</a:t>
            </a:r>
          </a:p>
          <a:p>
            <a:pPr marL="285750" indent="-1440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400" i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95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1087344" y="231939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 dirty="0">
                <a:solidFill>
                  <a:schemeClr val="bg2">
                    <a:lumMod val="50000"/>
                  </a:schemeClr>
                </a:solidFill>
                <a:cs typeface="+mj-cs"/>
              </a:rPr>
              <a:t>Disclaimer</a:t>
            </a:r>
            <a:endParaRPr lang="de-DE" sz="2800" dirty="0"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2F2E6C1-EBF9-4B9B-8164-59AE9DD108B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7BA9DC9-FB08-44A2-84B9-77773FB2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97EAF90-06F0-4FDC-806C-305217F5FEC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A53DE6D-7277-4B8A-92FF-666ED4FAC4AC}"/>
              </a:ext>
            </a:extLst>
          </p:cNvPr>
          <p:cNvSpPr txBox="1"/>
          <p:nvPr/>
        </p:nvSpPr>
        <p:spPr>
          <a:xfrm>
            <a:off x="7052669" y="1557935"/>
            <a:ext cx="1854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https://www.i3dbio.de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796DF59-EEE1-444A-974F-7C4BB541E8F0}"/>
              </a:ext>
            </a:extLst>
          </p:cNvPr>
          <p:cNvSpPr txBox="1"/>
          <p:nvPr/>
        </p:nvSpPr>
        <p:spPr>
          <a:xfrm>
            <a:off x="650631" y="967132"/>
            <a:ext cx="60766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following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slides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after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substituting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yellow-marked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text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relevant </a:t>
            </a:r>
            <a:r>
              <a:rPr lang="de-DE" sz="2000" dirty="0" err="1">
                <a:latin typeface="Arial"/>
              </a:rPr>
              <a:t>information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Some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may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apply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setup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installation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en-US" sz="2000" dirty="0">
                <a:latin typeface="Arial"/>
              </a:rPr>
              <a:t>The content reflects solely the authors’ opinions and does not speak on behalf of the original software, its developers, or other cited community resources.</a:t>
            </a:r>
            <a:endParaRPr lang="de-DE" sz="2000" dirty="0">
              <a:latin typeface="Arial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95781F-78CF-4F0C-BABE-2D943816781D}"/>
              </a:ext>
            </a:extLst>
          </p:cNvPr>
          <p:cNvSpPr txBox="1"/>
          <p:nvPr/>
        </p:nvSpPr>
        <p:spPr>
          <a:xfrm>
            <a:off x="7052669" y="3230088"/>
            <a:ext cx="1984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Funded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Deutsche Forschungsgemeinschaft (DFG, German Research </a:t>
            </a:r>
            <a:r>
              <a:rPr lang="de-DE" sz="1200" dirty="0" err="1"/>
              <a:t>Foundation</a:t>
            </a:r>
            <a:r>
              <a:rPr lang="de-DE" sz="1200" dirty="0"/>
              <a:t>), </a:t>
            </a:r>
            <a:r>
              <a:rPr lang="de-DE" sz="1200" dirty="0" err="1"/>
              <a:t>project</a:t>
            </a:r>
            <a:r>
              <a:rPr lang="de-DE" sz="1200" dirty="0"/>
              <a:t> I3D:bio, </a:t>
            </a:r>
            <a:r>
              <a:rPr lang="de-DE" sz="1200" dirty="0" err="1"/>
              <a:t>grant</a:t>
            </a:r>
            <a:r>
              <a:rPr lang="de-DE" sz="1200" dirty="0"/>
              <a:t> </a:t>
            </a:r>
            <a:r>
              <a:rPr lang="de-DE" sz="1200" dirty="0" err="1"/>
              <a:t>number</a:t>
            </a:r>
            <a:r>
              <a:rPr lang="de-DE" sz="1200" dirty="0"/>
              <a:t> 462231789</a:t>
            </a:r>
          </a:p>
        </p:txBody>
      </p:sp>
    </p:spTree>
    <p:extLst>
      <p:ext uri="{BB962C8B-B14F-4D97-AF65-F5344CB8AC3E}">
        <p14:creationId xmlns:p14="http://schemas.microsoft.com/office/powerpoint/2010/main" val="251175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699542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>
                <a:solidFill>
                  <a:schemeClr val="bg2">
                    <a:lumMod val="50000"/>
                  </a:schemeClr>
                </a:solidFill>
                <a:cs typeface="+mj-cs"/>
              </a:rPr>
              <a:t>Research Data Management for Bioimage Data at the </a:t>
            </a:r>
            <a:r>
              <a:rPr lang="de-DE" sz="240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cs typeface="+mj-cs"/>
              </a:rPr>
              <a:t>ADD INSTITUTE HERE</a:t>
            </a:r>
            <a:endParaRPr lang="de-DE" sz="2800" dirty="0">
              <a:highlight>
                <a:srgbClr val="FFFF00"/>
              </a:highlight>
              <a:cs typeface="+mj-cs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19CDE51-EAA8-4BB6-A2D3-3E3E5076D942}"/>
              </a:ext>
            </a:extLst>
          </p:cNvPr>
          <p:cNvSpPr/>
          <p:nvPr/>
        </p:nvSpPr>
        <p:spPr>
          <a:xfrm>
            <a:off x="971600" y="2153708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How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to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connect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to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OMERO?</a:t>
            </a:r>
            <a:endParaRPr lang="de-DE" dirty="0">
              <a:solidFill>
                <a:srgbClr val="008000"/>
              </a:solidFill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6EE6A41-BBEF-411E-A4C5-B93DC1C9E652}"/>
              </a:ext>
            </a:extLst>
          </p:cNvPr>
          <p:cNvSpPr txBox="1"/>
          <p:nvPr/>
        </p:nvSpPr>
        <p:spPr>
          <a:xfrm>
            <a:off x="1268214" y="3490406"/>
            <a:ext cx="62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ighlight>
                  <a:srgbClr val="FFFF00"/>
                </a:highlight>
              </a:rPr>
              <a:t>ADD AUTHOR / RESPONSIBLE PERSON FROM YOUR INSTITUE</a:t>
            </a:r>
          </a:p>
        </p:txBody>
      </p:sp>
    </p:spTree>
    <p:extLst>
      <p:ext uri="{BB962C8B-B14F-4D97-AF65-F5344CB8AC3E}">
        <p14:creationId xmlns:p14="http://schemas.microsoft.com/office/powerpoint/2010/main" val="3711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EF3CA7FC-E57A-440A-B7F4-5A472390F088}"/>
              </a:ext>
            </a:extLst>
          </p:cNvPr>
          <p:cNvSpPr/>
          <p:nvPr/>
        </p:nvSpPr>
        <p:spPr bwMode="auto">
          <a:xfrm>
            <a:off x="-44828" y="272481"/>
            <a:ext cx="9258275" cy="12351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0DD85A-EE70-4E78-9E5F-DA2A4B02CBAE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267494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Two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ways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of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OMERO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server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user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F3D68F0-875F-42B7-A47D-D30AD7805209}"/>
              </a:ext>
            </a:extLst>
          </p:cNvPr>
          <p:cNvSpPr/>
          <p:nvPr/>
        </p:nvSpPr>
        <p:spPr>
          <a:xfrm>
            <a:off x="179513" y="751587"/>
            <a:ext cx="7848872" cy="684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OMERO.insight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client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	 		 OR			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de-DE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OMERO.web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client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clients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offer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similar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functionalities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926C62E-5B30-4EA3-AC10-DB6B5D52D6DC}"/>
              </a:ext>
            </a:extLst>
          </p:cNvPr>
          <p:cNvGrpSpPr/>
          <p:nvPr/>
        </p:nvGrpSpPr>
        <p:grpSpPr>
          <a:xfrm>
            <a:off x="2915816" y="1552779"/>
            <a:ext cx="2714374" cy="3108502"/>
            <a:chOff x="890159" y="1595807"/>
            <a:chExt cx="2714374" cy="3108502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157909D1-C11B-45CC-A9AA-193A1A651E80}"/>
                </a:ext>
              </a:extLst>
            </p:cNvPr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r="38356" b="27810"/>
            <a:stretch/>
          </p:blipFill>
          <p:spPr bwMode="auto">
            <a:xfrm>
              <a:off x="1403648" y="1595807"/>
              <a:ext cx="1656184" cy="3108502"/>
            </a:xfrm>
            <a:prstGeom prst="rect">
              <a:avLst/>
            </a:prstGeom>
            <a:noFill/>
          </p:spPr>
        </p:pic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4E2CD3E-9FD0-4C4B-9249-098E9173D676}"/>
                </a:ext>
              </a:extLst>
            </p:cNvPr>
            <p:cNvSpPr/>
            <p:nvPr/>
          </p:nvSpPr>
          <p:spPr bwMode="auto">
            <a:xfrm rot="19636648">
              <a:off x="2690133" y="3127688"/>
              <a:ext cx="914400" cy="914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8D212FA-BEE8-4CA7-9519-F0B14FC5FB32}"/>
                </a:ext>
              </a:extLst>
            </p:cNvPr>
            <p:cNvSpPr/>
            <p:nvPr/>
          </p:nvSpPr>
          <p:spPr bwMode="auto">
            <a:xfrm rot="2127800">
              <a:off x="2701463" y="3759479"/>
              <a:ext cx="552926" cy="914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DDDB185F-8380-4ED8-9256-1551A99C6F98}"/>
                </a:ext>
              </a:extLst>
            </p:cNvPr>
            <p:cNvSpPr/>
            <p:nvPr/>
          </p:nvSpPr>
          <p:spPr bwMode="auto">
            <a:xfrm rot="12802004">
              <a:off x="890159" y="3129194"/>
              <a:ext cx="914400" cy="914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E0396726-9138-49CB-B931-604F84E32B8E}"/>
                </a:ext>
              </a:extLst>
            </p:cNvPr>
            <p:cNvSpPr/>
            <p:nvPr/>
          </p:nvSpPr>
          <p:spPr bwMode="auto">
            <a:xfrm rot="19608096">
              <a:off x="1208756" y="3724939"/>
              <a:ext cx="552926" cy="914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12" name="Rechteck 11">
            <a:extLst>
              <a:ext uri="{FF2B5EF4-FFF2-40B4-BE49-F238E27FC236}">
                <a16:creationId xmlns:a16="http://schemas.microsoft.com/office/drawing/2014/main" id="{E6337AAF-4F32-4A40-9FF3-AB02FB4A100C}"/>
              </a:ext>
            </a:extLst>
          </p:cNvPr>
          <p:cNvSpPr/>
          <p:nvPr/>
        </p:nvSpPr>
        <p:spPr>
          <a:xfrm>
            <a:off x="2195736" y="4795844"/>
            <a:ext cx="4507965" cy="33855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 err="1">
                <a:latin typeface="Arial"/>
              </a:rPr>
              <a:t>Adapted</a:t>
            </a:r>
            <a:r>
              <a:rPr lang="de-DE" sz="800" dirty="0">
                <a:latin typeface="Arial"/>
              </a:rPr>
              <a:t> </a:t>
            </a:r>
            <a:r>
              <a:rPr lang="de-DE" sz="800" dirty="0" err="1">
                <a:latin typeface="Arial"/>
              </a:rPr>
              <a:t>from</a:t>
            </a:r>
            <a:r>
              <a:rPr lang="de-DE" sz="800" dirty="0">
                <a:latin typeface="Arial"/>
              </a:rPr>
              <a:t> https://omero.readthedocs.io/en/latest/users/index.html</a:t>
            </a:r>
            <a:br>
              <a:rPr lang="de-DE" sz="800" dirty="0">
                <a:latin typeface="Arial"/>
              </a:rPr>
            </a:br>
            <a:r>
              <a:rPr lang="de-DE" sz="800" dirty="0">
                <a:latin typeface="Arial"/>
              </a:rPr>
              <a:t>More </a:t>
            </a:r>
            <a:r>
              <a:rPr lang="de-DE" sz="800" dirty="0" err="1">
                <a:latin typeface="Arial"/>
              </a:rPr>
              <a:t>information</a:t>
            </a:r>
            <a:r>
              <a:rPr lang="de-DE" sz="800" dirty="0">
                <a:latin typeface="Arial"/>
              </a:rPr>
              <a:t> on </a:t>
            </a:r>
            <a:r>
              <a:rPr lang="de-DE" sz="800" dirty="0" err="1">
                <a:latin typeface="Arial"/>
              </a:rPr>
              <a:t>clients</a:t>
            </a:r>
            <a:r>
              <a:rPr lang="de-DE" sz="800" dirty="0">
                <a:latin typeface="Arial"/>
              </a:rPr>
              <a:t>: https://omero.readthedocs.io/en/latest/users/clients-overview.html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0BA9315-DF06-4504-8B51-32D5A920294F}"/>
              </a:ext>
            </a:extLst>
          </p:cNvPr>
          <p:cNvSpPr/>
          <p:nvPr/>
        </p:nvSpPr>
        <p:spPr>
          <a:xfrm>
            <a:off x="467544" y="1614569"/>
            <a:ext cx="2530145" cy="2776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b="1" dirty="0">
                <a:latin typeface="Arial"/>
              </a:rPr>
              <a:t>Desktop </a:t>
            </a:r>
            <a:r>
              <a:rPr lang="de-DE" sz="1600" b="1" dirty="0" err="1">
                <a:latin typeface="Arial"/>
              </a:rPr>
              <a:t>client</a:t>
            </a:r>
            <a:endParaRPr lang="de-DE" sz="1600" b="1" dirty="0">
              <a:latin typeface="Arial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Arial"/>
              </a:rPr>
              <a:t>Installed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user</a:t>
            </a:r>
            <a:r>
              <a:rPr lang="de-DE" sz="1600" dirty="0">
                <a:latin typeface="Arial"/>
              </a:rPr>
              <a:t> on a </a:t>
            </a:r>
            <a:r>
              <a:rPr lang="de-DE" sz="1600" dirty="0" err="1">
                <a:latin typeface="Arial"/>
              </a:rPr>
              <a:t>local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computer</a:t>
            </a:r>
            <a:endParaRPr lang="de-DE" sz="1600" dirty="0">
              <a:latin typeface="Arial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400" i="1" dirty="0">
              <a:solidFill>
                <a:schemeClr val="accent1"/>
              </a:solidFill>
              <a:latin typeface="Arial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Recommended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for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Importing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into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OMERO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Importing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metadata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DC4AD19-07BB-4083-9FAE-542B843578C8}"/>
              </a:ext>
            </a:extLst>
          </p:cNvPr>
          <p:cNvSpPr/>
          <p:nvPr/>
        </p:nvSpPr>
        <p:spPr>
          <a:xfrm>
            <a:off x="5181599" y="1615573"/>
            <a:ext cx="3962401" cy="309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1600" b="1" dirty="0">
                <a:latin typeface="Arial"/>
              </a:rPr>
              <a:t>Browser-</a:t>
            </a:r>
            <a:r>
              <a:rPr lang="de-DE" sz="1600" b="1" dirty="0" err="1">
                <a:latin typeface="Arial"/>
              </a:rPr>
              <a:t>based</a:t>
            </a:r>
            <a:r>
              <a:rPr lang="de-DE" sz="1600" b="1" dirty="0">
                <a:latin typeface="Arial"/>
              </a:rPr>
              <a:t> web-client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Arial"/>
              </a:rPr>
              <a:t>Installed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IT </a:t>
            </a:r>
            <a:r>
              <a:rPr lang="de-DE" sz="1600" dirty="0" err="1">
                <a:latin typeface="Arial"/>
              </a:rPr>
              <a:t>department</a:t>
            </a:r>
            <a:r>
              <a:rPr lang="de-DE" sz="1600" dirty="0">
                <a:latin typeface="Arial"/>
              </a:rPr>
              <a:t> on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server</a:t>
            </a:r>
            <a:r>
              <a:rPr lang="de-DE" sz="1600" dirty="0">
                <a:latin typeface="Arial"/>
              </a:rPr>
              <a:t>, </a:t>
            </a:r>
            <a:r>
              <a:rPr lang="de-DE" sz="1600" dirty="0" err="1">
                <a:latin typeface="Arial"/>
              </a:rPr>
              <a:t>users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access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a </a:t>
            </a:r>
            <a:r>
              <a:rPr lang="de-DE" sz="1600" dirty="0" err="1">
                <a:latin typeface="Arial"/>
              </a:rPr>
              <a:t>browser</a:t>
            </a:r>
            <a:endParaRPr lang="de-DE" sz="1400" i="1" dirty="0">
              <a:latin typeface="Arial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Recommended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for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Visualizing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Analyzing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and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managing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Annotating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(e.g.,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with</a:t>
            </a: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tags)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Running </a:t>
            </a:r>
            <a:r>
              <a:rPr lang="de-DE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scripts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It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is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not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used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to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upload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</a:t>
            </a:r>
            <a:r>
              <a:rPr lang="de-DE" sz="14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data</a:t>
            </a:r>
            <a:r>
              <a:rPr lang="de-DE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!</a:t>
            </a:r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BD1E4138-A941-43D6-A1BE-C2BFD3071AF6}"/>
              </a:ext>
            </a:extLst>
          </p:cNvPr>
          <p:cNvSpPr/>
          <p:nvPr/>
        </p:nvSpPr>
        <p:spPr bwMode="auto">
          <a:xfrm rot="5400000">
            <a:off x="1146884" y="1218290"/>
            <a:ext cx="369511" cy="43204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D50B878A-88A8-4F42-8D60-45A2E45F6281}"/>
              </a:ext>
            </a:extLst>
          </p:cNvPr>
          <p:cNvSpPr/>
          <p:nvPr/>
        </p:nvSpPr>
        <p:spPr bwMode="auto">
          <a:xfrm rot="5400000">
            <a:off x="6152702" y="1194576"/>
            <a:ext cx="369511" cy="43204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5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5233927-CBF8-4FE5-BC2F-1B367EB7D69F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1/3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D2C6FD3-3B76-4322-A6AF-35CC93E800A8}"/>
              </a:ext>
            </a:extLst>
          </p:cNvPr>
          <p:cNvSpPr/>
          <p:nvPr/>
        </p:nvSpPr>
        <p:spPr>
          <a:xfrm>
            <a:off x="467543" y="764061"/>
            <a:ext cx="8277129" cy="2632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Install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OMERO.insight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client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			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https://www.openmicroscopy.org/omero/downloads/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2. Open „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OMERO.insight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“ on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computer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3. Click on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wrench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icon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	  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open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settings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3785831-E3A4-4F5D-B4CA-9A09546518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6" t="1453" r="3161" b="2703"/>
          <a:stretch/>
        </p:blipFill>
        <p:spPr>
          <a:xfrm>
            <a:off x="5474825" y="2176041"/>
            <a:ext cx="2569580" cy="23959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FB777D2-FE8B-4958-85A7-3A16A99F31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793" t="34698" r="35758" b="58315"/>
          <a:stretch/>
        </p:blipFill>
        <p:spPr>
          <a:xfrm>
            <a:off x="3087402" y="2673242"/>
            <a:ext cx="284136" cy="335534"/>
          </a:xfrm>
          <a:prstGeom prst="rect">
            <a:avLst/>
          </a:prstGeom>
        </p:spPr>
      </p:pic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06B8BF2-E588-4935-A8A6-19F36A644B3D}"/>
              </a:ext>
            </a:extLst>
          </p:cNvPr>
          <p:cNvSpPr/>
          <p:nvPr/>
        </p:nvSpPr>
        <p:spPr bwMode="auto">
          <a:xfrm rot="10800000">
            <a:off x="7215955" y="2979499"/>
            <a:ext cx="369511" cy="197706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28CB1F2-3B1F-4424-B0C8-259C4755B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333" y="1262877"/>
            <a:ext cx="1009292" cy="720080"/>
          </a:xfrm>
          <a:prstGeom prst="rect">
            <a:avLst/>
          </a:prstGeom>
        </p:spPr>
      </p:pic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7059AD7-0654-4E76-9449-DEF37BB7BFA8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2/3</a:t>
            </a:r>
          </a:p>
        </p:txBody>
      </p:sp>
      <p:pic>
        <p:nvPicPr>
          <p:cNvPr id="3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C533F23-10F1-4F17-8C36-8706B7358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40DE8C36-49E6-4F2D-8A00-17AD49C31F6F}"/>
              </a:ext>
            </a:extLst>
          </p:cNvPr>
          <p:cNvSpPr/>
          <p:nvPr/>
        </p:nvSpPr>
        <p:spPr>
          <a:xfrm>
            <a:off x="467543" y="631942"/>
            <a:ext cx="8568953" cy="4438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4. Click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symbol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5. Enter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OMERO-server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   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      </a:t>
            </a:r>
            <a:r>
              <a:rPr lang="de-DE" sz="16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OMERO SERVER ADDRESS</a:t>
            </a:r>
          </a:p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connected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via a VPN,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   </a:t>
            </a:r>
            <a:r>
              <a:rPr lang="de-DE" sz="16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OMERO SERVER ADDRESS + PORT</a:t>
            </a:r>
          </a:p>
          <a:p>
            <a:pPr>
              <a:lnSpc>
                <a:spcPct val="150000"/>
              </a:lnSpc>
            </a:pP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7A3DEC7-345D-4866-AD55-CDBD9AE81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370" y="384345"/>
            <a:ext cx="1865914" cy="2880320"/>
          </a:xfrm>
          <a:prstGeom prst="rect">
            <a:avLst/>
          </a:prstGeom>
        </p:spPr>
      </p:pic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EA1D51ED-C9D7-4E42-8CB4-727EC1367AB4}"/>
              </a:ext>
            </a:extLst>
          </p:cNvPr>
          <p:cNvSpPr/>
          <p:nvPr/>
        </p:nvSpPr>
        <p:spPr bwMode="auto">
          <a:xfrm rot="1419904">
            <a:off x="5562480" y="2363765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32971A4-0373-4421-95F0-93B6CBB849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10" t="72581" r="88872" b="21444"/>
          <a:stretch/>
        </p:blipFill>
        <p:spPr>
          <a:xfrm>
            <a:off x="1619672" y="768390"/>
            <a:ext cx="216446" cy="258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8F014FC-3678-4E32-B879-F96C78E70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3505" y="3465047"/>
            <a:ext cx="1807142" cy="864094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82B88D34-7275-4B45-A9D7-B763E57B5A8E}"/>
              </a:ext>
            </a:extLst>
          </p:cNvPr>
          <p:cNvSpPr/>
          <p:nvPr/>
        </p:nvSpPr>
        <p:spPr bwMode="auto">
          <a:xfrm rot="1419904">
            <a:off x="5588364" y="3746917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B2133F0-2BEC-44D9-BF2E-A2B8EA537BD0}"/>
              </a:ext>
            </a:extLst>
          </p:cNvPr>
          <p:cNvSpPr txBox="1"/>
          <p:nvPr/>
        </p:nvSpPr>
        <p:spPr>
          <a:xfrm>
            <a:off x="5902980" y="3818372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highlight>
                  <a:srgbClr val="FFFF00"/>
                </a:highlight>
                <a:latin typeface="+mn-lt"/>
              </a:rPr>
              <a:t>OMERO SERVER ADDRESS</a:t>
            </a:r>
          </a:p>
        </p:txBody>
      </p:sp>
    </p:spTree>
    <p:extLst>
      <p:ext uri="{BB962C8B-B14F-4D97-AF65-F5344CB8AC3E}">
        <p14:creationId xmlns:p14="http://schemas.microsoft.com/office/powerpoint/2010/main" val="44549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A384C849-EDBB-4CA3-AB55-1D974B974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FC4F8E39-E895-450A-96DE-DBF69F84CC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493142"/>
            <a:ext cx="1865914" cy="29103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Pfeil: nach rechts 25">
            <a:extLst>
              <a:ext uri="{FF2B5EF4-FFF2-40B4-BE49-F238E27FC236}">
                <a16:creationId xmlns:a16="http://schemas.microsoft.com/office/drawing/2014/main" id="{37F70927-CEB0-475A-8A6D-B84447E117B7}"/>
              </a:ext>
            </a:extLst>
          </p:cNvPr>
          <p:cNvSpPr/>
          <p:nvPr/>
        </p:nvSpPr>
        <p:spPr bwMode="auto">
          <a:xfrm rot="1419904">
            <a:off x="6385092" y="3111991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" name="Pfeil: nach rechts 26">
            <a:extLst>
              <a:ext uri="{FF2B5EF4-FFF2-40B4-BE49-F238E27FC236}">
                <a16:creationId xmlns:a16="http://schemas.microsoft.com/office/drawing/2014/main" id="{54C4F1F9-26D6-42C9-BBD5-D237687234F4}"/>
              </a:ext>
            </a:extLst>
          </p:cNvPr>
          <p:cNvSpPr/>
          <p:nvPr/>
        </p:nvSpPr>
        <p:spPr bwMode="auto">
          <a:xfrm rot="1419904">
            <a:off x="5441957" y="1703612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4BB6C3F8-CE1D-476D-AC34-C2250DA85C60}"/>
              </a:ext>
            </a:extLst>
          </p:cNvPr>
          <p:cNvSpPr/>
          <p:nvPr/>
        </p:nvSpPr>
        <p:spPr bwMode="auto">
          <a:xfrm>
            <a:off x="5864762" y="1861111"/>
            <a:ext cx="1728192" cy="109460"/>
          </a:xfrm>
          <a:prstGeom prst="rect">
            <a:avLst/>
          </a:prstGeom>
          <a:solidFill>
            <a:srgbClr val="B8CFE5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9DC91432-E6F6-4F8E-91DA-5383DC0A0AEF}"/>
              </a:ext>
            </a:extLst>
          </p:cNvPr>
          <p:cNvSpPr txBox="1"/>
          <p:nvPr/>
        </p:nvSpPr>
        <p:spPr>
          <a:xfrm>
            <a:off x="5784885" y="1823935"/>
            <a:ext cx="1728192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50" b="1" dirty="0">
                <a:highlight>
                  <a:srgbClr val="FFFF00"/>
                </a:highlight>
                <a:latin typeface="Arial"/>
              </a:rPr>
              <a:t>OMERO SERVER ADDRESS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B44AD16A-ED6B-496E-87A6-7A5AE24B1E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71" t="1389" r="1282" b="2752"/>
          <a:stretch/>
        </p:blipFill>
        <p:spPr>
          <a:xfrm>
            <a:off x="1660966" y="2129742"/>
            <a:ext cx="2731013" cy="24596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BA9FFCC2-BEEA-4C54-89A4-0A0ECF8E1108}"/>
              </a:ext>
            </a:extLst>
          </p:cNvPr>
          <p:cNvSpPr/>
          <p:nvPr/>
        </p:nvSpPr>
        <p:spPr bwMode="auto">
          <a:xfrm>
            <a:off x="2227104" y="2859783"/>
            <a:ext cx="1008112" cy="296400"/>
          </a:xfrm>
          <a:prstGeom prst="rect">
            <a:avLst/>
          </a:prstGeom>
          <a:solidFill>
            <a:srgbClr val="E1E5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A172D679-26F1-4E7C-90FB-2D12CBD488C2}"/>
              </a:ext>
            </a:extLst>
          </p:cNvPr>
          <p:cNvSpPr txBox="1"/>
          <p:nvPr/>
        </p:nvSpPr>
        <p:spPr>
          <a:xfrm>
            <a:off x="2248146" y="3002464"/>
            <a:ext cx="108012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>
                <a:highlight>
                  <a:srgbClr val="FFFF00"/>
                </a:highlight>
                <a:latin typeface="Arial"/>
              </a:rPr>
              <a:t>OMERO SERVER ADDRESS</a:t>
            </a:r>
          </a:p>
        </p:txBody>
      </p:sp>
      <p:sp>
        <p:nvSpPr>
          <p:cNvPr id="33" name="Pfeil: nach rechts 32">
            <a:extLst>
              <a:ext uri="{FF2B5EF4-FFF2-40B4-BE49-F238E27FC236}">
                <a16:creationId xmlns:a16="http://schemas.microsoft.com/office/drawing/2014/main" id="{53A9BA6C-273F-4ACC-BD23-91962BFF801A}"/>
              </a:ext>
            </a:extLst>
          </p:cNvPr>
          <p:cNvSpPr/>
          <p:nvPr/>
        </p:nvSpPr>
        <p:spPr bwMode="auto">
          <a:xfrm rot="1419904">
            <a:off x="1931846" y="3272786"/>
            <a:ext cx="369511" cy="197706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0EE505D9-41CF-4E2E-8C33-CDF0828A92DD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Connecting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3/3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FFEB877-BA39-4140-BB0E-2B79A7CA6A08}"/>
              </a:ext>
            </a:extLst>
          </p:cNvPr>
          <p:cNvSpPr/>
          <p:nvPr/>
        </p:nvSpPr>
        <p:spPr>
          <a:xfrm>
            <a:off x="467544" y="631942"/>
            <a:ext cx="7848872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4. Check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>
              <a:lnSpc>
                <a:spcPct val="15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5. Enter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password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login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376538F-0BB4-445C-A7B4-AFE162F92BE3}"/>
              </a:ext>
            </a:extLst>
          </p:cNvPr>
          <p:cNvSpPr txBox="1"/>
          <p:nvPr/>
        </p:nvSpPr>
        <p:spPr>
          <a:xfrm>
            <a:off x="4391980" y="3701178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Note:</a:t>
            </a:r>
            <a:br>
              <a:rPr lang="de-DE" sz="1200" dirty="0"/>
            </a:br>
            <a:r>
              <a:rPr lang="de-DE" sz="1200" dirty="0"/>
              <a:t>Username and </a:t>
            </a:r>
            <a:r>
              <a:rPr lang="de-DE" sz="1200" dirty="0" err="1"/>
              <a:t>password</a:t>
            </a:r>
            <a:r>
              <a:rPr lang="de-DE" sz="1200" dirty="0"/>
              <a:t> </a:t>
            </a:r>
            <a:r>
              <a:rPr lang="de-DE" sz="1200" dirty="0" err="1"/>
              <a:t>can</a:t>
            </a:r>
            <a:r>
              <a:rPr lang="de-DE" sz="1200" dirty="0"/>
              <a:t> </a:t>
            </a:r>
            <a:r>
              <a:rPr lang="de-DE" sz="1200" dirty="0" err="1"/>
              <a:t>be</a:t>
            </a:r>
            <a:endParaRPr lang="de-DE" sz="1200" dirty="0"/>
          </a:p>
          <a:p>
            <a:pPr marL="285750" indent="-285750">
              <a:buFontTx/>
              <a:buChar char="-"/>
            </a:pPr>
            <a:r>
              <a:rPr lang="de-DE" sz="1200" dirty="0" err="1"/>
              <a:t>identical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your</a:t>
            </a:r>
            <a:r>
              <a:rPr lang="de-DE" sz="1200" dirty="0"/>
              <a:t> </a:t>
            </a:r>
            <a:r>
              <a:rPr lang="de-DE" sz="1200" dirty="0" err="1"/>
              <a:t>institute</a:t>
            </a:r>
            <a:r>
              <a:rPr lang="de-DE" sz="1200" dirty="0"/>
              <a:t> </a:t>
            </a:r>
            <a:r>
              <a:rPr lang="de-DE" sz="1200" dirty="0" err="1"/>
              <a:t>login</a:t>
            </a:r>
            <a:endParaRPr lang="de-DE" sz="1200" dirty="0"/>
          </a:p>
          <a:p>
            <a:pPr marL="285750" indent="-285750">
              <a:buFontTx/>
              <a:buChar char="-"/>
            </a:pPr>
            <a:r>
              <a:rPr lang="de-DE" sz="1200" dirty="0"/>
              <a:t>separate </a:t>
            </a:r>
            <a:r>
              <a:rPr lang="de-DE" sz="1200" dirty="0" err="1"/>
              <a:t>for</a:t>
            </a:r>
            <a:r>
              <a:rPr lang="de-DE" sz="1200" dirty="0"/>
              <a:t> OMERO</a:t>
            </a:r>
          </a:p>
          <a:p>
            <a:r>
              <a:rPr lang="de-DE" sz="1200" dirty="0" err="1"/>
              <a:t>Depending</a:t>
            </a:r>
            <a:r>
              <a:rPr lang="de-DE" sz="1200" dirty="0"/>
              <a:t> on </a:t>
            </a:r>
            <a:r>
              <a:rPr lang="de-DE" sz="1200" dirty="0" err="1"/>
              <a:t>your</a:t>
            </a:r>
            <a:r>
              <a:rPr lang="de-DE" sz="1200" dirty="0"/>
              <a:t> OMERO </a:t>
            </a:r>
            <a:r>
              <a:rPr lang="de-DE" sz="1200" dirty="0" err="1"/>
              <a:t>instance</a:t>
            </a:r>
            <a:endParaRPr lang="de-DE" sz="1200" dirty="0"/>
          </a:p>
          <a:p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96585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1" grpId="0" animBg="1"/>
      <p:bldP spid="32" grpId="0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09225E9-2055-43EB-8F06-3E2AA326D66E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client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first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log-in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0E34A08-48CD-48B0-8B50-EC24D9CFC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691548"/>
            <a:ext cx="7344817" cy="391457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963E38D-F5E3-4A4A-AB40-A5B74E417DD8}"/>
              </a:ext>
            </a:extLst>
          </p:cNvPr>
          <p:cNvSpPr txBox="1"/>
          <p:nvPr/>
        </p:nvSpPr>
        <p:spPr>
          <a:xfrm>
            <a:off x="3480587" y="2701629"/>
            <a:ext cx="2326841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The (still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window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adding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59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FF2B5EF4-FFF2-40B4-BE49-F238E27FC236}">
                <a16:creationId xmlns:a16="http://schemas.microsoft.com/office/drawing/2014/main" id="{0DD122EA-0CAB-4BFA-A1DC-D38671561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3"/>
          <a:stretch/>
        </p:blipFill>
        <p:spPr>
          <a:xfrm>
            <a:off x="707890" y="607671"/>
            <a:ext cx="7517656" cy="3971312"/>
          </a:xfrm>
          <a:prstGeom prst="rect">
            <a:avLst/>
          </a:prstGeom>
        </p:spPr>
      </p:pic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B579004-67A1-4237-BFBC-86B34678E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E492FC9-5BC2-4FAC-85A6-55ABF6F2510E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95486"/>
            <a:ext cx="841023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client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overview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19" name="Pfeil: nach rechts 18">
            <a:extLst>
              <a:ext uri="{FF2B5EF4-FFF2-40B4-BE49-F238E27FC236}">
                <a16:creationId xmlns:a16="http://schemas.microsoft.com/office/drawing/2014/main" id="{CABDFE14-BC8C-46F1-A408-B5A4091A631D}"/>
              </a:ext>
            </a:extLst>
          </p:cNvPr>
          <p:cNvSpPr/>
          <p:nvPr/>
        </p:nvSpPr>
        <p:spPr bwMode="auto">
          <a:xfrm rot="10800000">
            <a:off x="2377505" y="936257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7AF71F2-1F54-4301-8FFD-38730D377553}"/>
              </a:ext>
            </a:extLst>
          </p:cNvPr>
          <p:cNvSpPr txBox="1"/>
          <p:nvPr/>
        </p:nvSpPr>
        <p:spPr>
          <a:xfrm>
            <a:off x="2684997" y="712398"/>
            <a:ext cx="2801284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Display </a:t>
            </a:r>
            <a:r>
              <a:rPr lang="de-DE" sz="1200" dirty="0" err="1">
                <a:latin typeface="Arial"/>
              </a:rPr>
              <a:t>settings</a:t>
            </a:r>
            <a:r>
              <a:rPr lang="de-DE" sz="1200" dirty="0">
                <a:latin typeface="Arial"/>
              </a:rPr>
              <a:t> and </a:t>
            </a:r>
            <a:r>
              <a:rPr lang="de-DE" sz="1200" dirty="0" err="1">
                <a:latin typeface="Arial"/>
              </a:rPr>
              <a:t>image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import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using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integrated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OMERO.importer</a:t>
            </a:r>
            <a:endParaRPr lang="de-DE" sz="1200" dirty="0">
              <a:latin typeface="Arial"/>
            </a:endParaRPr>
          </a:p>
        </p:txBody>
      </p: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CD4222EC-51AB-496E-B9FD-6B814C2B87E8}"/>
              </a:ext>
            </a:extLst>
          </p:cNvPr>
          <p:cNvSpPr/>
          <p:nvPr/>
        </p:nvSpPr>
        <p:spPr bwMode="auto">
          <a:xfrm rot="19272522">
            <a:off x="565426" y="2013014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93E7AC13-AA63-459A-9CBF-6BEACAC81223}"/>
              </a:ext>
            </a:extLst>
          </p:cNvPr>
          <p:cNvSpPr txBox="1"/>
          <p:nvPr/>
        </p:nvSpPr>
        <p:spPr>
          <a:xfrm>
            <a:off x="87079" y="2191980"/>
            <a:ext cx="955028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Data </a:t>
            </a:r>
            <a:r>
              <a:rPr lang="de-DE" sz="1200" dirty="0" err="1">
                <a:latin typeface="Arial"/>
              </a:rPr>
              <a:t>tree</a:t>
            </a:r>
            <a:endParaRPr lang="de-DE" sz="1200" dirty="0">
              <a:latin typeface="Arial"/>
            </a:endParaRPr>
          </a:p>
          <a:p>
            <a:endParaRPr lang="de-DE" sz="1200" dirty="0">
              <a:latin typeface="Arial"/>
            </a:endParaRPr>
          </a:p>
          <a:p>
            <a:r>
              <a:rPr lang="de-DE" sz="1200" dirty="0" err="1">
                <a:latin typeface="Arial"/>
              </a:rPr>
              <a:t>Hierarchy</a:t>
            </a:r>
            <a:r>
              <a:rPr lang="de-DE" sz="1200" dirty="0">
                <a:latin typeface="Arial"/>
              </a:rPr>
              <a:t>:</a:t>
            </a:r>
            <a:br>
              <a:rPr lang="de-DE" sz="1200" dirty="0">
                <a:latin typeface="Arial"/>
              </a:rPr>
            </a:br>
            <a:r>
              <a:rPr lang="de-DE" sz="1100" dirty="0">
                <a:latin typeface="Arial"/>
              </a:rPr>
              <a:t>-user/</a:t>
            </a:r>
            <a:r>
              <a:rPr lang="de-DE" sz="1100" dirty="0" err="1">
                <a:latin typeface="Arial"/>
              </a:rPr>
              <a:t>group</a:t>
            </a:r>
            <a:br>
              <a:rPr lang="de-DE" sz="1100" dirty="0">
                <a:latin typeface="Arial"/>
              </a:rPr>
            </a:br>
            <a:r>
              <a:rPr lang="de-DE" sz="1100" dirty="0">
                <a:latin typeface="Arial"/>
              </a:rPr>
              <a:t>--project(s)</a:t>
            </a:r>
          </a:p>
          <a:p>
            <a:r>
              <a:rPr lang="de-DE" sz="1100" dirty="0">
                <a:latin typeface="Arial"/>
              </a:rPr>
              <a:t>---dataset(s)</a:t>
            </a:r>
          </a:p>
          <a:p>
            <a:r>
              <a:rPr lang="de-DE" sz="1100" dirty="0">
                <a:latin typeface="Arial"/>
              </a:rPr>
              <a:t>----image(s)</a:t>
            </a:r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FEB60B56-0C74-492A-AD82-01B2A6DAD6C1}"/>
              </a:ext>
            </a:extLst>
          </p:cNvPr>
          <p:cNvSpPr/>
          <p:nvPr/>
        </p:nvSpPr>
        <p:spPr bwMode="auto">
          <a:xfrm rot="14647878">
            <a:off x="5622733" y="3734759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9D2E974-5CCA-4447-935B-C66C003F3E1C}"/>
              </a:ext>
            </a:extLst>
          </p:cNvPr>
          <p:cNvSpPr txBox="1"/>
          <p:nvPr/>
        </p:nvSpPr>
        <p:spPr>
          <a:xfrm>
            <a:off x="4773835" y="3969437"/>
            <a:ext cx="182966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Thumbnail </a:t>
            </a:r>
            <a:r>
              <a:rPr lang="de-DE" sz="1200" dirty="0" err="1">
                <a:latin typeface="Arial"/>
              </a:rPr>
              <a:t>preview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of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images</a:t>
            </a:r>
            <a:r>
              <a:rPr lang="de-DE" sz="1200" dirty="0">
                <a:latin typeface="Arial"/>
              </a:rPr>
              <a:t> in </a:t>
            </a:r>
            <a:r>
              <a:rPr lang="de-DE" sz="1200" dirty="0" err="1">
                <a:latin typeface="Arial"/>
              </a:rPr>
              <a:t>the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dataset</a:t>
            </a:r>
            <a:endParaRPr lang="de-DE" sz="1200" dirty="0">
              <a:latin typeface="Arial"/>
            </a:endParaRPr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8364ECA3-A1A3-4F74-8E08-8282A658FCD1}"/>
              </a:ext>
            </a:extLst>
          </p:cNvPr>
          <p:cNvSpPr/>
          <p:nvPr/>
        </p:nvSpPr>
        <p:spPr bwMode="auto">
          <a:xfrm rot="14647878">
            <a:off x="7522133" y="3391649"/>
            <a:ext cx="369511" cy="19770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2388034E-8BFE-471D-A1A8-1A31C699522F}"/>
              </a:ext>
            </a:extLst>
          </p:cNvPr>
          <p:cNvSpPr txBox="1"/>
          <p:nvPr/>
        </p:nvSpPr>
        <p:spPr>
          <a:xfrm>
            <a:off x="6930040" y="3581319"/>
            <a:ext cx="182966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/>
              </a:rPr>
              <a:t>Information on </a:t>
            </a:r>
            <a:r>
              <a:rPr lang="de-DE" sz="1200" dirty="0" err="1">
                <a:latin typeface="Arial"/>
              </a:rPr>
              <a:t>your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data</a:t>
            </a:r>
            <a:r>
              <a:rPr lang="de-DE" sz="1200" dirty="0">
                <a:latin typeface="Arial"/>
              </a:rPr>
              <a:t>(</a:t>
            </a:r>
            <a:r>
              <a:rPr lang="de-DE" sz="1200" dirty="0" err="1">
                <a:latin typeface="Arial"/>
              </a:rPr>
              <a:t>set</a:t>
            </a:r>
            <a:r>
              <a:rPr lang="de-DE" sz="1200" dirty="0">
                <a:latin typeface="Arial"/>
              </a:rPr>
              <a:t>) and </a:t>
            </a:r>
            <a:r>
              <a:rPr lang="de-DE" sz="1200" dirty="0" err="1">
                <a:latin typeface="Arial"/>
              </a:rPr>
              <a:t>metadata</a:t>
            </a:r>
            <a:endParaRPr lang="de-DE" sz="1200" dirty="0">
              <a:latin typeface="Arial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222C35A1-36DC-4CD7-88D5-EE9476DB72B2}"/>
              </a:ext>
            </a:extLst>
          </p:cNvPr>
          <p:cNvSpPr txBox="1"/>
          <p:nvPr/>
        </p:nvSpPr>
        <p:spPr>
          <a:xfrm rot="17030716">
            <a:off x="914757" y="2322045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  <a:latin typeface="Arial"/>
              </a:rPr>
              <a:t>example</a:t>
            </a:r>
            <a:r>
              <a:rPr lang="de-DE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Arial"/>
              </a:rPr>
              <a:t>data</a:t>
            </a:r>
            <a:endParaRPr lang="de-DE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387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1305</Words>
  <Application>Microsoft Office PowerPoint</Application>
  <PresentationFormat>Bildschirmpräsentation (16:9)</PresentationFormat>
  <Paragraphs>167</Paragraphs>
  <Slides>16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2" baseType="lpstr">
      <vt:lpstr>ＭＳ Ｐゴシック</vt:lpstr>
      <vt:lpstr>ＭＳ Ｐゴシック</vt:lpstr>
      <vt:lpstr>Arial</vt:lpstr>
      <vt:lpstr>Calibri</vt:lpstr>
      <vt:lpstr>Times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Schmidt, Christian</cp:lastModifiedBy>
  <cp:revision>38</cp:revision>
  <dcterms:created xsi:type="dcterms:W3CDTF">2022-06-07T12:41:43Z</dcterms:created>
  <dcterms:modified xsi:type="dcterms:W3CDTF">2023-11-09T14:12:16Z</dcterms:modified>
</cp:coreProperties>
</file>