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11"/>
  </p:notesMasterIdLst>
  <p:sldIdLst>
    <p:sldId id="263" r:id="rId2"/>
    <p:sldId id="277" r:id="rId3"/>
    <p:sldId id="256" r:id="rId4"/>
    <p:sldId id="257" r:id="rId5"/>
    <p:sldId id="265" r:id="rId6"/>
    <p:sldId id="264" r:id="rId7"/>
    <p:sldId id="258" r:id="rId8"/>
    <p:sldId id="261" r:id="rId9"/>
    <p:sldId id="262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23" autoAdjust="0"/>
    <p:restoredTop sz="79536" autoAdjust="0"/>
  </p:normalViewPr>
  <p:slideViewPr>
    <p:cSldViewPr snapToGrid="0">
      <p:cViewPr varScale="1">
        <p:scale>
          <a:sx n="71" d="100"/>
          <a:sy n="71" d="100"/>
        </p:scale>
        <p:origin x="11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CAFB8-CF1F-49DC-885D-1CE5C13FF50A}" type="datetimeFigureOut">
              <a:rPr lang="de-DE" smtClean="0"/>
              <a:t>25.09.2023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BA22E-7875-4095-8650-3C6B97E684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810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This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video</a:t>
            </a:r>
            <a:r>
              <a:rPr lang="de-DE" dirty="0"/>
              <a:t> </a:t>
            </a:r>
            <a:r>
              <a:rPr lang="de-DE" dirty="0" err="1"/>
              <a:t>disclaimer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and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deleted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not </a:t>
            </a:r>
            <a:r>
              <a:rPr lang="de-DE" dirty="0" err="1"/>
              <a:t>needed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4472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Note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presenters</a:t>
            </a:r>
            <a:r>
              <a:rPr lang="de-DE" dirty="0"/>
              <a:t>: OMERO </a:t>
            </a:r>
            <a:r>
              <a:rPr lang="de-DE" dirty="0" err="1"/>
              <a:t>can</a:t>
            </a:r>
            <a:r>
              <a:rPr lang="de-DE" dirty="0"/>
              <a:t> also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installed</a:t>
            </a:r>
            <a:r>
              <a:rPr lang="de-DE" dirty="0"/>
              <a:t> on </a:t>
            </a:r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 err="1"/>
              <a:t>computers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on </a:t>
            </a:r>
            <a:r>
              <a:rPr lang="de-DE" dirty="0" err="1"/>
              <a:t>core</a:t>
            </a:r>
            <a:r>
              <a:rPr lang="de-DE" dirty="0"/>
              <a:t> </a:t>
            </a:r>
            <a:r>
              <a:rPr lang="de-DE" dirty="0" err="1"/>
              <a:t>facility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. This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assumes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OMERO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installed</a:t>
            </a:r>
            <a:r>
              <a:rPr lang="de-DE" dirty="0"/>
              <a:t> </a:t>
            </a:r>
            <a:r>
              <a:rPr lang="de-DE" dirty="0" err="1"/>
              <a:t>centrally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users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6649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Centralization</a:t>
            </a:r>
            <a:r>
              <a:rPr lang="de-DE" dirty="0"/>
              <a:t> of </a:t>
            </a:r>
            <a:r>
              <a:rPr lang="de-DE" dirty="0" err="1"/>
              <a:t>storage</a:t>
            </a:r>
            <a:r>
              <a:rPr lang="de-DE" dirty="0"/>
              <a:t> </a:t>
            </a:r>
            <a:r>
              <a:rPr lang="de-DE" dirty="0" err="1"/>
              <a:t>leverages</a:t>
            </a:r>
            <a:r>
              <a:rPr lang="de-DE" dirty="0"/>
              <a:t> </a:t>
            </a:r>
            <a:r>
              <a:rPr lang="de-DE" dirty="0" err="1"/>
              <a:t>synergy</a:t>
            </a:r>
            <a:r>
              <a:rPr lang="de-DE" dirty="0"/>
              <a:t> at </a:t>
            </a:r>
            <a:r>
              <a:rPr lang="de-DE" dirty="0" err="1"/>
              <a:t>scale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627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Note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presenters</a:t>
            </a:r>
            <a:r>
              <a:rPr lang="de-DE" b="1" dirty="0"/>
              <a:t>: </a:t>
            </a:r>
            <a:br>
              <a:rPr lang="de-DE" dirty="0"/>
            </a:br>
            <a:r>
              <a:rPr lang="de-DE" dirty="0" err="1"/>
              <a:t>While</a:t>
            </a:r>
            <a:r>
              <a:rPr lang="de-DE" dirty="0"/>
              <a:t> </a:t>
            </a:r>
            <a:r>
              <a:rPr lang="de-DE" dirty="0" err="1"/>
              <a:t>strongly</a:t>
            </a:r>
            <a:r>
              <a:rPr lang="de-DE" dirty="0"/>
              <a:t> </a:t>
            </a:r>
            <a:r>
              <a:rPr lang="de-DE" dirty="0" err="1"/>
              <a:t>recommended</a:t>
            </a:r>
            <a:r>
              <a:rPr lang="de-DE" dirty="0"/>
              <a:t>, OMERO </a:t>
            </a:r>
            <a:r>
              <a:rPr lang="de-DE" dirty="0" err="1"/>
              <a:t>is</a:t>
            </a:r>
            <a:r>
              <a:rPr lang="de-DE" dirty="0"/>
              <a:t> not </a:t>
            </a:r>
            <a:r>
              <a:rPr lang="de-DE" dirty="0" err="1"/>
              <a:t>necessarily</a:t>
            </a:r>
            <a:r>
              <a:rPr lang="de-DE" dirty="0"/>
              <a:t> </a:t>
            </a:r>
            <a:r>
              <a:rPr lang="de-DE" dirty="0" err="1"/>
              <a:t>installed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a </a:t>
            </a:r>
            <a:r>
              <a:rPr lang="de-DE" dirty="0" err="1"/>
              <a:t>central</a:t>
            </a:r>
            <a:r>
              <a:rPr lang="de-DE" dirty="0"/>
              <a:t> IT </a:t>
            </a:r>
            <a:r>
              <a:rPr lang="de-DE" dirty="0" err="1"/>
              <a:t>department</a:t>
            </a:r>
            <a:r>
              <a:rPr lang="de-DE" dirty="0"/>
              <a:t>. </a:t>
            </a:r>
            <a:br>
              <a:rPr lang="de-DE" dirty="0"/>
            </a:br>
            <a:r>
              <a:rPr lang="de-DE" dirty="0" err="1"/>
              <a:t>Depending</a:t>
            </a:r>
            <a:r>
              <a:rPr lang="de-DE" dirty="0"/>
              <a:t> on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installation</a:t>
            </a:r>
            <a:r>
              <a:rPr lang="de-DE" dirty="0"/>
              <a:t>, OMERO </a:t>
            </a:r>
            <a:r>
              <a:rPr lang="de-DE" dirty="0" err="1"/>
              <a:t>might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accessible</a:t>
            </a:r>
            <a:r>
              <a:rPr lang="de-DE" dirty="0"/>
              <a:t> via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internet</a:t>
            </a:r>
            <a:r>
              <a:rPr lang="de-DE" dirty="0"/>
              <a:t>, </a:t>
            </a:r>
            <a:r>
              <a:rPr lang="de-DE" dirty="0" err="1"/>
              <a:t>without</a:t>
            </a:r>
            <a:r>
              <a:rPr lang="de-DE" dirty="0"/>
              <a:t> a VPN </a:t>
            </a:r>
            <a:r>
              <a:rPr lang="de-DE" dirty="0" err="1"/>
              <a:t>requirement</a:t>
            </a:r>
            <a:r>
              <a:rPr lang="de-DE" dirty="0"/>
              <a:t>.</a:t>
            </a:r>
            <a:br>
              <a:rPr lang="de-DE" dirty="0"/>
            </a:b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sure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reflects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OMERO </a:t>
            </a:r>
            <a:r>
              <a:rPr lang="de-DE" dirty="0" err="1"/>
              <a:t>installation</a:t>
            </a:r>
            <a:r>
              <a:rPr lang="de-DE" dirty="0"/>
              <a:t> </a:t>
            </a:r>
            <a:r>
              <a:rPr lang="de-DE" dirty="0" err="1"/>
              <a:t>appropriately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A22E-7875-4095-8650-3C6B97E68420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858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4CE64EF9-B829-488B-8B8C-40E1E89F5AAD}"/>
              </a:ext>
            </a:extLst>
          </p:cNvPr>
          <p:cNvSpPr txBox="1"/>
          <p:nvPr userDrawn="1"/>
        </p:nvSpPr>
        <p:spPr>
          <a:xfrm>
            <a:off x="7748276" y="4464549"/>
            <a:ext cx="1285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ADD LOGO BIG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8A8B839-6187-48C8-B4DD-323C593FAC5F}"/>
              </a:ext>
            </a:extLst>
          </p:cNvPr>
          <p:cNvCxnSpPr>
            <a:cxnSpLocks/>
          </p:cNvCxnSpPr>
          <p:nvPr userDrawn="1"/>
        </p:nvCxnSpPr>
        <p:spPr>
          <a:xfrm>
            <a:off x="0" y="433879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8DB07B95-4A6C-4E83-A426-28D8BF8C22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4140" y="4504550"/>
            <a:ext cx="5137456" cy="45905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defRPr sz="14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699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2pPr>
            <a:lvl3pPr marL="947738" indent="-1873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3pPr>
            <a:lvl4pPr marL="1323975" indent="-1857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4pPr>
            <a:lvl5pPr marL="17922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5pPr>
            <a:lvl6pPr marL="22494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6pPr>
            <a:lvl7pPr marL="27066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7pPr>
            <a:lvl8pPr marL="31638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8pPr>
            <a:lvl9pPr marL="36210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Adapted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from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: Schmidt C., Bortolomeazzi M., Boissonnet T., Fortmann-Grote C. </a:t>
            </a:r>
            <a:r>
              <a:rPr kumimoji="0" lang="de-DE" sz="7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et al.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(2023).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I3D:bio‘s OMERO training material: Re-usable, adjustable, multi-purpose slides for local user training.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Zenodo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.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 DOI: 10.5281/zenodo.8323588</a:t>
            </a:r>
            <a:b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</a:b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/>
              </a:rPr>
              <a:t>Creative Commons Attribution 4.0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/>
              </a:rPr>
              <a:t>license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</a:p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endParaRPr kumimoji="0" lang="de-DE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771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4CE64EF9-B829-488B-8B8C-40E1E89F5AAD}"/>
              </a:ext>
            </a:extLst>
          </p:cNvPr>
          <p:cNvSpPr txBox="1"/>
          <p:nvPr userDrawn="1"/>
        </p:nvSpPr>
        <p:spPr>
          <a:xfrm>
            <a:off x="7613264" y="4789971"/>
            <a:ext cx="1611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ADD LOGO SMALL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8440E4B-E513-4C4F-92C4-2AEBB285991D}"/>
              </a:ext>
            </a:extLst>
          </p:cNvPr>
          <p:cNvCxnSpPr>
            <a:cxnSpLocks/>
          </p:cNvCxnSpPr>
          <p:nvPr userDrawn="1"/>
        </p:nvCxnSpPr>
        <p:spPr>
          <a:xfrm>
            <a:off x="0" y="473392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95CB5489-2824-4ADA-B07A-82726F377573}"/>
              </a:ext>
            </a:extLst>
          </p:cNvPr>
          <p:cNvSpPr txBox="1">
            <a:spLocks/>
          </p:cNvSpPr>
          <p:nvPr userDrawn="1"/>
        </p:nvSpPr>
        <p:spPr>
          <a:xfrm>
            <a:off x="793154" y="4789971"/>
            <a:ext cx="614126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p </a:t>
            </a:r>
            <a:fld id="{C7108C5B-AA49-4F53-BA41-9126274718B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1246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7911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5CD8D0EA-CD4A-4BB6-B2B8-24B6A7CF6418}"/>
              </a:ext>
            </a:extLst>
          </p:cNvPr>
          <p:cNvSpPr/>
          <p:nvPr userDrawn="1"/>
        </p:nvSpPr>
        <p:spPr bwMode="auto">
          <a:xfrm>
            <a:off x="0" y="4338797"/>
            <a:ext cx="9144000" cy="804704"/>
          </a:xfrm>
          <a:prstGeom prst="rect">
            <a:avLst/>
          </a:prstGeom>
          <a:solidFill>
            <a:srgbClr val="008000"/>
          </a:solidFill>
          <a:ln>
            <a:solidFill>
              <a:srgbClr val="00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8A8B839-6187-48C8-B4DD-323C593FAC5F}"/>
              </a:ext>
            </a:extLst>
          </p:cNvPr>
          <p:cNvCxnSpPr>
            <a:cxnSpLocks/>
          </p:cNvCxnSpPr>
          <p:nvPr userDrawn="1"/>
        </p:nvCxnSpPr>
        <p:spPr>
          <a:xfrm>
            <a:off x="0" y="4338796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8">
            <a:extLst>
              <a:ext uri="{FF2B5EF4-FFF2-40B4-BE49-F238E27FC236}">
                <a16:creationId xmlns:a16="http://schemas.microsoft.com/office/drawing/2014/main" id="{8DB07B95-4A6C-4E83-A426-28D8BF8C22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64996" y="4464549"/>
            <a:ext cx="5009440" cy="45905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defRPr sz="1400">
                <a:solidFill>
                  <a:schemeClr val="tx2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5699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2pPr>
            <a:lvl3pPr marL="947738" indent="-1873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3pPr>
            <a:lvl4pPr marL="1323975" indent="-1857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4pPr>
            <a:lvl5pPr marL="17922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MS PGothic" pitchFamily="34" charset="-128"/>
              </a:defRPr>
            </a:lvl5pPr>
            <a:lvl6pPr marL="22494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6pPr>
            <a:lvl7pPr marL="27066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7pPr>
            <a:lvl8pPr marL="31638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8pPr>
            <a:lvl9pPr marL="3621088" indent="-2778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Char char="•"/>
              <a:defRPr sz="20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buFont typeface="Times" charset="0"/>
              <a:buNone/>
              <a:tabLst/>
              <a:defRPr/>
            </a:pP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kumimoji="0" lang="de-DE" sz="700" b="0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DOI: 10.5281/zenodo.8323588</a:t>
            </a:r>
            <a:b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</a:b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kumimoji="0" lang="de-DE" sz="700" b="0" i="0" u="none" strike="noStrike" kern="0" cap="none" spc="0" normalizeH="0" baseline="0" noProof="0" dirty="0" err="1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kumimoji="0" lang="de-DE" sz="7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ＭＳ Ｐゴシック"/>
                <a:cs typeface="ＭＳ Ｐゴシック" charset="0"/>
              </a:rPr>
              <a:t>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47C2BAB-6413-437B-8C2B-44D652AADC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28522" y="4373998"/>
            <a:ext cx="903171" cy="74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63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6F1FEA3-75A1-4A43-BAC9-E5432E79D576}"/>
              </a:ext>
            </a:extLst>
          </p:cNvPr>
          <p:cNvSpPr/>
          <p:nvPr userDrawn="1"/>
        </p:nvSpPr>
        <p:spPr bwMode="auto">
          <a:xfrm>
            <a:off x="0" y="4733925"/>
            <a:ext cx="9144000" cy="409575"/>
          </a:xfrm>
          <a:prstGeom prst="rect">
            <a:avLst/>
          </a:prstGeom>
          <a:solidFill>
            <a:srgbClr val="008000"/>
          </a:solidFill>
          <a:ln>
            <a:solidFill>
              <a:srgbClr val="008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F0EB5C0-5D39-4F2B-8276-7034CF92ABD3}"/>
              </a:ext>
            </a:extLst>
          </p:cNvPr>
          <p:cNvSpPr/>
          <p:nvPr userDrawn="1"/>
        </p:nvSpPr>
        <p:spPr>
          <a:xfrm>
            <a:off x="8418576" y="4752212"/>
            <a:ext cx="609600" cy="36836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8440E4B-E513-4C4F-92C4-2AEBB285991D}"/>
              </a:ext>
            </a:extLst>
          </p:cNvPr>
          <p:cNvCxnSpPr>
            <a:cxnSpLocks/>
          </p:cNvCxnSpPr>
          <p:nvPr userDrawn="1"/>
        </p:nvCxnSpPr>
        <p:spPr>
          <a:xfrm>
            <a:off x="0" y="4733925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6">
            <a:extLst>
              <a:ext uri="{FF2B5EF4-FFF2-40B4-BE49-F238E27FC236}">
                <a16:creationId xmlns:a16="http://schemas.microsoft.com/office/drawing/2014/main" id="{46D36471-AB9E-4ECB-BD86-FC52D2006382}"/>
              </a:ext>
            </a:extLst>
          </p:cNvPr>
          <p:cNvSpPr>
            <a:spLocks/>
          </p:cNvSpPr>
          <p:nvPr userDrawn="1"/>
        </p:nvSpPr>
        <p:spPr bwMode="auto">
          <a:xfrm>
            <a:off x="2611876" y="19789"/>
            <a:ext cx="3648716" cy="1119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defRPr/>
            </a:pPr>
            <a:r>
              <a:rPr lang="de-DE" sz="2400" b="1" dirty="0">
                <a:solidFill>
                  <a:schemeClr val="bg1"/>
                </a:solidFill>
              </a:rPr>
              <a:t>OMERO Training Material </a:t>
            </a:r>
            <a:r>
              <a:rPr lang="de-DE" sz="2400" b="1" dirty="0" err="1">
                <a:solidFill>
                  <a:schemeClr val="bg1"/>
                </a:solidFill>
              </a:rPr>
              <a:t>by</a:t>
            </a:r>
            <a:r>
              <a:rPr lang="de-DE" sz="2400" b="1" dirty="0">
                <a:solidFill>
                  <a:schemeClr val="bg1"/>
                </a:solidFill>
              </a:rPr>
              <a:t> I3D:bio</a:t>
            </a:r>
            <a:endParaRPr sz="1100" dirty="0"/>
          </a:p>
          <a:p>
            <a:pPr algn="ctr">
              <a:defRPr/>
            </a:pPr>
            <a:endParaRPr lang="de-DE" sz="2400" dirty="0">
              <a:solidFill>
                <a:schemeClr val="bg1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34D97E9-F8AD-4D67-8FE0-54642FFE76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00109" y="4775132"/>
            <a:ext cx="447328" cy="327160"/>
          </a:xfrm>
          <a:prstGeom prst="rect">
            <a:avLst/>
          </a:prstGeom>
        </p:spPr>
      </p:pic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C05370D4-2441-46F8-8E21-B31C75621D2D}"/>
              </a:ext>
            </a:extLst>
          </p:cNvPr>
          <p:cNvSpPr txBox="1">
            <a:spLocks/>
          </p:cNvSpPr>
          <p:nvPr userDrawn="1"/>
        </p:nvSpPr>
        <p:spPr>
          <a:xfrm>
            <a:off x="707810" y="4801791"/>
            <a:ext cx="614126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p </a:t>
            </a:r>
            <a:fld id="{C7108C5B-AA49-4F53-BA41-9126274718B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449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04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51" r:id="rId3"/>
    <p:sldLayoutId id="2147483666" r:id="rId4"/>
    <p:sldLayoutId id="2147483667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reativecommons.org/licenses/by/4.0/legalcode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PERSON@YOURINSTITUTE.de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DB8D3AFF-5B75-4111-916E-5134ACAA5040}"/>
              </a:ext>
            </a:extLst>
          </p:cNvPr>
          <p:cNvSpPr txBox="1"/>
          <p:nvPr/>
        </p:nvSpPr>
        <p:spPr>
          <a:xfrm>
            <a:off x="321198" y="176645"/>
            <a:ext cx="840900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008000"/>
                </a:solidFill>
              </a:rPr>
              <a:t>I3D:bio OMERO </a:t>
            </a:r>
            <a:r>
              <a:rPr lang="de-DE" sz="2000" b="1" dirty="0" err="1">
                <a:solidFill>
                  <a:srgbClr val="008000"/>
                </a:solidFill>
              </a:rPr>
              <a:t>user</a:t>
            </a:r>
            <a:r>
              <a:rPr lang="de-DE" sz="2000" b="1" dirty="0">
                <a:solidFill>
                  <a:srgbClr val="008000"/>
                </a:solidFill>
              </a:rPr>
              <a:t> </a:t>
            </a:r>
            <a:r>
              <a:rPr lang="de-DE" sz="2000" b="1" dirty="0" err="1">
                <a:solidFill>
                  <a:srgbClr val="008000"/>
                </a:solidFill>
              </a:rPr>
              <a:t>training</a:t>
            </a:r>
            <a:r>
              <a:rPr lang="de-DE" sz="2000" b="1" dirty="0">
                <a:solidFill>
                  <a:srgbClr val="008000"/>
                </a:solidFill>
              </a:rPr>
              <a:t> </a:t>
            </a:r>
            <a:r>
              <a:rPr lang="de-DE" sz="2000" b="1" dirty="0" err="1">
                <a:solidFill>
                  <a:srgbClr val="008000"/>
                </a:solidFill>
              </a:rPr>
              <a:t>slides</a:t>
            </a:r>
            <a:br>
              <a:rPr lang="de-DE" b="1" dirty="0"/>
            </a:br>
            <a:endParaRPr lang="de-DE" b="1" dirty="0"/>
          </a:p>
          <a:p>
            <a:r>
              <a:rPr lang="de-DE" sz="1600" b="1" dirty="0"/>
              <a:t>HOW TO USE THE SLIDE TEMPLATES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institution‘s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design and logo, </a:t>
            </a:r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master</a:t>
            </a:r>
            <a:r>
              <a:rPr lang="de-DE" dirty="0"/>
              <a:t>“</a:t>
            </a:r>
            <a:br>
              <a:rPr lang="de-DE" dirty="0"/>
            </a:br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optimized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16:9 screen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Check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>
                <a:highlight>
                  <a:srgbClr val="FFFF00"/>
                </a:highlight>
              </a:rPr>
              <a:t>yellow-marked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 err="1">
                <a:highlight>
                  <a:srgbClr val="FFFF00"/>
                </a:highlight>
              </a:rPr>
              <a:t>text</a:t>
            </a:r>
            <a:r>
              <a:rPr lang="de-DE" dirty="0">
                <a:highlight>
                  <a:srgbClr val="FFFF00"/>
                </a:highlight>
              </a:rPr>
              <a:t> </a:t>
            </a:r>
            <a:r>
              <a:rPr lang="de-DE" dirty="0"/>
              <a:t>and </a:t>
            </a:r>
            <a:r>
              <a:rPr lang="de-DE" dirty="0" err="1"/>
              <a:t>insert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own </a:t>
            </a:r>
            <a:r>
              <a:rPr lang="de-DE" dirty="0" err="1"/>
              <a:t>institute‘s</a:t>
            </a:r>
            <a:r>
              <a:rPr lang="de-DE" dirty="0"/>
              <a:t> </a:t>
            </a:r>
            <a:r>
              <a:rPr lang="de-DE" dirty="0" err="1"/>
              <a:t>infrastructure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free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material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videos</a:t>
            </a:r>
            <a:r>
              <a:rPr lang="de-DE" dirty="0"/>
              <a:t>, </a:t>
            </a:r>
            <a:r>
              <a:rPr lang="de-DE" dirty="0" err="1"/>
              <a:t>teaching</a:t>
            </a:r>
            <a:r>
              <a:rPr lang="de-DE" dirty="0"/>
              <a:t>, </a:t>
            </a:r>
            <a:r>
              <a:rPr lang="de-DE" dirty="0" err="1"/>
              <a:t>guidelines</a:t>
            </a:r>
            <a:r>
              <a:rPr lang="de-DE" dirty="0"/>
              <a:t>, etc., at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institute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cite</a:t>
            </a:r>
            <a:r>
              <a:rPr lang="de-DE" dirty="0"/>
              <a:t> </a:t>
            </a:r>
            <a:r>
              <a:rPr lang="de-DE" dirty="0" err="1"/>
              <a:t>us</a:t>
            </a:r>
            <a:r>
              <a:rPr lang="de-DE" dirty="0"/>
              <a:t> (e.g., on </a:t>
            </a:r>
            <a:r>
              <a:rPr lang="de-DE" dirty="0" err="1"/>
              <a:t>page</a:t>
            </a:r>
            <a:r>
              <a:rPr lang="de-DE" dirty="0"/>
              <a:t> 1)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re-using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material </a:t>
            </a:r>
            <a:r>
              <a:rPr lang="de-DE" dirty="0" err="1"/>
              <a:t>or</a:t>
            </a:r>
            <a:r>
              <a:rPr lang="de-DE" dirty="0"/>
              <a:t> derivatives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If</a:t>
            </a:r>
            <a:r>
              <a:rPr lang="de-DE" dirty="0"/>
              <a:t> not </a:t>
            </a:r>
            <a:r>
              <a:rPr lang="de-DE" dirty="0" err="1"/>
              <a:t>stated</a:t>
            </a:r>
            <a:r>
              <a:rPr lang="de-DE" dirty="0"/>
              <a:t> </a:t>
            </a:r>
            <a:r>
              <a:rPr lang="de-DE" dirty="0" err="1"/>
              <a:t>otherwise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material (</a:t>
            </a:r>
            <a:r>
              <a:rPr lang="de-DE" dirty="0" err="1"/>
              <a:t>except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logos</a:t>
            </a:r>
            <a:r>
              <a:rPr lang="de-DE" dirty="0"/>
              <a:t>)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published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a </a:t>
            </a:r>
            <a:r>
              <a:rPr lang="de-DE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lang="de-DE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This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funded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Deutsche Forschungsgemeinschaft (DFG, German Research </a:t>
            </a:r>
            <a:r>
              <a:rPr lang="de-DE" dirty="0" err="1"/>
              <a:t>Foundation</a:t>
            </a:r>
            <a:r>
              <a:rPr lang="de-DE" dirty="0"/>
              <a:t>) – 462231789 (Information Infrastructure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BioImage</a:t>
            </a:r>
            <a:r>
              <a:rPr lang="de-DE" dirty="0"/>
              <a:t> Data, I3D:bio)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9" name="Grafik 6">
            <a:extLst>
              <a:ext uri="{FF2B5EF4-FFF2-40B4-BE49-F238E27FC236}">
                <a16:creationId xmlns:a16="http://schemas.microsoft.com/office/drawing/2014/main" id="{A961A41C-A22C-4AA3-A823-42E5EF2BA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81086" y="176645"/>
            <a:ext cx="1154832" cy="844602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D289E0BC-D2CE-4D5A-89F2-1F86026918F0}"/>
              </a:ext>
            </a:extLst>
          </p:cNvPr>
          <p:cNvSpPr/>
          <p:nvPr/>
        </p:nvSpPr>
        <p:spPr>
          <a:xfrm>
            <a:off x="620446" y="2975107"/>
            <a:ext cx="83423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90000"/>
              <a:defRPr/>
            </a:pP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Adapted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from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: Schmidt C., Bortolomeazzi M., Boissonnet T., Fortmann-Grote C. </a:t>
            </a:r>
            <a:r>
              <a:rPr lang="de-DE" sz="800" i="1" kern="0" dirty="0">
                <a:latin typeface="Arial"/>
                <a:ea typeface="ＭＳ Ｐゴシック"/>
                <a:cs typeface="ＭＳ Ｐゴシック" charset="0"/>
              </a:rPr>
              <a:t>et al. 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(2023). </a:t>
            </a:r>
            <a:r>
              <a:rPr lang="en-US" sz="800" kern="0" dirty="0">
                <a:latin typeface="Arial"/>
                <a:ea typeface="ＭＳ Ｐゴシック"/>
                <a:cs typeface="ＭＳ Ｐゴシック" charset="0"/>
              </a:rPr>
              <a:t>I3D:bio‘s OMERO training material: Re-usable, adjustable, multi-purpose slides for local user training. </a:t>
            </a:r>
            <a:r>
              <a:rPr lang="en-US" sz="800" kern="0" dirty="0" err="1">
                <a:latin typeface="Arial"/>
                <a:ea typeface="ＭＳ Ｐゴシック"/>
                <a:cs typeface="ＭＳ Ｐゴシック" charset="0"/>
              </a:rPr>
              <a:t>Zenodo</a:t>
            </a:r>
            <a:r>
              <a:rPr lang="en-US" sz="800" kern="0" dirty="0">
                <a:latin typeface="Arial"/>
                <a:ea typeface="ＭＳ Ｐゴシック"/>
                <a:cs typeface="ＭＳ Ｐゴシック" charset="0"/>
              </a:rPr>
              <a:t>.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DOI: 10.5281/zenodo.8323588.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If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not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stated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otherwise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,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content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of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this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material (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except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for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logos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and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the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slide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design)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is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published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</a:rPr>
              <a:t>under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 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4.0 </a:t>
            </a:r>
            <a:r>
              <a:rPr lang="de-DE" sz="800" kern="0" dirty="0" err="1">
                <a:latin typeface="Arial"/>
                <a:ea typeface="ＭＳ Ｐゴシック"/>
                <a:cs typeface="ＭＳ Ｐゴシック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license</a:t>
            </a:r>
            <a:r>
              <a:rPr lang="de-DE" sz="800" kern="0" dirty="0">
                <a:latin typeface="Arial"/>
                <a:ea typeface="ＭＳ Ｐゴシック"/>
                <a:cs typeface="ＭＳ Ｐゴシック" charset="0"/>
              </a:rPr>
              <a:t>.</a:t>
            </a:r>
          </a:p>
          <a:p>
            <a:pPr algn="just">
              <a:defRPr/>
            </a:pP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536545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>
            <a:extLst>
              <a:ext uri="{FF2B5EF4-FFF2-40B4-BE49-F238E27FC236}">
                <a16:creationId xmlns:a16="http://schemas.microsoft.com/office/drawing/2014/main" id="{824B713C-5BE4-42DB-BAC4-2BA295A643C8}"/>
              </a:ext>
            </a:extLst>
          </p:cNvPr>
          <p:cNvSpPr txBox="1">
            <a:spLocks noChangeArrowheads="1"/>
          </p:cNvSpPr>
          <p:nvPr/>
        </p:nvSpPr>
        <p:spPr>
          <a:xfrm>
            <a:off x="1087344" y="231939"/>
            <a:ext cx="7076256" cy="1194686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de-DE" sz="2400" dirty="0">
                <a:solidFill>
                  <a:schemeClr val="bg2">
                    <a:lumMod val="50000"/>
                  </a:schemeClr>
                </a:solidFill>
                <a:cs typeface="+mj-cs"/>
              </a:rPr>
              <a:t>Disclaimer</a:t>
            </a:r>
            <a:endParaRPr lang="de-DE" sz="2800" dirty="0">
              <a:cs typeface="+mj-cs"/>
            </a:endParaRPr>
          </a:p>
        </p:txBody>
      </p:sp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800DC0-2B25-46E2-BDD2-D2E217D8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2F2E6C1-EBF9-4B9B-8164-59AE9DD108BB}"/>
              </a:ext>
            </a:extLst>
          </p:cNvPr>
          <p:cNvGrpSpPr/>
          <p:nvPr/>
        </p:nvGrpSpPr>
        <p:grpSpPr>
          <a:xfrm>
            <a:off x="7133692" y="218243"/>
            <a:ext cx="1697792" cy="1360629"/>
            <a:chOff x="107504" y="3052789"/>
            <a:chExt cx="1174988" cy="941649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27BA9DC9-FB08-44A2-84B9-77773FB28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97EAF90-06F0-4FDC-806C-305217F5FECD}"/>
                </a:ext>
              </a:extLst>
            </p:cNvPr>
            <p:cNvSpPr txBox="1"/>
            <p:nvPr/>
          </p:nvSpPr>
          <p:spPr>
            <a:xfrm>
              <a:off x="405345" y="3781435"/>
              <a:ext cx="877147" cy="213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AA53DE6D-7277-4B8A-92FF-666ED4FAC4AC}"/>
              </a:ext>
            </a:extLst>
          </p:cNvPr>
          <p:cNvSpPr txBox="1"/>
          <p:nvPr/>
        </p:nvSpPr>
        <p:spPr>
          <a:xfrm>
            <a:off x="7052669" y="1557935"/>
            <a:ext cx="1854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https://www.i3dbio.de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796DF59-EEE1-444A-974F-7C4BB541E8F0}"/>
              </a:ext>
            </a:extLst>
          </p:cNvPr>
          <p:cNvSpPr txBox="1"/>
          <p:nvPr/>
        </p:nvSpPr>
        <p:spPr>
          <a:xfrm>
            <a:off x="650631" y="967132"/>
            <a:ext cx="60766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/>
              </a:rPr>
              <a:t>The </a:t>
            </a:r>
            <a:r>
              <a:rPr lang="de-DE" sz="2000" dirty="0" err="1">
                <a:latin typeface="Arial"/>
              </a:rPr>
              <a:t>following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slides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are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intended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for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reuse</a:t>
            </a:r>
            <a:r>
              <a:rPr lang="de-DE" sz="2000" dirty="0">
                <a:latin typeface="Arial"/>
              </a:rPr>
              <a:t> after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substituting</a:t>
            </a:r>
            <a:r>
              <a:rPr lang="de-DE" sz="2000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yellow-marked</a:t>
            </a:r>
            <a:r>
              <a:rPr lang="de-DE" sz="2000" dirty="0">
                <a:highlight>
                  <a:srgbClr val="FFFF00"/>
                </a:highlight>
                <a:latin typeface="Arial"/>
              </a:rPr>
              <a:t> </a:t>
            </a:r>
            <a:r>
              <a:rPr lang="de-DE" sz="2000" dirty="0" err="1">
                <a:highlight>
                  <a:srgbClr val="FFFF00"/>
                </a:highlight>
                <a:latin typeface="Arial"/>
              </a:rPr>
              <a:t>text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with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relevant </a:t>
            </a:r>
            <a:r>
              <a:rPr lang="de-DE" sz="2000" dirty="0" err="1">
                <a:latin typeface="Arial"/>
              </a:rPr>
              <a:t>information</a:t>
            </a:r>
            <a:r>
              <a:rPr lang="de-DE" sz="2000" dirty="0">
                <a:latin typeface="Arial"/>
              </a:rPr>
              <a:t> at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latin typeface="Arial"/>
              </a:rPr>
              <a:t>Some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content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may</a:t>
            </a:r>
            <a:r>
              <a:rPr lang="de-DE" sz="2000" dirty="0">
                <a:latin typeface="Arial"/>
              </a:rPr>
              <a:t> not </a:t>
            </a:r>
            <a:r>
              <a:rPr lang="de-DE" sz="2000" dirty="0" err="1">
                <a:latin typeface="Arial"/>
              </a:rPr>
              <a:t>apply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to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specific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setup</a:t>
            </a:r>
            <a:r>
              <a:rPr lang="de-DE" sz="2000" dirty="0">
                <a:latin typeface="Arial"/>
              </a:rPr>
              <a:t> of </a:t>
            </a:r>
            <a:r>
              <a:rPr lang="de-DE" sz="2000" dirty="0" err="1">
                <a:latin typeface="Arial"/>
              </a:rPr>
              <a:t>the</a:t>
            </a:r>
            <a:r>
              <a:rPr lang="de-DE" sz="2000" dirty="0">
                <a:latin typeface="Arial"/>
              </a:rPr>
              <a:t> OMERO </a:t>
            </a:r>
            <a:r>
              <a:rPr lang="de-DE" sz="2000" dirty="0" err="1">
                <a:latin typeface="Arial"/>
              </a:rPr>
              <a:t>installation</a:t>
            </a:r>
            <a:r>
              <a:rPr lang="de-DE" sz="2000" dirty="0">
                <a:latin typeface="Arial"/>
              </a:rPr>
              <a:t> at </a:t>
            </a:r>
            <a:r>
              <a:rPr lang="de-DE" sz="2000" dirty="0" err="1">
                <a:latin typeface="Arial"/>
              </a:rPr>
              <a:t>your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.</a:t>
            </a:r>
          </a:p>
          <a:p>
            <a:endParaRPr lang="de-DE" sz="2000" dirty="0">
              <a:latin typeface="Arial"/>
            </a:endParaRPr>
          </a:p>
          <a:p>
            <a:r>
              <a:rPr lang="en-US" sz="2000" dirty="0">
                <a:latin typeface="Arial"/>
              </a:rPr>
              <a:t>The content reflects solely the authors’ opinions and does not speak on behalf of the original software, its developers, or other cited community resources.</a:t>
            </a:r>
            <a:endParaRPr lang="de-DE" sz="2000" dirty="0">
              <a:latin typeface="Arial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995781F-78CF-4F0C-BABE-2D943816781D}"/>
              </a:ext>
            </a:extLst>
          </p:cNvPr>
          <p:cNvSpPr txBox="1"/>
          <p:nvPr/>
        </p:nvSpPr>
        <p:spPr>
          <a:xfrm>
            <a:off x="7052669" y="3230088"/>
            <a:ext cx="19844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Funded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Deutsche Forschungsgemeinschaft (DFG, German Research </a:t>
            </a:r>
            <a:r>
              <a:rPr lang="de-DE" sz="1200" dirty="0" err="1"/>
              <a:t>Foundation</a:t>
            </a:r>
            <a:r>
              <a:rPr lang="de-DE" sz="1200" dirty="0"/>
              <a:t>), </a:t>
            </a:r>
            <a:r>
              <a:rPr lang="de-DE" sz="1200" dirty="0" err="1"/>
              <a:t>project</a:t>
            </a:r>
            <a:r>
              <a:rPr lang="de-DE" sz="1200" dirty="0"/>
              <a:t> I3D:bio, </a:t>
            </a:r>
            <a:r>
              <a:rPr lang="de-DE" sz="1200" dirty="0" err="1"/>
              <a:t>grant</a:t>
            </a:r>
            <a:r>
              <a:rPr lang="de-DE" sz="1200" dirty="0"/>
              <a:t> </a:t>
            </a:r>
            <a:r>
              <a:rPr lang="de-DE" sz="1200" dirty="0" err="1"/>
              <a:t>number</a:t>
            </a:r>
            <a:r>
              <a:rPr lang="de-DE" sz="1200" dirty="0"/>
              <a:t> 462231789</a:t>
            </a:r>
          </a:p>
        </p:txBody>
      </p:sp>
    </p:spTree>
    <p:extLst>
      <p:ext uri="{BB962C8B-B14F-4D97-AF65-F5344CB8AC3E}">
        <p14:creationId xmlns:p14="http://schemas.microsoft.com/office/powerpoint/2010/main" val="25117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>
            <a:extLst>
              <a:ext uri="{FF2B5EF4-FFF2-40B4-BE49-F238E27FC236}">
                <a16:creationId xmlns:a16="http://schemas.microsoft.com/office/drawing/2014/main" id="{824B713C-5BE4-42DB-BAC4-2BA295A643C8}"/>
              </a:ext>
            </a:extLst>
          </p:cNvPr>
          <p:cNvSpPr txBox="1">
            <a:spLocks noChangeArrowheads="1"/>
          </p:cNvSpPr>
          <p:nvPr/>
        </p:nvSpPr>
        <p:spPr>
          <a:xfrm>
            <a:off x="1139430" y="699542"/>
            <a:ext cx="7076256" cy="1194686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de-DE" sz="2400" dirty="0">
                <a:solidFill>
                  <a:schemeClr val="bg2">
                    <a:lumMod val="50000"/>
                  </a:schemeClr>
                </a:solidFill>
                <a:cs typeface="+mj-cs"/>
              </a:rPr>
              <a:t>Research Data Management </a:t>
            </a:r>
            <a:r>
              <a:rPr lang="de-DE" sz="2400" dirty="0" err="1">
                <a:solidFill>
                  <a:schemeClr val="bg2">
                    <a:lumMod val="50000"/>
                  </a:schemeClr>
                </a:solidFill>
                <a:cs typeface="+mj-cs"/>
              </a:rPr>
              <a:t>for</a:t>
            </a:r>
            <a:r>
              <a:rPr lang="de-DE" sz="2400" dirty="0">
                <a:solidFill>
                  <a:schemeClr val="bg2">
                    <a:lumMod val="50000"/>
                  </a:schemeClr>
                </a:solidFill>
                <a:cs typeface="+mj-cs"/>
              </a:rPr>
              <a:t> </a:t>
            </a:r>
            <a:r>
              <a:rPr lang="de-DE" sz="2400" dirty="0" err="1">
                <a:solidFill>
                  <a:schemeClr val="bg2">
                    <a:lumMod val="50000"/>
                  </a:schemeClr>
                </a:solidFill>
                <a:cs typeface="+mj-cs"/>
              </a:rPr>
              <a:t>Bioimage</a:t>
            </a:r>
            <a:r>
              <a:rPr lang="de-DE" sz="2400" dirty="0">
                <a:solidFill>
                  <a:schemeClr val="bg2">
                    <a:lumMod val="50000"/>
                  </a:schemeClr>
                </a:solidFill>
                <a:cs typeface="+mj-cs"/>
              </a:rPr>
              <a:t> Data at </a:t>
            </a:r>
            <a:r>
              <a:rPr lang="de-DE" sz="2400" dirty="0" err="1">
                <a:solidFill>
                  <a:schemeClr val="bg2">
                    <a:lumMod val="50000"/>
                  </a:schemeClr>
                </a:solidFill>
                <a:cs typeface="+mj-cs"/>
              </a:rPr>
              <a:t>the</a:t>
            </a:r>
            <a:r>
              <a:rPr lang="de-DE" sz="2400" dirty="0">
                <a:solidFill>
                  <a:schemeClr val="bg2">
                    <a:lumMod val="50000"/>
                  </a:schemeClr>
                </a:solidFill>
                <a:cs typeface="+mj-cs"/>
              </a:rPr>
              <a:t> </a:t>
            </a:r>
            <a:r>
              <a:rPr lang="de-DE" sz="2400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  <a:cs typeface="+mj-cs"/>
              </a:rPr>
              <a:t>ADD INSTITUTE HERE</a:t>
            </a:r>
            <a:endParaRPr lang="de-DE" sz="2800" dirty="0">
              <a:highlight>
                <a:srgbClr val="FFFF00"/>
              </a:highlight>
              <a:cs typeface="+mj-cs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19CDE51-EAA8-4BB6-A2D3-3E3E5076D942}"/>
              </a:ext>
            </a:extLst>
          </p:cNvPr>
          <p:cNvSpPr/>
          <p:nvPr/>
        </p:nvSpPr>
        <p:spPr>
          <a:xfrm>
            <a:off x="1139430" y="2153708"/>
            <a:ext cx="6696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What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is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the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image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data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management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</a:t>
            </a:r>
            <a:r>
              <a:rPr lang="de-DE" sz="3200" b="1" kern="0" dirty="0" err="1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platform</a:t>
            </a:r>
            <a:r>
              <a:rPr lang="de-DE" sz="3200" b="1" kern="0" dirty="0">
                <a:solidFill>
                  <a:srgbClr val="008000"/>
                </a:solidFill>
                <a:latin typeface="Arial"/>
                <a:ea typeface="ＭＳ Ｐゴシック"/>
                <a:cs typeface="+mj-cs"/>
              </a:rPr>
              <a:t> OMERO?</a:t>
            </a:r>
            <a:endParaRPr lang="de-DE" dirty="0">
              <a:solidFill>
                <a:srgbClr val="008000"/>
              </a:solidFill>
            </a:endParaRPr>
          </a:p>
        </p:txBody>
      </p:sp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77800DC0-2B25-46E2-BDD2-D2E217D8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36EE6A41-BBEF-411E-A4C5-B93DC1C9E652}"/>
              </a:ext>
            </a:extLst>
          </p:cNvPr>
          <p:cNvSpPr txBox="1"/>
          <p:nvPr/>
        </p:nvSpPr>
        <p:spPr>
          <a:xfrm>
            <a:off x="1436044" y="3490406"/>
            <a:ext cx="6217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highlight>
                  <a:srgbClr val="FFFF00"/>
                </a:highlight>
              </a:rPr>
              <a:t>ADD AUTHOR / RESPONSIBLE PERSON FROM YOUR INSTITUE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2F2E6C1-EBF9-4B9B-8164-59AE9DD108BB}"/>
              </a:ext>
            </a:extLst>
          </p:cNvPr>
          <p:cNvGrpSpPr/>
          <p:nvPr/>
        </p:nvGrpSpPr>
        <p:grpSpPr>
          <a:xfrm>
            <a:off x="120966" y="3178859"/>
            <a:ext cx="1565105" cy="1036423"/>
            <a:chOff x="107504" y="3052789"/>
            <a:chExt cx="1565105" cy="1036423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27BA9DC9-FB08-44A2-84B9-77773FB28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97EAF90-06F0-4FDC-806C-305217F5FECD}"/>
                </a:ext>
              </a:extLst>
            </p:cNvPr>
            <p:cNvSpPr txBox="1"/>
            <p:nvPr/>
          </p:nvSpPr>
          <p:spPr>
            <a:xfrm>
              <a:off x="373206" y="3781435"/>
              <a:ext cx="1299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12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E76EDF21-5DE2-4EA5-BCF7-422C04EB1099}"/>
              </a:ext>
            </a:extLst>
          </p:cNvPr>
          <p:cNvSpPr/>
          <p:nvPr/>
        </p:nvSpPr>
        <p:spPr bwMode="auto">
          <a:xfrm>
            <a:off x="0" y="270051"/>
            <a:ext cx="8604448" cy="12935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4322F0F-84FD-43AA-8EEB-07F5C67F1174}"/>
              </a:ext>
            </a:extLst>
          </p:cNvPr>
          <p:cNvSpPr txBox="1">
            <a:spLocks noChangeArrowheads="1"/>
          </p:cNvSpPr>
          <p:nvPr/>
        </p:nvSpPr>
        <p:spPr>
          <a:xfrm>
            <a:off x="467544" y="267494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OMERO: An open-source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software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for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image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management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5FAB2CC-C15B-4F03-A0C4-07DF483BE0AC}"/>
              </a:ext>
            </a:extLst>
          </p:cNvPr>
          <p:cNvSpPr/>
          <p:nvPr/>
        </p:nvSpPr>
        <p:spPr>
          <a:xfrm>
            <a:off x="467544" y="699542"/>
            <a:ext cx="7848872" cy="1154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OMERO = „OME Remote Objects“</a:t>
            </a:r>
            <a:br>
              <a:rPr lang="de-DE" sz="1600" dirty="0">
                <a:latin typeface="+mn-lt"/>
              </a:rPr>
            </a:br>
            <a:r>
              <a:rPr lang="de-DE" sz="1600" dirty="0" err="1">
                <a:solidFill>
                  <a:srgbClr val="000000"/>
                </a:solidFill>
                <a:latin typeface="Arial"/>
              </a:rPr>
              <a:t>Created</a:t>
            </a:r>
            <a:r>
              <a:rPr lang="de-DE" sz="160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</a:rPr>
              <a:t>by</a:t>
            </a:r>
            <a:r>
              <a:rPr lang="de-DE" sz="160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</a:rPr>
              <a:t>the</a:t>
            </a:r>
            <a:r>
              <a:rPr lang="de-DE" sz="160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600" b="1" dirty="0">
                <a:solidFill>
                  <a:srgbClr val="000000"/>
                </a:solidFill>
                <a:latin typeface="Arial"/>
              </a:rPr>
              <a:t>O</a:t>
            </a:r>
            <a:r>
              <a:rPr lang="de-DE" sz="1600" dirty="0">
                <a:solidFill>
                  <a:srgbClr val="000000"/>
                </a:solidFill>
                <a:latin typeface="Arial"/>
              </a:rPr>
              <a:t>pen </a:t>
            </a:r>
            <a:r>
              <a:rPr lang="de-DE" sz="1600" b="1" dirty="0" err="1">
                <a:solidFill>
                  <a:srgbClr val="000000"/>
                </a:solidFill>
                <a:latin typeface="Arial"/>
              </a:rPr>
              <a:t>M</a:t>
            </a:r>
            <a:r>
              <a:rPr lang="de-DE" sz="1600" dirty="0" err="1">
                <a:solidFill>
                  <a:srgbClr val="000000"/>
                </a:solidFill>
                <a:latin typeface="Arial"/>
              </a:rPr>
              <a:t>icroscopy</a:t>
            </a:r>
            <a:r>
              <a:rPr lang="de-DE" sz="160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600" b="1" dirty="0">
                <a:solidFill>
                  <a:srgbClr val="000000"/>
                </a:solidFill>
                <a:latin typeface="Arial"/>
              </a:rPr>
              <a:t>E</a:t>
            </a:r>
            <a:r>
              <a:rPr lang="de-DE" sz="1600" dirty="0">
                <a:solidFill>
                  <a:srgbClr val="000000"/>
                </a:solidFill>
                <a:latin typeface="Arial"/>
              </a:rPr>
              <a:t>nvironment </a:t>
            </a:r>
            <a:r>
              <a:rPr lang="de-DE" sz="1600" dirty="0" err="1">
                <a:solidFill>
                  <a:srgbClr val="000000"/>
                </a:solidFill>
                <a:latin typeface="Arial"/>
              </a:rPr>
              <a:t>Consortium</a:t>
            </a:r>
            <a:r>
              <a:rPr lang="de-DE" sz="1600" dirty="0">
                <a:solidFill>
                  <a:srgbClr val="000000"/>
                </a:solidFill>
                <a:latin typeface="Arial"/>
              </a:rPr>
              <a:t> (OME) </a:t>
            </a:r>
          </a:p>
          <a:p>
            <a:pPr>
              <a:lnSpc>
                <a:spcPct val="150000"/>
              </a:lnSpc>
            </a:pPr>
            <a:endParaRPr lang="de-DE" sz="1600" dirty="0">
              <a:latin typeface="+mn-lt"/>
            </a:endParaRPr>
          </a:p>
        </p:txBody>
      </p:sp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1C4DEB3F-72BD-491B-B361-ECCFB36D1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575305BB-8BCB-408E-B092-CBEE27A9528D}"/>
              </a:ext>
            </a:extLst>
          </p:cNvPr>
          <p:cNvSpPr/>
          <p:nvPr/>
        </p:nvSpPr>
        <p:spPr bwMode="auto">
          <a:xfrm>
            <a:off x="2771800" y="2143090"/>
            <a:ext cx="504056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C74F306-E914-4A23-A4C9-F12581583F0A}"/>
              </a:ext>
            </a:extLst>
          </p:cNvPr>
          <p:cNvSpPr txBox="1"/>
          <p:nvPr/>
        </p:nvSpPr>
        <p:spPr>
          <a:xfrm>
            <a:off x="3451817" y="1702580"/>
            <a:ext cx="37224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/>
              </a:rPr>
              <a:t>User </a:t>
            </a:r>
            <a:r>
              <a:rPr lang="de-DE" sz="2000" dirty="0" err="1">
                <a:latin typeface="Arial"/>
              </a:rPr>
              <a:t>computer</a:t>
            </a:r>
            <a:endParaRPr lang="de-DE" sz="2000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latin typeface="Arial"/>
              </a:rPr>
              <a:t>Microscope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computer</a:t>
            </a:r>
            <a:endParaRPr lang="de-DE" sz="2000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/>
              </a:rPr>
              <a:t>Processing / </a:t>
            </a:r>
            <a:r>
              <a:rPr lang="de-DE" sz="2000" dirty="0" err="1">
                <a:latin typeface="Arial"/>
              </a:rPr>
              <a:t>analysis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server</a:t>
            </a:r>
            <a:endParaRPr lang="de-DE" sz="2000" dirty="0">
              <a:latin typeface="Arial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7830C80-E529-4936-9766-628D4558EEF7}"/>
              </a:ext>
            </a:extLst>
          </p:cNvPr>
          <p:cNvSpPr txBox="1"/>
          <p:nvPr/>
        </p:nvSpPr>
        <p:spPr>
          <a:xfrm>
            <a:off x="3451817" y="3324699"/>
            <a:ext cx="536576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latin typeface="Arial"/>
              </a:rPr>
              <a:t>Installed</a:t>
            </a:r>
            <a:r>
              <a:rPr lang="de-DE" sz="2000" dirty="0">
                <a:latin typeface="Arial"/>
              </a:rPr>
              <a:t> on an </a:t>
            </a:r>
            <a:r>
              <a:rPr lang="de-DE" sz="2000" dirty="0" err="1">
                <a:latin typeface="Arial"/>
              </a:rPr>
              <a:t>institute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or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central</a:t>
            </a:r>
            <a:r>
              <a:rPr lang="de-DE" sz="2000" dirty="0">
                <a:latin typeface="Arial"/>
              </a:rPr>
              <a:t> IT </a:t>
            </a:r>
            <a:r>
              <a:rPr lang="de-DE" sz="2000" dirty="0" err="1">
                <a:latin typeface="Arial"/>
              </a:rPr>
              <a:t>server</a:t>
            </a:r>
            <a:endParaRPr lang="de-DE" sz="2000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/>
              </a:rPr>
              <a:t>Storage and </a:t>
            </a:r>
            <a:r>
              <a:rPr lang="de-DE" sz="2000" dirty="0" err="1">
                <a:latin typeface="Arial"/>
              </a:rPr>
              <a:t>handling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of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imaging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data</a:t>
            </a:r>
            <a:endParaRPr lang="de-DE" sz="2000" dirty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latin typeface="Arial"/>
              </a:rPr>
              <a:t>Accessible</a:t>
            </a:r>
            <a:r>
              <a:rPr lang="de-DE" sz="2000" dirty="0">
                <a:latin typeface="Arial"/>
              </a:rPr>
              <a:t> </a:t>
            </a:r>
            <a:r>
              <a:rPr lang="de-DE" sz="2000" dirty="0" err="1">
                <a:latin typeface="Arial"/>
              </a:rPr>
              <a:t>from</a:t>
            </a:r>
            <a:r>
              <a:rPr lang="de-DE" sz="2000" dirty="0">
                <a:latin typeface="Arial"/>
              </a:rPr>
              <a:t> outside via „</a:t>
            </a:r>
            <a:r>
              <a:rPr lang="de-DE" sz="2000" dirty="0" err="1">
                <a:latin typeface="Arial"/>
              </a:rPr>
              <a:t>clients</a:t>
            </a:r>
            <a:r>
              <a:rPr lang="de-DE" sz="2000" dirty="0">
                <a:latin typeface="Arial"/>
              </a:rPr>
              <a:t>“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3028DB68-7606-401D-866C-9FDD4DBDBFA2}"/>
              </a:ext>
            </a:extLst>
          </p:cNvPr>
          <p:cNvGrpSpPr/>
          <p:nvPr/>
        </p:nvGrpSpPr>
        <p:grpSpPr>
          <a:xfrm>
            <a:off x="-642589" y="1595807"/>
            <a:ext cx="9952763" cy="3108502"/>
            <a:chOff x="-642589" y="1595807"/>
            <a:chExt cx="9952763" cy="3108502"/>
          </a:xfrm>
        </p:grpSpPr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C1165502-95F8-480C-8FBD-09357D9FDF11}"/>
                </a:ext>
              </a:extLst>
            </p:cNvPr>
            <p:cNvGrpSpPr/>
            <p:nvPr/>
          </p:nvGrpSpPr>
          <p:grpSpPr>
            <a:xfrm>
              <a:off x="107504" y="1595807"/>
              <a:ext cx="2714374" cy="3108502"/>
              <a:chOff x="890159" y="1595807"/>
              <a:chExt cx="2714374" cy="3108502"/>
            </a:xfrm>
          </p:grpSpPr>
          <p:pic>
            <p:nvPicPr>
              <p:cNvPr id="17" name="Grafik 16">
                <a:extLst>
                  <a:ext uri="{FF2B5EF4-FFF2-40B4-BE49-F238E27FC236}">
                    <a16:creationId xmlns:a16="http://schemas.microsoft.com/office/drawing/2014/main" id="{A54DA8A5-6055-4163-A768-7C20582D09C6}"/>
                  </a:ext>
                </a:extLst>
              </p:cNvPr>
              <p:cNvPicPr/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356" r="38356" b="27810"/>
              <a:stretch/>
            </p:blipFill>
            <p:spPr bwMode="auto">
              <a:xfrm>
                <a:off x="1403648" y="1595807"/>
                <a:ext cx="1656184" cy="3108502"/>
              </a:xfrm>
              <a:prstGeom prst="rect">
                <a:avLst/>
              </a:prstGeom>
              <a:noFill/>
            </p:spPr>
          </p:pic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95E3CCE1-FB89-454D-A834-191DA16FA085}"/>
                  </a:ext>
                </a:extLst>
              </p:cNvPr>
              <p:cNvSpPr/>
              <p:nvPr/>
            </p:nvSpPr>
            <p:spPr bwMode="auto">
              <a:xfrm rot="19636648">
                <a:off x="2690133" y="3127688"/>
                <a:ext cx="914400" cy="9144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  <a:ea typeface="ＭＳ Ｐゴシック" charset="0"/>
                </a:endParaRPr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9E84E394-C444-46EC-B46F-7B7A8CAA1074}"/>
                  </a:ext>
                </a:extLst>
              </p:cNvPr>
              <p:cNvSpPr/>
              <p:nvPr/>
            </p:nvSpPr>
            <p:spPr bwMode="auto">
              <a:xfrm rot="2127800">
                <a:off x="2701463" y="3759479"/>
                <a:ext cx="552926" cy="9144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  <a:ea typeface="ＭＳ Ｐゴシック" charset="0"/>
                </a:endParaRPr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63A933C6-647A-41FF-B701-9FC5D4FA4D0E}"/>
                  </a:ext>
                </a:extLst>
              </p:cNvPr>
              <p:cNvSpPr/>
              <p:nvPr/>
            </p:nvSpPr>
            <p:spPr bwMode="auto">
              <a:xfrm rot="12802004">
                <a:off x="890159" y="3129194"/>
                <a:ext cx="914400" cy="9144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  <a:ea typeface="ＭＳ Ｐゴシック" charset="0"/>
                </a:endParaRPr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01123B9F-04CD-4B23-84C2-34B8B647ECCE}"/>
                  </a:ext>
                </a:extLst>
              </p:cNvPr>
              <p:cNvSpPr/>
              <p:nvPr/>
            </p:nvSpPr>
            <p:spPr bwMode="auto">
              <a:xfrm rot="19608096">
                <a:off x="1208756" y="3724939"/>
                <a:ext cx="552926" cy="9144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  <a:ea typeface="ＭＳ Ｐゴシック" charset="0"/>
                </a:endParaRPr>
              </a:p>
            </p:txBody>
          </p:sp>
        </p:grp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DC0D41FB-73BE-443E-AF85-B03B96980C15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042" t="22990" r="670" b="66554"/>
            <a:stretch/>
          </p:blipFill>
          <p:spPr bwMode="auto">
            <a:xfrm>
              <a:off x="3671900" y="2585016"/>
              <a:ext cx="1656184" cy="450237"/>
            </a:xfrm>
            <a:prstGeom prst="rect">
              <a:avLst/>
            </a:prstGeom>
            <a:noFill/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E4A538B9-BFBE-45F9-AF11-F0534BCC38B5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042" t="22990" r="670" b="66554"/>
            <a:stretch/>
          </p:blipFill>
          <p:spPr bwMode="auto">
            <a:xfrm>
              <a:off x="5297431" y="2585016"/>
              <a:ext cx="1656184" cy="450237"/>
            </a:xfrm>
            <a:prstGeom prst="rect">
              <a:avLst/>
            </a:prstGeom>
            <a:noFill/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DEEDFF3A-578D-47E1-92CA-013F3AA127DF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042" t="22990" r="670" b="66554"/>
            <a:stretch/>
          </p:blipFill>
          <p:spPr bwMode="auto">
            <a:xfrm>
              <a:off x="6948264" y="2585016"/>
              <a:ext cx="1656184" cy="450237"/>
            </a:xfrm>
            <a:prstGeom prst="rect">
              <a:avLst/>
            </a:prstGeom>
            <a:noFill/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14BB339C-21AF-425E-A34C-EF8171205759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042" t="22990" r="670" b="66554"/>
            <a:stretch/>
          </p:blipFill>
          <p:spPr bwMode="auto">
            <a:xfrm>
              <a:off x="2267744" y="2585016"/>
              <a:ext cx="1656184" cy="450237"/>
            </a:xfrm>
            <a:prstGeom prst="rect">
              <a:avLst/>
            </a:prstGeom>
            <a:noFill/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C5799455-08EB-40AE-AC16-4F56F1609EC0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042" t="22990" r="670" b="66554"/>
            <a:stretch/>
          </p:blipFill>
          <p:spPr bwMode="auto">
            <a:xfrm>
              <a:off x="-642589" y="2583368"/>
              <a:ext cx="1656184" cy="450237"/>
            </a:xfrm>
            <a:prstGeom prst="rect">
              <a:avLst/>
            </a:prstGeom>
            <a:noFill/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54F4C2BA-37C8-4A08-8D49-8AE371CEA3D0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042" t="22990" r="670" b="66554"/>
            <a:stretch/>
          </p:blipFill>
          <p:spPr bwMode="auto">
            <a:xfrm>
              <a:off x="7653990" y="2581695"/>
              <a:ext cx="1656184" cy="450237"/>
            </a:xfrm>
            <a:prstGeom prst="rect">
              <a:avLst/>
            </a:prstGeom>
            <a:noFill/>
          </p:spPr>
        </p:pic>
      </p:grpSp>
      <p:sp>
        <p:nvSpPr>
          <p:cNvPr id="22" name="Rechteck 21">
            <a:extLst>
              <a:ext uri="{FF2B5EF4-FFF2-40B4-BE49-F238E27FC236}">
                <a16:creationId xmlns:a16="http://schemas.microsoft.com/office/drawing/2014/main" id="{348FA049-8707-4ADA-9FC6-726590815A63}"/>
              </a:ext>
            </a:extLst>
          </p:cNvPr>
          <p:cNvSpPr/>
          <p:nvPr/>
        </p:nvSpPr>
        <p:spPr>
          <a:xfrm>
            <a:off x="2552374" y="4858694"/>
            <a:ext cx="3679212" cy="215444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de-DE" sz="800" dirty="0" err="1">
                <a:latin typeface="Arial"/>
              </a:rPr>
              <a:t>Adapted</a:t>
            </a:r>
            <a:r>
              <a:rPr lang="de-DE" sz="800" dirty="0">
                <a:latin typeface="Arial"/>
              </a:rPr>
              <a:t> </a:t>
            </a:r>
            <a:r>
              <a:rPr lang="de-DE" sz="800" dirty="0" err="1">
                <a:latin typeface="Arial"/>
              </a:rPr>
              <a:t>from</a:t>
            </a:r>
            <a:r>
              <a:rPr lang="de-DE" sz="800" dirty="0">
                <a:latin typeface="Arial"/>
              </a:rPr>
              <a:t> https://docs.openmicroscopy.org/omero/5.6.3/users/index.html</a:t>
            </a:r>
          </a:p>
        </p:txBody>
      </p:sp>
      <p:sp>
        <p:nvSpPr>
          <p:cNvPr id="23" name="Pfeil: nach rechts 22">
            <a:extLst>
              <a:ext uri="{FF2B5EF4-FFF2-40B4-BE49-F238E27FC236}">
                <a16:creationId xmlns:a16="http://schemas.microsoft.com/office/drawing/2014/main" id="{4C47ADAB-D823-4FEF-ACD6-1F9278AE8CBC}"/>
              </a:ext>
            </a:extLst>
          </p:cNvPr>
          <p:cNvSpPr/>
          <p:nvPr/>
        </p:nvSpPr>
        <p:spPr bwMode="auto">
          <a:xfrm>
            <a:off x="2771800" y="3765209"/>
            <a:ext cx="504056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852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6" grpId="0" animBg="1"/>
      <p:bldP spid="7" grpId="0"/>
      <p:bldP spid="8" grpId="0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1C4DEB3F-72BD-491B-B361-ECCFB36D1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76E17EA-0233-4E27-9C51-6FAAE6F16B2E}"/>
              </a:ext>
            </a:extLst>
          </p:cNvPr>
          <p:cNvSpPr txBox="1">
            <a:spLocks noChangeArrowheads="1"/>
          </p:cNvSpPr>
          <p:nvPr/>
        </p:nvSpPr>
        <p:spPr>
          <a:xfrm>
            <a:off x="467544" y="195486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From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isolated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silos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…</a:t>
            </a:r>
          </a:p>
        </p:txBody>
      </p:sp>
      <p:pic>
        <p:nvPicPr>
          <p:cNvPr id="4" name="Grafik 2">
            <a:extLst>
              <a:ext uri="{FF2B5EF4-FFF2-40B4-BE49-F238E27FC236}">
                <a16:creationId xmlns:a16="http://schemas.microsoft.com/office/drawing/2014/main" id="{D75A9A68-275B-4584-815E-985845B2D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33089" y="753858"/>
            <a:ext cx="6677822" cy="3906124"/>
          </a:xfrm>
          <a:prstGeom prst="rect">
            <a:avLst/>
          </a:prstGeom>
        </p:spPr>
      </p:pic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CBDE3101-DCD9-44D3-BC97-32C18D699516}"/>
              </a:ext>
            </a:extLst>
          </p:cNvPr>
          <p:cNvCxnSpPr>
            <a:cxnSpLocks/>
          </p:cNvCxnSpPr>
          <p:nvPr/>
        </p:nvCxnSpPr>
        <p:spPr bwMode="auto">
          <a:xfrm>
            <a:off x="1259632" y="826114"/>
            <a:ext cx="6336704" cy="383386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25CA8CC4-FC4F-4828-872D-7821C7FF4106}"/>
              </a:ext>
            </a:extLst>
          </p:cNvPr>
          <p:cNvCxnSpPr>
            <a:cxnSpLocks/>
          </p:cNvCxnSpPr>
          <p:nvPr/>
        </p:nvCxnSpPr>
        <p:spPr bwMode="auto">
          <a:xfrm flipV="1">
            <a:off x="1547664" y="753858"/>
            <a:ext cx="5904656" cy="390612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6226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1C4DEB3F-72BD-491B-B361-ECCFB36D1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">
            <a:extLst>
              <a:ext uri="{FF2B5EF4-FFF2-40B4-BE49-F238E27FC236}">
                <a16:creationId xmlns:a16="http://schemas.microsoft.com/office/drawing/2014/main" id="{2BF8A81F-1931-402A-9666-4FFA3D138852}"/>
              </a:ext>
            </a:extLst>
          </p:cNvPr>
          <p:cNvSpPr txBox="1">
            <a:spLocks noChangeArrowheads="1"/>
          </p:cNvSpPr>
          <p:nvPr/>
        </p:nvSpPr>
        <p:spPr>
          <a:xfrm>
            <a:off x="467544" y="195486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…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to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centralized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,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structured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data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management</a:t>
            </a:r>
            <a:endParaRPr lang="de-DE" sz="2000" b="1" dirty="0">
              <a:solidFill>
                <a:srgbClr val="008000"/>
              </a:solidFill>
              <a:latin typeface="Arial" pitchFamily="34" charset="0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5C5CD28A-EA13-43CE-96BE-B823A952B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248147" y="612428"/>
            <a:ext cx="6132165" cy="404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537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E2EDE628-5C06-4970-98C5-503D7A9B0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8D9C9BCF-489E-4543-ADB1-5A1993AE3A04}"/>
              </a:ext>
            </a:extLst>
          </p:cNvPr>
          <p:cNvSpPr/>
          <p:nvPr/>
        </p:nvSpPr>
        <p:spPr bwMode="auto">
          <a:xfrm>
            <a:off x="0" y="267494"/>
            <a:ext cx="8604448" cy="12935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7E6482E-B659-4908-8958-C457BEB2416A}"/>
              </a:ext>
            </a:extLst>
          </p:cNvPr>
          <p:cNvSpPr txBox="1">
            <a:spLocks noChangeArrowheads="1"/>
          </p:cNvSpPr>
          <p:nvPr/>
        </p:nvSpPr>
        <p:spPr>
          <a:xfrm>
            <a:off x="467544" y="264937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OMERO at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the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>
                <a:solidFill>
                  <a:srgbClr val="008000"/>
                </a:solidFill>
                <a:highlight>
                  <a:srgbClr val="FFFF00"/>
                </a:highlight>
                <a:latin typeface="Arial" pitchFamily="34" charset="0"/>
              </a:rPr>
              <a:t>ADD INSTITUTE HERE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AC15D5E-6330-4B3F-B316-CB80465CC148}"/>
              </a:ext>
            </a:extLst>
          </p:cNvPr>
          <p:cNvSpPr/>
          <p:nvPr/>
        </p:nvSpPr>
        <p:spPr>
          <a:xfrm>
            <a:off x="467543" y="687253"/>
            <a:ext cx="8086147" cy="785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Service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provided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researchers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centrally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IT DEPARTMENT / CORE FACILITY</a:t>
            </a:r>
          </a:p>
          <a:p>
            <a:pPr>
              <a:lnSpc>
                <a:spcPct val="150000"/>
              </a:lnSpc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Get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account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&amp; log in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user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credentials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6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USER CREDENTIAL TYPE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B54ED2E-5E2E-4747-BE4B-A123603CB5C0}"/>
              </a:ext>
            </a:extLst>
          </p:cNvPr>
          <p:cNvSpPr/>
          <p:nvPr/>
        </p:nvSpPr>
        <p:spPr>
          <a:xfrm>
            <a:off x="464640" y="2355726"/>
            <a:ext cx="3315272" cy="2262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de-DE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Use OMERO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for</a:t>
            </a:r>
            <a:r>
              <a:rPr lang="de-DE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de-DE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yourself</a:t>
            </a:r>
            <a:endParaRPr lang="de-DE" sz="16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with</a:t>
            </a:r>
            <a:r>
              <a:rPr lang="de-DE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de-DE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your</a:t>
            </a:r>
            <a:r>
              <a:rPr lang="de-DE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de-DE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group</a:t>
            </a:r>
            <a:endParaRPr lang="de-DE" sz="16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with</a:t>
            </a:r>
            <a:r>
              <a:rPr lang="de-DE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de-DE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collaboration</a:t>
            </a:r>
            <a:r>
              <a:rPr lang="de-DE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de-DE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partners</a:t>
            </a:r>
            <a:endParaRPr lang="de-DE" sz="16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b="1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from</a:t>
            </a:r>
            <a:r>
              <a:rPr lang="de-DE" sz="16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de-DE" sz="1600" b="1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the</a:t>
            </a:r>
            <a:r>
              <a:rPr lang="de-DE" sz="16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de-DE" sz="1600" b="1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intranet</a:t>
            </a:r>
            <a:r>
              <a:rPr lang="de-DE" sz="16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de-DE" sz="1600" b="1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or</a:t>
            </a:r>
            <a:r>
              <a:rPr lang="de-DE" sz="16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via a virtual private network (VPN) 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83D57BE-842A-4F3A-8D3D-B61F94E2E2C4}"/>
              </a:ext>
            </a:extLst>
          </p:cNvPr>
          <p:cNvSpPr/>
          <p:nvPr/>
        </p:nvSpPr>
        <p:spPr>
          <a:xfrm>
            <a:off x="1187624" y="1541917"/>
            <a:ext cx="5886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800" dirty="0"/>
              <a:t>web </a:t>
            </a:r>
            <a:r>
              <a:rPr lang="de-DE" sz="2800" dirty="0" err="1"/>
              <a:t>access</a:t>
            </a:r>
            <a:r>
              <a:rPr lang="de-DE" sz="2800" dirty="0"/>
              <a:t>: </a:t>
            </a:r>
            <a:r>
              <a:rPr lang="de-DE" sz="2800" dirty="0">
                <a:highlight>
                  <a:srgbClr val="FFFF00"/>
                </a:highlight>
              </a:rPr>
              <a:t>WEB-ADDRESS OF OMERO </a:t>
            </a:r>
            <a:r>
              <a:rPr lang="de-DE" sz="2800" dirty="0"/>
              <a:t>WEB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9C53EE0-22BA-472A-8206-1BA0CD847F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149" t="6491" r="10626" b="32523"/>
          <a:stretch/>
        </p:blipFill>
        <p:spPr>
          <a:xfrm>
            <a:off x="3702281" y="2022803"/>
            <a:ext cx="4956345" cy="26820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E4ED6C47-0D8A-4239-A8A1-5DCDC9683EFE}"/>
              </a:ext>
            </a:extLst>
          </p:cNvPr>
          <p:cNvSpPr txBox="1"/>
          <p:nvPr/>
        </p:nvSpPr>
        <p:spPr>
          <a:xfrm>
            <a:off x="3779912" y="2482682"/>
            <a:ext cx="2249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/>
              </a:rPr>
              <a:t>Enter </a:t>
            </a:r>
            <a:r>
              <a:rPr lang="de-DE" sz="1600" dirty="0" err="1">
                <a:latin typeface="Arial"/>
              </a:rPr>
              <a:t>your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user</a:t>
            </a:r>
            <a:r>
              <a:rPr lang="de-DE" sz="1600" dirty="0">
                <a:latin typeface="Arial"/>
              </a:rPr>
              <a:t> </a:t>
            </a:r>
            <a:r>
              <a:rPr lang="de-DE" sz="1600" dirty="0" err="1">
                <a:latin typeface="Arial"/>
              </a:rPr>
              <a:t>name</a:t>
            </a:r>
            <a:endParaRPr lang="de-DE" sz="1600" dirty="0">
              <a:latin typeface="Arial"/>
            </a:endParaRPr>
          </a:p>
          <a:p>
            <a:r>
              <a:rPr lang="de-DE" sz="1600" dirty="0">
                <a:latin typeface="Arial"/>
              </a:rPr>
              <a:t>&amp; </a:t>
            </a:r>
            <a:r>
              <a:rPr lang="de-DE" sz="1600" dirty="0" err="1">
                <a:latin typeface="Arial"/>
              </a:rPr>
              <a:t>password</a:t>
            </a:r>
            <a:endParaRPr lang="de-DE" sz="1600" dirty="0">
              <a:latin typeface="Arial"/>
            </a:endParaRP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2A333B16-16DB-4CF5-B7F8-A5A226E76822}"/>
              </a:ext>
            </a:extLst>
          </p:cNvPr>
          <p:cNvSpPr/>
          <p:nvPr/>
        </p:nvSpPr>
        <p:spPr bwMode="auto">
          <a:xfrm rot="774590">
            <a:off x="5060239" y="3178889"/>
            <a:ext cx="534084" cy="27168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21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7" grpId="0"/>
      <p:bldP spid="10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A9B147C-70AD-4601-AEDA-9BE19C20FD92}"/>
              </a:ext>
            </a:extLst>
          </p:cNvPr>
          <p:cNvSpPr txBox="1">
            <a:spLocks noChangeArrowheads="1"/>
          </p:cNvSpPr>
          <p:nvPr/>
        </p:nvSpPr>
        <p:spPr>
          <a:xfrm>
            <a:off x="467544" y="195486"/>
            <a:ext cx="8352928" cy="29765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Advantages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of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</a:t>
            </a:r>
            <a:r>
              <a:rPr lang="de-DE" sz="2000" b="1" dirty="0" err="1">
                <a:solidFill>
                  <a:srgbClr val="008000"/>
                </a:solidFill>
                <a:latin typeface="Arial" pitchFamily="34" charset="0"/>
              </a:rPr>
              <a:t>using</a:t>
            </a:r>
            <a:r>
              <a:rPr lang="de-DE" sz="2000" b="1" dirty="0">
                <a:solidFill>
                  <a:srgbClr val="008000"/>
                </a:solidFill>
                <a:latin typeface="Arial" pitchFamily="34" charset="0"/>
              </a:rPr>
              <a:t> OMERO</a:t>
            </a:r>
          </a:p>
        </p:txBody>
      </p:sp>
      <p:pic>
        <p:nvPicPr>
          <p:cNvPr id="4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84CEDF2E-9E7C-4F2F-9B99-94B4B727A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F782449D-5809-4B88-8393-CA4EE01E3471}"/>
              </a:ext>
            </a:extLst>
          </p:cNvPr>
          <p:cNvSpPr/>
          <p:nvPr/>
        </p:nvSpPr>
        <p:spPr>
          <a:xfrm>
            <a:off x="467544" y="756962"/>
            <a:ext cx="8424936" cy="4380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1600" b="1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Organize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your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original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image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files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in a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central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storage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location</a:t>
            </a:r>
            <a:endParaRPr lang="de-DE" sz="160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  <a:p>
            <a:pPr marL="742950" lvl="1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Unique IDs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for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images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;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data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can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be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linked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via IDs</a:t>
            </a:r>
          </a:p>
          <a:p>
            <a:pPr marL="742950" lvl="1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View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your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images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add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annotations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, tags, and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comments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to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your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images</a:t>
            </a:r>
            <a:endParaRPr lang="de-DE" sz="140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  <a:p>
            <a:pPr marL="285750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View &amp; </a:t>
            </a:r>
            <a:r>
              <a:rPr lang="de-DE" sz="1600" b="1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explore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images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, and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adjust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, save and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share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visualization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settings</a:t>
            </a:r>
            <a:endParaRPr lang="de-DE" sz="160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  <a:p>
            <a:pPr marL="742950" lvl="1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Create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publication-ready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figures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connected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to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original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image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files</a:t>
            </a:r>
            <a:endParaRPr lang="de-DE" sz="140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  <a:p>
            <a:pPr marL="285750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Export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image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data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to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different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formats</a:t>
            </a:r>
            <a:endParaRPr lang="de-DE" sz="160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  <a:p>
            <a:pPr marL="285750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1600" b="1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Analyze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image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data</a:t>
            </a:r>
            <a:endParaRPr lang="de-DE" sz="160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  <a:p>
            <a:pPr marL="742950" lvl="1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Built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-in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analysis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functions</a:t>
            </a:r>
            <a:endParaRPr lang="de-DE" sz="140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  <a:p>
            <a:pPr marL="742950" lvl="1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Connect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to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popular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image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analysis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software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like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Fiji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or</a:t>
            </a:r>
            <a:r>
              <a:rPr lang="de-DE" sz="14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QuPath</a:t>
            </a:r>
            <a:endParaRPr lang="de-DE" sz="140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  <a:p>
            <a:pPr marL="285750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Share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your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data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with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colleagues</a:t>
            </a:r>
            <a:endParaRPr lang="de-DE" sz="160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  <a:p>
            <a:pPr marL="285750" indent="-2857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and </a:t>
            </a:r>
            <a:r>
              <a:rPr lang="de-DE" sz="1600" dirty="0" err="1">
                <a:solidFill>
                  <a:srgbClr val="000000"/>
                </a:solidFill>
                <a:latin typeface="Arial"/>
                <a:ea typeface="MS PGothic" pitchFamily="34" charset="-128"/>
              </a:rPr>
              <a:t>more</a:t>
            </a:r>
            <a:r>
              <a:rPr lang="de-DE" sz="160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…</a:t>
            </a:r>
          </a:p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de-DE" sz="160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31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41279A72-3ED5-4E4E-8461-EE5CB9B9F68B}"/>
              </a:ext>
            </a:extLst>
          </p:cNvPr>
          <p:cNvSpPr txBox="1">
            <a:spLocks noChangeArrowheads="1"/>
          </p:cNvSpPr>
          <p:nvPr/>
        </p:nvSpPr>
        <p:spPr>
          <a:xfrm>
            <a:off x="467544" y="905942"/>
            <a:ext cx="8207681" cy="657696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de-DE" sz="3600" b="1" dirty="0">
                <a:solidFill>
                  <a:srgbClr val="008000"/>
                </a:solidFill>
                <a:latin typeface="Arial" pitchFamily="34" charset="0"/>
              </a:rPr>
              <a:t>Contact</a:t>
            </a:r>
          </a:p>
        </p:txBody>
      </p:sp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5AB8D67F-230A-4C3E-BECB-9FA447871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53222"/>
            <a:ext cx="647056" cy="22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A92612AF-0B21-4B29-A7D5-25AE9D3214FB}"/>
              </a:ext>
            </a:extLst>
          </p:cNvPr>
          <p:cNvSpPr/>
          <p:nvPr/>
        </p:nvSpPr>
        <p:spPr>
          <a:xfrm>
            <a:off x="719572" y="1707763"/>
            <a:ext cx="7848872" cy="1900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err="1">
                <a:latin typeface="+mn-lt"/>
              </a:rPr>
              <a:t>Please</a:t>
            </a:r>
            <a:r>
              <a:rPr lang="de-DE" sz="1600" dirty="0">
                <a:latin typeface="+mn-lt"/>
              </a:rPr>
              <a:t> review </a:t>
            </a:r>
            <a:r>
              <a:rPr lang="de-DE" sz="1600" dirty="0" err="1">
                <a:latin typeface="+mn-lt"/>
              </a:rPr>
              <a:t>the</a:t>
            </a:r>
            <a:r>
              <a:rPr lang="de-DE" sz="1600" dirty="0">
                <a:latin typeface="+mn-lt"/>
              </a:rPr>
              <a:t> additional </a:t>
            </a:r>
            <a:r>
              <a:rPr lang="de-DE" sz="1600" dirty="0" err="1">
                <a:latin typeface="+mn-lt"/>
              </a:rPr>
              <a:t>information</a:t>
            </a:r>
            <a:r>
              <a:rPr lang="de-DE" sz="1600" dirty="0">
                <a:latin typeface="+mn-lt"/>
              </a:rPr>
              <a:t> material </a:t>
            </a:r>
            <a:r>
              <a:rPr lang="de-DE" sz="1600" dirty="0" err="1">
                <a:latin typeface="+mn-lt"/>
              </a:rPr>
              <a:t>available</a:t>
            </a:r>
            <a:r>
              <a:rPr lang="de-DE" sz="1600" dirty="0">
                <a:latin typeface="+mn-lt"/>
              </a:rPr>
              <a:t> on </a:t>
            </a:r>
            <a:r>
              <a:rPr lang="de-DE" sz="1600" dirty="0" err="1">
                <a:latin typeface="+mn-lt"/>
              </a:rPr>
              <a:t>the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website</a:t>
            </a:r>
            <a:r>
              <a:rPr lang="de-DE" sz="1600" dirty="0">
                <a:latin typeface="+mn-lt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de-DE" sz="1600" dirty="0">
                <a:highlight>
                  <a:srgbClr val="FFFF00"/>
                </a:highlight>
                <a:latin typeface="+mn-lt"/>
              </a:rPr>
              <a:t>ADD YOUR WEBSITE HERE</a:t>
            </a:r>
          </a:p>
          <a:p>
            <a:pPr>
              <a:lnSpc>
                <a:spcPct val="150000"/>
              </a:lnSpc>
            </a:pPr>
            <a:r>
              <a:rPr lang="de-DE" sz="1600" dirty="0">
                <a:latin typeface="+mn-lt"/>
              </a:rPr>
              <a:t>Contact: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highlight>
                  <a:srgbClr val="FFFF00"/>
                </a:highlight>
                <a:latin typeface="+mn-lt"/>
                <a:hlinkClick r:id="rId3"/>
              </a:rPr>
              <a:t>PERSON@YOURINSTITUTE.de</a:t>
            </a:r>
            <a:r>
              <a:rPr lang="de-DE" sz="1600" dirty="0">
                <a:highlight>
                  <a:srgbClr val="FFFF00"/>
                </a:highlight>
                <a:latin typeface="+mn-lt"/>
              </a:rPr>
              <a:t> </a:t>
            </a:r>
            <a:r>
              <a:rPr lang="de-DE" sz="1600" dirty="0">
                <a:latin typeface="+mn-lt"/>
              </a:rPr>
              <a:t>(OMERO </a:t>
            </a:r>
            <a:r>
              <a:rPr lang="de-DE" sz="1600" dirty="0" err="1">
                <a:latin typeface="+mn-lt"/>
              </a:rPr>
              <a:t>administrator</a:t>
            </a:r>
            <a:r>
              <a:rPr lang="de-DE" sz="1600" dirty="0">
                <a:latin typeface="+mn-lt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highlight>
                  <a:srgbClr val="FFFF00"/>
                </a:highlight>
                <a:latin typeface="+mn-lt"/>
                <a:hlinkClick r:id="rId3"/>
              </a:rPr>
              <a:t>PERSON@YOURINSTITUTE.de</a:t>
            </a:r>
            <a:r>
              <a:rPr lang="de-DE" sz="1600" dirty="0">
                <a:highlight>
                  <a:srgbClr val="FFFF00"/>
                </a:highlight>
                <a:latin typeface="+mn-lt"/>
              </a:rPr>
              <a:t> </a:t>
            </a:r>
            <a:r>
              <a:rPr lang="de-DE" sz="1600" dirty="0">
                <a:latin typeface="+mn-lt"/>
              </a:rPr>
              <a:t>(Light </a:t>
            </a:r>
            <a:r>
              <a:rPr lang="de-DE" sz="1600" dirty="0" err="1">
                <a:latin typeface="+mn-lt"/>
              </a:rPr>
              <a:t>Microscopy</a:t>
            </a:r>
            <a:r>
              <a:rPr lang="de-DE" sz="1600" dirty="0">
                <a:latin typeface="+mn-lt"/>
              </a:rPr>
              <a:t> Core Facility)</a:t>
            </a:r>
          </a:p>
        </p:txBody>
      </p:sp>
    </p:spTree>
    <p:extLst>
      <p:ext uri="{BB962C8B-B14F-4D97-AF65-F5344CB8AC3E}">
        <p14:creationId xmlns:p14="http://schemas.microsoft.com/office/powerpoint/2010/main" val="1829433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761</Words>
  <Application>Microsoft Office PowerPoint</Application>
  <PresentationFormat>Bildschirmpräsentation (16:9)</PresentationFormat>
  <Paragraphs>73</Paragraphs>
  <Slides>9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ＭＳ Ｐゴシック</vt:lpstr>
      <vt:lpstr>ＭＳ Ｐゴシック</vt:lpstr>
      <vt:lpstr>Arial</vt:lpstr>
      <vt:lpstr>Calibri</vt:lpstr>
      <vt:lpstr>Times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Schmidt, Christian</dc:creator>
  <cp:lastModifiedBy>Schmidt, Christian</cp:lastModifiedBy>
  <cp:revision>26</cp:revision>
  <dcterms:created xsi:type="dcterms:W3CDTF">2022-06-07T12:41:43Z</dcterms:created>
  <dcterms:modified xsi:type="dcterms:W3CDTF">2023-09-25T11:41:39Z</dcterms:modified>
</cp:coreProperties>
</file>