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93" r:id="rId2"/>
    <p:sldId id="305" r:id="rId3"/>
    <p:sldId id="343" r:id="rId4"/>
    <p:sldId id="315" r:id="rId5"/>
    <p:sldId id="341" r:id="rId6"/>
    <p:sldId id="344" r:id="rId7"/>
    <p:sldId id="34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549A"/>
    <a:srgbClr val="D65629"/>
    <a:srgbClr val="FFFFFF"/>
    <a:srgbClr val="00FF00"/>
    <a:srgbClr val="0000FF"/>
    <a:srgbClr val="3543A0"/>
    <a:srgbClr val="141A44"/>
    <a:srgbClr val="F4B183"/>
    <a:srgbClr val="5B9BD5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37" autoAdjust="0"/>
    <p:restoredTop sz="96205" autoAdjust="0"/>
  </p:normalViewPr>
  <p:slideViewPr>
    <p:cSldViewPr showGuides="1">
      <p:cViewPr varScale="1">
        <p:scale>
          <a:sx n="109" d="100"/>
          <a:sy n="109" d="100"/>
        </p:scale>
        <p:origin x="4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411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C4E455-B430-40A4-88D1-500C6090F9B3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90B70-6F96-4137-86B6-9EA72E651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9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90B70-6F96-4137-86B6-9EA72E65123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618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90B70-6F96-4137-86B6-9EA72E65123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44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90B70-6F96-4137-86B6-9EA72E65123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90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90B70-6F96-4137-86B6-9EA72E65123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479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90B70-6F96-4137-86B6-9EA72E65123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91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90B70-6F96-4137-86B6-9EA72E65123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765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90B70-6F96-4137-86B6-9EA72E65123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921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5360" y="529605"/>
            <a:ext cx="11521280" cy="13811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360" y="4437112"/>
            <a:ext cx="11521280" cy="1080120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360" y="6525344"/>
            <a:ext cx="11521280" cy="216024"/>
          </a:xfrm>
        </p:spPr>
        <p:txBody>
          <a:bodyPr/>
          <a:lstStyle>
            <a:lvl1pPr>
              <a:defRPr sz="1600" i="1">
                <a:solidFill>
                  <a:srgbClr val="E5945C"/>
                </a:solidFill>
              </a:defRPr>
            </a:lvl1pPr>
          </a:lstStyle>
          <a:p>
            <a:r>
              <a:rPr lang="en-US" dirty="0" err="1"/>
              <a:t>ENabling</a:t>
            </a:r>
            <a:r>
              <a:rPr lang="en-US" dirty="0"/>
              <a:t> Optimized </a:t>
            </a:r>
            <a:r>
              <a:rPr lang="en-US" dirty="0" err="1"/>
              <a:t>DISruptive</a:t>
            </a:r>
            <a:r>
              <a:rPr lang="en-US" dirty="0"/>
              <a:t> airframe-propulsion integration concepts – GA 860103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9840416" y="116632"/>
            <a:ext cx="2232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393" y="2394845"/>
            <a:ext cx="414121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64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28FC-9F64-4CA9-8278-D7D0B32E2EBC}" type="datetime1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42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4E2A8-2C62-4850-85C8-5104FCF03203}" type="datetime1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63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4753E770-EC8A-47D3-9623-E3BCBA4F76D6}" type="datetime1">
              <a:rPr lang="en-US" smtClean="0"/>
              <a:pPr algn="l"/>
              <a:t>9/5/2023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8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628" y="1709739"/>
            <a:ext cx="11519012" cy="265536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628" y="4589463"/>
            <a:ext cx="11519012" cy="171985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8527C-425F-4431-B595-16F0F18458C5}" type="datetime1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36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EDF76-4D8F-4635-A31C-735F0F1A90A8}" type="datetime1">
              <a:rPr lang="en-US" smtClean="0"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83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0BBF-BBF5-4463-A46E-9902CBD0D31C}" type="datetime1">
              <a:rPr lang="en-US" smtClean="0"/>
              <a:t>9/5/2023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378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B74F-713B-4C29-A640-91D599AC43BA}" type="datetime1">
              <a:rPr lang="en-US" smtClean="0"/>
              <a:t>9/5/2023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6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00135-142C-47DA-BDA0-23D5DDD30D05}" type="datetime1">
              <a:rPr lang="en-US" smtClean="0"/>
              <a:t>9/5/2023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195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35869-535B-4A80-90DA-A40BEAA79E90}" type="datetime1">
              <a:rPr lang="en-US" smtClean="0"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181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31D1-3196-464A-8D17-E86A5028779D}" type="datetime1">
              <a:rPr lang="en-US" smtClean="0"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ENabling Optimized DISruptive airframe-propulsion concepts – GA 860103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4B98A-DB7F-49A3-90DE-F78247E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0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60" y="188641"/>
            <a:ext cx="1152128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60" y="1556792"/>
            <a:ext cx="11521280" cy="4752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7628" y="6525345"/>
            <a:ext cx="2743200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US" sz="1200" i="1" kern="1200" smtClean="0">
                <a:solidFill>
                  <a:srgbClr val="E5945C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/>
            <a:fld id="{F6C43A39-DE65-4EF4-9683-432B224D247D}" type="datetime1">
              <a:rPr lang="en-US" smtClean="0"/>
              <a:t>9/5/2023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17948" y="6525345"/>
            <a:ext cx="5760640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US" sz="1200" i="1" kern="1200" smtClean="0">
                <a:solidFill>
                  <a:srgbClr val="E5945C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err="1"/>
              <a:t>ENabling</a:t>
            </a:r>
            <a:r>
              <a:rPr lang="en-US" dirty="0"/>
              <a:t> Optimized </a:t>
            </a:r>
            <a:r>
              <a:rPr lang="en-US" dirty="0" err="1"/>
              <a:t>DISruptive</a:t>
            </a:r>
            <a:r>
              <a:rPr lang="en-US" dirty="0"/>
              <a:t> airframe-propulsion integration concepts – GA 860103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15708" y="6525345"/>
            <a:ext cx="2743200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en-US" sz="1200" i="1" kern="1200" smtClean="0">
                <a:solidFill>
                  <a:srgbClr val="E5945C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8D4B98A-DB7F-49A3-90DE-F78247E4636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454" y="116633"/>
            <a:ext cx="2397545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31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CB2145"/>
          </a:solidFill>
          <a:latin typeface="Bahnschrift Semi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D65629"/>
          </a:solidFill>
          <a:latin typeface="Bahnschrift Light Condensed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D65629"/>
          </a:solidFill>
          <a:latin typeface="Bahnschrift Light Condensed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D65629"/>
          </a:solidFill>
          <a:latin typeface="Bahnschrift Light Condensed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D65629"/>
          </a:solidFill>
          <a:latin typeface="Bahnschrift Light Condensed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D65629"/>
          </a:solidFill>
          <a:latin typeface="Bahnschrift Light Condensed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68BE92-C15B-4529-BB4D-F085DBF0CC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RWTH – configuration B1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023D9B-314D-43AD-8832-782D7DD215A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4352" y="6525344"/>
            <a:ext cx="2743200" cy="217488"/>
          </a:xfrm>
        </p:spPr>
        <p:txBody>
          <a:bodyPr/>
          <a:lstStyle/>
          <a:p>
            <a:fld id="{F8D4B98A-DB7F-49A3-90DE-F78247E46360}" type="slidenum">
              <a:rPr lang="en-US" smtClean="0"/>
              <a:t>1</a:t>
            </a:fld>
            <a:endParaRPr lang="en-US" dirty="0"/>
          </a:p>
        </p:txBody>
      </p:sp>
      <p:sp>
        <p:nvSpPr>
          <p:cNvPr id="16" name="副标题 15">
            <a:extLst>
              <a:ext uri="{FF2B5EF4-FFF2-40B4-BE49-F238E27FC236}">
                <a16:creationId xmlns:a16="http://schemas.microsoft.com/office/drawing/2014/main" id="{EC7DD0FD-C523-41A2-C177-5BB5BB6C8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360" y="4437111"/>
            <a:ext cx="11521280" cy="1381125"/>
          </a:xfrm>
        </p:spPr>
        <p:txBody>
          <a:bodyPr>
            <a:normAutofit/>
          </a:bodyPr>
          <a:lstStyle/>
          <a:p>
            <a:r>
              <a:rPr lang="en-US" dirty="0"/>
              <a:t>Z. Yang, M. </a:t>
            </a:r>
            <a:r>
              <a:rPr lang="en-US" dirty="0" err="1"/>
              <a:t>Gondrum</a:t>
            </a:r>
            <a:r>
              <a:rPr lang="en-US" dirty="0"/>
              <a:t>, M. </a:t>
            </a:r>
            <a:r>
              <a:rPr lang="en-US" dirty="0" err="1"/>
              <a:t>Meinke</a:t>
            </a:r>
            <a:r>
              <a:rPr lang="en-US" dirty="0"/>
              <a:t>, W. </a:t>
            </a:r>
            <a:r>
              <a:rPr lang="en-US" dirty="0" err="1"/>
              <a:t>Schröder</a:t>
            </a:r>
            <a:endParaRPr lang="en-US" dirty="0"/>
          </a:p>
          <a:p>
            <a:r>
              <a:rPr lang="en-US" dirty="0"/>
              <a:t>Institute of Aerodynamics, RWTH Aachen University</a:t>
            </a:r>
          </a:p>
          <a:p>
            <a:endParaRPr lang="en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11BA8DB3-5F2A-760A-547B-2DD5FC012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80" y="6525344"/>
            <a:ext cx="5760640" cy="216024"/>
          </a:xfrm>
        </p:spPr>
        <p:txBody>
          <a:bodyPr/>
          <a:lstStyle/>
          <a:p>
            <a:r>
              <a:rPr lang="en-US" sz="1200" dirty="0" err="1"/>
              <a:t>ENabling</a:t>
            </a:r>
            <a:r>
              <a:rPr lang="en-US" sz="1200" dirty="0"/>
              <a:t> Optimized </a:t>
            </a:r>
            <a:r>
              <a:rPr lang="en-US" sz="1200" dirty="0" err="1"/>
              <a:t>DISruptive</a:t>
            </a:r>
            <a:r>
              <a:rPr lang="en-US" sz="1200" dirty="0"/>
              <a:t> airframe-propulsion concepts – GA 860103</a:t>
            </a:r>
          </a:p>
        </p:txBody>
      </p:sp>
    </p:spTree>
    <p:extLst>
      <p:ext uri="{BB962C8B-B14F-4D97-AF65-F5344CB8AC3E}">
        <p14:creationId xmlns:p14="http://schemas.microsoft.com/office/powerpoint/2010/main" val="3842860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68BE92-C15B-4529-BB4D-F085DBF0C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44021"/>
            <a:ext cx="4392488" cy="1152128"/>
          </a:xfrm>
        </p:spPr>
        <p:txBody>
          <a:bodyPr/>
          <a:lstStyle/>
          <a:p>
            <a:r>
              <a:rPr lang="de-DE" dirty="0" err="1"/>
              <a:t>Numerical</a:t>
            </a:r>
            <a:r>
              <a:rPr lang="de-DE" dirty="0"/>
              <a:t> Method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023D9B-314D-43AD-8832-782D7DD2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4352" y="6525345"/>
            <a:ext cx="2743200" cy="216024"/>
          </a:xfrm>
        </p:spPr>
        <p:txBody>
          <a:bodyPr/>
          <a:lstStyle/>
          <a:p>
            <a:fld id="{F8D4B98A-DB7F-49A3-90DE-F78247E46360}" type="slidenum">
              <a:rPr lang="en-US" smtClean="0"/>
              <a:t>2</a:t>
            </a:fld>
            <a:endParaRPr lang="en-US" dirty="0"/>
          </a:p>
        </p:txBody>
      </p:sp>
      <p:sp>
        <p:nvSpPr>
          <p:cNvPr id="25" name="Fußzeilenplatzhalter 4">
            <a:extLst>
              <a:ext uri="{FF2B5EF4-FFF2-40B4-BE49-F238E27FC236}">
                <a16:creationId xmlns:a16="http://schemas.microsoft.com/office/drawing/2014/main" id="{779FB0EC-82A1-6EE8-625E-4D32EA23A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80" y="6525344"/>
            <a:ext cx="5760640" cy="216024"/>
          </a:xfrm>
        </p:spPr>
        <p:txBody>
          <a:bodyPr/>
          <a:lstStyle/>
          <a:p>
            <a:r>
              <a:rPr lang="en-US" sz="1200" dirty="0" err="1"/>
              <a:t>ENabling</a:t>
            </a:r>
            <a:r>
              <a:rPr lang="en-US" sz="1200" dirty="0"/>
              <a:t> Optimized </a:t>
            </a:r>
            <a:r>
              <a:rPr lang="en-US" sz="1200" dirty="0" err="1"/>
              <a:t>DISruptive</a:t>
            </a:r>
            <a:r>
              <a:rPr lang="en-US" sz="1200" dirty="0"/>
              <a:t> airframe-propulsion concepts – GA 860103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6879034-A913-1A74-FA98-453AE5863B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62"/>
          <a:stretch/>
        </p:blipFill>
        <p:spPr>
          <a:xfrm>
            <a:off x="7680176" y="160968"/>
            <a:ext cx="2129773" cy="583738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A4C700B9-0181-4AAC-586B-6CCDF1A0E604}"/>
              </a:ext>
            </a:extLst>
          </p:cNvPr>
          <p:cNvSpPr txBox="1"/>
          <p:nvPr/>
        </p:nvSpPr>
        <p:spPr>
          <a:xfrm>
            <a:off x="357760" y="905088"/>
            <a:ext cx="10922815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00" dirty="0">
                <a:latin typeface="Bahnschrift Light Condensed" panose="020B0502040204020203" pitchFamily="34" charset="0"/>
              </a:rPr>
              <a:t>Large eddy simulations (LES) are performed based on the in-house software framework m-AIA of RWTH. Structures are shown below. 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0DCE08B-490B-75AE-E292-5037AD5AFBD1}"/>
              </a:ext>
            </a:extLst>
          </p:cNvPr>
          <p:cNvSpPr txBox="1"/>
          <p:nvPr/>
        </p:nvSpPr>
        <p:spPr>
          <a:xfrm>
            <a:off x="385863" y="4265597"/>
            <a:ext cx="11621689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>
                <a:latin typeface="Bahnschrift Light Condensed" panose="020B0502040204020203" pitchFamily="34" charset="0"/>
              </a:rPr>
              <a:t>The unstructured hierarchical Cartesian mesh is generated according to predefined mesh parameters for the target geometry.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>
                <a:latin typeface="Bahnschrift Light Condensed" panose="020B0502040204020203" pitchFamily="34" charset="0"/>
              </a:rPr>
              <a:t>The Navier-Stokes equations are solved by a finite volume (FV) solver at second-order accuracy in time and space to perform wall-resolved LES of the turbulent flow field.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>
                <a:latin typeface="Bahnschrift Light Condensed" panose="020B0502040204020203" pitchFamily="34" charset="0"/>
              </a:rPr>
              <a:t>To track the rotating geometry of the propeller blades, a level-set solver based on the kinema-tic motion level-set approach is employed and coupled with the FV solver, providing solution adaptive mesh refinement (AMR) during the simulation run.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>
                <a:latin typeface="Bahnschrift Light Condensed" panose="020B0502040204020203" pitchFamily="34" charset="0"/>
              </a:rPr>
              <a:t>A postprocessing module is integrated into the simulation workflow to conduct time averaging or time-series data sampling.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>
                <a:latin typeface="Bahnschrift Light Condensed" panose="020B0502040204020203" pitchFamily="34" charset="0"/>
              </a:rPr>
              <a:t>The </a:t>
            </a:r>
            <a:r>
              <a:rPr lang="en-US" sz="1900" dirty="0" err="1">
                <a:latin typeface="Bahnschrift Light Condensed" panose="020B0502040204020203" pitchFamily="34" charset="0"/>
              </a:rPr>
              <a:t>Ffowcs</a:t>
            </a:r>
            <a:r>
              <a:rPr lang="en-US" sz="1900" dirty="0">
                <a:latin typeface="Bahnschrift Light Condensed" panose="020B0502040204020203" pitchFamily="34" charset="0"/>
              </a:rPr>
              <a:t>-Williams and Hawkings (FW-H) method formulated in the frequency domain is used to predict the pressure signals at far-field observers.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F6329F4-9A51-B868-369A-67B378280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851" y="1457667"/>
            <a:ext cx="7776298" cy="269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25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68BE92-C15B-4529-BB4D-F085DBF0C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44021"/>
            <a:ext cx="11521280" cy="1152128"/>
          </a:xfrm>
        </p:spPr>
        <p:txBody>
          <a:bodyPr/>
          <a:lstStyle/>
          <a:p>
            <a:r>
              <a:rPr lang="de-DE" dirty="0"/>
              <a:t>Test Setup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023D9B-314D-43AD-8832-782D7DD2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4352" y="6525345"/>
            <a:ext cx="2743200" cy="216024"/>
          </a:xfrm>
        </p:spPr>
        <p:txBody>
          <a:bodyPr/>
          <a:lstStyle/>
          <a:p>
            <a:fld id="{F8D4B98A-DB7F-49A3-90DE-F78247E46360}" type="slidenum">
              <a:rPr lang="en-US" smtClean="0"/>
              <a:t>3</a:t>
            </a:fld>
            <a:endParaRPr 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4488F69-3813-4BB9-D329-DA141D33C5A6}"/>
              </a:ext>
            </a:extLst>
          </p:cNvPr>
          <p:cNvSpPr txBox="1"/>
          <p:nvPr/>
        </p:nvSpPr>
        <p:spPr>
          <a:xfrm>
            <a:off x="494490" y="3409392"/>
            <a:ext cx="4730434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900" b="1" dirty="0">
                <a:latin typeface="Bahnschrift Light Condensed" panose="020B0502040204020203" pitchFamily="34" charset="0"/>
              </a:rPr>
              <a:t>O</a:t>
            </a:r>
            <a:r>
              <a:rPr lang="en-US" altLang="zh-CN" sz="1900" b="1" dirty="0">
                <a:latin typeface="Bahnschrift Light Condensed" panose="020B0502040204020203" pitchFamily="34" charset="0"/>
              </a:rPr>
              <a:t>perating conditions</a:t>
            </a:r>
            <a:endParaRPr lang="en-US" sz="1900" b="1" dirty="0">
              <a:latin typeface="Bahnschrift Light Condensed" panose="020B0502040204020203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表格 3">
                <a:extLst>
                  <a:ext uri="{FF2B5EF4-FFF2-40B4-BE49-F238E27FC236}">
                    <a16:creationId xmlns:a16="http://schemas.microsoft.com/office/drawing/2014/main" id="{3AC1BF84-2E41-C8E4-3CC1-7F16F3475FC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680972" y="3795753"/>
              <a:ext cx="5218860" cy="301612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210999">
                      <a:extLst>
                        <a:ext uri="{9D8B030D-6E8A-4147-A177-3AD203B41FA5}">
                          <a16:colId xmlns:a16="http://schemas.microsoft.com/office/drawing/2014/main" val="3678315098"/>
                        </a:ext>
                      </a:extLst>
                    </a:gridCol>
                    <a:gridCol w="2007861">
                      <a:extLst>
                        <a:ext uri="{9D8B030D-6E8A-4147-A177-3AD203B41FA5}">
                          <a16:colId xmlns:a16="http://schemas.microsoft.com/office/drawing/2014/main" val="3930200109"/>
                        </a:ext>
                      </a:extLst>
                    </a:gridCol>
                  </a:tblGrid>
                  <a:tr h="324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Incoming flow velocity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500" kern="12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sz="1500" kern="12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∞</m:t>
                                    </m:r>
                                  </m:sub>
                                </m:sSub>
                                <m:r>
                                  <a:rPr lang="en-US" sz="1500" kern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500" b="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  <m:r>
                                  <a:rPr lang="en-US" sz="1500" kern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0 </m:t>
                                </m:r>
                                <m:r>
                                  <a:rPr lang="en-US" sz="1500" kern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𝑚</m:t>
                                </m:r>
                                <m:r>
                                  <a:rPr lang="en-US" sz="1500" kern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/</m:t>
                                </m:r>
                                <m:r>
                                  <a:rPr lang="en-US" sz="1500" kern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𝑠</m:t>
                                </m:r>
                              </m:oMath>
                            </m:oMathPara>
                          </a14:m>
                          <a:endParaRPr lang="en-US" sz="150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90914562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W</a:t>
                          </a:r>
                          <a:r>
                            <a:rPr lang="en-DE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ing angle of attack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500" i="1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altLang="zh-CN" sz="1500" i="1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oA</a:t>
                          </a:r>
                          <a:r>
                            <a:rPr lang="en-US" altLang="zh-CN" sz="15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0" i="0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160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oMath>
                          </a14:m>
                          <a:endParaRPr lang="en-US" sz="150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586159960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Advance ratio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en-US" sz="1500" i="1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J =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500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1500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sz="1500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∞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500" i="1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/</a:t>
                          </a:r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15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n∙D</a:t>
                          </a:r>
                          <a:r>
                            <a:rPr lang="en-US" sz="15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) = 0.8</a:t>
                          </a:r>
                          <a:endParaRPr lang="en-DE" sz="150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536424716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Rotating speed of the propeller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5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11073 </a:t>
                          </a:r>
                          <a:r>
                            <a:rPr lang="en-US" altLang="zh-CN" sz="1500" i="1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rpm</a:t>
                          </a:r>
                          <a:endParaRPr lang="en-DE" sz="1500" i="1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36305447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altLang="zh-CN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ropeller blade relative phase angle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DE" sz="150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∆</m:t>
                                </m:r>
                                <m:r>
                                  <m:rPr>
                                    <m:sty m:val="p"/>
                                  </m:rPr>
                                  <a:rPr lang="el-GR" sz="150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Φ</m:t>
                                </m: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DE" sz="1500" i="1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8916863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Incoming flow Mach number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500" kern="12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sz="1500" kern="12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∞</m:t>
                                    </m:r>
                                  </m:sub>
                                </m:sSub>
                                <m:r>
                                  <a:rPr lang="zh-CN" altLang="en-US" sz="1500" kern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≈</m:t>
                                </m:r>
                                <m:r>
                                  <a:rPr lang="en-US" sz="1500" kern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0.</m:t>
                                </m:r>
                                <m:r>
                                  <a:rPr lang="en-US" sz="1500" b="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088</m:t>
                                </m:r>
                              </m:oMath>
                            </m:oMathPara>
                          </a14:m>
                          <a:endParaRPr lang="en-DE" sz="150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44246605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Propeller tip tangential Mach number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altLang="zh-CN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𝑡𝑖𝑝</m:t>
                                    </m:r>
                                  </m:sub>
                                </m:sSub>
                                <m:r>
                                  <a:rPr lang="zh-CN" altLang="en-US" sz="1500" kern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≈</m:t>
                                </m:r>
                                <m:r>
                                  <a:rPr lang="en-US" sz="1500" kern="1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0.</m:t>
                                </m:r>
                                <m:r>
                                  <a:rPr lang="en-US" sz="1500" b="0" i="0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35</m:t>
                                </m:r>
                              </m:oMath>
                            </m:oMathPara>
                          </a14:m>
                          <a:endParaRPr lang="en-DE" sz="150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621543939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Reynolds number (wing)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50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𝑅</m:t>
                              </m:r>
                              <m:r>
                                <m:rPr>
                                  <m:sty m:val="p"/>
                                </m:rPr>
                                <a:rPr lang="en-US" sz="1500" b="0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e</m:t>
                              </m:r>
                              <m:r>
                                <a:rPr lang="zh-CN" altLang="en-US" sz="1500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≈</m:t>
                              </m:r>
                              <m:r>
                                <a:rPr lang="en-US" altLang="zh-CN" sz="1500" b="0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600</m:t>
                              </m:r>
                              <m:r>
                                <a:rPr lang="en-US" sz="1500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,000</m:t>
                              </m:r>
                            </m:oMath>
                          </a14:m>
                          <a:r>
                            <a:rPr lang="en-US" sz="1500" kern="12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</a:t>
                          </a:r>
                          <a:endParaRPr lang="en-DE" sz="150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7430721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表格 3">
                <a:extLst>
                  <a:ext uri="{FF2B5EF4-FFF2-40B4-BE49-F238E27FC236}">
                    <a16:creationId xmlns:a16="http://schemas.microsoft.com/office/drawing/2014/main" id="{3AC1BF84-2E41-C8E4-3CC1-7F16F3475FC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680972" y="3795753"/>
              <a:ext cx="5218860" cy="301612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210999">
                      <a:extLst>
                        <a:ext uri="{9D8B030D-6E8A-4147-A177-3AD203B41FA5}">
                          <a16:colId xmlns:a16="http://schemas.microsoft.com/office/drawing/2014/main" val="3678315098"/>
                        </a:ext>
                      </a:extLst>
                    </a:gridCol>
                    <a:gridCol w="2007861">
                      <a:extLst>
                        <a:ext uri="{9D8B030D-6E8A-4147-A177-3AD203B41FA5}">
                          <a16:colId xmlns:a16="http://schemas.microsoft.com/office/drawing/2014/main" val="3930200109"/>
                        </a:ext>
                      </a:extLst>
                    </a:gridCol>
                  </a:tblGrid>
                  <a:tr h="3770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Incoming flow velocity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59697" t="-9677" r="-303" b="-7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09145621"/>
                      </a:ext>
                    </a:extLst>
                  </a:tr>
                  <a:tr h="3770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W</a:t>
                          </a:r>
                          <a:r>
                            <a:rPr lang="en-DE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ing angle of attack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59697" t="-109677" r="-303" b="-6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86159960"/>
                      </a:ext>
                    </a:extLst>
                  </a:tr>
                  <a:tr h="3770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Advance ratio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59697" t="-209677" r="-303" b="-5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36424716"/>
                      </a:ext>
                    </a:extLst>
                  </a:tr>
                  <a:tr h="3770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Rotating speed of the propeller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5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11073 </a:t>
                          </a:r>
                          <a:r>
                            <a:rPr lang="en-US" altLang="zh-CN" sz="1500" i="1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rpm</a:t>
                          </a:r>
                          <a:endParaRPr lang="en-DE" sz="1500" i="1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363054472"/>
                      </a:ext>
                    </a:extLst>
                  </a:tr>
                  <a:tr h="3770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altLang="zh-CN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ropeller blade relative phase angle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59697" t="-409677" r="-303" b="-3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89168632"/>
                      </a:ext>
                    </a:extLst>
                  </a:tr>
                  <a:tr h="3770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Incoming flow Mach number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59697" t="-509677" r="-303" b="-2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44246605"/>
                      </a:ext>
                    </a:extLst>
                  </a:tr>
                  <a:tr h="3770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Propeller tip tangential Mach number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59697" t="-609677" r="-303" b="-1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1543939"/>
                      </a:ext>
                    </a:extLst>
                  </a:tr>
                  <a:tr h="37701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900" kern="1200" dirty="0">
                              <a:solidFill>
                                <a:schemeClr val="tx1"/>
                              </a:solidFill>
                              <a:latin typeface="Bahnschrift Light Condensed" panose="020B0502040204020203" pitchFamily="34" charset="0"/>
                              <a:ea typeface="+mn-ea"/>
                              <a:cs typeface="+mn-cs"/>
                            </a:rPr>
                            <a:t>Reynolds number (wing)</a:t>
                          </a:r>
                          <a:endParaRPr lang="en-DE" sz="1900" kern="1200" dirty="0">
                            <a:solidFill>
                              <a:schemeClr val="tx1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mpd="sng"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59697" t="-709677" r="-303" b="-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4307216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内容占位符 3">
                <a:extLst>
                  <a:ext uri="{FF2B5EF4-FFF2-40B4-BE49-F238E27FC236}">
                    <a16:creationId xmlns:a16="http://schemas.microsoft.com/office/drawing/2014/main" id="{09FAFBB6-6022-7A79-EFBF-3100B7A4EE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490" y="1290628"/>
                <a:ext cx="7401710" cy="1965620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1900" b="1" dirty="0">
                    <a:latin typeface="Bahnschrift Light Condensed" panose="020B0502040204020203" pitchFamily="34" charset="0"/>
                  </a:rPr>
                  <a:t>Geometry</a:t>
                </a:r>
              </a:p>
              <a:p>
                <a:pPr marL="400050" lvl="1">
                  <a:spcBef>
                    <a:spcPts val="600"/>
                  </a:spcBef>
                </a:pPr>
                <a:r>
                  <a:rPr lang="en-US" sz="1900" dirty="0">
                    <a:latin typeface="Bahnschrift Light Condensed" panose="020B0502040204020203" pitchFamily="34" charset="0"/>
                  </a:rPr>
                  <a:t>Propeller: </a:t>
                </a:r>
                <a14:m>
                  <m:oMath xmlns:m="http://schemas.openxmlformats.org/officeDocument/2006/math">
                    <m:r>
                      <a:rPr lang="en-US" sz="190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1900">
                        <a:latin typeface="Cambria Math" panose="02040503050406030204" pitchFamily="18" charset="0"/>
                      </a:rPr>
                      <m:t>=203.2 </m:t>
                    </m:r>
                    <m:r>
                      <a:rPr lang="en-US" sz="1900">
                        <a:latin typeface="Cambria Math" panose="02040503050406030204" pitchFamily="18" charset="0"/>
                      </a:rPr>
                      <m:t>𝑚𝑚</m:t>
                    </m:r>
                  </m:oMath>
                </a14:m>
                <a:r>
                  <a:rPr lang="en-US" sz="1900" dirty="0">
                    <a:latin typeface="Bahnschrift Light Condensed" panose="020B0502040204020203" pitchFamily="34" charset="0"/>
                  </a:rPr>
                  <a:t>, the blade pitch angle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1900" b="0" i="1" dirty="0" smtClean="0">
                            <a:latin typeface="Cambria Math" panose="02040503050406030204" pitchFamily="18" charset="0"/>
                          </a:rPr>
                          <m:t>0.7</m:t>
                        </m:r>
                        <m:r>
                          <a:rPr lang="en-US" sz="1900" b="0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sz="1900" i="1" dirty="0" smtClean="0">
                        <a:latin typeface="Cambria Math" panose="02040503050406030204" pitchFamily="18" charset="0"/>
                      </a:rPr>
                      <m:t>= 30</m:t>
                    </m:r>
                    <m:r>
                      <a:rPr lang="en-US" sz="19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1900" dirty="0">
                  <a:latin typeface="Bahnschrift Light Condensed" panose="020B0502040204020203" pitchFamily="34" charset="0"/>
                </a:endParaRPr>
              </a:p>
              <a:p>
                <a:pPr marL="400050" lvl="1">
                  <a:spcBef>
                    <a:spcPts val="600"/>
                  </a:spcBef>
                </a:pPr>
                <a:r>
                  <a:rPr lang="en-US" sz="1900" dirty="0">
                    <a:latin typeface="Bahnschrift Light Condensed" panose="020B0502040204020203" pitchFamily="34" charset="0"/>
                  </a:rPr>
                  <a:t>Wing</a:t>
                </a:r>
                <a:r>
                  <a:rPr lang="en-US" altLang="zh-CN" sz="1900" dirty="0">
                    <a:latin typeface="Bahnschrift Light Condensed" panose="020B0502040204020203" pitchFamily="34" charset="0"/>
                  </a:rPr>
                  <a:t>: </a:t>
                </a:r>
                <a:r>
                  <a:rPr lang="en-US" altLang="zh-CN" sz="1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NLF­-Mod22(B), </a:t>
                </a:r>
                <a:r>
                  <a:rPr lang="en-US" sz="1900" dirty="0">
                    <a:latin typeface="Bahnschrift Light Condensed" panose="020B0502040204020203" pitchFamily="34" charset="0"/>
                  </a:rPr>
                  <a:t>chord length</a:t>
                </a:r>
                <a:r>
                  <a:rPr lang="en-US" altLang="zh-CN" sz="1900" dirty="0">
                    <a:latin typeface="Bahnschrift Light Condensed" panose="020B0502040204020203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900" b="0" i="1" smtClean="0">
                            <a:latin typeface="Cambria Math" panose="02040503050406030204" pitchFamily="18" charset="0"/>
                          </a:rPr>
                          <m:t>𝑤𝑖𝑛𝑔</m:t>
                        </m:r>
                      </m:sub>
                    </m:sSub>
                    <m:r>
                      <a:rPr lang="en-US" sz="190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900" b="0" i="0" smtClean="0">
                        <a:latin typeface="Cambria Math" panose="02040503050406030204" pitchFamily="18" charset="0"/>
                      </a:rPr>
                      <m:t>300</m:t>
                    </m:r>
                    <m:r>
                      <a:rPr lang="en-US" sz="19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900">
                        <a:latin typeface="Cambria Math" panose="02040503050406030204" pitchFamily="18" charset="0"/>
                      </a:rPr>
                      <m:t>𝑚𝑚</m:t>
                    </m:r>
                  </m:oMath>
                </a14:m>
                <a:endParaRPr lang="en-US" sz="1900" dirty="0">
                  <a:latin typeface="Bahnschrift Light Condensed" panose="020B0502040204020203" pitchFamily="34" charset="0"/>
                </a:endParaRPr>
              </a:p>
              <a:p>
                <a:pPr marL="400050" lvl="1">
                  <a:spcBef>
                    <a:spcPts val="600"/>
                  </a:spcBef>
                </a:pPr>
                <a:r>
                  <a:rPr lang="en-US" sz="1900" dirty="0">
                    <a:latin typeface="Bahnschrift Light Condensed" panose="020B0502040204020203" pitchFamily="34" charset="0"/>
                  </a:rPr>
                  <a:t>Propeller installation shaft incidence angle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9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𝑝𝑟𝑜𝑝</m:t>
                        </m:r>
                      </m:sub>
                    </m:sSub>
                    <m:r>
                      <a:rPr lang="en-US" sz="19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900" b="0" i="1" dirty="0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sz="19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1900" dirty="0">
                  <a:latin typeface="Bahnschrift Light Condensed" panose="020B0502040204020203" pitchFamily="34" charset="0"/>
                </a:endParaRPr>
              </a:p>
              <a:p>
                <a:pPr marL="400050" lvl="1">
                  <a:spcBef>
                    <a:spcPts val="600"/>
                  </a:spcBef>
                </a:pPr>
                <a:r>
                  <a:rPr lang="en-US" sz="1900" dirty="0">
                    <a:latin typeface="Bahnschrift Light Condensed" panose="020B0502040204020203" pitchFamily="34" charset="0"/>
                  </a:rPr>
                  <a:t>Distance between propellers </a:t>
                </a:r>
                <a:r>
                  <a:rPr lang="en-US" sz="1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4.8 mm</a:t>
                </a:r>
              </a:p>
              <a:p>
                <a:pPr marL="400050" lvl="1">
                  <a:spcBef>
                    <a:spcPts val="600"/>
                  </a:spcBef>
                </a:pPr>
                <a:r>
                  <a:rPr lang="en-US" altLang="zh-CN" sz="1900" dirty="0">
                    <a:latin typeface="Bahnschrift Light Condensed" panose="020B0502040204020203" pitchFamily="34" charset="0"/>
                  </a:rPr>
                  <a:t>Distance between the propeller and wing: </a:t>
                </a:r>
                <a:r>
                  <a:rPr lang="en-US" altLang="zh-CN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Δx</a:t>
                </a:r>
                <a:r>
                  <a:rPr lang="en-US" altLang="zh-CN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≈</a:t>
                </a:r>
                <a:r>
                  <a:rPr lang="en-US" altLang="zh-CN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0.85D </a:t>
                </a:r>
                <a:endParaRPr lang="en-US" altLang="zh-CN" sz="1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内容占位符 3">
                <a:extLst>
                  <a:ext uri="{FF2B5EF4-FFF2-40B4-BE49-F238E27FC236}">
                    <a16:creationId xmlns:a16="http://schemas.microsoft.com/office/drawing/2014/main" id="{09FAFBB6-6022-7A79-EFBF-3100B7A4EE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490" y="1290628"/>
                <a:ext cx="7401710" cy="1965620"/>
              </a:xfrm>
              <a:prstGeom prst="rect">
                <a:avLst/>
              </a:prstGeom>
              <a:blipFill>
                <a:blip r:embed="rId4"/>
                <a:stretch>
                  <a:fillRect l="-741" t="-3106" b="-10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E31D1375-88E7-E0B8-4236-78DB529A3697}"/>
              </a:ext>
            </a:extLst>
          </p:cNvPr>
          <p:cNvSpPr txBox="1">
            <a:spLocks/>
          </p:cNvSpPr>
          <p:nvPr/>
        </p:nvSpPr>
        <p:spPr>
          <a:xfrm>
            <a:off x="372314" y="891213"/>
            <a:ext cx="8826694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ENODISE-B1 configuration </a:t>
            </a:r>
            <a:r>
              <a:rPr lang="en-US" sz="1800" dirty="0"/>
              <a:t>(According to TUD document: </a:t>
            </a:r>
            <a:r>
              <a:rPr lang="de-DE" sz="1800" dirty="0"/>
              <a:t>Baseline_config_OperCondition.pdf</a:t>
            </a:r>
            <a:r>
              <a:rPr lang="en-US" sz="1800" dirty="0"/>
              <a:t>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F20714-62CC-69A5-B6C0-552293CE5F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462"/>
          <a:stretch/>
        </p:blipFill>
        <p:spPr>
          <a:xfrm>
            <a:off x="7680176" y="160968"/>
            <a:ext cx="2129773" cy="583738"/>
          </a:xfrm>
          <a:prstGeom prst="rect">
            <a:avLst/>
          </a:prstGeom>
        </p:spPr>
      </p:pic>
      <p:pic>
        <p:nvPicPr>
          <p:cNvPr id="22" name="图片 21" descr="图示&#10;&#10;描述已自动生成">
            <a:extLst>
              <a:ext uri="{FF2B5EF4-FFF2-40B4-BE49-F238E27FC236}">
                <a16:creationId xmlns:a16="http://schemas.microsoft.com/office/drawing/2014/main" id="{8A217352-FE4B-CEB3-7872-AE9180FBF7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359" y="2356834"/>
            <a:ext cx="5944641" cy="361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750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68BE92-C15B-4529-BB4D-F085DBF0C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44021"/>
            <a:ext cx="11521280" cy="1152128"/>
          </a:xfrm>
        </p:spPr>
        <p:txBody>
          <a:bodyPr/>
          <a:lstStyle/>
          <a:p>
            <a:r>
              <a:rPr lang="de-DE" dirty="0"/>
              <a:t>Simulation Setup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023D9B-314D-43AD-8832-782D7DD2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4352" y="6525345"/>
            <a:ext cx="2743200" cy="216024"/>
          </a:xfrm>
        </p:spPr>
        <p:txBody>
          <a:bodyPr/>
          <a:lstStyle/>
          <a:p>
            <a:fld id="{F8D4B98A-DB7F-49A3-90DE-F78247E46360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8568696-924F-526B-BB36-1282768C0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314" y="1052736"/>
            <a:ext cx="5363646" cy="455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Computational domain and boundary conditions</a:t>
            </a:r>
          </a:p>
          <a:p>
            <a:pPr marL="0" indent="0">
              <a:buNone/>
            </a:pPr>
            <a:endParaRPr lang="en-US" sz="2400" b="1" dirty="0"/>
          </a:p>
        </p:txBody>
      </p:sp>
      <p:graphicFrame>
        <p:nvGraphicFramePr>
          <p:cNvPr id="4" name="表格 62">
            <a:extLst>
              <a:ext uri="{FF2B5EF4-FFF2-40B4-BE49-F238E27FC236}">
                <a16:creationId xmlns:a16="http://schemas.microsoft.com/office/drawing/2014/main" id="{ED9849CB-D989-CB3B-24C9-BC69DA959C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711362"/>
              </p:ext>
            </p:extLst>
          </p:nvPr>
        </p:nvGraphicFramePr>
        <p:xfrm>
          <a:off x="489188" y="1496347"/>
          <a:ext cx="738443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8438">
                  <a:extLst>
                    <a:ext uri="{9D8B030D-6E8A-4147-A177-3AD203B41FA5}">
                      <a16:colId xmlns:a16="http://schemas.microsoft.com/office/drawing/2014/main" val="2779429414"/>
                    </a:ext>
                  </a:extLst>
                </a:gridCol>
                <a:gridCol w="6156000">
                  <a:extLst>
                    <a:ext uri="{9D8B030D-6E8A-4147-A177-3AD203B41FA5}">
                      <a16:colId xmlns:a16="http://schemas.microsoft.com/office/drawing/2014/main" val="1484283847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Inlet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Subsonic characteristic boundary condition (</a:t>
                      </a:r>
                      <a:r>
                        <a:rPr lang="en-US" altLang="zh-CN" sz="1800" i="1" kern="1200" dirty="0" err="1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cbc</a:t>
                      </a:r>
                      <a:r>
                        <a:rPr lang="en-US" altLang="zh-CN" sz="1800" i="1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) with T*, P*,and </a:t>
                      </a:r>
                      <a:r>
                        <a:rPr lang="el-GR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α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 prescribed. 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32720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Outlet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Subsonic characteristic boundary condition (</a:t>
                      </a:r>
                      <a:r>
                        <a:rPr lang="en-US" altLang="zh-CN" sz="1800" i="1" kern="1200" dirty="0" err="1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cbc</a:t>
                      </a:r>
                      <a:r>
                        <a:rPr lang="en-US" altLang="zh-CN" sz="1800" i="1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) with P prescribed. 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76676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Top/Bottom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Subsonic inlet/outlet with sponge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859450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Side wall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Periodic boundary condition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0076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Geometry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Non-slip boundary condition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1930487"/>
                  </a:ext>
                </a:extLst>
              </a:tr>
            </a:tbl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:a16="http://schemas.microsoft.com/office/drawing/2014/main" id="{5966209B-245D-61DF-BB11-D831FA378B3F}"/>
              </a:ext>
            </a:extLst>
          </p:cNvPr>
          <p:cNvGrpSpPr/>
          <p:nvPr/>
        </p:nvGrpSpPr>
        <p:grpSpPr>
          <a:xfrm>
            <a:off x="8250835" y="1012114"/>
            <a:ext cx="3756718" cy="2414258"/>
            <a:chOff x="6515794" y="927381"/>
            <a:chExt cx="4852831" cy="3118675"/>
          </a:xfrm>
        </p:grpSpPr>
        <p:pic>
          <p:nvPicPr>
            <p:cNvPr id="12" name="图片 11" descr="图片包含 飞行, 照片, 小, 空气&#10;&#10;描述已自动生成">
              <a:extLst>
                <a:ext uri="{FF2B5EF4-FFF2-40B4-BE49-F238E27FC236}">
                  <a16:creationId xmlns:a16="http://schemas.microsoft.com/office/drawing/2014/main" id="{A524A1A9-64D6-8A45-A7E8-CE3D74571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1" t="1645" r="6140"/>
            <a:stretch/>
          </p:blipFill>
          <p:spPr>
            <a:xfrm>
              <a:off x="6515794" y="927381"/>
              <a:ext cx="4678137" cy="2995000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12E8243-94A7-C342-09A2-F19650D38D07}"/>
                </a:ext>
              </a:extLst>
            </p:cNvPr>
            <p:cNvGrpSpPr/>
            <p:nvPr/>
          </p:nvGrpSpPr>
          <p:grpSpPr>
            <a:xfrm>
              <a:off x="7230547" y="1379072"/>
              <a:ext cx="4138078" cy="2666984"/>
              <a:chOff x="6985390" y="1444158"/>
              <a:chExt cx="4138078" cy="2666984"/>
            </a:xfrm>
          </p:grpSpPr>
          <p:sp>
            <p:nvSpPr>
              <p:cNvPr id="17" name="内容占位符 3">
                <a:extLst>
                  <a:ext uri="{FF2B5EF4-FFF2-40B4-BE49-F238E27FC236}">
                    <a16:creationId xmlns:a16="http://schemas.microsoft.com/office/drawing/2014/main" id="{8459D5EB-7C7F-793D-FA7E-8C87AE3D4C77}"/>
                  </a:ext>
                </a:extLst>
              </p:cNvPr>
              <p:cNvSpPr txBox="1">
                <a:spLocks/>
              </p:cNvSpPr>
              <p:nvPr/>
            </p:nvSpPr>
            <p:spPr>
              <a:xfrm rot="21200907">
                <a:off x="7050906" y="1444158"/>
                <a:ext cx="3885210" cy="34377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L*W*H = 2420*208*1210 mm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B13B97C-762D-B553-8AF3-C0B567FD9527}"/>
                  </a:ext>
                </a:extLst>
              </p:cNvPr>
              <p:cNvSpPr txBox="1"/>
              <p:nvPr/>
            </p:nvSpPr>
            <p:spPr>
              <a:xfrm>
                <a:off x="6985390" y="3634049"/>
                <a:ext cx="4138078" cy="4770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D65629"/>
                    </a:solidFill>
                    <a:latin typeface="Bahnschrift Light Condensed" panose="020B0502040204020203" pitchFamily="34" charset="0"/>
                  </a:rPr>
                  <a:t>Sketch of the computational</a:t>
                </a:r>
                <a:r>
                  <a:rPr lang="en-US" altLang="zh-CN" dirty="0">
                    <a:solidFill>
                      <a:srgbClr val="D65629"/>
                    </a:solidFill>
                    <a:latin typeface="Bahnschrift Light Condensed" panose="020B0502040204020203" pitchFamily="34" charset="0"/>
                  </a:rPr>
                  <a:t> domain</a:t>
                </a:r>
                <a:endParaRPr lang="en-DE" dirty="0">
                  <a:solidFill>
                    <a:srgbClr val="D65629"/>
                  </a:solidFill>
                  <a:latin typeface="Bahnschrift Light Condensed" panose="020B0502040204020203" pitchFamily="34" charset="0"/>
                </a:endParaRP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E62CE4F6-4919-A710-F84C-9E899EBC25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462"/>
          <a:stretch/>
        </p:blipFill>
        <p:spPr>
          <a:xfrm>
            <a:off x="7680176" y="160968"/>
            <a:ext cx="2129773" cy="583738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1AF3B879-BA1C-F447-337B-C4D3B3057538}"/>
              </a:ext>
            </a:extLst>
          </p:cNvPr>
          <p:cNvGrpSpPr/>
          <p:nvPr/>
        </p:nvGrpSpPr>
        <p:grpSpPr>
          <a:xfrm>
            <a:off x="1631504" y="4077747"/>
            <a:ext cx="8684587" cy="2801532"/>
            <a:chOff x="394200" y="3040436"/>
            <a:chExt cx="11439864" cy="369034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1A9CDE3-5C20-C098-E4DC-37AF952B7BF1}"/>
                </a:ext>
              </a:extLst>
            </p:cNvPr>
            <p:cNvGrpSpPr/>
            <p:nvPr/>
          </p:nvGrpSpPr>
          <p:grpSpPr>
            <a:xfrm>
              <a:off x="394200" y="3040436"/>
              <a:ext cx="11439864" cy="3690348"/>
              <a:chOff x="153032" y="3040436"/>
              <a:chExt cx="11439864" cy="3690348"/>
            </a:xfrm>
          </p:grpSpPr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31F25AFF-9FD4-679B-94E4-7737863857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10745" y="3040436"/>
                <a:ext cx="8882151" cy="3174231"/>
              </a:xfrm>
              <a:prstGeom prst="rect">
                <a:avLst/>
              </a:prstGeom>
            </p:spPr>
          </p:pic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B2A44483-3518-3FD6-B895-FE4D6CC0602A}"/>
                  </a:ext>
                </a:extLst>
              </p:cNvPr>
              <p:cNvGrpSpPr/>
              <p:nvPr/>
            </p:nvGrpSpPr>
            <p:grpSpPr>
              <a:xfrm>
                <a:off x="153032" y="3056134"/>
                <a:ext cx="10375912" cy="3674650"/>
                <a:chOff x="153032" y="3056134"/>
                <a:chExt cx="10375912" cy="3674650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7FF84638-CB79-EF0B-CA19-1843B6B40AEF}"/>
                    </a:ext>
                  </a:extLst>
                </p:cNvPr>
                <p:cNvGrpSpPr/>
                <p:nvPr/>
              </p:nvGrpSpPr>
              <p:grpSpPr>
                <a:xfrm>
                  <a:off x="3910616" y="3112843"/>
                  <a:ext cx="6618328" cy="3617941"/>
                  <a:chOff x="2548019" y="3217102"/>
                  <a:chExt cx="6618328" cy="3617941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930E9D34-5BE3-8682-8E5E-EA1BCE31F5CF}"/>
                      </a:ext>
                    </a:extLst>
                  </p:cNvPr>
                  <p:cNvGrpSpPr/>
                  <p:nvPr/>
                </p:nvGrpSpPr>
                <p:grpSpPr>
                  <a:xfrm>
                    <a:off x="3895079" y="3217102"/>
                    <a:ext cx="5271268" cy="3617941"/>
                    <a:chOff x="3895079" y="3217102"/>
                    <a:chExt cx="5271268" cy="3617941"/>
                  </a:xfrm>
                </p:grpSpPr>
                <p:sp>
                  <p:nvSpPr>
                    <p:cNvPr id="48" name="文本框 47">
                      <a:extLst>
                        <a:ext uri="{FF2B5EF4-FFF2-40B4-BE49-F238E27FC236}">
                          <a16:creationId xmlns:a16="http://schemas.microsoft.com/office/drawing/2014/main" id="{CCFBE57C-80DA-FBF9-FD35-57890849E81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95079" y="6318926"/>
                      <a:ext cx="3457928" cy="516117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en-US" altLang="zh-CN" dirty="0">
                          <a:solidFill>
                            <a:srgbClr val="D65629"/>
                          </a:solidFill>
                          <a:latin typeface="Bahnschrift Light Condensed" panose="020B0502040204020203" pitchFamily="34" charset="0"/>
                        </a:rPr>
                        <a:t>Side view of the </a:t>
                      </a:r>
                      <a:r>
                        <a:rPr lang="en-US" dirty="0">
                          <a:solidFill>
                            <a:srgbClr val="D65629"/>
                          </a:solidFill>
                          <a:latin typeface="Bahnschrift Light Condensed" panose="020B0502040204020203" pitchFamily="34" charset="0"/>
                        </a:rPr>
                        <a:t>mesh</a:t>
                      </a:r>
                    </a:p>
                  </p:txBody>
                </p:sp>
                <p:grpSp>
                  <p:nvGrpSpPr>
                    <p:cNvPr id="49" name="组合 48">
                      <a:extLst>
                        <a:ext uri="{FF2B5EF4-FFF2-40B4-BE49-F238E27FC236}">
                          <a16:creationId xmlns:a16="http://schemas.microsoft.com/office/drawing/2014/main" id="{A253B167-0270-0D08-A294-2624821AA67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780240" y="3217102"/>
                      <a:ext cx="2386107" cy="468539"/>
                      <a:chOff x="6780240" y="3217102"/>
                      <a:chExt cx="2386107" cy="468539"/>
                    </a:xfrm>
                  </p:grpSpPr>
                  <p:sp>
                    <p:nvSpPr>
                      <p:cNvPr id="54" name="Inhaltsplatzhalter 7">
                        <a:extLst>
                          <a:ext uri="{FF2B5EF4-FFF2-40B4-BE49-F238E27FC236}">
                            <a16:creationId xmlns:a16="http://schemas.microsoft.com/office/drawing/2014/main" id="{954A1792-2A95-87B2-A023-29594F3421AE}"/>
                          </a:ext>
                        </a:extLst>
                      </p:cNvPr>
                      <p:cNvSpPr txBox="1">
                        <a:spLocks/>
                      </p:cNvSpPr>
                      <p:nvPr/>
                    </p:nvSpPr>
                    <p:spPr>
                      <a:xfrm>
                        <a:off x="6780240" y="3346680"/>
                        <a:ext cx="2386107" cy="284391"/>
                      </a:xfrm>
                      <a:prstGeom prst="rect">
                        <a:avLst/>
                      </a:prstGeom>
                    </p:spPr>
                    <p:txBody>
                      <a:bodyPr vert="horz" lIns="91440" tIns="45720" rIns="91440" bIns="45720" rtlCol="0">
                        <a:noAutofit/>
                      </a:bodyPr>
                      <a:lstStyle>
                        <a:lvl1pPr marL="2286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1pPr>
                        <a:lvl2pPr marL="6858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2pPr>
                        <a:lvl3pPr marL="11430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3pPr>
                        <a:lvl4pPr marL="16002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4pPr>
                        <a:lvl5pPr marL="20574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5pPr>
                        <a:lvl6pPr marL="25146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9718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4290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8862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indent="0" algn="ctr">
                          <a:spcBef>
                            <a:spcPts val="0"/>
                          </a:spcBef>
                          <a:buNone/>
                        </a:pPr>
                        <a:r>
                          <a:rPr lang="en-US" sz="1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</a:t>
                        </a:r>
                        <a:r>
                          <a:rPr lang="en-US" altLang="zh-CN" sz="1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eriodic boundary</a:t>
                        </a:r>
                        <a:endParaRPr 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  <p:cxnSp>
                    <p:nvCxnSpPr>
                      <p:cNvPr id="55" name="直接箭头连接符 54">
                        <a:extLst>
                          <a:ext uri="{FF2B5EF4-FFF2-40B4-BE49-F238E27FC236}">
                            <a16:creationId xmlns:a16="http://schemas.microsoft.com/office/drawing/2014/main" id="{B656C37A-5BB2-C6E4-B6BE-B983BB08A0D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6932327" y="3217102"/>
                        <a:ext cx="0" cy="468539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headEnd type="none" w="med" len="med"/>
                        <a:tailEnd type="arrow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6" name="直接连接符 55">
                        <a:extLst>
                          <a:ext uri="{FF2B5EF4-FFF2-40B4-BE49-F238E27FC236}">
                            <a16:creationId xmlns:a16="http://schemas.microsoft.com/office/drawing/2014/main" id="{48209884-3FD2-0BB1-591A-8738C78DA21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6932327" y="3685641"/>
                        <a:ext cx="1864426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50" name="组合 49">
                      <a:extLst>
                        <a:ext uri="{FF2B5EF4-FFF2-40B4-BE49-F238E27FC236}">
                          <a16:creationId xmlns:a16="http://schemas.microsoft.com/office/drawing/2014/main" id="{3A0EB302-F5FA-8109-A8CA-3DF3301E682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882766" y="5622990"/>
                      <a:ext cx="2173948" cy="648964"/>
                      <a:chOff x="6860318" y="3265078"/>
                      <a:chExt cx="2173948" cy="648964"/>
                    </a:xfrm>
                  </p:grpSpPr>
                  <p:sp>
                    <p:nvSpPr>
                      <p:cNvPr id="51" name="Inhaltsplatzhalter 7">
                        <a:extLst>
                          <a:ext uri="{FF2B5EF4-FFF2-40B4-BE49-F238E27FC236}">
                            <a16:creationId xmlns:a16="http://schemas.microsoft.com/office/drawing/2014/main" id="{6D9A34A7-0A09-E1C2-C91D-D9B5F381A1E3}"/>
                          </a:ext>
                        </a:extLst>
                      </p:cNvPr>
                      <p:cNvSpPr txBox="1">
                        <a:spLocks/>
                      </p:cNvSpPr>
                      <p:nvPr/>
                    </p:nvSpPr>
                    <p:spPr>
                      <a:xfrm>
                        <a:off x="6860318" y="3265078"/>
                        <a:ext cx="2173948" cy="284391"/>
                      </a:xfrm>
                      <a:prstGeom prst="rect">
                        <a:avLst/>
                      </a:prstGeom>
                    </p:spPr>
                    <p:txBody>
                      <a:bodyPr vert="horz" lIns="91440" tIns="45720" rIns="91440" bIns="45720" rtlCol="0">
                        <a:noAutofit/>
                      </a:bodyPr>
                      <a:lstStyle>
                        <a:lvl1pPr marL="2286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1pPr>
                        <a:lvl2pPr marL="6858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2pPr>
                        <a:lvl3pPr marL="11430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3pPr>
                        <a:lvl4pPr marL="16002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4pPr>
                        <a:lvl5pPr marL="20574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rgbClr val="D65629"/>
                            </a:solidFill>
                            <a:latin typeface="Bahnschrift Light Condensed" panose="020B0502040204020203" pitchFamily="34" charset="0"/>
                            <a:ea typeface="+mn-ea"/>
                            <a:cs typeface="+mn-cs"/>
                          </a:defRPr>
                        </a:lvl5pPr>
                        <a:lvl6pPr marL="25146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9718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4290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886200" indent="-228600" algn="l" defTabSz="914400" rtl="0" eaLnBrk="1" latinLnBrk="0" hangingPunct="1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indent="0" algn="ctr">
                          <a:spcBef>
                            <a:spcPts val="0"/>
                          </a:spcBef>
                          <a:buNone/>
                        </a:pPr>
                        <a:r>
                          <a:rPr lang="en-US" sz="1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</a:t>
                        </a:r>
                        <a:r>
                          <a:rPr lang="en-US" altLang="zh-CN" sz="14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eriodic boundary</a:t>
                        </a:r>
                        <a:endParaRPr 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  <p:cxnSp>
                    <p:nvCxnSpPr>
                      <p:cNvPr id="52" name="直接箭头连接符 51">
                        <a:extLst>
                          <a:ext uri="{FF2B5EF4-FFF2-40B4-BE49-F238E27FC236}">
                            <a16:creationId xmlns:a16="http://schemas.microsoft.com/office/drawing/2014/main" id="{944816ED-1922-4204-71B2-349B77F526C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6935546" y="3592045"/>
                        <a:ext cx="0" cy="321997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headEnd type="none" w="med" len="med"/>
                        <a:tailEnd type="arrow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直接连接符 52">
                        <a:extLst>
                          <a:ext uri="{FF2B5EF4-FFF2-40B4-BE49-F238E27FC236}">
                            <a16:creationId xmlns:a16="http://schemas.microsoft.com/office/drawing/2014/main" id="{F986813C-6E15-5538-8BA1-6F2B1B73F21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6932327" y="3592045"/>
                        <a:ext cx="1864426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AB58AF5-356C-BA6B-6F37-671E7BB38792}"/>
                      </a:ext>
                    </a:extLst>
                  </p:cNvPr>
                  <p:cNvGrpSpPr/>
                  <p:nvPr/>
                </p:nvGrpSpPr>
                <p:grpSpPr>
                  <a:xfrm>
                    <a:off x="2548019" y="4436614"/>
                    <a:ext cx="3378541" cy="663751"/>
                    <a:chOff x="6076411" y="3371370"/>
                    <a:chExt cx="3378541" cy="663751"/>
                  </a:xfrm>
                </p:grpSpPr>
                <p:sp>
                  <p:nvSpPr>
                    <p:cNvPr id="45" name="Inhaltsplatzhalter 7">
                      <a:extLst>
                        <a:ext uri="{FF2B5EF4-FFF2-40B4-BE49-F238E27FC236}">
                          <a16:creationId xmlns:a16="http://schemas.microsoft.com/office/drawing/2014/main" id="{7783B7A0-73AA-C54A-6120-5EA759D0E1DF}"/>
                        </a:ext>
                      </a:extLst>
                    </p:cNvPr>
                    <p:cNvSpPr txBox="1">
                      <a:spLocks/>
                    </p:cNvSpPr>
                    <p:nvPr/>
                  </p:nvSpPr>
                  <p:spPr>
                    <a:xfrm>
                      <a:off x="6533602" y="3371370"/>
                      <a:ext cx="2921350" cy="617257"/>
                    </a:xfrm>
                    <a:prstGeom prst="rect">
                      <a:avLst/>
                    </a:prstGeom>
                  </p:spPr>
                  <p:txBody>
                    <a:bodyPr vert="horz" lIns="91440" tIns="45720" rIns="91440" bIns="45720" rtlCol="0">
                      <a:noAutofit/>
                    </a:bodyPr>
                    <a:lstStyle>
                      <a:lvl1pPr marL="2286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rgbClr val="D65629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defRPr>
                      </a:lvl1pPr>
                      <a:lvl2pPr marL="6858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rgbClr val="D65629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defRPr>
                      </a:lvl2pPr>
                      <a:lvl3pPr marL="11430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rgbClr val="D65629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defRPr>
                      </a:lvl3pPr>
                      <a:lvl4pPr marL="16002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rgbClr val="D65629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defRPr>
                      </a:lvl4pPr>
                      <a:lvl5pPr marL="20574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rgbClr val="D65629"/>
                          </a:solidFill>
                          <a:latin typeface="Bahnschrift Light Condensed" panose="020B0502040204020203" pitchFamily="34" charset="0"/>
                          <a:ea typeface="+mn-ea"/>
                          <a:cs typeface="+mn-cs"/>
                        </a:defRPr>
                      </a:lvl5pPr>
                      <a:lvl6pPr marL="25146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9718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4290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8862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spcBef>
                          <a:spcPts val="0"/>
                        </a:spcBef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Adaptive Mesh Refinement on the fluid-solid interface</a:t>
                      </a:r>
                    </a:p>
                  </p:txBody>
                </p:sp>
                <p:cxnSp>
                  <p:nvCxnSpPr>
                    <p:cNvPr id="46" name="直接箭头连接符 45">
                      <a:extLst>
                        <a:ext uri="{FF2B5EF4-FFF2-40B4-BE49-F238E27FC236}">
                          <a16:creationId xmlns:a16="http://schemas.microsoft.com/office/drawing/2014/main" id="{0F081C1C-3251-80A0-380A-78AB6069E90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6076411" y="3692151"/>
                      <a:ext cx="527975" cy="342970"/>
                    </a:xfrm>
                    <a:prstGeom prst="straightConnector1">
                      <a:avLst/>
                    </a:prstGeom>
                    <a:ln w="19050">
                      <a:solidFill>
                        <a:schemeClr val="tx1"/>
                      </a:solidFill>
                      <a:headEnd type="none" w="med" len="med"/>
                      <a:tailEnd type="arrow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7CE78FAF-B8AB-6399-241E-C9E5C0FD4FF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604386" y="3692151"/>
                      <a:ext cx="2548049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id="{58D7D39E-D5DC-25F9-3264-A90921373B4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53032" y="3056134"/>
                  <a:ext cx="2446628" cy="3158534"/>
                </a:xfrm>
                <a:prstGeom prst="rect">
                  <a:avLst/>
                </a:prstGeom>
                <a:ln w="38100">
                  <a:solidFill>
                    <a:srgbClr val="D65629"/>
                  </a:solidFill>
                </a:ln>
              </p:spPr>
            </p:pic>
          </p:grpSp>
        </p:grp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0781C13-D6A5-63B5-0B06-04796039D755}"/>
                </a:ext>
              </a:extLst>
            </p:cNvPr>
            <p:cNvSpPr/>
            <p:nvPr/>
          </p:nvSpPr>
          <p:spPr>
            <a:xfrm>
              <a:off x="4079433" y="4407242"/>
              <a:ext cx="216368" cy="317902"/>
            </a:xfrm>
            <a:prstGeom prst="rect">
              <a:avLst/>
            </a:prstGeom>
            <a:noFill/>
            <a:ln w="28575">
              <a:solidFill>
                <a:srgbClr val="D6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直接箭头连接符 37">
              <a:extLst>
                <a:ext uri="{FF2B5EF4-FFF2-40B4-BE49-F238E27FC236}">
                  <a16:creationId xmlns:a16="http://schemas.microsoft.com/office/drawing/2014/main" id="{50AC14A6-CAA5-2A9E-C2EB-69EB8D87E5A2}"/>
                </a:ext>
              </a:extLst>
            </p:cNvPr>
            <p:cNvCxnSpPr>
              <a:cxnSpLocks/>
              <a:endCxn id="37" idx="1"/>
            </p:cNvCxnSpPr>
            <p:nvPr/>
          </p:nvCxnSpPr>
          <p:spPr>
            <a:xfrm>
              <a:off x="2840828" y="4175321"/>
              <a:ext cx="1238604" cy="390872"/>
            </a:xfrm>
            <a:prstGeom prst="straightConnector1">
              <a:avLst/>
            </a:prstGeom>
            <a:ln w="38100">
              <a:solidFill>
                <a:srgbClr val="D6562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内容占位符 3">
                <a:extLst>
                  <a:ext uri="{FF2B5EF4-FFF2-40B4-BE49-F238E27FC236}">
                    <a16:creationId xmlns:a16="http://schemas.microsoft.com/office/drawing/2014/main" id="{772A0F79-FD21-D4F8-A0F5-BAC2CD660F5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158" y="3605107"/>
                <a:ext cx="11074402" cy="424571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00050" lvl="1">
                  <a:spcBef>
                    <a:spcPts val="600"/>
                  </a:spcBef>
                </a:pPr>
                <a:r>
                  <a:rPr lang="en-US" sz="1900" dirty="0">
                    <a:latin typeface="Bahnschrift Light Condensed" panose="020B0502040204020203" pitchFamily="34" charset="0"/>
                  </a:rPr>
                  <a:t>The minimum </a:t>
                </a:r>
                <a:r>
                  <a:rPr lang="en-US" altLang="zh-CN" sz="1900" dirty="0">
                    <a:latin typeface="Bahnschrift Light Condensed" panose="020B0502040204020203" pitchFamily="34" charset="0"/>
                  </a:rPr>
                  <a:t>mesh resolution </a:t>
                </a:r>
                <a:r>
                  <a:rPr lang="en-US" sz="1900" dirty="0">
                    <a:latin typeface="Bahnschrift Light Condensed" panose="020B0502040204020203" pitchFamily="34" charset="0"/>
                  </a:rPr>
                  <a:t>near the solid boundary is approximately </a:t>
                </a:r>
                <a14:m>
                  <m:oMath xmlns:m="http://schemas.openxmlformats.org/officeDocument/2006/math">
                    <m:r>
                      <a:rPr lang="en-US" sz="1900" b="0" i="0" smtClean="0">
                        <a:latin typeface="Cambria Math" panose="02040503050406030204" pitchFamily="18" charset="0"/>
                      </a:rPr>
                      <m:t>0.07</m:t>
                    </m:r>
                    <m:r>
                      <a:rPr lang="en-US" sz="19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9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𝑚𝑚</m:t>
                    </m:r>
                  </m:oMath>
                </a14:m>
                <a:r>
                  <a:rPr lang="en-US" sz="1900" b="0" dirty="0">
                    <a:latin typeface="Bahnschrift Light Condensed" panose="020B0502040204020203" pitchFamily="34" charset="0"/>
                    <a:ea typeface="Cambria Math" panose="02040503050406030204" pitchFamily="18" charset="0"/>
                  </a:rPr>
                  <a:t>,  the final </a:t>
                </a:r>
                <a:r>
                  <a:rPr lang="en-US" altLang="zh-CN" sz="1900" dirty="0">
                    <a:latin typeface="Bahnschrift Light Condensed" panose="020B0502040204020203" pitchFamily="34" charset="0"/>
                  </a:rPr>
                  <a:t>mesh has </a:t>
                </a:r>
                <a14:m>
                  <m:oMath xmlns:m="http://schemas.openxmlformats.org/officeDocument/2006/math">
                    <m:r>
                      <a:rPr lang="en-US" sz="1900">
                        <a:latin typeface="Cambria Math" panose="02040503050406030204" pitchFamily="18" charset="0"/>
                      </a:rPr>
                      <m:t>1.4∙</m:t>
                    </m:r>
                    <m:sSup>
                      <m:sSup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90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1900">
                            <a:latin typeface="Cambria Math" panose="02040503050406030204" pitchFamily="18" charset="0"/>
                          </a:rPr>
                          <m:t>9</m:t>
                        </m:r>
                      </m:sup>
                    </m:sSup>
                  </m:oMath>
                </a14:m>
                <a:r>
                  <a:rPr lang="en-US" altLang="zh-CN" sz="1900" dirty="0">
                    <a:latin typeface="Bahnschrift Light Condensed" panose="020B0502040204020203" pitchFamily="34" charset="0"/>
                  </a:rPr>
                  <a:t> cells.</a:t>
                </a:r>
              </a:p>
              <a:p>
                <a:pPr marL="400050" lvl="1">
                  <a:spcBef>
                    <a:spcPts val="600"/>
                  </a:spcBef>
                </a:pPr>
                <a:endParaRPr lang="en-US" altLang="zh-CN" sz="1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7" name="内容占位符 3">
                <a:extLst>
                  <a:ext uri="{FF2B5EF4-FFF2-40B4-BE49-F238E27FC236}">
                    <a16:creationId xmlns:a16="http://schemas.microsoft.com/office/drawing/2014/main" id="{772A0F79-FD21-D4F8-A0F5-BAC2CD660F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58" y="3605107"/>
                <a:ext cx="11074402" cy="424571"/>
              </a:xfrm>
              <a:prstGeom prst="rect">
                <a:avLst/>
              </a:prstGeom>
              <a:blipFill>
                <a:blip r:embed="rId7"/>
                <a:stretch>
                  <a:fillRect t="-15714" b="-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335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68BE92-C15B-4529-BB4D-F085DBF0C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44021"/>
            <a:ext cx="11521280" cy="1152128"/>
          </a:xfrm>
        </p:spPr>
        <p:txBody>
          <a:bodyPr>
            <a:normAutofit/>
          </a:bodyPr>
          <a:lstStyle/>
          <a:p>
            <a:r>
              <a:rPr lang="de-DE" sz="4000" dirty="0" err="1"/>
              <a:t>Aerodynamic</a:t>
            </a:r>
            <a:r>
              <a:rPr lang="de-DE" sz="4000" dirty="0"/>
              <a:t> </a:t>
            </a:r>
            <a:r>
              <a:rPr lang="de-DE" sz="4000" dirty="0" err="1"/>
              <a:t>Results</a:t>
            </a:r>
            <a:endParaRPr lang="de-DE" sz="40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023D9B-314D-43AD-8832-782D7DD2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4352" y="6525345"/>
            <a:ext cx="2743200" cy="216024"/>
          </a:xfrm>
        </p:spPr>
        <p:txBody>
          <a:bodyPr/>
          <a:lstStyle/>
          <a:p>
            <a:fld id="{F8D4B98A-DB7F-49A3-90DE-F78247E46360}" type="slidenum">
              <a:rPr lang="en-US" smtClean="0"/>
              <a:t>5</a:t>
            </a:fld>
            <a:endParaRPr lang="en-US" dirty="0"/>
          </a:p>
        </p:txBody>
      </p:sp>
      <p:sp>
        <p:nvSpPr>
          <p:cNvPr id="25" name="Fußzeilenplatzhalter 4">
            <a:extLst>
              <a:ext uri="{FF2B5EF4-FFF2-40B4-BE49-F238E27FC236}">
                <a16:creationId xmlns:a16="http://schemas.microsoft.com/office/drawing/2014/main" id="{779FB0EC-82A1-6EE8-625E-4D32EA23A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80" y="6525344"/>
            <a:ext cx="5760640" cy="216024"/>
          </a:xfrm>
        </p:spPr>
        <p:txBody>
          <a:bodyPr/>
          <a:lstStyle/>
          <a:p>
            <a:r>
              <a:rPr lang="en-US" sz="1200" dirty="0" err="1"/>
              <a:t>ENabling</a:t>
            </a:r>
            <a:r>
              <a:rPr lang="en-US" sz="1200" dirty="0"/>
              <a:t> Optimized </a:t>
            </a:r>
            <a:r>
              <a:rPr lang="en-US" sz="1200" dirty="0" err="1"/>
              <a:t>DISruptive</a:t>
            </a:r>
            <a:r>
              <a:rPr lang="en-US" sz="1200" dirty="0"/>
              <a:t> airframe-propulsion concepts – GA 860103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AF2D268-CA0A-4A3E-7FA5-A86836E47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62"/>
          <a:stretch/>
        </p:blipFill>
        <p:spPr>
          <a:xfrm>
            <a:off x="7680176" y="160968"/>
            <a:ext cx="2129773" cy="583738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D0502FA-2949-72BC-363B-79B60AB21DC3}"/>
              </a:ext>
            </a:extLst>
          </p:cNvPr>
          <p:cNvSpPr txBox="1">
            <a:spLocks/>
          </p:cNvSpPr>
          <p:nvPr/>
        </p:nvSpPr>
        <p:spPr>
          <a:xfrm>
            <a:off x="0" y="1125426"/>
            <a:ext cx="6731798" cy="45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altLang="zh-CN" sz="2400" b="1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1CB45B60-D1F5-EF36-8555-B3D3D767CEF0}"/>
              </a:ext>
            </a:extLst>
          </p:cNvPr>
          <p:cNvSpPr txBox="1">
            <a:spLocks/>
          </p:cNvSpPr>
          <p:nvPr/>
        </p:nvSpPr>
        <p:spPr>
          <a:xfrm>
            <a:off x="409268" y="1111072"/>
            <a:ext cx="3382476" cy="45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altLang="zh-CN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Placeholder 3">
                <a:extLst>
                  <a:ext uri="{FF2B5EF4-FFF2-40B4-BE49-F238E27FC236}">
                    <a16:creationId xmlns:a16="http://schemas.microsoft.com/office/drawing/2014/main" id="{093A706F-2C0A-804C-61EC-0876BEE734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6391" y="1024674"/>
                <a:ext cx="6612877" cy="206907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4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b="1" dirty="0">
                    <a:latin typeface="Bahnschrift Light Condensed" panose="020B0502040204020203" pitchFamily="34" charset="0"/>
                  </a:rPr>
                  <a:t>Volume time average around wing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Sample frequency: </a:t>
                </a:r>
                <a14:m>
                  <m:oMath xmlns:m="http://schemas.openxmlformats.org/officeDocument/2006/math">
                    <m:r>
                      <a:rPr lang="en-GB" sz="18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18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00 </m:t>
                    </m:r>
                    <m:r>
                      <a:rPr 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𝑘𝐻𝑧</m:t>
                    </m:r>
                  </m:oMath>
                </a14:m>
                <a:endParaRPr lang="en-GB" sz="1800" b="0" dirty="0">
                  <a:solidFill>
                    <a:schemeClr val="tx1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Sample time: </a:t>
                </a:r>
                <a:r>
                  <a:rPr lang="en-US" altLang="zh-CN" sz="1800" dirty="0">
                    <a:solidFill>
                      <a:schemeClr val="tx1"/>
                    </a:solidFill>
                  </a:rPr>
                  <a:t>about 3</a:t>
                </a:r>
                <a:r>
                  <a:rPr lang="en-US" sz="1800" dirty="0">
                    <a:solidFill>
                      <a:schemeClr val="tx1"/>
                    </a:solidFill>
                  </a:rPr>
                  <a:t> propeller rotations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Flow field data is stored on Y-normal slices at 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y/D = 0.0,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0.05,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0.10,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0.15,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0.20,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0.25,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0.30,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0.35,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0.40,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0.45, </a:t>
                </a:r>
                <a:r>
                  <a:rPr lang="en-US" altLang="zh-CN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±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0.50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 Placeholder 3">
                <a:extLst>
                  <a:ext uri="{FF2B5EF4-FFF2-40B4-BE49-F238E27FC236}">
                    <a16:creationId xmlns:a16="http://schemas.microsoft.com/office/drawing/2014/main" id="{093A706F-2C0A-804C-61EC-0876BEE734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391" y="1024674"/>
                <a:ext cx="6612877" cy="2069073"/>
              </a:xfrm>
              <a:prstGeom prst="rect">
                <a:avLst/>
              </a:prstGeom>
              <a:blipFill>
                <a:blip r:embed="rId4"/>
                <a:stretch>
                  <a:fillRect l="-1382" t="-4118" r="-5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>
            <a:extLst>
              <a:ext uri="{FF2B5EF4-FFF2-40B4-BE49-F238E27FC236}">
                <a16:creationId xmlns:a16="http://schemas.microsoft.com/office/drawing/2014/main" id="{A187875B-A27E-3B9A-F388-D11BDD5F2B5A}"/>
              </a:ext>
            </a:extLst>
          </p:cNvPr>
          <p:cNvGrpSpPr/>
          <p:nvPr/>
        </p:nvGrpSpPr>
        <p:grpSpPr>
          <a:xfrm>
            <a:off x="7646645" y="949695"/>
            <a:ext cx="4340865" cy="2234177"/>
            <a:chOff x="7282889" y="844586"/>
            <a:chExt cx="4340865" cy="223417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2F4B34D-520D-3F1B-CB71-CDB5EA0D81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4134"/>
            <a:stretch/>
          </p:blipFill>
          <p:spPr>
            <a:xfrm>
              <a:off x="7282889" y="844586"/>
              <a:ext cx="4019409" cy="1937666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B8AE1C6-C597-0F8D-D322-CCB5646BAC06}"/>
                </a:ext>
              </a:extLst>
            </p:cNvPr>
            <p:cNvSpPr txBox="1"/>
            <p:nvPr/>
          </p:nvSpPr>
          <p:spPr>
            <a:xfrm>
              <a:off x="7297737" y="2709431"/>
              <a:ext cx="43260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D65629"/>
                  </a:solidFill>
                  <a:latin typeface="Bahnschrift Light Condensed" panose="020B0502040204020203" pitchFamily="34" charset="0"/>
                </a:rPr>
                <a:t>Example of the time average box (</a:t>
              </a:r>
              <a:r>
                <a:rPr lang="en-US" altLang="zh-CN" dirty="0">
                  <a:solidFill>
                    <a:srgbClr val="D65629"/>
                  </a:solidFill>
                  <a:latin typeface="Bahnschrift Light Condensed" panose="020B0502040204020203" pitchFamily="34" charset="0"/>
                </a:rPr>
                <a:t>colored by um</a:t>
              </a:r>
              <a:r>
                <a:rPr lang="en-US" dirty="0">
                  <a:solidFill>
                    <a:srgbClr val="D65629"/>
                  </a:solidFill>
                  <a:latin typeface="Bahnschrift Light Condensed" panose="020B0502040204020203" pitchFamily="34" charset="0"/>
                </a:rPr>
                <a:t>)</a:t>
              </a:r>
              <a:endParaRPr lang="en-DE" dirty="0">
                <a:solidFill>
                  <a:srgbClr val="D65629"/>
                </a:solidFill>
                <a:latin typeface="Bahnschrift Light Condensed" panose="020B0502040204020203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表格 3">
                <a:extLst>
                  <a:ext uri="{FF2B5EF4-FFF2-40B4-BE49-F238E27FC236}">
                    <a16:creationId xmlns:a16="http://schemas.microsoft.com/office/drawing/2014/main" id="{B6213F2A-68CC-BBB2-F1CF-8C7E432D489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7501341"/>
                  </p:ext>
                </p:extLst>
              </p:nvPr>
            </p:nvGraphicFramePr>
            <p:xfrm>
              <a:off x="409268" y="3673984"/>
              <a:ext cx="6480000" cy="227529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600000">
                      <a:extLst>
                        <a:ext uri="{9D8B030D-6E8A-4147-A177-3AD203B41FA5}">
                          <a16:colId xmlns:a16="http://schemas.microsoft.com/office/drawing/2014/main" val="1533640419"/>
                        </a:ext>
                      </a:extLst>
                    </a:gridCol>
                    <a:gridCol w="1440000">
                      <a:extLst>
                        <a:ext uri="{9D8B030D-6E8A-4147-A177-3AD203B41FA5}">
                          <a16:colId xmlns:a16="http://schemas.microsoft.com/office/drawing/2014/main" val="369197779"/>
                        </a:ext>
                      </a:extLst>
                    </a:gridCol>
                    <a:gridCol w="1440000">
                      <a:extLst>
                        <a:ext uri="{9D8B030D-6E8A-4147-A177-3AD203B41FA5}">
                          <a16:colId xmlns:a16="http://schemas.microsoft.com/office/drawing/2014/main" val="3643520474"/>
                        </a:ext>
                      </a:extLst>
                    </a:gridCol>
                  </a:tblGrid>
                  <a:tr h="32400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Nondimensionalization of the variable</a:t>
                          </a:r>
                          <a:endParaRPr lang="en-DE" sz="160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Time Average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RMS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90914562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𝜌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𝜌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𝜌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rhom</a:t>
                          </a:r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rhorms</a:t>
                          </a:r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586159960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𝑢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𝑢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um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urms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36305447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𝑣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𝑣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8916863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𝑤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𝑤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wm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wrms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9331485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𝑝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𝑝</m:t>
                                    </m:r>
                                  </m:num>
                                  <m:den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(</m:t>
                                    </m:r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𝜌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  <m:sup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)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44246605"/>
                      </a:ext>
                    </a:extLst>
                  </a:tr>
                  <a:tr h="324000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Here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500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500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sz="1500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500" b="0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500" b="0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500" b="0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are density and speed of sound at stagnation state.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76217993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表格 3">
                <a:extLst>
                  <a:ext uri="{FF2B5EF4-FFF2-40B4-BE49-F238E27FC236}">
                    <a16:creationId xmlns:a16="http://schemas.microsoft.com/office/drawing/2014/main" id="{B6213F2A-68CC-BBB2-F1CF-8C7E432D489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7501341"/>
                  </p:ext>
                </p:extLst>
              </p:nvPr>
            </p:nvGraphicFramePr>
            <p:xfrm>
              <a:off x="409268" y="3673984"/>
              <a:ext cx="6480000" cy="227529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600000">
                      <a:extLst>
                        <a:ext uri="{9D8B030D-6E8A-4147-A177-3AD203B41FA5}">
                          <a16:colId xmlns:a16="http://schemas.microsoft.com/office/drawing/2014/main" val="1533640419"/>
                        </a:ext>
                      </a:extLst>
                    </a:gridCol>
                    <a:gridCol w="1440000">
                      <a:extLst>
                        <a:ext uri="{9D8B030D-6E8A-4147-A177-3AD203B41FA5}">
                          <a16:colId xmlns:a16="http://schemas.microsoft.com/office/drawing/2014/main" val="369197779"/>
                        </a:ext>
                      </a:extLst>
                    </a:gridCol>
                    <a:gridCol w="1440000">
                      <a:extLst>
                        <a:ext uri="{9D8B030D-6E8A-4147-A177-3AD203B41FA5}">
                          <a16:colId xmlns:a16="http://schemas.microsoft.com/office/drawing/2014/main" val="3643520474"/>
                        </a:ext>
                      </a:extLst>
                    </a:gridCol>
                  </a:tblGrid>
                  <a:tr h="331296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Nondimensionalization of the variable</a:t>
                          </a:r>
                          <a:endParaRPr lang="en-DE" sz="160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Time Average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RMS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90914562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t="-105556" r="-80203" b="-557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rhom</a:t>
                          </a:r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rhorms</a:t>
                          </a:r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586159960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t="-209434" r="-80203" b="-467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um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urms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36305447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t="-309434" r="-80203" b="-367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8916863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t="-409434" r="-80203" b="-267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wm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wrms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9331485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t="-500000" r="-80203" b="-1629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44246605"/>
                      </a:ext>
                    </a:extLst>
                  </a:tr>
                  <a:tr h="32400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t="-611321" r="-94" b="-6603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7621799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17932D38-E82B-D3BB-81EB-76BB98BC215D}"/>
              </a:ext>
            </a:extLst>
          </p:cNvPr>
          <p:cNvSpPr txBox="1"/>
          <p:nvPr/>
        </p:nvSpPr>
        <p:spPr>
          <a:xfrm>
            <a:off x="276391" y="3171677"/>
            <a:ext cx="29392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D65629"/>
                </a:solidFill>
                <a:latin typeface="Bahnschrift Light Condensed" panose="020B0502040204020203" pitchFamily="34" charset="0"/>
              </a:rPr>
              <a:t>Definition of the variables</a:t>
            </a:r>
          </a:p>
        </p:txBody>
      </p:sp>
      <p:pic>
        <p:nvPicPr>
          <p:cNvPr id="29" name="图片 28" descr="图表&#10;&#10;描述已自动生成">
            <a:extLst>
              <a:ext uri="{FF2B5EF4-FFF2-40B4-BE49-F238E27FC236}">
                <a16:creationId xmlns:a16="http://schemas.microsoft.com/office/drawing/2014/main" id="{C4A3D51A-28B2-40CB-D36E-79DA25FEE4A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84232" y="3300835"/>
            <a:ext cx="3171800" cy="2779668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649E44FE-1229-57E7-4E5A-922055AD3F46}"/>
              </a:ext>
            </a:extLst>
          </p:cNvPr>
          <p:cNvSpPr txBox="1"/>
          <p:nvPr/>
        </p:nvSpPr>
        <p:spPr>
          <a:xfrm>
            <a:off x="7587676" y="6065619"/>
            <a:ext cx="4605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D65629"/>
                </a:solidFill>
                <a:latin typeface="Bahnschrift Light Condensed" panose="020B0502040204020203" pitchFamily="34" charset="0"/>
              </a:rPr>
              <a:t>Time averaged p</a:t>
            </a:r>
            <a:r>
              <a:rPr lang="en-US" altLang="zh-CN" dirty="0">
                <a:solidFill>
                  <a:srgbClr val="D65629"/>
                </a:solidFill>
                <a:latin typeface="Bahnschrift Light Condensed" panose="020B0502040204020203" pitchFamily="34" charset="0"/>
              </a:rPr>
              <a:t>ressure distribution on the wing surface</a:t>
            </a:r>
            <a:endParaRPr lang="en-DE" dirty="0">
              <a:solidFill>
                <a:srgbClr val="D65629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274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68BE92-C15B-4529-BB4D-F085DBF0C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44021"/>
            <a:ext cx="11521280" cy="1152128"/>
          </a:xfrm>
        </p:spPr>
        <p:txBody>
          <a:bodyPr>
            <a:normAutofit/>
          </a:bodyPr>
          <a:lstStyle/>
          <a:p>
            <a:r>
              <a:rPr lang="de-DE" sz="4000" dirty="0" err="1"/>
              <a:t>Aerodynamic</a:t>
            </a:r>
            <a:r>
              <a:rPr lang="de-DE" sz="4000" dirty="0"/>
              <a:t> </a:t>
            </a:r>
            <a:r>
              <a:rPr lang="de-DE" sz="4000" dirty="0" err="1"/>
              <a:t>Results</a:t>
            </a:r>
            <a:endParaRPr lang="de-DE" sz="40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023D9B-314D-43AD-8832-782D7DD2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525345"/>
            <a:ext cx="798984" cy="216024"/>
          </a:xfrm>
        </p:spPr>
        <p:txBody>
          <a:bodyPr/>
          <a:lstStyle/>
          <a:p>
            <a:fld id="{F8D4B98A-DB7F-49A3-90DE-F78247E46360}" type="slidenum">
              <a:rPr lang="en-US" smtClean="0"/>
              <a:t>6</a:t>
            </a:fld>
            <a:endParaRPr lang="en-US" dirty="0"/>
          </a:p>
        </p:txBody>
      </p:sp>
      <p:sp>
        <p:nvSpPr>
          <p:cNvPr id="25" name="Fußzeilenplatzhalter 4">
            <a:extLst>
              <a:ext uri="{FF2B5EF4-FFF2-40B4-BE49-F238E27FC236}">
                <a16:creationId xmlns:a16="http://schemas.microsoft.com/office/drawing/2014/main" id="{779FB0EC-82A1-6EE8-625E-4D32EA23A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80" y="6525344"/>
            <a:ext cx="5760640" cy="216024"/>
          </a:xfrm>
        </p:spPr>
        <p:txBody>
          <a:bodyPr/>
          <a:lstStyle/>
          <a:p>
            <a:r>
              <a:rPr lang="en-US" sz="1200" dirty="0" err="1"/>
              <a:t>ENabling</a:t>
            </a:r>
            <a:r>
              <a:rPr lang="en-US" sz="1200" dirty="0"/>
              <a:t> Optimized </a:t>
            </a:r>
            <a:r>
              <a:rPr lang="en-US" sz="1200" dirty="0" err="1"/>
              <a:t>DISruptive</a:t>
            </a:r>
            <a:r>
              <a:rPr lang="en-US" sz="1200" dirty="0"/>
              <a:t> airframe-propulsion concepts – GA 860103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AF2D268-CA0A-4A3E-7FA5-A86836E47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62"/>
          <a:stretch/>
        </p:blipFill>
        <p:spPr>
          <a:xfrm>
            <a:off x="7680176" y="160968"/>
            <a:ext cx="2129773" cy="583738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D0502FA-2949-72BC-363B-79B60AB21DC3}"/>
              </a:ext>
            </a:extLst>
          </p:cNvPr>
          <p:cNvSpPr txBox="1">
            <a:spLocks/>
          </p:cNvSpPr>
          <p:nvPr/>
        </p:nvSpPr>
        <p:spPr>
          <a:xfrm>
            <a:off x="0" y="1125426"/>
            <a:ext cx="6731798" cy="45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altLang="zh-CN" sz="2400" b="1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1CB45B60-D1F5-EF36-8555-B3D3D767CEF0}"/>
              </a:ext>
            </a:extLst>
          </p:cNvPr>
          <p:cNvSpPr txBox="1">
            <a:spLocks/>
          </p:cNvSpPr>
          <p:nvPr/>
        </p:nvSpPr>
        <p:spPr>
          <a:xfrm>
            <a:off x="409268" y="1111072"/>
            <a:ext cx="3382476" cy="45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altLang="zh-CN" sz="2400" b="1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93A706F-2C0A-804C-61EC-0876BEE734D2}"/>
              </a:ext>
            </a:extLst>
          </p:cNvPr>
          <p:cNvSpPr txBox="1">
            <a:spLocks/>
          </p:cNvSpPr>
          <p:nvPr/>
        </p:nvSpPr>
        <p:spPr>
          <a:xfrm>
            <a:off x="276391" y="1024675"/>
            <a:ext cx="4883505" cy="45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latin typeface="Bahnschrift Light Condensed" panose="020B0502040204020203" pitchFamily="34" charset="0"/>
              </a:rPr>
              <a:t>Surface sampling in the downstream wake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275BF18D-3D2E-6911-3CF2-5F0AC9EC18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149" y="1463425"/>
                <a:ext cx="6102883" cy="16850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4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Spatial resolution: 2 𝑚𝑚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Sample frequency: </a:t>
                </a:r>
                <a14:m>
                  <m:oMath xmlns:m="http://schemas.openxmlformats.org/officeDocument/2006/math">
                    <m:r>
                      <a:rPr lang="en-GB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00 </m:t>
                    </m:r>
                    <m:r>
                      <a:rPr 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𝑘𝐻𝑧</m:t>
                    </m:r>
                  </m:oMath>
                </a14:m>
                <a:endParaRPr lang="en-GB" sz="1800" b="0" dirty="0">
                  <a:solidFill>
                    <a:schemeClr val="tx1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Sample time: </a:t>
                </a:r>
                <a:r>
                  <a:rPr lang="en-US" altLang="zh-CN" sz="1800" dirty="0">
                    <a:solidFill>
                      <a:schemeClr val="tx1"/>
                    </a:solidFill>
                  </a:rPr>
                  <a:t>about 3</a:t>
                </a:r>
                <a:r>
                  <a:rPr lang="en-US" sz="1800" dirty="0">
                    <a:solidFill>
                      <a:schemeClr val="tx1"/>
                    </a:solidFill>
                  </a:rPr>
                  <a:t> propeller rotations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Surface sampling at </a:t>
                </a:r>
                <a:r>
                  <a:rPr lang="en-US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[mm] = 0, 100, 200, 300, 400, 500, 600 </a:t>
                </a:r>
                <a:endParaRPr lang="en-US" sz="18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275BF18D-3D2E-6911-3CF2-5F0AC9EC18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149" y="1463425"/>
                <a:ext cx="6102883" cy="1685086"/>
              </a:xfrm>
              <a:prstGeom prst="rect">
                <a:avLst/>
              </a:prstGeom>
              <a:blipFill>
                <a:blip r:embed="rId4"/>
                <a:stretch>
                  <a:fillRect l="-599" t="-36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>
            <a:extLst>
              <a:ext uri="{FF2B5EF4-FFF2-40B4-BE49-F238E27FC236}">
                <a16:creationId xmlns:a16="http://schemas.microsoft.com/office/drawing/2014/main" id="{B5F05535-A2C4-F8A4-D974-B2F1BC7B26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144" y="1071287"/>
            <a:ext cx="4327376" cy="203732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A4B5F74-A4A4-F38A-FA18-071AD46725C6}"/>
              </a:ext>
            </a:extLst>
          </p:cNvPr>
          <p:cNvSpPr txBox="1"/>
          <p:nvPr/>
        </p:nvSpPr>
        <p:spPr>
          <a:xfrm>
            <a:off x="7393503" y="3030609"/>
            <a:ext cx="43260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D65629"/>
                </a:solidFill>
                <a:latin typeface="Bahnschrift Light Condensed" panose="020B0502040204020203" pitchFamily="34" charset="0"/>
              </a:rPr>
              <a:t>Location of the X-normal sampling surfaces</a:t>
            </a:r>
            <a:endParaRPr lang="en-DE" dirty="0">
              <a:solidFill>
                <a:srgbClr val="D65629"/>
              </a:solidFill>
              <a:latin typeface="Bahnschrift Light Condensed" panose="020B0502040204020203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77EA6CB-C157-4BA5-5071-89919D01F8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1117" y="3749392"/>
            <a:ext cx="4335640" cy="226575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476D820-C482-F247-827F-03FAE21C49B8}"/>
              </a:ext>
            </a:extLst>
          </p:cNvPr>
          <p:cNvSpPr txBox="1"/>
          <p:nvPr/>
        </p:nvSpPr>
        <p:spPr>
          <a:xfrm>
            <a:off x="7530623" y="5975226"/>
            <a:ext cx="43260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D65629"/>
                </a:solidFill>
                <a:latin typeface="Bahnschrift Light Condensed" panose="020B0502040204020203" pitchFamily="34" charset="0"/>
              </a:rPr>
              <a:t>Example of the results </a:t>
            </a:r>
            <a:r>
              <a:rPr lang="en-US" dirty="0">
                <a:solidFill>
                  <a:srgbClr val="D65629"/>
                </a:solidFill>
                <a:highlight>
                  <a:srgbClr val="FFFF00"/>
                </a:highlight>
                <a:latin typeface="Bahnschrift Light Condensed" panose="020B0502040204020203" pitchFamily="34" charset="0"/>
              </a:rPr>
              <a:t>( Todo: Update this figure! )</a:t>
            </a:r>
            <a:endParaRPr lang="en-DE" dirty="0">
              <a:solidFill>
                <a:srgbClr val="D65629"/>
              </a:solidFill>
              <a:highlight>
                <a:srgbClr val="FFFF00"/>
              </a:highlight>
              <a:latin typeface="Bahnschrift Light Condensed" panose="020B0502040204020203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表格 3">
                <a:extLst>
                  <a:ext uri="{FF2B5EF4-FFF2-40B4-BE49-F238E27FC236}">
                    <a16:creationId xmlns:a16="http://schemas.microsoft.com/office/drawing/2014/main" id="{7A0541BD-207C-0D10-6B6A-DB6A51DBF7C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3948845"/>
                  </p:ext>
                </p:extLst>
              </p:nvPr>
            </p:nvGraphicFramePr>
            <p:xfrm>
              <a:off x="409268" y="3673984"/>
              <a:ext cx="6480000" cy="227529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600000">
                      <a:extLst>
                        <a:ext uri="{9D8B030D-6E8A-4147-A177-3AD203B41FA5}">
                          <a16:colId xmlns:a16="http://schemas.microsoft.com/office/drawing/2014/main" val="1533640419"/>
                        </a:ext>
                      </a:extLst>
                    </a:gridCol>
                    <a:gridCol w="1440000">
                      <a:extLst>
                        <a:ext uri="{9D8B030D-6E8A-4147-A177-3AD203B41FA5}">
                          <a16:colId xmlns:a16="http://schemas.microsoft.com/office/drawing/2014/main" val="369197779"/>
                        </a:ext>
                      </a:extLst>
                    </a:gridCol>
                    <a:gridCol w="1440000">
                      <a:extLst>
                        <a:ext uri="{9D8B030D-6E8A-4147-A177-3AD203B41FA5}">
                          <a16:colId xmlns:a16="http://schemas.microsoft.com/office/drawing/2014/main" val="3643520474"/>
                        </a:ext>
                      </a:extLst>
                    </a:gridCol>
                  </a:tblGrid>
                  <a:tr h="32400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Nondimensionalization of the variable</a:t>
                          </a:r>
                          <a:endParaRPr lang="en-DE" sz="160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Time Average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RMS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90914562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𝜌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𝜌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𝜌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rhom</a:t>
                          </a:r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rhorms</a:t>
                          </a:r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586159960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𝑢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𝑢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um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urms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36305447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𝑣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𝑣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8916863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𝑤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𝑤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wm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wrms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9331485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150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𝑝</m:t>
                                    </m:r>
                                  </m:e>
                                </m:bar>
                                <m:r>
                                  <a:rPr lang="en-US" sz="1500" b="0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𝑝</m:t>
                                    </m:r>
                                  </m:num>
                                  <m:den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(</m:t>
                                    </m:r>
                                    <m:sSub>
                                      <m:sSub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𝜌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∙</m:t>
                                    </m:r>
                                    <m:sSubSup>
                                      <m:sSubSupPr>
                                        <m:ctrlP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  <m:sup>
                                        <m:r>
                                          <a:rPr lang="en-US" sz="1500" b="0" i="1" kern="120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  <m:r>
                                      <a:rPr lang="en-US" sz="1500" b="0" i="1" kern="120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)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44246605"/>
                      </a:ext>
                    </a:extLst>
                  </a:tr>
                  <a:tr h="324000">
                    <a:tc gridSpan="3">
                      <a:txBody>
                        <a:bodyPr/>
                        <a:lstStyle/>
                        <a:p>
                          <a:pPr algn="l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Here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500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500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sz="1500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500" b="0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500" b="0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1500" b="0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are density and speed of sound at stagnation state.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76217993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表格 3">
                <a:extLst>
                  <a:ext uri="{FF2B5EF4-FFF2-40B4-BE49-F238E27FC236}">
                    <a16:creationId xmlns:a16="http://schemas.microsoft.com/office/drawing/2014/main" id="{7A0541BD-207C-0D10-6B6A-DB6A51DBF7C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3948845"/>
                  </p:ext>
                </p:extLst>
              </p:nvPr>
            </p:nvGraphicFramePr>
            <p:xfrm>
              <a:off x="409268" y="3673984"/>
              <a:ext cx="6480000" cy="227529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600000">
                      <a:extLst>
                        <a:ext uri="{9D8B030D-6E8A-4147-A177-3AD203B41FA5}">
                          <a16:colId xmlns:a16="http://schemas.microsoft.com/office/drawing/2014/main" val="1533640419"/>
                        </a:ext>
                      </a:extLst>
                    </a:gridCol>
                    <a:gridCol w="1440000">
                      <a:extLst>
                        <a:ext uri="{9D8B030D-6E8A-4147-A177-3AD203B41FA5}">
                          <a16:colId xmlns:a16="http://schemas.microsoft.com/office/drawing/2014/main" val="369197779"/>
                        </a:ext>
                      </a:extLst>
                    </a:gridCol>
                    <a:gridCol w="1440000">
                      <a:extLst>
                        <a:ext uri="{9D8B030D-6E8A-4147-A177-3AD203B41FA5}">
                          <a16:colId xmlns:a16="http://schemas.microsoft.com/office/drawing/2014/main" val="3643520474"/>
                        </a:ext>
                      </a:extLst>
                    </a:gridCol>
                  </a:tblGrid>
                  <a:tr h="331296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Nondimensionalization of the variable</a:t>
                          </a:r>
                          <a:endParaRPr lang="en-DE" sz="160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Time Average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RMS</a:t>
                          </a: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90914562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105556" r="-80203" b="-557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rhom</a:t>
                          </a:r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rhorms</a:t>
                          </a:r>
                          <a:endParaRPr lang="en-US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586159960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209434" r="-80203" b="-467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um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urms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36305447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309434" r="-80203" b="-367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89168632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409434" r="-80203" b="-2679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wm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wrms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9331485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500000" r="-80203" b="-1629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en-US" sz="1500" i="0" kern="120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pm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en-US" sz="1500" i="0" kern="1200" dirty="0" err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prms</a:t>
                          </a:r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44246605"/>
                      </a:ext>
                    </a:extLst>
                  </a:tr>
                  <a:tr h="32400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611321" r="-94" b="-6603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DE" sz="1500" i="0" kern="12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87457" marR="87457" marT="43728" marB="43728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7621799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1C316BE8-D8FE-C811-1B6C-DE45A19F0692}"/>
              </a:ext>
            </a:extLst>
          </p:cNvPr>
          <p:cNvSpPr txBox="1"/>
          <p:nvPr/>
        </p:nvSpPr>
        <p:spPr>
          <a:xfrm>
            <a:off x="276391" y="3171677"/>
            <a:ext cx="29392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D65629"/>
                </a:solidFill>
                <a:latin typeface="Bahnschrift Light Condensed" panose="020B0502040204020203" pitchFamily="34" charset="0"/>
              </a:rPr>
              <a:t>Definition of the variables</a:t>
            </a:r>
          </a:p>
        </p:txBody>
      </p:sp>
    </p:spTree>
    <p:extLst>
      <p:ext uri="{BB962C8B-B14F-4D97-AF65-F5344CB8AC3E}">
        <p14:creationId xmlns:p14="http://schemas.microsoft.com/office/powerpoint/2010/main" val="3764334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68BE92-C15B-4529-BB4D-F085DBF0C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-44021"/>
            <a:ext cx="11521280" cy="1152128"/>
          </a:xfrm>
        </p:spPr>
        <p:txBody>
          <a:bodyPr>
            <a:normAutofit/>
          </a:bodyPr>
          <a:lstStyle/>
          <a:p>
            <a:r>
              <a:rPr lang="de-DE" sz="4000" dirty="0" err="1"/>
              <a:t>Aeroacustic</a:t>
            </a:r>
            <a:r>
              <a:rPr lang="de-DE" sz="4000" dirty="0"/>
              <a:t> </a:t>
            </a:r>
            <a:r>
              <a:rPr lang="de-DE" sz="4000" dirty="0" err="1"/>
              <a:t>Results</a:t>
            </a:r>
            <a:endParaRPr lang="de-DE" sz="40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023D9B-314D-43AD-8832-782D7DD2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4352" y="6525345"/>
            <a:ext cx="2743200" cy="216024"/>
          </a:xfrm>
        </p:spPr>
        <p:txBody>
          <a:bodyPr/>
          <a:lstStyle/>
          <a:p>
            <a:fld id="{F8D4B98A-DB7F-49A3-90DE-F78247E46360}" type="slidenum">
              <a:rPr lang="en-US" smtClean="0"/>
              <a:t>7</a:t>
            </a:fld>
            <a:endParaRPr lang="en-US" dirty="0"/>
          </a:p>
        </p:txBody>
      </p:sp>
      <p:sp>
        <p:nvSpPr>
          <p:cNvPr id="25" name="Fußzeilenplatzhalter 4">
            <a:extLst>
              <a:ext uri="{FF2B5EF4-FFF2-40B4-BE49-F238E27FC236}">
                <a16:creationId xmlns:a16="http://schemas.microsoft.com/office/drawing/2014/main" id="{779FB0EC-82A1-6EE8-625E-4D32EA23A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80" y="6525344"/>
            <a:ext cx="5760640" cy="216024"/>
          </a:xfrm>
        </p:spPr>
        <p:txBody>
          <a:bodyPr/>
          <a:lstStyle/>
          <a:p>
            <a:r>
              <a:rPr lang="en-US" sz="1200" dirty="0" err="1"/>
              <a:t>ENabling</a:t>
            </a:r>
            <a:r>
              <a:rPr lang="en-US" sz="1200" dirty="0"/>
              <a:t> Optimized </a:t>
            </a:r>
            <a:r>
              <a:rPr lang="en-US" sz="1200" dirty="0" err="1"/>
              <a:t>DISruptive</a:t>
            </a:r>
            <a:r>
              <a:rPr lang="en-US" sz="1200" dirty="0"/>
              <a:t> airframe-propulsion concepts – GA 860103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AF2D268-CA0A-4A3E-7FA5-A86836E47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62"/>
          <a:stretch/>
        </p:blipFill>
        <p:spPr>
          <a:xfrm>
            <a:off x="7680176" y="160968"/>
            <a:ext cx="2129773" cy="583738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D0502FA-2949-72BC-363B-79B60AB21DC3}"/>
              </a:ext>
            </a:extLst>
          </p:cNvPr>
          <p:cNvSpPr txBox="1">
            <a:spLocks/>
          </p:cNvSpPr>
          <p:nvPr/>
        </p:nvSpPr>
        <p:spPr>
          <a:xfrm>
            <a:off x="0" y="1125426"/>
            <a:ext cx="6731798" cy="45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altLang="zh-CN" sz="2400" b="1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1CB45B60-D1F5-EF36-8555-B3D3D767CEF0}"/>
              </a:ext>
            </a:extLst>
          </p:cNvPr>
          <p:cNvSpPr txBox="1">
            <a:spLocks/>
          </p:cNvSpPr>
          <p:nvPr/>
        </p:nvSpPr>
        <p:spPr>
          <a:xfrm>
            <a:off x="409268" y="1111072"/>
            <a:ext cx="3382476" cy="45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altLang="zh-CN" sz="24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04B2256-DFB2-4B40-2110-7D6FAE5DDA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16" t="5398" r="13798"/>
          <a:stretch/>
        </p:blipFill>
        <p:spPr>
          <a:xfrm>
            <a:off x="7418379" y="875528"/>
            <a:ext cx="4620606" cy="2214737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2831999-C875-9624-685A-D3A882B9BC50}"/>
              </a:ext>
            </a:extLst>
          </p:cNvPr>
          <p:cNvSpPr txBox="1">
            <a:spLocks/>
          </p:cNvSpPr>
          <p:nvPr/>
        </p:nvSpPr>
        <p:spPr>
          <a:xfrm>
            <a:off x="276391" y="1024675"/>
            <a:ext cx="4883505" cy="45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latin typeface="Bahnschrift Light Condensed" panose="020B0502040204020203" pitchFamily="34" charset="0"/>
              </a:rPr>
              <a:t>Surface sampling on permeable FW-H surface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3">
                <a:extLst>
                  <a:ext uri="{FF2B5EF4-FFF2-40B4-BE49-F238E27FC236}">
                    <a16:creationId xmlns:a16="http://schemas.microsoft.com/office/drawing/2014/main" id="{47D0DCDB-A2A5-B9D1-DA08-30B919F92B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149" y="1463425"/>
                <a:ext cx="4075019" cy="16850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4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rgbClr val="D65629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Spatial resolution: 2 𝑚𝑚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Sample frequency: </a:t>
                </a:r>
                <a14:m>
                  <m:oMath xmlns:m="http://schemas.openxmlformats.org/officeDocument/2006/math">
                    <m:r>
                      <a:rPr lang="en-GB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00 </m:t>
                    </m:r>
                    <m:r>
                      <a:rPr 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𝑘𝐻𝑧</m:t>
                    </m:r>
                  </m:oMath>
                </a14:m>
                <a:endParaRPr lang="en-GB" sz="1800" b="0" dirty="0">
                  <a:solidFill>
                    <a:schemeClr val="tx1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>
                    <a:solidFill>
                      <a:schemeClr val="tx1"/>
                    </a:solidFill>
                  </a:rPr>
                  <a:t>Sample time: </a:t>
                </a:r>
                <a:r>
                  <a:rPr lang="en-US" altLang="zh-CN" sz="1800" dirty="0">
                    <a:solidFill>
                      <a:schemeClr val="tx1"/>
                    </a:solidFill>
                  </a:rPr>
                  <a:t>about 3</a:t>
                </a:r>
                <a:r>
                  <a:rPr lang="en-US" sz="1800" dirty="0">
                    <a:solidFill>
                      <a:schemeClr val="tx1"/>
                    </a:solidFill>
                  </a:rPr>
                  <a:t> propeller rotations</a:t>
                </a:r>
              </a:p>
            </p:txBody>
          </p:sp>
        </mc:Choice>
        <mc:Fallback xmlns="">
          <p:sp>
            <p:nvSpPr>
              <p:cNvPr id="10" name="Text Placeholder 3">
                <a:extLst>
                  <a:ext uri="{FF2B5EF4-FFF2-40B4-BE49-F238E27FC236}">
                    <a16:creationId xmlns:a16="http://schemas.microsoft.com/office/drawing/2014/main" id="{47D0DCDB-A2A5-B9D1-DA08-30B919F92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149" y="1463425"/>
                <a:ext cx="4075019" cy="1685086"/>
              </a:xfrm>
              <a:prstGeom prst="rect">
                <a:avLst/>
              </a:prstGeom>
              <a:blipFill>
                <a:blip r:embed="rId5"/>
                <a:stretch>
                  <a:fillRect l="-897" t="-36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E919BE1-CD32-1873-52B4-0D33D3CBD45D}"/>
              </a:ext>
            </a:extLst>
          </p:cNvPr>
          <p:cNvSpPr txBox="1"/>
          <p:nvPr/>
        </p:nvSpPr>
        <p:spPr>
          <a:xfrm>
            <a:off x="8891900" y="2924405"/>
            <a:ext cx="26642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D65629"/>
                </a:solidFill>
                <a:latin typeface="Bahnschrift Light Condensed" panose="020B0502040204020203" pitchFamily="34" charset="0"/>
              </a:rPr>
              <a:t>Location of the FW-H surfaces</a:t>
            </a:r>
            <a:endParaRPr lang="en-DE" dirty="0">
              <a:solidFill>
                <a:srgbClr val="D65629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D264986-AD79-3181-A867-0657096FE008}"/>
              </a:ext>
            </a:extLst>
          </p:cNvPr>
          <p:cNvSpPr txBox="1">
            <a:spLocks/>
          </p:cNvSpPr>
          <p:nvPr/>
        </p:nvSpPr>
        <p:spPr>
          <a:xfrm>
            <a:off x="276391" y="2799488"/>
            <a:ext cx="3803386" cy="45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D65629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latin typeface="Bahnschrift Light Condensed" panose="020B0502040204020203" pitchFamily="34" charset="0"/>
              </a:rPr>
              <a:t>Prediction of the far-field noise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1854E2B-8363-722D-6B15-E09F436391FC}"/>
              </a:ext>
            </a:extLst>
          </p:cNvPr>
          <p:cNvSpPr txBox="1"/>
          <p:nvPr/>
        </p:nvSpPr>
        <p:spPr>
          <a:xfrm>
            <a:off x="281034" y="3223192"/>
            <a:ext cx="88393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 Narrow" panose="020B0606020202030204" pitchFamily="34" charset="0"/>
              </a:rPr>
              <a:t>The microphone </a:t>
            </a:r>
            <a:r>
              <a:rPr lang="de-DE" dirty="0" err="1">
                <a:latin typeface="Arial Narrow" panose="020B0606020202030204" pitchFamily="34" charset="0"/>
              </a:rPr>
              <a:t>array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is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defined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according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to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the</a:t>
            </a:r>
            <a:r>
              <a:rPr lang="de-DE" dirty="0">
                <a:latin typeface="Arial Narrow" panose="020B0606020202030204" pitchFamily="34" charset="0"/>
              </a:rPr>
              <a:t> experimental </a:t>
            </a:r>
            <a:r>
              <a:rPr lang="de-DE" dirty="0" err="1">
                <a:latin typeface="Arial Narrow" panose="020B0606020202030204" pitchFamily="34" charset="0"/>
              </a:rPr>
              <a:t>setup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of</a:t>
            </a:r>
            <a:r>
              <a:rPr lang="de-DE" dirty="0">
                <a:latin typeface="Arial Narrow" panose="020B0606020202030204" pitchFamily="34" charset="0"/>
              </a:rPr>
              <a:t> TUD, </a:t>
            </a:r>
            <a:r>
              <a:rPr lang="de-DE" dirty="0" err="1">
                <a:latin typeface="Arial Narrow" panose="020B0606020202030204" pitchFamily="34" charset="0"/>
              </a:rPr>
              <a:t>shown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below</a:t>
            </a:r>
            <a:r>
              <a:rPr lang="de-DE" dirty="0">
                <a:latin typeface="Arial Narrow" panose="020B060602020203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 Narrow" panose="020B0606020202030204" pitchFamily="34" charset="0"/>
              </a:rPr>
              <a:t>The </a:t>
            </a:r>
            <a:r>
              <a:rPr lang="de-DE" dirty="0" err="1">
                <a:latin typeface="Arial Narrow" panose="020B0606020202030204" pitchFamily="34" charset="0"/>
              </a:rPr>
              <a:t>sound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pressure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level</a:t>
            </a:r>
            <a:r>
              <a:rPr lang="de-DE" dirty="0">
                <a:latin typeface="Arial Narrow" panose="020B0606020202030204" pitchFamily="34" charset="0"/>
              </a:rPr>
              <a:t> (SPL) in [dB] </a:t>
            </a:r>
            <a:r>
              <a:rPr lang="de-DE" dirty="0" err="1">
                <a:latin typeface="Arial Narrow" panose="020B0606020202030204" pitchFamily="34" charset="0"/>
              </a:rPr>
              <a:t>is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calculated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by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the</a:t>
            </a:r>
            <a:r>
              <a:rPr lang="de-DE" dirty="0">
                <a:latin typeface="Arial Narrow" panose="020B0606020202030204" pitchFamily="34" charset="0"/>
              </a:rPr>
              <a:t> FW-H </a:t>
            </a:r>
            <a:r>
              <a:rPr lang="de-DE" dirty="0" err="1">
                <a:latin typeface="Arial Narrow" panose="020B0606020202030204" pitchFamily="34" charset="0"/>
              </a:rPr>
              <a:t>solver</a:t>
            </a:r>
            <a:r>
              <a:rPr lang="de-DE" dirty="0">
                <a:latin typeface="Arial Narrow" panose="020B0606020202030204" pitchFamily="34" charset="0"/>
              </a:rPr>
              <a:t> and </a:t>
            </a:r>
            <a:r>
              <a:rPr lang="de-DE" dirty="0" err="1">
                <a:latin typeface="Arial Narrow" panose="020B0606020202030204" pitchFamily="34" charset="0"/>
              </a:rPr>
              <a:t>stored</a:t>
            </a:r>
            <a:r>
              <a:rPr lang="de-DE" dirty="0">
                <a:latin typeface="Arial Narrow" panose="020B0606020202030204" pitchFamily="34" charset="0"/>
              </a:rPr>
              <a:t> in </a:t>
            </a:r>
            <a:r>
              <a:rPr lang="de-DE" dirty="0" err="1">
                <a:latin typeface="Arial Narrow" panose="020B0606020202030204" pitchFamily="34" charset="0"/>
              </a:rPr>
              <a:t>the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output</a:t>
            </a:r>
            <a:r>
              <a:rPr lang="de-DE" dirty="0">
                <a:latin typeface="Arial Narrow" panose="020B0606020202030204" pitchFamily="34" charset="0"/>
              </a:rPr>
              <a:t> </a:t>
            </a:r>
            <a:r>
              <a:rPr lang="de-DE" dirty="0" err="1">
                <a:latin typeface="Arial Narrow" panose="020B0606020202030204" pitchFamily="34" charset="0"/>
              </a:rPr>
              <a:t>file</a:t>
            </a:r>
            <a:r>
              <a:rPr lang="de-DE" dirty="0"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FF50F05-5D72-64D1-0060-0E6E0B6F79A5}"/>
              </a:ext>
            </a:extLst>
          </p:cNvPr>
          <p:cNvSpPr txBox="1">
            <a:spLocks/>
          </p:cNvSpPr>
          <p:nvPr/>
        </p:nvSpPr>
        <p:spPr>
          <a:xfrm>
            <a:off x="490666" y="4394295"/>
            <a:ext cx="3177556" cy="17611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D65629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en-US" sz="1800" dirty="0">
                <a:solidFill>
                  <a:schemeClr val="tx1"/>
                </a:solidFill>
              </a:rPr>
              <a:t>Array: </a:t>
            </a:r>
          </a:p>
          <a:p>
            <a:pPr marL="742950" lvl="1" indent="-285750"/>
            <a:r>
              <a:rPr lang="en-US" sz="1800" dirty="0">
                <a:solidFill>
                  <a:schemeClr val="tx1"/>
                </a:solidFill>
              </a:rPr>
              <a:t>64 microphones</a:t>
            </a:r>
          </a:p>
          <a:p>
            <a:pPr marL="742950" lvl="1" indent="-285750"/>
            <a:r>
              <a:rPr lang="en-US" sz="1800" dirty="0">
                <a:solidFill>
                  <a:schemeClr val="tx1"/>
                </a:solidFill>
              </a:rPr>
              <a:t>Elliptical shape: 1.6m x 0.4m </a:t>
            </a:r>
          </a:p>
          <a:p>
            <a:pPr marL="285750" indent="-285750"/>
            <a:r>
              <a:rPr lang="en-US" sz="1800" dirty="0">
                <a:solidFill>
                  <a:schemeClr val="tx1"/>
                </a:solidFill>
              </a:rPr>
              <a:t>Free-field arc:</a:t>
            </a:r>
          </a:p>
          <a:p>
            <a:pPr marL="742950" lvl="1" indent="-285750"/>
            <a:r>
              <a:rPr lang="en-US" sz="1800" dirty="0">
                <a:solidFill>
                  <a:schemeClr val="tx1"/>
                </a:solidFill>
              </a:rPr>
              <a:t>8 microphones</a:t>
            </a:r>
          </a:p>
        </p:txBody>
      </p:sp>
      <p:pic>
        <p:nvPicPr>
          <p:cNvPr id="17" name="Picture 9">
            <a:extLst>
              <a:ext uri="{FF2B5EF4-FFF2-40B4-BE49-F238E27FC236}">
                <a16:creationId xmlns:a16="http://schemas.microsoft.com/office/drawing/2014/main" id="{95B72752-4A45-285E-1815-3B1018F8368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42805" y="4627984"/>
            <a:ext cx="1613391" cy="103665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7B39AFF-93C2-A863-2DBC-81F0A77AF0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9068"/>
          <a:stretch/>
        </p:blipFill>
        <p:spPr>
          <a:xfrm>
            <a:off x="3737418" y="3976318"/>
            <a:ext cx="2984102" cy="2340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27D90AA-808C-CDFB-1845-D2B944F50E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9913" y="3976314"/>
            <a:ext cx="2944499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79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ODISE_template.potx [Autosaved]" id="{5FB9B9F8-179C-4433-873D-6618E0543FA2}" vid="{10D2C757-73E6-466D-9A67-9FB46DF592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827</Words>
  <Application>Microsoft Office PowerPoint</Application>
  <PresentationFormat>宽屏</PresentationFormat>
  <Paragraphs>142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Arial Narrow</vt:lpstr>
      <vt:lpstr>Bahnschrift Light Condensed</vt:lpstr>
      <vt:lpstr>Bahnschrift SemiCondensed</vt:lpstr>
      <vt:lpstr>Calibri</vt:lpstr>
      <vt:lpstr>Cambria Math</vt:lpstr>
      <vt:lpstr>Times New Roman</vt:lpstr>
      <vt:lpstr>Office Theme</vt:lpstr>
      <vt:lpstr>RWTH – configuration B1</vt:lpstr>
      <vt:lpstr>Numerical Method</vt:lpstr>
      <vt:lpstr>Test Setup</vt:lpstr>
      <vt:lpstr>Simulation Setup</vt:lpstr>
      <vt:lpstr>Aerodynamic Results</vt:lpstr>
      <vt:lpstr>Aerodynamic Results</vt:lpstr>
      <vt:lpstr>Aeroacustic Results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 Schram</dc:creator>
  <cp:lastModifiedBy>Zhe Yang</cp:lastModifiedBy>
  <cp:revision>2117</cp:revision>
  <dcterms:created xsi:type="dcterms:W3CDTF">2020-06-11T12:07:31Z</dcterms:created>
  <dcterms:modified xsi:type="dcterms:W3CDTF">2023-09-05T09:06:38Z</dcterms:modified>
</cp:coreProperties>
</file>