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9144000" cy="6400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AD69"/>
    <a:srgbClr val="66CCFF"/>
    <a:srgbClr val="FF5050"/>
    <a:srgbClr val="6EE891"/>
    <a:srgbClr val="FFCD2D"/>
    <a:srgbClr val="C85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72" d="100"/>
          <a:sy n="172" d="100"/>
        </p:scale>
        <p:origin x="15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fronchettl\Documents\GitHub\ICSE-2023\results\predicted_documentation_analysi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14235564304462"/>
          <c:y val="0.16440463025074389"/>
          <c:w val="0.71419455380577435"/>
          <c:h val="0.67227815209085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'Average per Category'!$B$4</c:f>
              <c:strCache>
                <c:ptCount val="1"/>
                <c:pt idx="0">
                  <c:v># Projects</c:v>
                </c:pt>
              </c:strCache>
            </c:strRef>
          </c:tx>
          <c:spPr>
            <a:solidFill>
              <a:srgbClr val="70AD47"/>
            </a:solidFill>
            <a:ln>
              <a:noFill/>
            </a:ln>
            <a:effectLst/>
          </c:spPr>
          <c:invertIfNegative val="0"/>
          <c:cat>
            <c:strRef>
              <c:f>'Average per Category'!$C$2:$I$3</c:f>
              <c:strCache>
                <c:ptCount val="7"/>
                <c:pt idx="0">
                  <c:v>CT</c:v>
                </c:pt>
                <c:pt idx="1">
                  <c:v>TC</c:v>
                </c:pt>
                <c:pt idx="2">
                  <c:v>CF</c:v>
                </c:pt>
                <c:pt idx="3">
                  <c:v>BW</c:v>
                </c:pt>
                <c:pt idx="4">
                  <c:v>DC</c:v>
                </c:pt>
                <c:pt idx="5">
                  <c:v>SC</c:v>
                </c:pt>
                <c:pt idx="6">
                  <c:v>NC</c:v>
                </c:pt>
              </c:strCache>
            </c:strRef>
          </c:cat>
          <c:val>
            <c:numRef>
              <c:f>'Average per Category'!$C$4:$I$4</c:f>
              <c:numCache>
                <c:formatCode>General</c:formatCode>
                <c:ptCount val="7"/>
                <c:pt idx="0">
                  <c:v>332</c:v>
                </c:pt>
                <c:pt idx="1">
                  <c:v>531</c:v>
                </c:pt>
                <c:pt idx="2">
                  <c:v>1648</c:v>
                </c:pt>
                <c:pt idx="3">
                  <c:v>1162</c:v>
                </c:pt>
                <c:pt idx="4">
                  <c:v>1660</c:v>
                </c:pt>
                <c:pt idx="5">
                  <c:v>2192</c:v>
                </c:pt>
                <c:pt idx="6">
                  <c:v>2265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FC-4CAF-AFDA-8604FBCA79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483099343"/>
        <c:axId val="92192927"/>
      </c:barChart>
      <c:lineChart>
        <c:grouping val="standard"/>
        <c:varyColors val="0"/>
        <c:ser>
          <c:idx val="1"/>
          <c:order val="1"/>
          <c:tx>
            <c:strRef>
              <c:f>'Average per Category'!$B$5</c:f>
              <c:strCache>
                <c:ptCount val="1"/>
                <c:pt idx="0">
                  <c:v>Average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27000">
                <a:solidFill>
                  <a:schemeClr val="tx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tx1"/>
                </a:solidFill>
                <a:ln w="127000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1CFC-4CAF-AFDA-8604FBCA79FC}"/>
              </c:ext>
            </c:extLst>
          </c:dPt>
          <c:cat>
            <c:strRef>
              <c:f>'Average per Category'!$C$2:$I$3</c:f>
              <c:strCache>
                <c:ptCount val="7"/>
                <c:pt idx="0">
                  <c:v>CT</c:v>
                </c:pt>
                <c:pt idx="1">
                  <c:v>TC</c:v>
                </c:pt>
                <c:pt idx="2">
                  <c:v>CF</c:v>
                </c:pt>
                <c:pt idx="3">
                  <c:v>BW</c:v>
                </c:pt>
                <c:pt idx="4">
                  <c:v>DC</c:v>
                </c:pt>
                <c:pt idx="5">
                  <c:v>SC</c:v>
                </c:pt>
                <c:pt idx="6">
                  <c:v>NC</c:v>
                </c:pt>
              </c:strCache>
            </c:strRef>
          </c:cat>
          <c:val>
            <c:numRef>
              <c:f>'Average per Category'!$C$5:$I$5</c:f>
              <c:numCache>
                <c:formatCode>0</c:formatCode>
                <c:ptCount val="7"/>
                <c:pt idx="0">
                  <c:v>0.20519594892118009</c:v>
                </c:pt>
                <c:pt idx="1">
                  <c:v>0.47644209599295467</c:v>
                </c:pt>
                <c:pt idx="2">
                  <c:v>2.136944077498899</c:v>
                </c:pt>
                <c:pt idx="3">
                  <c:v>2.4768824306472919</c:v>
                </c:pt>
                <c:pt idx="4">
                  <c:v>3.9123734037868778</c:v>
                </c:pt>
                <c:pt idx="5">
                  <c:v>10.804931748128578</c:v>
                </c:pt>
                <c:pt idx="6">
                  <c:v>15.07661822985469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1CFC-4CAF-AFDA-8604FBCA79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83094143"/>
        <c:axId val="92196255"/>
      </c:lineChart>
      <c:catAx>
        <c:axId val="1483099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1500000" spcFirstLastPara="1" vertOverflow="ellipsis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192927"/>
        <c:crosses val="autoZero"/>
        <c:auto val="0"/>
        <c:lblAlgn val="ctr"/>
        <c:lblOffset val="0"/>
        <c:noMultiLvlLbl val="0"/>
      </c:catAx>
      <c:valAx>
        <c:axId val="92192927"/>
        <c:scaling>
          <c:orientation val="minMax"/>
          <c:max val="2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Projects</a:t>
                </a:r>
              </a:p>
            </c:rich>
          </c:tx>
          <c:layout>
            <c:manualLayout>
              <c:xMode val="edge"/>
              <c:yMode val="edge"/>
              <c:x val="4.1666666666666666E-3"/>
              <c:y val="0.359431287756185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3099343"/>
        <c:crosses val="autoZero"/>
        <c:crossBetween val="between"/>
        <c:majorUnit val="500"/>
      </c:valAx>
      <c:valAx>
        <c:axId val="9219625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Average</a:t>
                </a:r>
              </a:p>
            </c:rich>
          </c:tx>
          <c:layout>
            <c:manualLayout>
              <c:xMode val="edge"/>
              <c:yMode val="edge"/>
              <c:x val="0.95205555555555554"/>
              <c:y val="0.429856424196975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3094143"/>
        <c:crosses val="max"/>
        <c:crossBetween val="between"/>
      </c:valAx>
      <c:catAx>
        <c:axId val="148309414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2196255"/>
        <c:crosses val="autoZero"/>
        <c:auto val="1"/>
        <c:lblAlgn val="ctr"/>
        <c:lblOffset val="100"/>
        <c:noMultiLvlLbl val="0"/>
      </c:catAx>
      <c:spPr>
        <a:solidFill>
          <a:schemeClr val="bg1">
            <a:lumMod val="95000"/>
          </a:schemeClr>
        </a:solidFill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9884284776902886"/>
          <c:y val="6.7628511792153997E-2"/>
          <c:w val="0.3609644575678041"/>
          <c:h val="6.4816869727094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2500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7539"/>
            <a:ext cx="7772400" cy="2228427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61902"/>
            <a:ext cx="6858000" cy="1545378"/>
          </a:xfrm>
        </p:spPr>
        <p:txBody>
          <a:bodyPr/>
          <a:lstStyle>
            <a:lvl1pPr marL="0" indent="0" algn="ctr">
              <a:buNone/>
              <a:defRPr sz="2240"/>
            </a:lvl1pPr>
            <a:lvl2pPr marL="426705" indent="0" algn="ctr">
              <a:buNone/>
              <a:defRPr sz="1867"/>
            </a:lvl2pPr>
            <a:lvl3pPr marL="853410" indent="0" algn="ctr">
              <a:buNone/>
              <a:defRPr sz="1680"/>
            </a:lvl3pPr>
            <a:lvl4pPr marL="1280114" indent="0" algn="ctr">
              <a:buNone/>
              <a:defRPr sz="1493"/>
            </a:lvl4pPr>
            <a:lvl5pPr marL="1706819" indent="0" algn="ctr">
              <a:buNone/>
              <a:defRPr sz="1493"/>
            </a:lvl5pPr>
            <a:lvl6pPr marL="2133524" indent="0" algn="ctr">
              <a:buNone/>
              <a:defRPr sz="1493"/>
            </a:lvl6pPr>
            <a:lvl7pPr marL="2560229" indent="0" algn="ctr">
              <a:buNone/>
              <a:defRPr sz="1493"/>
            </a:lvl7pPr>
            <a:lvl8pPr marL="2986933" indent="0" algn="ctr">
              <a:buNone/>
              <a:defRPr sz="1493"/>
            </a:lvl8pPr>
            <a:lvl9pPr marL="3413638" indent="0" algn="ctr">
              <a:buNone/>
              <a:defRPr sz="14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44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1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40783"/>
            <a:ext cx="1971675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40783"/>
            <a:ext cx="5800725" cy="54243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79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57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595757"/>
            <a:ext cx="7886700" cy="2662555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283500"/>
            <a:ext cx="7886700" cy="1400175"/>
          </a:xfrm>
        </p:spPr>
        <p:txBody>
          <a:bodyPr/>
          <a:lstStyle>
            <a:lvl1pPr marL="0" indent="0">
              <a:buNone/>
              <a:defRPr sz="2240">
                <a:solidFill>
                  <a:schemeClr val="tx1"/>
                </a:solidFill>
              </a:defRPr>
            </a:lvl1pPr>
            <a:lvl2pPr marL="42670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2pPr>
            <a:lvl3pPr marL="85341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28011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70681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13352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56022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298693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413638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06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03917"/>
            <a:ext cx="388620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703917"/>
            <a:ext cx="388620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0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0785"/>
            <a:ext cx="788670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69085"/>
            <a:ext cx="3868340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38070"/>
            <a:ext cx="3868340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569085"/>
            <a:ext cx="3887391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338070"/>
            <a:ext cx="3887391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0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9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6720"/>
            <a:ext cx="2949178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21598"/>
            <a:ext cx="4629150" cy="4548717"/>
          </a:xfrm>
        </p:spPr>
        <p:txBody>
          <a:bodyPr/>
          <a:lstStyle>
            <a:lvl1pPr>
              <a:defRPr sz="2987"/>
            </a:lvl1pPr>
            <a:lvl2pPr>
              <a:defRPr sz="2613"/>
            </a:lvl2pPr>
            <a:lvl3pPr>
              <a:defRPr sz="224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920240"/>
            <a:ext cx="2949178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8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6720"/>
            <a:ext cx="2949178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21598"/>
            <a:ext cx="4629150" cy="4548717"/>
          </a:xfrm>
        </p:spPr>
        <p:txBody>
          <a:bodyPr anchor="t"/>
          <a:lstStyle>
            <a:lvl1pPr marL="0" indent="0">
              <a:buNone/>
              <a:defRPr sz="2987"/>
            </a:lvl1pPr>
            <a:lvl2pPr marL="426705" indent="0">
              <a:buNone/>
              <a:defRPr sz="2613"/>
            </a:lvl2pPr>
            <a:lvl3pPr marL="853410" indent="0">
              <a:buNone/>
              <a:defRPr sz="2240"/>
            </a:lvl3pPr>
            <a:lvl4pPr marL="1280114" indent="0">
              <a:buNone/>
              <a:defRPr sz="1867"/>
            </a:lvl4pPr>
            <a:lvl5pPr marL="1706819" indent="0">
              <a:buNone/>
              <a:defRPr sz="1867"/>
            </a:lvl5pPr>
            <a:lvl6pPr marL="2133524" indent="0">
              <a:buNone/>
              <a:defRPr sz="1867"/>
            </a:lvl6pPr>
            <a:lvl7pPr marL="2560229" indent="0">
              <a:buNone/>
              <a:defRPr sz="1867"/>
            </a:lvl7pPr>
            <a:lvl8pPr marL="2986933" indent="0">
              <a:buNone/>
              <a:defRPr sz="1867"/>
            </a:lvl8pPr>
            <a:lvl9pPr marL="3413638" indent="0">
              <a:buNone/>
              <a:defRPr sz="1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920240"/>
            <a:ext cx="2949178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2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40785"/>
            <a:ext cx="788670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03917"/>
            <a:ext cx="788670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932595"/>
            <a:ext cx="20574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932595"/>
            <a:ext cx="30861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932595"/>
            <a:ext cx="20574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1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853410" rtl="0" eaLnBrk="1" latinLnBrk="0" hangingPunct="1">
        <a:lnSpc>
          <a:spcPct val="90000"/>
        </a:lnSpc>
        <a:spcBef>
          <a:spcPct val="0"/>
        </a:spcBef>
        <a:buNone/>
        <a:defRPr sz="4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2" indent="-213352" algn="l" defTabSz="8534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613" kern="1200">
          <a:solidFill>
            <a:schemeClr val="tx1"/>
          </a:solidFill>
          <a:latin typeface="+mn-lt"/>
          <a:ea typeface="+mn-ea"/>
          <a:cs typeface="+mn-cs"/>
        </a:defRPr>
      </a:lvl1pPr>
      <a:lvl2pPr marL="64005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62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9346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7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34687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77358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626990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26705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5341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1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1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2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2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33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38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E6423DD-260E-4017-95EB-8246952674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106980"/>
              </p:ext>
            </p:extLst>
          </p:nvPr>
        </p:nvGraphicFramePr>
        <p:xfrm>
          <a:off x="0" y="0"/>
          <a:ext cx="9144000" cy="6400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1997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953</TotalTime>
  <Words>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Fronchetti</dc:creator>
  <cp:lastModifiedBy>Luiz Felipe Fronchetti Dias</cp:lastModifiedBy>
  <cp:revision>32</cp:revision>
  <dcterms:created xsi:type="dcterms:W3CDTF">2021-04-19T15:45:58Z</dcterms:created>
  <dcterms:modified xsi:type="dcterms:W3CDTF">2023-02-01T01:41:50Z</dcterms:modified>
</cp:coreProperties>
</file>