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</p:sldIdLst>
  <p:sldSz cx="9144000" cy="6400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AD69"/>
    <a:srgbClr val="66CCFF"/>
    <a:srgbClr val="FF5050"/>
    <a:srgbClr val="6EE891"/>
    <a:srgbClr val="FFCD2D"/>
    <a:srgbClr val="C854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72" d="100"/>
          <a:sy n="172" d="100"/>
        </p:scale>
        <p:origin x="152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fronchettl\Documents\GitHub\ICSE-2023\results\documentation_analysi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4475688976377954"/>
          <c:y val="0.16440463025074389"/>
          <c:w val="0.73086122047244106"/>
          <c:h val="0.672278152090853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'Average per Category (%)'!$A$4</c:f>
              <c:strCache>
                <c:ptCount val="1"/>
                <c:pt idx="0">
                  <c:v># Projects</c:v>
                </c:pt>
              </c:strCache>
            </c:strRef>
          </c:tx>
          <c:spPr>
            <a:solidFill>
              <a:srgbClr val="5B9BD5"/>
            </a:solidFill>
            <a:ln>
              <a:noFill/>
            </a:ln>
            <a:effectLst/>
          </c:spPr>
          <c:invertIfNegative val="0"/>
          <c:cat>
            <c:strRef>
              <c:f>'Average per Category (%)'!$B$3:$H$3</c:f>
              <c:strCache>
                <c:ptCount val="7"/>
                <c:pt idx="0">
                  <c:v>CT</c:v>
                </c:pt>
                <c:pt idx="1">
                  <c:v>TC</c:v>
                </c:pt>
                <c:pt idx="2">
                  <c:v>BW</c:v>
                </c:pt>
                <c:pt idx="3">
                  <c:v>CF</c:v>
                </c:pt>
                <c:pt idx="4">
                  <c:v>DC</c:v>
                </c:pt>
                <c:pt idx="5">
                  <c:v>SC</c:v>
                </c:pt>
                <c:pt idx="6">
                  <c:v>NC</c:v>
                </c:pt>
              </c:strCache>
            </c:strRef>
          </c:cat>
          <c:val>
            <c:numRef>
              <c:f>'Average per Category (%)'!$B$4:$H$4</c:f>
              <c:numCache>
                <c:formatCode>General</c:formatCode>
                <c:ptCount val="7"/>
                <c:pt idx="0">
                  <c:v>116</c:v>
                </c:pt>
                <c:pt idx="1">
                  <c:v>183</c:v>
                </c:pt>
                <c:pt idx="2">
                  <c:v>139</c:v>
                </c:pt>
                <c:pt idx="3">
                  <c:v>319</c:v>
                </c:pt>
                <c:pt idx="4">
                  <c:v>280</c:v>
                </c:pt>
                <c:pt idx="5">
                  <c:v>396</c:v>
                </c:pt>
                <c:pt idx="6">
                  <c:v>483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CFC-4CAF-AFDA-8604FBCA79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7"/>
        <c:axId val="1483099343"/>
        <c:axId val="92192927"/>
      </c:barChart>
      <c:lineChart>
        <c:grouping val="standard"/>
        <c:varyColors val="0"/>
        <c:ser>
          <c:idx val="1"/>
          <c:order val="1"/>
          <c:tx>
            <c:strRef>
              <c:f>'Average per Category (%)'!$A$5</c:f>
              <c:strCache>
                <c:ptCount val="1"/>
                <c:pt idx="0">
                  <c:v>Average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127000">
                <a:solidFill>
                  <a:schemeClr val="tx1"/>
                </a:solidFill>
              </a:ln>
              <a:effectLst/>
            </c:spPr>
          </c:marker>
          <c:dPt>
            <c:idx val="1"/>
            <c:marker>
              <c:symbol val="circle"/>
              <c:size val="5"/>
              <c:spPr>
                <a:solidFill>
                  <a:schemeClr val="tx1"/>
                </a:solidFill>
                <a:ln w="127000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1CFC-4CAF-AFDA-8604FBCA79FC}"/>
              </c:ext>
            </c:extLst>
          </c:dPt>
          <c:cat>
            <c:strRef>
              <c:f>'Average per Category (%)'!$B$3:$H$3</c:f>
              <c:strCache>
                <c:ptCount val="7"/>
                <c:pt idx="0">
                  <c:v>CT</c:v>
                </c:pt>
                <c:pt idx="1">
                  <c:v>TC</c:v>
                </c:pt>
                <c:pt idx="2">
                  <c:v>BW</c:v>
                </c:pt>
                <c:pt idx="3">
                  <c:v>CF</c:v>
                </c:pt>
                <c:pt idx="4">
                  <c:v>DC</c:v>
                </c:pt>
                <c:pt idx="5">
                  <c:v>SC</c:v>
                </c:pt>
                <c:pt idx="6">
                  <c:v>NC</c:v>
                </c:pt>
              </c:strCache>
            </c:strRef>
          </c:cat>
          <c:val>
            <c:numRef>
              <c:f>'Average per Category (%)'!$B$5:$H$5</c:f>
              <c:numCache>
                <c:formatCode>0</c:formatCode>
                <c:ptCount val="7"/>
                <c:pt idx="0">
                  <c:v>1</c:v>
                </c:pt>
                <c:pt idx="1">
                  <c:v>1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12</c:v>
                </c:pt>
                <c:pt idx="6">
                  <c:v>15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1CFC-4CAF-AFDA-8604FBCA79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83094143"/>
        <c:axId val="92196255"/>
      </c:lineChart>
      <c:catAx>
        <c:axId val="148309934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1500000" spcFirstLastPara="1" vertOverflow="ellipsis" wrap="square" anchor="ctr" anchorCtr="1"/>
          <a:lstStyle/>
          <a:p>
            <a:pPr>
              <a:defRPr sz="2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2192927"/>
        <c:crosses val="autoZero"/>
        <c:auto val="0"/>
        <c:lblAlgn val="ctr"/>
        <c:lblOffset val="0"/>
        <c:noMultiLvlLbl val="0"/>
      </c:catAx>
      <c:valAx>
        <c:axId val="92192927"/>
        <c:scaling>
          <c:orientation val="minMax"/>
          <c:max val="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5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# Projects</a:t>
                </a:r>
              </a:p>
            </c:rich>
          </c:tx>
          <c:layout>
            <c:manualLayout>
              <c:xMode val="edge"/>
              <c:yMode val="edge"/>
              <c:x val="4.1666666666666666E-3"/>
              <c:y val="0.3594312877561852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5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83099343"/>
        <c:crosses val="autoZero"/>
        <c:crossBetween val="between"/>
        <c:majorUnit val="100"/>
      </c:valAx>
      <c:valAx>
        <c:axId val="92196255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5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Average</a:t>
                </a:r>
              </a:p>
            </c:rich>
          </c:tx>
          <c:layout>
            <c:manualLayout>
              <c:xMode val="edge"/>
              <c:yMode val="edge"/>
              <c:x val="0.95205555555555554"/>
              <c:y val="0.4298564241969752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5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83094143"/>
        <c:crosses val="max"/>
        <c:crossBetween val="between"/>
      </c:valAx>
      <c:catAx>
        <c:axId val="1483094143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92196255"/>
        <c:crosses val="autoZero"/>
        <c:auto val="1"/>
        <c:lblAlgn val="ctr"/>
        <c:lblOffset val="100"/>
        <c:noMultiLvlLbl val="0"/>
      </c:catAx>
      <c:spPr>
        <a:solidFill>
          <a:schemeClr val="bg1">
            <a:lumMod val="95000"/>
          </a:schemeClr>
        </a:solidFill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0162062554680663"/>
          <c:y val="6.7628511792153997E-2"/>
          <c:w val="0.35818667979002627"/>
          <c:h val="6.48168697270943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5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sz="2500">
          <a:solidFill>
            <a:schemeClr val="tx1"/>
          </a:solidFill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47539"/>
            <a:ext cx="7772400" cy="2228427"/>
          </a:xfrm>
        </p:spPr>
        <p:txBody>
          <a:bodyPr anchor="b"/>
          <a:lstStyle>
            <a:lvl1pPr algn="ctr">
              <a:defRPr sz="5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361902"/>
            <a:ext cx="6858000" cy="1545378"/>
          </a:xfrm>
        </p:spPr>
        <p:txBody>
          <a:bodyPr/>
          <a:lstStyle>
            <a:lvl1pPr marL="0" indent="0" algn="ctr">
              <a:buNone/>
              <a:defRPr sz="2240"/>
            </a:lvl1pPr>
            <a:lvl2pPr marL="426705" indent="0" algn="ctr">
              <a:buNone/>
              <a:defRPr sz="1867"/>
            </a:lvl2pPr>
            <a:lvl3pPr marL="853410" indent="0" algn="ctr">
              <a:buNone/>
              <a:defRPr sz="1680"/>
            </a:lvl3pPr>
            <a:lvl4pPr marL="1280114" indent="0" algn="ctr">
              <a:buNone/>
              <a:defRPr sz="1493"/>
            </a:lvl4pPr>
            <a:lvl5pPr marL="1706819" indent="0" algn="ctr">
              <a:buNone/>
              <a:defRPr sz="1493"/>
            </a:lvl5pPr>
            <a:lvl6pPr marL="2133524" indent="0" algn="ctr">
              <a:buNone/>
              <a:defRPr sz="1493"/>
            </a:lvl6pPr>
            <a:lvl7pPr marL="2560229" indent="0" algn="ctr">
              <a:buNone/>
              <a:defRPr sz="1493"/>
            </a:lvl7pPr>
            <a:lvl8pPr marL="2986933" indent="0" algn="ctr">
              <a:buNone/>
              <a:defRPr sz="1493"/>
            </a:lvl8pPr>
            <a:lvl9pPr marL="3413638" indent="0" algn="ctr">
              <a:buNone/>
              <a:defRPr sz="149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344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116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40783"/>
            <a:ext cx="1971675" cy="542438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40783"/>
            <a:ext cx="5800725" cy="542438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790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257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595757"/>
            <a:ext cx="7886700" cy="2662555"/>
          </a:xfrm>
        </p:spPr>
        <p:txBody>
          <a:bodyPr anchor="b"/>
          <a:lstStyle>
            <a:lvl1pPr>
              <a:defRPr sz="5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283500"/>
            <a:ext cx="7886700" cy="1400175"/>
          </a:xfrm>
        </p:spPr>
        <p:txBody>
          <a:bodyPr/>
          <a:lstStyle>
            <a:lvl1pPr marL="0" indent="0">
              <a:buNone/>
              <a:defRPr sz="2240">
                <a:solidFill>
                  <a:schemeClr val="tx1"/>
                </a:solidFill>
              </a:defRPr>
            </a:lvl1pPr>
            <a:lvl2pPr marL="426705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2pPr>
            <a:lvl3pPr marL="85341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3pPr>
            <a:lvl4pPr marL="1280114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4pPr>
            <a:lvl5pPr marL="1706819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5pPr>
            <a:lvl6pPr marL="2133524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6pPr>
            <a:lvl7pPr marL="2560229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7pPr>
            <a:lvl8pPr marL="2986933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8pPr>
            <a:lvl9pPr marL="3413638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806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703917"/>
            <a:ext cx="3886200" cy="40612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703917"/>
            <a:ext cx="3886200" cy="40612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700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0785"/>
            <a:ext cx="7886700" cy="123719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569085"/>
            <a:ext cx="3868340" cy="768985"/>
          </a:xfrm>
        </p:spPr>
        <p:txBody>
          <a:bodyPr anchor="b"/>
          <a:lstStyle>
            <a:lvl1pPr marL="0" indent="0">
              <a:buNone/>
              <a:defRPr sz="2240" b="1"/>
            </a:lvl1pPr>
            <a:lvl2pPr marL="426705" indent="0">
              <a:buNone/>
              <a:defRPr sz="1867" b="1"/>
            </a:lvl2pPr>
            <a:lvl3pPr marL="853410" indent="0">
              <a:buNone/>
              <a:defRPr sz="1680" b="1"/>
            </a:lvl3pPr>
            <a:lvl4pPr marL="1280114" indent="0">
              <a:buNone/>
              <a:defRPr sz="1493" b="1"/>
            </a:lvl4pPr>
            <a:lvl5pPr marL="1706819" indent="0">
              <a:buNone/>
              <a:defRPr sz="1493" b="1"/>
            </a:lvl5pPr>
            <a:lvl6pPr marL="2133524" indent="0">
              <a:buNone/>
              <a:defRPr sz="1493" b="1"/>
            </a:lvl6pPr>
            <a:lvl7pPr marL="2560229" indent="0">
              <a:buNone/>
              <a:defRPr sz="1493" b="1"/>
            </a:lvl7pPr>
            <a:lvl8pPr marL="2986933" indent="0">
              <a:buNone/>
              <a:defRPr sz="1493" b="1"/>
            </a:lvl8pPr>
            <a:lvl9pPr marL="3413638" indent="0">
              <a:buNone/>
              <a:defRPr sz="149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338070"/>
            <a:ext cx="3868340" cy="34389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569085"/>
            <a:ext cx="3887391" cy="768985"/>
          </a:xfrm>
        </p:spPr>
        <p:txBody>
          <a:bodyPr anchor="b"/>
          <a:lstStyle>
            <a:lvl1pPr marL="0" indent="0">
              <a:buNone/>
              <a:defRPr sz="2240" b="1"/>
            </a:lvl1pPr>
            <a:lvl2pPr marL="426705" indent="0">
              <a:buNone/>
              <a:defRPr sz="1867" b="1"/>
            </a:lvl2pPr>
            <a:lvl3pPr marL="853410" indent="0">
              <a:buNone/>
              <a:defRPr sz="1680" b="1"/>
            </a:lvl3pPr>
            <a:lvl4pPr marL="1280114" indent="0">
              <a:buNone/>
              <a:defRPr sz="1493" b="1"/>
            </a:lvl4pPr>
            <a:lvl5pPr marL="1706819" indent="0">
              <a:buNone/>
              <a:defRPr sz="1493" b="1"/>
            </a:lvl5pPr>
            <a:lvl6pPr marL="2133524" indent="0">
              <a:buNone/>
              <a:defRPr sz="1493" b="1"/>
            </a:lvl6pPr>
            <a:lvl7pPr marL="2560229" indent="0">
              <a:buNone/>
              <a:defRPr sz="1493" b="1"/>
            </a:lvl7pPr>
            <a:lvl8pPr marL="2986933" indent="0">
              <a:buNone/>
              <a:defRPr sz="1493" b="1"/>
            </a:lvl8pPr>
            <a:lvl9pPr marL="3413638" indent="0">
              <a:buNone/>
              <a:defRPr sz="149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338070"/>
            <a:ext cx="3887391" cy="34389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43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507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998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26720"/>
            <a:ext cx="2949178" cy="1493520"/>
          </a:xfrm>
        </p:spPr>
        <p:txBody>
          <a:bodyPr anchor="b"/>
          <a:lstStyle>
            <a:lvl1pPr>
              <a:defRPr sz="29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21598"/>
            <a:ext cx="4629150" cy="4548717"/>
          </a:xfrm>
        </p:spPr>
        <p:txBody>
          <a:bodyPr/>
          <a:lstStyle>
            <a:lvl1pPr>
              <a:defRPr sz="2987"/>
            </a:lvl1pPr>
            <a:lvl2pPr>
              <a:defRPr sz="2613"/>
            </a:lvl2pPr>
            <a:lvl3pPr>
              <a:defRPr sz="2240"/>
            </a:lvl3pPr>
            <a:lvl4pPr>
              <a:defRPr sz="1867"/>
            </a:lvl4pPr>
            <a:lvl5pPr>
              <a:defRPr sz="1867"/>
            </a:lvl5pPr>
            <a:lvl6pPr>
              <a:defRPr sz="1867"/>
            </a:lvl6pPr>
            <a:lvl7pPr>
              <a:defRPr sz="1867"/>
            </a:lvl7pPr>
            <a:lvl8pPr>
              <a:defRPr sz="1867"/>
            </a:lvl8pPr>
            <a:lvl9pPr>
              <a:defRPr sz="18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920240"/>
            <a:ext cx="2949178" cy="3557482"/>
          </a:xfrm>
        </p:spPr>
        <p:txBody>
          <a:bodyPr/>
          <a:lstStyle>
            <a:lvl1pPr marL="0" indent="0">
              <a:buNone/>
              <a:defRPr sz="1493"/>
            </a:lvl1pPr>
            <a:lvl2pPr marL="426705" indent="0">
              <a:buNone/>
              <a:defRPr sz="1307"/>
            </a:lvl2pPr>
            <a:lvl3pPr marL="853410" indent="0">
              <a:buNone/>
              <a:defRPr sz="1120"/>
            </a:lvl3pPr>
            <a:lvl4pPr marL="1280114" indent="0">
              <a:buNone/>
              <a:defRPr sz="933"/>
            </a:lvl4pPr>
            <a:lvl5pPr marL="1706819" indent="0">
              <a:buNone/>
              <a:defRPr sz="933"/>
            </a:lvl5pPr>
            <a:lvl6pPr marL="2133524" indent="0">
              <a:buNone/>
              <a:defRPr sz="933"/>
            </a:lvl6pPr>
            <a:lvl7pPr marL="2560229" indent="0">
              <a:buNone/>
              <a:defRPr sz="933"/>
            </a:lvl7pPr>
            <a:lvl8pPr marL="2986933" indent="0">
              <a:buNone/>
              <a:defRPr sz="933"/>
            </a:lvl8pPr>
            <a:lvl9pPr marL="3413638" indent="0">
              <a:buNone/>
              <a:defRPr sz="9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785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26720"/>
            <a:ext cx="2949178" cy="1493520"/>
          </a:xfrm>
        </p:spPr>
        <p:txBody>
          <a:bodyPr anchor="b"/>
          <a:lstStyle>
            <a:lvl1pPr>
              <a:defRPr sz="29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21598"/>
            <a:ext cx="4629150" cy="4548717"/>
          </a:xfrm>
        </p:spPr>
        <p:txBody>
          <a:bodyPr anchor="t"/>
          <a:lstStyle>
            <a:lvl1pPr marL="0" indent="0">
              <a:buNone/>
              <a:defRPr sz="2987"/>
            </a:lvl1pPr>
            <a:lvl2pPr marL="426705" indent="0">
              <a:buNone/>
              <a:defRPr sz="2613"/>
            </a:lvl2pPr>
            <a:lvl3pPr marL="853410" indent="0">
              <a:buNone/>
              <a:defRPr sz="2240"/>
            </a:lvl3pPr>
            <a:lvl4pPr marL="1280114" indent="0">
              <a:buNone/>
              <a:defRPr sz="1867"/>
            </a:lvl4pPr>
            <a:lvl5pPr marL="1706819" indent="0">
              <a:buNone/>
              <a:defRPr sz="1867"/>
            </a:lvl5pPr>
            <a:lvl6pPr marL="2133524" indent="0">
              <a:buNone/>
              <a:defRPr sz="1867"/>
            </a:lvl6pPr>
            <a:lvl7pPr marL="2560229" indent="0">
              <a:buNone/>
              <a:defRPr sz="1867"/>
            </a:lvl7pPr>
            <a:lvl8pPr marL="2986933" indent="0">
              <a:buNone/>
              <a:defRPr sz="1867"/>
            </a:lvl8pPr>
            <a:lvl9pPr marL="3413638" indent="0">
              <a:buNone/>
              <a:defRPr sz="18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920240"/>
            <a:ext cx="2949178" cy="3557482"/>
          </a:xfrm>
        </p:spPr>
        <p:txBody>
          <a:bodyPr/>
          <a:lstStyle>
            <a:lvl1pPr marL="0" indent="0">
              <a:buNone/>
              <a:defRPr sz="1493"/>
            </a:lvl1pPr>
            <a:lvl2pPr marL="426705" indent="0">
              <a:buNone/>
              <a:defRPr sz="1307"/>
            </a:lvl2pPr>
            <a:lvl3pPr marL="853410" indent="0">
              <a:buNone/>
              <a:defRPr sz="1120"/>
            </a:lvl3pPr>
            <a:lvl4pPr marL="1280114" indent="0">
              <a:buNone/>
              <a:defRPr sz="933"/>
            </a:lvl4pPr>
            <a:lvl5pPr marL="1706819" indent="0">
              <a:buNone/>
              <a:defRPr sz="933"/>
            </a:lvl5pPr>
            <a:lvl6pPr marL="2133524" indent="0">
              <a:buNone/>
              <a:defRPr sz="933"/>
            </a:lvl6pPr>
            <a:lvl7pPr marL="2560229" indent="0">
              <a:buNone/>
              <a:defRPr sz="933"/>
            </a:lvl7pPr>
            <a:lvl8pPr marL="2986933" indent="0">
              <a:buNone/>
              <a:defRPr sz="933"/>
            </a:lvl8pPr>
            <a:lvl9pPr marL="3413638" indent="0">
              <a:buNone/>
              <a:defRPr sz="9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920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40785"/>
            <a:ext cx="7886700" cy="12371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703917"/>
            <a:ext cx="7886700" cy="40612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932595"/>
            <a:ext cx="205740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C8E90-7EDD-4CDC-BF79-D3D421C9948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932595"/>
            <a:ext cx="308610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932595"/>
            <a:ext cx="205740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118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853410" rtl="0" eaLnBrk="1" latinLnBrk="0" hangingPunct="1">
        <a:lnSpc>
          <a:spcPct val="90000"/>
        </a:lnSpc>
        <a:spcBef>
          <a:spcPct val="0"/>
        </a:spcBef>
        <a:buNone/>
        <a:defRPr sz="410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3352" indent="-213352" algn="l" defTabSz="853410" rtl="0" eaLnBrk="1" latinLnBrk="0" hangingPunct="1">
        <a:lnSpc>
          <a:spcPct val="90000"/>
        </a:lnSpc>
        <a:spcBef>
          <a:spcPts val="933"/>
        </a:spcBef>
        <a:buFont typeface="Arial" panose="020B0604020202020204" pitchFamily="34" charset="0"/>
        <a:buChar char="•"/>
        <a:defRPr sz="2613" kern="1200">
          <a:solidFill>
            <a:schemeClr val="tx1"/>
          </a:solidFill>
          <a:latin typeface="+mn-lt"/>
          <a:ea typeface="+mn-ea"/>
          <a:cs typeface="+mn-cs"/>
        </a:defRPr>
      </a:lvl1pPr>
      <a:lvl2pPr marL="640057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2240" kern="1200">
          <a:solidFill>
            <a:schemeClr val="tx1"/>
          </a:solidFill>
          <a:latin typeface="+mn-lt"/>
          <a:ea typeface="+mn-ea"/>
          <a:cs typeface="+mn-cs"/>
        </a:defRPr>
      </a:lvl2pPr>
      <a:lvl3pPr marL="1066762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1493467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4pPr>
      <a:lvl5pPr marL="1920171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5pPr>
      <a:lvl6pPr marL="2346876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6pPr>
      <a:lvl7pPr marL="2773581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86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8pPr>
      <a:lvl9pPr marL="3626990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26705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2pPr>
      <a:lvl3pPr marL="853410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14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4pPr>
      <a:lvl5pPr marL="1706819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5pPr>
      <a:lvl6pPr marL="2133524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6pPr>
      <a:lvl7pPr marL="2560229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7pPr>
      <a:lvl8pPr marL="2986933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8pPr>
      <a:lvl9pPr marL="3413638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742F2AF1-ED96-4A3D-A580-A9808183368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6781273"/>
              </p:ext>
            </p:extLst>
          </p:nvPr>
        </p:nvGraphicFramePr>
        <p:xfrm>
          <a:off x="0" y="0"/>
          <a:ext cx="9144000" cy="640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219972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1675</TotalTime>
  <Words>3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Felipe Fronchetti</dc:creator>
  <cp:lastModifiedBy>Luiz Felipe Fronchetti Dias</cp:lastModifiedBy>
  <cp:revision>30</cp:revision>
  <dcterms:created xsi:type="dcterms:W3CDTF">2021-04-19T15:45:58Z</dcterms:created>
  <dcterms:modified xsi:type="dcterms:W3CDTF">2023-02-01T13:57:42Z</dcterms:modified>
</cp:coreProperties>
</file>