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718" r:id="rId3"/>
    <p:sldId id="725" r:id="rId4"/>
    <p:sldId id="339" r:id="rId5"/>
    <p:sldId id="340" r:id="rId6"/>
    <p:sldId id="341" r:id="rId7"/>
    <p:sldId id="342" r:id="rId8"/>
    <p:sldId id="348" r:id="rId9"/>
    <p:sldId id="334" r:id="rId10"/>
    <p:sldId id="382" r:id="rId11"/>
    <p:sldId id="726" r:id="rId12"/>
    <p:sldId id="723" r:id="rId13"/>
    <p:sldId id="724" r:id="rId14"/>
    <p:sldId id="693" r:id="rId15"/>
    <p:sldId id="727" r:id="rId16"/>
    <p:sldId id="701" r:id="rId17"/>
    <p:sldId id="683" r:id="rId18"/>
    <p:sldId id="702" r:id="rId19"/>
    <p:sldId id="703" r:id="rId20"/>
    <p:sldId id="728" r:id="rId21"/>
    <p:sldId id="270" r:id="rId22"/>
    <p:sldId id="271" r:id="rId2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5" roundtripDataSignature="AMtx7mgbvSErXqxFVjEvpPqfA3ZMe31i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45"/>
    <p:restoredTop sz="91963"/>
  </p:normalViewPr>
  <p:slideViewPr>
    <p:cSldViewPr snapToGrid="0">
      <p:cViewPr varScale="1">
        <p:scale>
          <a:sx n="98" d="100"/>
          <a:sy n="98" d="100"/>
        </p:scale>
        <p:origin x="7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2C2F9438-C99F-F142-B639-CF6F6DDCE7E5}" type="slidenum">
              <a:rPr lang="en-GB" altLang="en-US"/>
              <a:pPr/>
              <a:t>9</a:t>
            </a:fld>
            <a:endParaRPr lang="en-GB" alt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Why need </a:t>
            </a:r>
            <a:r>
              <a:rPr lang="en-US" altLang="en-US" dirty="0" err="1"/>
              <a:t>hfcc</a:t>
            </a:r>
            <a:r>
              <a:rPr lang="en-US" altLang="en-US" dirty="0"/>
              <a:t>?  </a:t>
            </a:r>
            <a:r>
              <a:rPr lang="en-US" altLang="en-US" dirty="0" err="1"/>
              <a:t>Conection</a:t>
            </a:r>
            <a:r>
              <a:rPr lang="en-US" altLang="en-US" dirty="0"/>
              <a:t> with experiments.  Expression</a:t>
            </a:r>
            <a:r>
              <a:rPr lang="en-US" altLang="en-US" baseline="0" dirty="0"/>
              <a:t> for the isotropic coupling </a:t>
            </a:r>
            <a:r>
              <a:rPr lang="en-US" altLang="en-US" baseline="0" dirty="0" err="1"/>
              <a:t>constat</a:t>
            </a:r>
            <a:r>
              <a:rPr lang="en-US" altLang="en-US" baseline="0" dirty="0"/>
              <a:t>.  </a:t>
            </a:r>
            <a:r>
              <a:rPr lang="en-US" altLang="en-US" baseline="0" dirty="0" err="1"/>
              <a:t>Conection</a:t>
            </a:r>
            <a:r>
              <a:rPr lang="en-US" altLang="en-US" baseline="0" dirty="0"/>
              <a:t> with paper?   Anisotropy usually present in </a:t>
            </a:r>
            <a:r>
              <a:rPr lang="en-US" altLang="en-US" baseline="0" dirty="0" err="1"/>
              <a:t>muoniated</a:t>
            </a:r>
            <a:r>
              <a:rPr lang="en-US" altLang="en-US" baseline="0" dirty="0"/>
              <a:t> radicals in the solid phase, but averages to zero  in liquid and gas phases (reorientation rate larger than dipolar interaction).  Discuss TF-µSR</a:t>
            </a:r>
            <a:r>
              <a:rPr lang="en-US" altLang="en-US" dirty="0"/>
              <a:t> Transition between muons of different spins.  What can and cannot do with</a:t>
            </a:r>
            <a:r>
              <a:rPr lang="en-US" altLang="en-US" baseline="0" dirty="0"/>
              <a:t> TF-µSR.  Transitions between states with different muons spins.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57143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E8694-D4EC-A845-B633-8C3E858D3DD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76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8"/>
          <p:cNvSpPr txBox="1">
            <a:spLocks noGrp="1"/>
          </p:cNvSpPr>
          <p:nvPr>
            <p:ph type="body" idx="1"/>
          </p:nvPr>
        </p:nvSpPr>
        <p:spPr>
          <a:xfrm>
            <a:off x="609600" y="274640"/>
            <a:ext cx="10972800" cy="585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3" name="Google Shape;63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4" name="Google Shape;6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jp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emf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hyperlink" Target="https://pypi.org/project/muspinsim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33.png"/><Relationship Id="rId5" Type="http://schemas.openxmlformats.org/officeDocument/2006/relationships/hyperlink" Target="https://galaxyproject.org/" TargetMode="External"/><Relationship Id="rId4" Type="http://schemas.openxmlformats.org/officeDocument/2006/relationships/image" Target="../media/image3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alaxyproject.org/" TargetMode="External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5.pn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hyperlink" Target="https://galaxyproject.org/" TargetMode="External"/><Relationship Id="rId5" Type="http://schemas.openxmlformats.org/officeDocument/2006/relationships/image" Target="../media/image32.tiff"/><Relationship Id="rId4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0.png"/><Relationship Id="rId18" Type="http://schemas.openxmlformats.org/officeDocument/2006/relationships/image" Target="../media/image45.jpg"/><Relationship Id="rId3" Type="http://schemas.openxmlformats.org/officeDocument/2006/relationships/hyperlink" Target="https://muon-spectroscopy-computational-project.github.io/web/index.html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39.jp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38.png"/><Relationship Id="rId5" Type="http://schemas.openxmlformats.org/officeDocument/2006/relationships/image" Target="../media/image2.png"/><Relationship Id="rId15" Type="http://schemas.openxmlformats.org/officeDocument/2006/relationships/image" Target="../media/image42.jpg"/><Relationship Id="rId10" Type="http://schemas.openxmlformats.org/officeDocument/2006/relationships/image" Target="../media/image37.png"/><Relationship Id="rId19" Type="http://schemas.openxmlformats.org/officeDocument/2006/relationships/image" Target="../media/image46.jpg"/><Relationship Id="rId4" Type="http://schemas.openxmlformats.org/officeDocument/2006/relationships/image" Target="../media/image4.png"/><Relationship Id="rId9" Type="http://schemas.openxmlformats.org/officeDocument/2006/relationships/image" Target="../media/image36.png"/><Relationship Id="rId14" Type="http://schemas.openxmlformats.org/officeDocument/2006/relationships/image" Target="../media/image4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emf"/><Relationship Id="rId4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833852" y="279154"/>
            <a:ext cx="1087552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Computing Simulations for Large Scale Experiments: the Case of Muons </a:t>
            </a: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1991544" y="889525"/>
            <a:ext cx="8208912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Leandro Liborio</a:t>
            </a:r>
            <a:r>
              <a:rPr lang="en-GB" sz="2000" b="1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GB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Patrick Austin</a:t>
            </a:r>
            <a:r>
              <a:rPr lang="en-GB" sz="20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Alejandra Gonzalez-Beltran</a:t>
            </a:r>
            <a:r>
              <a:rPr lang="en-GB" sz="20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Joel Davies</a:t>
            </a:r>
            <a:r>
              <a:rPr lang="en-GB" sz="20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6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Theoretical and Computational Physics Group, SCD, STFC</a:t>
            </a:r>
            <a:endParaRPr dirty="0"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6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and Software Engineering Group, SCD, STFC</a:t>
            </a:r>
            <a:endParaRPr dirty="0"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6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SCD Graduate, Currently @ MSCP</a:t>
            </a:r>
            <a:endParaRPr sz="1600" b="0" i="0" u="none" strike="noStrike" cap="none" baseline="30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8850" y="3321050"/>
            <a:ext cx="114300" cy="215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" name="Google Shape;94;p1"/>
          <p:cNvGrpSpPr/>
          <p:nvPr/>
        </p:nvGrpSpPr>
        <p:grpSpPr>
          <a:xfrm>
            <a:off x="9005325" y="4565214"/>
            <a:ext cx="2916092" cy="932001"/>
            <a:chOff x="7560527" y="5486654"/>
            <a:chExt cx="4186179" cy="1242171"/>
          </a:xfrm>
        </p:grpSpPr>
        <p:pic>
          <p:nvPicPr>
            <p:cNvPr id="95" name="Google Shape;95;p1"/>
            <p:cNvPicPr preferRelativeResize="0"/>
            <p:nvPr/>
          </p:nvPicPr>
          <p:blipFill rotWithShape="1">
            <a:blip r:embed="rId4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1"/>
            <p:cNvPicPr preferRelativeResize="0"/>
            <p:nvPr/>
          </p:nvPicPr>
          <p:blipFill rotWithShape="1">
            <a:blip r:embed="rId5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7" name="Google Shape;97;p1"/>
          <p:cNvSpPr/>
          <p:nvPr/>
        </p:nvSpPr>
        <p:spPr>
          <a:xfrm>
            <a:off x="5403850" y="4101468"/>
            <a:ext cx="12192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1743938" y="3066798"/>
            <a:ext cx="8373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March 3</a:t>
            </a:r>
            <a:r>
              <a:rPr lang="en-GB" sz="2000" b="1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rd</a:t>
            </a: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1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2023, Catalysis Hub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" descr="Ada Lovelace Center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69526" y="4506066"/>
            <a:ext cx="1412835" cy="1096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" descr="Graphical user interface&#10;&#10;Description automatically generated with medium confidenc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43938" y="4427825"/>
            <a:ext cx="2214000" cy="1162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244486" y="4565466"/>
            <a:ext cx="2706160" cy="957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" descr="Icon&#10;&#10;Description automatically generated with medium confidence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70070" y="4316039"/>
            <a:ext cx="1127564" cy="1378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991558" y="5880354"/>
            <a:ext cx="8660634" cy="837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uon4">
            <a:extLst>
              <a:ext uri="{FF2B5EF4-FFF2-40B4-BE49-F238E27FC236}">
                <a16:creationId xmlns:a16="http://schemas.microsoft.com/office/drawing/2014/main" id="{66E63B11-35A0-B840-AA1B-D224079C1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2354" y="1339850"/>
            <a:ext cx="3247292" cy="35179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" name="Text Box 2">
            <a:extLst>
              <a:ext uri="{FF2B5EF4-FFF2-40B4-BE49-F238E27FC236}">
                <a16:creationId xmlns:a16="http://schemas.microsoft.com/office/drawing/2014/main" id="{6E595C54-B1D1-1E4E-8758-A1E38B5C6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5015" y="5316538"/>
            <a:ext cx="856517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ClrTx/>
              <a:buSzTx/>
              <a:buFontTx/>
              <a:buNone/>
            </a:pPr>
            <a:r>
              <a:rPr lang="en-GB" dirty="0">
                <a:latin typeface="+mn-lt"/>
              </a:rPr>
              <a:t>Monitor the positron distribution to infer the muons’ polarisation after implantation. Learn about the muons’ local environment or the muon behaviour itself.</a:t>
            </a:r>
            <a:endParaRPr lang="en-GB" b="1" i="1" dirty="0">
              <a:latin typeface="+mn-lt"/>
            </a:endParaRPr>
          </a:p>
          <a:p>
            <a:pPr algn="ctr">
              <a:buClrTx/>
              <a:buSzTx/>
              <a:buFontTx/>
              <a:buNone/>
            </a:pPr>
            <a:r>
              <a:rPr lang="en-GB" dirty="0">
                <a:latin typeface="+mn-lt"/>
              </a:rPr>
              <a:t>The technique is labelled </a:t>
            </a:r>
            <a:r>
              <a:rPr lang="en-GB" b="1" dirty="0">
                <a:latin typeface="+mn-lt"/>
              </a:rPr>
              <a:t>µSR, which stands for muon spin rotation, relaxation and resonance</a:t>
            </a: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FF2A664A-DC1A-534E-B164-AC3550539F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5138" y="736602"/>
            <a:ext cx="2438400" cy="740845"/>
          </a:xfrm>
          <a:prstGeom prst="rect">
            <a:avLst/>
          </a:prstGeom>
          <a:noFill/>
          <a:ln w="12700" algn="ctr">
            <a:noFill/>
            <a:miter lim="800000"/>
            <a:headEnd type="none" w="lg" len="lg"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l-GR">
                <a:solidFill>
                  <a:schemeClr val="tx1"/>
                </a:solidFill>
                <a:latin typeface="+mn-lt"/>
              </a:rPr>
              <a:t>π</a:t>
            </a:r>
            <a:r>
              <a:rPr lang="en-GB" baseline="30000">
                <a:solidFill>
                  <a:schemeClr val="tx1"/>
                </a:solidFill>
                <a:latin typeface="+mn-lt"/>
              </a:rPr>
              <a:t>+</a:t>
            </a:r>
            <a:r>
              <a:rPr lang="en-GB">
                <a:solidFill>
                  <a:schemeClr val="tx1"/>
                </a:solidFill>
                <a:latin typeface="+mn-lt"/>
              </a:rPr>
              <a:t> → </a:t>
            </a:r>
            <a:r>
              <a:rPr lang="el-GR">
                <a:solidFill>
                  <a:schemeClr val="tx1"/>
                </a:solidFill>
                <a:latin typeface="+mn-lt"/>
              </a:rPr>
              <a:t>μ</a:t>
            </a:r>
            <a:r>
              <a:rPr lang="en-GB" baseline="30000">
                <a:solidFill>
                  <a:schemeClr val="tx1"/>
                </a:solidFill>
                <a:latin typeface="+mn-lt"/>
              </a:rPr>
              <a:t>+</a:t>
            </a:r>
            <a:r>
              <a:rPr lang="en-GB">
                <a:solidFill>
                  <a:schemeClr val="tx1"/>
                </a:solidFill>
                <a:latin typeface="+mn-lt"/>
              </a:rPr>
              <a:t> + </a:t>
            </a:r>
            <a:r>
              <a:rPr lang="el-GR">
                <a:solidFill>
                  <a:schemeClr val="tx1"/>
                </a:solidFill>
                <a:latin typeface="+mn-lt"/>
              </a:rPr>
              <a:t>ν</a:t>
            </a:r>
            <a:r>
              <a:rPr lang="el-GR" baseline="-25000">
                <a:solidFill>
                  <a:schemeClr val="tx1"/>
                </a:solidFill>
                <a:latin typeface="+mn-lt"/>
              </a:rPr>
              <a:t>μ</a:t>
            </a:r>
          </a:p>
          <a:p>
            <a:pPr algn="ctr">
              <a:buClrTx/>
              <a:buSzTx/>
              <a:buFontTx/>
              <a:buNone/>
            </a:pPr>
            <a:r>
              <a:rPr lang="en-GB" b="1">
                <a:solidFill>
                  <a:srgbClr val="FD302B"/>
                </a:solidFill>
                <a:latin typeface="+mn-lt"/>
              </a:rPr>
              <a:t>4 MeV muons are 100% spin polarised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C328CB5-7061-764B-AD98-8D64083E7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3808" y="2903539"/>
            <a:ext cx="2820866" cy="525401"/>
          </a:xfrm>
          <a:prstGeom prst="rect">
            <a:avLst/>
          </a:prstGeom>
          <a:noFill/>
          <a:ln w="12700" algn="ctr">
            <a:noFill/>
            <a:miter lim="800000"/>
            <a:headEnd type="none" w="lg" len="lg"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GB" dirty="0">
                <a:solidFill>
                  <a:schemeClr val="tx1"/>
                </a:solidFill>
                <a:latin typeface="+mn-lt"/>
              </a:rPr>
              <a:t>Implantation,</a:t>
            </a:r>
            <a:br>
              <a:rPr lang="en-GB" dirty="0">
                <a:solidFill>
                  <a:schemeClr val="tx1"/>
                </a:solidFill>
                <a:latin typeface="+mn-lt"/>
              </a:rPr>
            </a:br>
            <a:r>
              <a:rPr lang="en-GB" dirty="0">
                <a:solidFill>
                  <a:schemeClr val="tx1"/>
                </a:solidFill>
                <a:latin typeface="+mn-lt"/>
              </a:rPr>
              <a:t>(stopped in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~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1mm water)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8879AE9-8995-B647-AE4A-1B4A021ED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108451"/>
            <a:ext cx="2848708" cy="525401"/>
          </a:xfrm>
          <a:prstGeom prst="rect">
            <a:avLst/>
          </a:prstGeom>
          <a:noFill/>
          <a:ln w="12700" algn="ctr">
            <a:noFill/>
            <a:miter lim="800000"/>
            <a:headEnd type="none" w="lg" len="lg"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GB">
                <a:solidFill>
                  <a:schemeClr val="tx1"/>
                </a:solidFill>
                <a:latin typeface="+mn-lt"/>
              </a:rPr>
              <a:t>Muons interact with local magnetic environment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D1D31AC-3E0B-A14B-AC6C-A4AF25921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3816" y="2286002"/>
            <a:ext cx="3294185" cy="740845"/>
          </a:xfrm>
          <a:prstGeom prst="rect">
            <a:avLst/>
          </a:prstGeom>
          <a:noFill/>
          <a:ln w="12700" algn="ctr">
            <a:noFill/>
            <a:miter lim="800000"/>
            <a:headEnd type="none" w="lg" len="lg"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ClrTx/>
              <a:buSzTx/>
              <a:buFontTx/>
              <a:buNone/>
            </a:pPr>
            <a:r>
              <a:rPr lang="en-GB">
                <a:solidFill>
                  <a:schemeClr val="tx1"/>
                </a:solidFill>
                <a:latin typeface="+mn-lt"/>
              </a:rPr>
              <a:t>Decay, lifetime 2.2</a:t>
            </a:r>
            <a:r>
              <a:rPr lang="el-GR">
                <a:solidFill>
                  <a:schemeClr val="tx1"/>
                </a:solidFill>
                <a:latin typeface="+mn-lt"/>
              </a:rPr>
              <a:t>μ</a:t>
            </a:r>
            <a:r>
              <a:rPr lang="en-GB">
                <a:solidFill>
                  <a:schemeClr val="tx1"/>
                </a:solidFill>
                <a:latin typeface="+mn-lt"/>
              </a:rPr>
              <a:t>s</a:t>
            </a:r>
          </a:p>
          <a:p>
            <a:pPr algn="ctr">
              <a:buClrTx/>
              <a:buSzTx/>
              <a:buFontTx/>
              <a:buNone/>
            </a:pPr>
            <a:r>
              <a:rPr lang="el-GR">
                <a:solidFill>
                  <a:schemeClr val="tx1"/>
                </a:solidFill>
                <a:latin typeface="+mn-lt"/>
              </a:rPr>
              <a:t>μ</a:t>
            </a:r>
            <a:r>
              <a:rPr lang="en-GB" baseline="30000">
                <a:solidFill>
                  <a:schemeClr val="tx1"/>
                </a:solidFill>
                <a:latin typeface="+mn-lt"/>
              </a:rPr>
              <a:t>+</a:t>
            </a:r>
            <a:r>
              <a:rPr lang="en-GB">
                <a:solidFill>
                  <a:schemeClr val="tx1"/>
                </a:solidFill>
                <a:latin typeface="+mn-lt"/>
              </a:rPr>
              <a:t> → e</a:t>
            </a:r>
            <a:r>
              <a:rPr lang="en-GB" baseline="30000">
                <a:solidFill>
                  <a:schemeClr val="tx1"/>
                </a:solidFill>
                <a:latin typeface="+mn-lt"/>
              </a:rPr>
              <a:t>+ </a:t>
            </a:r>
            <a:r>
              <a:rPr lang="en-GB">
                <a:solidFill>
                  <a:schemeClr val="tx1"/>
                </a:solidFill>
                <a:latin typeface="+mn-lt"/>
              </a:rPr>
              <a:t>+ </a:t>
            </a:r>
            <a:r>
              <a:rPr lang="el-GR">
                <a:solidFill>
                  <a:schemeClr val="tx1"/>
                </a:solidFill>
                <a:latin typeface="+mn-lt"/>
              </a:rPr>
              <a:t>ν</a:t>
            </a:r>
            <a:r>
              <a:rPr lang="en-GB" baseline="-25000">
                <a:solidFill>
                  <a:schemeClr val="tx1"/>
                </a:solidFill>
                <a:latin typeface="+mn-lt"/>
              </a:rPr>
              <a:t>e</a:t>
            </a:r>
            <a:r>
              <a:rPr lang="en-GB">
                <a:solidFill>
                  <a:schemeClr val="tx1"/>
                </a:solidFill>
                <a:latin typeface="+mn-lt"/>
              </a:rPr>
              <a:t> + </a:t>
            </a:r>
            <a:r>
              <a:rPr lang="el-GR">
                <a:solidFill>
                  <a:schemeClr val="tx1"/>
                </a:solidFill>
                <a:latin typeface="+mn-lt"/>
              </a:rPr>
              <a:t>ν</a:t>
            </a:r>
            <a:r>
              <a:rPr lang="el-GR" baseline="-25000">
                <a:solidFill>
                  <a:schemeClr val="tx1"/>
                </a:solidFill>
                <a:latin typeface="+mn-lt"/>
              </a:rPr>
              <a:t>μ</a:t>
            </a:r>
            <a:endParaRPr lang="en-GB" baseline="-25000">
              <a:solidFill>
                <a:schemeClr val="tx1"/>
              </a:solidFill>
              <a:latin typeface="+mn-lt"/>
            </a:endParaRPr>
          </a:p>
          <a:p>
            <a:pPr algn="ctr">
              <a:buClrTx/>
              <a:buSzTx/>
              <a:buFontTx/>
              <a:buNone/>
            </a:pPr>
            <a:r>
              <a:rPr lang="en-GB">
                <a:solidFill>
                  <a:schemeClr val="tx1"/>
                </a:solidFill>
                <a:latin typeface="+mn-lt"/>
              </a:rPr>
              <a:t>we detect decay positrons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E7B8A0DC-7CDF-7145-B7C7-9492F679A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769938"/>
            <a:ext cx="3105150" cy="956288"/>
          </a:xfrm>
          <a:prstGeom prst="rect">
            <a:avLst/>
          </a:prstGeom>
          <a:noFill/>
          <a:ln w="12700" algn="ctr">
            <a:noFill/>
            <a:miter lim="800000"/>
            <a:headEnd type="none" w="lg" len="lg"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GB">
                <a:solidFill>
                  <a:schemeClr val="tx1"/>
                </a:solidFill>
                <a:latin typeface="+mn-lt"/>
              </a:rPr>
              <a:t>High energy protons</a:t>
            </a:r>
            <a:br>
              <a:rPr lang="en-GB">
                <a:solidFill>
                  <a:schemeClr val="tx1"/>
                </a:solidFill>
                <a:latin typeface="+mn-lt"/>
              </a:rPr>
            </a:br>
            <a:r>
              <a:rPr lang="en-GB">
                <a:solidFill>
                  <a:schemeClr val="tx1"/>
                </a:solidFill>
                <a:latin typeface="+mn-lt"/>
              </a:rPr>
              <a:t>(800 MeV at ISIS)</a:t>
            </a:r>
            <a:br>
              <a:rPr lang="en-GB">
                <a:solidFill>
                  <a:schemeClr val="tx1"/>
                </a:solidFill>
                <a:latin typeface="+mn-lt"/>
              </a:rPr>
            </a:br>
            <a:r>
              <a:rPr lang="en-GB">
                <a:solidFill>
                  <a:schemeClr val="tx1"/>
                </a:solidFill>
                <a:latin typeface="+mn-lt"/>
              </a:rPr>
              <a:t>collide with carbon nuclei</a:t>
            </a:r>
            <a:br>
              <a:rPr lang="en-GB">
                <a:solidFill>
                  <a:schemeClr val="tx1"/>
                </a:solidFill>
                <a:latin typeface="+mn-lt"/>
              </a:rPr>
            </a:br>
            <a:r>
              <a:rPr lang="en-GB">
                <a:solidFill>
                  <a:schemeClr val="tx1"/>
                </a:solidFill>
                <a:latin typeface="+mn-lt"/>
              </a:rPr>
              <a:t>producing pions</a:t>
            </a: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D9016A7A-B72B-B748-A80D-9116D4F8A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690" y="3771902"/>
            <a:ext cx="2668465" cy="740845"/>
          </a:xfrm>
          <a:prstGeom prst="rect">
            <a:avLst/>
          </a:prstGeom>
          <a:noFill/>
          <a:ln w="12700" algn="ctr">
            <a:noFill/>
            <a:miter lim="800000"/>
            <a:headEnd type="none" w="lg" len="lg"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GB" b="1">
                <a:solidFill>
                  <a:srgbClr val="FD302B"/>
                </a:solidFill>
                <a:latin typeface="+mn-lt"/>
              </a:rPr>
              <a:t>The positrons are preferentially emitted in muon spin direction</a:t>
            </a:r>
          </a:p>
        </p:txBody>
      </p:sp>
      <p:sp>
        <p:nvSpPr>
          <p:cNvPr id="10" name="Oval 11">
            <a:extLst>
              <a:ext uri="{FF2B5EF4-FFF2-40B4-BE49-F238E27FC236}">
                <a16:creationId xmlns:a16="http://schemas.microsoft.com/office/drawing/2014/main" id="{E91A6AF6-59B6-E149-A239-7DF453410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3354" y="1244600"/>
            <a:ext cx="2508738" cy="1104900"/>
          </a:xfrm>
          <a:prstGeom prst="ellipse">
            <a:avLst/>
          </a:prstGeom>
          <a:noFill/>
          <a:ln w="25400" algn="ctr">
            <a:solidFill>
              <a:srgbClr val="00CCFF"/>
            </a:solidFill>
            <a:round/>
            <a:headEnd type="none" w="lg" len="lg"/>
            <a:tailEnd/>
          </a:ln>
          <a:effectLst/>
        </p:spPr>
        <p:txBody>
          <a:bodyPr wrap="none" lIns="90000" tIns="46800" rIns="90000" bIns="46800" anchor="ctr"/>
          <a:lstStyle/>
          <a:p>
            <a:endParaRPr lang="en-GB">
              <a:latin typeface="+mn-lt"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D7183282-C029-E94E-8C92-5A409AB8D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9109" y="2108200"/>
            <a:ext cx="1488831" cy="762000"/>
          </a:xfrm>
          <a:prstGeom prst="ellipse">
            <a:avLst/>
          </a:prstGeom>
          <a:noFill/>
          <a:ln w="25400" algn="ctr">
            <a:solidFill>
              <a:srgbClr val="00CCFF"/>
            </a:solidFill>
            <a:round/>
            <a:headEnd type="none" w="lg" len="lg"/>
            <a:tailEnd/>
          </a:ln>
          <a:effectLst/>
        </p:spPr>
        <p:txBody>
          <a:bodyPr wrap="none" lIns="90000" tIns="46800" rIns="90000" bIns="46800" anchor="ctr"/>
          <a:lstStyle/>
          <a:p>
            <a:endParaRPr lang="en-GB">
              <a:latin typeface="+mn-lt"/>
            </a:endParaRP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6A464D23-F017-5249-B3C5-B64FBBEB7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755" y="2324100"/>
            <a:ext cx="1312985" cy="2197100"/>
          </a:xfrm>
          <a:prstGeom prst="ellipse">
            <a:avLst/>
          </a:prstGeom>
          <a:noFill/>
          <a:ln w="25400" algn="ctr">
            <a:solidFill>
              <a:srgbClr val="00CCFF"/>
            </a:solidFill>
            <a:round/>
            <a:headEnd type="none" w="lg" len="lg"/>
            <a:tailEnd/>
          </a:ln>
          <a:effectLst/>
        </p:spPr>
        <p:txBody>
          <a:bodyPr wrap="none" lIns="90000" tIns="46800" rIns="90000" bIns="46800" anchor="ctr"/>
          <a:lstStyle/>
          <a:p>
            <a:endParaRPr lang="en-GB">
              <a:latin typeface="+mn-lt"/>
            </a:endParaRPr>
          </a:p>
        </p:txBody>
      </p:sp>
      <p:sp>
        <p:nvSpPr>
          <p:cNvPr id="13" name="Oval 14">
            <a:extLst>
              <a:ext uri="{FF2B5EF4-FFF2-40B4-BE49-F238E27FC236}">
                <a16:creationId xmlns:a16="http://schemas.microsoft.com/office/drawing/2014/main" id="{071FEEEE-E1D8-5040-AEE6-32AE99960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217" y="3187700"/>
            <a:ext cx="690197" cy="939800"/>
          </a:xfrm>
          <a:prstGeom prst="ellipse">
            <a:avLst/>
          </a:prstGeom>
          <a:noFill/>
          <a:ln w="25400" algn="ctr">
            <a:solidFill>
              <a:srgbClr val="00CCFF"/>
            </a:solidFill>
            <a:round/>
            <a:headEnd type="none" w="lg" len="lg"/>
            <a:tailEnd/>
          </a:ln>
          <a:effectLst/>
        </p:spPr>
        <p:txBody>
          <a:bodyPr wrap="none" lIns="90000" tIns="46800" rIns="90000" bIns="46800" anchor="ctr"/>
          <a:lstStyle/>
          <a:p>
            <a:endParaRPr lang="en-GB">
              <a:latin typeface="+mn-lt"/>
            </a:endParaRPr>
          </a:p>
        </p:txBody>
      </p:sp>
      <p:sp>
        <p:nvSpPr>
          <p:cNvPr id="14" name="Oval 15">
            <a:extLst>
              <a:ext uri="{FF2B5EF4-FFF2-40B4-BE49-F238E27FC236}">
                <a16:creationId xmlns:a16="http://schemas.microsoft.com/office/drawing/2014/main" id="{6A505635-909F-C249-9BAE-C58626319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844800"/>
            <a:ext cx="1418492" cy="1181100"/>
          </a:xfrm>
          <a:prstGeom prst="ellipse">
            <a:avLst/>
          </a:prstGeom>
          <a:noFill/>
          <a:ln w="25400" algn="ctr">
            <a:solidFill>
              <a:srgbClr val="00CCFF"/>
            </a:solidFill>
            <a:round/>
            <a:headEnd type="none" w="lg" len="lg"/>
            <a:tailEnd/>
          </a:ln>
          <a:effectLst/>
        </p:spPr>
        <p:txBody>
          <a:bodyPr wrap="none" lIns="90000" tIns="46800" rIns="90000" bIns="46800" anchor="ctr"/>
          <a:lstStyle/>
          <a:p>
            <a:endParaRPr lang="en-GB"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84DDA5-E663-7E43-B7A5-C4785E88F14E}"/>
              </a:ext>
            </a:extLst>
          </p:cNvPr>
          <p:cNvSpPr txBox="1"/>
          <p:nvPr/>
        </p:nvSpPr>
        <p:spPr>
          <a:xfrm>
            <a:off x="-696972" y="175796"/>
            <a:ext cx="5326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  <a:cs typeface="Calibri" panose="020F0502020204030204" pitchFamily="34" charset="0"/>
              </a:rPr>
              <a:t>The Muon Technique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2B2A4B-2500-3943-9944-B08F722BB20E}"/>
              </a:ext>
            </a:extLst>
          </p:cNvPr>
          <p:cNvSpPr txBox="1"/>
          <p:nvPr/>
        </p:nvSpPr>
        <p:spPr>
          <a:xfrm>
            <a:off x="1623882" y="6472338"/>
            <a:ext cx="6552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Slide by </a:t>
            </a:r>
            <a:r>
              <a:rPr lang="en-US" dirty="0" err="1"/>
              <a:t>Dr</a:t>
            </a:r>
            <a:r>
              <a:rPr lang="en-US" dirty="0"/>
              <a:t> Adrian Hillier, head of the muon Group at ISIS </a:t>
            </a:r>
          </a:p>
        </p:txBody>
      </p:sp>
    </p:spTree>
    <p:extLst>
      <p:ext uri="{BB962C8B-B14F-4D97-AF65-F5344CB8AC3E}">
        <p14:creationId xmlns:p14="http://schemas.microsoft.com/office/powerpoint/2010/main" val="160483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1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9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3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6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128B4-6927-1693-EC49-ED9CC91D3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37243" y="737832"/>
            <a:ext cx="9028483" cy="3715846"/>
          </a:xfrm>
        </p:spPr>
        <p:txBody>
          <a:bodyPr>
            <a:normAutofit lnSpcReduction="10000"/>
          </a:bodyPr>
          <a:lstStyle/>
          <a:p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Muon Spectroscopy or µSR (Muon Spin Rotation, Relaxation or Resonance)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The ISIS beamlines @RAL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How are muons generated? 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What is a muon? The muon implantation site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Muonium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Muon technique</a:t>
            </a:r>
          </a:p>
          <a:p>
            <a:pPr marL="420688" lvl="1" indent="-285750"/>
            <a:r>
              <a:rPr lang="en-US" sz="1700" b="1" dirty="0"/>
              <a:t>Muons for Catalysis</a:t>
            </a:r>
          </a:p>
          <a:p>
            <a:pPr marL="877888" lvl="2" indent="-285750"/>
            <a:r>
              <a:rPr lang="en-US" sz="1700" dirty="0"/>
              <a:t>Avoided level crossing experiments</a:t>
            </a:r>
          </a:p>
          <a:p>
            <a:pPr marL="877888" lvl="2" indent="-285750"/>
            <a:r>
              <a:rPr lang="en-US" sz="1700" dirty="0"/>
              <a:t>Catalytic reduction of hydrogen with hydrogenases</a:t>
            </a:r>
          </a:p>
          <a:p>
            <a:pPr marL="420688" lvl="2" indent="-285750"/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Galaxy and  </a:t>
            </a:r>
            <a:r>
              <a:rPr lang="en-US" sz="1700" b="1" dirty="0" err="1">
                <a:solidFill>
                  <a:schemeClr val="bg1">
                    <a:lumMod val="65000"/>
                  </a:schemeClr>
                </a:solidFill>
              </a:rPr>
              <a:t>MuonGalaxy</a:t>
            </a:r>
            <a:endParaRPr lang="en-US" sz="1700" b="1" dirty="0">
              <a:solidFill>
                <a:schemeClr val="bg1">
                  <a:lumMod val="65000"/>
                </a:schemeClr>
              </a:solidFill>
            </a:endParaRPr>
          </a:p>
          <a:p>
            <a:pPr marL="877888" lvl="3" indent="-285750"/>
            <a:r>
              <a:rPr lang="en-US" sz="1700" dirty="0" err="1">
                <a:solidFill>
                  <a:schemeClr val="bg1">
                    <a:lumMod val="65000"/>
                  </a:schemeClr>
                </a:solidFill>
              </a:rPr>
              <a:t>Muspinsim</a:t>
            </a:r>
            <a:endParaRPr lang="en-US" sz="1700" dirty="0">
              <a:solidFill>
                <a:schemeClr val="bg1">
                  <a:lumMod val="65000"/>
                </a:schemeClr>
              </a:solidFill>
            </a:endParaRPr>
          </a:p>
          <a:p>
            <a:pPr marL="877888" lvl="3" indent="-285750"/>
            <a:r>
              <a:rPr lang="en-US" sz="1700" dirty="0" err="1">
                <a:solidFill>
                  <a:schemeClr val="bg1">
                    <a:lumMod val="65000"/>
                  </a:schemeClr>
                </a:solidFill>
              </a:rPr>
              <a:t>Muspinsim</a:t>
            </a:r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 in </a:t>
            </a:r>
            <a:r>
              <a:rPr lang="en-US" sz="1700" dirty="0" err="1">
                <a:solidFill>
                  <a:schemeClr val="bg1">
                    <a:lumMod val="65000"/>
                  </a:schemeClr>
                </a:solidFill>
              </a:rPr>
              <a:t>MuonGalaxy</a:t>
            </a:r>
            <a:endParaRPr lang="en-US" sz="1700" dirty="0">
              <a:solidFill>
                <a:schemeClr val="bg1">
                  <a:lumMod val="65000"/>
                </a:schemeClr>
              </a:solidFill>
            </a:endParaRPr>
          </a:p>
          <a:p>
            <a:pPr marL="420688" lvl="3" indent="-285750"/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Conclusions and Future Work</a:t>
            </a:r>
            <a:endParaRPr lang="en-US" sz="1700" dirty="0">
              <a:solidFill>
                <a:schemeClr val="bg1">
                  <a:lumMod val="65000"/>
                </a:schemeClr>
              </a:solidFill>
            </a:endParaRPr>
          </a:p>
          <a:p>
            <a:pPr marL="592138" lvl="3" indent="0">
              <a:buNone/>
            </a:pPr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sp>
        <p:nvSpPr>
          <p:cNvPr id="3" name="Google Shape;173;p3">
            <a:extLst>
              <a:ext uri="{FF2B5EF4-FFF2-40B4-BE49-F238E27FC236}">
                <a16:creationId xmlns:a16="http://schemas.microsoft.com/office/drawing/2014/main" id="{266C64B0-1745-DC2E-F95C-43ADA732324D}"/>
              </a:ext>
            </a:extLst>
          </p:cNvPr>
          <p:cNvSpPr txBox="1"/>
          <p:nvPr/>
        </p:nvSpPr>
        <p:spPr>
          <a:xfrm>
            <a:off x="888206" y="95734"/>
            <a:ext cx="1041558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" name="Google Shape;94;p1">
            <a:extLst>
              <a:ext uri="{FF2B5EF4-FFF2-40B4-BE49-F238E27FC236}">
                <a16:creationId xmlns:a16="http://schemas.microsoft.com/office/drawing/2014/main" id="{1B6E695E-5D8E-44B5-BAA9-848AF7E48AF7}"/>
              </a:ext>
            </a:extLst>
          </p:cNvPr>
          <p:cNvGrpSpPr/>
          <p:nvPr/>
        </p:nvGrpSpPr>
        <p:grpSpPr>
          <a:xfrm>
            <a:off x="9066807" y="4963253"/>
            <a:ext cx="2723383" cy="840834"/>
            <a:chOff x="7560527" y="5486654"/>
            <a:chExt cx="4186179" cy="1242171"/>
          </a:xfrm>
        </p:grpSpPr>
        <p:pic>
          <p:nvPicPr>
            <p:cNvPr id="5" name="Google Shape;95;p1">
              <a:extLst>
                <a:ext uri="{FF2B5EF4-FFF2-40B4-BE49-F238E27FC236}">
                  <a16:creationId xmlns:a16="http://schemas.microsoft.com/office/drawing/2014/main" id="{8F15660D-4132-8A4A-F675-D042253EE59B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96;p1">
              <a:extLst>
                <a:ext uri="{FF2B5EF4-FFF2-40B4-BE49-F238E27FC236}">
                  <a16:creationId xmlns:a16="http://schemas.microsoft.com/office/drawing/2014/main" id="{6F622352-D476-91EE-EF5B-E1BE182C0BA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" name="Google Shape;99;p1" descr="Ada Lovelace Center">
            <a:extLst>
              <a:ext uri="{FF2B5EF4-FFF2-40B4-BE49-F238E27FC236}">
                <a16:creationId xmlns:a16="http://schemas.microsoft.com/office/drawing/2014/main" id="{F663502F-E1EA-B0CA-0DBE-E63535CA3CA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80585" y="4917724"/>
            <a:ext cx="1319468" cy="988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00;p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B4F8862-1386-8EFE-5E31-4494A05DA42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25159" y="4870885"/>
            <a:ext cx="2067688" cy="1049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1;p1">
            <a:extLst>
              <a:ext uri="{FF2B5EF4-FFF2-40B4-BE49-F238E27FC236}">
                <a16:creationId xmlns:a16="http://schemas.microsoft.com/office/drawing/2014/main" id="{F29382A8-045B-B871-2F0A-C5D485B42F6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86507" y="4963253"/>
            <a:ext cx="2527324" cy="864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2;p1" descr="Icon&#10;&#10;Description automatically generated with medium confidence">
            <a:extLst>
              <a:ext uri="{FF2B5EF4-FFF2-40B4-BE49-F238E27FC236}">
                <a16:creationId xmlns:a16="http://schemas.microsoft.com/office/drawing/2014/main" id="{875BD3CD-8E22-33C1-390E-6669619865D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8929" y="4715113"/>
            <a:ext cx="1052570" cy="124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03;p1">
            <a:extLst>
              <a:ext uri="{FF2B5EF4-FFF2-40B4-BE49-F238E27FC236}">
                <a16:creationId xmlns:a16="http://schemas.microsoft.com/office/drawing/2014/main" id="{70C21A43-8537-9A7C-7E70-BDE49E7212F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54620" y="6065282"/>
            <a:ext cx="7611646" cy="715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1853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FCA242A-E7B0-EF5F-C473-3DB9E366EBCB}"/>
              </a:ext>
            </a:extLst>
          </p:cNvPr>
          <p:cNvSpPr txBox="1"/>
          <p:nvPr/>
        </p:nvSpPr>
        <p:spPr>
          <a:xfrm>
            <a:off x="321719" y="391075"/>
            <a:ext cx="4675949" cy="46166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Avoided Level Crossing (ALC)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02C5A21-57B1-07D2-FFFC-42BF137EF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308" y="1099468"/>
            <a:ext cx="5364690" cy="465906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7086E2-AE5C-ED27-0C36-1E8BC56A8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99923" y="979210"/>
            <a:ext cx="1364342" cy="1602691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28ECCEFA-8FB8-23DE-ADB4-1ACDC8B605CF}"/>
              </a:ext>
            </a:extLst>
          </p:cNvPr>
          <p:cNvSpPr txBox="1"/>
          <p:nvPr/>
        </p:nvSpPr>
        <p:spPr>
          <a:xfrm>
            <a:off x="379028" y="2754472"/>
            <a:ext cx="527077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Muon 100% spin-polarized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Know direction of spin at time of implantation.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Muon experiments with ZF, TF, LF applied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/>
              <a:t>Breit</a:t>
            </a:r>
            <a:r>
              <a:rPr lang="en-US" sz="1800" dirty="0"/>
              <a:t>-Rabi diagram represents energy levels of Mu in B -&gt; levels split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ALC experiments are at high 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There are values of B where levels “avoid crossing”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There is a resonance peak there associated with the muon spin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The peak is associated with the muonium HFCC and with the structure of the organic radical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graphicFrame>
        <p:nvGraphicFramePr>
          <p:cNvPr id="53" name="Object 6">
            <a:extLst>
              <a:ext uri="{FF2B5EF4-FFF2-40B4-BE49-F238E27FC236}">
                <a16:creationId xmlns:a16="http://schemas.microsoft.com/office/drawing/2014/main" id="{BEA5C301-EB3D-3A39-1FB1-29698B7DB16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34278" y="3358154"/>
          <a:ext cx="146074" cy="279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151" imgH="215619" progId="Equation.3">
                  <p:embed/>
                </p:oleObj>
              </mc:Choice>
              <mc:Fallback>
                <p:oleObj name="Equation" r:id="rId4" imgW="114151" imgH="215619" progId="Equation.3">
                  <p:embed/>
                  <p:pic>
                    <p:nvPicPr>
                      <p:cNvPr id="2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4278" y="3358154"/>
                        <a:ext cx="146074" cy="279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7" name="Group 56">
            <a:extLst>
              <a:ext uri="{FF2B5EF4-FFF2-40B4-BE49-F238E27FC236}">
                <a16:creationId xmlns:a16="http://schemas.microsoft.com/office/drawing/2014/main" id="{70D8AC8F-DE78-C881-578A-7B040D51036E}"/>
              </a:ext>
            </a:extLst>
          </p:cNvPr>
          <p:cNvGrpSpPr/>
          <p:nvPr/>
        </p:nvGrpSpPr>
        <p:grpSpPr>
          <a:xfrm>
            <a:off x="3428037" y="1098384"/>
            <a:ext cx="1779278" cy="1545021"/>
            <a:chOff x="3549395" y="4115522"/>
            <a:chExt cx="1943750" cy="1833758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8735CE8B-2C06-D1BD-D4A6-D55FC07985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6738" t="19184" r="11123" b="8762"/>
            <a:stretch/>
          </p:blipFill>
          <p:spPr>
            <a:xfrm>
              <a:off x="3549395" y="4115522"/>
              <a:ext cx="1733073" cy="1833758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6D58421-0799-C648-B837-01E0A96EBA0D}"/>
                </a:ext>
              </a:extLst>
            </p:cNvPr>
            <p:cNvSpPr txBox="1"/>
            <p:nvPr/>
          </p:nvSpPr>
          <p:spPr>
            <a:xfrm>
              <a:off x="5061097" y="5085274"/>
              <a:ext cx="432048" cy="18435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214EFF"/>
                  </a:solidFill>
                </a:rPr>
                <a:t>H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62213EF-8D2E-EFA8-A116-24BC5FBDC840}"/>
                </a:ext>
              </a:extLst>
            </p:cNvPr>
            <p:cNvSpPr txBox="1"/>
            <p:nvPr/>
          </p:nvSpPr>
          <p:spPr>
            <a:xfrm>
              <a:off x="4768052" y="5486744"/>
              <a:ext cx="432048" cy="18435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FF434F"/>
                  </a:solidFill>
                </a:rPr>
                <a:t>Mu 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50F57536-412A-48EA-9118-BA353025784B}"/>
              </a:ext>
            </a:extLst>
          </p:cNvPr>
          <p:cNvSpPr txBox="1"/>
          <p:nvPr/>
        </p:nvSpPr>
        <p:spPr>
          <a:xfrm>
            <a:off x="6177616" y="4934732"/>
            <a:ext cx="731184" cy="26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Bangla Sangam MN" panose="02000000000000000000" pitchFamily="2" charset="0"/>
                <a:cs typeface="Bangla Sangam MN" panose="02000000000000000000" pitchFamily="2" charset="0"/>
              </a:rPr>
              <a:t>A</a:t>
            </a:r>
            <a:r>
              <a:rPr lang="en-US" baseline="-25000" dirty="0">
                <a:latin typeface="Bangla Sangam MN" panose="02000000000000000000" pitchFamily="2" charset="0"/>
                <a:cs typeface="Bangla Sangam MN" panose="02000000000000000000" pitchFamily="2" charset="0"/>
              </a:rPr>
              <a:t>P</a:t>
            </a:r>
            <a:endParaRPr lang="en-US" dirty="0">
              <a:latin typeface="Bangla Sangam MN" panose="02000000000000000000" pitchFamily="2" charset="0"/>
              <a:cs typeface="Bangla Sangam M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589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4DD4C96-AC1E-E85C-76C4-0970BB691AC2}"/>
              </a:ext>
            </a:extLst>
          </p:cNvPr>
          <p:cNvSpPr/>
          <p:nvPr/>
        </p:nvSpPr>
        <p:spPr>
          <a:xfrm>
            <a:off x="340457" y="139336"/>
            <a:ext cx="112742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 b="1" dirty="0">
                <a:latin typeface="+mj-lt"/>
              </a:rPr>
              <a:t>Catalysis example : </a:t>
            </a:r>
            <a:r>
              <a:rPr lang="en-GB" sz="2000" b="1" dirty="0" err="1">
                <a:latin typeface="Andale Mono" panose="020B0509000000000004" pitchFamily="49" charset="0"/>
              </a:rPr>
              <a:t>muspinsim</a:t>
            </a:r>
            <a:r>
              <a:rPr lang="en-US" sz="2000" b="1" dirty="0"/>
              <a:t> and the </a:t>
            </a:r>
            <a:r>
              <a:rPr lang="en-GB" sz="2000" b="1" dirty="0"/>
              <a:t>ALC of </a:t>
            </a:r>
            <a:r>
              <a:rPr lang="en-GB" sz="2000" b="1" dirty="0" err="1"/>
              <a:t>Muonated</a:t>
            </a:r>
            <a:r>
              <a:rPr lang="en-GB" sz="2000" b="1" dirty="0"/>
              <a:t> Crystalline 2-Fe</a:t>
            </a:r>
            <a:r>
              <a:rPr lang="en-GB" sz="2000" b="1" baseline="-25000" dirty="0"/>
              <a:t>2</a:t>
            </a:r>
            <a:r>
              <a:rPr lang="en-GB" sz="2000" b="1" dirty="0"/>
              <a:t>(</a:t>
            </a:r>
            <a:r>
              <a:rPr lang="en-GB" sz="2000" b="1" dirty="0" err="1"/>
              <a:t>pdt</a:t>
            </a:r>
            <a:r>
              <a:rPr lang="en-GB" sz="2000" b="1" dirty="0"/>
              <a:t>)CO</a:t>
            </a:r>
            <a:r>
              <a:rPr lang="en-GB" sz="2000" b="1" baseline="-25000" dirty="0"/>
              <a:t>4</a:t>
            </a:r>
            <a:r>
              <a:rPr lang="en-GB" sz="2000" b="1" dirty="0"/>
              <a:t>(PMe</a:t>
            </a:r>
            <a:r>
              <a:rPr lang="en-GB" sz="2000" b="1" baseline="-25000" dirty="0"/>
              <a:t>3</a:t>
            </a:r>
            <a:r>
              <a:rPr lang="en-GB" sz="2000" b="1" dirty="0"/>
              <a:t>)</a:t>
            </a:r>
            <a:r>
              <a:rPr lang="en-GB" sz="2000" b="1" baseline="-25000" dirty="0"/>
              <a:t>2</a:t>
            </a:r>
            <a:endParaRPr lang="en-GB" sz="2000" dirty="0"/>
          </a:p>
        </p:txBody>
      </p:sp>
      <p:pic>
        <p:nvPicPr>
          <p:cNvPr id="4" name="Picture 3" descr="A picture containing accessory, toggle, necklet&#10;&#10;Description automatically generated">
            <a:extLst>
              <a:ext uri="{FF2B5EF4-FFF2-40B4-BE49-F238E27FC236}">
                <a16:creationId xmlns:a16="http://schemas.microsoft.com/office/drawing/2014/main" id="{A43FD8C7-FC54-AACE-9D46-76EFE5BB7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803" y="2939401"/>
            <a:ext cx="2180073" cy="2799672"/>
          </a:xfrm>
          <a:prstGeom prst="rect">
            <a:avLst/>
          </a:prstGeom>
        </p:spPr>
      </p:pic>
      <p:pic>
        <p:nvPicPr>
          <p:cNvPr id="10" name="Picture 9" descr="Diagram, schematic&#10;&#10;Description automatically generated">
            <a:extLst>
              <a:ext uri="{FF2B5EF4-FFF2-40B4-BE49-F238E27FC236}">
                <a16:creationId xmlns:a16="http://schemas.microsoft.com/office/drawing/2014/main" id="{BABB0C9F-CE16-1A28-27F4-837F7F8AE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221" y="1021069"/>
            <a:ext cx="3247996" cy="8064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BD5832D-BA68-80BB-9D0C-EFB117D33334}"/>
              </a:ext>
            </a:extLst>
          </p:cNvPr>
          <p:cNvSpPr txBox="1"/>
          <p:nvPr/>
        </p:nvSpPr>
        <p:spPr>
          <a:xfrm>
            <a:off x="383520" y="6401320"/>
            <a:ext cx="8581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J. Wright et. Al., </a:t>
            </a:r>
            <a:r>
              <a:rPr lang="en-GB" sz="1400" dirty="0" err="1"/>
              <a:t>Angew</a:t>
            </a:r>
            <a:r>
              <a:rPr lang="en-GB" sz="1400" dirty="0"/>
              <a:t>. Chem. Int. Ed. 2016, 55, 14580 –14583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5F1AAAE-9786-106D-7CE4-87BC0BCEC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231" y="1144630"/>
            <a:ext cx="3885064" cy="291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35D0D8-8136-8907-52A3-CC86AC5AFBE9}"/>
              </a:ext>
            </a:extLst>
          </p:cNvPr>
          <p:cNvSpPr txBox="1"/>
          <p:nvPr/>
        </p:nvSpPr>
        <p:spPr>
          <a:xfrm>
            <a:off x="6650757" y="4177862"/>
            <a:ext cx="425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/>
              <a:t>Metallo</a:t>
            </a:r>
            <a:r>
              <a:rPr lang="en-US" sz="1600" dirty="0"/>
              <a:t>-enzyme Fe-Fe </a:t>
            </a:r>
            <a:r>
              <a:rPr lang="en-US" sz="1600" dirty="0" err="1"/>
              <a:t>hidrogenase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ECC452-CEB4-3854-B2B6-8F68568D4347}"/>
              </a:ext>
            </a:extLst>
          </p:cNvPr>
          <p:cNvSpPr txBox="1"/>
          <p:nvPr/>
        </p:nvSpPr>
        <p:spPr>
          <a:xfrm>
            <a:off x="796494" y="2016754"/>
            <a:ext cx="4563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Active metal sites for </a:t>
            </a:r>
            <a:r>
              <a:rPr lang="en-US" sz="1600" dirty="0" err="1"/>
              <a:t>metallo</a:t>
            </a:r>
            <a:r>
              <a:rPr lang="en-US" sz="1600" dirty="0"/>
              <a:t>-enzyme Fe-Fe </a:t>
            </a:r>
            <a:r>
              <a:rPr lang="en-US" sz="1600" dirty="0" err="1"/>
              <a:t>hidrogenase</a:t>
            </a:r>
            <a:endParaRPr 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0CCB5D-244C-D4C5-6260-7E69CFDA1310}"/>
              </a:ext>
            </a:extLst>
          </p:cNvPr>
          <p:cNvSpPr txBox="1"/>
          <p:nvPr/>
        </p:nvSpPr>
        <p:spPr>
          <a:xfrm>
            <a:off x="5977577" y="4815743"/>
            <a:ext cx="5547172" cy="9233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Understand the chemistry of transient hydride intermediaries, to understand the reaction mechanisms for catalytic reduction of protons to di-hydrogen. </a:t>
            </a:r>
          </a:p>
        </p:txBody>
      </p:sp>
    </p:spTree>
    <p:extLst>
      <p:ext uri="{BB962C8B-B14F-4D97-AF65-F5344CB8AC3E}">
        <p14:creationId xmlns:p14="http://schemas.microsoft.com/office/powerpoint/2010/main" val="2203544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4DD4C96-AC1E-E85C-76C4-0970BB691AC2}"/>
              </a:ext>
            </a:extLst>
          </p:cNvPr>
          <p:cNvSpPr/>
          <p:nvPr/>
        </p:nvSpPr>
        <p:spPr>
          <a:xfrm>
            <a:off x="340457" y="139336"/>
            <a:ext cx="112742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 b="1" dirty="0">
                <a:latin typeface="+mj-lt"/>
              </a:rPr>
              <a:t>Catalysis example : </a:t>
            </a:r>
            <a:r>
              <a:rPr lang="en-GB" sz="2000" b="1" dirty="0" err="1">
                <a:latin typeface="Andale Mono" panose="020B0509000000000004" pitchFamily="49" charset="0"/>
              </a:rPr>
              <a:t>muspinsim</a:t>
            </a:r>
            <a:r>
              <a:rPr lang="en-US" sz="2000" b="1" dirty="0"/>
              <a:t> and the </a:t>
            </a:r>
            <a:r>
              <a:rPr lang="en-GB" sz="2000" b="1" dirty="0"/>
              <a:t>ALC of </a:t>
            </a:r>
            <a:r>
              <a:rPr lang="en-GB" sz="2000" b="1" dirty="0" err="1"/>
              <a:t>Muonated</a:t>
            </a:r>
            <a:r>
              <a:rPr lang="en-GB" sz="2000" b="1" dirty="0"/>
              <a:t> Crystalline 2-Fe</a:t>
            </a:r>
            <a:r>
              <a:rPr lang="en-GB" sz="2000" b="1" baseline="-25000" dirty="0"/>
              <a:t>2</a:t>
            </a:r>
            <a:r>
              <a:rPr lang="en-GB" sz="2000" b="1" dirty="0"/>
              <a:t>(</a:t>
            </a:r>
            <a:r>
              <a:rPr lang="en-GB" sz="2000" b="1" dirty="0" err="1"/>
              <a:t>pdt</a:t>
            </a:r>
            <a:r>
              <a:rPr lang="en-GB" sz="2000" b="1" dirty="0"/>
              <a:t>)CO</a:t>
            </a:r>
            <a:r>
              <a:rPr lang="en-GB" sz="2000" b="1" baseline="-25000" dirty="0"/>
              <a:t>4</a:t>
            </a:r>
            <a:r>
              <a:rPr lang="en-GB" sz="2000" b="1" dirty="0"/>
              <a:t>(PMe</a:t>
            </a:r>
            <a:r>
              <a:rPr lang="en-GB" sz="2000" b="1" baseline="-25000" dirty="0"/>
              <a:t>3</a:t>
            </a:r>
            <a:r>
              <a:rPr lang="en-GB" sz="2000" b="1" dirty="0"/>
              <a:t>)</a:t>
            </a:r>
            <a:r>
              <a:rPr lang="en-GB" sz="2000" b="1" baseline="-25000" dirty="0"/>
              <a:t>2</a:t>
            </a:r>
            <a:endParaRPr lang="en-GB" sz="2000" dirty="0"/>
          </a:p>
        </p:txBody>
      </p:sp>
      <p:pic>
        <p:nvPicPr>
          <p:cNvPr id="4" name="Picture 3" descr="A picture containing accessory, toggle, necklet&#10;&#10;Description automatically generated">
            <a:extLst>
              <a:ext uri="{FF2B5EF4-FFF2-40B4-BE49-F238E27FC236}">
                <a16:creationId xmlns:a16="http://schemas.microsoft.com/office/drawing/2014/main" id="{A43FD8C7-FC54-AACE-9D46-76EFE5BB7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106" y="2029164"/>
            <a:ext cx="2180073" cy="2799672"/>
          </a:xfrm>
          <a:prstGeom prst="rect">
            <a:avLst/>
          </a:prstGeom>
        </p:spPr>
      </p:pic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6B6234CD-E10D-A23F-BA0D-B89FCD548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914" y="4030005"/>
            <a:ext cx="4994001" cy="2295554"/>
          </a:xfrm>
          <a:prstGeom prst="rect">
            <a:avLst/>
          </a:prstGeom>
        </p:spPr>
      </p:pic>
      <p:pic>
        <p:nvPicPr>
          <p:cNvPr id="10" name="Picture 9" descr="Diagram, schematic&#10;&#10;Description automatically generated">
            <a:extLst>
              <a:ext uri="{FF2B5EF4-FFF2-40B4-BE49-F238E27FC236}">
                <a16:creationId xmlns:a16="http://schemas.microsoft.com/office/drawing/2014/main" id="{BABB0C9F-CE16-1A28-27F4-837F7F8AE9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8144" y="1136231"/>
            <a:ext cx="3247996" cy="806450"/>
          </a:xfrm>
          <a:prstGeom prst="rect">
            <a:avLst/>
          </a:prstGeom>
        </p:spPr>
      </p:pic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FC8C10CB-B5EA-004A-1408-4B296E752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290127"/>
              </p:ext>
            </p:extLst>
          </p:nvPr>
        </p:nvGraphicFramePr>
        <p:xfrm>
          <a:off x="1835643" y="5001803"/>
          <a:ext cx="2610233" cy="9144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784422">
                  <a:extLst>
                    <a:ext uri="{9D8B030D-6E8A-4147-A177-3AD203B41FA5}">
                      <a16:colId xmlns:a16="http://schemas.microsoft.com/office/drawing/2014/main" val="346059955"/>
                    </a:ext>
                  </a:extLst>
                </a:gridCol>
                <a:gridCol w="1261343">
                  <a:extLst>
                    <a:ext uri="{9D8B030D-6E8A-4147-A177-3AD203B41FA5}">
                      <a16:colId xmlns:a16="http://schemas.microsoft.com/office/drawing/2014/main" val="3583150230"/>
                    </a:ext>
                  </a:extLst>
                </a:gridCol>
                <a:gridCol w="564468">
                  <a:extLst>
                    <a:ext uri="{9D8B030D-6E8A-4147-A177-3AD203B41FA5}">
                      <a16:colId xmlns:a16="http://schemas.microsoft.com/office/drawing/2014/main" val="2800247988"/>
                    </a:ext>
                  </a:extLst>
                </a:gridCol>
              </a:tblGrid>
              <a:tr h="30113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System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solidFill>
                            <a:schemeClr val="dk1"/>
                          </a:solidFill>
                        </a:rPr>
                        <a:t>A_mu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[MHz]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B[T]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9169776"/>
                  </a:ext>
                </a:extLst>
              </a:tr>
              <a:tr h="30113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</a:rPr>
                        <a:t>RB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</a:rPr>
                        <a:t>242.53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</a:rPr>
                        <a:t>0.89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08154"/>
                  </a:ext>
                </a:extLst>
              </a:tr>
              <a:tr h="30113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LB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253.33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0.93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56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BD5832D-BA68-80BB-9D0C-EFB117D33334}"/>
              </a:ext>
            </a:extLst>
          </p:cNvPr>
          <p:cNvSpPr txBox="1"/>
          <p:nvPr/>
        </p:nvSpPr>
        <p:spPr>
          <a:xfrm>
            <a:off x="383520" y="6401320"/>
            <a:ext cx="8581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J. Wright et. Al., </a:t>
            </a:r>
            <a:r>
              <a:rPr lang="en-GB" sz="1400" dirty="0" err="1"/>
              <a:t>Angew</a:t>
            </a:r>
            <a:r>
              <a:rPr lang="en-GB" sz="1400" dirty="0"/>
              <a:t>. Chem. Int. Ed. 2016, 55, 14580 –14583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46BDE6B-60A6-0C2C-565A-8F9532A9181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27" t="6442"/>
          <a:stretch/>
        </p:blipFill>
        <p:spPr>
          <a:xfrm>
            <a:off x="6935247" y="1063499"/>
            <a:ext cx="4288664" cy="289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794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128B4-6927-1693-EC49-ED9CC91D3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37243" y="737832"/>
            <a:ext cx="9028483" cy="3715846"/>
          </a:xfrm>
        </p:spPr>
        <p:txBody>
          <a:bodyPr>
            <a:normAutofit lnSpcReduction="10000"/>
          </a:bodyPr>
          <a:lstStyle/>
          <a:p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Muon Spectroscopy or µSR (Muon Spin Rotation, Relaxation or Resonance)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The ISIS beamlines @RAL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How are muons generated? 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What is a muon? The muon implantation site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Muonium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Muon technique</a:t>
            </a:r>
          </a:p>
          <a:p>
            <a:pPr marL="420688" lvl="1" indent="-285750"/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Muons for Catalysis</a:t>
            </a:r>
          </a:p>
          <a:p>
            <a:pPr marL="877888" lvl="2" indent="-285750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Avoided level crossing experiments</a:t>
            </a:r>
          </a:p>
          <a:p>
            <a:pPr marL="877888" lvl="2" indent="-285750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Catalytic reduction of hydrogen with hydrogenases</a:t>
            </a:r>
          </a:p>
          <a:p>
            <a:pPr marL="420688" lvl="2" indent="-285750"/>
            <a:r>
              <a:rPr lang="en-US" sz="1700" b="1" dirty="0"/>
              <a:t>Galaxy and  </a:t>
            </a:r>
            <a:r>
              <a:rPr lang="en-US" sz="1700" b="1" dirty="0" err="1"/>
              <a:t>MuonGalaxy</a:t>
            </a:r>
            <a:endParaRPr lang="en-US" sz="1700" b="1" dirty="0"/>
          </a:p>
          <a:p>
            <a:pPr marL="877888" lvl="3" indent="-285750"/>
            <a:r>
              <a:rPr lang="en-US" sz="1700" dirty="0" err="1"/>
              <a:t>Muspinsim</a:t>
            </a:r>
            <a:endParaRPr lang="en-US" sz="1700" dirty="0"/>
          </a:p>
          <a:p>
            <a:pPr marL="877888" lvl="3" indent="-285750"/>
            <a:r>
              <a:rPr lang="en-US" sz="1700" dirty="0" err="1"/>
              <a:t>Muspinsim</a:t>
            </a:r>
            <a:r>
              <a:rPr lang="en-US" sz="1700" dirty="0"/>
              <a:t> in </a:t>
            </a:r>
            <a:r>
              <a:rPr lang="en-US" sz="1700" dirty="0" err="1"/>
              <a:t>MuonGalaxy</a:t>
            </a:r>
            <a:endParaRPr lang="en-US" sz="1700" dirty="0"/>
          </a:p>
          <a:p>
            <a:pPr marL="420688" lvl="3" indent="-285750"/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Conclusions and Future Work</a:t>
            </a:r>
            <a:endParaRPr lang="en-US" sz="1700" dirty="0">
              <a:solidFill>
                <a:schemeClr val="bg1">
                  <a:lumMod val="65000"/>
                </a:schemeClr>
              </a:solidFill>
            </a:endParaRPr>
          </a:p>
          <a:p>
            <a:pPr marL="592138" lvl="3" indent="0">
              <a:buNone/>
            </a:pPr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sp>
        <p:nvSpPr>
          <p:cNvPr id="3" name="Google Shape;173;p3">
            <a:extLst>
              <a:ext uri="{FF2B5EF4-FFF2-40B4-BE49-F238E27FC236}">
                <a16:creationId xmlns:a16="http://schemas.microsoft.com/office/drawing/2014/main" id="{266C64B0-1745-DC2E-F95C-43ADA732324D}"/>
              </a:ext>
            </a:extLst>
          </p:cNvPr>
          <p:cNvSpPr txBox="1"/>
          <p:nvPr/>
        </p:nvSpPr>
        <p:spPr>
          <a:xfrm>
            <a:off x="888206" y="95734"/>
            <a:ext cx="1041558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" name="Google Shape;94;p1">
            <a:extLst>
              <a:ext uri="{FF2B5EF4-FFF2-40B4-BE49-F238E27FC236}">
                <a16:creationId xmlns:a16="http://schemas.microsoft.com/office/drawing/2014/main" id="{1B6E695E-5D8E-44B5-BAA9-848AF7E48AF7}"/>
              </a:ext>
            </a:extLst>
          </p:cNvPr>
          <p:cNvGrpSpPr/>
          <p:nvPr/>
        </p:nvGrpSpPr>
        <p:grpSpPr>
          <a:xfrm>
            <a:off x="9066807" y="4963253"/>
            <a:ext cx="2723383" cy="840834"/>
            <a:chOff x="7560527" y="5486654"/>
            <a:chExt cx="4186179" cy="1242171"/>
          </a:xfrm>
        </p:grpSpPr>
        <p:pic>
          <p:nvPicPr>
            <p:cNvPr id="5" name="Google Shape;95;p1">
              <a:extLst>
                <a:ext uri="{FF2B5EF4-FFF2-40B4-BE49-F238E27FC236}">
                  <a16:creationId xmlns:a16="http://schemas.microsoft.com/office/drawing/2014/main" id="{8F15660D-4132-8A4A-F675-D042253EE59B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96;p1">
              <a:extLst>
                <a:ext uri="{FF2B5EF4-FFF2-40B4-BE49-F238E27FC236}">
                  <a16:creationId xmlns:a16="http://schemas.microsoft.com/office/drawing/2014/main" id="{6F622352-D476-91EE-EF5B-E1BE182C0BA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" name="Google Shape;99;p1" descr="Ada Lovelace Center">
            <a:extLst>
              <a:ext uri="{FF2B5EF4-FFF2-40B4-BE49-F238E27FC236}">
                <a16:creationId xmlns:a16="http://schemas.microsoft.com/office/drawing/2014/main" id="{F663502F-E1EA-B0CA-0DBE-E63535CA3CA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80585" y="4917724"/>
            <a:ext cx="1319468" cy="988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00;p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B4F8862-1386-8EFE-5E31-4494A05DA42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25159" y="4870885"/>
            <a:ext cx="2067688" cy="1049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1;p1">
            <a:extLst>
              <a:ext uri="{FF2B5EF4-FFF2-40B4-BE49-F238E27FC236}">
                <a16:creationId xmlns:a16="http://schemas.microsoft.com/office/drawing/2014/main" id="{F29382A8-045B-B871-2F0A-C5D485B42F6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86507" y="4963253"/>
            <a:ext cx="2527324" cy="864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2;p1" descr="Icon&#10;&#10;Description automatically generated with medium confidence">
            <a:extLst>
              <a:ext uri="{FF2B5EF4-FFF2-40B4-BE49-F238E27FC236}">
                <a16:creationId xmlns:a16="http://schemas.microsoft.com/office/drawing/2014/main" id="{875BD3CD-8E22-33C1-390E-6669619865D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8929" y="4715113"/>
            <a:ext cx="1052570" cy="124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03;p1">
            <a:extLst>
              <a:ext uri="{FF2B5EF4-FFF2-40B4-BE49-F238E27FC236}">
                <a16:creationId xmlns:a16="http://schemas.microsoft.com/office/drawing/2014/main" id="{70C21A43-8537-9A7C-7E70-BDE49E7212F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54620" y="6065282"/>
            <a:ext cx="7611646" cy="715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9214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EF53C9C-7BD7-757B-405F-4B6BFD2794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206" y="182595"/>
            <a:ext cx="10415587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2400" b="1" dirty="0" err="1">
                <a:latin typeface="Andale Mono" panose="020B0509000000000004" pitchFamily="49" charset="0"/>
              </a:rPr>
              <a:t>muspinsim</a:t>
            </a:r>
            <a:endParaRPr lang="en-GB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0246AF-BE11-488A-7EA2-10B3D7C87173}"/>
              </a:ext>
            </a:extLst>
          </p:cNvPr>
          <p:cNvSpPr txBox="1"/>
          <p:nvPr/>
        </p:nvSpPr>
        <p:spPr>
          <a:xfrm>
            <a:off x="929101" y="563051"/>
            <a:ext cx="55992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Released in the Python Package Index </a:t>
            </a:r>
            <a:r>
              <a:rPr lang="en-US" sz="1500" dirty="0" err="1"/>
              <a:t>PyPI</a:t>
            </a:r>
            <a:r>
              <a:rPr lang="en-US" sz="1500" dirty="0"/>
              <a:t>:</a:t>
            </a:r>
          </a:p>
          <a:p>
            <a:r>
              <a:rPr lang="en-US" sz="1500" dirty="0">
                <a:hlinkClick r:id="rId2"/>
              </a:rPr>
              <a:t>https://pypi.org/project/muspinsim/</a:t>
            </a:r>
            <a:r>
              <a:rPr lang="en-US" sz="1500" dirty="0"/>
              <a:t> </a:t>
            </a:r>
          </a:p>
          <a:p>
            <a:endParaRPr lang="en-US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Can install in </a:t>
            </a:r>
            <a:r>
              <a:rPr lang="en-US" sz="1500" b="1" dirty="0"/>
              <a:t>Linux</a:t>
            </a:r>
            <a:r>
              <a:rPr lang="en-US" sz="1500" dirty="0"/>
              <a:t> or </a:t>
            </a:r>
            <a:r>
              <a:rPr lang="en-US" sz="1500" b="1" dirty="0"/>
              <a:t>Mac</a:t>
            </a:r>
            <a:r>
              <a:rPr lang="en-US" sz="1500" dirty="0"/>
              <a:t> using </a:t>
            </a:r>
            <a:r>
              <a:rPr lang="en-US" sz="1500" dirty="0">
                <a:latin typeface="Courier" pitchFamily="2" charset="0"/>
              </a:rPr>
              <a:t>pip:</a:t>
            </a:r>
          </a:p>
          <a:p>
            <a:r>
              <a:rPr lang="en-US" sz="1500" dirty="0">
                <a:latin typeface="Courier" pitchFamily="2" charset="0"/>
              </a:rPr>
              <a:t>pip install </a:t>
            </a:r>
            <a:r>
              <a:rPr lang="en-US" sz="1500" dirty="0" err="1">
                <a:latin typeface="Courier" pitchFamily="2" charset="0"/>
              </a:rPr>
              <a:t>muspinsim</a:t>
            </a:r>
            <a:endParaRPr lang="en-US" sz="1500" dirty="0">
              <a:latin typeface="Courier" pitchFamily="2" charset="0"/>
            </a:endParaRPr>
          </a:p>
          <a:p>
            <a:endParaRPr lang="en-US" sz="15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4CD0F5-F13D-6BBB-BBEB-0EEF840C54DC}"/>
              </a:ext>
            </a:extLst>
          </p:cNvPr>
          <p:cNvSpPr txBox="1"/>
          <p:nvPr/>
        </p:nvSpPr>
        <p:spPr>
          <a:xfrm>
            <a:off x="1092508" y="2529585"/>
            <a:ext cx="4663303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500" dirty="0">
              <a:latin typeface="Courier" pitchFamily="2" charset="0"/>
            </a:endParaRPr>
          </a:p>
          <a:p>
            <a:r>
              <a:rPr lang="en-US" sz="1500" dirty="0">
                <a:latin typeface="Courier" pitchFamily="2" charset="0"/>
              </a:rPr>
              <a:t>name</a:t>
            </a:r>
          </a:p>
          <a:p>
            <a:r>
              <a:rPr lang="en-US" sz="1500" dirty="0">
                <a:latin typeface="Courier" pitchFamily="2" charset="0"/>
              </a:rPr>
              <a:t>    </a:t>
            </a:r>
            <a:r>
              <a:rPr lang="en-US" sz="1500" dirty="0" err="1">
                <a:latin typeface="Courier" pitchFamily="2" charset="0"/>
              </a:rPr>
              <a:t>HydrogenaseRB</a:t>
            </a:r>
            <a:endParaRPr lang="en-US" sz="1500" dirty="0">
              <a:latin typeface="Courier" pitchFamily="2" charset="0"/>
            </a:endParaRPr>
          </a:p>
          <a:p>
            <a:r>
              <a:rPr lang="en-US" sz="1500" dirty="0">
                <a:latin typeface="Courier" pitchFamily="2" charset="0"/>
              </a:rPr>
              <a:t>spins</a:t>
            </a:r>
          </a:p>
          <a:p>
            <a:r>
              <a:rPr lang="en-US" sz="1500" dirty="0">
                <a:latin typeface="Courier" pitchFamily="2" charset="0"/>
              </a:rPr>
              <a:t>    mu e</a:t>
            </a:r>
          </a:p>
          <a:p>
            <a:r>
              <a:rPr lang="en-US" sz="1500" dirty="0">
                <a:latin typeface="Courier" pitchFamily="2" charset="0"/>
              </a:rPr>
              <a:t>hyperfine 1</a:t>
            </a:r>
          </a:p>
          <a:p>
            <a:r>
              <a:rPr lang="en-US" sz="1500" dirty="0">
                <a:latin typeface="Courier" pitchFamily="2" charset="0"/>
              </a:rPr>
              <a:t>    226.0231 18.2510 62.8243 </a:t>
            </a:r>
          </a:p>
          <a:p>
            <a:r>
              <a:rPr lang="en-US" sz="1500" dirty="0">
                <a:latin typeface="Courier" pitchFamily="2" charset="0"/>
              </a:rPr>
              <a:t>    18.2510 239.7670 37.4381  </a:t>
            </a:r>
          </a:p>
          <a:p>
            <a:r>
              <a:rPr lang="en-US" sz="1500" dirty="0">
                <a:latin typeface="Courier" pitchFamily="2" charset="0"/>
              </a:rPr>
              <a:t>    62.8243 37.438 261.8144</a:t>
            </a:r>
          </a:p>
          <a:p>
            <a:r>
              <a:rPr lang="en-US" sz="1500" dirty="0" err="1">
                <a:latin typeface="Courier" pitchFamily="2" charset="0"/>
              </a:rPr>
              <a:t>average_axes</a:t>
            </a:r>
            <a:endParaRPr lang="en-US" sz="1500" dirty="0">
              <a:latin typeface="Courier" pitchFamily="2" charset="0"/>
            </a:endParaRPr>
          </a:p>
          <a:p>
            <a:r>
              <a:rPr lang="en-US" sz="1500" dirty="0">
                <a:latin typeface="Courier" pitchFamily="2" charset="0"/>
              </a:rPr>
              <a:t>    orientation</a:t>
            </a:r>
          </a:p>
          <a:p>
            <a:r>
              <a:rPr lang="en-US" sz="1500" dirty="0">
                <a:latin typeface="Courier" pitchFamily="2" charset="0"/>
              </a:rPr>
              <a:t>field</a:t>
            </a:r>
          </a:p>
          <a:p>
            <a:r>
              <a:rPr lang="en-US" sz="1500" dirty="0">
                <a:latin typeface="Courier" pitchFamily="2" charset="0"/>
              </a:rPr>
              <a:t>    range(0.2,2.0,200)</a:t>
            </a:r>
          </a:p>
          <a:p>
            <a:r>
              <a:rPr lang="en-US" sz="1500" dirty="0">
                <a:latin typeface="Courier" pitchFamily="2" charset="0"/>
              </a:rPr>
              <a:t>orientation </a:t>
            </a:r>
            <a:r>
              <a:rPr lang="en-US" sz="1500" dirty="0" err="1">
                <a:latin typeface="Courier" pitchFamily="2" charset="0"/>
              </a:rPr>
              <a:t>zyz</a:t>
            </a:r>
            <a:endParaRPr lang="en-US" sz="1500" dirty="0">
              <a:latin typeface="Courier" pitchFamily="2" charset="0"/>
            </a:endParaRPr>
          </a:p>
          <a:p>
            <a:r>
              <a:rPr lang="en-US" sz="1500" dirty="0">
                <a:latin typeface="Courier" pitchFamily="2" charset="0"/>
              </a:rPr>
              <a:t>    </a:t>
            </a:r>
            <a:r>
              <a:rPr lang="en-US" sz="1500" dirty="0" err="1">
                <a:latin typeface="Courier" pitchFamily="2" charset="0"/>
              </a:rPr>
              <a:t>zcw</a:t>
            </a:r>
            <a:r>
              <a:rPr lang="en-US" sz="1500" dirty="0">
                <a:latin typeface="Courier" pitchFamily="2" charset="0"/>
              </a:rPr>
              <a:t>(30)</a:t>
            </a:r>
          </a:p>
          <a:p>
            <a:r>
              <a:rPr lang="en-US" sz="1500" dirty="0">
                <a:latin typeface="Courier" pitchFamily="2" charset="0"/>
              </a:rPr>
              <a:t>experiment</a:t>
            </a:r>
          </a:p>
          <a:p>
            <a:r>
              <a:rPr lang="en-US" sz="1500" dirty="0">
                <a:latin typeface="Courier" pitchFamily="2" charset="0"/>
              </a:rPr>
              <a:t>    </a:t>
            </a:r>
            <a:r>
              <a:rPr lang="en-US" sz="1500" dirty="0" err="1">
                <a:latin typeface="Courier" pitchFamily="2" charset="0"/>
              </a:rPr>
              <a:t>alc</a:t>
            </a:r>
            <a:endParaRPr lang="en-US" sz="1500" dirty="0">
              <a:latin typeface="Courier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7BB347-017A-7934-BB84-9490981885C9}"/>
              </a:ext>
            </a:extLst>
          </p:cNvPr>
          <p:cNvSpPr txBox="1"/>
          <p:nvPr/>
        </p:nvSpPr>
        <p:spPr>
          <a:xfrm>
            <a:off x="6269420" y="381181"/>
            <a:ext cx="55992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500" dirty="0">
              <a:latin typeface="Courier" pitchFamily="2" charset="0"/>
            </a:endParaRPr>
          </a:p>
          <a:p>
            <a:endParaRPr lang="en-US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Install in </a:t>
            </a:r>
            <a:r>
              <a:rPr lang="en-US" sz="1500" b="1" dirty="0"/>
              <a:t>Windows</a:t>
            </a:r>
            <a:r>
              <a:rPr lang="en-US" sz="1500" dirty="0"/>
              <a:t> using </a:t>
            </a:r>
            <a:r>
              <a:rPr lang="en-US" sz="1500" dirty="0" err="1">
                <a:latin typeface="Courier" pitchFamily="2" charset="0"/>
              </a:rPr>
              <a:t>conda</a:t>
            </a:r>
            <a:r>
              <a:rPr lang="en-US" sz="1500" dirty="0">
                <a:latin typeface="Courier" pitchFamily="2" charset="0"/>
              </a:rPr>
              <a:t>: </a:t>
            </a:r>
          </a:p>
          <a:p>
            <a:r>
              <a:rPr lang="en-US" sz="1500" dirty="0" err="1">
                <a:latin typeface="Courier" pitchFamily="2" charset="0"/>
              </a:rPr>
              <a:t>conda</a:t>
            </a:r>
            <a:r>
              <a:rPr lang="en-US" sz="1500" dirty="0">
                <a:latin typeface="Courier" pitchFamily="2" charset="0"/>
              </a:rPr>
              <a:t> install </a:t>
            </a:r>
            <a:r>
              <a:rPr lang="en-US" sz="1500" dirty="0" err="1">
                <a:latin typeface="Courier" pitchFamily="2" charset="0"/>
              </a:rPr>
              <a:t>muspinsim</a:t>
            </a:r>
            <a:r>
              <a:rPr lang="en-US" sz="1500" dirty="0">
                <a:latin typeface="Courier" pitchFamily="2" charset="0"/>
              </a:rPr>
              <a:t> </a:t>
            </a:r>
          </a:p>
          <a:p>
            <a:endParaRPr lang="en-US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 err="1">
                <a:latin typeface="Courier" pitchFamily="2" charset="0"/>
              </a:rPr>
              <a:t>MuSpinSim</a:t>
            </a:r>
            <a:r>
              <a:rPr lang="en-US" sz="1500" dirty="0"/>
              <a:t> can be run from the command line as:</a:t>
            </a:r>
          </a:p>
          <a:p>
            <a:r>
              <a:rPr lang="en-US" sz="1500" dirty="0" err="1">
                <a:latin typeface="Courier" pitchFamily="2" charset="0"/>
              </a:rPr>
              <a:t>muspinsim</a:t>
            </a:r>
            <a:r>
              <a:rPr lang="en-US" sz="1500" dirty="0">
                <a:latin typeface="Courier" pitchFamily="2" charset="0"/>
              </a:rPr>
              <a:t> </a:t>
            </a:r>
            <a:r>
              <a:rPr lang="en-US" sz="1500" dirty="0" err="1">
                <a:latin typeface="Courier" pitchFamily="2" charset="0"/>
              </a:rPr>
              <a:t>input_file.in</a:t>
            </a:r>
            <a:r>
              <a:rPr lang="en-US" sz="1500" dirty="0">
                <a:latin typeface="Courier" pitchFamily="2" charset="0"/>
              </a:rPr>
              <a:t> </a:t>
            </a:r>
          </a:p>
          <a:p>
            <a:endParaRPr lang="en-US" sz="1500" dirty="0">
              <a:latin typeface="Courier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B9090FF-8C39-61FF-C708-D5CC8E699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581" y="2320173"/>
            <a:ext cx="5854700" cy="439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35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298AC79-CFB9-5942-86E4-90521954E96F}"/>
              </a:ext>
            </a:extLst>
          </p:cNvPr>
          <p:cNvSpPr/>
          <p:nvPr/>
        </p:nvSpPr>
        <p:spPr>
          <a:xfrm>
            <a:off x="4391478" y="200981"/>
            <a:ext cx="31927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err="1"/>
              <a:t>MuSpinSim</a:t>
            </a:r>
            <a:r>
              <a:rPr lang="en-US" sz="2000" b="1" dirty="0"/>
              <a:t> in Muon Galaxy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31AD0E-BFB3-97AA-0CAE-0BAB6E7C0962}"/>
              </a:ext>
            </a:extLst>
          </p:cNvPr>
          <p:cNvGrpSpPr/>
          <p:nvPr/>
        </p:nvGrpSpPr>
        <p:grpSpPr>
          <a:xfrm>
            <a:off x="9232115" y="1524166"/>
            <a:ext cx="2590060" cy="1698457"/>
            <a:chOff x="9329738" y="834504"/>
            <a:chExt cx="2590060" cy="169845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6F46B96-512A-3B4E-9690-52464EC7037C}"/>
                </a:ext>
              </a:extLst>
            </p:cNvPr>
            <p:cNvSpPr txBox="1"/>
            <p:nvPr/>
          </p:nvSpPr>
          <p:spPr>
            <a:xfrm>
              <a:off x="9329738" y="834504"/>
              <a:ext cx="2590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urier" pitchFamily="2" charset="0"/>
                </a:rPr>
                <a:t>Build input file </a:t>
              </a:r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4B8CAD-20EF-6743-8747-27FAB5C0833C}"/>
                </a:ext>
              </a:extLst>
            </p:cNvPr>
            <p:cNvSpPr txBox="1"/>
            <p:nvPr/>
          </p:nvSpPr>
          <p:spPr>
            <a:xfrm>
              <a:off x="9482039" y="1492177"/>
              <a:ext cx="20496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urier" pitchFamily="2" charset="0"/>
                </a:rPr>
                <a:t>Run </a:t>
              </a:r>
              <a:r>
                <a:rPr lang="en-GB" b="1" dirty="0" err="1">
                  <a:latin typeface="Courier" pitchFamily="2" charset="0"/>
                </a:rPr>
                <a:t>MuSpinSim</a:t>
              </a:r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713EB6-EE8A-A94D-9887-B6FF418F2FE2}"/>
                </a:ext>
              </a:extLst>
            </p:cNvPr>
            <p:cNvSpPr txBox="1"/>
            <p:nvPr/>
          </p:nvSpPr>
          <p:spPr>
            <a:xfrm>
              <a:off x="9396836" y="2163629"/>
              <a:ext cx="2220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urier" pitchFamily="2" charset="0"/>
                </a:rPr>
                <a:t>Plot </a:t>
              </a:r>
              <a:r>
                <a:rPr lang="en-GB" b="1" dirty="0" err="1">
                  <a:latin typeface="Courier" pitchFamily="2" charset="0"/>
                </a:rPr>
                <a:t>MuSpinSim</a:t>
              </a:r>
              <a:endParaRPr lang="en-US" dirty="0"/>
            </a:p>
          </p:txBody>
        </p:sp>
        <p:sp>
          <p:nvSpPr>
            <p:cNvPr id="16" name="Down Arrow 15">
              <a:extLst>
                <a:ext uri="{FF2B5EF4-FFF2-40B4-BE49-F238E27FC236}">
                  <a16:creationId xmlns:a16="http://schemas.microsoft.com/office/drawing/2014/main" id="{E4A99EED-F429-E040-A4C3-969B7FD66004}"/>
                </a:ext>
              </a:extLst>
            </p:cNvPr>
            <p:cNvSpPr/>
            <p:nvPr/>
          </p:nvSpPr>
          <p:spPr>
            <a:xfrm>
              <a:off x="10430569" y="1171556"/>
              <a:ext cx="152575" cy="290867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Down Arrow 16">
              <a:extLst>
                <a:ext uri="{FF2B5EF4-FFF2-40B4-BE49-F238E27FC236}">
                  <a16:creationId xmlns:a16="http://schemas.microsoft.com/office/drawing/2014/main" id="{45EDE1B8-DC1C-5C4A-A209-4AA63941CB74}"/>
                </a:ext>
              </a:extLst>
            </p:cNvPr>
            <p:cNvSpPr/>
            <p:nvPr/>
          </p:nvSpPr>
          <p:spPr>
            <a:xfrm>
              <a:off x="10430569" y="1892165"/>
              <a:ext cx="152575" cy="290867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AC6D4829-F193-5844-8589-E81D0C7B6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322" y="4782468"/>
            <a:ext cx="2614050" cy="92537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4CE8C92-5F62-EC49-8B22-34F2F5BA50BB}"/>
              </a:ext>
            </a:extLst>
          </p:cNvPr>
          <p:cNvSpPr txBox="1"/>
          <p:nvPr/>
        </p:nvSpPr>
        <p:spPr>
          <a:xfrm>
            <a:off x="3248625" y="4782468"/>
            <a:ext cx="86711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Galaxy is an open, web-based platform for accessible, reproducible, and transparent computational research.</a:t>
            </a:r>
          </a:p>
          <a:p>
            <a:r>
              <a:rPr lang="en-GB" sz="1400" b="1" dirty="0"/>
              <a:t>Accessible:</a:t>
            </a:r>
            <a:r>
              <a:rPr lang="en-GB" sz="1400" dirty="0"/>
              <a:t> programming experience is not required to easily upload data, run complex tools and workflows, and visualize results.</a:t>
            </a:r>
          </a:p>
          <a:p>
            <a:r>
              <a:rPr lang="en-GB" sz="1400" b="1" dirty="0"/>
              <a:t>Reproducible:</a:t>
            </a:r>
            <a:r>
              <a:rPr lang="en-GB" sz="1400" dirty="0"/>
              <a:t> Galaxy captures information so that you don't have to; any user can repeat and understand a complete computational analysis, from tool parameters to the dependency tree.</a:t>
            </a:r>
          </a:p>
          <a:p>
            <a:r>
              <a:rPr lang="en-GB" sz="1400" b="1" dirty="0"/>
              <a:t>Transparent:</a:t>
            </a:r>
            <a:r>
              <a:rPr lang="en-GB" sz="1400" dirty="0"/>
              <a:t> Users share and publish their histories, workflows, and visualisations via the web.</a:t>
            </a:r>
          </a:p>
          <a:p>
            <a:r>
              <a:rPr lang="en-GB" sz="1400" b="1" dirty="0"/>
              <a:t>Community </a:t>
            </a:r>
            <a:r>
              <a:rPr lang="en-GB" sz="1400" b="1" dirty="0" err="1"/>
              <a:t>centered</a:t>
            </a:r>
            <a:r>
              <a:rPr lang="en-GB" sz="1400" b="1" dirty="0"/>
              <a:t>:</a:t>
            </a:r>
            <a:r>
              <a:rPr lang="en-GB" sz="1400" dirty="0"/>
              <a:t> Our inclusive and diverse users (developers, educators, researchers, clinicians,</a:t>
            </a:r>
          </a:p>
          <a:p>
            <a:r>
              <a:rPr lang="en-GB" sz="1400" dirty="0"/>
              <a:t> etc.) are empowered to share their findings.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9B9A01-1A35-4B4B-90EA-57667D8575D6}"/>
              </a:ext>
            </a:extLst>
          </p:cNvPr>
          <p:cNvSpPr/>
          <p:nvPr/>
        </p:nvSpPr>
        <p:spPr>
          <a:xfrm>
            <a:off x="349322" y="5986504"/>
            <a:ext cx="266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https://galaxyproject.org/</a:t>
            </a:r>
            <a:r>
              <a:rPr lang="en-US" dirty="0"/>
              <a:t> </a:t>
            </a:r>
          </a:p>
        </p:txBody>
      </p:sp>
      <p:pic>
        <p:nvPicPr>
          <p:cNvPr id="4" name="muspinsimALC-HidrgenaseRB">
            <a:hlinkClick r:id="" action="ppaction://media"/>
            <a:extLst>
              <a:ext uri="{FF2B5EF4-FFF2-40B4-BE49-F238E27FC236}">
                <a16:creationId xmlns:a16="http://schemas.microsoft.com/office/drawing/2014/main" id="{7FA6A7A4-62F5-5724-82CF-BD2D8D2458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9825" y="601091"/>
            <a:ext cx="7926184" cy="408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5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298AC79-CFB9-5942-86E4-90521954E96F}"/>
              </a:ext>
            </a:extLst>
          </p:cNvPr>
          <p:cNvSpPr/>
          <p:nvPr/>
        </p:nvSpPr>
        <p:spPr>
          <a:xfrm>
            <a:off x="3818237" y="92744"/>
            <a:ext cx="3765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 err="1"/>
              <a:t>MuSpinSim</a:t>
            </a:r>
            <a:r>
              <a:rPr lang="en-US" sz="1800" b="1" dirty="0"/>
              <a:t> in Muon Galaxy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31AD0E-BFB3-97AA-0CAE-0BAB6E7C0962}"/>
              </a:ext>
            </a:extLst>
          </p:cNvPr>
          <p:cNvGrpSpPr/>
          <p:nvPr/>
        </p:nvGrpSpPr>
        <p:grpSpPr>
          <a:xfrm>
            <a:off x="9601940" y="1561236"/>
            <a:ext cx="2590060" cy="1698457"/>
            <a:chOff x="9329738" y="834504"/>
            <a:chExt cx="2590060" cy="169845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6F46B96-512A-3B4E-9690-52464EC7037C}"/>
                </a:ext>
              </a:extLst>
            </p:cNvPr>
            <p:cNvSpPr txBox="1"/>
            <p:nvPr/>
          </p:nvSpPr>
          <p:spPr>
            <a:xfrm>
              <a:off x="9329738" y="834504"/>
              <a:ext cx="2590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urier" pitchFamily="2" charset="0"/>
                </a:rPr>
                <a:t>Build input file </a:t>
              </a:r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4B8CAD-20EF-6743-8747-27FAB5C0833C}"/>
                </a:ext>
              </a:extLst>
            </p:cNvPr>
            <p:cNvSpPr txBox="1"/>
            <p:nvPr/>
          </p:nvSpPr>
          <p:spPr>
            <a:xfrm>
              <a:off x="9482039" y="1492177"/>
              <a:ext cx="20496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urier" pitchFamily="2" charset="0"/>
                </a:rPr>
                <a:t>Run </a:t>
              </a:r>
              <a:r>
                <a:rPr lang="en-GB" b="1" dirty="0" err="1">
                  <a:latin typeface="Courier" pitchFamily="2" charset="0"/>
                </a:rPr>
                <a:t>MuSpinSim</a:t>
              </a:r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713EB6-EE8A-A94D-9887-B6FF418F2FE2}"/>
                </a:ext>
              </a:extLst>
            </p:cNvPr>
            <p:cNvSpPr txBox="1"/>
            <p:nvPr/>
          </p:nvSpPr>
          <p:spPr>
            <a:xfrm>
              <a:off x="9396836" y="2163629"/>
              <a:ext cx="2220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urier" pitchFamily="2" charset="0"/>
                </a:rPr>
                <a:t>Plot </a:t>
              </a:r>
              <a:r>
                <a:rPr lang="en-GB" b="1" dirty="0" err="1">
                  <a:latin typeface="Courier" pitchFamily="2" charset="0"/>
                </a:rPr>
                <a:t>MuSpinSim</a:t>
              </a:r>
              <a:endParaRPr lang="en-US" dirty="0"/>
            </a:p>
          </p:txBody>
        </p:sp>
        <p:sp>
          <p:nvSpPr>
            <p:cNvPr id="16" name="Down Arrow 15">
              <a:extLst>
                <a:ext uri="{FF2B5EF4-FFF2-40B4-BE49-F238E27FC236}">
                  <a16:creationId xmlns:a16="http://schemas.microsoft.com/office/drawing/2014/main" id="{E4A99EED-F429-E040-A4C3-969B7FD66004}"/>
                </a:ext>
              </a:extLst>
            </p:cNvPr>
            <p:cNvSpPr/>
            <p:nvPr/>
          </p:nvSpPr>
          <p:spPr>
            <a:xfrm>
              <a:off x="10430569" y="1171556"/>
              <a:ext cx="152575" cy="290867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Down Arrow 16">
              <a:extLst>
                <a:ext uri="{FF2B5EF4-FFF2-40B4-BE49-F238E27FC236}">
                  <a16:creationId xmlns:a16="http://schemas.microsoft.com/office/drawing/2014/main" id="{45EDE1B8-DC1C-5C4A-A209-4AA63941CB74}"/>
                </a:ext>
              </a:extLst>
            </p:cNvPr>
            <p:cNvSpPr/>
            <p:nvPr/>
          </p:nvSpPr>
          <p:spPr>
            <a:xfrm>
              <a:off x="10430569" y="1892165"/>
              <a:ext cx="152575" cy="290867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AC6D4829-F193-5844-8589-E81D0C7B6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22" y="4782468"/>
            <a:ext cx="2614050" cy="92537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4CE8C92-5F62-EC49-8B22-34F2F5BA50BB}"/>
              </a:ext>
            </a:extLst>
          </p:cNvPr>
          <p:cNvSpPr txBox="1"/>
          <p:nvPr/>
        </p:nvSpPr>
        <p:spPr>
          <a:xfrm>
            <a:off x="3248625" y="4782468"/>
            <a:ext cx="86711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Galaxy is an open, web-based platform for accessible, reproducible, and transparent computational research.</a:t>
            </a:r>
          </a:p>
          <a:p>
            <a:r>
              <a:rPr lang="en-GB" sz="1400" b="1" dirty="0"/>
              <a:t>Accessible:</a:t>
            </a:r>
            <a:r>
              <a:rPr lang="en-GB" sz="1400" dirty="0"/>
              <a:t> programming experience is not required to easily upload data, run complex tools and workflows, and visualize results.</a:t>
            </a:r>
          </a:p>
          <a:p>
            <a:r>
              <a:rPr lang="en-GB" sz="1400" b="1" dirty="0"/>
              <a:t>Reproducible:</a:t>
            </a:r>
            <a:r>
              <a:rPr lang="en-GB" sz="1400" dirty="0"/>
              <a:t> Galaxy captures information so that you don't have to; any user can repeat and understand a complete computational analysis, from tool parameters to the dependency tree.</a:t>
            </a:r>
          </a:p>
          <a:p>
            <a:r>
              <a:rPr lang="en-GB" sz="1400" b="1" dirty="0"/>
              <a:t>Transparent:</a:t>
            </a:r>
            <a:r>
              <a:rPr lang="en-GB" sz="1400" dirty="0"/>
              <a:t> Users share and publish their histories, workflows, and visualisations via the web.</a:t>
            </a:r>
          </a:p>
          <a:p>
            <a:r>
              <a:rPr lang="en-GB" sz="1400" b="1" dirty="0"/>
              <a:t>Community </a:t>
            </a:r>
            <a:r>
              <a:rPr lang="en-GB" sz="1400" b="1" dirty="0" err="1"/>
              <a:t>centered</a:t>
            </a:r>
            <a:r>
              <a:rPr lang="en-GB" sz="1400" b="1" dirty="0"/>
              <a:t>:</a:t>
            </a:r>
            <a:r>
              <a:rPr lang="en-GB" sz="1400" dirty="0"/>
              <a:t> Our inclusive and diverse users (developers, educators, researchers, clinicians, etc.) are empowered to share their findings.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9B9A01-1A35-4B4B-90EA-57667D8575D6}"/>
              </a:ext>
            </a:extLst>
          </p:cNvPr>
          <p:cNvSpPr/>
          <p:nvPr/>
        </p:nvSpPr>
        <p:spPr>
          <a:xfrm>
            <a:off x="349322" y="5986504"/>
            <a:ext cx="266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https://galaxyproject.org/</a:t>
            </a:r>
            <a:r>
              <a:rPr lang="en-US" dirty="0"/>
              <a:t> </a:t>
            </a:r>
          </a:p>
        </p:txBody>
      </p:sp>
      <p:pic>
        <p:nvPicPr>
          <p:cNvPr id="20" name="Picture 19" descr="Graphical user interface, text, application, email, Teams&#10;&#10;Description automatically generated">
            <a:extLst>
              <a:ext uri="{FF2B5EF4-FFF2-40B4-BE49-F238E27FC236}">
                <a16:creationId xmlns:a16="http://schemas.microsoft.com/office/drawing/2014/main" id="{104DB2D4-8611-D768-8307-85ED643972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08" y="462076"/>
            <a:ext cx="8412508" cy="4345672"/>
          </a:xfrm>
          <a:prstGeom prst="rect">
            <a:avLst/>
          </a:prstGeom>
        </p:spPr>
      </p:pic>
      <p:sp>
        <p:nvSpPr>
          <p:cNvPr id="24" name="Frame 23">
            <a:extLst>
              <a:ext uri="{FF2B5EF4-FFF2-40B4-BE49-F238E27FC236}">
                <a16:creationId xmlns:a16="http://schemas.microsoft.com/office/drawing/2014/main" id="{C5FEA821-5BD9-40B9-C66B-15CB6779FF30}"/>
              </a:ext>
            </a:extLst>
          </p:cNvPr>
          <p:cNvSpPr/>
          <p:nvPr/>
        </p:nvSpPr>
        <p:spPr>
          <a:xfrm>
            <a:off x="790199" y="2575417"/>
            <a:ext cx="1771650" cy="531593"/>
          </a:xfrm>
          <a:prstGeom prst="frame">
            <a:avLst>
              <a:gd name="adj1" fmla="val 53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ame 24">
            <a:extLst>
              <a:ext uri="{FF2B5EF4-FFF2-40B4-BE49-F238E27FC236}">
                <a16:creationId xmlns:a16="http://schemas.microsoft.com/office/drawing/2014/main" id="{C492F812-37AE-650D-B51B-B384494C6AA0}"/>
              </a:ext>
            </a:extLst>
          </p:cNvPr>
          <p:cNvSpPr/>
          <p:nvPr/>
        </p:nvSpPr>
        <p:spPr>
          <a:xfrm>
            <a:off x="7494881" y="1745902"/>
            <a:ext cx="1771650" cy="369332"/>
          </a:xfrm>
          <a:prstGeom prst="frame">
            <a:avLst>
              <a:gd name="adj1" fmla="val 53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5747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298AC79-CFB9-5942-86E4-90521954E96F}"/>
              </a:ext>
            </a:extLst>
          </p:cNvPr>
          <p:cNvSpPr/>
          <p:nvPr/>
        </p:nvSpPr>
        <p:spPr>
          <a:xfrm>
            <a:off x="4319041" y="74984"/>
            <a:ext cx="3553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 err="1"/>
              <a:t>MuSpinSim</a:t>
            </a:r>
            <a:r>
              <a:rPr lang="en-US" sz="1800" b="1" dirty="0"/>
              <a:t> in Muon Galaxy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31AD0E-BFB3-97AA-0CAE-0BAB6E7C0962}"/>
              </a:ext>
            </a:extLst>
          </p:cNvPr>
          <p:cNvGrpSpPr/>
          <p:nvPr/>
        </p:nvGrpSpPr>
        <p:grpSpPr>
          <a:xfrm>
            <a:off x="9700441" y="1536522"/>
            <a:ext cx="2590060" cy="1698457"/>
            <a:chOff x="9329738" y="834504"/>
            <a:chExt cx="2590060" cy="169845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6F46B96-512A-3B4E-9690-52464EC7037C}"/>
                </a:ext>
              </a:extLst>
            </p:cNvPr>
            <p:cNvSpPr txBox="1"/>
            <p:nvPr/>
          </p:nvSpPr>
          <p:spPr>
            <a:xfrm>
              <a:off x="9329738" y="834504"/>
              <a:ext cx="2590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urier" pitchFamily="2" charset="0"/>
                </a:rPr>
                <a:t>Build input file </a:t>
              </a:r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4B8CAD-20EF-6743-8747-27FAB5C0833C}"/>
                </a:ext>
              </a:extLst>
            </p:cNvPr>
            <p:cNvSpPr txBox="1"/>
            <p:nvPr/>
          </p:nvSpPr>
          <p:spPr>
            <a:xfrm>
              <a:off x="9482039" y="1492177"/>
              <a:ext cx="20496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urier" pitchFamily="2" charset="0"/>
                </a:rPr>
                <a:t>Run </a:t>
              </a:r>
              <a:r>
                <a:rPr lang="en-GB" b="1" dirty="0" err="1">
                  <a:latin typeface="Courier" pitchFamily="2" charset="0"/>
                </a:rPr>
                <a:t>MuSpinSim</a:t>
              </a:r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713EB6-EE8A-A94D-9887-B6FF418F2FE2}"/>
                </a:ext>
              </a:extLst>
            </p:cNvPr>
            <p:cNvSpPr txBox="1"/>
            <p:nvPr/>
          </p:nvSpPr>
          <p:spPr>
            <a:xfrm>
              <a:off x="9396836" y="2163629"/>
              <a:ext cx="2220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urier" pitchFamily="2" charset="0"/>
                </a:rPr>
                <a:t>Plot </a:t>
              </a:r>
              <a:r>
                <a:rPr lang="en-GB" b="1" dirty="0" err="1">
                  <a:latin typeface="Courier" pitchFamily="2" charset="0"/>
                </a:rPr>
                <a:t>MuSpinSim</a:t>
              </a:r>
              <a:endParaRPr lang="en-US" dirty="0"/>
            </a:p>
          </p:txBody>
        </p:sp>
        <p:sp>
          <p:nvSpPr>
            <p:cNvPr id="16" name="Down Arrow 15">
              <a:extLst>
                <a:ext uri="{FF2B5EF4-FFF2-40B4-BE49-F238E27FC236}">
                  <a16:creationId xmlns:a16="http://schemas.microsoft.com/office/drawing/2014/main" id="{E4A99EED-F429-E040-A4C3-969B7FD66004}"/>
                </a:ext>
              </a:extLst>
            </p:cNvPr>
            <p:cNvSpPr/>
            <p:nvPr/>
          </p:nvSpPr>
          <p:spPr>
            <a:xfrm>
              <a:off x="10430569" y="1171556"/>
              <a:ext cx="152575" cy="290867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Down Arrow 16">
              <a:extLst>
                <a:ext uri="{FF2B5EF4-FFF2-40B4-BE49-F238E27FC236}">
                  <a16:creationId xmlns:a16="http://schemas.microsoft.com/office/drawing/2014/main" id="{45EDE1B8-DC1C-5C4A-A209-4AA63941CB74}"/>
                </a:ext>
              </a:extLst>
            </p:cNvPr>
            <p:cNvSpPr/>
            <p:nvPr/>
          </p:nvSpPr>
          <p:spPr>
            <a:xfrm>
              <a:off x="10430569" y="1892165"/>
              <a:ext cx="152575" cy="290867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AC6D4829-F193-5844-8589-E81D0C7B67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322" y="4921799"/>
            <a:ext cx="2614050" cy="92537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4CE8C92-5F62-EC49-8B22-34F2F5BA50BB}"/>
              </a:ext>
            </a:extLst>
          </p:cNvPr>
          <p:cNvSpPr txBox="1"/>
          <p:nvPr/>
        </p:nvSpPr>
        <p:spPr>
          <a:xfrm>
            <a:off x="3248625" y="4782468"/>
            <a:ext cx="86711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Galaxy is an open, web-based platform for accessible, reproducible, and transparent computational research.</a:t>
            </a:r>
          </a:p>
          <a:p>
            <a:r>
              <a:rPr lang="en-GB" sz="1400" b="1" dirty="0"/>
              <a:t>Accessible:</a:t>
            </a:r>
            <a:r>
              <a:rPr lang="en-GB" sz="1400" dirty="0"/>
              <a:t> programming experience is not required to easily upload data, run complex tools and workflows, and visualize results.</a:t>
            </a:r>
          </a:p>
          <a:p>
            <a:r>
              <a:rPr lang="en-GB" sz="1400" b="1" dirty="0"/>
              <a:t>Reproducible:</a:t>
            </a:r>
            <a:r>
              <a:rPr lang="en-GB" sz="1400" dirty="0"/>
              <a:t> Galaxy captures information so that you don't have to; any user can repeat and understand a complete computational analysis, from tool parameters to the dependency tree.</a:t>
            </a:r>
          </a:p>
          <a:p>
            <a:r>
              <a:rPr lang="en-GB" sz="1400" b="1" dirty="0"/>
              <a:t>Transparent:</a:t>
            </a:r>
            <a:r>
              <a:rPr lang="en-GB" sz="1400" dirty="0"/>
              <a:t> Users share and publish their histories, workflows, and visualisations via the web.</a:t>
            </a:r>
          </a:p>
          <a:p>
            <a:r>
              <a:rPr lang="en-GB" sz="1400" b="1" dirty="0"/>
              <a:t>Community </a:t>
            </a:r>
            <a:r>
              <a:rPr lang="en-GB" sz="1400" b="1" dirty="0" err="1"/>
              <a:t>centered</a:t>
            </a:r>
            <a:r>
              <a:rPr lang="en-GB" sz="1400" b="1" dirty="0"/>
              <a:t>:</a:t>
            </a:r>
            <a:r>
              <a:rPr lang="en-GB" sz="1400" dirty="0"/>
              <a:t> Our inclusive and diverse users (developers, educators, researchers, clinicians, etc.) are empowered to share their findings.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9B9A01-1A35-4B4B-90EA-57667D8575D6}"/>
              </a:ext>
            </a:extLst>
          </p:cNvPr>
          <p:cNvSpPr/>
          <p:nvPr/>
        </p:nvSpPr>
        <p:spPr>
          <a:xfrm>
            <a:off x="349322" y="5986504"/>
            <a:ext cx="266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https://galaxyproject.org/</a:t>
            </a:r>
            <a:r>
              <a:rPr lang="en-US" dirty="0"/>
              <a:t> </a:t>
            </a:r>
          </a:p>
        </p:txBody>
      </p:sp>
      <p:pic>
        <p:nvPicPr>
          <p:cNvPr id="4" name="muspinsim-plot-hydrogenase">
            <a:hlinkClick r:id="" action="ppaction://media"/>
            <a:extLst>
              <a:ext uri="{FF2B5EF4-FFF2-40B4-BE49-F238E27FC236}">
                <a16:creationId xmlns:a16="http://schemas.microsoft.com/office/drawing/2014/main" id="{D922986D-E875-CA00-19A8-2A653448667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6782" y="444316"/>
            <a:ext cx="8394306" cy="433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2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128B4-6927-1693-EC49-ED9CC91D3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37243" y="737832"/>
            <a:ext cx="9028483" cy="3715846"/>
          </a:xfrm>
        </p:spPr>
        <p:txBody>
          <a:bodyPr>
            <a:normAutofit lnSpcReduction="10000"/>
          </a:bodyPr>
          <a:lstStyle/>
          <a:p>
            <a:r>
              <a:rPr lang="en-US" sz="1700" b="1" dirty="0"/>
              <a:t>Muon Spectroscopy or µSR (Muon Spin Rotation, Relaxation or Resonance)</a:t>
            </a:r>
          </a:p>
          <a:p>
            <a:pPr lvl="1"/>
            <a:r>
              <a:rPr lang="en-US" sz="1700" dirty="0"/>
              <a:t>The ISIS beamlines @RAL</a:t>
            </a:r>
          </a:p>
          <a:p>
            <a:pPr lvl="1"/>
            <a:r>
              <a:rPr lang="en-US" sz="1700" dirty="0"/>
              <a:t>How are muons generated? </a:t>
            </a:r>
          </a:p>
          <a:p>
            <a:pPr lvl="1"/>
            <a:r>
              <a:rPr lang="en-US" sz="1700" dirty="0"/>
              <a:t>What is a muon? The muon implantation site</a:t>
            </a:r>
          </a:p>
          <a:p>
            <a:pPr lvl="1"/>
            <a:r>
              <a:rPr lang="en-US" sz="1700" dirty="0"/>
              <a:t>Muonium</a:t>
            </a:r>
          </a:p>
          <a:p>
            <a:pPr lvl="1"/>
            <a:r>
              <a:rPr lang="en-US" sz="1700" dirty="0"/>
              <a:t>Muon technique</a:t>
            </a:r>
          </a:p>
          <a:p>
            <a:pPr marL="420688" lvl="1" indent="-285750"/>
            <a:r>
              <a:rPr lang="en-US" sz="1700" b="1" dirty="0"/>
              <a:t>Muons for Catalysis</a:t>
            </a:r>
          </a:p>
          <a:p>
            <a:pPr marL="877888" lvl="2" indent="-285750"/>
            <a:r>
              <a:rPr lang="en-US" sz="1700" dirty="0"/>
              <a:t>Avoided level crossing experiments</a:t>
            </a:r>
          </a:p>
          <a:p>
            <a:pPr marL="877888" lvl="2" indent="-285750"/>
            <a:r>
              <a:rPr lang="en-US" sz="1700" dirty="0"/>
              <a:t>Catalytic reduction of hydrogen with hydrogenases</a:t>
            </a:r>
          </a:p>
          <a:p>
            <a:pPr marL="420688" lvl="2" indent="-285750"/>
            <a:r>
              <a:rPr lang="en-US" sz="1700" b="1" dirty="0"/>
              <a:t>Galaxy and  </a:t>
            </a:r>
            <a:r>
              <a:rPr lang="en-US" sz="1700" b="1" dirty="0" err="1"/>
              <a:t>MuonGalaxy</a:t>
            </a:r>
            <a:endParaRPr lang="en-US" sz="1700" b="1" dirty="0"/>
          </a:p>
          <a:p>
            <a:pPr marL="877888" lvl="3" indent="-285750"/>
            <a:r>
              <a:rPr lang="en-US" sz="1700" dirty="0" err="1"/>
              <a:t>Muspinsim</a:t>
            </a:r>
            <a:endParaRPr lang="en-US" sz="1700" dirty="0"/>
          </a:p>
          <a:p>
            <a:pPr marL="877888" lvl="3" indent="-285750"/>
            <a:r>
              <a:rPr lang="en-US" sz="1700" dirty="0" err="1"/>
              <a:t>Muspinsim</a:t>
            </a:r>
            <a:r>
              <a:rPr lang="en-US" sz="1700" dirty="0"/>
              <a:t> in </a:t>
            </a:r>
            <a:r>
              <a:rPr lang="en-US" sz="1700" dirty="0" err="1"/>
              <a:t>MuonGalaxy</a:t>
            </a:r>
            <a:endParaRPr lang="en-US" sz="1700" dirty="0"/>
          </a:p>
          <a:p>
            <a:pPr marL="420688" lvl="3" indent="-285750"/>
            <a:r>
              <a:rPr lang="en-US" sz="1700" b="1" dirty="0"/>
              <a:t>Conclusions and Future Work</a:t>
            </a:r>
            <a:endParaRPr lang="en-US" sz="1700" dirty="0"/>
          </a:p>
          <a:p>
            <a:pPr marL="592138" lvl="3" indent="0">
              <a:buNone/>
            </a:pPr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sp>
        <p:nvSpPr>
          <p:cNvPr id="3" name="Google Shape;173;p3">
            <a:extLst>
              <a:ext uri="{FF2B5EF4-FFF2-40B4-BE49-F238E27FC236}">
                <a16:creationId xmlns:a16="http://schemas.microsoft.com/office/drawing/2014/main" id="{266C64B0-1745-DC2E-F95C-43ADA732324D}"/>
              </a:ext>
            </a:extLst>
          </p:cNvPr>
          <p:cNvSpPr txBox="1"/>
          <p:nvPr/>
        </p:nvSpPr>
        <p:spPr>
          <a:xfrm>
            <a:off x="888206" y="95734"/>
            <a:ext cx="1041558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" name="Google Shape;94;p1">
            <a:extLst>
              <a:ext uri="{FF2B5EF4-FFF2-40B4-BE49-F238E27FC236}">
                <a16:creationId xmlns:a16="http://schemas.microsoft.com/office/drawing/2014/main" id="{1B6E695E-5D8E-44B5-BAA9-848AF7E48AF7}"/>
              </a:ext>
            </a:extLst>
          </p:cNvPr>
          <p:cNvGrpSpPr/>
          <p:nvPr/>
        </p:nvGrpSpPr>
        <p:grpSpPr>
          <a:xfrm>
            <a:off x="9066807" y="4963253"/>
            <a:ext cx="2723383" cy="840834"/>
            <a:chOff x="7560527" y="5486654"/>
            <a:chExt cx="4186179" cy="1242171"/>
          </a:xfrm>
        </p:grpSpPr>
        <p:pic>
          <p:nvPicPr>
            <p:cNvPr id="5" name="Google Shape;95;p1">
              <a:extLst>
                <a:ext uri="{FF2B5EF4-FFF2-40B4-BE49-F238E27FC236}">
                  <a16:creationId xmlns:a16="http://schemas.microsoft.com/office/drawing/2014/main" id="{8F15660D-4132-8A4A-F675-D042253EE59B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96;p1">
              <a:extLst>
                <a:ext uri="{FF2B5EF4-FFF2-40B4-BE49-F238E27FC236}">
                  <a16:creationId xmlns:a16="http://schemas.microsoft.com/office/drawing/2014/main" id="{6F622352-D476-91EE-EF5B-E1BE182C0BA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" name="Google Shape;99;p1" descr="Ada Lovelace Center">
            <a:extLst>
              <a:ext uri="{FF2B5EF4-FFF2-40B4-BE49-F238E27FC236}">
                <a16:creationId xmlns:a16="http://schemas.microsoft.com/office/drawing/2014/main" id="{F663502F-E1EA-B0CA-0DBE-E63535CA3CA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80585" y="4917724"/>
            <a:ext cx="1319468" cy="988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00;p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B4F8862-1386-8EFE-5E31-4494A05DA42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25159" y="4870885"/>
            <a:ext cx="2067688" cy="1049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1;p1">
            <a:extLst>
              <a:ext uri="{FF2B5EF4-FFF2-40B4-BE49-F238E27FC236}">
                <a16:creationId xmlns:a16="http://schemas.microsoft.com/office/drawing/2014/main" id="{F29382A8-045B-B871-2F0A-C5D485B42F6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86507" y="4963253"/>
            <a:ext cx="2527324" cy="864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2;p1" descr="Icon&#10;&#10;Description automatically generated with medium confidence">
            <a:extLst>
              <a:ext uri="{FF2B5EF4-FFF2-40B4-BE49-F238E27FC236}">
                <a16:creationId xmlns:a16="http://schemas.microsoft.com/office/drawing/2014/main" id="{875BD3CD-8E22-33C1-390E-6669619865D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8929" y="4715113"/>
            <a:ext cx="1052570" cy="124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03;p1">
            <a:extLst>
              <a:ext uri="{FF2B5EF4-FFF2-40B4-BE49-F238E27FC236}">
                <a16:creationId xmlns:a16="http://schemas.microsoft.com/office/drawing/2014/main" id="{70C21A43-8537-9A7C-7E70-BDE49E7212F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54620" y="6065282"/>
            <a:ext cx="7611646" cy="715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79946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128B4-6927-1693-EC49-ED9CC91D3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37243" y="737832"/>
            <a:ext cx="9028483" cy="3715846"/>
          </a:xfrm>
        </p:spPr>
        <p:txBody>
          <a:bodyPr>
            <a:normAutofit lnSpcReduction="10000"/>
          </a:bodyPr>
          <a:lstStyle/>
          <a:p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Muon Spectroscopy or µSR (Muon Spin Rotation, Relaxation or Resonance)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The ISIS beamlines @RAL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How are muons generated? 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What is a muon? The muon implantation site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Muonium</a:t>
            </a:r>
          </a:p>
          <a:p>
            <a:pPr lvl="1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Muon technique</a:t>
            </a:r>
          </a:p>
          <a:p>
            <a:pPr marL="420688" lvl="1" indent="-285750"/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Muons for Catalysis</a:t>
            </a:r>
          </a:p>
          <a:p>
            <a:pPr marL="877888" lvl="2" indent="-285750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Avoided level crossing experiments</a:t>
            </a:r>
          </a:p>
          <a:p>
            <a:pPr marL="877888" lvl="2" indent="-285750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Catalytic reduction of hydrogen with hydrogenases</a:t>
            </a:r>
          </a:p>
          <a:p>
            <a:pPr marL="420688" lvl="2" indent="-285750"/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Galaxy and  </a:t>
            </a:r>
            <a:r>
              <a:rPr lang="en-US" sz="1700" b="1" dirty="0" err="1">
                <a:solidFill>
                  <a:schemeClr val="bg1">
                    <a:lumMod val="65000"/>
                  </a:schemeClr>
                </a:solidFill>
              </a:rPr>
              <a:t>MuonGalaxy</a:t>
            </a:r>
            <a:endParaRPr lang="en-US" sz="1700" b="1" dirty="0">
              <a:solidFill>
                <a:schemeClr val="bg1">
                  <a:lumMod val="65000"/>
                </a:schemeClr>
              </a:solidFill>
            </a:endParaRPr>
          </a:p>
          <a:p>
            <a:pPr marL="877888" lvl="3" indent="-285750"/>
            <a:r>
              <a:rPr lang="en-US" sz="1700" dirty="0" err="1">
                <a:solidFill>
                  <a:schemeClr val="bg1">
                    <a:lumMod val="65000"/>
                  </a:schemeClr>
                </a:solidFill>
              </a:rPr>
              <a:t>Muspinsim</a:t>
            </a:r>
            <a:endParaRPr lang="en-US" sz="1700" dirty="0">
              <a:solidFill>
                <a:schemeClr val="bg1">
                  <a:lumMod val="65000"/>
                </a:schemeClr>
              </a:solidFill>
            </a:endParaRPr>
          </a:p>
          <a:p>
            <a:pPr marL="877888" lvl="3" indent="-285750"/>
            <a:r>
              <a:rPr lang="en-US" sz="1700" dirty="0" err="1">
                <a:solidFill>
                  <a:schemeClr val="bg1">
                    <a:lumMod val="65000"/>
                  </a:schemeClr>
                </a:solidFill>
              </a:rPr>
              <a:t>Muspinsim</a:t>
            </a:r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 in </a:t>
            </a:r>
            <a:r>
              <a:rPr lang="en-US" sz="1700" dirty="0" err="1">
                <a:solidFill>
                  <a:schemeClr val="bg1">
                    <a:lumMod val="65000"/>
                  </a:schemeClr>
                </a:solidFill>
              </a:rPr>
              <a:t>MuonGalaxy</a:t>
            </a:r>
            <a:endParaRPr lang="en-US" sz="1700" dirty="0">
              <a:solidFill>
                <a:schemeClr val="bg1">
                  <a:lumMod val="65000"/>
                </a:schemeClr>
              </a:solidFill>
            </a:endParaRPr>
          </a:p>
          <a:p>
            <a:pPr marL="420688" lvl="3" indent="-285750"/>
            <a:r>
              <a:rPr lang="en-US" sz="1700" b="1" dirty="0"/>
              <a:t>Conclusions and Future Work</a:t>
            </a:r>
            <a:endParaRPr lang="en-US" sz="1700" dirty="0"/>
          </a:p>
          <a:p>
            <a:pPr marL="592138" lvl="3" indent="0">
              <a:buNone/>
            </a:pPr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sp>
        <p:nvSpPr>
          <p:cNvPr id="3" name="Google Shape;173;p3">
            <a:extLst>
              <a:ext uri="{FF2B5EF4-FFF2-40B4-BE49-F238E27FC236}">
                <a16:creationId xmlns:a16="http://schemas.microsoft.com/office/drawing/2014/main" id="{266C64B0-1745-DC2E-F95C-43ADA732324D}"/>
              </a:ext>
            </a:extLst>
          </p:cNvPr>
          <p:cNvSpPr txBox="1"/>
          <p:nvPr/>
        </p:nvSpPr>
        <p:spPr>
          <a:xfrm>
            <a:off x="888206" y="95734"/>
            <a:ext cx="1041558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" name="Google Shape;94;p1">
            <a:extLst>
              <a:ext uri="{FF2B5EF4-FFF2-40B4-BE49-F238E27FC236}">
                <a16:creationId xmlns:a16="http://schemas.microsoft.com/office/drawing/2014/main" id="{1B6E695E-5D8E-44B5-BAA9-848AF7E48AF7}"/>
              </a:ext>
            </a:extLst>
          </p:cNvPr>
          <p:cNvGrpSpPr/>
          <p:nvPr/>
        </p:nvGrpSpPr>
        <p:grpSpPr>
          <a:xfrm>
            <a:off x="9066807" y="4963253"/>
            <a:ext cx="2723383" cy="840834"/>
            <a:chOff x="7560527" y="5486654"/>
            <a:chExt cx="4186179" cy="1242171"/>
          </a:xfrm>
        </p:grpSpPr>
        <p:pic>
          <p:nvPicPr>
            <p:cNvPr id="5" name="Google Shape;95;p1">
              <a:extLst>
                <a:ext uri="{FF2B5EF4-FFF2-40B4-BE49-F238E27FC236}">
                  <a16:creationId xmlns:a16="http://schemas.microsoft.com/office/drawing/2014/main" id="{8F15660D-4132-8A4A-F675-D042253EE59B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96;p1">
              <a:extLst>
                <a:ext uri="{FF2B5EF4-FFF2-40B4-BE49-F238E27FC236}">
                  <a16:creationId xmlns:a16="http://schemas.microsoft.com/office/drawing/2014/main" id="{6F622352-D476-91EE-EF5B-E1BE182C0BA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" name="Google Shape;99;p1" descr="Ada Lovelace Center">
            <a:extLst>
              <a:ext uri="{FF2B5EF4-FFF2-40B4-BE49-F238E27FC236}">
                <a16:creationId xmlns:a16="http://schemas.microsoft.com/office/drawing/2014/main" id="{F663502F-E1EA-B0CA-0DBE-E63535CA3CA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80585" y="4917724"/>
            <a:ext cx="1319468" cy="988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00;p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B4F8862-1386-8EFE-5E31-4494A05DA42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25159" y="4870885"/>
            <a:ext cx="2067688" cy="1049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1;p1">
            <a:extLst>
              <a:ext uri="{FF2B5EF4-FFF2-40B4-BE49-F238E27FC236}">
                <a16:creationId xmlns:a16="http://schemas.microsoft.com/office/drawing/2014/main" id="{F29382A8-045B-B871-2F0A-C5D485B42F6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86507" y="4963253"/>
            <a:ext cx="2527324" cy="864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2;p1" descr="Icon&#10;&#10;Description automatically generated with medium confidence">
            <a:extLst>
              <a:ext uri="{FF2B5EF4-FFF2-40B4-BE49-F238E27FC236}">
                <a16:creationId xmlns:a16="http://schemas.microsoft.com/office/drawing/2014/main" id="{875BD3CD-8E22-33C1-390E-6669619865D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8929" y="4715113"/>
            <a:ext cx="1052570" cy="124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03;p1">
            <a:extLst>
              <a:ext uri="{FF2B5EF4-FFF2-40B4-BE49-F238E27FC236}">
                <a16:creationId xmlns:a16="http://schemas.microsoft.com/office/drawing/2014/main" id="{70C21A43-8537-9A7C-7E70-BDE49E7212F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54620" y="6065282"/>
            <a:ext cx="7611646" cy="715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67314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4"/>
          <p:cNvSpPr txBox="1"/>
          <p:nvPr/>
        </p:nvSpPr>
        <p:spPr>
          <a:xfrm>
            <a:off x="845840" y="240283"/>
            <a:ext cx="100584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Conclusions and Future Work</a:t>
            </a:r>
            <a:endParaRPr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814167-28E2-DB36-8D2B-40A0464D7D18}"/>
              </a:ext>
            </a:extLst>
          </p:cNvPr>
          <p:cNvSpPr txBox="1">
            <a:spLocks/>
          </p:cNvSpPr>
          <p:nvPr/>
        </p:nvSpPr>
        <p:spPr>
          <a:xfrm>
            <a:off x="660063" y="1039228"/>
            <a:ext cx="10600760" cy="341469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900" dirty="0"/>
              <a:t>I hope that I managed to give you a basic idea of how muons are produced and used at the ISIS muon source in RAL.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9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900" dirty="0"/>
              <a:t>Muons are implanted in a sample.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9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900" dirty="0"/>
              <a:t>They can be applied in catalysis and, more generally, in chemistry o study reaction mechanisms.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9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900" dirty="0"/>
              <a:t>The Muon Spectroscopy Computational Project has developed tools to model muon experiments: </a:t>
            </a:r>
            <a:r>
              <a:rPr lang="en-US" sz="1900" dirty="0" err="1">
                <a:latin typeface="Andale Mono" panose="020B0509000000000004" pitchFamily="49" charset="0"/>
              </a:rPr>
              <a:t>muspinsim</a:t>
            </a:r>
            <a:r>
              <a:rPr lang="en-US" sz="1900" dirty="0"/>
              <a:t> is one of these tools.</a:t>
            </a:r>
          </a:p>
          <a:p>
            <a:pPr lvl="1"/>
            <a:endParaRPr lang="en-US" sz="1900" dirty="0">
              <a:latin typeface="Andale Mono" panose="020B0509000000000004" pitchFamily="49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900" dirty="0" err="1"/>
              <a:t>MuonGalaxy</a:t>
            </a:r>
            <a:r>
              <a:rPr lang="en-US" sz="1900" dirty="0"/>
              <a:t>: open, web-based platform for accessible, reproducible, and transparent computational research to support muon experiments. </a:t>
            </a:r>
            <a:r>
              <a:rPr lang="en-US" sz="1900" dirty="0" err="1">
                <a:latin typeface="Andale Mono" panose="020B0509000000000004" pitchFamily="49" charset="0"/>
              </a:rPr>
              <a:t>muspinsim</a:t>
            </a:r>
            <a:r>
              <a:rPr lang="en-US" sz="1900" dirty="0">
                <a:latin typeface="Andale Mono" panose="020B0509000000000004" pitchFamily="49" charset="0"/>
              </a:rPr>
              <a:t> </a:t>
            </a:r>
            <a:r>
              <a:rPr lang="en-US" sz="1900" dirty="0">
                <a:latin typeface="+mn-lt"/>
              </a:rPr>
              <a:t> are already installed there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900" dirty="0">
              <a:latin typeface="+mn-lt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900" dirty="0"/>
              <a:t>Further improve training material for </a:t>
            </a:r>
            <a:r>
              <a:rPr lang="en-US" sz="1900" dirty="0" err="1"/>
              <a:t>MuonGalaxy</a:t>
            </a:r>
            <a:endParaRPr lang="en-US" sz="1900" dirty="0"/>
          </a:p>
          <a:p>
            <a:pPr lvl="1"/>
            <a:endParaRPr lang="en-US" sz="19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900" dirty="0"/>
              <a:t>Galaxy is being adopted by other member of the materials science community via the EuroScienceGateway project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9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900" dirty="0"/>
              <a:t>We are working now on implementing a XAS workflow that is used for catalysis, into Galaxy.</a:t>
            </a:r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grpSp>
        <p:nvGrpSpPr>
          <p:cNvPr id="3" name="Google Shape;94;p1">
            <a:extLst>
              <a:ext uri="{FF2B5EF4-FFF2-40B4-BE49-F238E27FC236}">
                <a16:creationId xmlns:a16="http://schemas.microsoft.com/office/drawing/2014/main" id="{10933B71-9036-88C0-352D-BFE6C9DD843F}"/>
              </a:ext>
            </a:extLst>
          </p:cNvPr>
          <p:cNvGrpSpPr/>
          <p:nvPr/>
        </p:nvGrpSpPr>
        <p:grpSpPr>
          <a:xfrm>
            <a:off x="9066807" y="4963253"/>
            <a:ext cx="2723383" cy="840834"/>
            <a:chOff x="7560527" y="5486654"/>
            <a:chExt cx="4186179" cy="1242171"/>
          </a:xfrm>
        </p:grpSpPr>
        <p:pic>
          <p:nvPicPr>
            <p:cNvPr id="4" name="Google Shape;95;p1">
              <a:extLst>
                <a:ext uri="{FF2B5EF4-FFF2-40B4-BE49-F238E27FC236}">
                  <a16:creationId xmlns:a16="http://schemas.microsoft.com/office/drawing/2014/main" id="{8095E6DF-EA01-63B1-3D17-17AC4F39BD2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96;p1">
              <a:extLst>
                <a:ext uri="{FF2B5EF4-FFF2-40B4-BE49-F238E27FC236}">
                  <a16:creationId xmlns:a16="http://schemas.microsoft.com/office/drawing/2014/main" id="{1F934465-174A-6B31-24A4-EA5DAF6A46E5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" name="Google Shape;99;p1" descr="Ada Lovelace Center">
            <a:extLst>
              <a:ext uri="{FF2B5EF4-FFF2-40B4-BE49-F238E27FC236}">
                <a16:creationId xmlns:a16="http://schemas.microsoft.com/office/drawing/2014/main" id="{EBCA407F-3F80-0CEE-0CC9-385482B8AEA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80585" y="4917724"/>
            <a:ext cx="1319468" cy="988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00;p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F5E485CC-F5F9-BB59-AE97-012DF2AFB187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25159" y="4870885"/>
            <a:ext cx="2067688" cy="1049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01;p1">
            <a:extLst>
              <a:ext uri="{FF2B5EF4-FFF2-40B4-BE49-F238E27FC236}">
                <a16:creationId xmlns:a16="http://schemas.microsoft.com/office/drawing/2014/main" id="{C5FBB7CD-0C71-021F-3D25-D957CC712741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86507" y="4963253"/>
            <a:ext cx="2527324" cy="864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2;p1" descr="Icon&#10;&#10;Description automatically generated with medium confidence">
            <a:extLst>
              <a:ext uri="{FF2B5EF4-FFF2-40B4-BE49-F238E27FC236}">
                <a16:creationId xmlns:a16="http://schemas.microsoft.com/office/drawing/2014/main" id="{860FC964-426C-7866-A42B-E30B0A89457F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78929" y="4715113"/>
            <a:ext cx="1052570" cy="124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3;p1">
            <a:extLst>
              <a:ext uri="{FF2B5EF4-FFF2-40B4-BE49-F238E27FC236}">
                <a16:creationId xmlns:a16="http://schemas.microsoft.com/office/drawing/2014/main" id="{B81AE02E-0624-4740-8BEE-62974F8C8FEB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154620" y="6065282"/>
            <a:ext cx="7611646" cy="715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5"/>
          <p:cNvSpPr/>
          <p:nvPr/>
        </p:nvSpPr>
        <p:spPr>
          <a:xfrm>
            <a:off x="1228299" y="265078"/>
            <a:ext cx="9990159" cy="89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Muon Spectroscopy Computational Project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https://muon-spectroscopy-computational-project.github.io/</a:t>
            </a:r>
            <a:endParaRPr sz="2400" b="1">
              <a:solidFill>
                <a:schemeClr val="dk1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04" name="Google Shape;304;p15"/>
          <p:cNvSpPr txBox="1"/>
          <p:nvPr/>
        </p:nvSpPr>
        <p:spPr>
          <a:xfrm>
            <a:off x="9973263" y="1664915"/>
            <a:ext cx="2037600" cy="28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SCD Graduates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Joel Davies </a:t>
            </a:r>
            <a:endParaRPr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Anish </a:t>
            </a:r>
            <a:r>
              <a:rPr lang="en-GB" sz="1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Muddaradi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Jyothish</a:t>
            </a:r>
            <a:r>
              <a:rPr lang="en-GB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Thomas</a:t>
            </a:r>
            <a:endParaRPr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Samuel Jackson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Laverack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Thomas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Dack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Josh Owen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Laura Murgatroyd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Sarah Byrne</a:t>
            </a:r>
            <a:endParaRPr dirty="0"/>
          </a:p>
        </p:txBody>
      </p:sp>
      <p:sp>
        <p:nvSpPr>
          <p:cNvPr id="305" name="Google Shape;305;p15"/>
          <p:cNvSpPr txBox="1"/>
          <p:nvPr/>
        </p:nvSpPr>
        <p:spPr>
          <a:xfrm>
            <a:off x="575095" y="1719421"/>
            <a:ext cx="564828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Theoretical and Computational Physics Group - SCD</a:t>
            </a:r>
            <a:endParaRPr dirty="0"/>
          </a:p>
        </p:txBody>
      </p:sp>
      <p:pic>
        <p:nvPicPr>
          <p:cNvPr id="306" name="Google Shape;306;p15" descr="Ada Lovelace Center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45388" y="5558624"/>
            <a:ext cx="1333274" cy="10342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7" name="Google Shape;307;p15"/>
          <p:cNvGrpSpPr/>
          <p:nvPr/>
        </p:nvGrpSpPr>
        <p:grpSpPr>
          <a:xfrm>
            <a:off x="8512623" y="5613231"/>
            <a:ext cx="3149062" cy="925083"/>
            <a:chOff x="7560527" y="5486654"/>
            <a:chExt cx="4186179" cy="1242171"/>
          </a:xfrm>
        </p:grpSpPr>
        <p:pic>
          <p:nvPicPr>
            <p:cNvPr id="308" name="Google Shape;308;p15"/>
            <p:cNvPicPr preferRelativeResize="0"/>
            <p:nvPr/>
          </p:nvPicPr>
          <p:blipFill rotWithShape="1">
            <a:blip r:embed="rId5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Google Shape;309;p15"/>
            <p:cNvPicPr preferRelativeResize="0"/>
            <p:nvPr/>
          </p:nvPicPr>
          <p:blipFill rotWithShape="1">
            <a:blip r:embed="rId6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10" name="Google Shape;310;p15" descr="Graphical user interface&#10;&#10;Description automatically generated with medium confidenc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534382" y="4541869"/>
            <a:ext cx="2010248" cy="1055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1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103547" y="4673860"/>
            <a:ext cx="1874790" cy="6636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2" name="Google Shape;312;p15"/>
          <p:cNvGrpSpPr/>
          <p:nvPr/>
        </p:nvGrpSpPr>
        <p:grpSpPr>
          <a:xfrm>
            <a:off x="221868" y="4201631"/>
            <a:ext cx="5686328" cy="2557717"/>
            <a:chOff x="368495" y="4201631"/>
            <a:chExt cx="5686328" cy="2557717"/>
          </a:xfrm>
        </p:grpSpPr>
        <p:grpSp>
          <p:nvGrpSpPr>
            <p:cNvPr id="313" name="Google Shape;313;p15"/>
            <p:cNvGrpSpPr/>
            <p:nvPr/>
          </p:nvGrpSpPr>
          <p:grpSpPr>
            <a:xfrm>
              <a:off x="368495" y="4201631"/>
              <a:ext cx="5632360" cy="2557717"/>
              <a:chOff x="627422" y="4182439"/>
              <a:chExt cx="5632360" cy="2557717"/>
            </a:xfrm>
          </p:grpSpPr>
          <p:grpSp>
            <p:nvGrpSpPr>
              <p:cNvPr id="314" name="Google Shape;314;p15"/>
              <p:cNvGrpSpPr/>
              <p:nvPr/>
            </p:nvGrpSpPr>
            <p:grpSpPr>
              <a:xfrm>
                <a:off x="627422" y="4668535"/>
                <a:ext cx="4114595" cy="2071621"/>
                <a:chOff x="341194" y="3607448"/>
                <a:chExt cx="4114595" cy="2071621"/>
              </a:xfrm>
            </p:grpSpPr>
            <p:pic>
              <p:nvPicPr>
                <p:cNvPr id="315" name="Google Shape;315;p15"/>
                <p:cNvPicPr preferRelativeResize="0"/>
                <p:nvPr/>
              </p:nvPicPr>
              <p:blipFill rotWithShape="1">
                <a:blip r:embed="rId9">
                  <a:alphaModFix/>
                </a:blip>
                <a:srcRect l="10958" r="7518"/>
                <a:stretch/>
              </p:blipFill>
              <p:spPr>
                <a:xfrm>
                  <a:off x="1819968" y="3607448"/>
                  <a:ext cx="1232244" cy="165276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16" name="Google Shape;316;p15"/>
                <p:cNvPicPr preferRelativeResize="0"/>
                <p:nvPr/>
              </p:nvPicPr>
              <p:blipFill rotWithShape="1">
                <a:blip r:embed="rId10">
                  <a:alphaModFix/>
                </a:blip>
                <a:srcRect l="65618" t="25999" r="3945" b="10540"/>
                <a:stretch/>
              </p:blipFill>
              <p:spPr>
                <a:xfrm>
                  <a:off x="3302123" y="3607448"/>
                  <a:ext cx="1153666" cy="159817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17" name="Google Shape;317;p15"/>
                <p:cNvPicPr preferRelativeResize="0"/>
                <p:nvPr/>
              </p:nvPicPr>
              <p:blipFill rotWithShape="1">
                <a:blip r:embed="rId11">
                  <a:alphaModFix/>
                </a:blip>
                <a:srcRect l="13638" r="9579"/>
                <a:stretch/>
              </p:blipFill>
              <p:spPr>
                <a:xfrm>
                  <a:off x="341194" y="3633605"/>
                  <a:ext cx="1228863" cy="160045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18" name="Google Shape;318;p15"/>
                <p:cNvSpPr txBox="1"/>
                <p:nvPr/>
              </p:nvSpPr>
              <p:spPr>
                <a:xfrm>
                  <a:off x="471129" y="5264792"/>
                  <a:ext cx="968991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8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HILLIER</a:t>
                  </a:r>
                  <a:endParaRPr/>
                </a:p>
              </p:txBody>
            </p:sp>
            <p:sp>
              <p:nvSpPr>
                <p:cNvPr id="319" name="Google Shape;319;p15"/>
                <p:cNvSpPr txBox="1"/>
                <p:nvPr/>
              </p:nvSpPr>
              <p:spPr>
                <a:xfrm>
                  <a:off x="1951594" y="5309737"/>
                  <a:ext cx="968991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8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PRATT</a:t>
                  </a:r>
                  <a:endParaRPr/>
                </a:p>
              </p:txBody>
            </p:sp>
            <p:sp>
              <p:nvSpPr>
                <p:cNvPr id="320" name="Google Shape;320;p15"/>
                <p:cNvSpPr txBox="1"/>
                <p:nvPr/>
              </p:nvSpPr>
              <p:spPr>
                <a:xfrm>
                  <a:off x="3228811" y="5291612"/>
                  <a:ext cx="1146483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8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COTTRELL</a:t>
                  </a:r>
                  <a:endParaRPr/>
                </a:p>
              </p:txBody>
            </p:sp>
          </p:grpSp>
          <p:sp>
            <p:nvSpPr>
              <p:cNvPr id="321" name="Google Shape;321;p15"/>
              <p:cNvSpPr txBox="1"/>
              <p:nvPr/>
            </p:nvSpPr>
            <p:spPr>
              <a:xfrm>
                <a:off x="2473741" y="4182439"/>
                <a:ext cx="2338404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000" b="1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Muon Group - ISIS</a:t>
                </a:r>
                <a:endParaRPr/>
              </a:p>
            </p:txBody>
          </p:sp>
          <p:pic>
            <p:nvPicPr>
              <p:cNvPr id="322" name="Google Shape;322;p15" descr="John Wilkinson | University of Oxford Department of Physics"/>
              <p:cNvPicPr preferRelativeResize="0"/>
              <p:nvPr/>
            </p:nvPicPr>
            <p:blipFill rotWithShape="1">
              <a:blip r:embed="rId12">
                <a:alphaModFix/>
              </a:blip>
              <a:srcRect l="11174" r="13970"/>
              <a:stretch/>
            </p:blipFill>
            <p:spPr>
              <a:xfrm>
                <a:off x="5023718" y="4643882"/>
                <a:ext cx="1236064" cy="165126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23" name="Google Shape;323;p15"/>
            <p:cNvSpPr txBox="1"/>
            <p:nvPr/>
          </p:nvSpPr>
          <p:spPr>
            <a:xfrm>
              <a:off x="4710822" y="6346551"/>
              <a:ext cx="13440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WILKINSON</a:t>
              </a:r>
              <a:endParaRPr/>
            </a:p>
          </p:txBody>
        </p:sp>
      </p:grpSp>
      <p:sp>
        <p:nvSpPr>
          <p:cNvPr id="325" name="Google Shape;325;p15"/>
          <p:cNvSpPr txBox="1"/>
          <p:nvPr/>
        </p:nvSpPr>
        <p:spPr>
          <a:xfrm>
            <a:off x="6642100" y="1401566"/>
            <a:ext cx="349559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&amp; Software Engineering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 SCD</a:t>
            </a:r>
            <a:endParaRPr dirty="0"/>
          </a:p>
        </p:txBody>
      </p:sp>
      <p:pic>
        <p:nvPicPr>
          <p:cNvPr id="327" name="Google Shape;327;p15"/>
          <p:cNvPicPr preferRelativeResize="0"/>
          <p:nvPr/>
        </p:nvPicPr>
        <p:blipFill rotWithShape="1">
          <a:blip r:embed="rId13">
            <a:alphaModFix/>
          </a:blip>
          <a:srcRect l="10482" b="12758"/>
          <a:stretch/>
        </p:blipFill>
        <p:spPr>
          <a:xfrm>
            <a:off x="7351028" y="2111353"/>
            <a:ext cx="956653" cy="1499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15" descr="Image of Patrick Austin"/>
          <p:cNvPicPr preferRelativeResize="0"/>
          <p:nvPr/>
        </p:nvPicPr>
        <p:blipFill rotWithShape="1">
          <a:blip r:embed="rId14">
            <a:alphaModFix/>
          </a:blip>
          <a:srcRect b="7838"/>
          <a:stretch/>
        </p:blipFill>
        <p:spPr>
          <a:xfrm>
            <a:off x="8641292" y="2117262"/>
            <a:ext cx="1026463" cy="1521829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15"/>
          <p:cNvSpPr txBox="1"/>
          <p:nvPr/>
        </p:nvSpPr>
        <p:spPr>
          <a:xfrm>
            <a:off x="7191731" y="3671376"/>
            <a:ext cx="127098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GONZALEZ-BELTRAN</a:t>
            </a:r>
            <a:endParaRPr dirty="0"/>
          </a:p>
        </p:txBody>
      </p:sp>
      <p:sp>
        <p:nvSpPr>
          <p:cNvPr id="330" name="Google Shape;330;p15"/>
          <p:cNvSpPr txBox="1"/>
          <p:nvPr/>
        </p:nvSpPr>
        <p:spPr>
          <a:xfrm>
            <a:off x="8615465" y="3668405"/>
            <a:ext cx="12709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AUSTIN</a:t>
            </a:r>
            <a:endParaRPr dirty="0"/>
          </a:p>
        </p:txBody>
      </p:sp>
      <p:pic>
        <p:nvPicPr>
          <p:cNvPr id="333" name="Google Shape;333;p15"/>
          <p:cNvPicPr preferRelativeResize="0"/>
          <p:nvPr/>
        </p:nvPicPr>
        <p:blipFill rotWithShape="1">
          <a:blip r:embed="rId15">
            <a:alphaModFix/>
          </a:blip>
          <a:srcRect l="8296" r="11432"/>
          <a:stretch/>
        </p:blipFill>
        <p:spPr>
          <a:xfrm>
            <a:off x="282498" y="2225652"/>
            <a:ext cx="1119116" cy="148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15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578872" y="2232970"/>
            <a:ext cx="1180614" cy="1497981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15"/>
          <p:cNvSpPr txBox="1"/>
          <p:nvPr/>
        </p:nvSpPr>
        <p:spPr>
          <a:xfrm>
            <a:off x="357560" y="3668405"/>
            <a:ext cx="96899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LIBORIO</a:t>
            </a:r>
            <a:endParaRPr dirty="0"/>
          </a:p>
        </p:txBody>
      </p:sp>
      <p:sp>
        <p:nvSpPr>
          <p:cNvPr id="336" name="Google Shape;336;p15"/>
          <p:cNvSpPr txBox="1"/>
          <p:nvPr/>
        </p:nvSpPr>
        <p:spPr>
          <a:xfrm>
            <a:off x="1540254" y="3708684"/>
            <a:ext cx="130199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STURNIOLO</a:t>
            </a:r>
            <a:endParaRPr dirty="0"/>
          </a:p>
        </p:txBody>
      </p:sp>
      <p:sp>
        <p:nvSpPr>
          <p:cNvPr id="337" name="Google Shape;337;p15"/>
          <p:cNvSpPr txBox="1"/>
          <p:nvPr/>
        </p:nvSpPr>
        <p:spPr>
          <a:xfrm>
            <a:off x="2866516" y="3693936"/>
            <a:ext cx="130199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CHADWICK</a:t>
            </a:r>
            <a:endParaRPr dirty="0"/>
          </a:p>
        </p:txBody>
      </p:sp>
      <p:pic>
        <p:nvPicPr>
          <p:cNvPr id="338" name="Google Shape;338;p15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2972670" y="2240288"/>
            <a:ext cx="1037371" cy="1483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15" descr="Martin Plummer"/>
          <p:cNvPicPr preferRelativeResize="0"/>
          <p:nvPr/>
        </p:nvPicPr>
        <p:blipFill rotWithShape="1">
          <a:blip r:embed="rId18">
            <a:alphaModFix/>
          </a:blip>
          <a:srcRect b="9201"/>
          <a:stretch/>
        </p:blipFill>
        <p:spPr>
          <a:xfrm>
            <a:off x="4229369" y="2257549"/>
            <a:ext cx="1026463" cy="1499333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5"/>
          <p:cNvSpPr txBox="1"/>
          <p:nvPr/>
        </p:nvSpPr>
        <p:spPr>
          <a:xfrm>
            <a:off x="4149024" y="3694796"/>
            <a:ext cx="130199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PLUMMER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1556AB-EA56-94E1-9FA9-E45CF4E346DC}"/>
              </a:ext>
            </a:extLst>
          </p:cNvPr>
          <p:cNvSpPr txBox="1"/>
          <p:nvPr/>
        </p:nvSpPr>
        <p:spPr>
          <a:xfrm>
            <a:off x="1496990" y="3952625"/>
            <a:ext cx="13885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Now @ </a:t>
            </a:r>
            <a:r>
              <a:rPr lang="en-US" sz="1200" dirty="0" err="1">
                <a:solidFill>
                  <a:srgbClr val="FF0000"/>
                </a:solidFill>
              </a:rPr>
              <a:t>comind</a:t>
            </a:r>
            <a:r>
              <a:rPr lang="en-US" sz="1200" baseline="30000" dirty="0" err="1">
                <a:solidFill>
                  <a:srgbClr val="FF0000"/>
                </a:solidFill>
              </a:rPr>
              <a:t>TM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83A89F-4E6D-9AE1-3F0A-2AF1761C21EF}"/>
              </a:ext>
            </a:extLst>
          </p:cNvPr>
          <p:cNvSpPr txBox="1"/>
          <p:nvPr/>
        </p:nvSpPr>
        <p:spPr>
          <a:xfrm>
            <a:off x="2830803" y="3944388"/>
            <a:ext cx="19225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Now @ The Carpentries</a:t>
            </a:r>
          </a:p>
        </p:txBody>
      </p:sp>
      <p:pic>
        <p:nvPicPr>
          <p:cNvPr id="5" name="Picture 4" descr="A picture containing person, wall, clothing, person&#10;&#10;Description automatically generated">
            <a:extLst>
              <a:ext uri="{FF2B5EF4-FFF2-40B4-BE49-F238E27FC236}">
                <a16:creationId xmlns:a16="http://schemas.microsoft.com/office/drawing/2014/main" id="{2967ACCD-53CC-1222-A85F-0C416CEB733A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b="14606"/>
          <a:stretch/>
        </p:blipFill>
        <p:spPr>
          <a:xfrm>
            <a:off x="5465008" y="2260252"/>
            <a:ext cx="1092200" cy="1496630"/>
          </a:xfrm>
          <a:prstGeom prst="rect">
            <a:avLst/>
          </a:prstGeom>
        </p:spPr>
      </p:pic>
      <p:sp>
        <p:nvSpPr>
          <p:cNvPr id="6" name="Google Shape;340;p15">
            <a:extLst>
              <a:ext uri="{FF2B5EF4-FFF2-40B4-BE49-F238E27FC236}">
                <a16:creationId xmlns:a16="http://schemas.microsoft.com/office/drawing/2014/main" id="{6601940A-FC68-F5B2-F7B5-53C19BABD551}"/>
              </a:ext>
            </a:extLst>
          </p:cNvPr>
          <p:cNvSpPr txBox="1"/>
          <p:nvPr/>
        </p:nvSpPr>
        <p:spPr>
          <a:xfrm>
            <a:off x="5290139" y="3719482"/>
            <a:ext cx="130199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DAVIES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128B4-6927-1693-EC49-ED9CC91D3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37243" y="737832"/>
            <a:ext cx="9028483" cy="3715846"/>
          </a:xfrm>
        </p:spPr>
        <p:txBody>
          <a:bodyPr>
            <a:normAutofit lnSpcReduction="10000"/>
          </a:bodyPr>
          <a:lstStyle/>
          <a:p>
            <a:r>
              <a:rPr lang="en-US" sz="1700" b="1" dirty="0"/>
              <a:t>Muon Spectroscopy or µSR (Muon Spin Rotation, Relaxation or Resonance)</a:t>
            </a:r>
          </a:p>
          <a:p>
            <a:pPr lvl="1"/>
            <a:r>
              <a:rPr lang="en-US" sz="1700" dirty="0"/>
              <a:t>The ISIS beamlines @RAL</a:t>
            </a:r>
          </a:p>
          <a:p>
            <a:pPr lvl="1"/>
            <a:r>
              <a:rPr lang="en-US" sz="1700" dirty="0"/>
              <a:t>How are muons generated? </a:t>
            </a:r>
          </a:p>
          <a:p>
            <a:pPr lvl="1"/>
            <a:r>
              <a:rPr lang="en-US" sz="1700" dirty="0"/>
              <a:t>What is a muon? The muon implantation site</a:t>
            </a:r>
          </a:p>
          <a:p>
            <a:pPr lvl="1"/>
            <a:r>
              <a:rPr lang="en-US" sz="1700" dirty="0"/>
              <a:t>Muonium</a:t>
            </a:r>
          </a:p>
          <a:p>
            <a:pPr lvl="1"/>
            <a:r>
              <a:rPr lang="en-US" sz="1700" dirty="0"/>
              <a:t>Muon technique</a:t>
            </a:r>
          </a:p>
          <a:p>
            <a:pPr marL="420688" lvl="1" indent="-285750"/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Muons for Catalysis</a:t>
            </a:r>
          </a:p>
          <a:p>
            <a:pPr marL="877888" lvl="2" indent="-285750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Avoided level crossing experiments</a:t>
            </a:r>
          </a:p>
          <a:p>
            <a:pPr marL="877888" lvl="2" indent="-285750"/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Catalytic reduction of hydrogen with hydrogenases</a:t>
            </a:r>
          </a:p>
          <a:p>
            <a:pPr marL="420688" lvl="2" indent="-285750"/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Galaxy and  </a:t>
            </a:r>
            <a:r>
              <a:rPr lang="en-US" sz="1700" b="1" dirty="0" err="1">
                <a:solidFill>
                  <a:schemeClr val="bg1">
                    <a:lumMod val="65000"/>
                  </a:schemeClr>
                </a:solidFill>
              </a:rPr>
              <a:t>MuonGalaxy</a:t>
            </a:r>
            <a:endParaRPr lang="en-US" sz="1700" b="1" dirty="0">
              <a:solidFill>
                <a:schemeClr val="bg1">
                  <a:lumMod val="65000"/>
                </a:schemeClr>
              </a:solidFill>
            </a:endParaRPr>
          </a:p>
          <a:p>
            <a:pPr marL="877888" lvl="3" indent="-285750"/>
            <a:r>
              <a:rPr lang="en-US" sz="1700" dirty="0" err="1">
                <a:solidFill>
                  <a:schemeClr val="bg1">
                    <a:lumMod val="65000"/>
                  </a:schemeClr>
                </a:solidFill>
              </a:rPr>
              <a:t>Muspinsim</a:t>
            </a:r>
            <a:endParaRPr lang="en-US" sz="1700" dirty="0">
              <a:solidFill>
                <a:schemeClr val="bg1">
                  <a:lumMod val="65000"/>
                </a:schemeClr>
              </a:solidFill>
            </a:endParaRPr>
          </a:p>
          <a:p>
            <a:pPr marL="877888" lvl="3" indent="-285750"/>
            <a:r>
              <a:rPr lang="en-US" sz="1700" dirty="0" err="1">
                <a:solidFill>
                  <a:schemeClr val="bg1">
                    <a:lumMod val="65000"/>
                  </a:schemeClr>
                </a:solidFill>
              </a:rPr>
              <a:t>Muspinsim</a:t>
            </a:r>
            <a:r>
              <a:rPr lang="en-US" sz="1700" dirty="0">
                <a:solidFill>
                  <a:schemeClr val="bg1">
                    <a:lumMod val="65000"/>
                  </a:schemeClr>
                </a:solidFill>
              </a:rPr>
              <a:t> in </a:t>
            </a:r>
            <a:r>
              <a:rPr lang="en-US" sz="1700" dirty="0" err="1">
                <a:solidFill>
                  <a:schemeClr val="bg1">
                    <a:lumMod val="65000"/>
                  </a:schemeClr>
                </a:solidFill>
              </a:rPr>
              <a:t>MuonGalaxy</a:t>
            </a:r>
            <a:endParaRPr lang="en-US" sz="1700" dirty="0">
              <a:solidFill>
                <a:schemeClr val="bg1">
                  <a:lumMod val="65000"/>
                </a:schemeClr>
              </a:solidFill>
            </a:endParaRPr>
          </a:p>
          <a:p>
            <a:pPr marL="420688" lvl="3" indent="-285750"/>
            <a:r>
              <a:rPr lang="en-US" sz="1700" b="1" dirty="0">
                <a:solidFill>
                  <a:schemeClr val="bg1">
                    <a:lumMod val="65000"/>
                  </a:schemeClr>
                </a:solidFill>
              </a:rPr>
              <a:t>Conclusions and Future Work</a:t>
            </a:r>
            <a:endParaRPr lang="en-US" sz="1700" dirty="0">
              <a:solidFill>
                <a:schemeClr val="bg1">
                  <a:lumMod val="65000"/>
                </a:schemeClr>
              </a:solidFill>
            </a:endParaRPr>
          </a:p>
          <a:p>
            <a:pPr marL="592138" lvl="3" indent="0">
              <a:buNone/>
            </a:pPr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sp>
        <p:nvSpPr>
          <p:cNvPr id="3" name="Google Shape;173;p3">
            <a:extLst>
              <a:ext uri="{FF2B5EF4-FFF2-40B4-BE49-F238E27FC236}">
                <a16:creationId xmlns:a16="http://schemas.microsoft.com/office/drawing/2014/main" id="{266C64B0-1745-DC2E-F95C-43ADA732324D}"/>
              </a:ext>
            </a:extLst>
          </p:cNvPr>
          <p:cNvSpPr txBox="1"/>
          <p:nvPr/>
        </p:nvSpPr>
        <p:spPr>
          <a:xfrm>
            <a:off x="888206" y="95734"/>
            <a:ext cx="1041558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" name="Google Shape;94;p1">
            <a:extLst>
              <a:ext uri="{FF2B5EF4-FFF2-40B4-BE49-F238E27FC236}">
                <a16:creationId xmlns:a16="http://schemas.microsoft.com/office/drawing/2014/main" id="{1B6E695E-5D8E-44B5-BAA9-848AF7E48AF7}"/>
              </a:ext>
            </a:extLst>
          </p:cNvPr>
          <p:cNvGrpSpPr/>
          <p:nvPr/>
        </p:nvGrpSpPr>
        <p:grpSpPr>
          <a:xfrm>
            <a:off x="9066807" y="4963253"/>
            <a:ext cx="2723383" cy="840834"/>
            <a:chOff x="7560527" y="5486654"/>
            <a:chExt cx="4186179" cy="1242171"/>
          </a:xfrm>
        </p:grpSpPr>
        <p:pic>
          <p:nvPicPr>
            <p:cNvPr id="5" name="Google Shape;95;p1">
              <a:extLst>
                <a:ext uri="{FF2B5EF4-FFF2-40B4-BE49-F238E27FC236}">
                  <a16:creationId xmlns:a16="http://schemas.microsoft.com/office/drawing/2014/main" id="{8F15660D-4132-8A4A-F675-D042253EE59B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96;p1">
              <a:extLst>
                <a:ext uri="{FF2B5EF4-FFF2-40B4-BE49-F238E27FC236}">
                  <a16:creationId xmlns:a16="http://schemas.microsoft.com/office/drawing/2014/main" id="{6F622352-D476-91EE-EF5B-E1BE182C0BA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" name="Google Shape;99;p1" descr="Ada Lovelace Center">
            <a:extLst>
              <a:ext uri="{FF2B5EF4-FFF2-40B4-BE49-F238E27FC236}">
                <a16:creationId xmlns:a16="http://schemas.microsoft.com/office/drawing/2014/main" id="{F663502F-E1EA-B0CA-0DBE-E63535CA3CA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80585" y="4917724"/>
            <a:ext cx="1319468" cy="988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00;p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B4F8862-1386-8EFE-5E31-4494A05DA42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25159" y="4870885"/>
            <a:ext cx="2067688" cy="1049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1;p1">
            <a:extLst>
              <a:ext uri="{FF2B5EF4-FFF2-40B4-BE49-F238E27FC236}">
                <a16:creationId xmlns:a16="http://schemas.microsoft.com/office/drawing/2014/main" id="{F29382A8-045B-B871-2F0A-C5D485B42F6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86507" y="4963253"/>
            <a:ext cx="2527324" cy="864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2;p1" descr="Icon&#10;&#10;Description automatically generated with medium confidence">
            <a:extLst>
              <a:ext uri="{FF2B5EF4-FFF2-40B4-BE49-F238E27FC236}">
                <a16:creationId xmlns:a16="http://schemas.microsoft.com/office/drawing/2014/main" id="{875BD3CD-8E22-33C1-390E-6669619865D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8929" y="4715113"/>
            <a:ext cx="1052570" cy="124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03;p1">
            <a:extLst>
              <a:ext uri="{FF2B5EF4-FFF2-40B4-BE49-F238E27FC236}">
                <a16:creationId xmlns:a16="http://schemas.microsoft.com/office/drawing/2014/main" id="{70C21A43-8537-9A7C-7E70-BDE49E7212F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54620" y="6065282"/>
            <a:ext cx="7611646" cy="715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2035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0EB297-FBCE-5D4D-AE8B-C2D5CEC97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5619651"/>
            <a:ext cx="4710104" cy="99456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4C9AC18-03A0-5949-A479-FBAE92AE0FEC}"/>
              </a:ext>
            </a:extLst>
          </p:cNvPr>
          <p:cNvGrpSpPr/>
          <p:nvPr/>
        </p:nvGrpSpPr>
        <p:grpSpPr>
          <a:xfrm>
            <a:off x="7176120" y="-27384"/>
            <a:ext cx="3491880" cy="1358860"/>
            <a:chOff x="5652120" y="-27384"/>
            <a:chExt cx="3491880" cy="135886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DC15415-3444-DE42-B786-1C0441AFA898}"/>
                </a:ext>
              </a:extLst>
            </p:cNvPr>
            <p:cNvSpPr txBox="1"/>
            <p:nvPr/>
          </p:nvSpPr>
          <p:spPr>
            <a:xfrm>
              <a:off x="5652120" y="-27384"/>
              <a:ext cx="34918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solidFill>
                    <a:srgbClr val="FFFF00"/>
                  </a:solidFill>
                </a:rPr>
                <a:t>Aceleradores</a:t>
              </a:r>
              <a:r>
                <a:rPr lang="en-US" b="1" dirty="0">
                  <a:solidFill>
                    <a:srgbClr val="FFFF00"/>
                  </a:solidFill>
                </a:rPr>
                <a:t> de </a:t>
              </a:r>
              <a:r>
                <a:rPr lang="en-US" b="1" dirty="0" err="1">
                  <a:solidFill>
                    <a:srgbClr val="FFFF00"/>
                  </a:solidFill>
                </a:rPr>
                <a:t>partículas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D7F44492-35C9-1043-A577-672151206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120" y="332656"/>
              <a:ext cx="3168352" cy="998820"/>
            </a:xfrm>
            <a:prstGeom prst="rect">
              <a:avLst/>
            </a:prstGeom>
            <a:noFill/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24" name="Picture 9" descr="09EC2176 Campus aerial view.tif"/>
          <p:cNvPicPr>
            <a:picLocks noChangeAspect="1"/>
          </p:cNvPicPr>
          <p:nvPr/>
        </p:nvPicPr>
        <p:blipFill>
          <a:blip r:embed="rId3" cstate="print"/>
          <a:srcRect t="15829" r="6418" b="5466"/>
          <a:stretch>
            <a:fillRect/>
          </a:stretch>
        </p:blipFill>
        <p:spPr bwMode="auto">
          <a:xfrm>
            <a:off x="1523998" y="36004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67E7D-7880-D240-818A-60FCD73BF19B}"/>
              </a:ext>
            </a:extLst>
          </p:cNvPr>
          <p:cNvGrpSpPr/>
          <p:nvPr/>
        </p:nvGrpSpPr>
        <p:grpSpPr>
          <a:xfrm>
            <a:off x="2495600" y="2852936"/>
            <a:ext cx="6408712" cy="1584176"/>
            <a:chOff x="971600" y="2852936"/>
            <a:chExt cx="6408712" cy="158417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A4E04BB-DA4F-6F4F-B2D0-E9AB16BF788F}"/>
                </a:ext>
              </a:extLst>
            </p:cNvPr>
            <p:cNvGrpSpPr/>
            <p:nvPr/>
          </p:nvGrpSpPr>
          <p:grpSpPr>
            <a:xfrm>
              <a:off x="971600" y="2852936"/>
              <a:ext cx="6408712" cy="1584176"/>
              <a:chOff x="971600" y="2852936"/>
              <a:chExt cx="6408712" cy="1584176"/>
            </a:xfrm>
          </p:grpSpPr>
          <p:sp>
            <p:nvSpPr>
              <p:cNvPr id="12" name="Rectangle 6">
                <a:extLst>
                  <a:ext uri="{FF2B5EF4-FFF2-40B4-BE49-F238E27FC236}">
                    <a16:creationId xmlns:a16="http://schemas.microsoft.com/office/drawing/2014/main" id="{8D053F9B-3D61-104B-BB51-7B6B54889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600" y="2852936"/>
                <a:ext cx="4608512" cy="1584176"/>
              </a:xfrm>
              <a:prstGeom prst="rect">
                <a:avLst/>
              </a:prstGeom>
              <a:noFill/>
              <a:ln w="25400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1EA9621-CEC1-B040-825F-B1D7801124B7}"/>
                  </a:ext>
                </a:extLst>
              </p:cNvPr>
              <p:cNvSpPr txBox="1"/>
              <p:nvPr/>
            </p:nvSpPr>
            <p:spPr>
              <a:xfrm>
                <a:off x="5580112" y="3550657"/>
                <a:ext cx="1800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rgbClr val="FFFF00"/>
                    </a:solidFill>
                  </a:rPr>
                  <a:t>Target Stations</a:t>
                </a: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5C31AD1-86F6-3A41-943F-A993E2F2FE4E}"/>
                </a:ext>
              </a:extLst>
            </p:cNvPr>
            <p:cNvSpPr txBox="1"/>
            <p:nvPr/>
          </p:nvSpPr>
          <p:spPr>
            <a:xfrm>
              <a:off x="4572000" y="3789040"/>
              <a:ext cx="7920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FFF00"/>
                  </a:solidFill>
                </a:rPr>
                <a:t>TS1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1EE04D7-B379-6B4B-8023-3269807CCC9F}"/>
                </a:ext>
              </a:extLst>
            </p:cNvPr>
            <p:cNvSpPr txBox="1"/>
            <p:nvPr/>
          </p:nvSpPr>
          <p:spPr>
            <a:xfrm>
              <a:off x="2123728" y="3212976"/>
              <a:ext cx="7920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FFF00"/>
                  </a:solidFill>
                </a:rPr>
                <a:t>TS2</a:t>
              </a: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2ECEDD14-50CE-F94B-90B3-C58A4F601B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096"/>
          <a:stretch/>
        </p:blipFill>
        <p:spPr>
          <a:xfrm>
            <a:off x="6456041" y="5949281"/>
            <a:ext cx="4211961" cy="9136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903E3D-B590-9901-BA0D-F24940072B0F}"/>
              </a:ext>
            </a:extLst>
          </p:cNvPr>
          <p:cNvSpPr txBox="1"/>
          <p:nvPr/>
        </p:nvSpPr>
        <p:spPr>
          <a:xfrm>
            <a:off x="1658786" y="170113"/>
            <a:ext cx="4833258" cy="46166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The ISIS beamlines @RAL</a:t>
            </a:r>
          </a:p>
        </p:txBody>
      </p:sp>
    </p:spTree>
    <p:extLst>
      <p:ext uri="{BB962C8B-B14F-4D97-AF65-F5344CB8AC3E}">
        <p14:creationId xmlns:p14="http://schemas.microsoft.com/office/powerpoint/2010/main" val="234000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BBAE75C-9C1C-324B-AA67-E1F1DCE863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" t="7051" r="4878" b="6975"/>
          <a:stretch/>
        </p:blipFill>
        <p:spPr>
          <a:xfrm>
            <a:off x="3072554" y="0"/>
            <a:ext cx="5831758" cy="69426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088958-A07B-68BF-7C11-19EFBC998031}"/>
              </a:ext>
            </a:extLst>
          </p:cNvPr>
          <p:cNvSpPr txBox="1"/>
          <p:nvPr/>
        </p:nvSpPr>
        <p:spPr>
          <a:xfrm>
            <a:off x="238201" y="153784"/>
            <a:ext cx="4833258" cy="46166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The ISIS beamlines @RAL</a:t>
            </a:r>
          </a:p>
        </p:txBody>
      </p:sp>
    </p:spTree>
    <p:extLst>
      <p:ext uri="{BB962C8B-B14F-4D97-AF65-F5344CB8AC3E}">
        <p14:creationId xmlns:p14="http://schemas.microsoft.com/office/powerpoint/2010/main" val="3351957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6EC2711 Site aerial view, ISIS">
            <a:extLst>
              <a:ext uri="{FF2B5EF4-FFF2-40B4-BE49-F238E27FC236}">
                <a16:creationId xmlns:a16="http://schemas.microsoft.com/office/drawing/2014/main" id="{D4A9B4BB-6E75-FD4F-8776-BBF25958A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t="8401" b="11980"/>
          <a:stretch>
            <a:fillRect/>
          </a:stretch>
        </p:blipFill>
        <p:spPr bwMode="auto">
          <a:xfrm>
            <a:off x="1524000" y="944564"/>
            <a:ext cx="9144000" cy="4854575"/>
          </a:xfrm>
          <a:prstGeom prst="rect">
            <a:avLst/>
          </a:prstGeom>
          <a:noFill/>
        </p:spPr>
      </p:pic>
      <p:pic>
        <p:nvPicPr>
          <p:cNvPr id="3" name="Picture 5" descr="TS1_and_TS2_out_of_date_layoutClean_smaller">
            <a:extLst>
              <a:ext uri="{FF2B5EF4-FFF2-40B4-BE49-F238E27FC236}">
                <a16:creationId xmlns:a16="http://schemas.microsoft.com/office/drawing/2014/main" id="{FA38EEAA-425D-6C4D-BFD8-E80B27758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51520">
            <a:off x="3221073" y="1701575"/>
            <a:ext cx="7378700" cy="2136775"/>
          </a:xfrm>
          <a:prstGeom prst="rect">
            <a:avLst/>
          </a:prstGeom>
          <a:noFill/>
          <a:effectLst>
            <a:glow>
              <a:schemeClr val="bg1"/>
            </a:glow>
            <a:outerShdw blurRad="50800" sx="101000" sy="101000" algn="ctr" rotWithShape="0">
              <a:srgbClr val="000000"/>
            </a:outerShdw>
            <a:softEdge rad="0"/>
          </a:effectLst>
          <a:scene3d>
            <a:camera prst="orthographicFront"/>
            <a:lightRig rig="threePt" dir="t">
              <a:rot lat="0" lon="0" rev="3000000"/>
            </a:lightRig>
          </a:scene3d>
        </p:spPr>
      </p:pic>
      <p:sp>
        <p:nvSpPr>
          <p:cNvPr id="10" name="Text Box 17">
            <a:extLst>
              <a:ext uri="{FF2B5EF4-FFF2-40B4-BE49-F238E27FC236}">
                <a16:creationId xmlns:a16="http://schemas.microsoft.com/office/drawing/2014/main" id="{DF8B6576-A6F1-824F-AE81-0AC9324A4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510" y="1772817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dirty="0">
                <a:solidFill>
                  <a:srgbClr val="FFFF00"/>
                </a:solidFill>
              </a:rPr>
              <a:t>TS1</a:t>
            </a:r>
          </a:p>
        </p:txBody>
      </p:sp>
      <p:sp>
        <p:nvSpPr>
          <p:cNvPr id="11" name="Text Box 18">
            <a:extLst>
              <a:ext uri="{FF2B5EF4-FFF2-40B4-BE49-F238E27FC236}">
                <a16:creationId xmlns:a16="http://schemas.microsoft.com/office/drawing/2014/main" id="{33EF9E68-A0A6-3844-BFE3-7314FE38E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1864" y="4358342"/>
            <a:ext cx="8132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dirty="0">
                <a:solidFill>
                  <a:srgbClr val="FFFF00"/>
                </a:solidFill>
              </a:rPr>
              <a:t>TS2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30F6F6-A2BF-138A-9BE8-A300B2FE391E}"/>
              </a:ext>
            </a:extLst>
          </p:cNvPr>
          <p:cNvSpPr txBox="1"/>
          <p:nvPr/>
        </p:nvSpPr>
        <p:spPr>
          <a:xfrm>
            <a:off x="1017925" y="313863"/>
            <a:ext cx="4833258" cy="46166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The ISIS beamlines @RAL</a:t>
            </a:r>
          </a:p>
        </p:txBody>
      </p:sp>
    </p:spTree>
    <p:extLst>
      <p:ext uri="{BB962C8B-B14F-4D97-AF65-F5344CB8AC3E}">
        <p14:creationId xmlns:p14="http://schemas.microsoft.com/office/powerpoint/2010/main" val="343598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AFCFC7-9639-394D-BAB3-0085EDBA63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" t="7051" r="4878" b="6975"/>
          <a:stretch/>
        </p:blipFill>
        <p:spPr>
          <a:xfrm>
            <a:off x="4810632" y="0"/>
            <a:ext cx="5760640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FB0FBF4-9C93-0F3C-EBDA-5C8EEBA42E3C}"/>
              </a:ext>
            </a:extLst>
          </p:cNvPr>
          <p:cNvGrpSpPr/>
          <p:nvPr/>
        </p:nvGrpSpPr>
        <p:grpSpPr>
          <a:xfrm>
            <a:off x="1559496" y="2257126"/>
            <a:ext cx="5472608" cy="4498184"/>
            <a:chOff x="1559496" y="2257126"/>
            <a:chExt cx="5472608" cy="449818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2CFE0DE-9DFF-724B-BD3A-A2F0CCCD1923}"/>
                </a:ext>
              </a:extLst>
            </p:cNvPr>
            <p:cNvSpPr/>
            <p:nvPr/>
          </p:nvSpPr>
          <p:spPr>
            <a:xfrm>
              <a:off x="4455716" y="5013176"/>
              <a:ext cx="2000324" cy="1440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BEAD3C6D-2C45-DC4E-9609-E3E1F139B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852" y="4929600"/>
              <a:ext cx="4030663" cy="793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88" y="217"/>
                </a:cxn>
                <a:cxn ang="0">
                  <a:pos x="2539" y="0"/>
                </a:cxn>
                <a:cxn ang="0">
                  <a:pos x="2539" y="500"/>
                </a:cxn>
                <a:cxn ang="0">
                  <a:pos x="1342" y="326"/>
                </a:cxn>
                <a:cxn ang="0">
                  <a:pos x="0" y="500"/>
                </a:cxn>
                <a:cxn ang="0">
                  <a:pos x="0" y="0"/>
                </a:cxn>
              </a:cxnLst>
              <a:rect l="0" t="0" r="r" b="b"/>
              <a:pathLst>
                <a:path w="2539" h="500">
                  <a:moveTo>
                    <a:pt x="0" y="0"/>
                  </a:moveTo>
                  <a:cubicBezTo>
                    <a:pt x="217" y="76"/>
                    <a:pt x="865" y="217"/>
                    <a:pt x="1288" y="217"/>
                  </a:cubicBezTo>
                  <a:cubicBezTo>
                    <a:pt x="1711" y="217"/>
                    <a:pt x="2322" y="58"/>
                    <a:pt x="2539" y="0"/>
                  </a:cubicBezTo>
                  <a:cubicBezTo>
                    <a:pt x="2539" y="0"/>
                    <a:pt x="2539" y="249"/>
                    <a:pt x="2539" y="500"/>
                  </a:cubicBezTo>
                  <a:cubicBezTo>
                    <a:pt x="2312" y="421"/>
                    <a:pt x="1765" y="326"/>
                    <a:pt x="1342" y="326"/>
                  </a:cubicBezTo>
                  <a:cubicBezTo>
                    <a:pt x="919" y="326"/>
                    <a:pt x="227" y="448"/>
                    <a:pt x="0" y="500"/>
                  </a:cubicBezTo>
                  <a:cubicBezTo>
                    <a:pt x="0" y="5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6A4DB6AF-EA02-3648-B26A-C9CB37113E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690262">
              <a:off x="4822951" y="4570826"/>
              <a:ext cx="215900" cy="158432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8" name="AutoShape 9">
              <a:extLst>
                <a:ext uri="{FF2B5EF4-FFF2-40B4-BE49-F238E27FC236}">
                  <a16:creationId xmlns:a16="http://schemas.microsoft.com/office/drawing/2014/main" id="{47620C54-7B47-D541-BDAC-D1225AF70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2864" y="5002625"/>
              <a:ext cx="1223962" cy="647700"/>
            </a:xfrm>
            <a:prstGeom prst="rightArrow">
              <a:avLst>
                <a:gd name="adj1" fmla="val 50000"/>
                <a:gd name="adj2" fmla="val 4724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GB" sz="2000" dirty="0"/>
                <a:t>Protons</a:t>
              </a:r>
              <a:endParaRPr lang="en-US" sz="2000" dirty="0"/>
            </a:p>
          </p:txBody>
        </p:sp>
        <p:sp>
          <p:nvSpPr>
            <p:cNvPr id="19" name="Text Box 15">
              <a:extLst>
                <a:ext uri="{FF2B5EF4-FFF2-40B4-BE49-F238E27FC236}">
                  <a16:creationId xmlns:a16="http://schemas.microsoft.com/office/drawing/2014/main" id="{1BB54F65-E038-C04F-81D9-9A2C8E198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3914" y="6182139"/>
              <a:ext cx="196560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20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Pions</a:t>
              </a: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 and muons</a:t>
              </a:r>
              <a:endParaRPr lang="en-US" sz="2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Text Box 17">
              <a:extLst>
                <a:ext uri="{FF2B5EF4-FFF2-40B4-BE49-F238E27FC236}">
                  <a16:creationId xmlns:a16="http://schemas.microsoft.com/office/drawing/2014/main" id="{5190785B-0CFF-8649-942F-0EBA565C83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6826" y="4600989"/>
              <a:ext cx="139653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Beam focus</a:t>
              </a:r>
              <a:endParaRPr lang="en-US" sz="2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Line 18">
              <a:extLst>
                <a:ext uri="{FF2B5EF4-FFF2-40B4-BE49-F238E27FC236}">
                  <a16:creationId xmlns:a16="http://schemas.microsoft.com/office/drawing/2014/main" id="{2F5D354D-DB69-3C4C-A1E2-A3904FC0CA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2226" y="4961351"/>
              <a:ext cx="431800" cy="360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AutoShape 19">
              <a:extLst>
                <a:ext uri="{FF2B5EF4-FFF2-40B4-BE49-F238E27FC236}">
                  <a16:creationId xmlns:a16="http://schemas.microsoft.com/office/drawing/2014/main" id="{F92A9CB5-A4BD-DB4F-B688-498FB6337AB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152548">
              <a:off x="4894389" y="5753513"/>
              <a:ext cx="576262" cy="144462"/>
            </a:xfrm>
            <a:prstGeom prst="rightArrow">
              <a:avLst>
                <a:gd name="adj1" fmla="val 50000"/>
                <a:gd name="adj2" fmla="val 99726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" name="AutoShape 20">
              <a:extLst>
                <a:ext uri="{FF2B5EF4-FFF2-40B4-BE49-F238E27FC236}">
                  <a16:creationId xmlns:a16="http://schemas.microsoft.com/office/drawing/2014/main" id="{2E1E6546-F2A8-1048-B0C3-81559207B55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926975">
              <a:off x="4607052" y="5753513"/>
              <a:ext cx="576262" cy="144463"/>
            </a:xfrm>
            <a:prstGeom prst="rightArrow">
              <a:avLst>
                <a:gd name="adj1" fmla="val 50000"/>
                <a:gd name="adj2" fmla="val 99725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" name="AutoShape 21">
              <a:extLst>
                <a:ext uri="{FF2B5EF4-FFF2-40B4-BE49-F238E27FC236}">
                  <a16:creationId xmlns:a16="http://schemas.microsoft.com/office/drawing/2014/main" id="{CBB91002-C1B2-154F-B912-B4EDF25C54A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301429">
              <a:off x="4749927" y="4745451"/>
              <a:ext cx="576263" cy="144463"/>
            </a:xfrm>
            <a:prstGeom prst="rightArrow">
              <a:avLst>
                <a:gd name="adj1" fmla="val 50000"/>
                <a:gd name="adj2" fmla="val 99725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" name="AutoShape 22">
              <a:extLst>
                <a:ext uri="{FF2B5EF4-FFF2-40B4-BE49-F238E27FC236}">
                  <a16:creationId xmlns:a16="http://schemas.microsoft.com/office/drawing/2014/main" id="{EDEDBE45-A378-BB4F-A962-8AE1ADC5F06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4113623">
              <a:off x="4391152" y="4889913"/>
              <a:ext cx="576262" cy="144463"/>
            </a:xfrm>
            <a:prstGeom prst="rightArrow">
              <a:avLst>
                <a:gd name="adj1" fmla="val 50000"/>
                <a:gd name="adj2" fmla="val 99725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6" name="Text Box 23">
              <a:extLst>
                <a:ext uri="{FF2B5EF4-FFF2-40B4-BE49-F238E27FC236}">
                  <a16:creationId xmlns:a16="http://schemas.microsoft.com/office/drawing/2014/main" id="{1077DC76-5A9A-F840-B65D-EC28EA239A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5965" y="5826539"/>
              <a:ext cx="9175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2000"/>
                <a:t>Target</a:t>
              </a:r>
              <a:endParaRPr lang="en-US" sz="200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DB524B1-7953-2D4B-98EA-BD442AD48E6D}"/>
                </a:ext>
              </a:extLst>
            </p:cNvPr>
            <p:cNvSpPr txBox="1"/>
            <p:nvPr/>
          </p:nvSpPr>
          <p:spPr>
            <a:xfrm>
              <a:off x="6456040" y="2257126"/>
              <a:ext cx="454474" cy="307777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A5D4A17-A06F-844D-BF72-97DDCB4263EB}"/>
                </a:ext>
              </a:extLst>
            </p:cNvPr>
            <p:cNvCxnSpPr>
              <a:cxnSpLocks/>
              <a:endCxn id="32" idx="0"/>
            </p:cNvCxnSpPr>
            <p:nvPr/>
          </p:nvCxnSpPr>
          <p:spPr>
            <a:xfrm flipH="1">
              <a:off x="4295800" y="2564903"/>
              <a:ext cx="2387477" cy="1728194"/>
            </a:xfrm>
            <a:prstGeom prst="line">
              <a:avLst/>
            </a:prstGeom>
            <a:ln w="22225">
              <a:solidFill>
                <a:srgbClr val="FF43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8F50E03-E48E-2741-8DC2-102DF3612470}"/>
                </a:ext>
              </a:extLst>
            </p:cNvPr>
            <p:cNvSpPr txBox="1"/>
            <p:nvPr/>
          </p:nvSpPr>
          <p:spPr>
            <a:xfrm>
              <a:off x="1559496" y="4293097"/>
              <a:ext cx="5472608" cy="2462213"/>
            </a:xfrm>
            <a:prstGeom prst="rect">
              <a:avLst/>
            </a:prstGeom>
            <a:noFill/>
            <a:ln w="25400">
              <a:solidFill>
                <a:srgbClr val="FF434F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14FFC06-90AF-6AA6-1C31-6D3AAE32350B}"/>
              </a:ext>
            </a:extLst>
          </p:cNvPr>
          <p:cNvSpPr txBox="1"/>
          <p:nvPr/>
        </p:nvSpPr>
        <p:spPr>
          <a:xfrm>
            <a:off x="204799" y="215155"/>
            <a:ext cx="4992559" cy="46166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How are muons generated? </a:t>
            </a:r>
          </a:p>
        </p:txBody>
      </p:sp>
    </p:spTree>
    <p:extLst>
      <p:ext uri="{BB962C8B-B14F-4D97-AF65-F5344CB8AC3E}">
        <p14:creationId xmlns:p14="http://schemas.microsoft.com/office/powerpoint/2010/main" val="3634550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07CEAE6E-F0D9-834F-B84F-13CE88DF9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932" y="3106481"/>
            <a:ext cx="5329300" cy="36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2000" b="1" dirty="0">
              <a:latin typeface="Trebuchet MS" pitchFamily="34" charset="0"/>
            </a:endParaRPr>
          </a:p>
          <a:p>
            <a:pPr marL="342900" indent="-342900">
              <a:spcBef>
                <a:spcPct val="0"/>
              </a:spcBef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Heavy electrons or light protons </a:t>
            </a:r>
          </a:p>
          <a:p>
            <a:pPr marL="342900" indent="-342900">
              <a:spcBef>
                <a:spcPct val="0"/>
              </a:spcBef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Mass 0.11 x </a:t>
            </a:r>
            <a:r>
              <a:rPr lang="en-GB" altLang="en-US" sz="1900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GB" altLang="en-US" sz="1900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endParaRPr lang="en-GB" altLang="en-US" sz="1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ct val="0"/>
              </a:spcBef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Spin 1/2</a:t>
            </a:r>
          </a:p>
          <a:p>
            <a:pPr marL="342900" indent="-342900">
              <a:spcBef>
                <a:spcPct val="0"/>
              </a:spcBef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Charged fundamental particles</a:t>
            </a:r>
          </a:p>
          <a:p>
            <a:pPr marL="342900" indent="-342900">
              <a:spcBef>
                <a:spcPct val="0"/>
              </a:spcBef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The muon beam is 100% spin polarised</a:t>
            </a:r>
          </a:p>
          <a:p>
            <a:pPr marL="342900" indent="-342900">
              <a:spcBef>
                <a:spcPct val="0"/>
              </a:spcBef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The muon is </a:t>
            </a:r>
            <a:r>
              <a:rPr lang="en-GB" altLang="en-US" sz="1900" b="1" dirty="0">
                <a:latin typeface="Calibri" panose="020F0502020204030204" pitchFamily="34" charset="0"/>
                <a:cs typeface="Calibri" panose="020F0502020204030204" pitchFamily="34" charset="0"/>
              </a:rPr>
              <a:t>implanted</a:t>
            </a: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 in the sample</a:t>
            </a:r>
          </a:p>
          <a:p>
            <a:pPr marL="342900" indent="-342900">
              <a:spcBef>
                <a:spcPct val="0"/>
              </a:spcBef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Once implanted, the muon could grab an e and </a:t>
            </a:r>
          </a:p>
          <a:p>
            <a:pPr>
              <a:spcBef>
                <a:spcPct val="0"/>
              </a:spcBef>
              <a:buNone/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      Become muonium</a:t>
            </a:r>
          </a:p>
          <a:p>
            <a:pPr marL="342900" indent="-342900">
              <a:spcBef>
                <a:spcPct val="0"/>
              </a:spcBef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Mean life of 2.2 µs</a:t>
            </a:r>
          </a:p>
          <a:p>
            <a:pPr marL="342900" indent="-342900">
              <a:spcBef>
                <a:spcPct val="0"/>
              </a:spcBef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Muons decay into positrons that are </a:t>
            </a:r>
          </a:p>
          <a:p>
            <a:pPr>
              <a:spcBef>
                <a:spcPct val="0"/>
              </a:spcBef>
              <a:buNone/>
            </a:pPr>
            <a:r>
              <a:rPr lang="en-GB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     emitted in the spin direction.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B37C6B3-65D8-5A40-9C70-E28D37DCC458}"/>
              </a:ext>
            </a:extLst>
          </p:cNvPr>
          <p:cNvGrpSpPr/>
          <p:nvPr/>
        </p:nvGrpSpPr>
        <p:grpSpPr>
          <a:xfrm>
            <a:off x="821563" y="1353616"/>
            <a:ext cx="3759030" cy="1866900"/>
            <a:chOff x="2573954" y="260648"/>
            <a:chExt cx="3759030" cy="18669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A6E9AF9-610F-DC46-A1E3-0F82058335EF}"/>
                </a:ext>
              </a:extLst>
            </p:cNvPr>
            <p:cNvSpPr txBox="1"/>
            <p:nvPr/>
          </p:nvSpPr>
          <p:spPr>
            <a:xfrm>
              <a:off x="3100914" y="609323"/>
              <a:ext cx="5870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>
                  <a:latin typeface="Symbol" panose="05050102010706020507" pitchFamily="18" charset="2"/>
                </a:rPr>
                <a:t>m</a:t>
              </a:r>
              <a:r>
                <a:rPr lang="en-GB" sz="3200" baseline="30000" dirty="0"/>
                <a:t>+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1D339E5-A472-404F-AEFF-00E458096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7984" y="260648"/>
              <a:ext cx="1905000" cy="1866900"/>
            </a:xfrm>
            <a:prstGeom prst="rect">
              <a:avLst/>
            </a:prstGeom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F300CC4D-B4A0-BE4E-B182-1911B851CC71}"/>
                </a:ext>
              </a:extLst>
            </p:cNvPr>
            <p:cNvCxnSpPr/>
            <p:nvPr/>
          </p:nvCxnSpPr>
          <p:spPr>
            <a:xfrm>
              <a:off x="2573954" y="1194098"/>
              <a:ext cx="171001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685F68B-68AA-B5A0-35B9-208DAF5C3414}"/>
              </a:ext>
            </a:extLst>
          </p:cNvPr>
          <p:cNvGrpSpPr/>
          <p:nvPr/>
        </p:nvGrpSpPr>
        <p:grpSpPr>
          <a:xfrm>
            <a:off x="7012603" y="3633173"/>
            <a:ext cx="1718551" cy="2098091"/>
            <a:chOff x="6304987" y="3617902"/>
            <a:chExt cx="1728680" cy="225264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2D4B1F73-EAE6-DCBD-0234-F5EA5EF82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96351" y="4068965"/>
              <a:ext cx="1458635" cy="1801586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564DE3A-F4C5-1FB3-60E6-6F8468F72714}"/>
                </a:ext>
              </a:extLst>
            </p:cNvPr>
            <p:cNvSpPr txBox="1"/>
            <p:nvPr/>
          </p:nvSpPr>
          <p:spPr>
            <a:xfrm>
              <a:off x="6304987" y="3617902"/>
              <a:ext cx="17286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TiO2-rutile</a:t>
              </a:r>
              <a:r>
                <a:rPr lang="en-US" sz="2000" b="1" baseline="30000" dirty="0"/>
                <a:t>1</a:t>
              </a:r>
              <a:endParaRPr lang="en-US" sz="2000" b="1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DEC5FDF-9D5A-77D5-0B65-E1E182029933}"/>
              </a:ext>
            </a:extLst>
          </p:cNvPr>
          <p:cNvGrpSpPr/>
          <p:nvPr/>
        </p:nvGrpSpPr>
        <p:grpSpPr>
          <a:xfrm>
            <a:off x="9286390" y="1382634"/>
            <a:ext cx="2003679" cy="2046366"/>
            <a:chOff x="9232399" y="997381"/>
            <a:chExt cx="2098010" cy="203643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62F161D-C02A-1AF8-D649-33176DEC0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33413" y="1397491"/>
              <a:ext cx="1695982" cy="1636324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B05AEDE-8BF3-04AB-51D3-9AB292430A83}"/>
                </a:ext>
              </a:extLst>
            </p:cNvPr>
            <p:cNvSpPr/>
            <p:nvPr/>
          </p:nvSpPr>
          <p:spPr>
            <a:xfrm>
              <a:off x="9232399" y="997381"/>
              <a:ext cx="20980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000" b="1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Fe</a:t>
              </a:r>
              <a:r>
                <a:rPr lang="en-GB" sz="2000" b="1" baseline="-25000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3</a:t>
              </a:r>
              <a:r>
                <a:rPr lang="en-GB" sz="2000" b="1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O</a:t>
              </a:r>
              <a:r>
                <a:rPr lang="en-GB" sz="2000" b="1" baseline="-25000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4</a:t>
              </a:r>
              <a:r>
                <a:rPr lang="en-GB" sz="2000" b="1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-magnetite</a:t>
              </a:r>
              <a:r>
                <a:rPr lang="en-GB" sz="2000" b="1" baseline="30000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2</a:t>
              </a:r>
              <a:r>
                <a:rPr lang="en-GB" sz="2000" b="1" dirty="0"/>
                <a:t> </a:t>
              </a:r>
              <a:endParaRPr lang="en-US" sz="2000" b="1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43031B5-78F3-13F6-E022-BDC8B94E62C4}"/>
              </a:ext>
            </a:extLst>
          </p:cNvPr>
          <p:cNvGrpSpPr/>
          <p:nvPr/>
        </p:nvGrpSpPr>
        <p:grpSpPr>
          <a:xfrm>
            <a:off x="7066357" y="1320448"/>
            <a:ext cx="1524237" cy="2098092"/>
            <a:chOff x="6409361" y="987448"/>
            <a:chExt cx="1490123" cy="209809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DA4A24A-4F5F-F559-C9AC-E415EE543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09361" y="1449217"/>
              <a:ext cx="1490123" cy="1636324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F115C33-4E14-D8A3-EA06-A7D4471CA5EC}"/>
                </a:ext>
              </a:extLst>
            </p:cNvPr>
            <p:cNvSpPr/>
            <p:nvPr/>
          </p:nvSpPr>
          <p:spPr>
            <a:xfrm>
              <a:off x="6817731" y="987448"/>
              <a:ext cx="61587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0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Cu</a:t>
              </a:r>
              <a:r>
                <a:rPr lang="en-GB" sz="2000" b="1" baseline="30000" dirty="0">
                  <a:solidFill>
                    <a:srgbClr val="000000"/>
                  </a:solidFill>
                  <a:latin typeface="Calibri" panose="020F0502020204030204" pitchFamily="34" charset="0"/>
                </a:rPr>
                <a:t>4</a:t>
              </a:r>
              <a:r>
                <a:rPr lang="en-GB" sz="2000" b="1" dirty="0"/>
                <a:t> </a:t>
              </a:r>
              <a:endParaRPr lang="en-US" sz="2000" b="1" dirty="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B696DEF-5422-5DF9-C3FB-D8272A938726}"/>
              </a:ext>
            </a:extLst>
          </p:cNvPr>
          <p:cNvGrpSpPr/>
          <p:nvPr/>
        </p:nvGrpSpPr>
        <p:grpSpPr>
          <a:xfrm>
            <a:off x="9288169" y="3693507"/>
            <a:ext cx="1570134" cy="2037757"/>
            <a:chOff x="9512529" y="3567624"/>
            <a:chExt cx="1537750" cy="2127733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AA7A81EE-5B3F-3F53-FBBE-FA6AE7C6C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12529" y="4068965"/>
              <a:ext cx="1537750" cy="1626392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78F0C3C-5F5C-834F-0C40-2F609B769DEB}"/>
                </a:ext>
              </a:extLst>
            </p:cNvPr>
            <p:cNvSpPr/>
            <p:nvPr/>
          </p:nvSpPr>
          <p:spPr>
            <a:xfrm>
              <a:off x="9758095" y="3567624"/>
              <a:ext cx="88838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0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MnSi</a:t>
              </a:r>
              <a:r>
                <a:rPr lang="en-GB" sz="2000" b="1" baseline="30000" dirty="0">
                  <a:solidFill>
                    <a:srgbClr val="000000"/>
                  </a:solidFill>
                  <a:latin typeface="Calibri" panose="020F0502020204030204" pitchFamily="34" charset="0"/>
                </a:rPr>
                <a:t>3</a:t>
              </a:r>
              <a:r>
                <a:rPr lang="en-GB" sz="2000" b="1" dirty="0"/>
                <a:t> </a:t>
              </a:r>
              <a:endParaRPr lang="en-US" sz="2000" b="1" dirty="0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47767434-3155-6682-4E93-85108DB4656F}"/>
              </a:ext>
            </a:extLst>
          </p:cNvPr>
          <p:cNvSpPr txBox="1"/>
          <p:nvPr/>
        </p:nvSpPr>
        <p:spPr>
          <a:xfrm>
            <a:off x="7484076" y="5979285"/>
            <a:ext cx="6302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1. Phys. Rev. B 92, 081202 (2015)</a:t>
            </a:r>
          </a:p>
          <a:p>
            <a:r>
              <a:rPr lang="en-GB" sz="1200" dirty="0"/>
              <a:t>2. Phys. Rev. B 33, 7813 (1986)</a:t>
            </a:r>
          </a:p>
          <a:p>
            <a:r>
              <a:rPr lang="en-GB" sz="1200" dirty="0"/>
              <a:t>3. Phys. Rev. B 89, 184425 (2014)</a:t>
            </a:r>
          </a:p>
          <a:p>
            <a:r>
              <a:rPr lang="en-GB" sz="1200" dirty="0"/>
              <a:t>4. Phys. Rev. B 43, 3284–3297 (1991)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65A64D-A85B-BA8A-849B-5E3A45A35C62}"/>
              </a:ext>
            </a:extLst>
          </p:cNvPr>
          <p:cNvSpPr txBox="1"/>
          <p:nvPr/>
        </p:nvSpPr>
        <p:spPr>
          <a:xfrm>
            <a:off x="7799062" y="519253"/>
            <a:ext cx="2938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Positive muon: µ</a:t>
            </a:r>
            <a:r>
              <a:rPr lang="en-US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7AC5528-F7C8-BA72-7A2E-F2598D5327CE}"/>
              </a:ext>
            </a:extLst>
          </p:cNvPr>
          <p:cNvSpPr txBox="1"/>
          <p:nvPr/>
        </p:nvSpPr>
        <p:spPr>
          <a:xfrm>
            <a:off x="204799" y="215155"/>
            <a:ext cx="6898633" cy="46166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What are muons? The muon implantation site </a:t>
            </a:r>
          </a:p>
        </p:txBody>
      </p:sp>
    </p:spTree>
    <p:extLst>
      <p:ext uri="{BB962C8B-B14F-4D97-AF65-F5344CB8AC3E}">
        <p14:creationId xmlns:p14="http://schemas.microsoft.com/office/powerpoint/2010/main" val="1269546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665157" y="1363853"/>
            <a:ext cx="5576373" cy="3555877"/>
            <a:chOff x="755576" y="1217618"/>
            <a:chExt cx="4584075" cy="2748744"/>
          </a:xfrm>
        </p:grpSpPr>
        <p:grpSp>
          <p:nvGrpSpPr>
            <p:cNvPr id="20" name="Group 19"/>
            <p:cNvGrpSpPr/>
            <p:nvPr/>
          </p:nvGrpSpPr>
          <p:grpSpPr>
            <a:xfrm>
              <a:off x="755576" y="1217618"/>
              <a:ext cx="4584075" cy="2705431"/>
              <a:chOff x="1319302" y="3321050"/>
              <a:chExt cx="4584075" cy="2705431"/>
            </a:xfrm>
          </p:grpSpPr>
          <p:graphicFrame>
            <p:nvGraphicFramePr>
              <p:cNvPr id="23" name="Object 6"/>
              <p:cNvGraphicFramePr>
                <a:graphicFrameLocks noChangeAspect="1"/>
              </p:cNvGraphicFramePr>
              <p:nvPr/>
            </p:nvGraphicFramePr>
            <p:xfrm>
              <a:off x="4514850" y="3321050"/>
              <a:ext cx="114300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3" imgW="114151" imgH="215619" progId="Equation.3">
                      <p:embed/>
                    </p:oleObj>
                  </mc:Choice>
                  <mc:Fallback>
                    <p:oleObj name="Equation" r:id="rId3" imgW="114151" imgH="215619" progId="Equation.3">
                      <p:embed/>
                      <p:pic>
                        <p:nvPicPr>
                          <p:cNvPr id="23" name="Object 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14850" y="3321050"/>
                            <a:ext cx="114300" cy="2159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rgbClr val="000000">
                                      <a:alpha val="74997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24" name="Group 23"/>
              <p:cNvGrpSpPr/>
              <p:nvPr/>
            </p:nvGrpSpPr>
            <p:grpSpPr>
              <a:xfrm>
                <a:off x="1319302" y="3640346"/>
                <a:ext cx="4197145" cy="2386135"/>
                <a:chOff x="1296000" y="3744000"/>
                <a:chExt cx="4197145" cy="2386135"/>
              </a:xfrm>
            </p:grpSpPr>
            <p:grpSp>
              <p:nvGrpSpPr>
                <p:cNvPr id="27" name="Group 26"/>
                <p:cNvGrpSpPr/>
                <p:nvPr/>
              </p:nvGrpSpPr>
              <p:grpSpPr>
                <a:xfrm>
                  <a:off x="1296000" y="3744000"/>
                  <a:ext cx="4197145" cy="2205280"/>
                  <a:chOff x="1296000" y="3744000"/>
                  <a:chExt cx="4197145" cy="2205280"/>
                </a:xfrm>
              </p:grpSpPr>
              <p:pic>
                <p:nvPicPr>
                  <p:cNvPr id="30" name="Picture 29"/>
                  <p:cNvPicPr>
                    <a:picLocks noChangeAspect="1"/>
                  </p:cNvPicPr>
                  <p:nvPr/>
                </p:nvPicPr>
                <p:blipFill rotWithShape="1">
                  <a:blip r:embed="rId5"/>
                  <a:srcRect l="14950" t="4586" r="11123" b="8762"/>
                  <a:stretch/>
                </p:blipFill>
                <p:spPr>
                  <a:xfrm>
                    <a:off x="1296000" y="3744000"/>
                    <a:ext cx="3986468" cy="2205280"/>
                  </a:xfrm>
                  <a:prstGeom prst="rect">
                    <a:avLst/>
                  </a:prstGeom>
                </p:spPr>
              </p:pic>
              <p:grpSp>
                <p:nvGrpSpPr>
                  <p:cNvPr id="31" name="Group 30"/>
                  <p:cNvGrpSpPr/>
                  <p:nvPr/>
                </p:nvGrpSpPr>
                <p:grpSpPr>
                  <a:xfrm>
                    <a:off x="5061097" y="4899738"/>
                    <a:ext cx="432048" cy="648072"/>
                    <a:chOff x="5628655" y="5301208"/>
                    <a:chExt cx="432048" cy="648072"/>
                  </a:xfrm>
                </p:grpSpPr>
                <p:cxnSp>
                  <p:nvCxnSpPr>
                    <p:cNvPr id="37" name="Straight Arrow Connector 36"/>
                    <p:cNvCxnSpPr/>
                    <p:nvPr/>
                  </p:nvCxnSpPr>
                  <p:spPr>
                    <a:xfrm flipV="1">
                      <a:off x="5789712" y="5301208"/>
                      <a:ext cx="0" cy="648072"/>
                    </a:xfrm>
                    <a:prstGeom prst="straightConnector1">
                      <a:avLst/>
                    </a:prstGeom>
                    <a:ln w="25400">
                      <a:solidFill>
                        <a:srgbClr val="214EFF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8" name="TextBox 37"/>
                    <p:cNvSpPr txBox="1"/>
                    <p:nvPr/>
                  </p:nvSpPr>
                  <p:spPr>
                    <a:xfrm>
                      <a:off x="5628655" y="5486744"/>
                      <a:ext cx="432048" cy="18435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200" dirty="0">
                          <a:solidFill>
                            <a:srgbClr val="214EFF"/>
                          </a:solidFill>
                        </a:rPr>
                        <a:t>H</a:t>
                      </a:r>
                    </a:p>
                  </p:txBody>
                </p:sp>
              </p:grpSp>
              <p:grpSp>
                <p:nvGrpSpPr>
                  <p:cNvPr id="32" name="Group 31"/>
                  <p:cNvGrpSpPr/>
                  <p:nvPr/>
                </p:nvGrpSpPr>
                <p:grpSpPr>
                  <a:xfrm>
                    <a:off x="4768052" y="5301208"/>
                    <a:ext cx="432048" cy="648072"/>
                    <a:chOff x="5726088" y="5453608"/>
                    <a:chExt cx="432048" cy="648072"/>
                  </a:xfrm>
                </p:grpSpPr>
                <p:cxnSp>
                  <p:nvCxnSpPr>
                    <p:cNvPr id="35" name="Straight Arrow Connector 34"/>
                    <p:cNvCxnSpPr/>
                    <p:nvPr/>
                  </p:nvCxnSpPr>
                  <p:spPr>
                    <a:xfrm flipV="1">
                      <a:off x="5942112" y="5453608"/>
                      <a:ext cx="0" cy="648072"/>
                    </a:xfrm>
                    <a:prstGeom prst="straightConnector1">
                      <a:avLst/>
                    </a:prstGeom>
                    <a:ln w="25400">
                      <a:solidFill>
                        <a:srgbClr val="FF434F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6" name="TextBox 35"/>
                    <p:cNvSpPr txBox="1"/>
                    <p:nvPr/>
                  </p:nvSpPr>
                  <p:spPr>
                    <a:xfrm>
                      <a:off x="5726088" y="5639144"/>
                      <a:ext cx="432048" cy="18435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200" dirty="0">
                          <a:solidFill>
                            <a:srgbClr val="FF434F"/>
                          </a:solidFill>
                        </a:rPr>
                        <a:t>Mu </a:t>
                      </a:r>
                    </a:p>
                  </p:txBody>
                </p:sp>
              </p:grp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2447579" y="5672281"/>
                    <a:ext cx="432048" cy="184353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rgbClr val="FF434F"/>
                        </a:solidFill>
                      </a:rPr>
                      <a:t>Mu</a:t>
                    </a:r>
                  </a:p>
                </p:txBody>
              </p:sp>
              <p:cxnSp>
                <p:nvCxnSpPr>
                  <p:cNvPr id="34" name="Straight Arrow Connector 33"/>
                  <p:cNvCxnSpPr/>
                  <p:nvPr/>
                </p:nvCxnSpPr>
                <p:spPr>
                  <a:xfrm flipH="1" flipV="1">
                    <a:off x="4283968" y="4675484"/>
                    <a:ext cx="13168" cy="448507"/>
                  </a:xfrm>
                  <a:prstGeom prst="straightConnector1">
                    <a:avLst/>
                  </a:prstGeom>
                  <a:ln w="25400">
                    <a:solidFill>
                      <a:srgbClr val="00B05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8" name="Curved Connector 27"/>
                <p:cNvCxnSpPr/>
                <p:nvPr/>
              </p:nvCxnSpPr>
              <p:spPr>
                <a:xfrm rot="16200000" flipV="1">
                  <a:off x="4171000" y="5189417"/>
                  <a:ext cx="864007" cy="655721"/>
                </a:xfrm>
                <a:prstGeom prst="curvedConnector3">
                  <a:avLst>
                    <a:gd name="adj1" fmla="val -33278"/>
                  </a:avLst>
                </a:prstGeom>
                <a:ln w="15875">
                  <a:solidFill>
                    <a:schemeClr val="tx1"/>
                  </a:solidFill>
                  <a:prstDash val="sysDot"/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TextBox 28"/>
                <p:cNvSpPr txBox="1"/>
                <p:nvPr/>
              </p:nvSpPr>
              <p:spPr>
                <a:xfrm>
                  <a:off x="4163877" y="5925299"/>
                  <a:ext cx="521808" cy="204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latin typeface="Bangla Sangam MN" panose="02000000000000000000" pitchFamily="2" charset="0"/>
                      <a:cs typeface="Bangla Sangam MN" panose="02000000000000000000" pitchFamily="2" charset="0"/>
                    </a:rPr>
                    <a:t>A</a:t>
                  </a:r>
                  <a:r>
                    <a:rPr lang="en-US" baseline="-25000" dirty="0">
                      <a:latin typeface="Bangla Sangam MN" panose="02000000000000000000" pitchFamily="2" charset="0"/>
                      <a:cs typeface="Bangla Sangam MN" panose="02000000000000000000" pitchFamily="2" charset="0"/>
                    </a:rPr>
                    <a:t>µ</a:t>
                  </a:r>
                  <a:endParaRPr lang="en-US" dirty="0">
                    <a:latin typeface="Bangla Sangam MN" panose="02000000000000000000" pitchFamily="2" charset="0"/>
                    <a:cs typeface="Bangla Sangam MN" panose="02000000000000000000" pitchFamily="2" charset="0"/>
                  </a:endParaRPr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>
              <a:xfrm>
                <a:off x="5331241" y="4539767"/>
                <a:ext cx="572136" cy="204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Bangla Sangam MN" panose="02000000000000000000" pitchFamily="2" charset="0"/>
                    <a:cs typeface="Bangla Sangam MN" panose="02000000000000000000" pitchFamily="2" charset="0"/>
                  </a:rPr>
                  <a:t>A</a:t>
                </a:r>
                <a:r>
                  <a:rPr lang="en-US" baseline="-25000" dirty="0">
                    <a:latin typeface="Bangla Sangam MN" panose="02000000000000000000" pitchFamily="2" charset="0"/>
                    <a:cs typeface="Bangla Sangam MN" panose="02000000000000000000" pitchFamily="2" charset="0"/>
                  </a:rPr>
                  <a:t>P</a:t>
                </a:r>
                <a:endParaRPr lang="en-US" dirty="0">
                  <a:latin typeface="Bangla Sangam MN" panose="02000000000000000000" pitchFamily="2" charset="0"/>
                  <a:cs typeface="Bangla Sangam MN" panose="02000000000000000000" pitchFamily="2" charset="0"/>
                </a:endParaRPr>
              </a:p>
            </p:txBody>
          </p:sp>
          <p:cxnSp>
            <p:nvCxnSpPr>
              <p:cNvPr id="26" name="Curved Connector 25"/>
              <p:cNvCxnSpPr/>
              <p:nvPr/>
            </p:nvCxnSpPr>
            <p:spPr>
              <a:xfrm>
                <a:off x="4329263" y="4614707"/>
                <a:ext cx="971160" cy="718640"/>
              </a:xfrm>
              <a:prstGeom prst="curvedConnector3">
                <a:avLst>
                  <a:gd name="adj1" fmla="val 131807"/>
                </a:avLst>
              </a:prstGeom>
              <a:ln w="12700">
                <a:solidFill>
                  <a:schemeClr val="tx1"/>
                </a:solidFill>
                <a:prstDash val="sysDot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20"/>
            <p:cNvSpPr txBox="1"/>
            <p:nvPr/>
          </p:nvSpPr>
          <p:spPr>
            <a:xfrm>
              <a:off x="755576" y="3761526"/>
              <a:ext cx="2225752" cy="204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Bangla Sangam MN" panose="02000000000000000000" pitchFamily="2" charset="0"/>
                  <a:cs typeface="Bangla Sangam MN" panose="02000000000000000000" pitchFamily="2" charset="0"/>
                </a:rPr>
                <a:t>Muon adds across double bond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80082" y="1780522"/>
              <a:ext cx="2240591" cy="204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Bangla Sangam MN" panose="02000000000000000000" pitchFamily="2" charset="0"/>
                  <a:cs typeface="Bangla Sangam MN" panose="02000000000000000000" pitchFamily="2" charset="0"/>
                </a:rPr>
                <a:t>Delocalized unpaired electron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7EEC04E-E3E8-2CEB-1B5D-848950577AFD}"/>
              </a:ext>
            </a:extLst>
          </p:cNvPr>
          <p:cNvGrpSpPr/>
          <p:nvPr/>
        </p:nvGrpSpPr>
        <p:grpSpPr>
          <a:xfrm>
            <a:off x="7615099" y="1917845"/>
            <a:ext cx="3331317" cy="3001885"/>
            <a:chOff x="7420079" y="3678045"/>
            <a:chExt cx="2935432" cy="271576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B718CBF-47D2-BDC6-B210-F892269F9D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1650" t="6476" r="21651"/>
            <a:stretch/>
          </p:blipFill>
          <p:spPr>
            <a:xfrm>
              <a:off x="7420079" y="3678045"/>
              <a:ext cx="2935432" cy="2715763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02C5999-5413-949D-CE81-C380BDD947CA}"/>
                </a:ext>
              </a:extLst>
            </p:cNvPr>
            <p:cNvSpPr/>
            <p:nvPr/>
          </p:nvSpPr>
          <p:spPr>
            <a:xfrm>
              <a:off x="8231111" y="4282404"/>
              <a:ext cx="103031" cy="1092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AD0B9AD-2CC6-8955-FC76-6452F6E735FF}"/>
              </a:ext>
            </a:extLst>
          </p:cNvPr>
          <p:cNvSpPr txBox="1"/>
          <p:nvPr/>
        </p:nvSpPr>
        <p:spPr>
          <a:xfrm>
            <a:off x="775579" y="5396760"/>
            <a:ext cx="4769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Neutral muon (muonium): Mu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BFED41-827E-B9CF-F09F-5B56112C0CB2}"/>
              </a:ext>
            </a:extLst>
          </p:cNvPr>
          <p:cNvSpPr txBox="1"/>
          <p:nvPr/>
        </p:nvSpPr>
        <p:spPr>
          <a:xfrm>
            <a:off x="321720" y="6437128"/>
            <a:ext cx="6302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The Journal of Physical Chemistry C 124 (18), 9656-9664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8848F5-DC40-DE43-BCE3-0E986ECB5894}"/>
              </a:ext>
            </a:extLst>
          </p:cNvPr>
          <p:cNvSpPr txBox="1"/>
          <p:nvPr/>
        </p:nvSpPr>
        <p:spPr>
          <a:xfrm>
            <a:off x="321720" y="391075"/>
            <a:ext cx="3949034" cy="46166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Muonium: Mu (H isotope)</a:t>
            </a:r>
          </a:p>
        </p:txBody>
      </p:sp>
    </p:spTree>
    <p:extLst>
      <p:ext uri="{BB962C8B-B14F-4D97-AF65-F5344CB8AC3E}">
        <p14:creationId xmlns:p14="http://schemas.microsoft.com/office/powerpoint/2010/main" val="2142283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41953</TotalTime>
  <Words>1678</Words>
  <Application>Microsoft Macintosh PowerPoint</Application>
  <PresentationFormat>Widescreen</PresentationFormat>
  <Paragraphs>305</Paragraphs>
  <Slides>22</Slides>
  <Notes>5</Notes>
  <HiddenSlides>0</HiddenSlides>
  <MMClips>2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Andale Mono</vt:lpstr>
      <vt:lpstr>Arial</vt:lpstr>
      <vt:lpstr>Bangla Sangam MN</vt:lpstr>
      <vt:lpstr>Calibri</vt:lpstr>
      <vt:lpstr>Courier</vt:lpstr>
      <vt:lpstr>Symbol</vt:lpstr>
      <vt:lpstr>Trebuchet MS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Leandro Liborio</dc:creator>
  <cp:lastModifiedBy>Liborio, Leandro (STFC,RAL,SC)</cp:lastModifiedBy>
  <cp:revision>31</cp:revision>
  <dcterms:created xsi:type="dcterms:W3CDTF">2020-01-27T14:16:29Z</dcterms:created>
  <dcterms:modified xsi:type="dcterms:W3CDTF">2023-06-30T15:14:48Z</dcterms:modified>
</cp:coreProperties>
</file>