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autoCompressPictures="0">
  <p:sldMasterIdLst>
    <p:sldMasterId id="2147483648" r:id="rId1"/>
  </p:sldMasterIdLst>
  <p:notesMasterIdLst>
    <p:notesMasterId r:id="rId11"/>
  </p:notesMasterIdLst>
  <p:sldIdLst>
    <p:sldId id="256" r:id="rId2"/>
    <p:sldId id="273" r:id="rId3"/>
    <p:sldId id="274" r:id="rId4"/>
    <p:sldId id="268" r:id="rId5"/>
    <p:sldId id="269" r:id="rId6"/>
    <p:sldId id="261" r:id="rId7"/>
    <p:sldId id="280" r:id="rId8"/>
    <p:sldId id="271" r:id="rId9"/>
    <p:sldId id="272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omi T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8B9B"/>
    <a:srgbClr val="A76B76"/>
    <a:srgbClr val="60E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9"/>
    <p:restoredTop sz="94716"/>
  </p:normalViewPr>
  <p:slideViewPr>
    <p:cSldViewPr snapToGrid="0">
      <p:cViewPr varScale="1">
        <p:scale>
          <a:sx n="94" d="100"/>
          <a:sy n="94" d="100"/>
        </p:scale>
        <p:origin x="3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c59c2ef377c70b07/Personal%20Projects/IEA/Finplan/Training/Presentation/Char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l16657\Documents\ITALY\Cash%20inflows%20and%20outflows%20in%20local%20currency%20final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l16657\Documents\ITALY\Sensitivity%20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l16657\Documents\ITALY\Cash%20inflows%20and%20outflows%20in%20local%20currency%20final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l16657\Documents\ITALY\Cash%20inflows%20and%20outflows%20in%20local%20currency%20final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600" b="1" i="0" u="none" strike="noStrike" kern="1200" spc="0" baseline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defRPr>
            </a:pPr>
            <a:r>
              <a:rPr lang="en-GB" sz="16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rPr>
              <a:t>Solar PV Installed Costs</a:t>
            </a:r>
          </a:p>
        </c:rich>
      </c:tx>
      <c:layout>
        <c:manualLayout>
          <c:xMode val="edge"/>
          <c:yMode val="edge"/>
          <c:x val="0.28549999999999998"/>
          <c:y val="2.25910579730424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600" b="1" i="0" u="none" strike="noStrike" kern="1200" spc="0" baseline="0">
              <a:solidFill>
                <a:schemeClr val="tx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Lato" panose="020F0502020204030203" pitchFamily="34" charset="0"/>
            </a:defRPr>
          </a:pPr>
          <a:endParaRPr lang="en-KE"/>
        </a:p>
      </c:txPr>
    </c:title>
    <c:autoTitleDeleted val="0"/>
    <c:plotArea>
      <c:layout>
        <c:manualLayout>
          <c:layoutTarget val="inner"/>
          <c:xMode val="edge"/>
          <c:yMode val="edge"/>
          <c:x val="0.17767662819717001"/>
          <c:y val="0.135634420522875"/>
          <c:w val="0.78371030061948099"/>
          <c:h val="0.77751706940764098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Lato" panose="020F0502020204030203" pitchFamily="34" charset="0"/>
                  </a:defRPr>
                </a:pPr>
                <a:endParaRPr lang="en-K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Costs!$E$3:$E$14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Costs!$F$3:$F$14</c:f>
              <c:numCache>
                <c:formatCode>General</c:formatCode>
                <c:ptCount val="12"/>
                <c:pt idx="0">
                  <c:v>4808</c:v>
                </c:pt>
                <c:pt idx="1">
                  <c:v>4104</c:v>
                </c:pt>
                <c:pt idx="2">
                  <c:v>3124</c:v>
                </c:pt>
                <c:pt idx="3">
                  <c:v>2742</c:v>
                </c:pt>
                <c:pt idx="4">
                  <c:v>2478</c:v>
                </c:pt>
                <c:pt idx="5">
                  <c:v>1887</c:v>
                </c:pt>
                <c:pt idx="6">
                  <c:v>1717</c:v>
                </c:pt>
                <c:pt idx="7">
                  <c:v>1483</c:v>
                </c:pt>
                <c:pt idx="8">
                  <c:v>1267</c:v>
                </c:pt>
                <c:pt idx="9">
                  <c:v>1046</c:v>
                </c:pt>
                <c:pt idx="10">
                  <c:v>916</c:v>
                </c:pt>
                <c:pt idx="11">
                  <c:v>857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A8D-46B9-86B0-F174E01CF18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94824224"/>
        <c:axId val="594815584"/>
      </c:lineChart>
      <c:catAx>
        <c:axId val="59482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1" i="0" u="none" strike="noStrike" kern="1200" baseline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defRPr>
            </a:pPr>
            <a:endParaRPr lang="en-KE"/>
          </a:p>
        </c:txPr>
        <c:crossAx val="594815584"/>
        <c:crosses val="autoZero"/>
        <c:auto val="1"/>
        <c:lblAlgn val="ctr"/>
        <c:lblOffset val="100"/>
        <c:noMultiLvlLbl val="0"/>
      </c:catAx>
      <c:valAx>
        <c:axId val="594815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rgbClr val="C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Lato" panose="020F0502020204030203" pitchFamily="34" charset="0"/>
                  </a:defRPr>
                </a:pPr>
                <a:r>
                  <a:rPr lang="en-GB">
                    <a:solidFill>
                      <a:srgbClr val="C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Lato" panose="020F0502020204030203" pitchFamily="34" charset="0"/>
                  </a:rPr>
                  <a:t>USD/KW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Lato" panose="020F0502020204030203" pitchFamily="34" charset="0"/>
                </a:defRPr>
              </a:pPr>
              <a:endParaRPr lang="en-K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Lato" panose="020F0502020204030203" pitchFamily="34" charset="0"/>
              </a:defRPr>
            </a:pPr>
            <a:endParaRPr lang="en-KE"/>
          </a:p>
        </c:txPr>
        <c:crossAx val="594824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  <a:sym typeface="Lato" panose="020F0502020204030203" pitchFamily="34" charset="0"/>
        </a:defRPr>
      </a:pPr>
      <a:endParaRPr lang="en-K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002060"/>
                </a:solidFill>
                <a:latin typeface="Lato" panose="020F0502020204030203" pitchFamily="34" charset="0"/>
              </a:rPr>
              <a:t>Expenses, Revenues, Dividend &amp; O &amp; M Costs BAU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'[Cash inflows and outflows in local currency final.xls]Sheet1'!$A$28</c:f>
              <c:strCache>
                <c:ptCount val="1"/>
                <c:pt idx="0">
                  <c:v>Expenses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  <a:tailEnd type="triangle"/>
            </a:ln>
            <a:effectLst/>
          </c:spPr>
          <c:marker>
            <c:symbol val="none"/>
          </c:marker>
          <c:cat>
            <c:numRef>
              <c:f>'[Cash inflows and outflows in local currency final.xls]Sheet1'!$B$27:$AC$27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'[Cash inflows and outflows in local currency final.xls]Sheet1'!$B$28:$AC$28</c:f>
              <c:numCache>
                <c:formatCode>_-* #,##0_-;\-* #,##0_-;_-* "-"??_-;_-@_-</c:formatCode>
                <c:ptCount val="28"/>
                <c:pt idx="0">
                  <c:v>2.7552000000014001</c:v>
                </c:pt>
                <c:pt idx="1">
                  <c:v>1535.6753113946199</c:v>
                </c:pt>
                <c:pt idx="2">
                  <c:v>916.62361816357998</c:v>
                </c:pt>
                <c:pt idx="3">
                  <c:v>939.21107145393</c:v>
                </c:pt>
                <c:pt idx="4">
                  <c:v>962.408224178978</c:v>
                </c:pt>
                <c:pt idx="5">
                  <c:v>1020.5916030181201</c:v>
                </c:pt>
                <c:pt idx="6">
                  <c:v>1105.20653345454</c:v>
                </c:pt>
                <c:pt idx="7">
                  <c:v>1030.8237260308799</c:v>
                </c:pt>
                <c:pt idx="8">
                  <c:v>1054.9748437590199</c:v>
                </c:pt>
                <c:pt idx="9">
                  <c:v>957.15048300480703</c:v>
                </c:pt>
                <c:pt idx="10">
                  <c:v>1063.44950267382</c:v>
                </c:pt>
                <c:pt idx="11">
                  <c:v>1157.4076817211601</c:v>
                </c:pt>
                <c:pt idx="12">
                  <c:v>305.68361372468303</c:v>
                </c:pt>
                <c:pt idx="13">
                  <c:v>594.54311532470297</c:v>
                </c:pt>
                <c:pt idx="14">
                  <c:v>675.03159318893199</c:v>
                </c:pt>
                <c:pt idx="15">
                  <c:v>737.52530480661301</c:v>
                </c:pt>
                <c:pt idx="16">
                  <c:v>804.72439252557797</c:v>
                </c:pt>
                <c:pt idx="17">
                  <c:v>877.01307439224195</c:v>
                </c:pt>
                <c:pt idx="18">
                  <c:v>954.80666104353099</c:v>
                </c:pt>
                <c:pt idx="19">
                  <c:v>1038.55435244468</c:v>
                </c:pt>
                <c:pt idx="20">
                  <c:v>1128.74200325684</c:v>
                </c:pt>
                <c:pt idx="21">
                  <c:v>1225.8951138585201</c:v>
                </c:pt>
                <c:pt idx="22">
                  <c:v>1330.5820654345</c:v>
                </c:pt>
                <c:pt idx="23">
                  <c:v>1443.4176190475</c:v>
                </c:pt>
                <c:pt idx="24">
                  <c:v>1565.0667002340101</c:v>
                </c:pt>
                <c:pt idx="25">
                  <c:v>1696.2484924231101</c:v>
                </c:pt>
                <c:pt idx="26">
                  <c:v>1192.9416990015</c:v>
                </c:pt>
                <c:pt idx="27">
                  <c:v>1283.2207940559999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1FF-4D43-AF9A-E01E1E0CE679}"/>
            </c:ext>
          </c:extLst>
        </c:ser>
        <c:ser>
          <c:idx val="1"/>
          <c:order val="1"/>
          <c:tx>
            <c:strRef>
              <c:f>'[Cash inflows and outflows in local currency final.xls]Sheet1'!$A$29</c:f>
              <c:strCache>
                <c:ptCount val="1"/>
                <c:pt idx="0">
                  <c:v>Revenues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  <a:tailEnd type="stealth"/>
            </a:ln>
            <a:effectLst/>
          </c:spPr>
          <c:marker>
            <c:symbol val="none"/>
          </c:marker>
          <c:cat>
            <c:numRef>
              <c:f>'[Cash inflows and outflows in local currency final.xls]Sheet1'!$B$27:$AC$27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'[Cash inflows and outflows in local currency final.xls]Sheet1'!$B$29:$AC$29</c:f>
              <c:numCache>
                <c:formatCode>_-* #,##0_-;\-* #,##0_-;_-* "-"??_-;_-@_-</c:formatCode>
                <c:ptCount val="28"/>
                <c:pt idx="0">
                  <c:v>0</c:v>
                </c:pt>
                <c:pt idx="1">
                  <c:v>518.93004800000006</c:v>
                </c:pt>
                <c:pt idx="2">
                  <c:v>561.27473991679994</c:v>
                </c:pt>
                <c:pt idx="3">
                  <c:v>607.07475869401003</c:v>
                </c:pt>
                <c:pt idx="4">
                  <c:v>656.61205900343998</c:v>
                </c:pt>
                <c:pt idx="5">
                  <c:v>710.19160301811996</c:v>
                </c:pt>
                <c:pt idx="6">
                  <c:v>768.14323782439999</c:v>
                </c:pt>
                <c:pt idx="7">
                  <c:v>830.82372603088004</c:v>
                </c:pt>
                <c:pt idx="8">
                  <c:v>898.61894207499995</c:v>
                </c:pt>
                <c:pt idx="9">
                  <c:v>971.94624774832005</c:v>
                </c:pt>
                <c:pt idx="10">
                  <c:v>1051.2570615646</c:v>
                </c:pt>
                <c:pt idx="11">
                  <c:v>1137.0396377882</c:v>
                </c:pt>
                <c:pt idx="12">
                  <c:v>1229.8220722317999</c:v>
                </c:pt>
                <c:pt idx="13">
                  <c:v>1330.1755533259</c:v>
                </c:pt>
                <c:pt idx="14">
                  <c:v>1438.7178784773</c:v>
                </c:pt>
                <c:pt idx="15">
                  <c:v>1556.1172573609999</c:v>
                </c:pt>
                <c:pt idx="16">
                  <c:v>1683.0964255617</c:v>
                </c:pt>
                <c:pt idx="17">
                  <c:v>1820.4370938874999</c:v>
                </c:pt>
                <c:pt idx="18">
                  <c:v>1968.9847607487</c:v>
                </c:pt>
                <c:pt idx="19">
                  <c:v>2129.6539172257999</c:v>
                </c:pt>
                <c:pt idx="20">
                  <c:v>2303.4336768715002</c:v>
                </c:pt>
                <c:pt idx="21">
                  <c:v>2491.3938649042002</c:v>
                </c:pt>
                <c:pt idx="22">
                  <c:v>2694.6916042803</c:v>
                </c:pt>
                <c:pt idx="23">
                  <c:v>2914.5784391896</c:v>
                </c:pt>
                <c:pt idx="24">
                  <c:v>3152.4080398275</c:v>
                </c:pt>
                <c:pt idx="25">
                  <c:v>3409.6445358773999</c:v>
                </c:pt>
                <c:pt idx="26">
                  <c:v>3687.8715300049998</c:v>
                </c:pt>
                <c:pt idx="27">
                  <c:v>3988.8018468534001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1FF-4D43-AF9A-E01E1E0CE679}"/>
            </c:ext>
          </c:extLst>
        </c:ser>
        <c:ser>
          <c:idx val="2"/>
          <c:order val="2"/>
          <c:tx>
            <c:strRef>
              <c:f>'[Cash inflows and outflows in local currency final.xls]Sheet1'!$A$30</c:f>
              <c:strCache>
                <c:ptCount val="1"/>
                <c:pt idx="0">
                  <c:v>Dividend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  <a:tailEnd type="triangle"/>
            </a:ln>
            <a:effectLst/>
          </c:spPr>
          <c:marker>
            <c:symbol val="none"/>
          </c:marker>
          <c:cat>
            <c:numRef>
              <c:f>'[Cash inflows and outflows in local currency final.xls]Sheet1'!$B$27:$AC$27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'[Cash inflows and outflows in local currency final.xls]Sheet1'!$B$30:$AC$30</c:f>
              <c:numCache>
                <c:formatCode>_-* #,##0_-;\-* #,##0_-;_-* "-"??_-;_-@_-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539.48837318890003</c:v>
                </c:pt>
                <c:pt idx="14">
                  <c:v>658.11617328836996</c:v>
                </c:pt>
                <c:pt idx="15">
                  <c:v>729.11121655438001</c:v>
                </c:pt>
                <c:pt idx="16">
                  <c:v>804.97987303612001</c:v>
                </c:pt>
                <c:pt idx="17">
                  <c:v>886.12043549526004</c:v>
                </c:pt>
                <c:pt idx="18">
                  <c:v>972.96309170516997</c:v>
                </c:pt>
                <c:pt idx="19">
                  <c:v>1065.9731327811</c:v>
                </c:pt>
                <c:pt idx="20">
                  <c:v>1165.6538176147001</c:v>
                </c:pt>
                <c:pt idx="21">
                  <c:v>1272.5494710457001</c:v>
                </c:pt>
                <c:pt idx="22">
                  <c:v>1387.2488348458</c:v>
                </c:pt>
                <c:pt idx="23">
                  <c:v>1510.3886921420999</c:v>
                </c:pt>
                <c:pt idx="24">
                  <c:v>1642.6577875935</c:v>
                </c:pt>
                <c:pt idx="25">
                  <c:v>1784.8010674543</c:v>
                </c:pt>
                <c:pt idx="26">
                  <c:v>2783.5306310034998</c:v>
                </c:pt>
                <c:pt idx="27">
                  <c:v>2994.1818527974001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1FF-4D43-AF9A-E01E1E0CE679}"/>
            </c:ext>
          </c:extLst>
        </c:ser>
        <c:ser>
          <c:idx val="3"/>
          <c:order val="3"/>
          <c:tx>
            <c:strRef>
              <c:f>'[Cash inflows and outflows in local currency final.xls]Sheet1'!$A$31</c:f>
              <c:strCache>
                <c:ptCount val="1"/>
                <c:pt idx="0">
                  <c:v>Flow to short term deposits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'[Cash inflows and outflows in local currency final.xls]Sheet1'!$B$27:$AC$27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'[Cash inflows and outflows in local currency final.xls]Sheet1'!$B$31:$AC$31</c:f>
            </c:numRef>
          </c:val>
          <c:smooth val="0"/>
          <c:extLst>
            <c:ext xmlns:c16="http://schemas.microsoft.com/office/drawing/2014/chart" uri="{C3380CC4-5D6E-409C-BE32-E72D297353CC}">
              <c16:uniqueId val="{00000003-81FF-4D43-AF9A-E01E1E0CE679}"/>
            </c:ext>
          </c:extLst>
        </c:ser>
        <c:ser>
          <c:idx val="4"/>
          <c:order val="4"/>
          <c:tx>
            <c:strRef>
              <c:f>'[Cash inflows and outflows in local currency final.xls]Sheet1'!$A$32</c:f>
              <c:strCache>
                <c:ptCount val="1"/>
                <c:pt idx="0">
                  <c:v>O&amp;M cost</c:v>
                </c:pt>
              </c:strCache>
            </c:strRef>
          </c:tx>
          <c:spPr>
            <a:ln w="19050" cap="rnd">
              <a:solidFill>
                <a:schemeClr val="accent4">
                  <a:lumMod val="50000"/>
                </a:schemeClr>
              </a:solidFill>
              <a:round/>
              <a:tailEnd type="diamond"/>
            </a:ln>
            <a:effectLst/>
          </c:spPr>
          <c:marker>
            <c:symbol val="none"/>
          </c:marker>
          <c:cat>
            <c:numRef>
              <c:f>'[Cash inflows and outflows in local currency final.xls]Sheet1'!$B$27:$AC$27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'[Cash inflows and outflows in local currency final.xls]Sheet1'!$B$32:$AC$32</c:f>
              <c:numCache>
                <c:formatCode>#,##0.00_);[Red]\(#,##0.00\)</c:formatCode>
                <c:ptCount val="28"/>
                <c:pt idx="0">
                  <c:v>0</c:v>
                </c:pt>
                <c:pt idx="1">
                  <c:v>94.488575999999995</c:v>
                </c:pt>
                <c:pt idx="2">
                  <c:v>102.19884380160001</c:v>
                </c:pt>
                <c:pt idx="3">
                  <c:v>110.53826945581</c:v>
                </c:pt>
                <c:pt idx="4">
                  <c:v>119.5581922434</c:v>
                </c:pt>
                <c:pt idx="5">
                  <c:v>129.31414073047</c:v>
                </c:pt>
                <c:pt idx="6">
                  <c:v>139.86617461406999</c:v>
                </c:pt>
                <c:pt idx="7">
                  <c:v>151.27925446258999</c:v>
                </c:pt>
                <c:pt idx="8">
                  <c:v>163.62364162673001</c:v>
                </c:pt>
                <c:pt idx="9">
                  <c:v>176.97533078347001</c:v>
                </c:pt>
                <c:pt idx="10">
                  <c:v>191.4165177754</c:v>
                </c:pt>
                <c:pt idx="11">
                  <c:v>276.04814083450998</c:v>
                </c:pt>
                <c:pt idx="12">
                  <c:v>298.57366912659</c:v>
                </c:pt>
                <c:pt idx="13">
                  <c:v>363.30444059322002</c:v>
                </c:pt>
                <c:pt idx="14">
                  <c:v>392.95008294563002</c:v>
                </c:pt>
                <c:pt idx="15">
                  <c:v>425.01480971401998</c:v>
                </c:pt>
                <c:pt idx="16">
                  <c:v>459.69601818669003</c:v>
                </c:pt>
                <c:pt idx="17">
                  <c:v>497.20721327070999</c:v>
                </c:pt>
                <c:pt idx="18">
                  <c:v>537.77932187357999</c:v>
                </c:pt>
                <c:pt idx="19">
                  <c:v>581.66211453847995</c:v>
                </c:pt>
                <c:pt idx="20">
                  <c:v>629.12574308482999</c:v>
                </c:pt>
                <c:pt idx="21">
                  <c:v>680.46240372053001</c:v>
                </c:pt>
                <c:pt idx="22">
                  <c:v>735.98813586411995</c:v>
                </c:pt>
                <c:pt idx="23">
                  <c:v>796.04476775065996</c:v>
                </c:pt>
                <c:pt idx="24">
                  <c:v>861.00202079912003</c:v>
                </c:pt>
                <c:pt idx="25">
                  <c:v>931.25978569630001</c:v>
                </c:pt>
                <c:pt idx="26">
                  <c:v>0</c:v>
                </c:pt>
                <c:pt idx="2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1FF-4D43-AF9A-E01E1E0CE6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43500272"/>
        <c:axId val="825925759"/>
      </c:lineChart>
      <c:catAx>
        <c:axId val="104350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825925759"/>
        <c:crosses val="autoZero"/>
        <c:auto val="1"/>
        <c:lblAlgn val="ctr"/>
        <c:lblOffset val="100"/>
        <c:noMultiLvlLbl val="0"/>
      </c:catAx>
      <c:valAx>
        <c:axId val="825925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Kshs</a:t>
                </a:r>
                <a:r>
                  <a:rPr lang="en-US" dirty="0"/>
                  <a:t> Million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04350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K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002060"/>
                </a:solidFill>
                <a:latin typeface="Lato" panose="020F0502020204030203" pitchFamily="34" charset="0"/>
              </a:rPr>
              <a:t>Expenses, Revenues, Dividend &amp; O &amp; M Costs Scenario</a:t>
            </a:r>
            <a:r>
              <a:rPr lang="en-US" b="1" baseline="0" dirty="0">
                <a:solidFill>
                  <a:srgbClr val="002060"/>
                </a:solidFill>
                <a:latin typeface="Lato" panose="020F0502020204030203" pitchFamily="34" charset="0"/>
              </a:rPr>
              <a:t> Case</a:t>
            </a:r>
            <a:endParaRPr lang="en-US" b="1" dirty="0">
              <a:solidFill>
                <a:srgbClr val="002060"/>
              </a:solidFill>
              <a:latin typeface="Lato" panose="020F0502020204030203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'[Sensitivity Analysis.xlsx]Scenario'!$A$28</c:f>
              <c:strCache>
                <c:ptCount val="1"/>
                <c:pt idx="0">
                  <c:v>Expenses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  <a:tailEnd type="triangle"/>
            </a:ln>
            <a:effectLst/>
          </c:spPr>
          <c:marker>
            <c:symbol val="none"/>
          </c:marker>
          <c:cat>
            <c:numRef>
              <c:f>'[Sensitivity Analysis.xlsx]Scenario'!$B$27:$AC$27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'[Sensitivity Analysis.xlsx]Scenario'!$B$28:$AC$28</c:f>
              <c:numCache>
                <c:formatCode>_-* #,##0_-;\-* #,##0_-;_-* "-"??_-;_-@_-</c:formatCode>
                <c:ptCount val="28"/>
                <c:pt idx="0">
                  <c:v>2.8800000000050001E-3</c:v>
                </c:pt>
                <c:pt idx="1">
                  <c:v>356.57131748925298</c:v>
                </c:pt>
                <c:pt idx="2">
                  <c:v>936.06744908312999</c:v>
                </c:pt>
                <c:pt idx="3">
                  <c:v>715.22580644136997</c:v>
                </c:pt>
                <c:pt idx="4">
                  <c:v>735.16703463798001</c:v>
                </c:pt>
                <c:pt idx="5">
                  <c:v>760.75412501476001</c:v>
                </c:pt>
                <c:pt idx="6">
                  <c:v>794.45868482729998</c:v>
                </c:pt>
                <c:pt idx="7">
                  <c:v>827.62426643576998</c:v>
                </c:pt>
                <c:pt idx="8">
                  <c:v>859.92684657634004</c:v>
                </c:pt>
                <c:pt idx="9">
                  <c:v>890.99383728554005</c:v>
                </c:pt>
                <c:pt idx="10">
                  <c:v>920.39840243076003</c:v>
                </c:pt>
                <c:pt idx="11">
                  <c:v>1016.66521153414</c:v>
                </c:pt>
                <c:pt idx="12">
                  <c:v>1122.91791163726</c:v>
                </c:pt>
                <c:pt idx="13">
                  <c:v>1068.4210215426999</c:v>
                </c:pt>
                <c:pt idx="14">
                  <c:v>857.17844830448996</c:v>
                </c:pt>
                <c:pt idx="15">
                  <c:v>897.83011879257003</c:v>
                </c:pt>
                <c:pt idx="16">
                  <c:v>942.76242043318996</c:v>
                </c:pt>
                <c:pt idx="17">
                  <c:v>992.32465272829995</c:v>
                </c:pt>
                <c:pt idx="18">
                  <c:v>1046.8946180194</c:v>
                </c:pt>
                <c:pt idx="19">
                  <c:v>1033.1615243429401</c:v>
                </c:pt>
                <c:pt idx="20">
                  <c:v>967.78308733612005</c:v>
                </c:pt>
                <c:pt idx="21">
                  <c:v>1056.83134234109</c:v>
                </c:pt>
                <c:pt idx="22">
                  <c:v>1152.7330257369899</c:v>
                </c:pt>
                <c:pt idx="23">
                  <c:v>1256.0473772806399</c:v>
                </c:pt>
                <c:pt idx="24">
                  <c:v>1367.37927069281</c:v>
                </c:pt>
                <c:pt idx="25">
                  <c:v>1487.38293738993</c:v>
                </c:pt>
                <c:pt idx="26">
                  <c:v>1616.7659940720901</c:v>
                </c:pt>
                <c:pt idx="27">
                  <c:v>1056.9362613753001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F1-4A7E-89E9-236DA106398E}"/>
            </c:ext>
          </c:extLst>
        </c:ser>
        <c:ser>
          <c:idx val="1"/>
          <c:order val="1"/>
          <c:tx>
            <c:strRef>
              <c:f>'[Sensitivity Analysis.xlsx]Scenario'!$A$29</c:f>
              <c:strCache>
                <c:ptCount val="1"/>
                <c:pt idx="0">
                  <c:v>Revenues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  <a:tailEnd type="stealth"/>
            </a:ln>
            <a:effectLst/>
          </c:spPr>
          <c:marker>
            <c:symbol val="none"/>
          </c:marker>
          <c:cat>
            <c:numRef>
              <c:f>'[Sensitivity Analysis.xlsx]Scenario'!$B$27:$AC$27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'[Sensitivity Analysis.xlsx]Scenario'!$B$29:$AC$29</c:f>
              <c:numCache>
                <c:formatCode>_-* #,##0_-;\-* #,##0_-;_-* "-"??_-;_-@_-</c:formatCode>
                <c:ptCount val="28"/>
                <c:pt idx="0">
                  <c:v>0</c:v>
                </c:pt>
                <c:pt idx="1">
                  <c:v>442.21864869750999</c:v>
                </c:pt>
                <c:pt idx="2">
                  <c:v>478.30369043123</c:v>
                </c:pt>
                <c:pt idx="3">
                  <c:v>517.33327157042004</c:v>
                </c:pt>
                <c:pt idx="4">
                  <c:v>559.54766653056004</c:v>
                </c:pt>
                <c:pt idx="5">
                  <c:v>605.20675611946001</c:v>
                </c:pt>
                <c:pt idx="6">
                  <c:v>654.59162741881005</c:v>
                </c:pt>
                <c:pt idx="7">
                  <c:v>708.00630421618996</c:v>
                </c:pt>
                <c:pt idx="8">
                  <c:v>765.77961864022996</c:v>
                </c:pt>
                <c:pt idx="9">
                  <c:v>828.26723552126998</c:v>
                </c:pt>
                <c:pt idx="10">
                  <c:v>895.85384193980997</c:v>
                </c:pt>
                <c:pt idx="11">
                  <c:v>968.95551544208001</c:v>
                </c:pt>
                <c:pt idx="12">
                  <c:v>1048.0222855022</c:v>
                </c:pt>
                <c:pt idx="13">
                  <c:v>1133.5409039991</c:v>
                </c:pt>
                <c:pt idx="14">
                  <c:v>1226.0378417654999</c:v>
                </c:pt>
                <c:pt idx="15">
                  <c:v>1326.0825296534999</c:v>
                </c:pt>
                <c:pt idx="16">
                  <c:v>1434.2908640733001</c:v>
                </c:pt>
                <c:pt idx="17">
                  <c:v>1551.3289985816</c:v>
                </c:pt>
                <c:pt idx="18">
                  <c:v>1677.9174448659001</c:v>
                </c:pt>
                <c:pt idx="19">
                  <c:v>1814.8355083669001</c:v>
                </c:pt>
                <c:pt idx="20">
                  <c:v>1962.9260858497</c:v>
                </c:pt>
                <c:pt idx="21">
                  <c:v>2123.1008544551</c:v>
                </c:pt>
                <c:pt idx="22">
                  <c:v>2296.3458841785</c:v>
                </c:pt>
                <c:pt idx="23">
                  <c:v>2483.7277083274998</c:v>
                </c:pt>
                <c:pt idx="24">
                  <c:v>2686.3998893271</c:v>
                </c:pt>
                <c:pt idx="25">
                  <c:v>2905.6101202962</c:v>
                </c:pt>
                <c:pt idx="26">
                  <c:v>3142.7079061123</c:v>
                </c:pt>
                <c:pt idx="27">
                  <c:v>3399.1528712510999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F1-4A7E-89E9-236DA106398E}"/>
            </c:ext>
          </c:extLst>
        </c:ser>
        <c:ser>
          <c:idx val="2"/>
          <c:order val="2"/>
          <c:tx>
            <c:strRef>
              <c:f>'[Sensitivity Analysis.xlsx]Scenario'!$A$30</c:f>
              <c:strCache>
                <c:ptCount val="1"/>
                <c:pt idx="0">
                  <c:v>Dividend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  <a:tailEnd type="triangle"/>
            </a:ln>
            <a:effectLst/>
          </c:spPr>
          <c:marker>
            <c:symbol val="none"/>
          </c:marker>
          <c:cat>
            <c:numRef>
              <c:f>'[Sensitivity Analysis.xlsx]Scenario'!$B$27:$AC$27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'[Sensitivity Analysis.xlsx]Scenario'!$B$30:$AC$30</c:f>
              <c:numCache>
                <c:formatCode>_-* #,##0_-;\-* #,##0_-;_-* "-"??_-;_-@_-</c:formatCode>
                <c:ptCount val="28"/>
                <c:pt idx="0">
                  <c:v>0</c:v>
                </c:pt>
                <c:pt idx="1">
                  <c:v>134.70333120826001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164.61714833763</c:v>
                </c:pt>
                <c:pt idx="13">
                  <c:v>310.22230345372998</c:v>
                </c:pt>
                <c:pt idx="14">
                  <c:v>368.85939346100997</c:v>
                </c:pt>
                <c:pt idx="15">
                  <c:v>428.25241086093001</c:v>
                </c:pt>
                <c:pt idx="16">
                  <c:v>491.52844364011997</c:v>
                </c:pt>
                <c:pt idx="17">
                  <c:v>559.00434585330004</c:v>
                </c:pt>
                <c:pt idx="18">
                  <c:v>631.02282684650004</c:v>
                </c:pt>
                <c:pt idx="19">
                  <c:v>707.95456104796006</c:v>
                </c:pt>
                <c:pt idx="20">
                  <c:v>790.20046991967001</c:v>
                </c:pt>
                <c:pt idx="21">
                  <c:v>878.19419011465004</c:v>
                </c:pt>
                <c:pt idx="22">
                  <c:v>972.40474303670999</c:v>
                </c:pt>
                <c:pt idx="23">
                  <c:v>1073.3394222366001</c:v>
                </c:pt>
                <c:pt idx="24">
                  <c:v>1181.5469164185999</c:v>
                </c:pt>
                <c:pt idx="25">
                  <c:v>1297.6206872851001</c:v>
                </c:pt>
                <c:pt idx="26">
                  <c:v>1422.2026230136</c:v>
                </c:pt>
                <c:pt idx="27">
                  <c:v>2466.1846098758001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FF1-4A7E-89E9-236DA106398E}"/>
            </c:ext>
          </c:extLst>
        </c:ser>
        <c:ser>
          <c:idx val="3"/>
          <c:order val="3"/>
          <c:tx>
            <c:strRef>
              <c:f>'[Sensitivity Analysis.xlsx]Sheet1'!$A$31</c:f>
              <c:strCache>
                <c:ptCount val="1"/>
                <c:pt idx="0">
                  <c:v>Flow to short term deposits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'[Sensitivity Analysis.xlsx]Sheet1'!$B$27:$AC$27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'[Sensitivity Analysis.xlsx]Sheet1'!$B$31:$AC$31</c:f>
            </c:numRef>
          </c:val>
          <c:smooth val="0"/>
          <c:extLst>
            <c:ext xmlns:c16="http://schemas.microsoft.com/office/drawing/2014/chart" uri="{C3380CC4-5D6E-409C-BE32-E72D297353CC}">
              <c16:uniqueId val="{00000003-8FF1-4A7E-89E9-236DA106398E}"/>
            </c:ext>
          </c:extLst>
        </c:ser>
        <c:ser>
          <c:idx val="4"/>
          <c:order val="4"/>
          <c:tx>
            <c:strRef>
              <c:f>'[Sensitivity Analysis.xlsx]Scenario'!$A$32</c:f>
              <c:strCache>
                <c:ptCount val="1"/>
                <c:pt idx="0">
                  <c:v>O&amp;M cost</c:v>
                </c:pt>
              </c:strCache>
            </c:strRef>
          </c:tx>
          <c:spPr>
            <a:ln w="19050" cap="rnd">
              <a:solidFill>
                <a:schemeClr val="accent4">
                  <a:lumMod val="50000"/>
                </a:schemeClr>
              </a:solidFill>
              <a:round/>
              <a:tailEnd type="diamond"/>
            </a:ln>
            <a:effectLst/>
          </c:spPr>
          <c:marker>
            <c:symbol val="none"/>
          </c:marker>
          <c:cat>
            <c:numRef>
              <c:f>'[Sensitivity Analysis.xlsx]Scenario'!$B$27:$AC$27</c:f>
              <c:numCache>
                <c:formatCode>General</c:formatCode>
                <c:ptCount val="2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  <c:pt idx="12">
                  <c:v>2035</c:v>
                </c:pt>
                <c:pt idx="13">
                  <c:v>2036</c:v>
                </c:pt>
                <c:pt idx="14">
                  <c:v>2037</c:v>
                </c:pt>
                <c:pt idx="15">
                  <c:v>2038</c:v>
                </c:pt>
                <c:pt idx="16">
                  <c:v>2039</c:v>
                </c:pt>
                <c:pt idx="17">
                  <c:v>2040</c:v>
                </c:pt>
                <c:pt idx="18">
                  <c:v>2041</c:v>
                </c:pt>
                <c:pt idx="19">
                  <c:v>2042</c:v>
                </c:pt>
                <c:pt idx="20">
                  <c:v>2043</c:v>
                </c:pt>
                <c:pt idx="21">
                  <c:v>2044</c:v>
                </c:pt>
                <c:pt idx="22">
                  <c:v>2045</c:v>
                </c:pt>
                <c:pt idx="23">
                  <c:v>2046</c:v>
                </c:pt>
                <c:pt idx="24">
                  <c:v>2047</c:v>
                </c:pt>
                <c:pt idx="25">
                  <c:v>2048</c:v>
                </c:pt>
                <c:pt idx="26">
                  <c:v>2049</c:v>
                </c:pt>
                <c:pt idx="27">
                  <c:v>2050</c:v>
                </c:pt>
              </c:numCache>
            </c:numRef>
          </c:cat>
          <c:val>
            <c:numRef>
              <c:f>'[Sensitivity Analysis.xlsx]Scenario'!$B$32:$AC$32</c:f>
              <c:numCache>
                <c:formatCode>_-* #,##0_-;\-* #,##0_-;_-* "-"??_-;_-@_-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102.19884380160001</c:v>
                </c:pt>
                <c:pt idx="3">
                  <c:v>110.53826945581</c:v>
                </c:pt>
                <c:pt idx="4">
                  <c:v>119.5581922434</c:v>
                </c:pt>
                <c:pt idx="5">
                  <c:v>129.31414073047</c:v>
                </c:pt>
                <c:pt idx="6">
                  <c:v>139.86617461406999</c:v>
                </c:pt>
                <c:pt idx="7">
                  <c:v>151.27925446258999</c:v>
                </c:pt>
                <c:pt idx="8">
                  <c:v>163.62364162673001</c:v>
                </c:pt>
                <c:pt idx="9">
                  <c:v>176.97533078347001</c:v>
                </c:pt>
                <c:pt idx="10">
                  <c:v>191.4165177754</c:v>
                </c:pt>
                <c:pt idx="11">
                  <c:v>276.04814083450998</c:v>
                </c:pt>
                <c:pt idx="12">
                  <c:v>298.57366912659</c:v>
                </c:pt>
                <c:pt idx="13">
                  <c:v>363.30444059322002</c:v>
                </c:pt>
                <c:pt idx="14">
                  <c:v>392.95008294563002</c:v>
                </c:pt>
                <c:pt idx="15">
                  <c:v>425.01480971401998</c:v>
                </c:pt>
                <c:pt idx="16">
                  <c:v>459.69601818669003</c:v>
                </c:pt>
                <c:pt idx="17">
                  <c:v>497.20721327070999</c:v>
                </c:pt>
                <c:pt idx="18">
                  <c:v>537.77932187357999</c:v>
                </c:pt>
                <c:pt idx="19">
                  <c:v>581.66211453847995</c:v>
                </c:pt>
                <c:pt idx="20">
                  <c:v>629.12574308482999</c:v>
                </c:pt>
                <c:pt idx="21">
                  <c:v>680.46240372053001</c:v>
                </c:pt>
                <c:pt idx="22">
                  <c:v>735.98813586411995</c:v>
                </c:pt>
                <c:pt idx="23">
                  <c:v>796.04476775065996</c:v>
                </c:pt>
                <c:pt idx="24">
                  <c:v>861.00202079912003</c:v>
                </c:pt>
                <c:pt idx="25">
                  <c:v>931.25978569630001</c:v>
                </c:pt>
                <c:pt idx="26">
                  <c:v>1007.2505842091</c:v>
                </c:pt>
                <c:pt idx="2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FF1-4A7E-89E9-236DA1063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43500272"/>
        <c:axId val="825925759"/>
      </c:lineChart>
      <c:catAx>
        <c:axId val="104350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825925759"/>
        <c:crosses val="autoZero"/>
        <c:auto val="1"/>
        <c:lblAlgn val="ctr"/>
        <c:lblOffset val="100"/>
        <c:noMultiLvlLbl val="0"/>
      </c:catAx>
      <c:valAx>
        <c:axId val="825925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Kshs</a:t>
                </a:r>
                <a:r>
                  <a:rPr lang="en-US" dirty="0"/>
                  <a:t> Million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04350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K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2060"/>
                </a:solidFill>
                <a:latin typeface="Lato" panose="020F0502020204030203" pitchFamily="34" charset="0"/>
              </a:rPr>
              <a:t>NPV, IRR Vs TARRIF($)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'[Cash inflows and outflows in local currency final.xls]Sheet1'!$C$70</c:f>
              <c:strCache>
                <c:ptCount val="1"/>
                <c:pt idx="0">
                  <c:v>NPV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'[Cash inflows and outflows in local currency final.xls]Sheet1'!$E$70:$E$79</c:f>
              <c:strCache>
                <c:ptCount val="10"/>
                <c:pt idx="0">
                  <c:v>Price (KWh)</c:v>
                </c:pt>
                <c:pt idx="1">
                  <c:v>0.375</c:v>
                </c:pt>
                <c:pt idx="2">
                  <c:v>0.040</c:v>
                </c:pt>
                <c:pt idx="3">
                  <c:v>0.045</c:v>
                </c:pt>
                <c:pt idx="4">
                  <c:v>0.046</c:v>
                </c:pt>
                <c:pt idx="5">
                  <c:v>0.047</c:v>
                </c:pt>
                <c:pt idx="6">
                  <c:v>0.048</c:v>
                </c:pt>
                <c:pt idx="7">
                  <c:v>0.050</c:v>
                </c:pt>
                <c:pt idx="8">
                  <c:v>0.057</c:v>
                </c:pt>
                <c:pt idx="9">
                  <c:v>0.058</c:v>
                </c:pt>
              </c:strCache>
            </c:strRef>
          </c:cat>
          <c:val>
            <c:numRef>
              <c:f>'[Cash inflows and outflows in local currency final.xls]Sheet1'!$C$71:$C$79</c:f>
              <c:numCache>
                <c:formatCode>#,##0;[Red]\(#,##0\)</c:formatCode>
                <c:ptCount val="9"/>
                <c:pt idx="0">
                  <c:v>-2085.0700000000002</c:v>
                </c:pt>
                <c:pt idx="1">
                  <c:v>-1154.48</c:v>
                </c:pt>
                <c:pt idx="2">
                  <c:v>-238.84</c:v>
                </c:pt>
                <c:pt idx="3">
                  <c:v>-58.04</c:v>
                </c:pt>
                <c:pt idx="4">
                  <c:v>122.04</c:v>
                </c:pt>
                <c:pt idx="5">
                  <c:v>211.92</c:v>
                </c:pt>
                <c:pt idx="6">
                  <c:v>659.54</c:v>
                </c:pt>
                <c:pt idx="7">
                  <c:v>1899.71</c:v>
                </c:pt>
                <c:pt idx="8">
                  <c:v>1987.88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77-4BE5-9946-13C543D8E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2"/>
        <c:overlap val="78"/>
        <c:axId val="596245551"/>
        <c:axId val="1464030672"/>
      </c:barChart>
      <c:lineChart>
        <c:grouping val="standard"/>
        <c:varyColors val="0"/>
        <c:ser>
          <c:idx val="2"/>
          <c:order val="2"/>
          <c:tx>
            <c:strRef>
              <c:f>'[Cash inflows and outflows in local currency final.xls]Sheet1'!$E$70</c:f>
              <c:strCache>
                <c:ptCount val="1"/>
                <c:pt idx="0">
                  <c:v>Price (KWh)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'[Cash inflows and outflows in local currency final.xls]Sheet1'!$E$71:$E$78</c:f>
              <c:numCache>
                <c:formatCode>0.000</c:formatCode>
                <c:ptCount val="8"/>
                <c:pt idx="0">
                  <c:v>0.375</c:v>
                </c:pt>
                <c:pt idx="1">
                  <c:v>0.04</c:v>
                </c:pt>
                <c:pt idx="2">
                  <c:v>4.4999999999999998E-2</c:v>
                </c:pt>
                <c:pt idx="3">
                  <c:v>4.5999999999999999E-2</c:v>
                </c:pt>
                <c:pt idx="4">
                  <c:v>4.7E-2</c:v>
                </c:pt>
                <c:pt idx="5">
                  <c:v>4.7500000000000001E-2</c:v>
                </c:pt>
                <c:pt idx="6">
                  <c:v>0.05</c:v>
                </c:pt>
                <c:pt idx="7">
                  <c:v>5.7000000000000002E-2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77-4BE5-9946-13C543D8E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6245551"/>
        <c:axId val="1464030672"/>
      </c:lineChart>
      <c:lineChart>
        <c:grouping val="standard"/>
        <c:varyColors val="0"/>
        <c:ser>
          <c:idx val="1"/>
          <c:order val="1"/>
          <c:tx>
            <c:strRef>
              <c:f>'[Cash inflows and outflows in local currency final.xls]Sheet1'!$D$70</c:f>
              <c:strCache>
                <c:ptCount val="1"/>
                <c:pt idx="0">
                  <c:v>IRR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  <a:headEnd type="diamond"/>
              <a:tailEnd type="triangle"/>
            </a:ln>
            <a:effectLst/>
          </c:spPr>
          <c:marker>
            <c:symbol val="none"/>
          </c:marker>
          <c:cat>
            <c:strRef>
              <c:f>'[Cash inflows and outflows in local currency final.xls]Sheet1'!$E$70:$E$78</c:f>
              <c:strCache>
                <c:ptCount val="9"/>
                <c:pt idx="0">
                  <c:v>Price (KWh)</c:v>
                </c:pt>
                <c:pt idx="1">
                  <c:v>0.375</c:v>
                </c:pt>
                <c:pt idx="2">
                  <c:v>0.040</c:v>
                </c:pt>
                <c:pt idx="3">
                  <c:v>0.045</c:v>
                </c:pt>
                <c:pt idx="4">
                  <c:v>0.046</c:v>
                </c:pt>
                <c:pt idx="5">
                  <c:v>0.047</c:v>
                </c:pt>
                <c:pt idx="6">
                  <c:v>0.048</c:v>
                </c:pt>
                <c:pt idx="7">
                  <c:v>0.050</c:v>
                </c:pt>
                <c:pt idx="8">
                  <c:v>0.057</c:v>
                </c:pt>
              </c:strCache>
            </c:strRef>
          </c:cat>
          <c:val>
            <c:numRef>
              <c:f>'[Cash inflows and outflows in local currency final.xls]Sheet1'!$D$71:$D$78</c:f>
              <c:numCache>
                <c:formatCode>0.00%</c:formatCode>
                <c:ptCount val="8"/>
                <c:pt idx="0">
                  <c:v>1.35E-2</c:v>
                </c:pt>
                <c:pt idx="1">
                  <c:v>4.6699999999999998E-2</c:v>
                </c:pt>
                <c:pt idx="2">
                  <c:v>6.5699999999999995E-2</c:v>
                </c:pt>
                <c:pt idx="3">
                  <c:v>6.898E-2</c:v>
                </c:pt>
                <c:pt idx="4">
                  <c:v>7.2080000000000005E-2</c:v>
                </c:pt>
                <c:pt idx="5">
                  <c:v>7.3499999999999996E-2</c:v>
                </c:pt>
                <c:pt idx="6">
                  <c:v>8.0799999999999997E-2</c:v>
                </c:pt>
                <c:pt idx="7">
                  <c:v>9.8799999999999999E-2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077-4BE5-9946-13C543D8E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2236591"/>
        <c:axId val="826016479"/>
      </c:lineChart>
      <c:catAx>
        <c:axId val="596245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en-US"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464030672"/>
        <c:crosses val="autoZero"/>
        <c:auto val="1"/>
        <c:lblAlgn val="ctr"/>
        <c:lblOffset val="100"/>
        <c:noMultiLvlLbl val="0"/>
      </c:catAx>
      <c:valAx>
        <c:axId val="146403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Shs</a:t>
                </a:r>
                <a:r>
                  <a:rPr lang="en-US" dirty="0"/>
                  <a:t>. Million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596245551"/>
        <c:crosses val="autoZero"/>
        <c:crossBetween val="between"/>
      </c:valAx>
      <c:catAx>
        <c:axId val="100223659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26016479"/>
        <c:crosses val="autoZero"/>
        <c:auto val="1"/>
        <c:lblAlgn val="ctr"/>
        <c:lblOffset val="100"/>
        <c:noMultiLvlLbl val="0"/>
      </c:catAx>
      <c:valAx>
        <c:axId val="82601647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IRR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002236591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K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rgbClr val="002060"/>
                </a:solidFill>
                <a:latin typeface="Lato" panose="020F0502020204030203" pitchFamily="34" charset="0"/>
              </a:rPr>
              <a:t>NPV, IRR Vs TARRIF($)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'[Cash inflows and outflows in local currency final.xls]Sheet1'!$C$70</c:f>
              <c:strCache>
                <c:ptCount val="1"/>
                <c:pt idx="0">
                  <c:v>NPV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'[Cash inflows and outflows in local currency final.xls]Sheet1'!$E$70:$E$79</c:f>
              <c:strCache>
                <c:ptCount val="10"/>
                <c:pt idx="0">
                  <c:v>Price (KWh)</c:v>
                </c:pt>
                <c:pt idx="1">
                  <c:v>0.375</c:v>
                </c:pt>
                <c:pt idx="2">
                  <c:v>0.040</c:v>
                </c:pt>
                <c:pt idx="3">
                  <c:v>0.045</c:v>
                </c:pt>
                <c:pt idx="4">
                  <c:v>0.046</c:v>
                </c:pt>
                <c:pt idx="5">
                  <c:v>0.047</c:v>
                </c:pt>
                <c:pt idx="6">
                  <c:v>0.048</c:v>
                </c:pt>
                <c:pt idx="7">
                  <c:v>0.050</c:v>
                </c:pt>
                <c:pt idx="8">
                  <c:v>0.057</c:v>
                </c:pt>
                <c:pt idx="9">
                  <c:v>0.058</c:v>
                </c:pt>
              </c:strCache>
            </c:strRef>
          </c:cat>
          <c:val>
            <c:numRef>
              <c:f>'[Cash inflows and outflows in local currency final.xls]Sheet1'!$C$71:$C$79</c:f>
              <c:numCache>
                <c:formatCode>#,##0;[Red]\(#,##0\)</c:formatCode>
                <c:ptCount val="9"/>
                <c:pt idx="0">
                  <c:v>-2085.0700000000002</c:v>
                </c:pt>
                <c:pt idx="1">
                  <c:v>-1154.48</c:v>
                </c:pt>
                <c:pt idx="2">
                  <c:v>-238.84</c:v>
                </c:pt>
                <c:pt idx="3">
                  <c:v>-58.04</c:v>
                </c:pt>
                <c:pt idx="4">
                  <c:v>122.04</c:v>
                </c:pt>
                <c:pt idx="5">
                  <c:v>211.92</c:v>
                </c:pt>
                <c:pt idx="6">
                  <c:v>659.54</c:v>
                </c:pt>
                <c:pt idx="7">
                  <c:v>1899.71</c:v>
                </c:pt>
                <c:pt idx="8">
                  <c:v>1987.88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F9-4FD2-B0F2-0895B9373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3"/>
        <c:overlap val="78"/>
        <c:axId val="596245551"/>
        <c:axId val="1464030672"/>
      </c:barChart>
      <c:lineChart>
        <c:grouping val="standard"/>
        <c:varyColors val="0"/>
        <c:ser>
          <c:idx val="2"/>
          <c:order val="2"/>
          <c:tx>
            <c:strRef>
              <c:f>'[Cash inflows and outflows in local currency final.xls]Sheet1'!$E$70</c:f>
              <c:strCache>
                <c:ptCount val="1"/>
                <c:pt idx="0">
                  <c:v>Price (KWh)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'[Cash inflows and outflows in local currency final.xls]Sheet1'!$E$71:$E$78</c:f>
              <c:numCache>
                <c:formatCode>0.000</c:formatCode>
                <c:ptCount val="8"/>
                <c:pt idx="0">
                  <c:v>0.375</c:v>
                </c:pt>
                <c:pt idx="1">
                  <c:v>0.04</c:v>
                </c:pt>
                <c:pt idx="2">
                  <c:v>4.4999999999999998E-2</c:v>
                </c:pt>
                <c:pt idx="3">
                  <c:v>4.5999999999999999E-2</c:v>
                </c:pt>
                <c:pt idx="4">
                  <c:v>4.7E-2</c:v>
                </c:pt>
                <c:pt idx="5">
                  <c:v>4.7500000000000001E-2</c:v>
                </c:pt>
                <c:pt idx="6">
                  <c:v>0.05</c:v>
                </c:pt>
                <c:pt idx="7">
                  <c:v>5.7000000000000002E-2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AF9-4FD2-B0F2-0895B9373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6245551"/>
        <c:axId val="1464030672"/>
      </c:lineChart>
      <c:lineChart>
        <c:grouping val="standard"/>
        <c:varyColors val="0"/>
        <c:ser>
          <c:idx val="1"/>
          <c:order val="1"/>
          <c:tx>
            <c:strRef>
              <c:f>'[Cash inflows and outflows in local currency final.xls]Sheet1'!$D$70</c:f>
              <c:strCache>
                <c:ptCount val="1"/>
                <c:pt idx="0">
                  <c:v>IRR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'[Cash inflows and outflows in local currency final.xls]Sheet1'!$E$70:$E$78</c:f>
              <c:strCache>
                <c:ptCount val="9"/>
                <c:pt idx="0">
                  <c:v>Price (KWh)</c:v>
                </c:pt>
                <c:pt idx="1">
                  <c:v>0.375</c:v>
                </c:pt>
                <c:pt idx="2">
                  <c:v>0.040</c:v>
                </c:pt>
                <c:pt idx="3">
                  <c:v>0.045</c:v>
                </c:pt>
                <c:pt idx="4">
                  <c:v>0.046</c:v>
                </c:pt>
                <c:pt idx="5">
                  <c:v>0.047</c:v>
                </c:pt>
                <c:pt idx="6">
                  <c:v>0.048</c:v>
                </c:pt>
                <c:pt idx="7">
                  <c:v>0.050</c:v>
                </c:pt>
                <c:pt idx="8">
                  <c:v>0.057</c:v>
                </c:pt>
              </c:strCache>
            </c:strRef>
          </c:cat>
          <c:val>
            <c:numRef>
              <c:f>'[Cash inflows and outflows in local currency final.xls]Sheet1'!$D$71:$D$78</c:f>
              <c:numCache>
                <c:formatCode>0.00%</c:formatCode>
                <c:ptCount val="8"/>
                <c:pt idx="0">
                  <c:v>1.35E-2</c:v>
                </c:pt>
                <c:pt idx="1">
                  <c:v>4.6699999999999998E-2</c:v>
                </c:pt>
                <c:pt idx="2">
                  <c:v>6.5699999999999995E-2</c:v>
                </c:pt>
                <c:pt idx="3">
                  <c:v>6.898E-2</c:v>
                </c:pt>
                <c:pt idx="4">
                  <c:v>7.2080000000000005E-2</c:v>
                </c:pt>
                <c:pt idx="5">
                  <c:v>7.3499999999999996E-2</c:v>
                </c:pt>
                <c:pt idx="6">
                  <c:v>8.0799999999999997E-2</c:v>
                </c:pt>
                <c:pt idx="7">
                  <c:v>9.8799999999999999E-2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AF9-4FD2-B0F2-0895B93738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2236591"/>
        <c:axId val="826016479"/>
      </c:lineChart>
      <c:catAx>
        <c:axId val="596245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lang="en-US"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464030672"/>
        <c:crosses val="autoZero"/>
        <c:auto val="1"/>
        <c:lblAlgn val="ctr"/>
        <c:lblOffset val="100"/>
        <c:noMultiLvlLbl val="0"/>
      </c:catAx>
      <c:valAx>
        <c:axId val="1464030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NPV </a:t>
                </a:r>
                <a:r>
                  <a:rPr lang="en-US" dirty="0" err="1"/>
                  <a:t>Shs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#,##0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596245551"/>
        <c:crosses val="autoZero"/>
        <c:crossBetween val="between"/>
      </c:valAx>
      <c:catAx>
        <c:axId val="1002236591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26016479"/>
        <c:crosses val="autoZero"/>
        <c:auto val="1"/>
        <c:lblAlgn val="ctr"/>
        <c:lblOffset val="100"/>
        <c:noMultiLvlLbl val="0"/>
      </c:catAx>
      <c:valAx>
        <c:axId val="82601647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IRR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1002236591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/>
      </a:pPr>
      <a:endParaRPr lang="en-K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sv-SE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/>
              <a:buNone/>
            </a:pPr>
            <a:endParaRPr dirty="0"/>
          </a:p>
        </p:txBody>
      </p:sp>
      <p:sp>
        <p:nvSpPr>
          <p:cNvPr id="99" name="Google Shape;9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/>
              <a:buNone/>
            </a:pPr>
            <a:fld id="{00000000-1234-1234-1234-123412341234}" type="slidenum">
              <a:rPr lang="sv-SE"/>
              <a:t>1</a:t>
            </a:fld>
            <a:endParaRPr 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3349485" y="231015"/>
            <a:ext cx="8842513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Helvetica Neue"/>
              <a:buNone/>
              <a:defRPr sz="4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0"/>
            <a:ext cx="3349484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3349486" y="4339705"/>
            <a:ext cx="8842513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33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i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‹#›</a:t>
            </a:fld>
            <a:endParaRPr lang="sv-SE" b="1" i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2067143" y="5581429"/>
            <a:ext cx="984032" cy="738116"/>
          </a:xfrm>
          <a:prstGeom prst="rect">
            <a:avLst/>
          </a:prstGeom>
        </p:spPr>
      </p:pic>
      <p:grpSp>
        <p:nvGrpSpPr>
          <p:cNvPr id="35" name="Group 34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29" name="Rectangle 2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Google Shape;18;p17" descr="A picture containing text, font, graphics, logo&#10;&#10;Description automatically generated"/>
          <p:cNvPicPr preferRelativeResize="0"/>
          <p:nvPr userDrawn="1"/>
        </p:nvPicPr>
        <p:blipFill rotWithShape="1">
          <a:blip r:embed="rId3"/>
          <a:srcRect/>
          <a:stretch>
            <a:fillRect/>
          </a:stretch>
        </p:blipFill>
        <p:spPr>
          <a:xfrm>
            <a:off x="400739" y="832924"/>
            <a:ext cx="1031185" cy="333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19;p17"/>
          <p:cNvPicPr preferRelativeResize="0"/>
          <p:nvPr userDrawn="1"/>
        </p:nvPicPr>
        <p:blipFill rotWithShape="1">
          <a:blip r:embed="rId4"/>
          <a:srcRect/>
          <a:stretch>
            <a:fillRect/>
          </a:stretch>
        </p:blipFill>
        <p:spPr>
          <a:xfrm>
            <a:off x="1676538" y="771801"/>
            <a:ext cx="1311965" cy="418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20;p17"/>
          <p:cNvPicPr preferRelativeResize="0"/>
          <p:nvPr userDrawn="1"/>
        </p:nvPicPr>
        <p:blipFill rotWithShape="1">
          <a:blip r:embed="rId5"/>
          <a:srcRect/>
          <a:stretch>
            <a:fillRect/>
          </a:stretch>
        </p:blipFill>
        <p:spPr>
          <a:xfrm>
            <a:off x="385656" y="1442805"/>
            <a:ext cx="1378756" cy="285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21;p17"/>
          <p:cNvPicPr preferRelativeResize="0"/>
          <p:nvPr userDrawn="1"/>
        </p:nvPicPr>
        <p:blipFill rotWithShape="1">
          <a:blip r:embed="rId6"/>
          <a:srcRect/>
          <a:stretch>
            <a:fillRect/>
          </a:stretch>
        </p:blipFill>
        <p:spPr>
          <a:xfrm>
            <a:off x="1989419" y="1347615"/>
            <a:ext cx="1020547" cy="3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22;p17"/>
          <p:cNvPicPr preferRelativeResize="0"/>
          <p:nvPr userDrawn="1"/>
        </p:nvPicPr>
        <p:blipFill rotWithShape="1">
          <a:blip r:embed="rId7"/>
          <a:srcRect/>
          <a:stretch>
            <a:fillRect/>
          </a:stretch>
        </p:blipFill>
        <p:spPr>
          <a:xfrm>
            <a:off x="344231" y="1910787"/>
            <a:ext cx="554913" cy="62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23;p17"/>
          <p:cNvPicPr preferRelativeResize="0"/>
          <p:nvPr userDrawn="1"/>
        </p:nvPicPr>
        <p:blipFill rotWithShape="1">
          <a:blip r:embed="rId8"/>
          <a:srcRect/>
          <a:stretch>
            <a:fillRect/>
          </a:stretch>
        </p:blipFill>
        <p:spPr>
          <a:xfrm>
            <a:off x="1665049" y="1958069"/>
            <a:ext cx="706899" cy="53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4;p17"/>
          <p:cNvPicPr preferRelativeResize="0"/>
          <p:nvPr userDrawn="1"/>
        </p:nvPicPr>
        <p:blipFill rotWithShape="1">
          <a:blip r:embed="rId9"/>
          <a:srcRect/>
          <a:stretch>
            <a:fillRect/>
          </a:stretch>
        </p:blipFill>
        <p:spPr>
          <a:xfrm>
            <a:off x="2488008" y="1985318"/>
            <a:ext cx="472823" cy="475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5;p17"/>
          <p:cNvPicPr preferRelativeResize="0"/>
          <p:nvPr userDrawn="1"/>
        </p:nvPicPr>
        <p:blipFill rotWithShape="1">
          <a:blip r:embed="rId10"/>
          <a:srcRect/>
          <a:stretch>
            <a:fillRect/>
          </a:stretch>
        </p:blipFill>
        <p:spPr>
          <a:xfrm>
            <a:off x="387573" y="2674249"/>
            <a:ext cx="1378755" cy="380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26;p17"/>
          <p:cNvPicPr preferRelativeResize="0"/>
          <p:nvPr userDrawn="1"/>
        </p:nvPicPr>
        <p:blipFill rotWithShape="1">
          <a:blip r:embed="rId11"/>
          <a:srcRect/>
          <a:stretch>
            <a:fillRect/>
          </a:stretch>
        </p:blipFill>
        <p:spPr>
          <a:xfrm>
            <a:off x="2008796" y="2768078"/>
            <a:ext cx="934430" cy="193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7;p17"/>
          <p:cNvPicPr preferRelativeResize="0"/>
          <p:nvPr userDrawn="1"/>
        </p:nvPicPr>
        <p:blipFill rotWithShape="1">
          <a:blip r:embed="rId12"/>
          <a:srcRect/>
          <a:stretch>
            <a:fillRect/>
          </a:stretch>
        </p:blipFill>
        <p:spPr>
          <a:xfrm>
            <a:off x="1931831" y="4526693"/>
            <a:ext cx="1021555" cy="293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28;p17"/>
          <p:cNvPicPr preferRelativeResize="0"/>
          <p:nvPr userDrawn="1"/>
        </p:nvPicPr>
        <p:blipFill rotWithShape="1">
          <a:blip r:embed="rId13"/>
          <a:srcRect/>
          <a:stretch>
            <a:fillRect/>
          </a:stretch>
        </p:blipFill>
        <p:spPr>
          <a:xfrm>
            <a:off x="2116302" y="3264699"/>
            <a:ext cx="844530" cy="27826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" name="Google Shape;29;p17"/>
          <p:cNvGrpSpPr/>
          <p:nvPr userDrawn="1"/>
        </p:nvGrpSpPr>
        <p:grpSpPr>
          <a:xfrm>
            <a:off x="395103" y="4219221"/>
            <a:ext cx="1352912" cy="965553"/>
            <a:chOff x="405263" y="4051299"/>
            <a:chExt cx="1445840" cy="1031875"/>
          </a:xfrm>
        </p:grpSpPr>
        <p:pic>
          <p:nvPicPr>
            <p:cNvPr id="69" name="Google Shape;30;p17"/>
            <p:cNvPicPr preferRelativeResize="0"/>
            <p:nvPr/>
          </p:nvPicPr>
          <p:blipFill rotWithShape="1">
            <a:blip r:embed="rId14"/>
            <a:srcRect/>
            <a:stretch>
              <a:fillRect/>
            </a:stretch>
          </p:blipFill>
          <p:spPr>
            <a:xfrm>
              <a:off x="405263" y="4240868"/>
              <a:ext cx="696462" cy="6964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" name="Google Shape;31;p17"/>
            <p:cNvPicPr preferRelativeResize="0"/>
            <p:nvPr/>
          </p:nvPicPr>
          <p:blipFill rotWithShape="1">
            <a:blip r:embed="rId15"/>
            <a:srcRect/>
            <a:stretch>
              <a:fillRect/>
            </a:stretch>
          </p:blipFill>
          <p:spPr>
            <a:xfrm>
              <a:off x="1072905" y="4051299"/>
              <a:ext cx="778198" cy="103187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1" name="Google Shape;32;p17"/>
          <p:cNvPicPr preferRelativeResize="0"/>
          <p:nvPr userDrawn="1"/>
        </p:nvPicPr>
        <p:blipFill rotWithShape="1">
          <a:blip r:embed="rId16"/>
          <a:srcRect/>
          <a:stretch>
            <a:fillRect/>
          </a:stretch>
        </p:blipFill>
        <p:spPr>
          <a:xfrm>
            <a:off x="347404" y="5291993"/>
            <a:ext cx="1052771" cy="361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33;p17"/>
          <p:cNvPicPr preferRelativeResize="0"/>
          <p:nvPr userDrawn="1"/>
        </p:nvPicPr>
        <p:blipFill rotWithShape="1">
          <a:blip r:embed="rId17"/>
          <a:srcRect/>
          <a:stretch>
            <a:fillRect/>
          </a:stretch>
        </p:blipFill>
        <p:spPr>
          <a:xfrm>
            <a:off x="1344451" y="5219699"/>
            <a:ext cx="669624" cy="101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34;p17"/>
          <p:cNvPicPr preferRelativeResize="0"/>
          <p:nvPr userDrawn="1"/>
        </p:nvPicPr>
        <p:blipFill rotWithShape="1">
          <a:blip r:embed="rId18"/>
          <a:srcRect/>
          <a:stretch>
            <a:fillRect/>
          </a:stretch>
        </p:blipFill>
        <p:spPr>
          <a:xfrm>
            <a:off x="1883618" y="5027425"/>
            <a:ext cx="1323132" cy="623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35;p17"/>
          <p:cNvPicPr preferRelativeResize="0"/>
          <p:nvPr userDrawn="1"/>
        </p:nvPicPr>
        <p:blipFill rotWithShape="1">
          <a:blip r:embed="rId19"/>
          <a:srcRect/>
          <a:stretch>
            <a:fillRect/>
          </a:stretch>
        </p:blipFill>
        <p:spPr>
          <a:xfrm>
            <a:off x="402403" y="5860662"/>
            <a:ext cx="826324" cy="210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36;p17"/>
          <p:cNvPicPr preferRelativeResize="0"/>
          <p:nvPr userDrawn="1"/>
        </p:nvPicPr>
        <p:blipFill rotWithShape="1">
          <a:blip r:embed="rId20"/>
          <a:srcRect/>
          <a:stretch>
            <a:fillRect/>
          </a:stretch>
        </p:blipFill>
        <p:spPr>
          <a:xfrm>
            <a:off x="2194143" y="5708429"/>
            <a:ext cx="984032" cy="738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42;p17" descr="A picture containing font, logo, graphics, text&#10;&#10;Description automatically generated"/>
          <p:cNvPicPr preferRelativeResize="0"/>
          <p:nvPr userDrawn="1"/>
        </p:nvPicPr>
        <p:blipFill rotWithShape="1">
          <a:blip r:embed="rId21"/>
          <a:srcRect/>
          <a:stretch>
            <a:fillRect/>
          </a:stretch>
        </p:blipFill>
        <p:spPr>
          <a:xfrm>
            <a:off x="344228" y="3781351"/>
            <a:ext cx="1087695" cy="354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43;p17" descr="A picture containing font, text, graphics, typography&#10;&#10;Description automatically generated"/>
          <p:cNvPicPr preferRelativeResize="0"/>
          <p:nvPr userDrawn="1"/>
        </p:nvPicPr>
        <p:blipFill rotWithShape="1">
          <a:blip r:embed="rId22"/>
          <a:srcRect/>
          <a:stretch>
            <a:fillRect/>
          </a:stretch>
        </p:blipFill>
        <p:spPr>
          <a:xfrm>
            <a:off x="1772392" y="3835938"/>
            <a:ext cx="1216112" cy="385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44;p17"/>
          <p:cNvPicPr preferRelativeResize="0"/>
          <p:nvPr userDrawn="1"/>
        </p:nvPicPr>
        <p:blipFill rotWithShape="1">
          <a:blip r:embed="rId23"/>
          <a:srcRect/>
          <a:stretch>
            <a:fillRect/>
          </a:stretch>
        </p:blipFill>
        <p:spPr>
          <a:xfrm>
            <a:off x="358437" y="3313273"/>
            <a:ext cx="1525181" cy="181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45;p17" descr="A black and white logo&#10;&#10;Description automatically generated"/>
          <p:cNvPicPr preferRelativeResize="0"/>
          <p:nvPr userDrawn="1"/>
        </p:nvPicPr>
        <p:blipFill rotWithShape="1">
          <a:blip r:embed="rId24"/>
          <a:srcRect/>
          <a:stretch>
            <a:fillRect/>
          </a:stretch>
        </p:blipFill>
        <p:spPr>
          <a:xfrm>
            <a:off x="1066005" y="1986745"/>
            <a:ext cx="472823" cy="472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1524000" y="1122363"/>
            <a:ext cx="9144000" cy="23876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524000" y="3602038"/>
            <a:ext cx="9144000" cy="16557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  <a:lvl2pPr marL="0" indent="228600">
              <a:buSzTx/>
              <a:buFontTx/>
              <a:buNone/>
            </a:lvl2pPr>
            <a:lvl3pPr marL="0" indent="457200">
              <a:buSzTx/>
              <a:buFontTx/>
              <a:buNone/>
            </a:lvl3pPr>
            <a:lvl4pPr marL="0" indent="685800">
              <a:buSzTx/>
              <a:buFontTx/>
              <a:buNone/>
            </a:lvl4pPr>
            <a:lvl5pPr marL="0" indent="914400"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 preserve="1">
  <p:cSld name="1_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Helvetica Neue"/>
              <a:buNone/>
              <a:defRPr sz="5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8" name="Rectangle 7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None/>
              <a:defRPr sz="3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" name="Google Shape;14;p16"/>
          <p:cNvSpPr txBox="1"/>
          <p:nvPr userDrawn="1"/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b="1" smtClean="0"/>
              <a:t>‹#›</a:t>
            </a:fld>
            <a:endParaRPr lang="sv-SE" b="1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228600" y="6376732"/>
            <a:ext cx="11740074" cy="290849"/>
            <a:chOff x="228600" y="6376732"/>
            <a:chExt cx="11740074" cy="290849"/>
          </a:xfrm>
        </p:grpSpPr>
        <p:sp>
          <p:nvSpPr>
            <p:cNvPr id="9" name="Rectangle 8"/>
            <p:cNvSpPr/>
            <p:nvPr userDrawn="1"/>
          </p:nvSpPr>
          <p:spPr>
            <a:xfrm>
              <a:off x="228600" y="6412293"/>
              <a:ext cx="11740074" cy="2244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732637" y="6376732"/>
              <a:ext cx="6732000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/>
                <a:buNone/>
                <a:defRPr/>
              </a:pP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ICTP JOINT SUMMER SCHOOL </a:t>
              </a:r>
              <a:r>
                <a:rPr lang="en-ZA" sz="1290" b="0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FOR</a:t>
              </a:r>
              <a:r>
                <a:rPr lang="en-ZA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SUSTAINABLE DEVELOPMENT</a:t>
              </a:r>
              <a:r>
                <a:rPr lang="en-US" sz="1290" b="1" i="0" u="none" strike="noStrike" cap="none" dirty="0">
                  <a:solidFill>
                    <a:schemeClr val="bg1"/>
                  </a:solidFill>
                  <a:latin typeface="Arial" panose="020B0604020202020204"/>
                  <a:cs typeface="Arial" panose="020B0604020202020204"/>
                  <a:sym typeface="Arial" panose="020B0604020202020204"/>
                </a:rPr>
                <a:t> </a:t>
              </a:r>
              <a:r>
                <a:rPr lang="en-US" sz="1290" b="0" dirty="0">
                  <a:solidFill>
                    <a:schemeClr val="bg1"/>
                  </a:solidFill>
                </a:rPr>
                <a:t>|</a:t>
              </a:r>
              <a:r>
                <a:rPr lang="en-US" sz="1290" b="1" dirty="0">
                  <a:solidFill>
                    <a:schemeClr val="bg1"/>
                  </a:solidFill>
                </a:rPr>
                <a:t> 2023</a:t>
              </a: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349623" y="6524540"/>
              <a:ext cx="277126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9074426" y="6524540"/>
              <a:ext cx="2763861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 dirty="0"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 dirty="0"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11539331" y="365125"/>
            <a:ext cx="43069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1" i="0" u="none" strike="noStrike" cap="none">
                <a:solidFill>
                  <a:srgbClr val="7F7F7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 panose="020B0604020202020204"/>
              <a:buNone/>
              <a:defRPr sz="1000" b="0" i="0" u="none" strike="noStrike" cap="none">
                <a:solidFill>
                  <a:srgbClr val="7F7F7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fld id="{00000000-1234-1234-1234-123412341234}" type="slidenum">
              <a:rPr lang="sv-SE" smtClean="0"/>
              <a:t>‹#›</a:t>
            </a:fld>
            <a:endParaRPr lang="sv-SE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Helvetica" pitchFamily="2" charset="0"/>
          <a:ea typeface="Helvetica" pitchFamily="2" charset="0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bg1"/>
            </a:gs>
            <a:gs pos="62000">
              <a:schemeClr val="bg1">
                <a:lumMod val="95000"/>
              </a:schemeClr>
            </a:gs>
            <a:gs pos="100000">
              <a:schemeClr val="bg1">
                <a:lumMod val="95000"/>
              </a:schemeClr>
            </a:gs>
            <a:gs pos="96000">
              <a:schemeClr val="bg1"/>
            </a:gs>
            <a:gs pos="100000">
              <a:schemeClr val="bg1"/>
            </a:gs>
          </a:gsLst>
          <a:lin ang="21594000" scaled="0"/>
        </a:gra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 txBox="1"/>
          <p:nvPr/>
        </p:nvSpPr>
        <p:spPr>
          <a:xfrm>
            <a:off x="3352800" y="4225290"/>
            <a:ext cx="8837295" cy="16706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spcAft>
                <a:spcPts val="1200"/>
              </a:spcAft>
              <a:buSzPts val="2400"/>
            </a:pPr>
            <a:r>
              <a:rPr lang="sv-SE" sz="2400" b="1" i="0" u="none" strike="noStrike" cap="none" dirty="0">
                <a:solidFill>
                  <a:schemeClr val="tx1"/>
                </a:solidFill>
                <a:latin typeface="Lato" panose="020F0502020204030203" pitchFamily="34" charset="0"/>
                <a:ea typeface="Helvetica Neue"/>
                <a:cs typeface="Lato" panose="020F0502020204030203" pitchFamily="34" charset="0"/>
                <a:sym typeface="Helvetica Neue"/>
              </a:rPr>
              <a:t>By Lee Okombe &amp; Erick Bikoro:  </a:t>
            </a:r>
          </a:p>
          <a:p>
            <a:pPr algn="ctr">
              <a:spcAft>
                <a:spcPts val="1200"/>
              </a:spcAft>
              <a:buSzPts val="2400"/>
            </a:pPr>
            <a:r>
              <a:rPr lang="sv-SE" sz="2400" b="1" i="0" u="none" strike="noStrike" cap="none" dirty="0">
                <a:solidFill>
                  <a:schemeClr val="tx1"/>
                </a:solidFill>
                <a:latin typeface="Lato" panose="020F0502020204030203" pitchFamily="34" charset="0"/>
                <a:ea typeface="Helvetica Neue"/>
                <a:cs typeface="Lato" panose="020F0502020204030203" pitchFamily="34" charset="0"/>
                <a:sym typeface="Helvetica Neue"/>
              </a:rPr>
              <a:t>Email: Lee.okombe@epra.go.ke, Ebikoro@kplc.co.ke</a:t>
            </a:r>
          </a:p>
          <a:p>
            <a:pPr lvl="0" algn="ctr">
              <a:buSzPts val="2400"/>
            </a:pPr>
            <a:r>
              <a:rPr lang="en-ZA" sz="2400" b="1" dirty="0">
                <a:latin typeface="Lato" panose="020F0502020204030203" pitchFamily="34" charset="0"/>
                <a:cs typeface="Lato" panose="020F0502020204030203" pitchFamily="34" charset="0"/>
              </a:rPr>
              <a:t>ICTP Joint Summer School for Sustainable Development</a:t>
            </a:r>
          </a:p>
          <a:p>
            <a:pPr lvl="0" algn="ctr">
              <a:buSzPts val="2400"/>
            </a:pPr>
            <a:endParaRPr lang="en-ZA" sz="2400" b="0" i="0" u="none" strike="noStrike" cap="none" dirty="0">
              <a:solidFill>
                <a:srgbClr val="0C0C0C"/>
              </a:solidFill>
              <a:latin typeface="Lato" panose="020F0502020204030203" pitchFamily="34" charset="0"/>
              <a:ea typeface="Helvetica Neue"/>
              <a:cs typeface="Lato" panose="020F0502020204030203" pitchFamily="34" charset="0"/>
              <a:sym typeface="Helvetica Neue"/>
            </a:endParaRPr>
          </a:p>
          <a:p>
            <a:pPr lvl="0" algn="ctr">
              <a:buSzPts val="2400"/>
            </a:pPr>
            <a:endParaRPr lang="sv-SE" sz="2400" b="1" i="0" u="none" strike="noStrike" cap="none" dirty="0">
              <a:solidFill>
                <a:srgbClr val="0C0C0C"/>
              </a:solidFill>
              <a:latin typeface="Lato" panose="020F0502020204030203" pitchFamily="34" charset="0"/>
              <a:ea typeface="Helvetica Neue"/>
              <a:cs typeface="Lato" panose="020F0502020204030203" pitchFamily="34" charset="0"/>
              <a:sym typeface="Helvetica Neue"/>
            </a:endParaRPr>
          </a:p>
        </p:txBody>
      </p:sp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3487280" y="580265"/>
            <a:ext cx="8842513" cy="2387600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sv-SE" dirty="0">
                <a:latin typeface="Lato Black" panose="020F0A02020204030203" charset="0"/>
                <a:cs typeface="Lato Black" panose="020F0A02020204030203" charset="0"/>
              </a:rPr>
              <a:t>Accelerating Clean Energy Transition in Kenya</a:t>
            </a:r>
            <a:br>
              <a:rPr lang="sv-SE" dirty="0">
                <a:latin typeface="Lato Black" panose="020F0A02020204030203" charset="0"/>
                <a:cs typeface="Lato Black" panose="020F0A02020204030203" charset="0"/>
              </a:rPr>
            </a:br>
            <a:br>
              <a:rPr lang="sv-SE" sz="2400" dirty="0">
                <a:latin typeface="Lato Black" panose="020F0A02020204030203" charset="0"/>
                <a:cs typeface="Lato Black" panose="020F0A02020204030203" charset="0"/>
              </a:rPr>
            </a:br>
            <a:r>
              <a:rPr lang="sv-SE" sz="3200" dirty="0">
                <a:latin typeface="Lato Black" panose="020F0A02020204030203" charset="0"/>
                <a:cs typeface="Lato Black" panose="020F0A02020204030203" charset="0"/>
              </a:rPr>
              <a:t>Financial Analysis of a Solar PV Power Plant</a:t>
            </a:r>
            <a:br>
              <a:rPr lang="sv-SE" dirty="0">
                <a:latin typeface="Lato Black" panose="020F0A02020204030203" charset="0"/>
                <a:cs typeface="Lato Black" panose="020F0A02020204030203" charset="0"/>
              </a:rPr>
            </a:br>
            <a:endParaRPr lang="sv-SE" dirty="0">
              <a:latin typeface="Lato Black" panose="020F0A02020204030203" charset="0"/>
              <a:cs typeface="Lato Black" panose="020F0A02020204030203" charset="0"/>
            </a:endParaRPr>
          </a:p>
        </p:txBody>
      </p:sp>
      <p:pic>
        <p:nvPicPr>
          <p:cNvPr id="8" name="Picture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990" y="5722620"/>
            <a:ext cx="621665" cy="5530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5230" y="5722620"/>
            <a:ext cx="2013585" cy="6711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0200" y="2762250"/>
            <a:ext cx="1628775" cy="1333500"/>
          </a:xfrm>
          <a:prstGeom prst="rect">
            <a:avLst/>
          </a:prstGeom>
        </p:spPr>
      </p:pic>
      <p:pic>
        <p:nvPicPr>
          <p:cNvPr id="164" name="Google Shape;164;g1e4c84a49e0_5_0" descr="A blue and white logo&#10;&#10;Description automatically generated"/>
          <p:cNvPicPr preferRelativeResize="0"/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263782" y="128060"/>
            <a:ext cx="1193800" cy="58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0;p5"/>
          <p:cNvSpPr txBox="1"/>
          <p:nvPr/>
        </p:nvSpPr>
        <p:spPr>
          <a:xfrm>
            <a:off x="838200" y="346465"/>
            <a:ext cx="10515600" cy="660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>
              <a:lnSpc>
                <a:spcPct val="90000"/>
              </a:lnSpc>
              <a:buSzPts val="4400"/>
            </a:pPr>
            <a:r>
              <a:rPr lang="sv-SE" sz="4000" b="1" dirty="0">
                <a:latin typeface="Lato" panose="020F0502020204030203" pitchFamily="34" charset="0"/>
                <a:ea typeface="Helvetica Neue" panose="020B0604020202020204" charset="0"/>
                <a:cs typeface="Lato" panose="020F0502020204030203" pitchFamily="34" charset="0"/>
              </a:rPr>
              <a:t>Context and Aim</a:t>
            </a:r>
          </a:p>
        </p:txBody>
      </p:sp>
      <p:sp>
        <p:nvSpPr>
          <p:cNvPr id="3" name="Google Shape;91;p5"/>
          <p:cNvSpPr txBox="1"/>
          <p:nvPr/>
        </p:nvSpPr>
        <p:spPr>
          <a:xfrm>
            <a:off x="431800" y="1138555"/>
            <a:ext cx="6456045" cy="5083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sv-SE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Kenya  has immense solar potential estimated at </a:t>
            </a:r>
            <a:endParaRPr lang="en-GB" sz="1800" b="0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en-GB" sz="1800" b="0" u="none" strike="noStrike" baseline="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     4 - 6 kWh/m²/day. </a:t>
            </a:r>
          </a:p>
          <a:p>
            <a:endParaRPr lang="en-GB" sz="500" b="0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The costs of solar  PV  have been on a downward trend making it very competitive.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6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en-GB" sz="1800" b="0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endParaRPr lang="en-GB" sz="1800" b="0" i="1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Freeform 25"/>
          <p:cNvSpPr/>
          <p:nvPr/>
        </p:nvSpPr>
        <p:spPr bwMode="auto">
          <a:xfrm>
            <a:off x="6887845" y="762635"/>
            <a:ext cx="4660900" cy="5587365"/>
          </a:xfrm>
          <a:custGeom>
            <a:avLst/>
            <a:gdLst>
              <a:gd name="T0" fmla="*/ 169 w 189"/>
              <a:gd name="T1" fmla="*/ 47 h 243"/>
              <a:gd name="T2" fmla="*/ 180 w 189"/>
              <a:gd name="T3" fmla="*/ 34 h 243"/>
              <a:gd name="T4" fmla="*/ 185 w 189"/>
              <a:gd name="T5" fmla="*/ 18 h 243"/>
              <a:gd name="T6" fmla="*/ 180 w 189"/>
              <a:gd name="T7" fmla="*/ 19 h 243"/>
              <a:gd name="T8" fmla="*/ 164 w 189"/>
              <a:gd name="T9" fmla="*/ 11 h 243"/>
              <a:gd name="T10" fmla="*/ 141 w 189"/>
              <a:gd name="T11" fmla="*/ 23 h 243"/>
              <a:gd name="T12" fmla="*/ 130 w 189"/>
              <a:gd name="T13" fmla="*/ 30 h 243"/>
              <a:gd name="T14" fmla="*/ 118 w 189"/>
              <a:gd name="T15" fmla="*/ 29 h 243"/>
              <a:gd name="T16" fmla="*/ 101 w 189"/>
              <a:gd name="T17" fmla="*/ 26 h 243"/>
              <a:gd name="T18" fmla="*/ 87 w 189"/>
              <a:gd name="T19" fmla="*/ 17 h 243"/>
              <a:gd name="T20" fmla="*/ 57 w 189"/>
              <a:gd name="T21" fmla="*/ 2 h 243"/>
              <a:gd name="T22" fmla="*/ 50 w 189"/>
              <a:gd name="T23" fmla="*/ 3 h 243"/>
              <a:gd name="T24" fmla="*/ 37 w 189"/>
              <a:gd name="T25" fmla="*/ 2 h 243"/>
              <a:gd name="T26" fmla="*/ 28 w 189"/>
              <a:gd name="T27" fmla="*/ 2 h 243"/>
              <a:gd name="T28" fmla="*/ 9 w 189"/>
              <a:gd name="T29" fmla="*/ 4 h 243"/>
              <a:gd name="T30" fmla="*/ 5 w 189"/>
              <a:gd name="T31" fmla="*/ 14 h 243"/>
              <a:gd name="T32" fmla="*/ 7 w 189"/>
              <a:gd name="T33" fmla="*/ 15 h 243"/>
              <a:gd name="T34" fmla="*/ 8 w 189"/>
              <a:gd name="T35" fmla="*/ 21 h 243"/>
              <a:gd name="T36" fmla="*/ 9 w 189"/>
              <a:gd name="T37" fmla="*/ 21 h 243"/>
              <a:gd name="T38" fmla="*/ 12 w 189"/>
              <a:gd name="T39" fmla="*/ 38 h 243"/>
              <a:gd name="T40" fmla="*/ 19 w 189"/>
              <a:gd name="T41" fmla="*/ 43 h 243"/>
              <a:gd name="T42" fmla="*/ 23 w 189"/>
              <a:gd name="T43" fmla="*/ 48 h 243"/>
              <a:gd name="T44" fmla="*/ 24 w 189"/>
              <a:gd name="T45" fmla="*/ 60 h 243"/>
              <a:gd name="T46" fmla="*/ 24 w 189"/>
              <a:gd name="T47" fmla="*/ 75 h 243"/>
              <a:gd name="T48" fmla="*/ 19 w 189"/>
              <a:gd name="T49" fmla="*/ 88 h 243"/>
              <a:gd name="T50" fmla="*/ 15 w 189"/>
              <a:gd name="T51" fmla="*/ 95 h 243"/>
              <a:gd name="T52" fmla="*/ 2 w 189"/>
              <a:gd name="T53" fmla="*/ 114 h 243"/>
              <a:gd name="T54" fmla="*/ 0 w 189"/>
              <a:gd name="T55" fmla="*/ 116 h 243"/>
              <a:gd name="T56" fmla="*/ 0 w 189"/>
              <a:gd name="T57" fmla="*/ 119 h 243"/>
              <a:gd name="T58" fmla="*/ 4 w 189"/>
              <a:gd name="T59" fmla="*/ 130 h 243"/>
              <a:gd name="T60" fmla="*/ 13 w 189"/>
              <a:gd name="T61" fmla="*/ 127 h 243"/>
              <a:gd name="T62" fmla="*/ 19 w 189"/>
              <a:gd name="T63" fmla="*/ 131 h 243"/>
              <a:gd name="T64" fmla="*/ 10 w 189"/>
              <a:gd name="T65" fmla="*/ 137 h 243"/>
              <a:gd name="T66" fmla="*/ 3 w 189"/>
              <a:gd name="T67" fmla="*/ 143 h 243"/>
              <a:gd name="T68" fmla="*/ 92 w 189"/>
              <a:gd name="T69" fmla="*/ 201 h 243"/>
              <a:gd name="T70" fmla="*/ 94 w 189"/>
              <a:gd name="T71" fmla="*/ 205 h 243"/>
              <a:gd name="T72" fmla="*/ 130 w 189"/>
              <a:gd name="T73" fmla="*/ 243 h 243"/>
              <a:gd name="T74" fmla="*/ 138 w 189"/>
              <a:gd name="T75" fmla="*/ 233 h 243"/>
              <a:gd name="T76" fmla="*/ 145 w 189"/>
              <a:gd name="T77" fmla="*/ 218 h 243"/>
              <a:gd name="T78" fmla="*/ 153 w 189"/>
              <a:gd name="T79" fmla="*/ 193 h 243"/>
              <a:gd name="T80" fmla="*/ 158 w 189"/>
              <a:gd name="T81" fmla="*/ 189 h 243"/>
              <a:gd name="T82" fmla="*/ 165 w 189"/>
              <a:gd name="T83" fmla="*/ 182 h 243"/>
              <a:gd name="T84" fmla="*/ 170 w 189"/>
              <a:gd name="T85" fmla="*/ 174 h 243"/>
              <a:gd name="T86" fmla="*/ 177 w 189"/>
              <a:gd name="T87" fmla="*/ 172 h 243"/>
              <a:gd name="T88" fmla="*/ 182 w 189"/>
              <a:gd name="T89" fmla="*/ 164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9" h="243">
                <a:moveTo>
                  <a:pt x="169" y="146"/>
                </a:moveTo>
                <a:cubicBezTo>
                  <a:pt x="169" y="146"/>
                  <a:pt x="169" y="146"/>
                  <a:pt x="169" y="146"/>
                </a:cubicBezTo>
                <a:cubicBezTo>
                  <a:pt x="169" y="47"/>
                  <a:pt x="169" y="47"/>
                  <a:pt x="169" y="47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71" y="45"/>
                  <a:pt x="171" y="45"/>
                  <a:pt x="171" y="45"/>
                </a:cubicBezTo>
                <a:cubicBezTo>
                  <a:pt x="180" y="34"/>
                  <a:pt x="180" y="34"/>
                  <a:pt x="180" y="34"/>
                </a:cubicBezTo>
                <a:cubicBezTo>
                  <a:pt x="189" y="19"/>
                  <a:pt x="189" y="19"/>
                  <a:pt x="189" y="19"/>
                </a:cubicBezTo>
                <a:cubicBezTo>
                  <a:pt x="189" y="19"/>
                  <a:pt x="189" y="19"/>
                  <a:pt x="189" y="19"/>
                </a:cubicBezTo>
                <a:cubicBezTo>
                  <a:pt x="185" y="18"/>
                  <a:pt x="185" y="18"/>
                  <a:pt x="185" y="18"/>
                </a:cubicBezTo>
                <a:cubicBezTo>
                  <a:pt x="185" y="18"/>
                  <a:pt x="185" y="18"/>
                  <a:pt x="185" y="18"/>
                </a:cubicBezTo>
                <a:cubicBezTo>
                  <a:pt x="181" y="19"/>
                  <a:pt x="181" y="19"/>
                  <a:pt x="181" y="19"/>
                </a:cubicBezTo>
                <a:cubicBezTo>
                  <a:pt x="180" y="19"/>
                  <a:pt x="180" y="19"/>
                  <a:pt x="180" y="19"/>
                </a:cubicBezTo>
                <a:cubicBezTo>
                  <a:pt x="179" y="19"/>
                  <a:pt x="179" y="19"/>
                  <a:pt x="179" y="19"/>
                </a:cubicBezTo>
                <a:cubicBezTo>
                  <a:pt x="165" y="11"/>
                  <a:pt x="165" y="11"/>
                  <a:pt x="165" y="11"/>
                </a:cubicBezTo>
                <a:cubicBezTo>
                  <a:pt x="164" y="11"/>
                  <a:pt x="164" y="11"/>
                  <a:pt x="164" y="11"/>
                </a:cubicBezTo>
                <a:cubicBezTo>
                  <a:pt x="156" y="13"/>
                  <a:pt x="156" y="13"/>
                  <a:pt x="156" y="13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41" y="23"/>
                  <a:pt x="141" y="23"/>
                  <a:pt x="141" y="23"/>
                </a:cubicBezTo>
                <a:cubicBezTo>
                  <a:pt x="141" y="23"/>
                  <a:pt x="141" y="24"/>
                  <a:pt x="141" y="24"/>
                </a:cubicBezTo>
                <a:cubicBezTo>
                  <a:pt x="131" y="29"/>
                  <a:pt x="131" y="29"/>
                  <a:pt x="131" y="29"/>
                </a:cubicBezTo>
                <a:cubicBezTo>
                  <a:pt x="131" y="30"/>
                  <a:pt x="131" y="30"/>
                  <a:pt x="130" y="30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19" y="29"/>
                  <a:pt x="119" y="29"/>
                  <a:pt x="119" y="29"/>
                </a:cubicBezTo>
                <a:cubicBezTo>
                  <a:pt x="119" y="29"/>
                  <a:pt x="119" y="29"/>
                  <a:pt x="118" y="29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92" y="23"/>
                  <a:pt x="92" y="23"/>
                  <a:pt x="92" y="23"/>
                </a:cubicBezTo>
                <a:cubicBezTo>
                  <a:pt x="92" y="23"/>
                  <a:pt x="92" y="23"/>
                  <a:pt x="91" y="23"/>
                </a:cubicBezTo>
                <a:cubicBezTo>
                  <a:pt x="87" y="17"/>
                  <a:pt x="87" y="17"/>
                  <a:pt x="87" y="17"/>
                </a:cubicBezTo>
                <a:cubicBezTo>
                  <a:pt x="70" y="6"/>
                  <a:pt x="70" y="6"/>
                  <a:pt x="70" y="6"/>
                </a:cubicBezTo>
                <a:cubicBezTo>
                  <a:pt x="63" y="2"/>
                  <a:pt x="63" y="2"/>
                  <a:pt x="63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1" y="3"/>
                  <a:pt x="51" y="3"/>
                  <a:pt x="51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44" y="1"/>
                  <a:pt x="44" y="1"/>
                  <a:pt x="44" y="1"/>
                </a:cubicBezTo>
                <a:cubicBezTo>
                  <a:pt x="37" y="2"/>
                  <a:pt x="37" y="2"/>
                  <a:pt x="37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9" y="4"/>
                  <a:pt x="9" y="4"/>
                  <a:pt x="9" y="4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6" y="14"/>
                  <a:pt x="6" y="14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8" y="16"/>
                  <a:pt x="8" y="16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1"/>
                  <a:pt x="8" y="21"/>
                  <a:pt x="8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2"/>
                  <a:pt x="9" y="22"/>
                  <a:pt x="9" y="22"/>
                </a:cubicBezTo>
                <a:cubicBezTo>
                  <a:pt x="12" y="35"/>
                  <a:pt x="12" y="35"/>
                  <a:pt x="12" y="35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4" y="40"/>
                  <a:pt x="14" y="40"/>
                  <a:pt x="14" y="40"/>
                </a:cubicBezTo>
                <a:cubicBezTo>
                  <a:pt x="19" y="43"/>
                  <a:pt x="19" y="43"/>
                  <a:pt x="19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3" y="48"/>
                  <a:pt x="23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5"/>
                  <a:pt x="24" y="65"/>
                  <a:pt x="24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75"/>
                  <a:pt x="24" y="75"/>
                  <a:pt x="24" y="75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19" y="88"/>
                  <a:pt x="19" y="88"/>
                  <a:pt x="19" y="88"/>
                </a:cubicBezTo>
                <a:cubicBezTo>
                  <a:pt x="16" y="93"/>
                  <a:pt x="16" y="93"/>
                  <a:pt x="16" y="93"/>
                </a:cubicBezTo>
                <a:cubicBezTo>
                  <a:pt x="16" y="94"/>
                  <a:pt x="16" y="94"/>
                  <a:pt x="16" y="94"/>
                </a:cubicBezTo>
                <a:cubicBezTo>
                  <a:pt x="15" y="95"/>
                  <a:pt x="15" y="95"/>
                  <a:pt x="15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2" y="114"/>
                  <a:pt x="2" y="114"/>
                  <a:pt x="2" y="114"/>
                </a:cubicBezTo>
                <a:cubicBezTo>
                  <a:pt x="2" y="114"/>
                  <a:pt x="2" y="114"/>
                  <a:pt x="2" y="114"/>
                </a:cubicBezTo>
                <a:cubicBezTo>
                  <a:pt x="2" y="114"/>
                  <a:pt x="2" y="114"/>
                  <a:pt x="2" y="11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2"/>
                  <a:pt x="0" y="122"/>
                  <a:pt x="0" y="122"/>
                </a:cubicBezTo>
                <a:cubicBezTo>
                  <a:pt x="2" y="127"/>
                  <a:pt x="2" y="127"/>
                  <a:pt x="2" y="127"/>
                </a:cubicBezTo>
                <a:cubicBezTo>
                  <a:pt x="4" y="130"/>
                  <a:pt x="4" y="130"/>
                  <a:pt x="4" y="130"/>
                </a:cubicBezTo>
                <a:cubicBezTo>
                  <a:pt x="9" y="128"/>
                  <a:pt x="9" y="128"/>
                  <a:pt x="9" y="128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9" y="127"/>
                  <a:pt x="19" y="128"/>
                  <a:pt x="19" y="128"/>
                </a:cubicBezTo>
                <a:cubicBezTo>
                  <a:pt x="19" y="131"/>
                  <a:pt x="19" y="131"/>
                  <a:pt x="19" y="131"/>
                </a:cubicBezTo>
                <a:cubicBezTo>
                  <a:pt x="19" y="132"/>
                  <a:pt x="19" y="132"/>
                  <a:pt x="18" y="132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0" y="138"/>
                  <a:pt x="10" y="138"/>
                  <a:pt x="9" y="138"/>
                </a:cubicBezTo>
                <a:cubicBezTo>
                  <a:pt x="5" y="138"/>
                  <a:pt x="5" y="138"/>
                  <a:pt x="5" y="138"/>
                </a:cubicBezTo>
                <a:cubicBezTo>
                  <a:pt x="3" y="143"/>
                  <a:pt x="3" y="143"/>
                  <a:pt x="3" y="143"/>
                </a:cubicBezTo>
                <a:cubicBezTo>
                  <a:pt x="6" y="146"/>
                  <a:pt x="6" y="146"/>
                  <a:pt x="6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94" y="204"/>
                  <a:pt x="94" y="204"/>
                  <a:pt x="94" y="205"/>
                </a:cubicBezTo>
                <a:cubicBezTo>
                  <a:pt x="94" y="208"/>
                  <a:pt x="94" y="208"/>
                  <a:pt x="94" y="20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130" y="243"/>
                  <a:pt x="130" y="243"/>
                  <a:pt x="130" y="243"/>
                </a:cubicBezTo>
                <a:cubicBezTo>
                  <a:pt x="133" y="242"/>
                  <a:pt x="133" y="242"/>
                  <a:pt x="133" y="242"/>
                </a:cubicBezTo>
                <a:cubicBezTo>
                  <a:pt x="136" y="237"/>
                  <a:pt x="136" y="237"/>
                  <a:pt x="136" y="237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41" y="225"/>
                  <a:pt x="141" y="225"/>
                  <a:pt x="141" y="225"/>
                </a:cubicBezTo>
                <a:cubicBezTo>
                  <a:pt x="141" y="225"/>
                  <a:pt x="141" y="225"/>
                  <a:pt x="141" y="225"/>
                </a:cubicBezTo>
                <a:cubicBezTo>
                  <a:pt x="145" y="218"/>
                  <a:pt x="145" y="218"/>
                  <a:pt x="145" y="218"/>
                </a:cubicBezTo>
                <a:cubicBezTo>
                  <a:pt x="149" y="208"/>
                  <a:pt x="149" y="208"/>
                  <a:pt x="149" y="208"/>
                </a:cubicBezTo>
                <a:cubicBezTo>
                  <a:pt x="150" y="201"/>
                  <a:pt x="150" y="201"/>
                  <a:pt x="150" y="201"/>
                </a:cubicBezTo>
                <a:cubicBezTo>
                  <a:pt x="153" y="193"/>
                  <a:pt x="153" y="193"/>
                  <a:pt x="153" y="193"/>
                </a:cubicBezTo>
                <a:cubicBezTo>
                  <a:pt x="155" y="190"/>
                  <a:pt x="155" y="190"/>
                  <a:pt x="155" y="190"/>
                </a:cubicBezTo>
                <a:cubicBezTo>
                  <a:pt x="156" y="190"/>
                  <a:pt x="156" y="189"/>
                  <a:pt x="156" y="189"/>
                </a:cubicBezTo>
                <a:cubicBezTo>
                  <a:pt x="158" y="189"/>
                  <a:pt x="158" y="189"/>
                  <a:pt x="158" y="189"/>
                </a:cubicBezTo>
                <a:cubicBezTo>
                  <a:pt x="165" y="185"/>
                  <a:pt x="165" y="185"/>
                  <a:pt x="165" y="185"/>
                </a:cubicBezTo>
                <a:cubicBezTo>
                  <a:pt x="165" y="183"/>
                  <a:pt x="165" y="183"/>
                  <a:pt x="165" y="183"/>
                </a:cubicBezTo>
                <a:cubicBezTo>
                  <a:pt x="165" y="182"/>
                  <a:pt x="165" y="182"/>
                  <a:pt x="165" y="182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69" y="174"/>
                  <a:pt x="170" y="174"/>
                  <a:pt x="170" y="174"/>
                </a:cubicBezTo>
                <a:cubicBezTo>
                  <a:pt x="172" y="173"/>
                  <a:pt x="172" y="173"/>
                  <a:pt x="172" y="173"/>
                </a:cubicBezTo>
                <a:cubicBezTo>
                  <a:pt x="173" y="173"/>
                  <a:pt x="173" y="172"/>
                  <a:pt x="173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1" y="167"/>
                  <a:pt x="181" y="167"/>
                  <a:pt x="181" y="167"/>
                </a:cubicBezTo>
                <a:cubicBezTo>
                  <a:pt x="182" y="165"/>
                  <a:pt x="182" y="165"/>
                  <a:pt x="182" y="165"/>
                </a:cubicBezTo>
                <a:cubicBezTo>
                  <a:pt x="182" y="164"/>
                  <a:pt x="182" y="164"/>
                  <a:pt x="182" y="164"/>
                </a:cubicBezTo>
                <a:lnTo>
                  <a:pt x="169" y="146"/>
                </a:lnTo>
                <a:close/>
              </a:path>
            </a:pathLst>
          </a:custGeom>
          <a:blipFill rotWithShape="1">
            <a:blip r:embed="rId2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350"/>
          </a:p>
        </p:txBody>
      </p:sp>
      <p:graphicFrame>
        <p:nvGraphicFramePr>
          <p:cNvPr id="7" name="Chart 6"/>
          <p:cNvGraphicFramePr/>
          <p:nvPr/>
        </p:nvGraphicFramePr>
        <p:xfrm>
          <a:off x="516255" y="2527935"/>
          <a:ext cx="5509260" cy="3413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5941695"/>
            <a:ext cx="24504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IRENA,2021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0;p5"/>
          <p:cNvSpPr txBox="1"/>
          <p:nvPr/>
        </p:nvSpPr>
        <p:spPr>
          <a:xfrm>
            <a:off x="838200" y="346465"/>
            <a:ext cx="10515600" cy="660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>
              <a:lnSpc>
                <a:spcPct val="90000"/>
              </a:lnSpc>
              <a:buSzPts val="4400"/>
            </a:pPr>
            <a:r>
              <a:rPr lang="sv-SE" sz="4000" b="1" dirty="0">
                <a:latin typeface="Lato" panose="020F0502020204030203" pitchFamily="34" charset="0"/>
                <a:ea typeface="Helvetica Neue" panose="020B0604020202020204" charset="0"/>
                <a:cs typeface="Lato" panose="020F0502020204030203" pitchFamily="34" charset="0"/>
              </a:rPr>
              <a:t>Context and Aim</a:t>
            </a:r>
            <a:r>
              <a:rPr lang="en-US" altLang="sv-SE" sz="4000" b="1" dirty="0">
                <a:latin typeface="Lato" panose="020F0502020204030203" pitchFamily="34" charset="0"/>
                <a:ea typeface="Helvetica Neue" panose="020B0604020202020204" charset="0"/>
                <a:cs typeface="Lato" panose="020F0502020204030203" pitchFamily="34" charset="0"/>
              </a:rPr>
              <a:t>...</a:t>
            </a:r>
          </a:p>
        </p:txBody>
      </p:sp>
      <p:sp>
        <p:nvSpPr>
          <p:cNvPr id="3" name="Google Shape;91;p5"/>
          <p:cNvSpPr txBox="1"/>
          <p:nvPr/>
        </p:nvSpPr>
        <p:spPr>
          <a:xfrm>
            <a:off x="5565140" y="753745"/>
            <a:ext cx="6456045" cy="5083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Arial" panose="020B0604020202020204"/>
                <a:sym typeface="Arial" panose="020B060402020202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defRPr sz="1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</a:pPr>
            <a:endParaRPr lang="en-GB" sz="6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Solar PV is one of the technologies  identified for meeting Kenya’s electricity demand in the 2022-2041 Least Cost Power Development Plan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Kenya is targeting 100% Renewable Energy Transition by 2030.</a:t>
            </a: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One of the government’s priorities(B</a:t>
            </a:r>
            <a:r>
              <a:rPr lang="en-US" alt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ottom</a:t>
            </a: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-U</a:t>
            </a:r>
            <a:r>
              <a:rPr lang="en-US" alt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p</a:t>
            </a: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 E</a:t>
            </a:r>
            <a:r>
              <a:rPr lang="en-US" alt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conomic</a:t>
            </a: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 T</a:t>
            </a:r>
            <a:r>
              <a:rPr lang="en-US" alt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ransformation - </a:t>
            </a: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BETA) is reducing the cost of living which implies provision of affordable energy.</a:t>
            </a: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Achieving Universal Electricity Access by 2026</a:t>
            </a: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60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en-GB" sz="1800" b="0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endParaRPr lang="en-GB" sz="1800" b="0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endParaRPr lang="en-GB" sz="1800" b="0" i="1" u="none" strike="noStrike" baseline="0" dirty="0">
              <a:solidFill>
                <a:schemeClr val="tx1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graphicFrame>
        <p:nvGraphicFramePr>
          <p:cNvPr id="4" name="Table 3"/>
          <p:cNvGraphicFramePr/>
          <p:nvPr/>
        </p:nvGraphicFramePr>
        <p:xfrm>
          <a:off x="741045" y="1560195"/>
          <a:ext cx="446595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3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306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80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Installed  MW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sz="1800">
                        <a:latin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1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1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Hydro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816.0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839.0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Geothermal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251.0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950.0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Thermal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548.1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681.6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Emergency 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120.0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Wind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438.3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0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Biomass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26.0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Solar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210.6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Total Capacity 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1766.9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sz="1800">
                          <a:latin typeface="Lato" panose="020F0502020204030203" pitchFamily="34" charset="0"/>
                          <a:cs typeface="Lato" panose="020F0502020204030203" pitchFamily="34" charset="0"/>
                        </a:rPr>
                        <a:t>3121.4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Text Box 4"/>
          <p:cNvSpPr txBox="1"/>
          <p:nvPr/>
        </p:nvSpPr>
        <p:spPr>
          <a:xfrm>
            <a:off x="5565140" y="5275580"/>
            <a:ext cx="626745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7030A0"/>
                </a:solidFill>
                <a:latin typeface="Lato Black" panose="020F0A02020204030203" charset="0"/>
                <a:cs typeface="Lato Black" panose="020F0A02020204030203" charset="0"/>
              </a:rPr>
              <a:t>The aim is to determine the viability of a solar power plant and its application in the MTP (Medium Term Planning projects that are being factored in LCPDP)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Circle"/>
          <p:cNvSpPr/>
          <p:nvPr/>
        </p:nvSpPr>
        <p:spPr>
          <a:xfrm>
            <a:off x="1210630" y="955598"/>
            <a:ext cx="635001" cy="635001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tIns="45719" bIns="4571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 dirty="0"/>
          </a:p>
        </p:txBody>
      </p:sp>
      <p:sp>
        <p:nvSpPr>
          <p:cNvPr id="535" name="Rectangle 15"/>
          <p:cNvSpPr txBox="1"/>
          <p:nvPr/>
        </p:nvSpPr>
        <p:spPr>
          <a:xfrm>
            <a:off x="845575" y="2031303"/>
            <a:ext cx="1455280" cy="584773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400" b="1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40 MW </a:t>
            </a:r>
          </a:p>
          <a:p>
            <a:r>
              <a:rPr lang="en-US" sz="1400" b="1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(59.6 GWh p.a</a:t>
            </a:r>
            <a:r>
              <a:rPr lang="en-US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36" name="Rectangle 16"/>
          <p:cNvSpPr txBox="1"/>
          <p:nvPr/>
        </p:nvSpPr>
        <p:spPr>
          <a:xfrm>
            <a:off x="800490" y="1726005"/>
            <a:ext cx="1686578" cy="338552"/>
          </a:xfrm>
          <a:prstGeom prst="rect">
            <a:avLst/>
          </a:prstGeom>
          <a:ln w="25400">
            <a:miter lim="400000"/>
          </a:ln>
        </p:spPr>
        <p:txBody>
          <a:bodyPr wrap="square" tIns="45719" bIns="45719">
            <a:spAutoFit/>
          </a:bodyPr>
          <a:lstStyle>
            <a:lvl1pPr algn="ctr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sz="1600" dirty="0"/>
              <a:t>Capacity(MW)</a:t>
            </a:r>
          </a:p>
        </p:txBody>
      </p:sp>
      <p:sp>
        <p:nvSpPr>
          <p:cNvPr id="537" name="Circle"/>
          <p:cNvSpPr/>
          <p:nvPr/>
        </p:nvSpPr>
        <p:spPr>
          <a:xfrm>
            <a:off x="3034061" y="955598"/>
            <a:ext cx="635001" cy="635001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tIns="45719" bIns="4571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 dirty="0"/>
          </a:p>
        </p:txBody>
      </p:sp>
      <p:sp>
        <p:nvSpPr>
          <p:cNvPr id="538" name="Rectangle 15"/>
          <p:cNvSpPr txBox="1"/>
          <p:nvPr/>
        </p:nvSpPr>
        <p:spPr>
          <a:xfrm>
            <a:off x="2676626" y="2064323"/>
            <a:ext cx="1455280" cy="830995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GB" sz="1600" b="1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Debt( Export Credit Loans ) and Equity</a:t>
            </a:r>
          </a:p>
        </p:txBody>
      </p:sp>
      <p:sp>
        <p:nvSpPr>
          <p:cNvPr id="539" name="Rectangle 16"/>
          <p:cNvSpPr txBox="1"/>
          <p:nvPr/>
        </p:nvSpPr>
        <p:spPr>
          <a:xfrm>
            <a:off x="2623921" y="1726005"/>
            <a:ext cx="1455280" cy="584773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GB" sz="1600" dirty="0">
                <a:sym typeface="+mn-ea"/>
              </a:rPr>
              <a:t>Financing</a:t>
            </a:r>
            <a:endParaRPr lang="en-GB" sz="1600" dirty="0"/>
          </a:p>
          <a:p>
            <a:endParaRPr sz="1600" dirty="0"/>
          </a:p>
        </p:txBody>
      </p:sp>
      <p:sp>
        <p:nvSpPr>
          <p:cNvPr id="540" name="Circle"/>
          <p:cNvSpPr/>
          <p:nvPr/>
        </p:nvSpPr>
        <p:spPr>
          <a:xfrm>
            <a:off x="4857492" y="955598"/>
            <a:ext cx="635001" cy="635001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tIns="45719" bIns="4571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 dirty="0"/>
          </a:p>
        </p:txBody>
      </p:sp>
      <p:sp>
        <p:nvSpPr>
          <p:cNvPr id="541" name="Rectangle 15"/>
          <p:cNvSpPr txBox="1"/>
          <p:nvPr/>
        </p:nvSpPr>
        <p:spPr>
          <a:xfrm>
            <a:off x="4663826" y="2413642"/>
            <a:ext cx="1455280" cy="307775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400" b="1" dirty="0">
                <a:solidFill>
                  <a:srgbClr val="002060"/>
                </a:solidFill>
                <a:latin typeface="Lato" panose="020F0502020204030203" pitchFamily="34" charset="0"/>
                <a:cs typeface="Lato" panose="020F0502020204030203" pitchFamily="34" charset="0"/>
              </a:rPr>
              <a:t>USD 0.6</a:t>
            </a:r>
          </a:p>
        </p:txBody>
      </p:sp>
      <p:sp>
        <p:nvSpPr>
          <p:cNvPr id="542" name="Rectangle 16"/>
          <p:cNvSpPr txBox="1"/>
          <p:nvPr/>
        </p:nvSpPr>
        <p:spPr>
          <a:xfrm>
            <a:off x="4427802" y="1590599"/>
            <a:ext cx="1758950" cy="830995"/>
          </a:xfrm>
          <a:prstGeom prst="rect">
            <a:avLst/>
          </a:prstGeom>
          <a:ln w="25400">
            <a:miter lim="400000"/>
          </a:ln>
        </p:spPr>
        <p:txBody>
          <a:bodyPr wrap="square" tIns="45719" bIns="45719">
            <a:spAutoFit/>
          </a:bodyPr>
          <a:lstStyle>
            <a:lvl1pPr algn="ctr">
              <a:defRPr sz="2800" b="1">
                <a:solidFill>
                  <a:schemeClr val="accent3"/>
                </a:solidFill>
              </a:defRPr>
            </a:lvl1pPr>
          </a:lstStyle>
          <a:p>
            <a:r>
              <a:rPr sz="1600" dirty="0"/>
              <a:t>Annual O&amp;M Cost (</a:t>
            </a:r>
            <a:r>
              <a:rPr lang="en-US" sz="1600" dirty="0"/>
              <a:t>M</a:t>
            </a:r>
            <a:r>
              <a:rPr sz="1600" dirty="0"/>
              <a:t>illions USD)</a:t>
            </a:r>
          </a:p>
        </p:txBody>
      </p:sp>
      <p:sp>
        <p:nvSpPr>
          <p:cNvPr id="543" name="Circle"/>
          <p:cNvSpPr/>
          <p:nvPr/>
        </p:nvSpPr>
        <p:spPr>
          <a:xfrm>
            <a:off x="6680923" y="955598"/>
            <a:ext cx="635001" cy="63500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tIns="45719" bIns="4571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 dirty="0"/>
          </a:p>
        </p:txBody>
      </p:sp>
      <p:sp>
        <p:nvSpPr>
          <p:cNvPr id="544" name="Rectangle 15"/>
          <p:cNvSpPr txBox="1"/>
          <p:nvPr/>
        </p:nvSpPr>
        <p:spPr>
          <a:xfrm>
            <a:off x="6277133" y="2031303"/>
            <a:ext cx="1455280" cy="584773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600" b="1" dirty="0">
                <a:solidFill>
                  <a:srgbClr val="002060"/>
                </a:solidFill>
                <a:latin typeface="Lato" panose="020F0502020204030203" pitchFamily="34" charset="0"/>
                <a:cs typeface="Lato" panose="020F0502020204030203" pitchFamily="34" charset="0"/>
              </a:rPr>
              <a:t>$  4%</a:t>
            </a:r>
          </a:p>
          <a:p>
            <a:r>
              <a:rPr lang="en-US" sz="1600" b="1" dirty="0">
                <a:solidFill>
                  <a:srgbClr val="002060"/>
                </a:solidFill>
                <a:latin typeface="Lato" panose="020F0502020204030203" pitchFamily="34" charset="0"/>
                <a:cs typeface="Lato" panose="020F0502020204030203" pitchFamily="34" charset="0"/>
              </a:rPr>
              <a:t>Kshs 8%</a:t>
            </a:r>
          </a:p>
        </p:txBody>
      </p:sp>
      <p:sp>
        <p:nvSpPr>
          <p:cNvPr id="545" name="Rectangle 16"/>
          <p:cNvSpPr txBox="1"/>
          <p:nvPr/>
        </p:nvSpPr>
        <p:spPr>
          <a:xfrm>
            <a:off x="6270783" y="1726005"/>
            <a:ext cx="1455280" cy="400108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2800" b="1">
                <a:solidFill>
                  <a:schemeClr val="accent4"/>
                </a:solidFill>
              </a:defRPr>
            </a:lvl1pPr>
          </a:lstStyle>
          <a:p>
            <a:r>
              <a:rPr lang="en-US" sz="2000" dirty="0"/>
              <a:t>Inflation</a:t>
            </a:r>
          </a:p>
        </p:txBody>
      </p:sp>
      <p:sp>
        <p:nvSpPr>
          <p:cNvPr id="546" name="Circle"/>
          <p:cNvSpPr/>
          <p:nvPr/>
        </p:nvSpPr>
        <p:spPr>
          <a:xfrm>
            <a:off x="8504354" y="955598"/>
            <a:ext cx="635001" cy="635001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tIns="45719" bIns="4571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 dirty="0"/>
          </a:p>
        </p:txBody>
      </p:sp>
      <p:sp>
        <p:nvSpPr>
          <p:cNvPr id="547" name="Rectangle 15"/>
          <p:cNvSpPr txBox="1"/>
          <p:nvPr/>
        </p:nvSpPr>
        <p:spPr>
          <a:xfrm>
            <a:off x="8127234" y="2031303"/>
            <a:ext cx="1455280" cy="307775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400" b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25 Years</a:t>
            </a:r>
            <a:endParaRPr sz="1400" b="1" dirty="0">
              <a:solidFill>
                <a:srgbClr val="002060"/>
              </a:solidFill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48" name="Rectangle 16"/>
          <p:cNvSpPr txBox="1"/>
          <p:nvPr/>
        </p:nvSpPr>
        <p:spPr>
          <a:xfrm>
            <a:off x="8094214" y="1726005"/>
            <a:ext cx="1455281" cy="400108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2800" b="1">
                <a:solidFill>
                  <a:schemeClr val="accent5"/>
                </a:solidFill>
              </a:defRPr>
            </a:lvl1pPr>
          </a:lstStyle>
          <a:p>
            <a:r>
              <a:rPr sz="2000" dirty="0"/>
              <a:t>Plant Life</a:t>
            </a:r>
          </a:p>
        </p:txBody>
      </p:sp>
      <p:sp>
        <p:nvSpPr>
          <p:cNvPr id="549" name="Circle"/>
          <p:cNvSpPr/>
          <p:nvPr/>
        </p:nvSpPr>
        <p:spPr>
          <a:xfrm>
            <a:off x="10327785" y="955598"/>
            <a:ext cx="635001" cy="635001"/>
          </a:xfrm>
          <a:prstGeom prst="ellipse">
            <a:avLst/>
          </a:prstGeom>
          <a:solidFill>
            <a:schemeClr val="accent6"/>
          </a:solidFill>
          <a:ln w="12700">
            <a:miter lim="400000"/>
          </a:ln>
        </p:spPr>
        <p:txBody>
          <a:bodyPr tIns="45719" bIns="4571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 dirty="0"/>
          </a:p>
        </p:txBody>
      </p:sp>
      <p:sp>
        <p:nvSpPr>
          <p:cNvPr id="550" name="Rectangle 15"/>
          <p:cNvSpPr txBox="1"/>
          <p:nvPr/>
        </p:nvSpPr>
        <p:spPr>
          <a:xfrm>
            <a:off x="9937330" y="2246568"/>
            <a:ext cx="1455280" cy="307775"/>
          </a:xfrm>
          <a:prstGeom prst="rect">
            <a:avLst/>
          </a:prstGeom>
          <a:ln w="25400">
            <a:miter lim="400000"/>
          </a:ln>
        </p:spPr>
        <p:txBody>
          <a:bodyPr tIns="45719" bIns="45719">
            <a:spAutoFit/>
          </a:bodyPr>
          <a:lstStyle>
            <a:lvl1pPr algn="ctr"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GB" sz="1400" b="1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US$ 0.0575</a:t>
            </a:r>
          </a:p>
        </p:txBody>
      </p:sp>
      <p:sp>
        <p:nvSpPr>
          <p:cNvPr id="551" name="Rectangle 16"/>
          <p:cNvSpPr txBox="1"/>
          <p:nvPr/>
        </p:nvSpPr>
        <p:spPr>
          <a:xfrm>
            <a:off x="9927045" y="1574144"/>
            <a:ext cx="1454180" cy="1323437"/>
          </a:xfrm>
          <a:prstGeom prst="rect">
            <a:avLst/>
          </a:prstGeom>
          <a:ln w="25400">
            <a:miter lim="400000"/>
          </a:ln>
        </p:spPr>
        <p:txBody>
          <a:bodyPr wrap="square" tIns="45719" bIns="45719">
            <a:spAutoFit/>
          </a:bodyPr>
          <a:lstStyle>
            <a:lvl1pPr algn="ctr">
              <a:defRPr sz="2800" b="1">
                <a:solidFill>
                  <a:schemeClr val="accent6"/>
                </a:solidFill>
              </a:defRPr>
            </a:lvl1pPr>
          </a:lstStyle>
          <a:p>
            <a:r>
              <a:rPr lang="en-GB" sz="2000" dirty="0">
                <a:sym typeface="+mn-ea"/>
              </a:rPr>
              <a:t>Electricity Price</a:t>
            </a:r>
          </a:p>
          <a:p>
            <a:endParaRPr lang="en-GB" sz="2000" dirty="0"/>
          </a:p>
          <a:p>
            <a:endParaRPr sz="2000" dirty="0"/>
          </a:p>
        </p:txBody>
      </p:sp>
      <p:sp>
        <p:nvSpPr>
          <p:cNvPr id="552" name="Rectangle 15"/>
          <p:cNvSpPr txBox="1"/>
          <p:nvPr/>
        </p:nvSpPr>
        <p:spPr>
          <a:xfrm>
            <a:off x="6317080" y="3716547"/>
            <a:ext cx="6067831" cy="2629051"/>
          </a:xfrm>
          <a:prstGeom prst="rect">
            <a:avLst/>
          </a:prstGeom>
          <a:ln w="25400">
            <a:miter lim="400000"/>
          </a:ln>
        </p:spPr>
        <p:txBody>
          <a:bodyPr wrap="square" tIns="45719" bIns="45719">
            <a:spAutoFit/>
          </a:bodyPr>
          <a:lstStyle>
            <a:lvl1pPr>
              <a:defRPr sz="2800">
                <a:solidFill>
                  <a:srgbClr val="8C9097"/>
                </a:solidFill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L</a:t>
            </a:r>
            <a:r>
              <a:rPr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ocated in the South-East of Kenya </a:t>
            </a: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(</a:t>
            </a:r>
            <a:r>
              <a:rPr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Northern section of the Serengeti Ecosystem</a:t>
            </a: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)</a:t>
            </a:r>
            <a:r>
              <a:rPr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, an area of 25,000 sq</a:t>
            </a: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Km</a:t>
            </a:r>
            <a:r>
              <a:rPr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in Kenya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q"/>
            </a:pPr>
            <a:r>
              <a:rPr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High solar irradiation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q"/>
            </a:pPr>
            <a:r>
              <a:rPr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Good disposition of panels</a:t>
            </a: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- No obstacles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Ready Market &amp; transmission line</a:t>
            </a:r>
          </a:p>
          <a:p>
            <a:pPr marL="285750" indent="-28575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Sessional Paper Number 4 on Energy for the period 2004-2023 targets 300 MW </a:t>
            </a:r>
            <a:r>
              <a:rPr lang="en-US" sz="1600" dirty="0" err="1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FiT</a:t>
            </a:r>
            <a:r>
              <a:rPr lang="en-US" sz="1600" dirty="0">
                <a:solidFill>
                  <a:schemeClr val="tx1"/>
                </a:solidFill>
                <a:latin typeface="Lato" panose="020F0502020204030203" pitchFamily="34" charset="0"/>
                <a:cs typeface="Lato" panose="020F0502020204030203" pitchFamily="34" charset="0"/>
              </a:rPr>
              <a:t> tariff sets tariff already</a:t>
            </a:r>
          </a:p>
        </p:txBody>
      </p:sp>
      <p:sp>
        <p:nvSpPr>
          <p:cNvPr id="553" name="Rectangle 16"/>
          <p:cNvSpPr txBox="1"/>
          <p:nvPr/>
        </p:nvSpPr>
        <p:spPr>
          <a:xfrm>
            <a:off x="6287408" y="2948880"/>
            <a:ext cx="7003813" cy="646329"/>
          </a:xfrm>
          <a:prstGeom prst="rect">
            <a:avLst/>
          </a:prstGeom>
          <a:ln w="25400">
            <a:miter lim="400000"/>
          </a:ln>
        </p:spPr>
        <p:txBody>
          <a:bodyPr wrap="square" tIns="45719" bIns="45719">
            <a:spAutoFit/>
          </a:bodyPr>
          <a:lstStyle>
            <a:lvl1pPr>
              <a:defRPr sz="6400"/>
            </a:lvl1pPr>
          </a:lstStyle>
          <a:p>
            <a:r>
              <a:rPr lang="en-US" altLang="en-GB" sz="3600" dirty="0">
                <a:latin typeface="Lato Black" panose="020F0A02020204030203" charset="0"/>
                <a:cs typeface="Lato Black" panose="020F0A02020204030203" charset="0"/>
                <a:sym typeface="+mn-ea"/>
              </a:rPr>
              <a:t>MMara </a:t>
            </a:r>
            <a:r>
              <a:rPr lang="en-GB" sz="3600" dirty="0">
                <a:latin typeface="Lato Black" panose="020F0A02020204030203" charset="0"/>
                <a:cs typeface="Lato Black" panose="020F0A02020204030203" charset="0"/>
                <a:sym typeface="+mn-ea"/>
              </a:rPr>
              <a:t>Solar Photovoltaic</a:t>
            </a:r>
            <a:r>
              <a:rPr lang="en-US" altLang="en-GB" sz="3600" dirty="0">
                <a:latin typeface="Lato Black" panose="020F0A02020204030203" charset="0"/>
                <a:cs typeface="Lato Black" panose="020F0A02020204030203" charset="0"/>
                <a:sym typeface="+mn-ea"/>
              </a:rPr>
              <a:t>.</a:t>
            </a:r>
            <a:endParaRPr lang="en-US" altLang="en-GB" sz="3600" dirty="0">
              <a:solidFill>
                <a:schemeClr val="tx1"/>
              </a:solidFill>
              <a:latin typeface="Lato Black" panose="020F0A02020204030203" charset="0"/>
              <a:cs typeface="Lato Black" panose="020F0A02020204030203" charset="0"/>
              <a:sym typeface="+mn-ea"/>
            </a:endParaRPr>
          </a:p>
        </p:txBody>
      </p:sp>
      <p:sp>
        <p:nvSpPr>
          <p:cNvPr id="555" name="Shape"/>
          <p:cNvSpPr/>
          <p:nvPr/>
        </p:nvSpPr>
        <p:spPr>
          <a:xfrm>
            <a:off x="3221030" y="1113868"/>
            <a:ext cx="273763" cy="254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0" extrusionOk="0">
                <a:moveTo>
                  <a:pt x="10835" y="0"/>
                </a:moveTo>
                <a:cubicBezTo>
                  <a:pt x="10498" y="0"/>
                  <a:pt x="10225" y="292"/>
                  <a:pt x="10225" y="653"/>
                </a:cubicBezTo>
                <a:lnTo>
                  <a:pt x="10225" y="2711"/>
                </a:lnTo>
                <a:cubicBezTo>
                  <a:pt x="10225" y="3072"/>
                  <a:pt x="10498" y="3365"/>
                  <a:pt x="10835" y="3365"/>
                </a:cubicBezTo>
                <a:cubicBezTo>
                  <a:pt x="11171" y="3365"/>
                  <a:pt x="11444" y="3072"/>
                  <a:pt x="11444" y="2711"/>
                </a:cubicBezTo>
                <a:lnTo>
                  <a:pt x="11444" y="653"/>
                </a:lnTo>
                <a:cubicBezTo>
                  <a:pt x="11444" y="292"/>
                  <a:pt x="11171" y="0"/>
                  <a:pt x="10835" y="0"/>
                </a:cubicBezTo>
                <a:close/>
                <a:moveTo>
                  <a:pt x="15869" y="2711"/>
                </a:moveTo>
                <a:cubicBezTo>
                  <a:pt x="15713" y="2711"/>
                  <a:pt x="15557" y="2775"/>
                  <a:pt x="15438" y="2902"/>
                </a:cubicBezTo>
                <a:lnTo>
                  <a:pt x="14157" y="4276"/>
                </a:lnTo>
                <a:cubicBezTo>
                  <a:pt x="13919" y="4531"/>
                  <a:pt x="13919" y="4945"/>
                  <a:pt x="14157" y="5200"/>
                </a:cubicBezTo>
                <a:cubicBezTo>
                  <a:pt x="14395" y="5455"/>
                  <a:pt x="14781" y="5455"/>
                  <a:pt x="15019" y="5200"/>
                </a:cubicBezTo>
                <a:lnTo>
                  <a:pt x="16300" y="3826"/>
                </a:lnTo>
                <a:cubicBezTo>
                  <a:pt x="16538" y="3570"/>
                  <a:pt x="16538" y="3158"/>
                  <a:pt x="16300" y="2902"/>
                </a:cubicBezTo>
                <a:cubicBezTo>
                  <a:pt x="16181" y="2775"/>
                  <a:pt x="16024" y="2711"/>
                  <a:pt x="15869" y="2711"/>
                </a:cubicBezTo>
                <a:close/>
                <a:moveTo>
                  <a:pt x="5750" y="2778"/>
                </a:moveTo>
                <a:cubicBezTo>
                  <a:pt x="5594" y="2778"/>
                  <a:pt x="5438" y="2842"/>
                  <a:pt x="5319" y="2970"/>
                </a:cubicBezTo>
                <a:cubicBezTo>
                  <a:pt x="5081" y="3225"/>
                  <a:pt x="5081" y="3638"/>
                  <a:pt x="5319" y="3893"/>
                </a:cubicBezTo>
                <a:lnTo>
                  <a:pt x="6600" y="5267"/>
                </a:lnTo>
                <a:cubicBezTo>
                  <a:pt x="6838" y="5523"/>
                  <a:pt x="7223" y="5523"/>
                  <a:pt x="7461" y="5267"/>
                </a:cubicBezTo>
                <a:cubicBezTo>
                  <a:pt x="7699" y="5012"/>
                  <a:pt x="7699" y="4598"/>
                  <a:pt x="7461" y="4343"/>
                </a:cubicBezTo>
                <a:lnTo>
                  <a:pt x="6180" y="2970"/>
                </a:lnTo>
                <a:cubicBezTo>
                  <a:pt x="6061" y="2842"/>
                  <a:pt x="5906" y="2778"/>
                  <a:pt x="5750" y="2778"/>
                </a:cubicBezTo>
                <a:close/>
                <a:moveTo>
                  <a:pt x="7845" y="6794"/>
                </a:moveTo>
                <a:cubicBezTo>
                  <a:pt x="7471" y="6799"/>
                  <a:pt x="7107" y="6917"/>
                  <a:pt x="6793" y="7134"/>
                </a:cubicBezTo>
                <a:cubicBezTo>
                  <a:pt x="6520" y="7322"/>
                  <a:pt x="6295" y="7579"/>
                  <a:pt x="6136" y="7883"/>
                </a:cubicBezTo>
                <a:lnTo>
                  <a:pt x="5520" y="9164"/>
                </a:lnTo>
                <a:cubicBezTo>
                  <a:pt x="5451" y="9272"/>
                  <a:pt x="5360" y="9362"/>
                  <a:pt x="5255" y="9427"/>
                </a:cubicBezTo>
                <a:cubicBezTo>
                  <a:pt x="5133" y="9503"/>
                  <a:pt x="4996" y="9544"/>
                  <a:pt x="4855" y="9546"/>
                </a:cubicBezTo>
                <a:lnTo>
                  <a:pt x="3844" y="9546"/>
                </a:lnTo>
                <a:lnTo>
                  <a:pt x="3814" y="19022"/>
                </a:lnTo>
                <a:lnTo>
                  <a:pt x="6722" y="19022"/>
                </a:lnTo>
                <a:lnTo>
                  <a:pt x="8565" y="21055"/>
                </a:lnTo>
                <a:cubicBezTo>
                  <a:pt x="8769" y="21249"/>
                  <a:pt x="9010" y="21395"/>
                  <a:pt x="9270" y="21481"/>
                </a:cubicBezTo>
                <a:cubicBezTo>
                  <a:pt x="9629" y="21598"/>
                  <a:pt x="10011" y="21600"/>
                  <a:pt x="10371" y="21486"/>
                </a:cubicBezTo>
                <a:lnTo>
                  <a:pt x="16077" y="19530"/>
                </a:lnTo>
                <a:cubicBezTo>
                  <a:pt x="16210" y="19487"/>
                  <a:pt x="16333" y="19417"/>
                  <a:pt x="16442" y="19326"/>
                </a:cubicBezTo>
                <a:cubicBezTo>
                  <a:pt x="16527" y="19255"/>
                  <a:pt x="16601" y="19172"/>
                  <a:pt x="16664" y="19079"/>
                </a:cubicBezTo>
                <a:lnTo>
                  <a:pt x="12170" y="14325"/>
                </a:lnTo>
                <a:lnTo>
                  <a:pt x="11730" y="14325"/>
                </a:lnTo>
                <a:cubicBezTo>
                  <a:pt x="11355" y="15204"/>
                  <a:pt x="10698" y="15909"/>
                  <a:pt x="9878" y="16312"/>
                </a:cubicBezTo>
                <a:cubicBezTo>
                  <a:pt x="8999" y="16745"/>
                  <a:pt x="7998" y="16800"/>
                  <a:pt x="7082" y="16465"/>
                </a:cubicBezTo>
                <a:lnTo>
                  <a:pt x="6167" y="16096"/>
                </a:lnTo>
                <a:cubicBezTo>
                  <a:pt x="5956" y="15989"/>
                  <a:pt x="5808" y="15778"/>
                  <a:pt x="5770" y="15531"/>
                </a:cubicBezTo>
                <a:cubicBezTo>
                  <a:pt x="5743" y="15349"/>
                  <a:pt x="5780" y="15162"/>
                  <a:pt x="5872" y="15007"/>
                </a:cubicBezTo>
                <a:lnTo>
                  <a:pt x="8176" y="10163"/>
                </a:lnTo>
                <a:cubicBezTo>
                  <a:pt x="8397" y="9732"/>
                  <a:pt x="8734" y="9381"/>
                  <a:pt x="9142" y="9156"/>
                </a:cubicBezTo>
                <a:cubicBezTo>
                  <a:pt x="9437" y="8994"/>
                  <a:pt x="9761" y="8903"/>
                  <a:pt x="10092" y="8888"/>
                </a:cubicBezTo>
                <a:lnTo>
                  <a:pt x="13081" y="8888"/>
                </a:lnTo>
                <a:cubicBezTo>
                  <a:pt x="13322" y="8472"/>
                  <a:pt x="13661" y="7410"/>
                  <a:pt x="13026" y="6962"/>
                </a:cubicBezTo>
                <a:cubicBezTo>
                  <a:pt x="12869" y="6852"/>
                  <a:pt x="12685" y="6793"/>
                  <a:pt x="12498" y="6794"/>
                </a:cubicBezTo>
                <a:lnTo>
                  <a:pt x="7845" y="6794"/>
                </a:lnTo>
                <a:close/>
                <a:moveTo>
                  <a:pt x="1008" y="9498"/>
                </a:moveTo>
                <a:cubicBezTo>
                  <a:pt x="718" y="9498"/>
                  <a:pt x="572" y="9499"/>
                  <a:pt x="417" y="9551"/>
                </a:cubicBezTo>
                <a:cubicBezTo>
                  <a:pt x="246" y="9618"/>
                  <a:pt x="112" y="9762"/>
                  <a:pt x="50" y="9945"/>
                </a:cubicBezTo>
                <a:cubicBezTo>
                  <a:pt x="1" y="10112"/>
                  <a:pt x="0" y="10269"/>
                  <a:pt x="0" y="10579"/>
                </a:cubicBezTo>
                <a:lnTo>
                  <a:pt x="0" y="17922"/>
                </a:lnTo>
                <a:cubicBezTo>
                  <a:pt x="0" y="18237"/>
                  <a:pt x="1" y="18394"/>
                  <a:pt x="50" y="18561"/>
                </a:cubicBezTo>
                <a:cubicBezTo>
                  <a:pt x="112" y="18744"/>
                  <a:pt x="246" y="18888"/>
                  <a:pt x="417" y="18955"/>
                </a:cubicBezTo>
                <a:cubicBezTo>
                  <a:pt x="573" y="19008"/>
                  <a:pt x="719" y="19007"/>
                  <a:pt x="1008" y="19007"/>
                </a:cubicBezTo>
                <a:lnTo>
                  <a:pt x="2519" y="19007"/>
                </a:lnTo>
                <a:lnTo>
                  <a:pt x="2519" y="9498"/>
                </a:lnTo>
                <a:lnTo>
                  <a:pt x="1012" y="9498"/>
                </a:lnTo>
                <a:lnTo>
                  <a:pt x="1008" y="9498"/>
                </a:lnTo>
                <a:close/>
                <a:moveTo>
                  <a:pt x="19026" y="9521"/>
                </a:moveTo>
                <a:lnTo>
                  <a:pt x="19026" y="19029"/>
                </a:lnTo>
                <a:lnTo>
                  <a:pt x="20589" y="19029"/>
                </a:lnTo>
                <a:cubicBezTo>
                  <a:pt x="20882" y="19029"/>
                  <a:pt x="21028" y="19030"/>
                  <a:pt x="21184" y="18977"/>
                </a:cubicBezTo>
                <a:cubicBezTo>
                  <a:pt x="21354" y="18910"/>
                  <a:pt x="21489" y="18766"/>
                  <a:pt x="21551" y="18583"/>
                </a:cubicBezTo>
                <a:cubicBezTo>
                  <a:pt x="21600" y="18416"/>
                  <a:pt x="21600" y="18259"/>
                  <a:pt x="21600" y="17949"/>
                </a:cubicBezTo>
                <a:lnTo>
                  <a:pt x="21600" y="10605"/>
                </a:lnTo>
                <a:cubicBezTo>
                  <a:pt x="21600" y="10291"/>
                  <a:pt x="21600" y="10134"/>
                  <a:pt x="21551" y="9967"/>
                </a:cubicBezTo>
                <a:cubicBezTo>
                  <a:pt x="21489" y="9784"/>
                  <a:pt x="21354" y="9640"/>
                  <a:pt x="21184" y="9574"/>
                </a:cubicBezTo>
                <a:cubicBezTo>
                  <a:pt x="21028" y="9521"/>
                  <a:pt x="20881" y="9521"/>
                  <a:pt x="20592" y="9521"/>
                </a:cubicBezTo>
                <a:lnTo>
                  <a:pt x="19026" y="9521"/>
                </a:lnTo>
                <a:close/>
                <a:moveTo>
                  <a:pt x="10221" y="10214"/>
                </a:moveTo>
                <a:cubicBezTo>
                  <a:pt x="10027" y="10227"/>
                  <a:pt x="9839" y="10291"/>
                  <a:pt x="9673" y="10398"/>
                </a:cubicBezTo>
                <a:cubicBezTo>
                  <a:pt x="9482" y="10521"/>
                  <a:pt x="9327" y="10699"/>
                  <a:pt x="9224" y="10911"/>
                </a:cubicBezTo>
                <a:lnTo>
                  <a:pt x="7288" y="15038"/>
                </a:lnTo>
                <a:cubicBezTo>
                  <a:pt x="7791" y="15310"/>
                  <a:pt x="8368" y="15380"/>
                  <a:pt x="8914" y="15234"/>
                </a:cubicBezTo>
                <a:cubicBezTo>
                  <a:pt x="9494" y="15080"/>
                  <a:pt x="9998" y="14695"/>
                  <a:pt x="10323" y="14157"/>
                </a:cubicBezTo>
                <a:lnTo>
                  <a:pt x="10972" y="12900"/>
                </a:lnTo>
                <a:lnTo>
                  <a:pt x="12168" y="12894"/>
                </a:lnTo>
                <a:cubicBezTo>
                  <a:pt x="12346" y="12901"/>
                  <a:pt x="12521" y="12942"/>
                  <a:pt x="12684" y="13015"/>
                </a:cubicBezTo>
                <a:cubicBezTo>
                  <a:pt x="12838" y="13085"/>
                  <a:pt x="12980" y="13182"/>
                  <a:pt x="13104" y="13302"/>
                </a:cubicBezTo>
                <a:lnTo>
                  <a:pt x="17781" y="18390"/>
                </a:lnTo>
                <a:lnTo>
                  <a:pt x="17787" y="10214"/>
                </a:lnTo>
                <a:lnTo>
                  <a:pt x="10221" y="10214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/>
          </a:p>
        </p:txBody>
      </p:sp>
      <p:sp>
        <p:nvSpPr>
          <p:cNvPr id="556" name="Shape"/>
          <p:cNvSpPr/>
          <p:nvPr/>
        </p:nvSpPr>
        <p:spPr>
          <a:xfrm>
            <a:off x="6867030" y="1129011"/>
            <a:ext cx="275485" cy="275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98" extrusionOk="0">
                <a:moveTo>
                  <a:pt x="9515" y="0"/>
                </a:moveTo>
                <a:cubicBezTo>
                  <a:pt x="9370" y="8"/>
                  <a:pt x="9232" y="66"/>
                  <a:pt x="9125" y="166"/>
                </a:cubicBezTo>
                <a:cubicBezTo>
                  <a:pt x="9023" y="261"/>
                  <a:pt x="8955" y="388"/>
                  <a:pt x="8934" y="527"/>
                </a:cubicBezTo>
                <a:lnTo>
                  <a:pt x="8684" y="2226"/>
                </a:lnTo>
                <a:cubicBezTo>
                  <a:pt x="7843" y="2434"/>
                  <a:pt x="7028" y="2769"/>
                  <a:pt x="6266" y="3227"/>
                </a:cubicBezTo>
                <a:lnTo>
                  <a:pt x="4885" y="2229"/>
                </a:lnTo>
                <a:cubicBezTo>
                  <a:pt x="4769" y="2145"/>
                  <a:pt x="4628" y="2104"/>
                  <a:pt x="4485" y="2114"/>
                </a:cubicBezTo>
                <a:cubicBezTo>
                  <a:pt x="4339" y="2125"/>
                  <a:pt x="4202" y="2189"/>
                  <a:pt x="4099" y="2293"/>
                </a:cubicBezTo>
                <a:lnTo>
                  <a:pt x="2270" y="4123"/>
                </a:lnTo>
                <a:cubicBezTo>
                  <a:pt x="2172" y="4231"/>
                  <a:pt x="2116" y="4370"/>
                  <a:pt x="2111" y="4515"/>
                </a:cubicBezTo>
                <a:cubicBezTo>
                  <a:pt x="2106" y="4655"/>
                  <a:pt x="2148" y="4794"/>
                  <a:pt x="2231" y="4906"/>
                </a:cubicBezTo>
                <a:lnTo>
                  <a:pt x="3235" y="6257"/>
                </a:lnTo>
                <a:cubicBezTo>
                  <a:pt x="2780" y="7013"/>
                  <a:pt x="2447" y="7821"/>
                  <a:pt x="2238" y="8655"/>
                </a:cubicBezTo>
                <a:lnTo>
                  <a:pt x="511" y="8933"/>
                </a:lnTo>
                <a:cubicBezTo>
                  <a:pt x="370" y="8955"/>
                  <a:pt x="241" y="9026"/>
                  <a:pt x="148" y="9134"/>
                </a:cubicBezTo>
                <a:cubicBezTo>
                  <a:pt x="52" y="9245"/>
                  <a:pt x="-1" y="9387"/>
                  <a:pt x="0" y="9534"/>
                </a:cubicBezTo>
                <a:lnTo>
                  <a:pt x="0" y="12121"/>
                </a:lnTo>
                <a:cubicBezTo>
                  <a:pt x="8" y="12266"/>
                  <a:pt x="66" y="12405"/>
                  <a:pt x="166" y="12512"/>
                </a:cubicBezTo>
                <a:cubicBezTo>
                  <a:pt x="261" y="12614"/>
                  <a:pt x="389" y="12681"/>
                  <a:pt x="528" y="12702"/>
                </a:cubicBezTo>
                <a:lnTo>
                  <a:pt x="2231" y="12953"/>
                </a:lnTo>
                <a:cubicBezTo>
                  <a:pt x="2439" y="13793"/>
                  <a:pt x="2773" y="14608"/>
                  <a:pt x="3230" y="15369"/>
                </a:cubicBezTo>
                <a:lnTo>
                  <a:pt x="2239" y="16743"/>
                </a:lnTo>
                <a:cubicBezTo>
                  <a:pt x="2155" y="16858"/>
                  <a:pt x="2114" y="16999"/>
                  <a:pt x="2124" y="17142"/>
                </a:cubicBezTo>
                <a:cubicBezTo>
                  <a:pt x="2135" y="17288"/>
                  <a:pt x="2198" y="17426"/>
                  <a:pt x="2302" y="17529"/>
                </a:cubicBezTo>
                <a:lnTo>
                  <a:pt x="4131" y="19358"/>
                </a:lnTo>
                <a:cubicBezTo>
                  <a:pt x="4240" y="19455"/>
                  <a:pt x="4379" y="19512"/>
                  <a:pt x="4525" y="19517"/>
                </a:cubicBezTo>
                <a:cubicBezTo>
                  <a:pt x="4665" y="19522"/>
                  <a:pt x="4802" y="19479"/>
                  <a:pt x="4915" y="19396"/>
                </a:cubicBezTo>
                <a:lnTo>
                  <a:pt x="6254" y="18400"/>
                </a:lnTo>
                <a:cubicBezTo>
                  <a:pt x="7019" y="18862"/>
                  <a:pt x="7837" y="19198"/>
                  <a:pt x="8681" y="19408"/>
                </a:cubicBezTo>
                <a:lnTo>
                  <a:pt x="8952" y="21087"/>
                </a:lnTo>
                <a:cubicBezTo>
                  <a:pt x="8974" y="21228"/>
                  <a:pt x="9045" y="21358"/>
                  <a:pt x="9153" y="21451"/>
                </a:cubicBezTo>
                <a:cubicBezTo>
                  <a:pt x="9264" y="21547"/>
                  <a:pt x="9406" y="21599"/>
                  <a:pt x="9552" y="21598"/>
                </a:cubicBezTo>
                <a:lnTo>
                  <a:pt x="12139" y="21598"/>
                </a:lnTo>
                <a:cubicBezTo>
                  <a:pt x="12285" y="21590"/>
                  <a:pt x="12423" y="21532"/>
                  <a:pt x="12530" y="21432"/>
                </a:cubicBezTo>
                <a:cubicBezTo>
                  <a:pt x="12633" y="21337"/>
                  <a:pt x="12700" y="21210"/>
                  <a:pt x="12721" y="21071"/>
                </a:cubicBezTo>
                <a:lnTo>
                  <a:pt x="12966" y="19408"/>
                </a:lnTo>
                <a:cubicBezTo>
                  <a:pt x="13802" y="19201"/>
                  <a:pt x="14612" y="18868"/>
                  <a:pt x="15370" y="18414"/>
                </a:cubicBezTo>
                <a:lnTo>
                  <a:pt x="16732" y="19398"/>
                </a:lnTo>
                <a:cubicBezTo>
                  <a:pt x="16848" y="19483"/>
                  <a:pt x="16989" y="19523"/>
                  <a:pt x="17131" y="19512"/>
                </a:cubicBezTo>
                <a:cubicBezTo>
                  <a:pt x="17278" y="19502"/>
                  <a:pt x="17415" y="19439"/>
                  <a:pt x="17518" y="19334"/>
                </a:cubicBezTo>
                <a:lnTo>
                  <a:pt x="19347" y="17505"/>
                </a:lnTo>
                <a:cubicBezTo>
                  <a:pt x="19445" y="17397"/>
                  <a:pt x="19501" y="17257"/>
                  <a:pt x="19506" y="17111"/>
                </a:cubicBezTo>
                <a:cubicBezTo>
                  <a:pt x="19511" y="16971"/>
                  <a:pt x="19469" y="16834"/>
                  <a:pt x="19386" y="16721"/>
                </a:cubicBezTo>
                <a:lnTo>
                  <a:pt x="18401" y="15395"/>
                </a:lnTo>
                <a:cubicBezTo>
                  <a:pt x="18864" y="14630"/>
                  <a:pt x="19201" y="13810"/>
                  <a:pt x="19412" y="12964"/>
                </a:cubicBezTo>
                <a:lnTo>
                  <a:pt x="21086" y="12694"/>
                </a:lnTo>
                <a:cubicBezTo>
                  <a:pt x="21228" y="12673"/>
                  <a:pt x="21357" y="12601"/>
                  <a:pt x="21450" y="12493"/>
                </a:cubicBezTo>
                <a:cubicBezTo>
                  <a:pt x="21546" y="12382"/>
                  <a:pt x="21599" y="12240"/>
                  <a:pt x="21598" y="12093"/>
                </a:cubicBezTo>
                <a:lnTo>
                  <a:pt x="21598" y="9506"/>
                </a:lnTo>
                <a:cubicBezTo>
                  <a:pt x="21590" y="9360"/>
                  <a:pt x="21531" y="9223"/>
                  <a:pt x="21431" y="9116"/>
                </a:cubicBezTo>
                <a:cubicBezTo>
                  <a:pt x="21336" y="9013"/>
                  <a:pt x="21209" y="8946"/>
                  <a:pt x="21070" y="8925"/>
                </a:cubicBezTo>
                <a:lnTo>
                  <a:pt x="19415" y="8682"/>
                </a:lnTo>
                <a:cubicBezTo>
                  <a:pt x="19205" y="7833"/>
                  <a:pt x="18867" y="7011"/>
                  <a:pt x="18402" y="6243"/>
                </a:cubicBezTo>
                <a:lnTo>
                  <a:pt x="19397" y="4865"/>
                </a:lnTo>
                <a:cubicBezTo>
                  <a:pt x="19482" y="4750"/>
                  <a:pt x="19523" y="4608"/>
                  <a:pt x="19512" y="4466"/>
                </a:cubicBezTo>
                <a:cubicBezTo>
                  <a:pt x="19502" y="4320"/>
                  <a:pt x="19438" y="4182"/>
                  <a:pt x="19334" y="4079"/>
                </a:cubicBezTo>
                <a:lnTo>
                  <a:pt x="17504" y="2250"/>
                </a:lnTo>
                <a:cubicBezTo>
                  <a:pt x="17396" y="2153"/>
                  <a:pt x="17256" y="2096"/>
                  <a:pt x="17111" y="2091"/>
                </a:cubicBezTo>
                <a:cubicBezTo>
                  <a:pt x="16971" y="2086"/>
                  <a:pt x="16833" y="2129"/>
                  <a:pt x="16721" y="2212"/>
                </a:cubicBezTo>
                <a:lnTo>
                  <a:pt x="15366" y="3218"/>
                </a:lnTo>
                <a:cubicBezTo>
                  <a:pt x="14614" y="2768"/>
                  <a:pt x="13810" y="2439"/>
                  <a:pt x="12981" y="2231"/>
                </a:cubicBezTo>
                <a:lnTo>
                  <a:pt x="12703" y="511"/>
                </a:lnTo>
                <a:cubicBezTo>
                  <a:pt x="12681" y="370"/>
                  <a:pt x="12610" y="241"/>
                  <a:pt x="12502" y="148"/>
                </a:cubicBezTo>
                <a:cubicBezTo>
                  <a:pt x="12391" y="52"/>
                  <a:pt x="12249" y="-1"/>
                  <a:pt x="12102" y="0"/>
                </a:cubicBezTo>
                <a:lnTo>
                  <a:pt x="9515" y="0"/>
                </a:lnTo>
                <a:close/>
                <a:moveTo>
                  <a:pt x="10823" y="3816"/>
                </a:moveTo>
                <a:cubicBezTo>
                  <a:pt x="12615" y="3816"/>
                  <a:pt x="14407" y="4499"/>
                  <a:pt x="15774" y="5866"/>
                </a:cubicBezTo>
                <a:cubicBezTo>
                  <a:pt x="18508" y="8601"/>
                  <a:pt x="18508" y="13034"/>
                  <a:pt x="15774" y="15768"/>
                </a:cubicBezTo>
                <a:cubicBezTo>
                  <a:pt x="13040" y="18503"/>
                  <a:pt x="8607" y="18503"/>
                  <a:pt x="5873" y="15768"/>
                </a:cubicBezTo>
                <a:cubicBezTo>
                  <a:pt x="3139" y="13034"/>
                  <a:pt x="3139" y="8601"/>
                  <a:pt x="5873" y="5866"/>
                </a:cubicBezTo>
                <a:cubicBezTo>
                  <a:pt x="7240" y="4499"/>
                  <a:pt x="9031" y="3816"/>
                  <a:pt x="10823" y="3816"/>
                </a:cubicBezTo>
                <a:close/>
                <a:moveTo>
                  <a:pt x="10823" y="7629"/>
                </a:moveTo>
                <a:cubicBezTo>
                  <a:pt x="10182" y="7629"/>
                  <a:pt x="9542" y="7874"/>
                  <a:pt x="9053" y="8363"/>
                </a:cubicBezTo>
                <a:cubicBezTo>
                  <a:pt x="8075" y="9341"/>
                  <a:pt x="8075" y="10926"/>
                  <a:pt x="9053" y="11904"/>
                </a:cubicBezTo>
                <a:cubicBezTo>
                  <a:pt x="10031" y="12882"/>
                  <a:pt x="11616" y="12882"/>
                  <a:pt x="12594" y="11904"/>
                </a:cubicBezTo>
                <a:cubicBezTo>
                  <a:pt x="13572" y="10926"/>
                  <a:pt x="13572" y="9341"/>
                  <a:pt x="12594" y="8363"/>
                </a:cubicBezTo>
                <a:cubicBezTo>
                  <a:pt x="12105" y="7874"/>
                  <a:pt x="11464" y="7629"/>
                  <a:pt x="10823" y="7629"/>
                </a:cubicBezTo>
                <a:close/>
                <a:moveTo>
                  <a:pt x="7907" y="12589"/>
                </a:moveTo>
                <a:cubicBezTo>
                  <a:pt x="7607" y="12863"/>
                  <a:pt x="7344" y="13174"/>
                  <a:pt x="7125" y="13516"/>
                </a:cubicBezTo>
                <a:cubicBezTo>
                  <a:pt x="6906" y="13857"/>
                  <a:pt x="6733" y="14226"/>
                  <a:pt x="6609" y="14613"/>
                </a:cubicBezTo>
                <a:cubicBezTo>
                  <a:pt x="7626" y="15758"/>
                  <a:pt x="9066" y="16439"/>
                  <a:pt x="10597" y="16497"/>
                </a:cubicBezTo>
                <a:cubicBezTo>
                  <a:pt x="12282" y="16562"/>
                  <a:pt x="13907" y="15871"/>
                  <a:pt x="15030" y="14613"/>
                </a:cubicBezTo>
                <a:cubicBezTo>
                  <a:pt x="14923" y="14250"/>
                  <a:pt x="14770" y="13903"/>
                  <a:pt x="14572" y="13582"/>
                </a:cubicBezTo>
                <a:cubicBezTo>
                  <a:pt x="14344" y="13210"/>
                  <a:pt x="14060" y="12875"/>
                  <a:pt x="13731" y="12589"/>
                </a:cubicBezTo>
                <a:cubicBezTo>
                  <a:pt x="13047" y="13528"/>
                  <a:pt x="11951" y="14080"/>
                  <a:pt x="10789" y="14070"/>
                </a:cubicBezTo>
                <a:cubicBezTo>
                  <a:pt x="9648" y="14061"/>
                  <a:pt x="8579" y="13512"/>
                  <a:pt x="7907" y="1258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/>
          </a:p>
        </p:txBody>
      </p:sp>
      <p:sp>
        <p:nvSpPr>
          <p:cNvPr id="557" name="Shape"/>
          <p:cNvSpPr/>
          <p:nvPr/>
        </p:nvSpPr>
        <p:spPr>
          <a:xfrm>
            <a:off x="10524017" y="1150658"/>
            <a:ext cx="278592" cy="228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600" extrusionOk="0">
                <a:moveTo>
                  <a:pt x="15250" y="0"/>
                </a:moveTo>
                <a:cubicBezTo>
                  <a:pt x="14566" y="0"/>
                  <a:pt x="14010" y="677"/>
                  <a:pt x="14010" y="1512"/>
                </a:cubicBezTo>
                <a:lnTo>
                  <a:pt x="14010" y="16988"/>
                </a:lnTo>
                <a:cubicBezTo>
                  <a:pt x="14010" y="17824"/>
                  <a:pt x="14566" y="18501"/>
                  <a:pt x="15250" y="18501"/>
                </a:cubicBezTo>
                <a:cubicBezTo>
                  <a:pt x="15934" y="18501"/>
                  <a:pt x="16489" y="17824"/>
                  <a:pt x="16489" y="16988"/>
                </a:cubicBezTo>
                <a:lnTo>
                  <a:pt x="16489" y="1512"/>
                </a:lnTo>
                <a:cubicBezTo>
                  <a:pt x="16489" y="677"/>
                  <a:pt x="15934" y="0"/>
                  <a:pt x="15250" y="0"/>
                </a:cubicBezTo>
                <a:close/>
                <a:moveTo>
                  <a:pt x="12700" y="2003"/>
                </a:moveTo>
                <a:cubicBezTo>
                  <a:pt x="12247" y="2644"/>
                  <a:pt x="11708" y="3186"/>
                  <a:pt x="11105" y="3604"/>
                </a:cubicBezTo>
                <a:cubicBezTo>
                  <a:pt x="10421" y="4079"/>
                  <a:pt x="9669" y="4386"/>
                  <a:pt x="8889" y="4510"/>
                </a:cubicBezTo>
                <a:lnTo>
                  <a:pt x="8889" y="13916"/>
                </a:lnTo>
                <a:cubicBezTo>
                  <a:pt x="9656" y="14057"/>
                  <a:pt x="10395" y="14376"/>
                  <a:pt x="11065" y="14853"/>
                </a:cubicBezTo>
                <a:cubicBezTo>
                  <a:pt x="11688" y="15298"/>
                  <a:pt x="12241" y="15872"/>
                  <a:pt x="12700" y="16552"/>
                </a:cubicBezTo>
                <a:lnTo>
                  <a:pt x="12700" y="2003"/>
                </a:lnTo>
                <a:close/>
                <a:moveTo>
                  <a:pt x="4474" y="4577"/>
                </a:moveTo>
                <a:cubicBezTo>
                  <a:pt x="4007" y="4587"/>
                  <a:pt x="3558" y="4796"/>
                  <a:pt x="3203" y="5166"/>
                </a:cubicBezTo>
                <a:cubicBezTo>
                  <a:pt x="2953" y="5427"/>
                  <a:pt x="2760" y="5760"/>
                  <a:pt x="2641" y="6135"/>
                </a:cubicBezTo>
                <a:cubicBezTo>
                  <a:pt x="1191" y="6055"/>
                  <a:pt x="-17" y="7479"/>
                  <a:pt x="0" y="9251"/>
                </a:cubicBezTo>
                <a:cubicBezTo>
                  <a:pt x="17" y="10993"/>
                  <a:pt x="1215" y="12371"/>
                  <a:pt x="2641" y="12287"/>
                </a:cubicBezTo>
                <a:cubicBezTo>
                  <a:pt x="2775" y="12669"/>
                  <a:pt x="2981" y="13007"/>
                  <a:pt x="3243" y="13274"/>
                </a:cubicBezTo>
                <a:cubicBezTo>
                  <a:pt x="3591" y="13629"/>
                  <a:pt x="4022" y="13842"/>
                  <a:pt x="4475" y="13883"/>
                </a:cubicBezTo>
                <a:lnTo>
                  <a:pt x="7624" y="13883"/>
                </a:lnTo>
                <a:lnTo>
                  <a:pt x="7611" y="4581"/>
                </a:lnTo>
                <a:lnTo>
                  <a:pt x="4474" y="4577"/>
                </a:lnTo>
                <a:close/>
                <a:moveTo>
                  <a:pt x="19616" y="4598"/>
                </a:moveTo>
                <a:cubicBezTo>
                  <a:pt x="19453" y="4598"/>
                  <a:pt x="19291" y="4674"/>
                  <a:pt x="19166" y="4826"/>
                </a:cubicBezTo>
                <a:lnTo>
                  <a:pt x="17911" y="6357"/>
                </a:lnTo>
                <a:cubicBezTo>
                  <a:pt x="17662" y="6661"/>
                  <a:pt x="17662" y="7153"/>
                  <a:pt x="17911" y="7457"/>
                </a:cubicBezTo>
                <a:cubicBezTo>
                  <a:pt x="18160" y="7761"/>
                  <a:pt x="18563" y="7761"/>
                  <a:pt x="18812" y="7457"/>
                </a:cubicBezTo>
                <a:lnTo>
                  <a:pt x="20068" y="5926"/>
                </a:lnTo>
                <a:cubicBezTo>
                  <a:pt x="20316" y="5622"/>
                  <a:pt x="20316" y="5130"/>
                  <a:pt x="20068" y="4826"/>
                </a:cubicBezTo>
                <a:cubicBezTo>
                  <a:pt x="19943" y="4674"/>
                  <a:pt x="19780" y="4598"/>
                  <a:pt x="19616" y="4598"/>
                </a:cubicBezTo>
                <a:close/>
                <a:moveTo>
                  <a:pt x="18990" y="9204"/>
                </a:moveTo>
                <a:cubicBezTo>
                  <a:pt x="18638" y="9204"/>
                  <a:pt x="18353" y="9552"/>
                  <a:pt x="18353" y="9982"/>
                </a:cubicBezTo>
                <a:cubicBezTo>
                  <a:pt x="18353" y="10411"/>
                  <a:pt x="18638" y="10759"/>
                  <a:pt x="18990" y="10759"/>
                </a:cubicBezTo>
                <a:lnTo>
                  <a:pt x="20946" y="10759"/>
                </a:lnTo>
                <a:cubicBezTo>
                  <a:pt x="21298" y="10759"/>
                  <a:pt x="21583" y="10411"/>
                  <a:pt x="21583" y="9982"/>
                </a:cubicBezTo>
                <a:cubicBezTo>
                  <a:pt x="21583" y="9552"/>
                  <a:pt x="21298" y="9204"/>
                  <a:pt x="20946" y="9204"/>
                </a:cubicBezTo>
                <a:lnTo>
                  <a:pt x="18990" y="9204"/>
                </a:lnTo>
                <a:close/>
                <a:moveTo>
                  <a:pt x="18362" y="12331"/>
                </a:moveTo>
                <a:cubicBezTo>
                  <a:pt x="18199" y="12331"/>
                  <a:pt x="18035" y="12408"/>
                  <a:pt x="17911" y="12560"/>
                </a:cubicBezTo>
                <a:cubicBezTo>
                  <a:pt x="17662" y="12863"/>
                  <a:pt x="17662" y="13356"/>
                  <a:pt x="17911" y="13660"/>
                </a:cubicBezTo>
                <a:lnTo>
                  <a:pt x="19166" y="15192"/>
                </a:lnTo>
                <a:cubicBezTo>
                  <a:pt x="19415" y="15496"/>
                  <a:pt x="19819" y="15496"/>
                  <a:pt x="20068" y="15192"/>
                </a:cubicBezTo>
                <a:cubicBezTo>
                  <a:pt x="20316" y="14888"/>
                  <a:pt x="20316" y="14396"/>
                  <a:pt x="20068" y="14092"/>
                </a:cubicBezTo>
                <a:lnTo>
                  <a:pt x="18812" y="12560"/>
                </a:lnTo>
                <a:cubicBezTo>
                  <a:pt x="18688" y="12408"/>
                  <a:pt x="18525" y="12331"/>
                  <a:pt x="18362" y="12331"/>
                </a:cubicBezTo>
                <a:close/>
                <a:moveTo>
                  <a:pt x="3877" y="15427"/>
                </a:moveTo>
                <a:lnTo>
                  <a:pt x="3877" y="19341"/>
                </a:lnTo>
                <a:cubicBezTo>
                  <a:pt x="3877" y="20589"/>
                  <a:pt x="4705" y="21600"/>
                  <a:pt x="5728" y="21600"/>
                </a:cubicBezTo>
                <a:cubicBezTo>
                  <a:pt x="6751" y="21600"/>
                  <a:pt x="7580" y="20589"/>
                  <a:pt x="7580" y="19341"/>
                </a:cubicBezTo>
                <a:lnTo>
                  <a:pt x="7580" y="15427"/>
                </a:lnTo>
                <a:lnTo>
                  <a:pt x="3877" y="1542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/>
          </a:p>
        </p:txBody>
      </p:sp>
      <p:sp>
        <p:nvSpPr>
          <p:cNvPr id="558" name="Shape"/>
          <p:cNvSpPr/>
          <p:nvPr/>
        </p:nvSpPr>
        <p:spPr>
          <a:xfrm>
            <a:off x="1396778" y="1137950"/>
            <a:ext cx="275405" cy="25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1597" extrusionOk="0">
                <a:moveTo>
                  <a:pt x="10700" y="0"/>
                </a:moveTo>
                <a:cubicBezTo>
                  <a:pt x="9640" y="0"/>
                  <a:pt x="8781" y="926"/>
                  <a:pt x="8781" y="2070"/>
                </a:cubicBezTo>
                <a:lnTo>
                  <a:pt x="8781" y="2256"/>
                </a:lnTo>
                <a:cubicBezTo>
                  <a:pt x="7917" y="2953"/>
                  <a:pt x="6936" y="3462"/>
                  <a:pt x="5890" y="3749"/>
                </a:cubicBezTo>
                <a:cubicBezTo>
                  <a:pt x="5738" y="3791"/>
                  <a:pt x="5584" y="3824"/>
                  <a:pt x="5431" y="3856"/>
                </a:cubicBezTo>
                <a:cubicBezTo>
                  <a:pt x="5343" y="3645"/>
                  <a:pt x="5221" y="3447"/>
                  <a:pt x="5060" y="3273"/>
                </a:cubicBezTo>
                <a:cubicBezTo>
                  <a:pt x="4704" y="2889"/>
                  <a:pt x="4237" y="2697"/>
                  <a:pt x="3771" y="2697"/>
                </a:cubicBezTo>
                <a:cubicBezTo>
                  <a:pt x="3304" y="2697"/>
                  <a:pt x="2837" y="2889"/>
                  <a:pt x="2481" y="3273"/>
                </a:cubicBezTo>
                <a:cubicBezTo>
                  <a:pt x="2327" y="3439"/>
                  <a:pt x="2209" y="3627"/>
                  <a:pt x="2122" y="3828"/>
                </a:cubicBezTo>
                <a:cubicBezTo>
                  <a:pt x="1683" y="3727"/>
                  <a:pt x="1250" y="3588"/>
                  <a:pt x="828" y="3410"/>
                </a:cubicBezTo>
                <a:cubicBezTo>
                  <a:pt x="541" y="3294"/>
                  <a:pt x="220" y="3424"/>
                  <a:pt x="75" y="3716"/>
                </a:cubicBezTo>
                <a:cubicBezTo>
                  <a:pt x="-99" y="4066"/>
                  <a:pt x="42" y="4503"/>
                  <a:pt x="381" y="4660"/>
                </a:cubicBezTo>
                <a:cubicBezTo>
                  <a:pt x="913" y="4889"/>
                  <a:pt x="1462" y="5058"/>
                  <a:pt x="2018" y="5177"/>
                </a:cubicBezTo>
                <a:cubicBezTo>
                  <a:pt x="2098" y="5498"/>
                  <a:pt x="2247" y="5804"/>
                  <a:pt x="2481" y="6056"/>
                </a:cubicBezTo>
                <a:cubicBezTo>
                  <a:pt x="2584" y="6168"/>
                  <a:pt x="2698" y="6261"/>
                  <a:pt x="2817" y="6340"/>
                </a:cubicBezTo>
                <a:lnTo>
                  <a:pt x="112" y="11067"/>
                </a:lnTo>
                <a:cubicBezTo>
                  <a:pt x="83" y="11129"/>
                  <a:pt x="63" y="11195"/>
                  <a:pt x="51" y="11262"/>
                </a:cubicBezTo>
                <a:cubicBezTo>
                  <a:pt x="41" y="11322"/>
                  <a:pt x="38" y="11382"/>
                  <a:pt x="43" y="11443"/>
                </a:cubicBezTo>
                <a:lnTo>
                  <a:pt x="43" y="12154"/>
                </a:lnTo>
                <a:cubicBezTo>
                  <a:pt x="43" y="12154"/>
                  <a:pt x="42" y="12162"/>
                  <a:pt x="43" y="12181"/>
                </a:cubicBezTo>
                <a:cubicBezTo>
                  <a:pt x="43" y="12200"/>
                  <a:pt x="44" y="12231"/>
                  <a:pt x="46" y="12276"/>
                </a:cubicBezTo>
                <a:cubicBezTo>
                  <a:pt x="60" y="13343"/>
                  <a:pt x="466" y="14308"/>
                  <a:pt x="1116" y="15010"/>
                </a:cubicBezTo>
                <a:cubicBezTo>
                  <a:pt x="1767" y="15711"/>
                  <a:pt x="2661" y="16149"/>
                  <a:pt x="3650" y="16165"/>
                </a:cubicBezTo>
                <a:cubicBezTo>
                  <a:pt x="3692" y="16166"/>
                  <a:pt x="3720" y="16168"/>
                  <a:pt x="3738" y="16168"/>
                </a:cubicBezTo>
                <a:cubicBezTo>
                  <a:pt x="3756" y="16169"/>
                  <a:pt x="3764" y="16168"/>
                  <a:pt x="3764" y="16168"/>
                </a:cubicBezTo>
                <a:cubicBezTo>
                  <a:pt x="3764" y="16168"/>
                  <a:pt x="3771" y="16169"/>
                  <a:pt x="3789" y="16168"/>
                </a:cubicBezTo>
                <a:cubicBezTo>
                  <a:pt x="3807" y="16168"/>
                  <a:pt x="3835" y="16166"/>
                  <a:pt x="3877" y="16165"/>
                </a:cubicBezTo>
                <a:cubicBezTo>
                  <a:pt x="4866" y="16149"/>
                  <a:pt x="5760" y="15711"/>
                  <a:pt x="6411" y="15010"/>
                </a:cubicBezTo>
                <a:cubicBezTo>
                  <a:pt x="7061" y="14308"/>
                  <a:pt x="7467" y="13343"/>
                  <a:pt x="7481" y="12276"/>
                </a:cubicBezTo>
                <a:cubicBezTo>
                  <a:pt x="7483" y="12231"/>
                  <a:pt x="7484" y="12200"/>
                  <a:pt x="7484" y="12181"/>
                </a:cubicBezTo>
                <a:cubicBezTo>
                  <a:pt x="7485" y="12162"/>
                  <a:pt x="7484" y="12154"/>
                  <a:pt x="7484" y="12154"/>
                </a:cubicBezTo>
                <a:lnTo>
                  <a:pt x="7484" y="11443"/>
                </a:lnTo>
                <a:cubicBezTo>
                  <a:pt x="7490" y="11377"/>
                  <a:pt x="7486" y="11311"/>
                  <a:pt x="7472" y="11246"/>
                </a:cubicBezTo>
                <a:cubicBezTo>
                  <a:pt x="7459" y="11180"/>
                  <a:pt x="7435" y="11117"/>
                  <a:pt x="7403" y="11059"/>
                </a:cubicBezTo>
                <a:lnTo>
                  <a:pt x="4652" y="6385"/>
                </a:lnTo>
                <a:cubicBezTo>
                  <a:pt x="4798" y="6298"/>
                  <a:pt x="4936" y="6190"/>
                  <a:pt x="5060" y="6056"/>
                </a:cubicBezTo>
                <a:cubicBezTo>
                  <a:pt x="5285" y="5814"/>
                  <a:pt x="5431" y="5521"/>
                  <a:pt x="5514" y="5213"/>
                </a:cubicBezTo>
                <a:cubicBezTo>
                  <a:pt x="5792" y="5159"/>
                  <a:pt x="6069" y="5094"/>
                  <a:pt x="6343" y="5012"/>
                </a:cubicBezTo>
                <a:cubicBezTo>
                  <a:pt x="7205" y="4755"/>
                  <a:pt x="8024" y="4359"/>
                  <a:pt x="8781" y="3848"/>
                </a:cubicBezTo>
                <a:lnTo>
                  <a:pt x="8781" y="17584"/>
                </a:lnTo>
                <a:lnTo>
                  <a:pt x="12620" y="17584"/>
                </a:lnTo>
                <a:lnTo>
                  <a:pt x="12620" y="3847"/>
                </a:lnTo>
                <a:cubicBezTo>
                  <a:pt x="13377" y="4358"/>
                  <a:pt x="14197" y="4755"/>
                  <a:pt x="15059" y="5012"/>
                </a:cubicBezTo>
                <a:cubicBezTo>
                  <a:pt x="15333" y="5094"/>
                  <a:pt x="15610" y="5159"/>
                  <a:pt x="15888" y="5213"/>
                </a:cubicBezTo>
                <a:cubicBezTo>
                  <a:pt x="15971" y="5521"/>
                  <a:pt x="16117" y="5814"/>
                  <a:pt x="16342" y="6056"/>
                </a:cubicBezTo>
                <a:cubicBezTo>
                  <a:pt x="16466" y="6190"/>
                  <a:pt x="16604" y="6298"/>
                  <a:pt x="16750" y="6385"/>
                </a:cubicBezTo>
                <a:lnTo>
                  <a:pt x="13999" y="11059"/>
                </a:lnTo>
                <a:cubicBezTo>
                  <a:pt x="13967" y="11117"/>
                  <a:pt x="13943" y="11180"/>
                  <a:pt x="13930" y="11246"/>
                </a:cubicBezTo>
                <a:cubicBezTo>
                  <a:pt x="13916" y="11311"/>
                  <a:pt x="13912" y="11377"/>
                  <a:pt x="13918" y="11443"/>
                </a:cubicBezTo>
                <a:lnTo>
                  <a:pt x="13918" y="12154"/>
                </a:lnTo>
                <a:cubicBezTo>
                  <a:pt x="13918" y="12154"/>
                  <a:pt x="13917" y="12162"/>
                  <a:pt x="13918" y="12181"/>
                </a:cubicBezTo>
                <a:cubicBezTo>
                  <a:pt x="13918" y="12200"/>
                  <a:pt x="13919" y="12231"/>
                  <a:pt x="13921" y="12276"/>
                </a:cubicBezTo>
                <a:cubicBezTo>
                  <a:pt x="13935" y="13343"/>
                  <a:pt x="14341" y="14308"/>
                  <a:pt x="14991" y="15010"/>
                </a:cubicBezTo>
                <a:cubicBezTo>
                  <a:pt x="15642" y="15711"/>
                  <a:pt x="16536" y="16149"/>
                  <a:pt x="17525" y="16165"/>
                </a:cubicBezTo>
                <a:cubicBezTo>
                  <a:pt x="17567" y="16166"/>
                  <a:pt x="17595" y="16168"/>
                  <a:pt x="17613" y="16168"/>
                </a:cubicBezTo>
                <a:cubicBezTo>
                  <a:pt x="17631" y="16169"/>
                  <a:pt x="17638" y="16168"/>
                  <a:pt x="17638" y="16168"/>
                </a:cubicBezTo>
                <a:cubicBezTo>
                  <a:pt x="17638" y="16168"/>
                  <a:pt x="17646" y="16169"/>
                  <a:pt x="17664" y="16168"/>
                </a:cubicBezTo>
                <a:cubicBezTo>
                  <a:pt x="17682" y="16168"/>
                  <a:pt x="17710" y="16166"/>
                  <a:pt x="17752" y="16165"/>
                </a:cubicBezTo>
                <a:cubicBezTo>
                  <a:pt x="18741" y="16149"/>
                  <a:pt x="19635" y="15711"/>
                  <a:pt x="20286" y="15010"/>
                </a:cubicBezTo>
                <a:cubicBezTo>
                  <a:pt x="20936" y="14308"/>
                  <a:pt x="21342" y="13343"/>
                  <a:pt x="21356" y="12276"/>
                </a:cubicBezTo>
                <a:cubicBezTo>
                  <a:pt x="21358" y="12231"/>
                  <a:pt x="21359" y="12200"/>
                  <a:pt x="21359" y="12181"/>
                </a:cubicBezTo>
                <a:cubicBezTo>
                  <a:pt x="21360" y="12162"/>
                  <a:pt x="21359" y="12154"/>
                  <a:pt x="21359" y="12154"/>
                </a:cubicBezTo>
                <a:lnTo>
                  <a:pt x="21359" y="11443"/>
                </a:lnTo>
                <a:cubicBezTo>
                  <a:pt x="21364" y="11382"/>
                  <a:pt x="21361" y="11322"/>
                  <a:pt x="21351" y="11262"/>
                </a:cubicBezTo>
                <a:cubicBezTo>
                  <a:pt x="21339" y="11195"/>
                  <a:pt x="21319" y="11129"/>
                  <a:pt x="21290" y="11067"/>
                </a:cubicBezTo>
                <a:lnTo>
                  <a:pt x="18585" y="6340"/>
                </a:lnTo>
                <a:cubicBezTo>
                  <a:pt x="18704" y="6261"/>
                  <a:pt x="18818" y="6168"/>
                  <a:pt x="18921" y="6056"/>
                </a:cubicBezTo>
                <a:cubicBezTo>
                  <a:pt x="19155" y="5804"/>
                  <a:pt x="19304" y="5498"/>
                  <a:pt x="19384" y="5177"/>
                </a:cubicBezTo>
                <a:cubicBezTo>
                  <a:pt x="19940" y="5058"/>
                  <a:pt x="20489" y="4889"/>
                  <a:pt x="21021" y="4660"/>
                </a:cubicBezTo>
                <a:cubicBezTo>
                  <a:pt x="21360" y="4503"/>
                  <a:pt x="21501" y="4066"/>
                  <a:pt x="21327" y="3716"/>
                </a:cubicBezTo>
                <a:cubicBezTo>
                  <a:pt x="21182" y="3424"/>
                  <a:pt x="20861" y="3294"/>
                  <a:pt x="20574" y="3410"/>
                </a:cubicBezTo>
                <a:cubicBezTo>
                  <a:pt x="20152" y="3588"/>
                  <a:pt x="19719" y="3727"/>
                  <a:pt x="19280" y="3828"/>
                </a:cubicBezTo>
                <a:cubicBezTo>
                  <a:pt x="19193" y="3627"/>
                  <a:pt x="19075" y="3439"/>
                  <a:pt x="18921" y="3273"/>
                </a:cubicBezTo>
                <a:cubicBezTo>
                  <a:pt x="18565" y="2889"/>
                  <a:pt x="18098" y="2697"/>
                  <a:pt x="17631" y="2697"/>
                </a:cubicBezTo>
                <a:cubicBezTo>
                  <a:pt x="17165" y="2697"/>
                  <a:pt x="16698" y="2889"/>
                  <a:pt x="16342" y="3273"/>
                </a:cubicBezTo>
                <a:cubicBezTo>
                  <a:pt x="16181" y="3447"/>
                  <a:pt x="16059" y="3645"/>
                  <a:pt x="15971" y="3856"/>
                </a:cubicBezTo>
                <a:cubicBezTo>
                  <a:pt x="15818" y="3824"/>
                  <a:pt x="15664" y="3791"/>
                  <a:pt x="15512" y="3749"/>
                </a:cubicBezTo>
                <a:cubicBezTo>
                  <a:pt x="14465" y="3462"/>
                  <a:pt x="13484" y="2953"/>
                  <a:pt x="12620" y="2255"/>
                </a:cubicBezTo>
                <a:lnTo>
                  <a:pt x="12620" y="2070"/>
                </a:lnTo>
                <a:cubicBezTo>
                  <a:pt x="12620" y="926"/>
                  <a:pt x="11761" y="0"/>
                  <a:pt x="10700" y="0"/>
                </a:cubicBezTo>
                <a:close/>
                <a:moveTo>
                  <a:pt x="3778" y="7332"/>
                </a:moveTo>
                <a:lnTo>
                  <a:pt x="5818" y="10781"/>
                </a:lnTo>
                <a:lnTo>
                  <a:pt x="1748" y="10787"/>
                </a:lnTo>
                <a:lnTo>
                  <a:pt x="3778" y="7332"/>
                </a:lnTo>
                <a:close/>
                <a:moveTo>
                  <a:pt x="17624" y="7332"/>
                </a:moveTo>
                <a:lnTo>
                  <a:pt x="19654" y="10787"/>
                </a:lnTo>
                <a:lnTo>
                  <a:pt x="15584" y="10781"/>
                </a:lnTo>
                <a:lnTo>
                  <a:pt x="17624" y="7332"/>
                </a:lnTo>
                <a:close/>
                <a:moveTo>
                  <a:pt x="6278" y="18938"/>
                </a:moveTo>
                <a:cubicBezTo>
                  <a:pt x="5929" y="18929"/>
                  <a:pt x="5592" y="19079"/>
                  <a:pt x="5349" y="19350"/>
                </a:cubicBezTo>
                <a:cubicBezTo>
                  <a:pt x="5144" y="19579"/>
                  <a:pt x="5021" y="19880"/>
                  <a:pt x="5003" y="20197"/>
                </a:cubicBezTo>
                <a:lnTo>
                  <a:pt x="5003" y="20905"/>
                </a:lnTo>
                <a:cubicBezTo>
                  <a:pt x="4991" y="21074"/>
                  <a:pt x="5041" y="21240"/>
                  <a:pt x="5143" y="21369"/>
                </a:cubicBezTo>
                <a:cubicBezTo>
                  <a:pt x="5259" y="21516"/>
                  <a:pt x="5431" y="21600"/>
                  <a:pt x="5610" y="21597"/>
                </a:cubicBezTo>
                <a:lnTo>
                  <a:pt x="9283" y="21597"/>
                </a:lnTo>
                <a:lnTo>
                  <a:pt x="12129" y="21597"/>
                </a:lnTo>
                <a:lnTo>
                  <a:pt x="15802" y="21597"/>
                </a:lnTo>
                <a:cubicBezTo>
                  <a:pt x="15981" y="21600"/>
                  <a:pt x="16153" y="21516"/>
                  <a:pt x="16269" y="21369"/>
                </a:cubicBezTo>
                <a:cubicBezTo>
                  <a:pt x="16371" y="21240"/>
                  <a:pt x="16421" y="21074"/>
                  <a:pt x="16409" y="20905"/>
                </a:cubicBezTo>
                <a:lnTo>
                  <a:pt x="16409" y="20197"/>
                </a:lnTo>
                <a:cubicBezTo>
                  <a:pt x="16391" y="19880"/>
                  <a:pt x="16268" y="19579"/>
                  <a:pt x="16063" y="19350"/>
                </a:cubicBezTo>
                <a:cubicBezTo>
                  <a:pt x="15820" y="19079"/>
                  <a:pt x="15484" y="18929"/>
                  <a:pt x="15135" y="18938"/>
                </a:cubicBezTo>
                <a:lnTo>
                  <a:pt x="11011" y="18938"/>
                </a:lnTo>
                <a:lnTo>
                  <a:pt x="10402" y="18938"/>
                </a:lnTo>
                <a:lnTo>
                  <a:pt x="6278" y="18938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/>
          </a:p>
        </p:txBody>
      </p:sp>
      <p:sp>
        <p:nvSpPr>
          <p:cNvPr id="559" name="Shape"/>
          <p:cNvSpPr/>
          <p:nvPr/>
        </p:nvSpPr>
        <p:spPr>
          <a:xfrm>
            <a:off x="8691077" y="1121232"/>
            <a:ext cx="278029" cy="278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9" h="21296" extrusionOk="0">
                <a:moveTo>
                  <a:pt x="10500" y="0"/>
                </a:moveTo>
                <a:cubicBezTo>
                  <a:pt x="9082" y="0"/>
                  <a:pt x="7664" y="548"/>
                  <a:pt x="6582" y="1645"/>
                </a:cubicBezTo>
                <a:cubicBezTo>
                  <a:pt x="4418" y="3837"/>
                  <a:pt x="4418" y="7390"/>
                  <a:pt x="6582" y="9583"/>
                </a:cubicBezTo>
                <a:cubicBezTo>
                  <a:pt x="6664" y="9666"/>
                  <a:pt x="6749" y="9744"/>
                  <a:pt x="6834" y="9821"/>
                </a:cubicBezTo>
                <a:cubicBezTo>
                  <a:pt x="6872" y="8922"/>
                  <a:pt x="7225" y="8035"/>
                  <a:pt x="7903" y="7348"/>
                </a:cubicBezTo>
                <a:cubicBezTo>
                  <a:pt x="8157" y="7091"/>
                  <a:pt x="8440" y="6881"/>
                  <a:pt x="8741" y="6715"/>
                </a:cubicBezTo>
                <a:cubicBezTo>
                  <a:pt x="7801" y="5740"/>
                  <a:pt x="7807" y="4179"/>
                  <a:pt x="8761" y="3213"/>
                </a:cubicBezTo>
                <a:cubicBezTo>
                  <a:pt x="9241" y="2726"/>
                  <a:pt x="9871" y="2483"/>
                  <a:pt x="10500" y="2483"/>
                </a:cubicBezTo>
                <a:cubicBezTo>
                  <a:pt x="11130" y="2483"/>
                  <a:pt x="11760" y="2726"/>
                  <a:pt x="12240" y="3213"/>
                </a:cubicBezTo>
                <a:cubicBezTo>
                  <a:pt x="13194" y="4179"/>
                  <a:pt x="13200" y="5740"/>
                  <a:pt x="12260" y="6715"/>
                </a:cubicBezTo>
                <a:cubicBezTo>
                  <a:pt x="12560" y="6881"/>
                  <a:pt x="12844" y="7091"/>
                  <a:pt x="13098" y="7348"/>
                </a:cubicBezTo>
                <a:cubicBezTo>
                  <a:pt x="13776" y="8035"/>
                  <a:pt x="14129" y="8922"/>
                  <a:pt x="14166" y="9821"/>
                </a:cubicBezTo>
                <a:cubicBezTo>
                  <a:pt x="14252" y="9745"/>
                  <a:pt x="14337" y="9666"/>
                  <a:pt x="14418" y="9583"/>
                </a:cubicBezTo>
                <a:cubicBezTo>
                  <a:pt x="16582" y="7390"/>
                  <a:pt x="16582" y="3837"/>
                  <a:pt x="14418" y="1645"/>
                </a:cubicBezTo>
                <a:cubicBezTo>
                  <a:pt x="13336" y="548"/>
                  <a:pt x="11918" y="0"/>
                  <a:pt x="10500" y="0"/>
                </a:cubicBezTo>
                <a:close/>
                <a:moveTo>
                  <a:pt x="10500" y="3745"/>
                </a:moveTo>
                <a:cubicBezTo>
                  <a:pt x="10190" y="3745"/>
                  <a:pt x="9879" y="3865"/>
                  <a:pt x="9642" y="4105"/>
                </a:cubicBezTo>
                <a:cubicBezTo>
                  <a:pt x="9168" y="4585"/>
                  <a:pt x="9168" y="5365"/>
                  <a:pt x="9642" y="5845"/>
                </a:cubicBezTo>
                <a:cubicBezTo>
                  <a:pt x="10116" y="6325"/>
                  <a:pt x="10884" y="6325"/>
                  <a:pt x="11358" y="5845"/>
                </a:cubicBezTo>
                <a:cubicBezTo>
                  <a:pt x="11832" y="5365"/>
                  <a:pt x="11832" y="4585"/>
                  <a:pt x="11358" y="4105"/>
                </a:cubicBezTo>
                <a:cubicBezTo>
                  <a:pt x="11121" y="3865"/>
                  <a:pt x="10811" y="3745"/>
                  <a:pt x="10500" y="3745"/>
                </a:cubicBezTo>
                <a:close/>
                <a:moveTo>
                  <a:pt x="10500" y="7488"/>
                </a:moveTo>
                <a:cubicBezTo>
                  <a:pt x="9871" y="7488"/>
                  <a:pt x="9241" y="7731"/>
                  <a:pt x="8761" y="8217"/>
                </a:cubicBezTo>
                <a:cubicBezTo>
                  <a:pt x="8099" y="8888"/>
                  <a:pt x="7893" y="9846"/>
                  <a:pt x="8144" y="10695"/>
                </a:cubicBezTo>
                <a:cubicBezTo>
                  <a:pt x="8697" y="10959"/>
                  <a:pt x="9285" y="11124"/>
                  <a:pt x="9881" y="11192"/>
                </a:cubicBezTo>
                <a:lnTo>
                  <a:pt x="9881" y="12504"/>
                </a:lnTo>
                <a:lnTo>
                  <a:pt x="4248" y="12504"/>
                </a:lnTo>
                <a:cubicBezTo>
                  <a:pt x="3768" y="12518"/>
                  <a:pt x="3314" y="12724"/>
                  <a:pt x="2984" y="13077"/>
                </a:cubicBezTo>
                <a:cubicBezTo>
                  <a:pt x="2694" y="13386"/>
                  <a:pt x="2519" y="13788"/>
                  <a:pt x="2491" y="14214"/>
                </a:cubicBezTo>
                <a:lnTo>
                  <a:pt x="2491" y="15119"/>
                </a:lnTo>
                <a:cubicBezTo>
                  <a:pt x="1909" y="15233"/>
                  <a:pt x="1352" y="15518"/>
                  <a:pt x="902" y="15975"/>
                </a:cubicBezTo>
                <a:cubicBezTo>
                  <a:pt x="-300" y="17192"/>
                  <a:pt x="-300" y="19166"/>
                  <a:pt x="902" y="20383"/>
                </a:cubicBezTo>
                <a:cubicBezTo>
                  <a:pt x="2103" y="21600"/>
                  <a:pt x="4051" y="21600"/>
                  <a:pt x="5253" y="20383"/>
                </a:cubicBezTo>
                <a:cubicBezTo>
                  <a:pt x="6454" y="19166"/>
                  <a:pt x="6454" y="17192"/>
                  <a:pt x="5253" y="15975"/>
                </a:cubicBezTo>
                <a:cubicBezTo>
                  <a:pt x="4809" y="15526"/>
                  <a:pt x="4263" y="15243"/>
                  <a:pt x="3690" y="15126"/>
                </a:cubicBezTo>
                <a:lnTo>
                  <a:pt x="3690" y="14349"/>
                </a:lnTo>
                <a:cubicBezTo>
                  <a:pt x="3697" y="14188"/>
                  <a:pt x="3762" y="14035"/>
                  <a:pt x="3873" y="13919"/>
                </a:cubicBezTo>
                <a:cubicBezTo>
                  <a:pt x="3988" y="13798"/>
                  <a:pt x="4145" y="13727"/>
                  <a:pt x="4311" y="13720"/>
                </a:cubicBezTo>
                <a:lnTo>
                  <a:pt x="9881" y="13720"/>
                </a:lnTo>
                <a:lnTo>
                  <a:pt x="9881" y="15127"/>
                </a:lnTo>
                <a:cubicBezTo>
                  <a:pt x="9311" y="15245"/>
                  <a:pt x="8767" y="15527"/>
                  <a:pt x="8325" y="15975"/>
                </a:cubicBezTo>
                <a:cubicBezTo>
                  <a:pt x="7123" y="17192"/>
                  <a:pt x="7123" y="19166"/>
                  <a:pt x="8325" y="20383"/>
                </a:cubicBezTo>
                <a:cubicBezTo>
                  <a:pt x="9526" y="21600"/>
                  <a:pt x="11474" y="21600"/>
                  <a:pt x="12676" y="20383"/>
                </a:cubicBezTo>
                <a:cubicBezTo>
                  <a:pt x="13877" y="19166"/>
                  <a:pt x="13877" y="17192"/>
                  <a:pt x="12676" y="15975"/>
                </a:cubicBezTo>
                <a:cubicBezTo>
                  <a:pt x="12237" y="15530"/>
                  <a:pt x="11697" y="15250"/>
                  <a:pt x="11131" y="15130"/>
                </a:cubicBezTo>
                <a:lnTo>
                  <a:pt x="11131" y="13720"/>
                </a:lnTo>
                <a:lnTo>
                  <a:pt x="16722" y="13720"/>
                </a:lnTo>
                <a:cubicBezTo>
                  <a:pt x="16888" y="13727"/>
                  <a:pt x="17045" y="13798"/>
                  <a:pt x="17160" y="13919"/>
                </a:cubicBezTo>
                <a:cubicBezTo>
                  <a:pt x="17271" y="14035"/>
                  <a:pt x="17336" y="14188"/>
                  <a:pt x="17343" y="14349"/>
                </a:cubicBezTo>
                <a:lnTo>
                  <a:pt x="17343" y="15118"/>
                </a:lnTo>
                <a:cubicBezTo>
                  <a:pt x="16758" y="15232"/>
                  <a:pt x="16200" y="15517"/>
                  <a:pt x="15747" y="15975"/>
                </a:cubicBezTo>
                <a:cubicBezTo>
                  <a:pt x="14546" y="17192"/>
                  <a:pt x="14546" y="19166"/>
                  <a:pt x="15747" y="20383"/>
                </a:cubicBezTo>
                <a:cubicBezTo>
                  <a:pt x="16949" y="21600"/>
                  <a:pt x="18897" y="21600"/>
                  <a:pt x="20098" y="20383"/>
                </a:cubicBezTo>
                <a:cubicBezTo>
                  <a:pt x="21300" y="19166"/>
                  <a:pt x="21300" y="17192"/>
                  <a:pt x="20098" y="15975"/>
                </a:cubicBezTo>
                <a:cubicBezTo>
                  <a:pt x="19656" y="15527"/>
                  <a:pt x="19112" y="15245"/>
                  <a:pt x="18542" y="15127"/>
                </a:cubicBezTo>
                <a:lnTo>
                  <a:pt x="18542" y="14214"/>
                </a:lnTo>
                <a:cubicBezTo>
                  <a:pt x="18514" y="13788"/>
                  <a:pt x="18340" y="13386"/>
                  <a:pt x="18050" y="13077"/>
                </a:cubicBezTo>
                <a:cubicBezTo>
                  <a:pt x="17720" y="12724"/>
                  <a:pt x="17265" y="12518"/>
                  <a:pt x="16786" y="12504"/>
                </a:cubicBezTo>
                <a:lnTo>
                  <a:pt x="11131" y="12504"/>
                </a:lnTo>
                <a:lnTo>
                  <a:pt x="11131" y="11190"/>
                </a:lnTo>
                <a:cubicBezTo>
                  <a:pt x="11724" y="11122"/>
                  <a:pt x="12307" y="10957"/>
                  <a:pt x="12857" y="10695"/>
                </a:cubicBezTo>
                <a:cubicBezTo>
                  <a:pt x="13107" y="9846"/>
                  <a:pt x="12902" y="8888"/>
                  <a:pt x="12240" y="8217"/>
                </a:cubicBezTo>
                <a:cubicBezTo>
                  <a:pt x="11760" y="7731"/>
                  <a:pt x="11130" y="7488"/>
                  <a:pt x="10500" y="7488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/>
          </a:p>
        </p:txBody>
      </p:sp>
      <p:sp>
        <p:nvSpPr>
          <p:cNvPr id="560" name="Shape"/>
          <p:cNvSpPr/>
          <p:nvPr/>
        </p:nvSpPr>
        <p:spPr>
          <a:xfrm>
            <a:off x="5037865" y="1117405"/>
            <a:ext cx="274255" cy="273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4" h="21583" extrusionOk="0">
                <a:moveTo>
                  <a:pt x="10789" y="0"/>
                </a:moveTo>
                <a:cubicBezTo>
                  <a:pt x="10150" y="0"/>
                  <a:pt x="9511" y="244"/>
                  <a:pt x="9023" y="734"/>
                </a:cubicBezTo>
                <a:cubicBezTo>
                  <a:pt x="8047" y="1712"/>
                  <a:pt x="8047" y="3301"/>
                  <a:pt x="9023" y="4279"/>
                </a:cubicBezTo>
                <a:cubicBezTo>
                  <a:pt x="9999" y="5258"/>
                  <a:pt x="11581" y="5258"/>
                  <a:pt x="12557" y="4279"/>
                </a:cubicBezTo>
                <a:cubicBezTo>
                  <a:pt x="13533" y="3301"/>
                  <a:pt x="13533" y="1712"/>
                  <a:pt x="12557" y="734"/>
                </a:cubicBezTo>
                <a:cubicBezTo>
                  <a:pt x="12069" y="244"/>
                  <a:pt x="11429" y="0"/>
                  <a:pt x="10789" y="0"/>
                </a:cubicBezTo>
                <a:close/>
                <a:moveTo>
                  <a:pt x="7803" y="4886"/>
                </a:moveTo>
                <a:cubicBezTo>
                  <a:pt x="7363" y="5315"/>
                  <a:pt x="7009" y="5823"/>
                  <a:pt x="6758" y="6385"/>
                </a:cubicBezTo>
                <a:cubicBezTo>
                  <a:pt x="6491" y="6983"/>
                  <a:pt x="6347" y="7630"/>
                  <a:pt x="6335" y="8285"/>
                </a:cubicBezTo>
                <a:lnTo>
                  <a:pt x="6335" y="9595"/>
                </a:lnTo>
                <a:cubicBezTo>
                  <a:pt x="6335" y="9719"/>
                  <a:pt x="6374" y="9838"/>
                  <a:pt x="6446" y="9938"/>
                </a:cubicBezTo>
                <a:cubicBezTo>
                  <a:pt x="6556" y="10090"/>
                  <a:pt x="6730" y="10182"/>
                  <a:pt x="6918" y="10185"/>
                </a:cubicBezTo>
                <a:lnTo>
                  <a:pt x="14591" y="10185"/>
                </a:lnTo>
                <a:cubicBezTo>
                  <a:pt x="14794" y="10204"/>
                  <a:pt x="14992" y="10119"/>
                  <a:pt x="15117" y="9958"/>
                </a:cubicBezTo>
                <a:cubicBezTo>
                  <a:pt x="15203" y="9847"/>
                  <a:pt x="15246" y="9709"/>
                  <a:pt x="15239" y="9569"/>
                </a:cubicBezTo>
                <a:lnTo>
                  <a:pt x="15239" y="8392"/>
                </a:lnTo>
                <a:cubicBezTo>
                  <a:pt x="15239" y="7679"/>
                  <a:pt x="15081" y="6975"/>
                  <a:pt x="14778" y="6330"/>
                </a:cubicBezTo>
                <a:cubicBezTo>
                  <a:pt x="14524" y="5788"/>
                  <a:pt x="14171" y="5299"/>
                  <a:pt x="13739" y="4886"/>
                </a:cubicBezTo>
                <a:cubicBezTo>
                  <a:pt x="13007" y="5851"/>
                  <a:pt x="11856" y="6400"/>
                  <a:pt x="10648" y="6361"/>
                </a:cubicBezTo>
                <a:cubicBezTo>
                  <a:pt x="9527" y="6325"/>
                  <a:pt x="8481" y="5783"/>
                  <a:pt x="7803" y="4886"/>
                </a:cubicBezTo>
                <a:close/>
                <a:moveTo>
                  <a:pt x="4455" y="11396"/>
                </a:moveTo>
                <a:cubicBezTo>
                  <a:pt x="3815" y="11396"/>
                  <a:pt x="3176" y="11640"/>
                  <a:pt x="2688" y="12129"/>
                </a:cubicBezTo>
                <a:cubicBezTo>
                  <a:pt x="1713" y="13108"/>
                  <a:pt x="1713" y="14696"/>
                  <a:pt x="2688" y="15675"/>
                </a:cubicBezTo>
                <a:cubicBezTo>
                  <a:pt x="3664" y="16654"/>
                  <a:pt x="5246" y="16654"/>
                  <a:pt x="6222" y="15675"/>
                </a:cubicBezTo>
                <a:cubicBezTo>
                  <a:pt x="7198" y="14696"/>
                  <a:pt x="7198" y="13108"/>
                  <a:pt x="6222" y="12129"/>
                </a:cubicBezTo>
                <a:cubicBezTo>
                  <a:pt x="5734" y="11640"/>
                  <a:pt x="5094" y="11396"/>
                  <a:pt x="4455" y="11396"/>
                </a:cubicBezTo>
                <a:close/>
                <a:moveTo>
                  <a:pt x="17143" y="11396"/>
                </a:moveTo>
                <a:cubicBezTo>
                  <a:pt x="16504" y="11396"/>
                  <a:pt x="15865" y="11640"/>
                  <a:pt x="15377" y="12129"/>
                </a:cubicBezTo>
                <a:cubicBezTo>
                  <a:pt x="14401" y="13108"/>
                  <a:pt x="14401" y="14696"/>
                  <a:pt x="15377" y="15675"/>
                </a:cubicBezTo>
                <a:cubicBezTo>
                  <a:pt x="16353" y="16654"/>
                  <a:pt x="17935" y="16654"/>
                  <a:pt x="18911" y="15675"/>
                </a:cubicBezTo>
                <a:cubicBezTo>
                  <a:pt x="19886" y="14696"/>
                  <a:pt x="19886" y="13108"/>
                  <a:pt x="18911" y="12129"/>
                </a:cubicBezTo>
                <a:cubicBezTo>
                  <a:pt x="18423" y="11640"/>
                  <a:pt x="17783" y="11396"/>
                  <a:pt x="17143" y="11396"/>
                </a:cubicBezTo>
                <a:close/>
                <a:moveTo>
                  <a:pt x="11396" y="11455"/>
                </a:moveTo>
                <a:lnTo>
                  <a:pt x="10155" y="11466"/>
                </a:lnTo>
                <a:lnTo>
                  <a:pt x="10160" y="13083"/>
                </a:lnTo>
                <a:lnTo>
                  <a:pt x="8028" y="15209"/>
                </a:lnTo>
                <a:lnTo>
                  <a:pt x="8835" y="16104"/>
                </a:lnTo>
                <a:lnTo>
                  <a:pt x="10807" y="14204"/>
                </a:lnTo>
                <a:lnTo>
                  <a:pt x="12709" y="16105"/>
                </a:lnTo>
                <a:lnTo>
                  <a:pt x="13581" y="15208"/>
                </a:lnTo>
                <a:lnTo>
                  <a:pt x="11396" y="13048"/>
                </a:lnTo>
                <a:lnTo>
                  <a:pt x="11396" y="11455"/>
                </a:lnTo>
                <a:close/>
                <a:moveTo>
                  <a:pt x="1469" y="16281"/>
                </a:moveTo>
                <a:cubicBezTo>
                  <a:pt x="1028" y="16710"/>
                  <a:pt x="674" y="17219"/>
                  <a:pt x="423" y="17781"/>
                </a:cubicBezTo>
                <a:cubicBezTo>
                  <a:pt x="156" y="18379"/>
                  <a:pt x="12" y="19025"/>
                  <a:pt x="0" y="19681"/>
                </a:cubicBezTo>
                <a:lnTo>
                  <a:pt x="0" y="20991"/>
                </a:lnTo>
                <a:cubicBezTo>
                  <a:pt x="0" y="21114"/>
                  <a:pt x="39" y="21234"/>
                  <a:pt x="111" y="21333"/>
                </a:cubicBezTo>
                <a:cubicBezTo>
                  <a:pt x="221" y="21486"/>
                  <a:pt x="396" y="21578"/>
                  <a:pt x="583" y="21581"/>
                </a:cubicBezTo>
                <a:lnTo>
                  <a:pt x="8256" y="21581"/>
                </a:lnTo>
                <a:cubicBezTo>
                  <a:pt x="8459" y="21600"/>
                  <a:pt x="8657" y="21514"/>
                  <a:pt x="8783" y="21354"/>
                </a:cubicBezTo>
                <a:cubicBezTo>
                  <a:pt x="8869" y="21243"/>
                  <a:pt x="8912" y="21105"/>
                  <a:pt x="8905" y="20965"/>
                </a:cubicBezTo>
                <a:lnTo>
                  <a:pt x="8905" y="19788"/>
                </a:lnTo>
                <a:cubicBezTo>
                  <a:pt x="8904" y="19075"/>
                  <a:pt x="8746" y="18371"/>
                  <a:pt x="8444" y="17726"/>
                </a:cubicBezTo>
                <a:cubicBezTo>
                  <a:pt x="8189" y="17184"/>
                  <a:pt x="7837" y="16694"/>
                  <a:pt x="7404" y="16281"/>
                </a:cubicBezTo>
                <a:cubicBezTo>
                  <a:pt x="6673" y="17246"/>
                  <a:pt x="5522" y="17796"/>
                  <a:pt x="4314" y="17757"/>
                </a:cubicBezTo>
                <a:cubicBezTo>
                  <a:pt x="3192" y="17721"/>
                  <a:pt x="2146" y="17179"/>
                  <a:pt x="1469" y="16281"/>
                </a:cubicBezTo>
                <a:close/>
                <a:moveTo>
                  <a:pt x="14157" y="16281"/>
                </a:moveTo>
                <a:cubicBezTo>
                  <a:pt x="13717" y="16710"/>
                  <a:pt x="13363" y="17219"/>
                  <a:pt x="13112" y="17781"/>
                </a:cubicBezTo>
                <a:cubicBezTo>
                  <a:pt x="12845" y="18379"/>
                  <a:pt x="12700" y="19025"/>
                  <a:pt x="12688" y="19681"/>
                </a:cubicBezTo>
                <a:lnTo>
                  <a:pt x="12688" y="20991"/>
                </a:lnTo>
                <a:cubicBezTo>
                  <a:pt x="12689" y="21114"/>
                  <a:pt x="12728" y="21234"/>
                  <a:pt x="12800" y="21333"/>
                </a:cubicBezTo>
                <a:cubicBezTo>
                  <a:pt x="12910" y="21486"/>
                  <a:pt x="13084" y="21578"/>
                  <a:pt x="13272" y="21581"/>
                </a:cubicBezTo>
                <a:lnTo>
                  <a:pt x="20945" y="21581"/>
                </a:lnTo>
                <a:cubicBezTo>
                  <a:pt x="21147" y="21600"/>
                  <a:pt x="21346" y="21514"/>
                  <a:pt x="21471" y="21354"/>
                </a:cubicBezTo>
                <a:cubicBezTo>
                  <a:pt x="21557" y="21243"/>
                  <a:pt x="21600" y="21105"/>
                  <a:pt x="21593" y="20965"/>
                </a:cubicBezTo>
                <a:lnTo>
                  <a:pt x="21593" y="19788"/>
                </a:lnTo>
                <a:cubicBezTo>
                  <a:pt x="21592" y="19075"/>
                  <a:pt x="21435" y="18371"/>
                  <a:pt x="21132" y="17726"/>
                </a:cubicBezTo>
                <a:cubicBezTo>
                  <a:pt x="20878" y="17184"/>
                  <a:pt x="20525" y="16694"/>
                  <a:pt x="20092" y="16281"/>
                </a:cubicBezTo>
                <a:cubicBezTo>
                  <a:pt x="19361" y="17246"/>
                  <a:pt x="18210" y="17796"/>
                  <a:pt x="17002" y="17757"/>
                </a:cubicBezTo>
                <a:cubicBezTo>
                  <a:pt x="15880" y="17721"/>
                  <a:pt x="14834" y="17179"/>
                  <a:pt x="14157" y="1628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800"/>
          </a:p>
        </p:txBody>
      </p:sp>
      <p:sp>
        <p:nvSpPr>
          <p:cNvPr id="561" name="Line"/>
          <p:cNvSpPr/>
          <p:nvPr/>
        </p:nvSpPr>
        <p:spPr>
          <a:xfrm>
            <a:off x="1846038" y="1273098"/>
            <a:ext cx="1088860" cy="0"/>
          </a:xfrm>
          <a:prstGeom prst="line">
            <a:avLst/>
          </a:prstGeom>
          <a:ln w="25400">
            <a:solidFill>
              <a:schemeClr val="bg2"/>
            </a:solidFill>
            <a:custDash>
              <a:ds d="200000" sp="200000"/>
            </a:custDash>
            <a:miter lim="400000"/>
            <a:tailEnd type="triangle"/>
          </a:ln>
        </p:spPr>
        <p:txBody>
          <a:bodyPr tIns="45719" bIns="45719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2" name="Line"/>
          <p:cNvSpPr/>
          <p:nvPr/>
        </p:nvSpPr>
        <p:spPr>
          <a:xfrm>
            <a:off x="3686097" y="1273098"/>
            <a:ext cx="1088860" cy="0"/>
          </a:xfrm>
          <a:prstGeom prst="line">
            <a:avLst/>
          </a:prstGeom>
          <a:ln w="25400">
            <a:solidFill>
              <a:schemeClr val="bg2"/>
            </a:solidFill>
            <a:custDash>
              <a:ds d="200000" sp="200000"/>
            </a:custDash>
            <a:miter lim="400000"/>
            <a:tailEnd type="triangle"/>
          </a:ln>
        </p:spPr>
        <p:txBody>
          <a:bodyPr tIns="45719" bIns="45719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3" name="Line"/>
          <p:cNvSpPr/>
          <p:nvPr/>
        </p:nvSpPr>
        <p:spPr>
          <a:xfrm>
            <a:off x="5509867" y="1273098"/>
            <a:ext cx="1088860" cy="0"/>
          </a:xfrm>
          <a:prstGeom prst="line">
            <a:avLst/>
          </a:prstGeom>
          <a:ln w="25400">
            <a:solidFill>
              <a:schemeClr val="bg2"/>
            </a:solidFill>
            <a:custDash>
              <a:ds d="200000" sp="200000"/>
            </a:custDash>
            <a:miter lim="400000"/>
            <a:tailEnd type="triangle"/>
          </a:ln>
        </p:spPr>
        <p:txBody>
          <a:bodyPr tIns="45719" bIns="45719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4" name="Line"/>
          <p:cNvSpPr/>
          <p:nvPr/>
        </p:nvSpPr>
        <p:spPr>
          <a:xfrm>
            <a:off x="7341381" y="1273098"/>
            <a:ext cx="1088860" cy="0"/>
          </a:xfrm>
          <a:prstGeom prst="line">
            <a:avLst/>
          </a:prstGeom>
          <a:ln w="25400">
            <a:solidFill>
              <a:schemeClr val="bg2"/>
            </a:solidFill>
            <a:custDash>
              <a:ds d="200000" sp="200000"/>
            </a:custDash>
            <a:miter lim="400000"/>
            <a:tailEnd type="triangle"/>
          </a:ln>
        </p:spPr>
        <p:txBody>
          <a:bodyPr tIns="45719" bIns="45719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5" name="Line"/>
          <p:cNvSpPr/>
          <p:nvPr/>
        </p:nvSpPr>
        <p:spPr>
          <a:xfrm>
            <a:off x="9159787" y="1273098"/>
            <a:ext cx="1088860" cy="0"/>
          </a:xfrm>
          <a:prstGeom prst="line">
            <a:avLst/>
          </a:prstGeom>
          <a:ln w="25400">
            <a:solidFill>
              <a:schemeClr val="bg2"/>
            </a:solidFill>
            <a:custDash>
              <a:ds d="200000" sp="200000"/>
            </a:custDash>
            <a:miter lim="400000"/>
            <a:tailEnd type="triangle"/>
          </a:ln>
        </p:spPr>
        <p:txBody>
          <a:bodyPr tIns="45719" bIns="45719"/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6" name="Rectangle 46"/>
          <p:cNvSpPr/>
          <p:nvPr/>
        </p:nvSpPr>
        <p:spPr>
          <a:xfrm>
            <a:off x="845820" y="3327455"/>
            <a:ext cx="2823242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600" b="1" dirty="0">
                <a:solidFill>
                  <a:srgbClr val="002060"/>
                </a:solidFill>
              </a:rPr>
              <a:t>Construction Period</a:t>
            </a:r>
          </a:p>
        </p:txBody>
      </p:sp>
      <p:sp>
        <p:nvSpPr>
          <p:cNvPr id="567" name="Rectangle"/>
          <p:cNvSpPr/>
          <p:nvPr/>
        </p:nvSpPr>
        <p:spPr>
          <a:xfrm>
            <a:off x="884173" y="3624052"/>
            <a:ext cx="5016502" cy="105324"/>
          </a:xfrm>
          <a:prstGeom prst="rect">
            <a:avLst/>
          </a:pr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8" name="Line"/>
          <p:cNvSpPr/>
          <p:nvPr/>
        </p:nvSpPr>
        <p:spPr>
          <a:xfrm flipV="1">
            <a:off x="894060" y="3672239"/>
            <a:ext cx="5019862" cy="1"/>
          </a:xfrm>
          <a:prstGeom prst="line">
            <a:avLst/>
          </a:prstGeom>
          <a:noFill/>
          <a:ln w="25400" cap="flat">
            <a:solidFill>
              <a:schemeClr val="bg1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69" name="Rectangle"/>
          <p:cNvSpPr/>
          <p:nvPr/>
        </p:nvSpPr>
        <p:spPr>
          <a:xfrm>
            <a:off x="884173" y="3624052"/>
            <a:ext cx="1524001" cy="10532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70" name="Rectangle 46"/>
          <p:cNvSpPr/>
          <p:nvPr/>
        </p:nvSpPr>
        <p:spPr>
          <a:xfrm>
            <a:off x="4769940" y="3238704"/>
            <a:ext cx="1190479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defRPr sz="2800" b="1"/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25 Years</a:t>
            </a:r>
            <a:endParaRPr sz="1600" dirty="0">
              <a:solidFill>
                <a:schemeClr val="tx1"/>
              </a:solidFill>
            </a:endParaRPr>
          </a:p>
        </p:txBody>
      </p:sp>
      <p:sp>
        <p:nvSpPr>
          <p:cNvPr id="572" name="Rectangle 46"/>
          <p:cNvSpPr/>
          <p:nvPr/>
        </p:nvSpPr>
        <p:spPr>
          <a:xfrm>
            <a:off x="845820" y="4102790"/>
            <a:ext cx="2188241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600" b="1" dirty="0">
                <a:solidFill>
                  <a:srgbClr val="002060"/>
                </a:solidFill>
              </a:rPr>
              <a:t>Commissioning </a:t>
            </a:r>
          </a:p>
        </p:txBody>
      </p:sp>
      <p:sp>
        <p:nvSpPr>
          <p:cNvPr id="573" name="Rectangle"/>
          <p:cNvSpPr/>
          <p:nvPr/>
        </p:nvSpPr>
        <p:spPr>
          <a:xfrm>
            <a:off x="884173" y="4399913"/>
            <a:ext cx="5016502" cy="105324"/>
          </a:xfrm>
          <a:prstGeom prst="rect">
            <a:avLst/>
          </a:pr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74" name="Line"/>
          <p:cNvSpPr/>
          <p:nvPr/>
        </p:nvSpPr>
        <p:spPr>
          <a:xfrm flipV="1">
            <a:off x="894060" y="4448101"/>
            <a:ext cx="5019862" cy="1"/>
          </a:xfrm>
          <a:prstGeom prst="line">
            <a:avLst/>
          </a:prstGeom>
          <a:noFill/>
          <a:ln w="25400" cap="flat">
            <a:solidFill>
              <a:schemeClr val="bg1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75" name="Rectangle"/>
          <p:cNvSpPr/>
          <p:nvPr/>
        </p:nvSpPr>
        <p:spPr>
          <a:xfrm>
            <a:off x="884173" y="4399913"/>
            <a:ext cx="2503085" cy="105324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76" name="Rectangle 46"/>
          <p:cNvSpPr/>
          <p:nvPr/>
        </p:nvSpPr>
        <p:spPr>
          <a:xfrm>
            <a:off x="4755566" y="4130255"/>
            <a:ext cx="1190479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defRPr sz="2800" b="1"/>
            </a:lvl1pPr>
          </a:lstStyle>
          <a:p>
            <a:r>
              <a:rPr lang="en-US" sz="160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578" name="Rectangle 46"/>
          <p:cNvSpPr/>
          <p:nvPr/>
        </p:nvSpPr>
        <p:spPr>
          <a:xfrm>
            <a:off x="845820" y="4867185"/>
            <a:ext cx="3601720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600" b="1" dirty="0">
                <a:solidFill>
                  <a:srgbClr val="002060"/>
                </a:solidFill>
              </a:rPr>
              <a:t>Investment Cost USD Million</a:t>
            </a:r>
          </a:p>
        </p:txBody>
      </p:sp>
      <p:sp>
        <p:nvSpPr>
          <p:cNvPr id="579" name="Rectangle"/>
          <p:cNvSpPr/>
          <p:nvPr/>
        </p:nvSpPr>
        <p:spPr>
          <a:xfrm>
            <a:off x="884173" y="5175775"/>
            <a:ext cx="5016502" cy="105324"/>
          </a:xfrm>
          <a:prstGeom prst="rect">
            <a:avLst/>
          </a:pr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80" name="Line"/>
          <p:cNvSpPr/>
          <p:nvPr/>
        </p:nvSpPr>
        <p:spPr>
          <a:xfrm flipV="1">
            <a:off x="894060" y="5223963"/>
            <a:ext cx="5019862" cy="1"/>
          </a:xfrm>
          <a:prstGeom prst="line">
            <a:avLst/>
          </a:prstGeom>
          <a:noFill/>
          <a:ln w="25400" cap="flat">
            <a:solidFill>
              <a:schemeClr val="bg1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81" name="Rectangle"/>
          <p:cNvSpPr/>
          <p:nvPr/>
        </p:nvSpPr>
        <p:spPr>
          <a:xfrm>
            <a:off x="884173" y="5175775"/>
            <a:ext cx="580479" cy="105324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82" name="Rectangle 46"/>
          <p:cNvSpPr/>
          <p:nvPr/>
        </p:nvSpPr>
        <p:spPr>
          <a:xfrm>
            <a:off x="4755566" y="4906117"/>
            <a:ext cx="1190479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defRPr sz="2800" b="1"/>
            </a:lvl1pPr>
          </a:lstStyle>
          <a:p>
            <a:r>
              <a:rPr lang="en-US" sz="1600">
                <a:solidFill>
                  <a:schemeClr val="tx1"/>
                </a:solidFill>
              </a:rPr>
              <a:t>34.2</a:t>
            </a:r>
          </a:p>
        </p:txBody>
      </p:sp>
      <p:sp>
        <p:nvSpPr>
          <p:cNvPr id="584" name="Rectangle 46"/>
          <p:cNvSpPr/>
          <p:nvPr/>
        </p:nvSpPr>
        <p:spPr>
          <a:xfrm>
            <a:off x="845819" y="5643155"/>
            <a:ext cx="3233381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>
              <a:defRPr sz="1800">
                <a:solidFill>
                  <a:srgbClr val="8C9097"/>
                </a:solidFill>
              </a:defRPr>
            </a:lvl1pPr>
          </a:lstStyle>
          <a:p>
            <a:r>
              <a:rPr lang="en-US" sz="1600" b="1" dirty="0">
                <a:solidFill>
                  <a:srgbClr val="002060"/>
                </a:solidFill>
              </a:rPr>
              <a:t>Exchange Rate to the Dollar</a:t>
            </a:r>
          </a:p>
        </p:txBody>
      </p:sp>
      <p:sp>
        <p:nvSpPr>
          <p:cNvPr id="585" name="Rectangle"/>
          <p:cNvSpPr/>
          <p:nvPr/>
        </p:nvSpPr>
        <p:spPr>
          <a:xfrm>
            <a:off x="884173" y="5951637"/>
            <a:ext cx="5016502" cy="105324"/>
          </a:xfrm>
          <a:prstGeom prst="rect">
            <a:avLst/>
          </a:prstGeom>
          <a:solidFill>
            <a:schemeClr val="bg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86" name="Line"/>
          <p:cNvSpPr/>
          <p:nvPr/>
        </p:nvSpPr>
        <p:spPr>
          <a:xfrm flipV="1">
            <a:off x="894060" y="5999824"/>
            <a:ext cx="5019862" cy="1"/>
          </a:xfrm>
          <a:prstGeom prst="line">
            <a:avLst/>
          </a:prstGeom>
          <a:noFill/>
          <a:ln w="25400" cap="flat">
            <a:solidFill>
              <a:schemeClr val="bg1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87" name="Rectangle"/>
          <p:cNvSpPr/>
          <p:nvPr/>
        </p:nvSpPr>
        <p:spPr>
          <a:xfrm>
            <a:off x="884173" y="5951637"/>
            <a:ext cx="3297165" cy="105324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800">
                <a:solidFill>
                  <a:srgbClr val="8C9097"/>
                </a:solidFill>
              </a:defRPr>
            </a:pPr>
            <a:endParaRPr sz="1600"/>
          </a:p>
        </p:txBody>
      </p:sp>
      <p:sp>
        <p:nvSpPr>
          <p:cNvPr id="588" name="Rectangle 46"/>
          <p:cNvSpPr/>
          <p:nvPr/>
        </p:nvSpPr>
        <p:spPr>
          <a:xfrm>
            <a:off x="4755566" y="5681978"/>
            <a:ext cx="1190479" cy="338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254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spAutoFit/>
          </a:bodyPr>
          <a:lstStyle>
            <a:lvl1pPr algn="r">
              <a:defRPr sz="2800" b="1"/>
            </a:lvl1pPr>
          </a:lstStyle>
          <a:p>
            <a:r>
              <a:rPr lang="en-US" sz="1600">
                <a:solidFill>
                  <a:schemeClr val="tx1"/>
                </a:solidFill>
              </a:rPr>
              <a:t>Kshs140/$</a:t>
            </a:r>
          </a:p>
        </p:txBody>
      </p:sp>
      <p:sp>
        <p:nvSpPr>
          <p:cNvPr id="5" name="Google Shape;97;p7"/>
          <p:cNvSpPr txBox="1">
            <a:spLocks noGrp="1"/>
          </p:cNvSpPr>
          <p:nvPr/>
        </p:nvSpPr>
        <p:spPr>
          <a:xfrm>
            <a:off x="8255" y="-66675"/>
            <a:ext cx="8776970" cy="76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sv-SE" dirty="0"/>
              <a:t>Project Description</a:t>
            </a:r>
            <a:r>
              <a:rPr lang="en-US" altLang="sv-SE" dirty="0"/>
              <a:t> &amp; Financing</a:t>
            </a:r>
            <a:r>
              <a:rPr lang="sv-SE" dirty="0"/>
              <a:t> </a:t>
            </a:r>
            <a:endParaRPr dirty="0"/>
          </a:p>
        </p:txBody>
      </p:sp>
      <p:sp>
        <p:nvSpPr>
          <p:cNvPr id="606" name="Arrow"/>
          <p:cNvSpPr/>
          <p:nvPr/>
        </p:nvSpPr>
        <p:spPr>
          <a:xfrm>
            <a:off x="3220720" y="3123565"/>
            <a:ext cx="1781810" cy="571500"/>
          </a:xfrm>
          <a:prstGeom prst="rightArrow">
            <a:avLst>
              <a:gd name="adj1" fmla="val 42545"/>
              <a:gd name="adj2" fmla="val 63171"/>
            </a:avLst>
          </a:prstGeom>
          <a:gradFill>
            <a:gsLst>
              <a:gs pos="0">
                <a:schemeClr val="bg1"/>
              </a:gs>
              <a:gs pos="100000">
                <a:schemeClr val="bg2"/>
              </a:gs>
            </a:gsLst>
          </a:gradFill>
          <a:ln w="12700">
            <a:miter lim="400000"/>
          </a:ln>
        </p:spPr>
        <p:txBody>
          <a:bodyPr tIns="91439" bIns="91439" anchor="ctr"/>
          <a:lstStyle/>
          <a:p>
            <a:pPr>
              <a:defRPr sz="2800">
                <a:solidFill>
                  <a:srgbClr val="8C9097"/>
                </a:solidFill>
              </a:defRPr>
            </a:pPr>
            <a:r>
              <a:rPr lang="en-US" sz="2000"/>
              <a:t>1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 tmFilter="0, 0; .2, .5; .8, .5; 1, 0"/>
                                        <p:tgtEl>
                                          <p:spTgt spid="6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1" dur="250" autoRev="1" fill="hold"/>
                                        <p:tgtEl>
                                          <p:spTgt spid="6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4" grpId="0" bldLvl="0" animBg="1"/>
      <p:bldP spid="535" grpId="0" animBg="1"/>
      <p:bldP spid="536" grpId="0" animBg="1"/>
      <p:bldP spid="537" grpId="0" bldLvl="0" animBg="1"/>
      <p:bldP spid="538" grpId="0" animBg="1"/>
      <p:bldP spid="539" grpId="0" animBg="1"/>
      <p:bldP spid="540" grpId="0" bldLvl="0" animBg="1"/>
      <p:bldP spid="541" grpId="0" animBg="1"/>
      <p:bldP spid="542" grpId="0" animBg="1"/>
      <p:bldP spid="543" grpId="0" bldLvl="0" animBg="1"/>
      <p:bldP spid="544" grpId="0" animBg="1"/>
      <p:bldP spid="545" grpId="0" animBg="1"/>
      <p:bldP spid="546" grpId="0" bldLvl="0" animBg="1"/>
      <p:bldP spid="547" grpId="0" animBg="1"/>
      <p:bldP spid="548" grpId="0" animBg="1"/>
      <p:bldP spid="549" grpId="0" bldLvl="0" animBg="1"/>
      <p:bldP spid="550" grpId="0" animBg="1"/>
      <p:bldP spid="551" grpId="0" animBg="1"/>
      <p:bldP spid="552" grpId="0" animBg="1"/>
      <p:bldP spid="553" grpId="0" animBg="1"/>
      <p:bldP spid="555" grpId="0" bldLvl="0" animBg="1"/>
      <p:bldP spid="556" grpId="0" bldLvl="0" animBg="1"/>
      <p:bldP spid="557" grpId="0" bldLvl="0" animBg="1"/>
      <p:bldP spid="558" grpId="0" bldLvl="0" animBg="1"/>
      <p:bldP spid="559" grpId="0" bldLvl="0" animBg="1"/>
      <p:bldP spid="560" grpId="0" bldLvl="0" animBg="1"/>
      <p:bldP spid="561" grpId="0" bldLvl="0" animBg="1"/>
      <p:bldP spid="562" grpId="0" bldLvl="0" animBg="1"/>
      <p:bldP spid="563" grpId="0" bldLvl="0" animBg="1"/>
      <p:bldP spid="564" grpId="0" bldLvl="0" animBg="1"/>
      <p:bldP spid="565" grpId="0" bldLvl="0" animBg="1"/>
      <p:bldP spid="566" grpId="0" bldLvl="0" animBg="1"/>
      <p:bldP spid="567" grpId="0" bldLvl="0" animBg="1"/>
      <p:bldP spid="568" grpId="0" bldLvl="0" animBg="1"/>
      <p:bldP spid="569" grpId="0" bldLvl="0" animBg="1"/>
      <p:bldP spid="570" grpId="0" bldLvl="0" animBg="1"/>
      <p:bldP spid="572" grpId="0" bldLvl="0" animBg="1"/>
      <p:bldP spid="573" grpId="0" bldLvl="0" animBg="1"/>
      <p:bldP spid="574" grpId="0" bldLvl="0" animBg="1"/>
      <p:bldP spid="575" grpId="0" bldLvl="0" animBg="1"/>
      <p:bldP spid="576" grpId="0" bldLvl="0" animBg="1"/>
      <p:bldP spid="578" grpId="0" bldLvl="0" animBg="1"/>
      <p:bldP spid="579" grpId="0" bldLvl="0" animBg="1"/>
      <p:bldP spid="580" grpId="0" bldLvl="0" animBg="1"/>
      <p:bldP spid="581" grpId="0" bldLvl="0" animBg="1"/>
      <p:bldP spid="582" grpId="0" bldLvl="0" animBg="1"/>
      <p:bldP spid="584" grpId="0" bldLvl="0" animBg="1"/>
      <p:bldP spid="585" grpId="0" bldLvl="0" animBg="1"/>
      <p:bldP spid="586" grpId="0" bldLvl="0" animBg="1"/>
      <p:bldP spid="587" grpId="0" bldLvl="0" animBg="1"/>
      <p:bldP spid="588" grpId="0" bldLvl="0" animBg="1"/>
      <p:bldP spid="60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884" y="408124"/>
            <a:ext cx="755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</a:pPr>
            <a:r>
              <a:rPr lang="sv-SE" sz="4000">
                <a:latin typeface="Lato Black" panose="020F0A02020204030203" charset="0"/>
                <a:cs typeface="Lato Black" panose="020F0A02020204030203" charset="0"/>
                <a:sym typeface="+mn-ea"/>
              </a:rPr>
              <a:t>Scenarios / Sensitivity Analysis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Lato Black" panose="020F0A02020204030203" charset="0"/>
              <a:ea typeface="Roboto Black" panose="02000000000000000000" pitchFamily="2" charset="0"/>
              <a:cs typeface="Lato Black" panose="020F0A02020204030203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85734" y="1828799"/>
            <a:ext cx="4371522" cy="4426697"/>
            <a:chOff x="2436813" y="0"/>
            <a:chExt cx="7318376" cy="6891338"/>
          </a:xfrm>
        </p:grpSpPr>
        <p:sp>
          <p:nvSpPr>
            <p:cNvPr id="5" name="Freeform 5"/>
            <p:cNvSpPr/>
            <p:nvPr/>
          </p:nvSpPr>
          <p:spPr bwMode="auto">
            <a:xfrm>
              <a:off x="3108326" y="3381375"/>
              <a:ext cx="6646863" cy="3073400"/>
            </a:xfrm>
            <a:custGeom>
              <a:avLst/>
              <a:gdLst>
                <a:gd name="T0" fmla="*/ 1512 w 1614"/>
                <a:gd name="T1" fmla="*/ 574 h 746"/>
                <a:gd name="T2" fmla="*/ 1254 w 1614"/>
                <a:gd name="T3" fmla="*/ 374 h 746"/>
                <a:gd name="T4" fmla="*/ 1254 w 1614"/>
                <a:gd name="T5" fmla="*/ 374 h 746"/>
                <a:gd name="T6" fmla="*/ 1108 w 1614"/>
                <a:gd name="T7" fmla="*/ 316 h 746"/>
                <a:gd name="T8" fmla="*/ 1083 w 1614"/>
                <a:gd name="T9" fmla="*/ 308 h 746"/>
                <a:gd name="T10" fmla="*/ 1070 w 1614"/>
                <a:gd name="T11" fmla="*/ 304 h 746"/>
                <a:gd name="T12" fmla="*/ 1071 w 1614"/>
                <a:gd name="T13" fmla="*/ 305 h 746"/>
                <a:gd name="T14" fmla="*/ 1072 w 1614"/>
                <a:gd name="T15" fmla="*/ 305 h 746"/>
                <a:gd name="T16" fmla="*/ 1078 w 1614"/>
                <a:gd name="T17" fmla="*/ 308 h 746"/>
                <a:gd name="T18" fmla="*/ 1083 w 1614"/>
                <a:gd name="T19" fmla="*/ 310 h 746"/>
                <a:gd name="T20" fmla="*/ 1094 w 1614"/>
                <a:gd name="T21" fmla="*/ 314 h 746"/>
                <a:gd name="T22" fmla="*/ 1123 w 1614"/>
                <a:gd name="T23" fmla="*/ 327 h 746"/>
                <a:gd name="T24" fmla="*/ 1132 w 1614"/>
                <a:gd name="T25" fmla="*/ 332 h 746"/>
                <a:gd name="T26" fmla="*/ 1173 w 1614"/>
                <a:gd name="T27" fmla="*/ 352 h 746"/>
                <a:gd name="T28" fmla="*/ 1189 w 1614"/>
                <a:gd name="T29" fmla="*/ 361 h 746"/>
                <a:gd name="T30" fmla="*/ 1212 w 1614"/>
                <a:gd name="T31" fmla="*/ 374 h 746"/>
                <a:gd name="T32" fmla="*/ 1264 w 1614"/>
                <a:gd name="T33" fmla="*/ 406 h 746"/>
                <a:gd name="T34" fmla="*/ 1281 w 1614"/>
                <a:gd name="T35" fmla="*/ 418 h 746"/>
                <a:gd name="T36" fmla="*/ 1315 w 1614"/>
                <a:gd name="T37" fmla="*/ 445 h 746"/>
                <a:gd name="T38" fmla="*/ 1325 w 1614"/>
                <a:gd name="T39" fmla="*/ 453 h 746"/>
                <a:gd name="T40" fmla="*/ 1349 w 1614"/>
                <a:gd name="T41" fmla="*/ 476 h 746"/>
                <a:gd name="T42" fmla="*/ 1356 w 1614"/>
                <a:gd name="T43" fmla="*/ 484 h 746"/>
                <a:gd name="T44" fmla="*/ 1336 w 1614"/>
                <a:gd name="T45" fmla="*/ 514 h 746"/>
                <a:gd name="T46" fmla="*/ 1224 w 1614"/>
                <a:gd name="T47" fmla="*/ 632 h 746"/>
                <a:gd name="T48" fmla="*/ 885 w 1614"/>
                <a:gd name="T49" fmla="*/ 727 h 746"/>
                <a:gd name="T50" fmla="*/ 816 w 1614"/>
                <a:gd name="T51" fmla="*/ 714 h 746"/>
                <a:gd name="T52" fmla="*/ 412 w 1614"/>
                <a:gd name="T53" fmla="*/ 543 h 746"/>
                <a:gd name="T54" fmla="*/ 267 w 1614"/>
                <a:gd name="T55" fmla="*/ 461 h 746"/>
                <a:gd name="T56" fmla="*/ 219 w 1614"/>
                <a:gd name="T57" fmla="*/ 435 h 746"/>
                <a:gd name="T58" fmla="*/ 30 w 1614"/>
                <a:gd name="T59" fmla="*/ 355 h 746"/>
                <a:gd name="T60" fmla="*/ 852 w 1614"/>
                <a:gd name="T61" fmla="*/ 38 h 746"/>
                <a:gd name="T62" fmla="*/ 1009 w 1614"/>
                <a:gd name="T63" fmla="*/ 66 h 746"/>
                <a:gd name="T64" fmla="*/ 1010 w 1614"/>
                <a:gd name="T65" fmla="*/ 67 h 746"/>
                <a:gd name="T66" fmla="*/ 1078 w 1614"/>
                <a:gd name="T67" fmla="*/ 93 h 746"/>
                <a:gd name="T68" fmla="*/ 1078 w 1614"/>
                <a:gd name="T69" fmla="*/ 93 h 746"/>
                <a:gd name="T70" fmla="*/ 1086 w 1614"/>
                <a:gd name="T71" fmla="*/ 96 h 746"/>
                <a:gd name="T72" fmla="*/ 1128 w 1614"/>
                <a:gd name="T73" fmla="*/ 115 h 746"/>
                <a:gd name="T74" fmla="*/ 1234 w 1614"/>
                <a:gd name="T75" fmla="*/ 180 h 746"/>
                <a:gd name="T76" fmla="*/ 1234 w 1614"/>
                <a:gd name="T77" fmla="*/ 180 h 746"/>
                <a:gd name="T78" fmla="*/ 1614 w 1614"/>
                <a:gd name="T79" fmla="*/ 746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14" h="746">
                  <a:moveTo>
                    <a:pt x="1614" y="746"/>
                  </a:moveTo>
                  <a:cubicBezTo>
                    <a:pt x="1608" y="729"/>
                    <a:pt x="1582" y="658"/>
                    <a:pt x="1512" y="574"/>
                  </a:cubicBezTo>
                  <a:cubicBezTo>
                    <a:pt x="1457" y="508"/>
                    <a:pt x="1375" y="434"/>
                    <a:pt x="1254" y="374"/>
                  </a:cubicBezTo>
                  <a:cubicBezTo>
                    <a:pt x="1254" y="374"/>
                    <a:pt x="1254" y="374"/>
                    <a:pt x="1254" y="374"/>
                  </a:cubicBezTo>
                  <a:cubicBezTo>
                    <a:pt x="1254" y="374"/>
                    <a:pt x="1254" y="374"/>
                    <a:pt x="1254" y="374"/>
                  </a:cubicBezTo>
                  <a:cubicBezTo>
                    <a:pt x="1254" y="374"/>
                    <a:pt x="1254" y="374"/>
                    <a:pt x="1254" y="374"/>
                  </a:cubicBezTo>
                  <a:cubicBezTo>
                    <a:pt x="1217" y="356"/>
                    <a:pt x="1177" y="339"/>
                    <a:pt x="1134" y="324"/>
                  </a:cubicBezTo>
                  <a:cubicBezTo>
                    <a:pt x="1125" y="321"/>
                    <a:pt x="1117" y="318"/>
                    <a:pt x="1108" y="316"/>
                  </a:cubicBezTo>
                  <a:cubicBezTo>
                    <a:pt x="1104" y="314"/>
                    <a:pt x="1100" y="313"/>
                    <a:pt x="1096" y="312"/>
                  </a:cubicBezTo>
                  <a:cubicBezTo>
                    <a:pt x="1091" y="310"/>
                    <a:pt x="1087" y="309"/>
                    <a:pt x="1083" y="308"/>
                  </a:cubicBezTo>
                  <a:cubicBezTo>
                    <a:pt x="1079" y="307"/>
                    <a:pt x="1074" y="305"/>
                    <a:pt x="1070" y="304"/>
                  </a:cubicBezTo>
                  <a:cubicBezTo>
                    <a:pt x="1070" y="304"/>
                    <a:pt x="1070" y="304"/>
                    <a:pt x="1070" y="304"/>
                  </a:cubicBezTo>
                  <a:cubicBezTo>
                    <a:pt x="1070" y="304"/>
                    <a:pt x="1070" y="304"/>
                    <a:pt x="1070" y="304"/>
                  </a:cubicBezTo>
                  <a:cubicBezTo>
                    <a:pt x="1071" y="305"/>
                    <a:pt x="1071" y="305"/>
                    <a:pt x="1071" y="305"/>
                  </a:cubicBezTo>
                  <a:cubicBezTo>
                    <a:pt x="1071" y="305"/>
                    <a:pt x="1071" y="305"/>
                    <a:pt x="1071" y="305"/>
                  </a:cubicBezTo>
                  <a:cubicBezTo>
                    <a:pt x="1071" y="305"/>
                    <a:pt x="1072" y="305"/>
                    <a:pt x="1072" y="305"/>
                  </a:cubicBezTo>
                  <a:cubicBezTo>
                    <a:pt x="1072" y="305"/>
                    <a:pt x="1073" y="306"/>
                    <a:pt x="1075" y="306"/>
                  </a:cubicBezTo>
                  <a:cubicBezTo>
                    <a:pt x="1076" y="307"/>
                    <a:pt x="1077" y="307"/>
                    <a:pt x="1078" y="308"/>
                  </a:cubicBezTo>
                  <a:cubicBezTo>
                    <a:pt x="1079" y="308"/>
                    <a:pt x="1079" y="308"/>
                    <a:pt x="1080" y="309"/>
                  </a:cubicBezTo>
                  <a:cubicBezTo>
                    <a:pt x="1081" y="309"/>
                    <a:pt x="1082" y="309"/>
                    <a:pt x="1083" y="310"/>
                  </a:cubicBezTo>
                  <a:cubicBezTo>
                    <a:pt x="1086" y="311"/>
                    <a:pt x="1088" y="312"/>
                    <a:pt x="1091" y="313"/>
                  </a:cubicBezTo>
                  <a:cubicBezTo>
                    <a:pt x="1092" y="313"/>
                    <a:pt x="1093" y="314"/>
                    <a:pt x="1094" y="314"/>
                  </a:cubicBezTo>
                  <a:cubicBezTo>
                    <a:pt x="1100" y="317"/>
                    <a:pt x="1108" y="321"/>
                    <a:pt x="1116" y="324"/>
                  </a:cubicBezTo>
                  <a:cubicBezTo>
                    <a:pt x="1118" y="325"/>
                    <a:pt x="1120" y="326"/>
                    <a:pt x="1123" y="327"/>
                  </a:cubicBezTo>
                  <a:cubicBezTo>
                    <a:pt x="1124" y="328"/>
                    <a:pt x="1126" y="329"/>
                    <a:pt x="1127" y="330"/>
                  </a:cubicBezTo>
                  <a:cubicBezTo>
                    <a:pt x="1129" y="330"/>
                    <a:pt x="1130" y="331"/>
                    <a:pt x="1132" y="332"/>
                  </a:cubicBezTo>
                  <a:cubicBezTo>
                    <a:pt x="1133" y="332"/>
                    <a:pt x="1133" y="333"/>
                    <a:pt x="1134" y="333"/>
                  </a:cubicBezTo>
                  <a:cubicBezTo>
                    <a:pt x="1146" y="339"/>
                    <a:pt x="1159" y="345"/>
                    <a:pt x="1173" y="352"/>
                  </a:cubicBezTo>
                  <a:cubicBezTo>
                    <a:pt x="1176" y="354"/>
                    <a:pt x="1180" y="356"/>
                    <a:pt x="1184" y="358"/>
                  </a:cubicBezTo>
                  <a:cubicBezTo>
                    <a:pt x="1186" y="359"/>
                    <a:pt x="1187" y="360"/>
                    <a:pt x="1189" y="361"/>
                  </a:cubicBezTo>
                  <a:cubicBezTo>
                    <a:pt x="1193" y="363"/>
                    <a:pt x="1197" y="365"/>
                    <a:pt x="1201" y="367"/>
                  </a:cubicBezTo>
                  <a:cubicBezTo>
                    <a:pt x="1204" y="370"/>
                    <a:pt x="1208" y="372"/>
                    <a:pt x="1212" y="374"/>
                  </a:cubicBezTo>
                  <a:cubicBezTo>
                    <a:pt x="1222" y="380"/>
                    <a:pt x="1232" y="385"/>
                    <a:pt x="1241" y="391"/>
                  </a:cubicBezTo>
                  <a:cubicBezTo>
                    <a:pt x="1249" y="396"/>
                    <a:pt x="1257" y="401"/>
                    <a:pt x="1264" y="406"/>
                  </a:cubicBezTo>
                  <a:cubicBezTo>
                    <a:pt x="1268" y="409"/>
                    <a:pt x="1272" y="412"/>
                    <a:pt x="1276" y="414"/>
                  </a:cubicBezTo>
                  <a:cubicBezTo>
                    <a:pt x="1278" y="416"/>
                    <a:pt x="1280" y="417"/>
                    <a:pt x="1281" y="418"/>
                  </a:cubicBezTo>
                  <a:cubicBezTo>
                    <a:pt x="1285" y="421"/>
                    <a:pt x="1289" y="424"/>
                    <a:pt x="1292" y="426"/>
                  </a:cubicBezTo>
                  <a:cubicBezTo>
                    <a:pt x="1300" y="432"/>
                    <a:pt x="1308" y="438"/>
                    <a:pt x="1315" y="445"/>
                  </a:cubicBezTo>
                  <a:cubicBezTo>
                    <a:pt x="1317" y="446"/>
                    <a:pt x="1319" y="448"/>
                    <a:pt x="1321" y="449"/>
                  </a:cubicBezTo>
                  <a:cubicBezTo>
                    <a:pt x="1322" y="451"/>
                    <a:pt x="1324" y="452"/>
                    <a:pt x="1325" y="453"/>
                  </a:cubicBezTo>
                  <a:cubicBezTo>
                    <a:pt x="1327" y="454"/>
                    <a:pt x="1328" y="455"/>
                    <a:pt x="1329" y="456"/>
                  </a:cubicBezTo>
                  <a:cubicBezTo>
                    <a:pt x="1336" y="463"/>
                    <a:pt x="1342" y="469"/>
                    <a:pt x="1349" y="476"/>
                  </a:cubicBezTo>
                  <a:cubicBezTo>
                    <a:pt x="1350" y="477"/>
                    <a:pt x="1350" y="478"/>
                    <a:pt x="1351" y="479"/>
                  </a:cubicBezTo>
                  <a:cubicBezTo>
                    <a:pt x="1353" y="481"/>
                    <a:pt x="1354" y="482"/>
                    <a:pt x="1356" y="484"/>
                  </a:cubicBezTo>
                  <a:cubicBezTo>
                    <a:pt x="1356" y="484"/>
                    <a:pt x="1355" y="484"/>
                    <a:pt x="1355" y="485"/>
                  </a:cubicBezTo>
                  <a:cubicBezTo>
                    <a:pt x="1352" y="489"/>
                    <a:pt x="1346" y="500"/>
                    <a:pt x="1336" y="514"/>
                  </a:cubicBezTo>
                  <a:cubicBezTo>
                    <a:pt x="1336" y="514"/>
                    <a:pt x="1336" y="514"/>
                    <a:pt x="1336" y="515"/>
                  </a:cubicBezTo>
                  <a:cubicBezTo>
                    <a:pt x="1315" y="544"/>
                    <a:pt x="1277" y="590"/>
                    <a:pt x="1224" y="632"/>
                  </a:cubicBezTo>
                  <a:cubicBezTo>
                    <a:pt x="1211" y="642"/>
                    <a:pt x="1196" y="652"/>
                    <a:pt x="1181" y="662"/>
                  </a:cubicBezTo>
                  <a:cubicBezTo>
                    <a:pt x="1107" y="708"/>
                    <a:pt x="1008" y="742"/>
                    <a:pt x="885" y="727"/>
                  </a:cubicBezTo>
                  <a:cubicBezTo>
                    <a:pt x="867" y="725"/>
                    <a:pt x="848" y="722"/>
                    <a:pt x="829" y="717"/>
                  </a:cubicBezTo>
                  <a:cubicBezTo>
                    <a:pt x="825" y="716"/>
                    <a:pt x="820" y="715"/>
                    <a:pt x="816" y="714"/>
                  </a:cubicBezTo>
                  <a:cubicBezTo>
                    <a:pt x="692" y="682"/>
                    <a:pt x="575" y="629"/>
                    <a:pt x="470" y="574"/>
                  </a:cubicBezTo>
                  <a:cubicBezTo>
                    <a:pt x="450" y="564"/>
                    <a:pt x="431" y="554"/>
                    <a:pt x="412" y="543"/>
                  </a:cubicBezTo>
                  <a:cubicBezTo>
                    <a:pt x="364" y="517"/>
                    <a:pt x="318" y="490"/>
                    <a:pt x="274" y="466"/>
                  </a:cubicBezTo>
                  <a:cubicBezTo>
                    <a:pt x="272" y="464"/>
                    <a:pt x="269" y="463"/>
                    <a:pt x="267" y="461"/>
                  </a:cubicBezTo>
                  <a:cubicBezTo>
                    <a:pt x="250" y="452"/>
                    <a:pt x="235" y="444"/>
                    <a:pt x="219" y="435"/>
                  </a:cubicBezTo>
                  <a:cubicBezTo>
                    <a:pt x="219" y="435"/>
                    <a:pt x="219" y="435"/>
                    <a:pt x="219" y="435"/>
                  </a:cubicBezTo>
                  <a:cubicBezTo>
                    <a:pt x="175" y="411"/>
                    <a:pt x="135" y="391"/>
                    <a:pt x="98" y="376"/>
                  </a:cubicBezTo>
                  <a:cubicBezTo>
                    <a:pt x="74" y="366"/>
                    <a:pt x="51" y="359"/>
                    <a:pt x="30" y="355"/>
                  </a:cubicBezTo>
                  <a:cubicBezTo>
                    <a:pt x="19" y="353"/>
                    <a:pt x="9" y="352"/>
                    <a:pt x="0" y="352"/>
                  </a:cubicBezTo>
                  <a:cubicBezTo>
                    <a:pt x="0" y="352"/>
                    <a:pt x="296" y="0"/>
                    <a:pt x="852" y="38"/>
                  </a:cubicBezTo>
                  <a:cubicBezTo>
                    <a:pt x="856" y="38"/>
                    <a:pt x="859" y="39"/>
                    <a:pt x="863" y="39"/>
                  </a:cubicBezTo>
                  <a:cubicBezTo>
                    <a:pt x="915" y="43"/>
                    <a:pt x="963" y="52"/>
                    <a:pt x="1009" y="66"/>
                  </a:cubicBezTo>
                  <a:cubicBezTo>
                    <a:pt x="1009" y="66"/>
                    <a:pt x="1009" y="66"/>
                    <a:pt x="1010" y="66"/>
                  </a:cubicBezTo>
                  <a:cubicBezTo>
                    <a:pt x="1010" y="67"/>
                    <a:pt x="1010" y="67"/>
                    <a:pt x="1010" y="67"/>
                  </a:cubicBezTo>
                  <a:cubicBezTo>
                    <a:pt x="1033" y="74"/>
                    <a:pt x="1056" y="84"/>
                    <a:pt x="1078" y="93"/>
                  </a:cubicBezTo>
                  <a:cubicBezTo>
                    <a:pt x="1078" y="93"/>
                    <a:pt x="1078" y="93"/>
                    <a:pt x="1078" y="93"/>
                  </a:cubicBezTo>
                  <a:cubicBezTo>
                    <a:pt x="1078" y="93"/>
                    <a:pt x="1078" y="93"/>
                    <a:pt x="1078" y="93"/>
                  </a:cubicBezTo>
                  <a:cubicBezTo>
                    <a:pt x="1078" y="93"/>
                    <a:pt x="1078" y="93"/>
                    <a:pt x="1078" y="93"/>
                  </a:cubicBezTo>
                  <a:cubicBezTo>
                    <a:pt x="1078" y="93"/>
                    <a:pt x="1078" y="93"/>
                    <a:pt x="1078" y="93"/>
                  </a:cubicBezTo>
                  <a:cubicBezTo>
                    <a:pt x="1081" y="93"/>
                    <a:pt x="1083" y="96"/>
                    <a:pt x="1086" y="96"/>
                  </a:cubicBezTo>
                  <a:cubicBezTo>
                    <a:pt x="1086" y="96"/>
                    <a:pt x="1086" y="96"/>
                    <a:pt x="1086" y="96"/>
                  </a:cubicBezTo>
                  <a:cubicBezTo>
                    <a:pt x="1100" y="102"/>
                    <a:pt x="1114" y="108"/>
                    <a:pt x="1128" y="115"/>
                  </a:cubicBezTo>
                  <a:cubicBezTo>
                    <a:pt x="1128" y="114"/>
                    <a:pt x="1128" y="114"/>
                    <a:pt x="1128" y="114"/>
                  </a:cubicBezTo>
                  <a:cubicBezTo>
                    <a:pt x="1166" y="133"/>
                    <a:pt x="1201" y="156"/>
                    <a:pt x="1234" y="180"/>
                  </a:cubicBezTo>
                  <a:cubicBezTo>
                    <a:pt x="1234" y="180"/>
                    <a:pt x="1234" y="180"/>
                    <a:pt x="1234" y="180"/>
                  </a:cubicBezTo>
                  <a:cubicBezTo>
                    <a:pt x="1234" y="180"/>
                    <a:pt x="1234" y="180"/>
                    <a:pt x="1234" y="180"/>
                  </a:cubicBezTo>
                  <a:cubicBezTo>
                    <a:pt x="1267" y="205"/>
                    <a:pt x="1298" y="232"/>
                    <a:pt x="1326" y="260"/>
                  </a:cubicBezTo>
                  <a:cubicBezTo>
                    <a:pt x="1522" y="455"/>
                    <a:pt x="1604" y="712"/>
                    <a:pt x="1614" y="74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2436813" y="4806950"/>
              <a:ext cx="6354763" cy="2084388"/>
            </a:xfrm>
            <a:custGeom>
              <a:avLst/>
              <a:gdLst>
                <a:gd name="T0" fmla="*/ 233 w 1543"/>
                <a:gd name="T1" fmla="*/ 66 h 506"/>
                <a:gd name="T2" fmla="*/ 235 w 1543"/>
                <a:gd name="T3" fmla="*/ 66 h 506"/>
                <a:gd name="T4" fmla="*/ 576 w 1543"/>
                <a:gd name="T5" fmla="*/ 238 h 506"/>
                <a:gd name="T6" fmla="*/ 1256 w 1543"/>
                <a:gd name="T7" fmla="*/ 397 h 506"/>
                <a:gd name="T8" fmla="*/ 1543 w 1543"/>
                <a:gd name="T9" fmla="*/ 177 h 506"/>
                <a:gd name="T10" fmla="*/ 1005 w 1543"/>
                <a:gd name="T11" fmla="*/ 498 h 506"/>
                <a:gd name="T12" fmla="*/ 0 w 1543"/>
                <a:gd name="T13" fmla="*/ 148 h 506"/>
                <a:gd name="T14" fmla="*/ 233 w 1543"/>
                <a:gd name="T15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3" h="506">
                  <a:moveTo>
                    <a:pt x="233" y="66"/>
                  </a:moveTo>
                  <a:cubicBezTo>
                    <a:pt x="233" y="66"/>
                    <a:pt x="234" y="66"/>
                    <a:pt x="235" y="66"/>
                  </a:cubicBezTo>
                  <a:cubicBezTo>
                    <a:pt x="244" y="69"/>
                    <a:pt x="352" y="103"/>
                    <a:pt x="576" y="238"/>
                  </a:cubicBezTo>
                  <a:cubicBezTo>
                    <a:pt x="812" y="380"/>
                    <a:pt x="1052" y="493"/>
                    <a:pt x="1256" y="397"/>
                  </a:cubicBezTo>
                  <a:cubicBezTo>
                    <a:pt x="1460" y="301"/>
                    <a:pt x="1543" y="177"/>
                    <a:pt x="1543" y="177"/>
                  </a:cubicBezTo>
                  <a:cubicBezTo>
                    <a:pt x="1543" y="177"/>
                    <a:pt x="1384" y="490"/>
                    <a:pt x="1005" y="498"/>
                  </a:cubicBezTo>
                  <a:cubicBezTo>
                    <a:pt x="625" y="506"/>
                    <a:pt x="295" y="0"/>
                    <a:pt x="0" y="148"/>
                  </a:cubicBezTo>
                  <a:cubicBezTo>
                    <a:pt x="0" y="148"/>
                    <a:pt x="111" y="20"/>
                    <a:pt x="233" y="66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8491538" y="3946525"/>
              <a:ext cx="974725" cy="1074738"/>
            </a:xfrm>
            <a:custGeom>
              <a:avLst/>
              <a:gdLst>
                <a:gd name="T0" fmla="*/ 173 w 237"/>
                <a:gd name="T1" fmla="*/ 144 h 261"/>
                <a:gd name="T2" fmla="*/ 197 w 237"/>
                <a:gd name="T3" fmla="*/ 140 h 261"/>
                <a:gd name="T4" fmla="*/ 236 w 237"/>
                <a:gd name="T5" fmla="*/ 186 h 261"/>
                <a:gd name="T6" fmla="*/ 199 w 237"/>
                <a:gd name="T7" fmla="*/ 138 h 261"/>
                <a:gd name="T8" fmla="*/ 173 w 237"/>
                <a:gd name="T9" fmla="*/ 135 h 261"/>
                <a:gd name="T10" fmla="*/ 186 w 237"/>
                <a:gd name="T11" fmla="*/ 127 h 261"/>
                <a:gd name="T12" fmla="*/ 188 w 237"/>
                <a:gd name="T13" fmla="*/ 125 h 261"/>
                <a:gd name="T14" fmla="*/ 213 w 237"/>
                <a:gd name="T15" fmla="*/ 130 h 261"/>
                <a:gd name="T16" fmla="*/ 179 w 237"/>
                <a:gd name="T17" fmla="*/ 95 h 261"/>
                <a:gd name="T18" fmla="*/ 186 w 237"/>
                <a:gd name="T19" fmla="*/ 121 h 261"/>
                <a:gd name="T20" fmla="*/ 126 w 237"/>
                <a:gd name="T21" fmla="*/ 43 h 261"/>
                <a:gd name="T22" fmla="*/ 134 w 237"/>
                <a:gd name="T23" fmla="*/ 41 h 261"/>
                <a:gd name="T24" fmla="*/ 157 w 237"/>
                <a:gd name="T25" fmla="*/ 27 h 261"/>
                <a:gd name="T26" fmla="*/ 158 w 237"/>
                <a:gd name="T27" fmla="*/ 30 h 261"/>
                <a:gd name="T28" fmla="*/ 159 w 237"/>
                <a:gd name="T29" fmla="*/ 30 h 261"/>
                <a:gd name="T30" fmla="*/ 169 w 237"/>
                <a:gd name="T31" fmla="*/ 43 h 261"/>
                <a:gd name="T32" fmla="*/ 173 w 237"/>
                <a:gd name="T33" fmla="*/ 41 h 261"/>
                <a:gd name="T34" fmla="*/ 165 w 237"/>
                <a:gd name="T35" fmla="*/ 27 h 261"/>
                <a:gd name="T36" fmla="*/ 165 w 237"/>
                <a:gd name="T37" fmla="*/ 24 h 261"/>
                <a:gd name="T38" fmla="*/ 161 w 237"/>
                <a:gd name="T39" fmla="*/ 25 h 261"/>
                <a:gd name="T40" fmla="*/ 137 w 237"/>
                <a:gd name="T41" fmla="*/ 22 h 261"/>
                <a:gd name="T42" fmla="*/ 134 w 237"/>
                <a:gd name="T43" fmla="*/ 36 h 261"/>
                <a:gd name="T44" fmla="*/ 124 w 237"/>
                <a:gd name="T45" fmla="*/ 39 h 261"/>
                <a:gd name="T46" fmla="*/ 114 w 237"/>
                <a:gd name="T47" fmla="*/ 42 h 261"/>
                <a:gd name="T48" fmla="*/ 28 w 237"/>
                <a:gd name="T49" fmla="*/ 19 h 261"/>
                <a:gd name="T50" fmla="*/ 97 w 237"/>
                <a:gd name="T51" fmla="*/ 105 h 261"/>
                <a:gd name="T52" fmla="*/ 118 w 237"/>
                <a:gd name="T53" fmla="*/ 46 h 261"/>
                <a:gd name="T54" fmla="*/ 114 w 237"/>
                <a:gd name="T55" fmla="*/ 125 h 261"/>
                <a:gd name="T56" fmla="*/ 100 w 237"/>
                <a:gd name="T57" fmla="*/ 156 h 261"/>
                <a:gd name="T58" fmla="*/ 101 w 237"/>
                <a:gd name="T59" fmla="*/ 156 h 261"/>
                <a:gd name="T60" fmla="*/ 106 w 237"/>
                <a:gd name="T61" fmla="*/ 160 h 261"/>
                <a:gd name="T62" fmla="*/ 104 w 237"/>
                <a:gd name="T63" fmla="*/ 164 h 261"/>
                <a:gd name="T64" fmla="*/ 104 w 237"/>
                <a:gd name="T65" fmla="*/ 173 h 261"/>
                <a:gd name="T66" fmla="*/ 119 w 237"/>
                <a:gd name="T67" fmla="*/ 170 h 261"/>
                <a:gd name="T68" fmla="*/ 129 w 237"/>
                <a:gd name="T69" fmla="*/ 233 h 261"/>
                <a:gd name="T70" fmla="*/ 215 w 237"/>
                <a:gd name="T71" fmla="*/ 164 h 261"/>
                <a:gd name="T72" fmla="*/ 56 w 237"/>
                <a:gd name="T73" fmla="*/ 57 h 261"/>
                <a:gd name="T74" fmla="*/ 67 w 237"/>
                <a:gd name="T75" fmla="*/ 69 h 261"/>
                <a:gd name="T76" fmla="*/ 108 w 237"/>
                <a:gd name="T77" fmla="*/ 50 h 261"/>
                <a:gd name="T78" fmla="*/ 26 w 237"/>
                <a:gd name="T79" fmla="*/ 91 h 261"/>
                <a:gd name="T80" fmla="*/ 99 w 237"/>
                <a:gd name="T81" fmla="*/ 33 h 261"/>
                <a:gd name="T82" fmla="*/ 68 w 237"/>
                <a:gd name="T83" fmla="*/ 58 h 261"/>
                <a:gd name="T84" fmla="*/ 129 w 237"/>
                <a:gd name="T85" fmla="*/ 179 h 261"/>
                <a:gd name="T86" fmla="*/ 161 w 237"/>
                <a:gd name="T87" fmla="*/ 203 h 261"/>
                <a:gd name="T88" fmla="*/ 176 w 237"/>
                <a:gd name="T89" fmla="*/ 191 h 261"/>
                <a:gd name="T90" fmla="*/ 171 w 237"/>
                <a:gd name="T91" fmla="*/ 185 h 261"/>
                <a:gd name="T92" fmla="*/ 208 w 237"/>
                <a:gd name="T93" fmla="*/ 169 h 261"/>
                <a:gd name="T94" fmla="*/ 135 w 237"/>
                <a:gd name="T95" fmla="*/ 228 h 261"/>
                <a:gd name="T96" fmla="*/ 149 w 237"/>
                <a:gd name="T97" fmla="*/ 158 h 261"/>
                <a:gd name="T98" fmla="*/ 167 w 237"/>
                <a:gd name="T99" fmla="*/ 180 h 261"/>
                <a:gd name="T100" fmla="*/ 169 w 237"/>
                <a:gd name="T101" fmla="*/ 135 h 261"/>
                <a:gd name="T102" fmla="*/ 169 w 237"/>
                <a:gd name="T103" fmla="*/ 136 h 261"/>
                <a:gd name="T104" fmla="*/ 169 w 237"/>
                <a:gd name="T105" fmla="*/ 144 h 261"/>
                <a:gd name="T106" fmla="*/ 140 w 237"/>
                <a:gd name="T107" fmla="*/ 146 h 261"/>
                <a:gd name="T108" fmla="*/ 180 w 237"/>
                <a:gd name="T109" fmla="*/ 124 h 261"/>
                <a:gd name="T110" fmla="*/ 131 w 237"/>
                <a:gd name="T111" fmla="*/ 134 h 261"/>
                <a:gd name="T112" fmla="*/ 120 w 237"/>
                <a:gd name="T113" fmla="*/ 126 h 261"/>
                <a:gd name="T114" fmla="*/ 180 w 237"/>
                <a:gd name="T115" fmla="*/ 12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7" h="261">
                  <a:moveTo>
                    <a:pt x="215" y="164"/>
                  </a:moveTo>
                  <a:cubicBezTo>
                    <a:pt x="204" y="151"/>
                    <a:pt x="189" y="144"/>
                    <a:pt x="173" y="144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97" y="140"/>
                    <a:pt x="197" y="140"/>
                    <a:pt x="197" y="140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234" y="186"/>
                    <a:pt x="235" y="186"/>
                    <a:pt x="236" y="186"/>
                  </a:cubicBezTo>
                  <a:cubicBezTo>
                    <a:pt x="236" y="186"/>
                    <a:pt x="237" y="185"/>
                    <a:pt x="236" y="184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8"/>
                    <a:pt x="199" y="138"/>
                    <a:pt x="198" y="138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3" y="133"/>
                    <a:pt x="173" y="133"/>
                    <a:pt x="173" y="133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7" y="127"/>
                    <a:pt x="188" y="126"/>
                    <a:pt x="188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6" y="136"/>
                    <a:pt x="210" y="137"/>
                    <a:pt x="213" y="130"/>
                  </a:cubicBezTo>
                  <a:cubicBezTo>
                    <a:pt x="216" y="123"/>
                    <a:pt x="207" y="122"/>
                    <a:pt x="197" y="109"/>
                  </a:cubicBezTo>
                  <a:cubicBezTo>
                    <a:pt x="187" y="95"/>
                    <a:pt x="182" y="90"/>
                    <a:pt x="179" y="95"/>
                  </a:cubicBezTo>
                  <a:cubicBezTo>
                    <a:pt x="176" y="100"/>
                    <a:pt x="187" y="105"/>
                    <a:pt x="185" y="113"/>
                  </a:cubicBezTo>
                  <a:cubicBezTo>
                    <a:pt x="185" y="116"/>
                    <a:pt x="185" y="119"/>
                    <a:pt x="186" y="121"/>
                  </a:cubicBezTo>
                  <a:cubicBezTo>
                    <a:pt x="126" y="47"/>
                    <a:pt x="126" y="47"/>
                    <a:pt x="126" y="47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46" y="37"/>
                    <a:pt x="144" y="25"/>
                  </a:cubicBezTo>
                  <a:cubicBezTo>
                    <a:pt x="147" y="24"/>
                    <a:pt x="153" y="24"/>
                    <a:pt x="157" y="27"/>
                  </a:cubicBezTo>
                  <a:cubicBezTo>
                    <a:pt x="157" y="28"/>
                    <a:pt x="157" y="28"/>
                    <a:pt x="158" y="28"/>
                  </a:cubicBezTo>
                  <a:cubicBezTo>
                    <a:pt x="158" y="29"/>
                    <a:pt x="158" y="29"/>
                    <a:pt x="158" y="30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8" y="30"/>
                    <a:pt x="159" y="30"/>
                    <a:pt x="159" y="30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69" y="43"/>
                    <a:pt x="169" y="43"/>
                    <a:pt x="169" y="43"/>
                  </a:cubicBezTo>
                  <a:cubicBezTo>
                    <a:pt x="171" y="45"/>
                    <a:pt x="172" y="46"/>
                    <a:pt x="173" y="45"/>
                  </a:cubicBezTo>
                  <a:cubicBezTo>
                    <a:pt x="175" y="44"/>
                    <a:pt x="174" y="42"/>
                    <a:pt x="173" y="41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6" y="27"/>
                    <a:pt x="165" y="25"/>
                    <a:pt x="165" y="25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4" y="24"/>
                    <a:pt x="163" y="24"/>
                    <a:pt x="163" y="24"/>
                  </a:cubicBezTo>
                  <a:cubicBezTo>
                    <a:pt x="161" y="25"/>
                    <a:pt x="161" y="25"/>
                    <a:pt x="161" y="25"/>
                  </a:cubicBezTo>
                  <a:cubicBezTo>
                    <a:pt x="159" y="23"/>
                    <a:pt x="152" y="18"/>
                    <a:pt x="140" y="21"/>
                  </a:cubicBezTo>
                  <a:cubicBezTo>
                    <a:pt x="139" y="21"/>
                    <a:pt x="138" y="21"/>
                    <a:pt x="137" y="22"/>
                  </a:cubicBezTo>
                  <a:cubicBezTo>
                    <a:pt x="134" y="23"/>
                    <a:pt x="134" y="27"/>
                    <a:pt x="136" y="28"/>
                  </a:cubicBezTo>
                  <a:cubicBezTo>
                    <a:pt x="136" y="28"/>
                    <a:pt x="138" y="33"/>
                    <a:pt x="134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24" y="39"/>
                    <a:pt x="124" y="39"/>
                    <a:pt x="124" y="39"/>
                  </a:cubicBezTo>
                  <a:cubicBezTo>
                    <a:pt x="123" y="39"/>
                    <a:pt x="122" y="39"/>
                    <a:pt x="122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2" y="37"/>
                    <a:pt x="109" y="32"/>
                    <a:pt x="105" y="28"/>
                  </a:cubicBezTo>
                  <a:cubicBezTo>
                    <a:pt x="86" y="4"/>
                    <a:pt x="52" y="0"/>
                    <a:pt x="28" y="19"/>
                  </a:cubicBezTo>
                  <a:cubicBezTo>
                    <a:pt x="4" y="38"/>
                    <a:pt x="0" y="73"/>
                    <a:pt x="19" y="97"/>
                  </a:cubicBezTo>
                  <a:cubicBezTo>
                    <a:pt x="38" y="120"/>
                    <a:pt x="73" y="124"/>
                    <a:pt x="97" y="105"/>
                  </a:cubicBezTo>
                  <a:cubicBezTo>
                    <a:pt x="115" y="91"/>
                    <a:pt x="121" y="68"/>
                    <a:pt x="115" y="47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11" y="125"/>
                    <a:pt x="107" y="127"/>
                    <a:pt x="103" y="129"/>
                  </a:cubicBezTo>
                  <a:cubicBezTo>
                    <a:pt x="95" y="136"/>
                    <a:pt x="94" y="148"/>
                    <a:pt x="100" y="156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103" y="158"/>
                    <a:pt x="104" y="159"/>
                    <a:pt x="106" y="160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2" y="164"/>
                    <a:pt x="100" y="166"/>
                    <a:pt x="100" y="169"/>
                  </a:cubicBezTo>
                  <a:cubicBezTo>
                    <a:pt x="100" y="171"/>
                    <a:pt x="102" y="173"/>
                    <a:pt x="104" y="173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16" y="173"/>
                    <a:pt x="118" y="172"/>
                    <a:pt x="119" y="170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13" y="192"/>
                    <a:pt x="115" y="216"/>
                    <a:pt x="129" y="233"/>
                  </a:cubicBezTo>
                  <a:cubicBezTo>
                    <a:pt x="148" y="257"/>
                    <a:pt x="183" y="261"/>
                    <a:pt x="206" y="242"/>
                  </a:cubicBezTo>
                  <a:cubicBezTo>
                    <a:pt x="230" y="223"/>
                    <a:pt x="234" y="188"/>
                    <a:pt x="215" y="164"/>
                  </a:cubicBezTo>
                  <a:close/>
                  <a:moveTo>
                    <a:pt x="68" y="58"/>
                  </a:moveTo>
                  <a:cubicBezTo>
                    <a:pt x="65" y="54"/>
                    <a:pt x="60" y="54"/>
                    <a:pt x="56" y="57"/>
                  </a:cubicBezTo>
                  <a:cubicBezTo>
                    <a:pt x="53" y="59"/>
                    <a:pt x="52" y="64"/>
                    <a:pt x="55" y="68"/>
                  </a:cubicBezTo>
                  <a:cubicBezTo>
                    <a:pt x="58" y="71"/>
                    <a:pt x="63" y="72"/>
                    <a:pt x="67" y="69"/>
                  </a:cubicBezTo>
                  <a:cubicBezTo>
                    <a:pt x="68" y="68"/>
                    <a:pt x="69" y="65"/>
                    <a:pt x="70" y="63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12" y="67"/>
                    <a:pt x="107" y="87"/>
                    <a:pt x="92" y="99"/>
                  </a:cubicBezTo>
                  <a:cubicBezTo>
                    <a:pt x="72" y="115"/>
                    <a:pt x="42" y="112"/>
                    <a:pt x="26" y="91"/>
                  </a:cubicBezTo>
                  <a:cubicBezTo>
                    <a:pt x="10" y="71"/>
                    <a:pt x="13" y="42"/>
                    <a:pt x="33" y="26"/>
                  </a:cubicBezTo>
                  <a:cubicBezTo>
                    <a:pt x="53" y="10"/>
                    <a:pt x="83" y="13"/>
                    <a:pt x="99" y="33"/>
                  </a:cubicBezTo>
                  <a:cubicBezTo>
                    <a:pt x="102" y="37"/>
                    <a:pt x="104" y="41"/>
                    <a:pt x="106" y="45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lose/>
                  <a:moveTo>
                    <a:pt x="129" y="179"/>
                  </a:moveTo>
                  <a:cubicBezTo>
                    <a:pt x="161" y="204"/>
                    <a:pt x="161" y="204"/>
                    <a:pt x="161" y="204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5" y="207"/>
                    <a:pt x="171" y="208"/>
                    <a:pt x="175" y="205"/>
                  </a:cubicBezTo>
                  <a:cubicBezTo>
                    <a:pt x="179" y="201"/>
                    <a:pt x="180" y="195"/>
                    <a:pt x="176" y="191"/>
                  </a:cubicBezTo>
                  <a:cubicBezTo>
                    <a:pt x="176" y="190"/>
                    <a:pt x="175" y="190"/>
                    <a:pt x="175" y="189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86" y="152"/>
                    <a:pt x="199" y="158"/>
                    <a:pt x="208" y="169"/>
                  </a:cubicBezTo>
                  <a:cubicBezTo>
                    <a:pt x="224" y="190"/>
                    <a:pt x="221" y="219"/>
                    <a:pt x="201" y="235"/>
                  </a:cubicBezTo>
                  <a:cubicBezTo>
                    <a:pt x="181" y="251"/>
                    <a:pt x="151" y="248"/>
                    <a:pt x="135" y="228"/>
                  </a:cubicBezTo>
                  <a:cubicBezTo>
                    <a:pt x="124" y="214"/>
                    <a:pt x="122" y="194"/>
                    <a:pt x="129" y="179"/>
                  </a:cubicBezTo>
                  <a:close/>
                  <a:moveTo>
                    <a:pt x="149" y="158"/>
                  </a:moveTo>
                  <a:cubicBezTo>
                    <a:pt x="155" y="154"/>
                    <a:pt x="162" y="153"/>
                    <a:pt x="168" y="152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49" y="158"/>
                  </a:lnTo>
                  <a:close/>
                  <a:moveTo>
                    <a:pt x="169" y="135"/>
                  </a:moveTo>
                  <a:cubicBezTo>
                    <a:pt x="169" y="135"/>
                    <a:pt x="168" y="135"/>
                    <a:pt x="168" y="136"/>
                  </a:cubicBezTo>
                  <a:cubicBezTo>
                    <a:pt x="168" y="136"/>
                    <a:pt x="168" y="136"/>
                    <a:pt x="169" y="136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44"/>
                    <a:pt x="169" y="144"/>
                    <a:pt x="169" y="144"/>
                  </a:cubicBezTo>
                  <a:cubicBezTo>
                    <a:pt x="160" y="144"/>
                    <a:pt x="152" y="147"/>
                    <a:pt x="144" y="151"/>
                  </a:cubicBezTo>
                  <a:cubicBezTo>
                    <a:pt x="140" y="146"/>
                    <a:pt x="140" y="146"/>
                    <a:pt x="140" y="146"/>
                  </a:cubicBezTo>
                  <a:cubicBezTo>
                    <a:pt x="169" y="135"/>
                    <a:pt x="169" y="135"/>
                    <a:pt x="169" y="135"/>
                  </a:cubicBezTo>
                  <a:close/>
                  <a:moveTo>
                    <a:pt x="180" y="124"/>
                  </a:moveTo>
                  <a:cubicBezTo>
                    <a:pt x="137" y="142"/>
                    <a:pt x="137" y="142"/>
                    <a:pt x="137" y="142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0" y="134"/>
                    <a:pt x="130" y="133"/>
                    <a:pt x="129" y="132"/>
                  </a:cubicBezTo>
                  <a:cubicBezTo>
                    <a:pt x="127" y="129"/>
                    <a:pt x="124" y="127"/>
                    <a:pt x="120" y="126"/>
                  </a:cubicBezTo>
                  <a:cubicBezTo>
                    <a:pt x="125" y="56"/>
                    <a:pt x="125" y="56"/>
                    <a:pt x="125" y="56"/>
                  </a:cubicBezTo>
                  <a:lnTo>
                    <a:pt x="180" y="12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7577138" y="2047875"/>
              <a:ext cx="209550" cy="1687513"/>
            </a:xfrm>
            <a:custGeom>
              <a:avLst/>
              <a:gdLst>
                <a:gd name="T0" fmla="*/ 51 w 51"/>
                <a:gd name="T1" fmla="*/ 410 h 410"/>
                <a:gd name="T2" fmla="*/ 0 w 51"/>
                <a:gd name="T3" fmla="*/ 385 h 410"/>
                <a:gd name="T4" fmla="*/ 0 w 51"/>
                <a:gd name="T5" fmla="*/ 385 h 410"/>
                <a:gd name="T6" fmla="*/ 9 w 51"/>
                <a:gd name="T7" fmla="*/ 28 h 410"/>
                <a:gd name="T8" fmla="*/ 9 w 51"/>
                <a:gd name="T9" fmla="*/ 28 h 410"/>
                <a:gd name="T10" fmla="*/ 9 w 51"/>
                <a:gd name="T11" fmla="*/ 17 h 410"/>
                <a:gd name="T12" fmla="*/ 9 w 51"/>
                <a:gd name="T13" fmla="*/ 17 h 410"/>
                <a:gd name="T14" fmla="*/ 10 w 51"/>
                <a:gd name="T15" fmla="*/ 10 h 410"/>
                <a:gd name="T16" fmla="*/ 11 w 51"/>
                <a:gd name="T17" fmla="*/ 10 h 410"/>
                <a:gd name="T18" fmla="*/ 12 w 51"/>
                <a:gd name="T19" fmla="*/ 0 h 410"/>
                <a:gd name="T20" fmla="*/ 36 w 51"/>
                <a:gd name="T21" fmla="*/ 0 h 410"/>
                <a:gd name="T22" fmla="*/ 36 w 51"/>
                <a:gd name="T23" fmla="*/ 10 h 410"/>
                <a:gd name="T24" fmla="*/ 36 w 51"/>
                <a:gd name="T25" fmla="*/ 10 h 410"/>
                <a:gd name="T26" fmla="*/ 35 w 51"/>
                <a:gd name="T27" fmla="*/ 19 h 410"/>
                <a:gd name="T28" fmla="*/ 35 w 51"/>
                <a:gd name="T29" fmla="*/ 19 h 410"/>
                <a:gd name="T30" fmla="*/ 35 w 51"/>
                <a:gd name="T31" fmla="*/ 28 h 410"/>
                <a:gd name="T32" fmla="*/ 35 w 51"/>
                <a:gd name="T33" fmla="*/ 28 h 410"/>
                <a:gd name="T34" fmla="*/ 47 w 51"/>
                <a:gd name="T35" fmla="*/ 306 h 410"/>
                <a:gd name="T36" fmla="*/ 47 w 51"/>
                <a:gd name="T37" fmla="*/ 306 h 410"/>
                <a:gd name="T38" fmla="*/ 47 w 51"/>
                <a:gd name="T39" fmla="*/ 317 h 410"/>
                <a:gd name="T40" fmla="*/ 47 w 51"/>
                <a:gd name="T41" fmla="*/ 317 h 410"/>
                <a:gd name="T42" fmla="*/ 51 w 51"/>
                <a:gd name="T43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" h="410">
                  <a:moveTo>
                    <a:pt x="51" y="410"/>
                  </a:moveTo>
                  <a:cubicBezTo>
                    <a:pt x="34" y="401"/>
                    <a:pt x="15" y="393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47" y="306"/>
                    <a:pt x="47" y="306"/>
                    <a:pt x="47" y="306"/>
                  </a:cubicBezTo>
                  <a:cubicBezTo>
                    <a:pt x="47" y="306"/>
                    <a:pt x="47" y="306"/>
                    <a:pt x="47" y="306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47" y="317"/>
                    <a:pt x="47" y="317"/>
                    <a:pt x="47" y="317"/>
                  </a:cubicBezTo>
                  <a:lnTo>
                    <a:pt x="51" y="4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7600951" y="1120775"/>
              <a:ext cx="131763" cy="963613"/>
            </a:xfrm>
            <a:custGeom>
              <a:avLst/>
              <a:gdLst>
                <a:gd name="T0" fmla="*/ 83 w 83"/>
                <a:gd name="T1" fmla="*/ 607 h 607"/>
                <a:gd name="T2" fmla="*/ 0 w 83"/>
                <a:gd name="T3" fmla="*/ 607 h 607"/>
                <a:gd name="T4" fmla="*/ 24 w 83"/>
                <a:gd name="T5" fmla="*/ 0 h 607"/>
                <a:gd name="T6" fmla="*/ 62 w 83"/>
                <a:gd name="T7" fmla="*/ 0 h 607"/>
                <a:gd name="T8" fmla="*/ 83 w 83"/>
                <a:gd name="T9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07">
                  <a:moveTo>
                    <a:pt x="83" y="607"/>
                  </a:moveTo>
                  <a:lnTo>
                    <a:pt x="0" y="607"/>
                  </a:lnTo>
                  <a:lnTo>
                    <a:pt x="24" y="0"/>
                  </a:lnTo>
                  <a:lnTo>
                    <a:pt x="62" y="0"/>
                  </a:lnTo>
                  <a:lnTo>
                    <a:pt x="83" y="6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7577138" y="1981200"/>
              <a:ext cx="922338" cy="485775"/>
            </a:xfrm>
            <a:custGeom>
              <a:avLst/>
              <a:gdLst>
                <a:gd name="T0" fmla="*/ 0 w 581"/>
                <a:gd name="T1" fmla="*/ 75 h 306"/>
                <a:gd name="T2" fmla="*/ 33 w 581"/>
                <a:gd name="T3" fmla="*/ 0 h 306"/>
                <a:gd name="T4" fmla="*/ 581 w 581"/>
                <a:gd name="T5" fmla="*/ 270 h 306"/>
                <a:gd name="T6" fmla="*/ 563 w 581"/>
                <a:gd name="T7" fmla="*/ 306 h 306"/>
                <a:gd name="T8" fmla="*/ 0 w 581"/>
                <a:gd name="T9" fmla="*/ 7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306">
                  <a:moveTo>
                    <a:pt x="0" y="75"/>
                  </a:moveTo>
                  <a:lnTo>
                    <a:pt x="33" y="0"/>
                  </a:lnTo>
                  <a:lnTo>
                    <a:pt x="581" y="270"/>
                  </a:lnTo>
                  <a:lnTo>
                    <a:pt x="563" y="306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6826251" y="1993900"/>
              <a:ext cx="935038" cy="428625"/>
            </a:xfrm>
            <a:custGeom>
              <a:avLst/>
              <a:gdLst>
                <a:gd name="T0" fmla="*/ 561 w 589"/>
                <a:gd name="T1" fmla="*/ 0 h 270"/>
                <a:gd name="T2" fmla="*/ 589 w 589"/>
                <a:gd name="T3" fmla="*/ 75 h 270"/>
                <a:gd name="T4" fmla="*/ 13 w 589"/>
                <a:gd name="T5" fmla="*/ 270 h 270"/>
                <a:gd name="T6" fmla="*/ 0 w 589"/>
                <a:gd name="T7" fmla="*/ 233 h 270"/>
                <a:gd name="T8" fmla="*/ 561 w 589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270">
                  <a:moveTo>
                    <a:pt x="561" y="0"/>
                  </a:moveTo>
                  <a:lnTo>
                    <a:pt x="589" y="75"/>
                  </a:lnTo>
                  <a:lnTo>
                    <a:pt x="13" y="270"/>
                  </a:lnTo>
                  <a:lnTo>
                    <a:pt x="0" y="233"/>
                  </a:lnTo>
                  <a:lnTo>
                    <a:pt x="5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8169276" y="3143250"/>
              <a:ext cx="119063" cy="922338"/>
            </a:xfrm>
            <a:custGeom>
              <a:avLst/>
              <a:gdLst>
                <a:gd name="T0" fmla="*/ 29 w 29"/>
                <a:gd name="T1" fmla="*/ 224 h 224"/>
                <a:gd name="T2" fmla="*/ 0 w 29"/>
                <a:gd name="T3" fmla="*/ 201 h 224"/>
                <a:gd name="T4" fmla="*/ 7 w 29"/>
                <a:gd name="T5" fmla="*/ 16 h 224"/>
                <a:gd name="T6" fmla="*/ 7 w 29"/>
                <a:gd name="T7" fmla="*/ 16 h 224"/>
                <a:gd name="T8" fmla="*/ 7 w 29"/>
                <a:gd name="T9" fmla="*/ 10 h 224"/>
                <a:gd name="T10" fmla="*/ 7 w 29"/>
                <a:gd name="T11" fmla="*/ 10 h 224"/>
                <a:gd name="T12" fmla="*/ 7 w 29"/>
                <a:gd name="T13" fmla="*/ 5 h 224"/>
                <a:gd name="T14" fmla="*/ 7 w 29"/>
                <a:gd name="T15" fmla="*/ 5 h 224"/>
                <a:gd name="T16" fmla="*/ 6 w 29"/>
                <a:gd name="T17" fmla="*/ 0 h 224"/>
                <a:gd name="T18" fmla="*/ 21 w 29"/>
                <a:gd name="T19" fmla="*/ 0 h 224"/>
                <a:gd name="T20" fmla="*/ 19 w 29"/>
                <a:gd name="T21" fmla="*/ 5 h 224"/>
                <a:gd name="T22" fmla="*/ 19 w 29"/>
                <a:gd name="T23" fmla="*/ 5 h 224"/>
                <a:gd name="T24" fmla="*/ 22 w 29"/>
                <a:gd name="T25" fmla="*/ 11 h 224"/>
                <a:gd name="T26" fmla="*/ 22 w 29"/>
                <a:gd name="T27" fmla="*/ 11 h 224"/>
                <a:gd name="T28" fmla="*/ 22 w 29"/>
                <a:gd name="T29" fmla="*/ 16 h 224"/>
                <a:gd name="T30" fmla="*/ 22 w 29"/>
                <a:gd name="T31" fmla="*/ 16 h 224"/>
                <a:gd name="T32" fmla="*/ 29 w 29"/>
                <a:gd name="T33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224">
                  <a:moveTo>
                    <a:pt x="29" y="224"/>
                  </a:moveTo>
                  <a:cubicBezTo>
                    <a:pt x="19" y="216"/>
                    <a:pt x="10" y="208"/>
                    <a:pt x="0" y="201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lnTo>
                    <a:pt x="29" y="22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8181976" y="2578100"/>
              <a:ext cx="77788" cy="585788"/>
            </a:xfrm>
            <a:custGeom>
              <a:avLst/>
              <a:gdLst>
                <a:gd name="T0" fmla="*/ 49 w 49"/>
                <a:gd name="T1" fmla="*/ 369 h 369"/>
                <a:gd name="T2" fmla="*/ 0 w 49"/>
                <a:gd name="T3" fmla="*/ 369 h 369"/>
                <a:gd name="T4" fmla="*/ 13 w 49"/>
                <a:gd name="T5" fmla="*/ 0 h 369"/>
                <a:gd name="T6" fmla="*/ 36 w 49"/>
                <a:gd name="T7" fmla="*/ 0 h 369"/>
                <a:gd name="T8" fmla="*/ 49 w 49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69">
                  <a:moveTo>
                    <a:pt x="49" y="369"/>
                  </a:moveTo>
                  <a:lnTo>
                    <a:pt x="0" y="369"/>
                  </a:lnTo>
                  <a:lnTo>
                    <a:pt x="13" y="0"/>
                  </a:lnTo>
                  <a:lnTo>
                    <a:pt x="36" y="0"/>
                  </a:lnTo>
                  <a:lnTo>
                    <a:pt x="49" y="3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8169276" y="3101975"/>
              <a:ext cx="552450" cy="292100"/>
            </a:xfrm>
            <a:custGeom>
              <a:avLst/>
              <a:gdLst>
                <a:gd name="T0" fmla="*/ 0 w 348"/>
                <a:gd name="T1" fmla="*/ 44 h 184"/>
                <a:gd name="T2" fmla="*/ 18 w 348"/>
                <a:gd name="T3" fmla="*/ 0 h 184"/>
                <a:gd name="T4" fmla="*/ 348 w 348"/>
                <a:gd name="T5" fmla="*/ 163 h 184"/>
                <a:gd name="T6" fmla="*/ 337 w 348"/>
                <a:gd name="T7" fmla="*/ 184 h 184"/>
                <a:gd name="T8" fmla="*/ 0 w 348"/>
                <a:gd name="T9" fmla="*/ 4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184">
                  <a:moveTo>
                    <a:pt x="0" y="44"/>
                  </a:moveTo>
                  <a:lnTo>
                    <a:pt x="18" y="0"/>
                  </a:lnTo>
                  <a:lnTo>
                    <a:pt x="348" y="163"/>
                  </a:lnTo>
                  <a:lnTo>
                    <a:pt x="337" y="18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7712076" y="3105150"/>
              <a:ext cx="568325" cy="260350"/>
            </a:xfrm>
            <a:custGeom>
              <a:avLst/>
              <a:gdLst>
                <a:gd name="T0" fmla="*/ 340 w 358"/>
                <a:gd name="T1" fmla="*/ 0 h 164"/>
                <a:gd name="T2" fmla="*/ 358 w 358"/>
                <a:gd name="T3" fmla="*/ 47 h 164"/>
                <a:gd name="T4" fmla="*/ 11 w 358"/>
                <a:gd name="T5" fmla="*/ 164 h 164"/>
                <a:gd name="T6" fmla="*/ 0 w 358"/>
                <a:gd name="T7" fmla="*/ 143 h 164"/>
                <a:gd name="T8" fmla="*/ 340 w 358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164">
                  <a:moveTo>
                    <a:pt x="340" y="0"/>
                  </a:moveTo>
                  <a:lnTo>
                    <a:pt x="358" y="47"/>
                  </a:lnTo>
                  <a:lnTo>
                    <a:pt x="11" y="164"/>
                  </a:lnTo>
                  <a:lnTo>
                    <a:pt x="0" y="14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4837113" y="1260475"/>
              <a:ext cx="782638" cy="852488"/>
            </a:xfrm>
            <a:custGeom>
              <a:avLst/>
              <a:gdLst>
                <a:gd name="T0" fmla="*/ 0 w 190"/>
                <a:gd name="T1" fmla="*/ 0 h 207"/>
                <a:gd name="T2" fmla="*/ 139 w 190"/>
                <a:gd name="T3" fmla="*/ 207 h 207"/>
                <a:gd name="T4" fmla="*/ 73 w 190"/>
                <a:gd name="T5" fmla="*/ 87 h 207"/>
                <a:gd name="T6" fmla="*/ 155 w 190"/>
                <a:gd name="T7" fmla="*/ 192 h 207"/>
                <a:gd name="T8" fmla="*/ 0 w 190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07">
                  <a:moveTo>
                    <a:pt x="0" y="0"/>
                  </a:moveTo>
                  <a:cubicBezTo>
                    <a:pt x="0" y="185"/>
                    <a:pt x="139" y="207"/>
                    <a:pt x="139" y="207"/>
                  </a:cubicBezTo>
                  <a:cubicBezTo>
                    <a:pt x="101" y="178"/>
                    <a:pt x="73" y="87"/>
                    <a:pt x="73" y="87"/>
                  </a:cubicBezTo>
                  <a:cubicBezTo>
                    <a:pt x="89" y="126"/>
                    <a:pt x="155" y="192"/>
                    <a:pt x="155" y="192"/>
                  </a:cubicBezTo>
                  <a:cubicBezTo>
                    <a:pt x="190" y="10"/>
                    <a:pt x="0" y="0"/>
                    <a:pt x="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5430838" y="1330325"/>
              <a:ext cx="860425" cy="790575"/>
            </a:xfrm>
            <a:custGeom>
              <a:avLst/>
              <a:gdLst>
                <a:gd name="T0" fmla="*/ 148 w 209"/>
                <a:gd name="T1" fmla="*/ 0 h 192"/>
                <a:gd name="T2" fmla="*/ 32 w 209"/>
                <a:gd name="T3" fmla="*/ 185 h 192"/>
                <a:gd name="T4" fmla="*/ 105 w 209"/>
                <a:gd name="T5" fmla="*/ 89 h 192"/>
                <a:gd name="T6" fmla="*/ 49 w 209"/>
                <a:gd name="T7" fmla="*/ 192 h 192"/>
                <a:gd name="T8" fmla="*/ 148 w 209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92">
                  <a:moveTo>
                    <a:pt x="148" y="0"/>
                  </a:moveTo>
                  <a:cubicBezTo>
                    <a:pt x="0" y="65"/>
                    <a:pt x="32" y="185"/>
                    <a:pt x="32" y="185"/>
                  </a:cubicBezTo>
                  <a:cubicBezTo>
                    <a:pt x="42" y="144"/>
                    <a:pt x="105" y="89"/>
                    <a:pt x="105" y="89"/>
                  </a:cubicBezTo>
                  <a:cubicBezTo>
                    <a:pt x="79" y="115"/>
                    <a:pt x="49" y="192"/>
                    <a:pt x="49" y="192"/>
                  </a:cubicBezTo>
                  <a:cubicBezTo>
                    <a:pt x="209" y="156"/>
                    <a:pt x="148" y="0"/>
                    <a:pt x="148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5113338" y="2117725"/>
              <a:ext cx="1865313" cy="769938"/>
            </a:xfrm>
            <a:custGeom>
              <a:avLst/>
              <a:gdLst>
                <a:gd name="T0" fmla="*/ 0 w 1175"/>
                <a:gd name="T1" fmla="*/ 485 h 485"/>
                <a:gd name="T2" fmla="*/ 587 w 1175"/>
                <a:gd name="T3" fmla="*/ 0 h 485"/>
                <a:gd name="T4" fmla="*/ 1175 w 1175"/>
                <a:gd name="T5" fmla="*/ 485 h 485"/>
                <a:gd name="T6" fmla="*/ 0 w 1175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5" h="485">
                  <a:moveTo>
                    <a:pt x="0" y="485"/>
                  </a:moveTo>
                  <a:lnTo>
                    <a:pt x="587" y="0"/>
                  </a:lnTo>
                  <a:lnTo>
                    <a:pt x="1175" y="485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5405438" y="2714625"/>
              <a:ext cx="1281113" cy="762000"/>
            </a:xfrm>
            <a:custGeom>
              <a:avLst/>
              <a:gdLst>
                <a:gd name="T0" fmla="*/ 0 w 311"/>
                <a:gd name="T1" fmla="*/ 0 h 185"/>
                <a:gd name="T2" fmla="*/ 0 w 311"/>
                <a:gd name="T3" fmla="*/ 185 h 185"/>
                <a:gd name="T4" fmla="*/ 166 w 311"/>
                <a:gd name="T5" fmla="*/ 166 h 185"/>
                <a:gd name="T6" fmla="*/ 166 w 311"/>
                <a:gd name="T7" fmla="*/ 86 h 185"/>
                <a:gd name="T8" fmla="*/ 249 w 311"/>
                <a:gd name="T9" fmla="*/ 86 h 185"/>
                <a:gd name="T10" fmla="*/ 249 w 311"/>
                <a:gd name="T11" fmla="*/ 166 h 185"/>
                <a:gd name="T12" fmla="*/ 306 w 311"/>
                <a:gd name="T13" fmla="*/ 169 h 185"/>
                <a:gd name="T14" fmla="*/ 311 w 311"/>
                <a:gd name="T15" fmla="*/ 170 h 185"/>
                <a:gd name="T16" fmla="*/ 311 w 311"/>
                <a:gd name="T17" fmla="*/ 0 h 185"/>
                <a:gd name="T18" fmla="*/ 0 w 311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1" h="185">
                  <a:moveTo>
                    <a:pt x="0" y="0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53" y="175"/>
                    <a:pt x="107" y="169"/>
                    <a:pt x="166" y="166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49" y="166"/>
                    <a:pt x="249" y="166"/>
                    <a:pt x="249" y="166"/>
                  </a:cubicBezTo>
                  <a:cubicBezTo>
                    <a:pt x="266" y="167"/>
                    <a:pt x="287" y="168"/>
                    <a:pt x="306" y="169"/>
                  </a:cubicBezTo>
                  <a:cubicBezTo>
                    <a:pt x="308" y="169"/>
                    <a:pt x="308" y="169"/>
                    <a:pt x="311" y="170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516563" y="2327275"/>
              <a:ext cx="141288" cy="2587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 22"/>
            <p:cNvSpPr>
              <a:spLocks noEditPoints="1"/>
            </p:cNvSpPr>
            <p:nvPr/>
          </p:nvSpPr>
          <p:spPr bwMode="auto">
            <a:xfrm>
              <a:off x="4298951" y="1800225"/>
              <a:ext cx="901700" cy="2038350"/>
            </a:xfrm>
            <a:custGeom>
              <a:avLst/>
              <a:gdLst>
                <a:gd name="T0" fmla="*/ 0 w 219"/>
                <a:gd name="T1" fmla="*/ 0 h 495"/>
                <a:gd name="T2" fmla="*/ 0 w 219"/>
                <a:gd name="T3" fmla="*/ 495 h 495"/>
                <a:gd name="T4" fmla="*/ 219 w 219"/>
                <a:gd name="T5" fmla="*/ 417 h 495"/>
                <a:gd name="T6" fmla="*/ 219 w 219"/>
                <a:gd name="T7" fmla="*/ 0 h 495"/>
                <a:gd name="T8" fmla="*/ 0 w 219"/>
                <a:gd name="T9" fmla="*/ 0 h 495"/>
                <a:gd name="T10" fmla="*/ 97 w 219"/>
                <a:gd name="T11" fmla="*/ 391 h 495"/>
                <a:gd name="T12" fmla="*/ 26 w 219"/>
                <a:gd name="T13" fmla="*/ 391 h 495"/>
                <a:gd name="T14" fmla="*/ 26 w 219"/>
                <a:gd name="T15" fmla="*/ 285 h 495"/>
                <a:gd name="T16" fmla="*/ 97 w 219"/>
                <a:gd name="T17" fmla="*/ 285 h 495"/>
                <a:gd name="T18" fmla="*/ 97 w 219"/>
                <a:gd name="T19" fmla="*/ 391 h 495"/>
                <a:gd name="T20" fmla="*/ 97 w 219"/>
                <a:gd name="T21" fmla="*/ 258 h 495"/>
                <a:gd name="T22" fmla="*/ 26 w 219"/>
                <a:gd name="T23" fmla="*/ 258 h 495"/>
                <a:gd name="T24" fmla="*/ 26 w 219"/>
                <a:gd name="T25" fmla="*/ 151 h 495"/>
                <a:gd name="T26" fmla="*/ 97 w 219"/>
                <a:gd name="T27" fmla="*/ 151 h 495"/>
                <a:gd name="T28" fmla="*/ 97 w 219"/>
                <a:gd name="T29" fmla="*/ 258 h 495"/>
                <a:gd name="T30" fmla="*/ 97 w 219"/>
                <a:gd name="T31" fmla="*/ 125 h 495"/>
                <a:gd name="T32" fmla="*/ 26 w 219"/>
                <a:gd name="T33" fmla="*/ 125 h 495"/>
                <a:gd name="T34" fmla="*/ 26 w 219"/>
                <a:gd name="T35" fmla="*/ 18 h 495"/>
                <a:gd name="T36" fmla="*/ 97 w 219"/>
                <a:gd name="T37" fmla="*/ 18 h 495"/>
                <a:gd name="T38" fmla="*/ 97 w 219"/>
                <a:gd name="T39" fmla="*/ 125 h 495"/>
                <a:gd name="T40" fmla="*/ 192 w 219"/>
                <a:gd name="T41" fmla="*/ 391 h 495"/>
                <a:gd name="T42" fmla="*/ 124 w 219"/>
                <a:gd name="T43" fmla="*/ 391 h 495"/>
                <a:gd name="T44" fmla="*/ 124 w 219"/>
                <a:gd name="T45" fmla="*/ 285 h 495"/>
                <a:gd name="T46" fmla="*/ 192 w 219"/>
                <a:gd name="T47" fmla="*/ 285 h 495"/>
                <a:gd name="T48" fmla="*/ 192 w 219"/>
                <a:gd name="T49" fmla="*/ 391 h 495"/>
                <a:gd name="T50" fmla="*/ 192 w 219"/>
                <a:gd name="T51" fmla="*/ 258 h 495"/>
                <a:gd name="T52" fmla="*/ 124 w 219"/>
                <a:gd name="T53" fmla="*/ 258 h 495"/>
                <a:gd name="T54" fmla="*/ 124 w 219"/>
                <a:gd name="T55" fmla="*/ 151 h 495"/>
                <a:gd name="T56" fmla="*/ 192 w 219"/>
                <a:gd name="T57" fmla="*/ 151 h 495"/>
                <a:gd name="T58" fmla="*/ 192 w 219"/>
                <a:gd name="T59" fmla="*/ 258 h 495"/>
                <a:gd name="T60" fmla="*/ 192 w 219"/>
                <a:gd name="T61" fmla="*/ 125 h 495"/>
                <a:gd name="T62" fmla="*/ 124 w 219"/>
                <a:gd name="T63" fmla="*/ 125 h 495"/>
                <a:gd name="T64" fmla="*/ 124 w 219"/>
                <a:gd name="T65" fmla="*/ 18 h 495"/>
                <a:gd name="T66" fmla="*/ 192 w 219"/>
                <a:gd name="T67" fmla="*/ 18 h 495"/>
                <a:gd name="T68" fmla="*/ 192 w 219"/>
                <a:gd name="T69" fmla="*/ 12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9" h="495">
                  <a:moveTo>
                    <a:pt x="0" y="0"/>
                  </a:moveTo>
                  <a:cubicBezTo>
                    <a:pt x="0" y="495"/>
                    <a:pt x="0" y="495"/>
                    <a:pt x="0" y="495"/>
                  </a:cubicBezTo>
                  <a:cubicBezTo>
                    <a:pt x="65" y="464"/>
                    <a:pt x="136" y="437"/>
                    <a:pt x="219" y="417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  <a:moveTo>
                    <a:pt x="97" y="391"/>
                  </a:moveTo>
                  <a:cubicBezTo>
                    <a:pt x="26" y="391"/>
                    <a:pt x="26" y="391"/>
                    <a:pt x="26" y="391"/>
                  </a:cubicBezTo>
                  <a:cubicBezTo>
                    <a:pt x="26" y="285"/>
                    <a:pt x="26" y="285"/>
                    <a:pt x="26" y="285"/>
                  </a:cubicBezTo>
                  <a:cubicBezTo>
                    <a:pt x="97" y="285"/>
                    <a:pt x="97" y="285"/>
                    <a:pt x="97" y="285"/>
                  </a:cubicBezTo>
                  <a:lnTo>
                    <a:pt x="97" y="391"/>
                  </a:lnTo>
                  <a:close/>
                  <a:moveTo>
                    <a:pt x="97" y="258"/>
                  </a:moveTo>
                  <a:cubicBezTo>
                    <a:pt x="26" y="258"/>
                    <a:pt x="26" y="258"/>
                    <a:pt x="26" y="258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97" y="151"/>
                    <a:pt x="97" y="151"/>
                    <a:pt x="97" y="151"/>
                  </a:cubicBezTo>
                  <a:lnTo>
                    <a:pt x="97" y="258"/>
                  </a:lnTo>
                  <a:close/>
                  <a:moveTo>
                    <a:pt x="97" y="125"/>
                  </a:moveTo>
                  <a:cubicBezTo>
                    <a:pt x="26" y="125"/>
                    <a:pt x="26" y="125"/>
                    <a:pt x="26" y="125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97" y="18"/>
                    <a:pt x="97" y="18"/>
                    <a:pt x="97" y="18"/>
                  </a:cubicBezTo>
                  <a:lnTo>
                    <a:pt x="97" y="125"/>
                  </a:lnTo>
                  <a:close/>
                  <a:moveTo>
                    <a:pt x="192" y="391"/>
                  </a:moveTo>
                  <a:cubicBezTo>
                    <a:pt x="124" y="391"/>
                    <a:pt x="124" y="391"/>
                    <a:pt x="124" y="391"/>
                  </a:cubicBezTo>
                  <a:cubicBezTo>
                    <a:pt x="124" y="285"/>
                    <a:pt x="124" y="285"/>
                    <a:pt x="124" y="285"/>
                  </a:cubicBezTo>
                  <a:cubicBezTo>
                    <a:pt x="192" y="285"/>
                    <a:pt x="192" y="285"/>
                    <a:pt x="192" y="285"/>
                  </a:cubicBezTo>
                  <a:lnTo>
                    <a:pt x="192" y="391"/>
                  </a:lnTo>
                  <a:close/>
                  <a:moveTo>
                    <a:pt x="192" y="258"/>
                  </a:moveTo>
                  <a:cubicBezTo>
                    <a:pt x="124" y="258"/>
                    <a:pt x="124" y="258"/>
                    <a:pt x="124" y="258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92" y="151"/>
                    <a:pt x="192" y="151"/>
                    <a:pt x="192" y="151"/>
                  </a:cubicBezTo>
                  <a:lnTo>
                    <a:pt x="192" y="258"/>
                  </a:lnTo>
                  <a:close/>
                  <a:moveTo>
                    <a:pt x="192" y="125"/>
                  </a:moveTo>
                  <a:cubicBezTo>
                    <a:pt x="124" y="125"/>
                    <a:pt x="124" y="125"/>
                    <a:pt x="124" y="125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92" y="18"/>
                    <a:pt x="192" y="18"/>
                    <a:pt x="192" y="18"/>
                  </a:cubicBezTo>
                  <a:lnTo>
                    <a:pt x="192" y="12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6818313" y="1103313"/>
              <a:ext cx="728663" cy="614363"/>
            </a:xfrm>
            <a:custGeom>
              <a:avLst/>
              <a:gdLst>
                <a:gd name="T0" fmla="*/ 18 w 177"/>
                <a:gd name="T1" fmla="*/ 4 h 149"/>
                <a:gd name="T2" fmla="*/ 14 w 177"/>
                <a:gd name="T3" fmla="*/ 28 h 149"/>
                <a:gd name="T4" fmla="*/ 13 w 177"/>
                <a:gd name="T5" fmla="*/ 46 h 149"/>
                <a:gd name="T6" fmla="*/ 39 w 177"/>
                <a:gd name="T7" fmla="*/ 71 h 149"/>
                <a:gd name="T8" fmla="*/ 8 w 177"/>
                <a:gd name="T9" fmla="*/ 75 h 149"/>
                <a:gd name="T10" fmla="*/ 3 w 177"/>
                <a:gd name="T11" fmla="*/ 94 h 149"/>
                <a:gd name="T12" fmla="*/ 10 w 177"/>
                <a:gd name="T13" fmla="*/ 111 h 149"/>
                <a:gd name="T14" fmla="*/ 28 w 177"/>
                <a:gd name="T15" fmla="*/ 124 h 149"/>
                <a:gd name="T16" fmla="*/ 43 w 177"/>
                <a:gd name="T17" fmla="*/ 122 h 149"/>
                <a:gd name="T18" fmla="*/ 72 w 177"/>
                <a:gd name="T19" fmla="*/ 100 h 149"/>
                <a:gd name="T20" fmla="*/ 64 w 177"/>
                <a:gd name="T21" fmla="*/ 129 h 149"/>
                <a:gd name="T22" fmla="*/ 67 w 177"/>
                <a:gd name="T23" fmla="*/ 128 h 149"/>
                <a:gd name="T24" fmla="*/ 75 w 177"/>
                <a:gd name="T25" fmla="*/ 103 h 149"/>
                <a:gd name="T26" fmla="*/ 89 w 177"/>
                <a:gd name="T27" fmla="*/ 144 h 149"/>
                <a:gd name="T28" fmla="*/ 105 w 177"/>
                <a:gd name="T29" fmla="*/ 149 h 149"/>
                <a:gd name="T30" fmla="*/ 127 w 177"/>
                <a:gd name="T31" fmla="*/ 142 h 149"/>
                <a:gd name="T32" fmla="*/ 139 w 177"/>
                <a:gd name="T33" fmla="*/ 127 h 149"/>
                <a:gd name="T34" fmla="*/ 117 w 177"/>
                <a:gd name="T35" fmla="*/ 98 h 149"/>
                <a:gd name="T36" fmla="*/ 141 w 177"/>
                <a:gd name="T37" fmla="*/ 106 h 149"/>
                <a:gd name="T38" fmla="*/ 155 w 177"/>
                <a:gd name="T39" fmla="*/ 94 h 149"/>
                <a:gd name="T40" fmla="*/ 171 w 177"/>
                <a:gd name="T41" fmla="*/ 74 h 149"/>
                <a:gd name="T42" fmla="*/ 157 w 177"/>
                <a:gd name="T43" fmla="*/ 50 h 149"/>
                <a:gd name="T44" fmla="*/ 87 w 177"/>
                <a:gd name="T45" fmla="*/ 79 h 149"/>
                <a:gd name="T46" fmla="*/ 83 w 177"/>
                <a:gd name="T47" fmla="*/ 78 h 149"/>
                <a:gd name="T48" fmla="*/ 84 w 177"/>
                <a:gd name="T49" fmla="*/ 75 h 149"/>
                <a:gd name="T50" fmla="*/ 101 w 177"/>
                <a:gd name="T51" fmla="*/ 56 h 149"/>
                <a:gd name="T52" fmla="*/ 89 w 177"/>
                <a:gd name="T53" fmla="*/ 70 h 149"/>
                <a:gd name="T54" fmla="*/ 83 w 177"/>
                <a:gd name="T55" fmla="*/ 75 h 149"/>
                <a:gd name="T56" fmla="*/ 81 w 177"/>
                <a:gd name="T57" fmla="*/ 75 h 149"/>
                <a:gd name="T58" fmla="*/ 80 w 177"/>
                <a:gd name="T59" fmla="*/ 75 h 149"/>
                <a:gd name="T60" fmla="*/ 78 w 177"/>
                <a:gd name="T61" fmla="*/ 40 h 149"/>
                <a:gd name="T62" fmla="*/ 78 w 177"/>
                <a:gd name="T63" fmla="*/ 40 h 149"/>
                <a:gd name="T64" fmla="*/ 80 w 177"/>
                <a:gd name="T65" fmla="*/ 75 h 149"/>
                <a:gd name="T66" fmla="*/ 80 w 177"/>
                <a:gd name="T67" fmla="*/ 76 h 149"/>
                <a:gd name="T68" fmla="*/ 74 w 177"/>
                <a:gd name="T69" fmla="*/ 66 h 149"/>
                <a:gd name="T70" fmla="*/ 25 w 177"/>
                <a:gd name="T7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7" h="149">
                  <a:moveTo>
                    <a:pt x="25" y="0"/>
                  </a:moveTo>
                  <a:cubicBezTo>
                    <a:pt x="22" y="0"/>
                    <a:pt x="20" y="1"/>
                    <a:pt x="18" y="4"/>
                  </a:cubicBezTo>
                  <a:cubicBezTo>
                    <a:pt x="16" y="6"/>
                    <a:pt x="13" y="14"/>
                    <a:pt x="13" y="18"/>
                  </a:cubicBezTo>
                  <a:cubicBezTo>
                    <a:pt x="15" y="22"/>
                    <a:pt x="14" y="24"/>
                    <a:pt x="14" y="28"/>
                  </a:cubicBezTo>
                  <a:cubicBezTo>
                    <a:pt x="17" y="32"/>
                    <a:pt x="12" y="36"/>
                    <a:pt x="14" y="40"/>
                  </a:cubicBezTo>
                  <a:cubicBezTo>
                    <a:pt x="15" y="42"/>
                    <a:pt x="14" y="45"/>
                    <a:pt x="13" y="46"/>
                  </a:cubicBezTo>
                  <a:cubicBezTo>
                    <a:pt x="13" y="52"/>
                    <a:pt x="14" y="61"/>
                    <a:pt x="19" y="64"/>
                  </a:cubicBezTo>
                  <a:cubicBezTo>
                    <a:pt x="22" y="66"/>
                    <a:pt x="40" y="71"/>
                    <a:pt x="39" y="71"/>
                  </a:cubicBezTo>
                  <a:cubicBezTo>
                    <a:pt x="34" y="71"/>
                    <a:pt x="29" y="70"/>
                    <a:pt x="24" y="70"/>
                  </a:cubicBezTo>
                  <a:cubicBezTo>
                    <a:pt x="18" y="70"/>
                    <a:pt x="13" y="71"/>
                    <a:pt x="8" y="75"/>
                  </a:cubicBezTo>
                  <a:cubicBezTo>
                    <a:pt x="6" y="77"/>
                    <a:pt x="4" y="78"/>
                    <a:pt x="4" y="80"/>
                  </a:cubicBezTo>
                  <a:cubicBezTo>
                    <a:pt x="6" y="85"/>
                    <a:pt x="0" y="90"/>
                    <a:pt x="3" y="94"/>
                  </a:cubicBezTo>
                  <a:cubicBezTo>
                    <a:pt x="3" y="95"/>
                    <a:pt x="4" y="99"/>
                    <a:pt x="3" y="100"/>
                  </a:cubicBezTo>
                  <a:cubicBezTo>
                    <a:pt x="3" y="105"/>
                    <a:pt x="8" y="107"/>
                    <a:pt x="10" y="111"/>
                  </a:cubicBezTo>
                  <a:cubicBezTo>
                    <a:pt x="11" y="115"/>
                    <a:pt x="17" y="116"/>
                    <a:pt x="18" y="120"/>
                  </a:cubicBezTo>
                  <a:cubicBezTo>
                    <a:pt x="20" y="122"/>
                    <a:pt x="25" y="122"/>
                    <a:pt x="28" y="124"/>
                  </a:cubicBezTo>
                  <a:cubicBezTo>
                    <a:pt x="29" y="125"/>
                    <a:pt x="31" y="125"/>
                    <a:pt x="33" y="125"/>
                  </a:cubicBezTo>
                  <a:cubicBezTo>
                    <a:pt x="36" y="125"/>
                    <a:pt x="40" y="124"/>
                    <a:pt x="43" y="122"/>
                  </a:cubicBezTo>
                  <a:cubicBezTo>
                    <a:pt x="51" y="115"/>
                    <a:pt x="60" y="109"/>
                    <a:pt x="68" y="103"/>
                  </a:cubicBezTo>
                  <a:cubicBezTo>
                    <a:pt x="70" y="101"/>
                    <a:pt x="71" y="100"/>
                    <a:pt x="72" y="100"/>
                  </a:cubicBezTo>
                  <a:cubicBezTo>
                    <a:pt x="72" y="100"/>
                    <a:pt x="72" y="101"/>
                    <a:pt x="71" y="106"/>
                  </a:cubicBezTo>
                  <a:cubicBezTo>
                    <a:pt x="70" y="113"/>
                    <a:pt x="62" y="122"/>
                    <a:pt x="64" y="129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6" y="130"/>
                    <a:pt x="66" y="129"/>
                    <a:pt x="67" y="128"/>
                  </a:cubicBezTo>
                  <a:cubicBezTo>
                    <a:pt x="72" y="123"/>
                    <a:pt x="72" y="110"/>
                    <a:pt x="75" y="103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6" y="103"/>
                    <a:pt x="83" y="135"/>
                    <a:pt x="83" y="137"/>
                  </a:cubicBezTo>
                  <a:cubicBezTo>
                    <a:pt x="85" y="140"/>
                    <a:pt x="86" y="142"/>
                    <a:pt x="89" y="144"/>
                  </a:cubicBezTo>
                  <a:cubicBezTo>
                    <a:pt x="93" y="147"/>
                    <a:pt x="97" y="147"/>
                    <a:pt x="101" y="149"/>
                  </a:cubicBezTo>
                  <a:cubicBezTo>
                    <a:pt x="102" y="149"/>
                    <a:pt x="103" y="149"/>
                    <a:pt x="105" y="149"/>
                  </a:cubicBezTo>
                  <a:cubicBezTo>
                    <a:pt x="108" y="149"/>
                    <a:pt x="112" y="149"/>
                    <a:pt x="115" y="148"/>
                  </a:cubicBezTo>
                  <a:cubicBezTo>
                    <a:pt x="119" y="144"/>
                    <a:pt x="125" y="147"/>
                    <a:pt x="127" y="142"/>
                  </a:cubicBezTo>
                  <a:cubicBezTo>
                    <a:pt x="129" y="139"/>
                    <a:pt x="132" y="138"/>
                    <a:pt x="133" y="136"/>
                  </a:cubicBezTo>
                  <a:cubicBezTo>
                    <a:pt x="135" y="132"/>
                    <a:pt x="135" y="130"/>
                    <a:pt x="139" y="127"/>
                  </a:cubicBezTo>
                  <a:cubicBezTo>
                    <a:pt x="143" y="114"/>
                    <a:pt x="125" y="103"/>
                    <a:pt x="117" y="9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7" y="98"/>
                    <a:pt x="121" y="100"/>
                    <a:pt x="127" y="102"/>
                  </a:cubicBezTo>
                  <a:cubicBezTo>
                    <a:pt x="132" y="104"/>
                    <a:pt x="138" y="106"/>
                    <a:pt x="141" y="106"/>
                  </a:cubicBezTo>
                  <a:cubicBezTo>
                    <a:pt x="141" y="106"/>
                    <a:pt x="141" y="106"/>
                    <a:pt x="141" y="106"/>
                  </a:cubicBezTo>
                  <a:cubicBezTo>
                    <a:pt x="145" y="105"/>
                    <a:pt x="154" y="98"/>
                    <a:pt x="155" y="94"/>
                  </a:cubicBezTo>
                  <a:cubicBezTo>
                    <a:pt x="156" y="91"/>
                    <a:pt x="161" y="89"/>
                    <a:pt x="161" y="85"/>
                  </a:cubicBezTo>
                  <a:cubicBezTo>
                    <a:pt x="162" y="83"/>
                    <a:pt x="169" y="75"/>
                    <a:pt x="171" y="74"/>
                  </a:cubicBezTo>
                  <a:cubicBezTo>
                    <a:pt x="174" y="71"/>
                    <a:pt x="177" y="64"/>
                    <a:pt x="176" y="59"/>
                  </a:cubicBezTo>
                  <a:cubicBezTo>
                    <a:pt x="175" y="52"/>
                    <a:pt x="166" y="50"/>
                    <a:pt x="157" y="50"/>
                  </a:cubicBezTo>
                  <a:cubicBezTo>
                    <a:pt x="152" y="50"/>
                    <a:pt x="146" y="50"/>
                    <a:pt x="143" y="51"/>
                  </a:cubicBezTo>
                  <a:cubicBezTo>
                    <a:pt x="125" y="56"/>
                    <a:pt x="102" y="67"/>
                    <a:pt x="87" y="79"/>
                  </a:cubicBezTo>
                  <a:cubicBezTo>
                    <a:pt x="84" y="82"/>
                    <a:pt x="83" y="83"/>
                    <a:pt x="83" y="83"/>
                  </a:cubicBezTo>
                  <a:cubicBezTo>
                    <a:pt x="83" y="83"/>
                    <a:pt x="85" y="80"/>
                    <a:pt x="83" y="78"/>
                  </a:cubicBezTo>
                  <a:cubicBezTo>
                    <a:pt x="83" y="77"/>
                    <a:pt x="84" y="76"/>
                    <a:pt x="84" y="76"/>
                  </a:cubicBezTo>
                  <a:cubicBezTo>
                    <a:pt x="84" y="75"/>
                    <a:pt x="84" y="75"/>
                    <a:pt x="84" y="75"/>
                  </a:cubicBezTo>
                  <a:cubicBezTo>
                    <a:pt x="89" y="70"/>
                    <a:pt x="95" y="65"/>
                    <a:pt x="100" y="59"/>
                  </a:cubicBezTo>
                  <a:cubicBezTo>
                    <a:pt x="100" y="58"/>
                    <a:pt x="102" y="56"/>
                    <a:pt x="101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98" y="61"/>
                    <a:pt x="93" y="66"/>
                    <a:pt x="89" y="70"/>
                  </a:cubicBezTo>
                  <a:cubicBezTo>
                    <a:pt x="88" y="71"/>
                    <a:pt x="85" y="74"/>
                    <a:pt x="83" y="75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6"/>
                    <a:pt x="83" y="76"/>
                    <a:pt x="82" y="76"/>
                  </a:cubicBezTo>
                  <a:cubicBezTo>
                    <a:pt x="82" y="76"/>
                    <a:pt x="82" y="76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0" y="69"/>
                    <a:pt x="79" y="63"/>
                    <a:pt x="79" y="57"/>
                  </a:cubicBezTo>
                  <a:cubicBezTo>
                    <a:pt x="78" y="51"/>
                    <a:pt x="80" y="45"/>
                    <a:pt x="78" y="40"/>
                  </a:cubicBezTo>
                  <a:cubicBezTo>
                    <a:pt x="78" y="39"/>
                    <a:pt x="78" y="38"/>
                    <a:pt x="78" y="38"/>
                  </a:cubicBezTo>
                  <a:cubicBezTo>
                    <a:pt x="78" y="38"/>
                    <a:pt x="78" y="39"/>
                    <a:pt x="78" y="40"/>
                  </a:cubicBezTo>
                  <a:cubicBezTo>
                    <a:pt x="78" y="43"/>
                    <a:pt x="78" y="45"/>
                    <a:pt x="79" y="48"/>
                  </a:cubicBezTo>
                  <a:cubicBezTo>
                    <a:pt x="78" y="57"/>
                    <a:pt x="79" y="66"/>
                    <a:pt x="80" y="75"/>
                  </a:cubicBezTo>
                  <a:cubicBezTo>
                    <a:pt x="80" y="75"/>
                    <a:pt x="80" y="75"/>
                    <a:pt x="80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9" y="77"/>
                    <a:pt x="78" y="77"/>
                    <a:pt x="77" y="78"/>
                  </a:cubicBezTo>
                  <a:cubicBezTo>
                    <a:pt x="77" y="78"/>
                    <a:pt x="75" y="67"/>
                    <a:pt x="74" y="66"/>
                  </a:cubicBezTo>
                  <a:cubicBezTo>
                    <a:pt x="69" y="48"/>
                    <a:pt x="60" y="28"/>
                    <a:pt x="48" y="13"/>
                  </a:cubicBezTo>
                  <a:cubicBezTo>
                    <a:pt x="43" y="9"/>
                    <a:pt x="33" y="0"/>
                    <a:pt x="2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7551738" y="1470025"/>
              <a:ext cx="288925" cy="219075"/>
            </a:xfrm>
            <a:custGeom>
              <a:avLst/>
              <a:gdLst>
                <a:gd name="T0" fmla="*/ 16 w 70"/>
                <a:gd name="T1" fmla="*/ 38 h 53"/>
                <a:gd name="T2" fmla="*/ 12 w 70"/>
                <a:gd name="T3" fmla="*/ 43 h 53"/>
                <a:gd name="T4" fmla="*/ 12 w 70"/>
                <a:gd name="T5" fmla="*/ 46 h 53"/>
                <a:gd name="T6" fmla="*/ 14 w 70"/>
                <a:gd name="T7" fmla="*/ 51 h 53"/>
                <a:gd name="T8" fmla="*/ 16 w 70"/>
                <a:gd name="T9" fmla="*/ 53 h 53"/>
                <a:gd name="T10" fmla="*/ 16 w 70"/>
                <a:gd name="T11" fmla="*/ 53 h 53"/>
                <a:gd name="T12" fmla="*/ 16 w 70"/>
                <a:gd name="T13" fmla="*/ 38 h 53"/>
                <a:gd name="T14" fmla="*/ 41 w 70"/>
                <a:gd name="T15" fmla="*/ 16 h 53"/>
                <a:gd name="T16" fmla="*/ 41 w 70"/>
                <a:gd name="T17" fmla="*/ 16 h 53"/>
                <a:gd name="T18" fmla="*/ 40 w 70"/>
                <a:gd name="T19" fmla="*/ 23 h 53"/>
                <a:gd name="T20" fmla="*/ 40 w 70"/>
                <a:gd name="T21" fmla="*/ 24 h 53"/>
                <a:gd name="T22" fmla="*/ 41 w 70"/>
                <a:gd name="T23" fmla="*/ 17 h 53"/>
                <a:gd name="T24" fmla="*/ 41 w 70"/>
                <a:gd name="T25" fmla="*/ 16 h 53"/>
                <a:gd name="T26" fmla="*/ 6 w 70"/>
                <a:gd name="T27" fmla="*/ 12 h 53"/>
                <a:gd name="T28" fmla="*/ 0 w 70"/>
                <a:gd name="T29" fmla="*/ 16 h 53"/>
                <a:gd name="T30" fmla="*/ 1 w 70"/>
                <a:gd name="T31" fmla="*/ 22 h 53"/>
                <a:gd name="T32" fmla="*/ 4 w 70"/>
                <a:gd name="T33" fmla="*/ 25 h 53"/>
                <a:gd name="T34" fmla="*/ 7 w 70"/>
                <a:gd name="T35" fmla="*/ 30 h 53"/>
                <a:gd name="T36" fmla="*/ 8 w 70"/>
                <a:gd name="T37" fmla="*/ 32 h 53"/>
                <a:gd name="T38" fmla="*/ 13 w 70"/>
                <a:gd name="T39" fmla="*/ 37 h 53"/>
                <a:gd name="T40" fmla="*/ 16 w 70"/>
                <a:gd name="T41" fmla="*/ 36 h 53"/>
                <a:gd name="T42" fmla="*/ 17 w 70"/>
                <a:gd name="T43" fmla="*/ 15 h 53"/>
                <a:gd name="T44" fmla="*/ 13 w 70"/>
                <a:gd name="T45" fmla="*/ 13 h 53"/>
                <a:gd name="T46" fmla="*/ 6 w 70"/>
                <a:gd name="T47" fmla="*/ 12 h 53"/>
                <a:gd name="T48" fmla="*/ 65 w 70"/>
                <a:gd name="T49" fmla="*/ 0 h 53"/>
                <a:gd name="T50" fmla="*/ 55 w 70"/>
                <a:gd name="T51" fmla="*/ 5 h 53"/>
                <a:gd name="T52" fmla="*/ 41 w 70"/>
                <a:gd name="T53" fmla="*/ 27 h 53"/>
                <a:gd name="T54" fmla="*/ 40 w 70"/>
                <a:gd name="T55" fmla="*/ 30 h 53"/>
                <a:gd name="T56" fmla="*/ 40 w 70"/>
                <a:gd name="T57" fmla="*/ 28 h 53"/>
                <a:gd name="T58" fmla="*/ 40 w 70"/>
                <a:gd name="T59" fmla="*/ 38 h 53"/>
                <a:gd name="T60" fmla="*/ 41 w 70"/>
                <a:gd name="T61" fmla="*/ 40 h 53"/>
                <a:gd name="T62" fmla="*/ 44 w 70"/>
                <a:gd name="T63" fmla="*/ 50 h 53"/>
                <a:gd name="T64" fmla="*/ 44 w 70"/>
                <a:gd name="T65" fmla="*/ 50 h 53"/>
                <a:gd name="T66" fmla="*/ 44 w 70"/>
                <a:gd name="T67" fmla="*/ 49 h 53"/>
                <a:gd name="T68" fmla="*/ 42 w 70"/>
                <a:gd name="T69" fmla="*/ 39 h 53"/>
                <a:gd name="T70" fmla="*/ 42 w 70"/>
                <a:gd name="T71" fmla="*/ 39 h 53"/>
                <a:gd name="T72" fmla="*/ 52 w 70"/>
                <a:gd name="T73" fmla="*/ 49 h 53"/>
                <a:gd name="T74" fmla="*/ 56 w 70"/>
                <a:gd name="T75" fmla="*/ 50 h 53"/>
                <a:gd name="T76" fmla="*/ 56 w 70"/>
                <a:gd name="T77" fmla="*/ 50 h 53"/>
                <a:gd name="T78" fmla="*/ 61 w 70"/>
                <a:gd name="T79" fmla="*/ 49 h 53"/>
                <a:gd name="T80" fmla="*/ 65 w 70"/>
                <a:gd name="T81" fmla="*/ 46 h 53"/>
                <a:gd name="T82" fmla="*/ 69 w 70"/>
                <a:gd name="T83" fmla="*/ 41 h 53"/>
                <a:gd name="T84" fmla="*/ 70 w 70"/>
                <a:gd name="T85" fmla="*/ 38 h 53"/>
                <a:gd name="T86" fmla="*/ 69 w 70"/>
                <a:gd name="T87" fmla="*/ 33 h 53"/>
                <a:gd name="T88" fmla="*/ 55 w 70"/>
                <a:gd name="T89" fmla="*/ 28 h 53"/>
                <a:gd name="T90" fmla="*/ 66 w 70"/>
                <a:gd name="T91" fmla="*/ 25 h 53"/>
                <a:gd name="T92" fmla="*/ 68 w 70"/>
                <a:gd name="T93" fmla="*/ 18 h 53"/>
                <a:gd name="T94" fmla="*/ 68 w 70"/>
                <a:gd name="T95" fmla="*/ 14 h 53"/>
                <a:gd name="T96" fmla="*/ 69 w 70"/>
                <a:gd name="T97" fmla="*/ 8 h 53"/>
                <a:gd name="T98" fmla="*/ 68 w 70"/>
                <a:gd name="T99" fmla="*/ 1 h 53"/>
                <a:gd name="T100" fmla="*/ 65 w 70"/>
                <a:gd name="T10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" h="53">
                  <a:moveTo>
                    <a:pt x="16" y="38"/>
                  </a:moveTo>
                  <a:cubicBezTo>
                    <a:pt x="14" y="39"/>
                    <a:pt x="13" y="41"/>
                    <a:pt x="12" y="43"/>
                  </a:cubicBezTo>
                  <a:cubicBezTo>
                    <a:pt x="12" y="44"/>
                    <a:pt x="11" y="45"/>
                    <a:pt x="12" y="46"/>
                  </a:cubicBezTo>
                  <a:cubicBezTo>
                    <a:pt x="13" y="47"/>
                    <a:pt x="12" y="50"/>
                    <a:pt x="14" y="51"/>
                  </a:cubicBezTo>
                  <a:cubicBezTo>
                    <a:pt x="15" y="51"/>
                    <a:pt x="16" y="53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38"/>
                    <a:pt x="16" y="38"/>
                    <a:pt x="16" y="38"/>
                  </a:cubicBezTo>
                  <a:moveTo>
                    <a:pt x="41" y="16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1" y="19"/>
                    <a:pt x="40" y="21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2"/>
                    <a:pt x="41" y="20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moveTo>
                    <a:pt x="6" y="12"/>
                  </a:moveTo>
                  <a:cubicBezTo>
                    <a:pt x="3" y="12"/>
                    <a:pt x="0" y="13"/>
                    <a:pt x="0" y="16"/>
                  </a:cubicBezTo>
                  <a:cubicBezTo>
                    <a:pt x="0" y="17"/>
                    <a:pt x="0" y="21"/>
                    <a:pt x="1" y="22"/>
                  </a:cubicBezTo>
                  <a:cubicBezTo>
                    <a:pt x="3" y="23"/>
                    <a:pt x="3" y="24"/>
                    <a:pt x="4" y="25"/>
                  </a:cubicBezTo>
                  <a:cubicBezTo>
                    <a:pt x="6" y="26"/>
                    <a:pt x="5" y="29"/>
                    <a:pt x="7" y="30"/>
                  </a:cubicBezTo>
                  <a:cubicBezTo>
                    <a:pt x="7" y="30"/>
                    <a:pt x="7" y="31"/>
                    <a:pt x="8" y="32"/>
                  </a:cubicBezTo>
                  <a:cubicBezTo>
                    <a:pt x="9" y="34"/>
                    <a:pt x="11" y="37"/>
                    <a:pt x="13" y="37"/>
                  </a:cubicBezTo>
                  <a:cubicBezTo>
                    <a:pt x="14" y="37"/>
                    <a:pt x="15" y="37"/>
                    <a:pt x="16" y="3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4"/>
                    <a:pt x="14" y="13"/>
                    <a:pt x="13" y="13"/>
                  </a:cubicBezTo>
                  <a:cubicBezTo>
                    <a:pt x="11" y="12"/>
                    <a:pt x="9" y="12"/>
                    <a:pt x="6" y="12"/>
                  </a:cubicBezTo>
                  <a:moveTo>
                    <a:pt x="65" y="0"/>
                  </a:moveTo>
                  <a:cubicBezTo>
                    <a:pt x="61" y="0"/>
                    <a:pt x="57" y="3"/>
                    <a:pt x="55" y="5"/>
                  </a:cubicBezTo>
                  <a:cubicBezTo>
                    <a:pt x="49" y="11"/>
                    <a:pt x="43" y="20"/>
                    <a:pt x="41" y="27"/>
                  </a:cubicBezTo>
                  <a:cubicBezTo>
                    <a:pt x="41" y="29"/>
                    <a:pt x="40" y="30"/>
                    <a:pt x="40" y="30"/>
                  </a:cubicBezTo>
                  <a:cubicBezTo>
                    <a:pt x="40" y="30"/>
                    <a:pt x="40" y="29"/>
                    <a:pt x="40" y="2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1" y="39"/>
                    <a:pt x="41" y="40"/>
                  </a:cubicBezTo>
                  <a:cubicBezTo>
                    <a:pt x="42" y="43"/>
                    <a:pt x="41" y="48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4" y="50"/>
                    <a:pt x="44" y="50"/>
                    <a:pt x="44" y="49"/>
                  </a:cubicBezTo>
                  <a:cubicBezTo>
                    <a:pt x="45" y="46"/>
                    <a:pt x="42" y="41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51" y="48"/>
                    <a:pt x="52" y="49"/>
                  </a:cubicBezTo>
                  <a:cubicBezTo>
                    <a:pt x="53" y="50"/>
                    <a:pt x="54" y="50"/>
                    <a:pt x="56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8" y="50"/>
                    <a:pt x="59" y="49"/>
                    <a:pt x="61" y="49"/>
                  </a:cubicBezTo>
                  <a:cubicBezTo>
                    <a:pt x="62" y="48"/>
                    <a:pt x="65" y="47"/>
                    <a:pt x="65" y="46"/>
                  </a:cubicBezTo>
                  <a:cubicBezTo>
                    <a:pt x="66" y="44"/>
                    <a:pt x="69" y="43"/>
                    <a:pt x="69" y="41"/>
                  </a:cubicBezTo>
                  <a:cubicBezTo>
                    <a:pt x="69" y="40"/>
                    <a:pt x="70" y="39"/>
                    <a:pt x="70" y="38"/>
                  </a:cubicBezTo>
                  <a:cubicBezTo>
                    <a:pt x="69" y="35"/>
                    <a:pt x="69" y="35"/>
                    <a:pt x="69" y="33"/>
                  </a:cubicBezTo>
                  <a:cubicBezTo>
                    <a:pt x="68" y="28"/>
                    <a:pt x="60" y="28"/>
                    <a:pt x="55" y="28"/>
                  </a:cubicBezTo>
                  <a:cubicBezTo>
                    <a:pt x="55" y="28"/>
                    <a:pt x="64" y="26"/>
                    <a:pt x="66" y="25"/>
                  </a:cubicBezTo>
                  <a:cubicBezTo>
                    <a:pt x="67" y="24"/>
                    <a:pt x="69" y="20"/>
                    <a:pt x="68" y="18"/>
                  </a:cubicBezTo>
                  <a:cubicBezTo>
                    <a:pt x="68" y="17"/>
                    <a:pt x="69" y="15"/>
                    <a:pt x="68" y="14"/>
                  </a:cubicBezTo>
                  <a:cubicBezTo>
                    <a:pt x="68" y="13"/>
                    <a:pt x="69" y="8"/>
                    <a:pt x="69" y="8"/>
                  </a:cubicBezTo>
                  <a:cubicBezTo>
                    <a:pt x="70" y="5"/>
                    <a:pt x="69" y="3"/>
                    <a:pt x="68" y="1"/>
                  </a:cubicBezTo>
                  <a:cubicBezTo>
                    <a:pt x="67" y="0"/>
                    <a:pt x="66" y="0"/>
                    <a:pt x="65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 27"/>
            <p:cNvSpPr/>
            <p:nvPr/>
          </p:nvSpPr>
          <p:spPr bwMode="auto">
            <a:xfrm>
              <a:off x="8589963" y="1285875"/>
              <a:ext cx="493713" cy="382588"/>
            </a:xfrm>
            <a:custGeom>
              <a:avLst/>
              <a:gdLst>
                <a:gd name="T0" fmla="*/ 94 w 120"/>
                <a:gd name="T1" fmla="*/ 8 h 93"/>
                <a:gd name="T2" fmla="*/ 67 w 120"/>
                <a:gd name="T3" fmla="*/ 48 h 93"/>
                <a:gd name="T4" fmla="*/ 65 w 120"/>
                <a:gd name="T5" fmla="*/ 43 h 93"/>
                <a:gd name="T6" fmla="*/ 70 w 120"/>
                <a:gd name="T7" fmla="*/ 28 h 93"/>
                <a:gd name="T8" fmla="*/ 70 w 120"/>
                <a:gd name="T9" fmla="*/ 25 h 93"/>
                <a:gd name="T10" fmla="*/ 65 w 120"/>
                <a:gd name="T11" fmla="*/ 43 h 93"/>
                <a:gd name="T12" fmla="*/ 64 w 120"/>
                <a:gd name="T13" fmla="*/ 44 h 93"/>
                <a:gd name="T14" fmla="*/ 63 w 120"/>
                <a:gd name="T15" fmla="*/ 44 h 93"/>
                <a:gd name="T16" fmla="*/ 56 w 120"/>
                <a:gd name="T17" fmla="*/ 34 h 93"/>
                <a:gd name="T18" fmla="*/ 49 w 120"/>
                <a:gd name="T19" fmla="*/ 22 h 93"/>
                <a:gd name="T20" fmla="*/ 53 w 120"/>
                <a:gd name="T21" fmla="*/ 28 h 93"/>
                <a:gd name="T22" fmla="*/ 63 w 120"/>
                <a:gd name="T23" fmla="*/ 45 h 93"/>
                <a:gd name="T24" fmla="*/ 62 w 120"/>
                <a:gd name="T25" fmla="*/ 47 h 93"/>
                <a:gd name="T26" fmla="*/ 56 w 120"/>
                <a:gd name="T27" fmla="*/ 41 h 93"/>
                <a:gd name="T28" fmla="*/ 10 w 120"/>
                <a:gd name="T29" fmla="*/ 15 h 93"/>
                <a:gd name="T30" fmla="*/ 2 w 120"/>
                <a:gd name="T31" fmla="*/ 31 h 93"/>
                <a:gd name="T32" fmla="*/ 10 w 120"/>
                <a:gd name="T33" fmla="*/ 45 h 93"/>
                <a:gd name="T34" fmla="*/ 21 w 120"/>
                <a:gd name="T35" fmla="*/ 58 h 93"/>
                <a:gd name="T36" fmla="*/ 29 w 120"/>
                <a:gd name="T37" fmla="*/ 57 h 93"/>
                <a:gd name="T38" fmla="*/ 36 w 120"/>
                <a:gd name="T39" fmla="*/ 56 h 93"/>
                <a:gd name="T40" fmla="*/ 17 w 120"/>
                <a:gd name="T41" fmla="*/ 73 h 93"/>
                <a:gd name="T42" fmla="*/ 24 w 120"/>
                <a:gd name="T43" fmla="*/ 86 h 93"/>
                <a:gd name="T44" fmla="*/ 39 w 120"/>
                <a:gd name="T45" fmla="*/ 93 h 93"/>
                <a:gd name="T46" fmla="*/ 43 w 120"/>
                <a:gd name="T47" fmla="*/ 93 h 93"/>
                <a:gd name="T48" fmla="*/ 47 w 120"/>
                <a:gd name="T49" fmla="*/ 92 h 93"/>
                <a:gd name="T50" fmla="*/ 65 w 120"/>
                <a:gd name="T51" fmla="*/ 65 h 93"/>
                <a:gd name="T52" fmla="*/ 68 w 120"/>
                <a:gd name="T53" fmla="*/ 66 h 93"/>
                <a:gd name="T54" fmla="*/ 72 w 120"/>
                <a:gd name="T55" fmla="*/ 83 h 93"/>
                <a:gd name="T56" fmla="*/ 69 w 120"/>
                <a:gd name="T57" fmla="*/ 63 h 93"/>
                <a:gd name="T58" fmla="*/ 85 w 120"/>
                <a:gd name="T59" fmla="*/ 82 h 93"/>
                <a:gd name="T60" fmla="*/ 93 w 120"/>
                <a:gd name="T61" fmla="*/ 84 h 93"/>
                <a:gd name="T62" fmla="*/ 100 w 120"/>
                <a:gd name="T63" fmla="*/ 83 h 93"/>
                <a:gd name="T64" fmla="*/ 109 w 120"/>
                <a:gd name="T65" fmla="*/ 78 h 93"/>
                <a:gd name="T66" fmla="*/ 116 w 120"/>
                <a:gd name="T67" fmla="*/ 65 h 93"/>
                <a:gd name="T68" fmla="*/ 93 w 120"/>
                <a:gd name="T69" fmla="*/ 46 h 93"/>
                <a:gd name="T70" fmla="*/ 116 w 120"/>
                <a:gd name="T71" fmla="*/ 32 h 93"/>
                <a:gd name="T72" fmla="*/ 119 w 120"/>
                <a:gd name="T73" fmla="*/ 14 h 93"/>
                <a:gd name="T74" fmla="*/ 112 w 120"/>
                <a:gd name="T7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0" h="93">
                  <a:moveTo>
                    <a:pt x="112" y="0"/>
                  </a:moveTo>
                  <a:cubicBezTo>
                    <a:pt x="106" y="0"/>
                    <a:pt x="98" y="6"/>
                    <a:pt x="94" y="8"/>
                  </a:cubicBezTo>
                  <a:cubicBezTo>
                    <a:pt x="85" y="18"/>
                    <a:pt x="74" y="32"/>
                    <a:pt x="69" y="45"/>
                  </a:cubicBezTo>
                  <a:cubicBezTo>
                    <a:pt x="68" y="47"/>
                    <a:pt x="68" y="48"/>
                    <a:pt x="67" y="48"/>
                  </a:cubicBezTo>
                  <a:cubicBezTo>
                    <a:pt x="67" y="48"/>
                    <a:pt x="68" y="46"/>
                    <a:pt x="66" y="45"/>
                  </a:cubicBezTo>
                  <a:cubicBezTo>
                    <a:pt x="66" y="45"/>
                    <a:pt x="66" y="44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7" y="38"/>
                    <a:pt x="69" y="33"/>
                    <a:pt x="70" y="28"/>
                  </a:cubicBezTo>
                  <a:cubicBezTo>
                    <a:pt x="70" y="28"/>
                    <a:pt x="70" y="25"/>
                    <a:pt x="70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9" y="30"/>
                    <a:pt x="68" y="34"/>
                    <a:pt x="67" y="38"/>
                  </a:cubicBezTo>
                  <a:cubicBezTo>
                    <a:pt x="66" y="40"/>
                    <a:pt x="65" y="42"/>
                    <a:pt x="65" y="43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5"/>
                  </a:cubicBezTo>
                  <a:cubicBezTo>
                    <a:pt x="61" y="41"/>
                    <a:pt x="58" y="37"/>
                    <a:pt x="56" y="34"/>
                  </a:cubicBezTo>
                  <a:cubicBezTo>
                    <a:pt x="54" y="30"/>
                    <a:pt x="53" y="26"/>
                    <a:pt x="50" y="23"/>
                  </a:cubicBezTo>
                  <a:cubicBezTo>
                    <a:pt x="50" y="22"/>
                    <a:pt x="49" y="22"/>
                    <a:pt x="49" y="22"/>
                  </a:cubicBezTo>
                  <a:cubicBezTo>
                    <a:pt x="49" y="22"/>
                    <a:pt x="49" y="23"/>
                    <a:pt x="50" y="23"/>
                  </a:cubicBezTo>
                  <a:cubicBezTo>
                    <a:pt x="51" y="25"/>
                    <a:pt x="52" y="26"/>
                    <a:pt x="53" y="28"/>
                  </a:cubicBezTo>
                  <a:cubicBezTo>
                    <a:pt x="56" y="34"/>
                    <a:pt x="59" y="39"/>
                    <a:pt x="63" y="44"/>
                  </a:cubicBezTo>
                  <a:cubicBezTo>
                    <a:pt x="63" y="44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6"/>
                    <a:pt x="62" y="46"/>
                    <a:pt x="62" y="47"/>
                  </a:cubicBezTo>
                  <a:cubicBezTo>
                    <a:pt x="62" y="47"/>
                    <a:pt x="62" y="47"/>
                    <a:pt x="62" y="47"/>
                  </a:cubicBezTo>
                  <a:cubicBezTo>
                    <a:pt x="62" y="47"/>
                    <a:pt x="57" y="41"/>
                    <a:pt x="56" y="41"/>
                  </a:cubicBezTo>
                  <a:cubicBezTo>
                    <a:pt x="47" y="31"/>
                    <a:pt x="35" y="22"/>
                    <a:pt x="22" y="17"/>
                  </a:cubicBezTo>
                  <a:cubicBezTo>
                    <a:pt x="19" y="16"/>
                    <a:pt x="15" y="15"/>
                    <a:pt x="10" y="15"/>
                  </a:cubicBezTo>
                  <a:cubicBezTo>
                    <a:pt x="5" y="15"/>
                    <a:pt x="1" y="16"/>
                    <a:pt x="1" y="21"/>
                  </a:cubicBezTo>
                  <a:cubicBezTo>
                    <a:pt x="0" y="23"/>
                    <a:pt x="1" y="29"/>
                    <a:pt x="2" y="31"/>
                  </a:cubicBezTo>
                  <a:cubicBezTo>
                    <a:pt x="5" y="33"/>
                    <a:pt x="5" y="34"/>
                    <a:pt x="6" y="37"/>
                  </a:cubicBezTo>
                  <a:cubicBezTo>
                    <a:pt x="9" y="39"/>
                    <a:pt x="8" y="43"/>
                    <a:pt x="10" y="45"/>
                  </a:cubicBezTo>
                  <a:cubicBezTo>
                    <a:pt x="11" y="46"/>
                    <a:pt x="12" y="47"/>
                    <a:pt x="12" y="48"/>
                  </a:cubicBezTo>
                  <a:cubicBezTo>
                    <a:pt x="14" y="52"/>
                    <a:pt x="17" y="57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3" y="58"/>
                    <a:pt x="26" y="57"/>
                    <a:pt x="29" y="57"/>
                  </a:cubicBezTo>
                  <a:cubicBezTo>
                    <a:pt x="33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29" y="59"/>
                    <a:pt x="21" y="61"/>
                    <a:pt x="18" y="69"/>
                  </a:cubicBezTo>
                  <a:cubicBezTo>
                    <a:pt x="18" y="70"/>
                    <a:pt x="16" y="71"/>
                    <a:pt x="17" y="73"/>
                  </a:cubicBezTo>
                  <a:cubicBezTo>
                    <a:pt x="20" y="75"/>
                    <a:pt x="18" y="81"/>
                    <a:pt x="21" y="82"/>
                  </a:cubicBezTo>
                  <a:cubicBezTo>
                    <a:pt x="22" y="82"/>
                    <a:pt x="24" y="85"/>
                    <a:pt x="24" y="86"/>
                  </a:cubicBezTo>
                  <a:cubicBezTo>
                    <a:pt x="25" y="88"/>
                    <a:pt x="29" y="88"/>
                    <a:pt x="31" y="90"/>
                  </a:cubicBezTo>
                  <a:cubicBezTo>
                    <a:pt x="33" y="93"/>
                    <a:pt x="37" y="91"/>
                    <a:pt x="39" y="93"/>
                  </a:cubicBezTo>
                  <a:cubicBezTo>
                    <a:pt x="40" y="93"/>
                    <a:pt x="40" y="93"/>
                    <a:pt x="41" y="93"/>
                  </a:cubicBezTo>
                  <a:cubicBezTo>
                    <a:pt x="41" y="93"/>
                    <a:pt x="42" y="93"/>
                    <a:pt x="43" y="93"/>
                  </a:cubicBezTo>
                  <a:cubicBezTo>
                    <a:pt x="44" y="92"/>
                    <a:pt x="45" y="92"/>
                    <a:pt x="46" y="92"/>
                  </a:cubicBezTo>
                  <a:cubicBezTo>
                    <a:pt x="46" y="92"/>
                    <a:pt x="46" y="92"/>
                    <a:pt x="47" y="92"/>
                  </a:cubicBezTo>
                  <a:cubicBezTo>
                    <a:pt x="50" y="91"/>
                    <a:pt x="53" y="89"/>
                    <a:pt x="55" y="86"/>
                  </a:cubicBezTo>
                  <a:cubicBezTo>
                    <a:pt x="58" y="79"/>
                    <a:pt x="62" y="72"/>
                    <a:pt x="65" y="65"/>
                  </a:cubicBezTo>
                  <a:cubicBezTo>
                    <a:pt x="66" y="64"/>
                    <a:pt x="66" y="62"/>
                    <a:pt x="66" y="62"/>
                  </a:cubicBezTo>
                  <a:cubicBezTo>
                    <a:pt x="66" y="62"/>
                    <a:pt x="67" y="63"/>
                    <a:pt x="68" y="66"/>
                  </a:cubicBezTo>
                  <a:cubicBezTo>
                    <a:pt x="69" y="71"/>
                    <a:pt x="67" y="80"/>
                    <a:pt x="71" y="83"/>
                  </a:cubicBezTo>
                  <a:cubicBezTo>
                    <a:pt x="71" y="83"/>
                    <a:pt x="72" y="83"/>
                    <a:pt x="72" y="83"/>
                  </a:cubicBezTo>
                  <a:cubicBezTo>
                    <a:pt x="72" y="83"/>
                    <a:pt x="72" y="82"/>
                    <a:pt x="72" y="82"/>
                  </a:cubicBezTo>
                  <a:cubicBezTo>
                    <a:pt x="74" y="77"/>
                    <a:pt x="70" y="69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70" y="63"/>
                    <a:pt x="85" y="81"/>
                    <a:pt x="85" y="82"/>
                  </a:cubicBezTo>
                  <a:cubicBezTo>
                    <a:pt x="87" y="83"/>
                    <a:pt x="89" y="84"/>
                    <a:pt x="92" y="84"/>
                  </a:cubicBezTo>
                  <a:cubicBezTo>
                    <a:pt x="92" y="84"/>
                    <a:pt x="92" y="84"/>
                    <a:pt x="93" y="84"/>
                  </a:cubicBezTo>
                  <a:cubicBezTo>
                    <a:pt x="94" y="84"/>
                    <a:pt x="95" y="84"/>
                    <a:pt x="96" y="84"/>
                  </a:cubicBezTo>
                  <a:cubicBezTo>
                    <a:pt x="98" y="84"/>
                    <a:pt x="99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3" y="82"/>
                    <a:pt x="107" y="80"/>
                    <a:pt x="109" y="78"/>
                  </a:cubicBezTo>
                  <a:cubicBezTo>
                    <a:pt x="110" y="74"/>
                    <a:pt x="115" y="74"/>
                    <a:pt x="114" y="70"/>
                  </a:cubicBezTo>
                  <a:cubicBezTo>
                    <a:pt x="115" y="68"/>
                    <a:pt x="116" y="66"/>
                    <a:pt x="116" y="65"/>
                  </a:cubicBezTo>
                  <a:cubicBezTo>
                    <a:pt x="116" y="61"/>
                    <a:pt x="116" y="60"/>
                    <a:pt x="117" y="57"/>
                  </a:cubicBezTo>
                  <a:cubicBezTo>
                    <a:pt x="115" y="48"/>
                    <a:pt x="100" y="47"/>
                    <a:pt x="93" y="46"/>
                  </a:cubicBezTo>
                  <a:cubicBezTo>
                    <a:pt x="93" y="46"/>
                    <a:pt x="108" y="45"/>
                    <a:pt x="111" y="43"/>
                  </a:cubicBezTo>
                  <a:cubicBezTo>
                    <a:pt x="113" y="41"/>
                    <a:pt x="117" y="34"/>
                    <a:pt x="116" y="32"/>
                  </a:cubicBezTo>
                  <a:cubicBezTo>
                    <a:pt x="115" y="29"/>
                    <a:pt x="118" y="26"/>
                    <a:pt x="117" y="24"/>
                  </a:cubicBezTo>
                  <a:cubicBezTo>
                    <a:pt x="116" y="22"/>
                    <a:pt x="118" y="15"/>
                    <a:pt x="119" y="14"/>
                  </a:cubicBezTo>
                  <a:cubicBezTo>
                    <a:pt x="120" y="10"/>
                    <a:pt x="119" y="5"/>
                    <a:pt x="118" y="2"/>
                  </a:cubicBezTo>
                  <a:cubicBezTo>
                    <a:pt x="116" y="1"/>
                    <a:pt x="114" y="0"/>
                    <a:pt x="11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 28"/>
            <p:cNvSpPr/>
            <p:nvPr/>
          </p:nvSpPr>
          <p:spPr bwMode="auto">
            <a:xfrm>
              <a:off x="7373938" y="0"/>
              <a:ext cx="519113" cy="511175"/>
            </a:xfrm>
            <a:custGeom>
              <a:avLst/>
              <a:gdLst>
                <a:gd name="T0" fmla="*/ 68 w 126"/>
                <a:gd name="T1" fmla="*/ 20 h 124"/>
                <a:gd name="T2" fmla="*/ 74 w 126"/>
                <a:gd name="T3" fmla="*/ 68 h 124"/>
                <a:gd name="T4" fmla="*/ 71 w 126"/>
                <a:gd name="T5" fmla="*/ 66 h 124"/>
                <a:gd name="T6" fmla="*/ 69 w 126"/>
                <a:gd name="T7" fmla="*/ 65 h 124"/>
                <a:gd name="T8" fmla="*/ 69 w 126"/>
                <a:gd name="T9" fmla="*/ 65 h 124"/>
                <a:gd name="T10" fmla="*/ 61 w 126"/>
                <a:gd name="T11" fmla="*/ 48 h 124"/>
                <a:gd name="T12" fmla="*/ 67 w 126"/>
                <a:gd name="T13" fmla="*/ 60 h 124"/>
                <a:gd name="T14" fmla="*/ 69 w 126"/>
                <a:gd name="T15" fmla="*/ 65 h 124"/>
                <a:gd name="T16" fmla="*/ 55 w 126"/>
                <a:gd name="T17" fmla="*/ 64 h 124"/>
                <a:gd name="T18" fmla="*/ 44 w 126"/>
                <a:gd name="T19" fmla="*/ 60 h 124"/>
                <a:gd name="T20" fmla="*/ 67 w 126"/>
                <a:gd name="T21" fmla="*/ 68 h 124"/>
                <a:gd name="T22" fmla="*/ 68 w 126"/>
                <a:gd name="T23" fmla="*/ 68 h 124"/>
                <a:gd name="T24" fmla="*/ 68 w 126"/>
                <a:gd name="T25" fmla="*/ 70 h 124"/>
                <a:gd name="T26" fmla="*/ 49 w 126"/>
                <a:gd name="T27" fmla="*/ 68 h 124"/>
                <a:gd name="T28" fmla="*/ 5 w 126"/>
                <a:gd name="T29" fmla="*/ 89 h 124"/>
                <a:gd name="T30" fmla="*/ 12 w 126"/>
                <a:gd name="T31" fmla="*/ 96 h 124"/>
                <a:gd name="T32" fmla="*/ 20 w 126"/>
                <a:gd name="T33" fmla="*/ 98 h 124"/>
                <a:gd name="T34" fmla="*/ 27 w 126"/>
                <a:gd name="T35" fmla="*/ 101 h 124"/>
                <a:gd name="T36" fmla="*/ 31 w 126"/>
                <a:gd name="T37" fmla="*/ 103 h 124"/>
                <a:gd name="T38" fmla="*/ 44 w 126"/>
                <a:gd name="T39" fmla="*/ 105 h 124"/>
                <a:gd name="T40" fmla="*/ 54 w 126"/>
                <a:gd name="T41" fmla="*/ 93 h 124"/>
                <a:gd name="T42" fmla="*/ 51 w 126"/>
                <a:gd name="T43" fmla="*/ 119 h 124"/>
                <a:gd name="T44" fmla="*/ 55 w 126"/>
                <a:gd name="T45" fmla="*/ 121 h 124"/>
                <a:gd name="T46" fmla="*/ 59 w 126"/>
                <a:gd name="T47" fmla="*/ 123 h 124"/>
                <a:gd name="T48" fmla="*/ 65 w 126"/>
                <a:gd name="T49" fmla="*/ 124 h 124"/>
                <a:gd name="T50" fmla="*/ 73 w 126"/>
                <a:gd name="T51" fmla="*/ 123 h 124"/>
                <a:gd name="T52" fmla="*/ 80 w 126"/>
                <a:gd name="T53" fmla="*/ 120 h 124"/>
                <a:gd name="T54" fmla="*/ 86 w 126"/>
                <a:gd name="T55" fmla="*/ 115 h 124"/>
                <a:gd name="T56" fmla="*/ 82 w 126"/>
                <a:gd name="T57" fmla="*/ 82 h 124"/>
                <a:gd name="T58" fmla="*/ 85 w 126"/>
                <a:gd name="T59" fmla="*/ 81 h 124"/>
                <a:gd name="T60" fmla="*/ 99 w 126"/>
                <a:gd name="T61" fmla="*/ 90 h 124"/>
                <a:gd name="T62" fmla="*/ 85 w 126"/>
                <a:gd name="T63" fmla="*/ 78 h 124"/>
                <a:gd name="T64" fmla="*/ 115 w 126"/>
                <a:gd name="T65" fmla="*/ 80 h 124"/>
                <a:gd name="T66" fmla="*/ 124 w 126"/>
                <a:gd name="T67" fmla="*/ 64 h 124"/>
                <a:gd name="T68" fmla="*/ 121 w 126"/>
                <a:gd name="T69" fmla="*/ 49 h 124"/>
                <a:gd name="T70" fmla="*/ 111 w 126"/>
                <a:gd name="T71" fmla="*/ 40 h 124"/>
                <a:gd name="T72" fmla="*/ 92 w 126"/>
                <a:gd name="T73" fmla="*/ 50 h 124"/>
                <a:gd name="T74" fmla="*/ 100 w 126"/>
                <a:gd name="T75" fmla="*/ 24 h 124"/>
                <a:gd name="T76" fmla="*/ 91 w 126"/>
                <a:gd name="T77" fmla="*/ 8 h 124"/>
                <a:gd name="T78" fmla="*/ 81 w 126"/>
                <a:gd name="T7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6" h="124">
                  <a:moveTo>
                    <a:pt x="81" y="0"/>
                  </a:moveTo>
                  <a:cubicBezTo>
                    <a:pt x="74" y="0"/>
                    <a:pt x="69" y="14"/>
                    <a:pt x="68" y="20"/>
                  </a:cubicBezTo>
                  <a:cubicBezTo>
                    <a:pt x="67" y="33"/>
                    <a:pt x="68" y="51"/>
                    <a:pt x="72" y="64"/>
                  </a:cubicBezTo>
                  <a:cubicBezTo>
                    <a:pt x="73" y="67"/>
                    <a:pt x="74" y="68"/>
                    <a:pt x="74" y="68"/>
                  </a:cubicBezTo>
                  <a:cubicBezTo>
                    <a:pt x="73" y="68"/>
                    <a:pt x="73" y="67"/>
                    <a:pt x="73" y="67"/>
                  </a:cubicBezTo>
                  <a:cubicBezTo>
                    <a:pt x="72" y="66"/>
                    <a:pt x="71" y="66"/>
                    <a:pt x="71" y="66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0" y="66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6" y="60"/>
                    <a:pt x="65" y="55"/>
                    <a:pt x="62" y="50"/>
                  </a:cubicBezTo>
                  <a:cubicBezTo>
                    <a:pt x="62" y="50"/>
                    <a:pt x="61" y="48"/>
                    <a:pt x="61" y="48"/>
                  </a:cubicBezTo>
                  <a:cubicBezTo>
                    <a:pt x="60" y="48"/>
                    <a:pt x="60" y="48"/>
                    <a:pt x="60" y="49"/>
                  </a:cubicBezTo>
                  <a:cubicBezTo>
                    <a:pt x="63" y="52"/>
                    <a:pt x="65" y="56"/>
                    <a:pt x="67" y="60"/>
                  </a:cubicBezTo>
                  <a:cubicBezTo>
                    <a:pt x="67" y="62"/>
                    <a:pt x="68" y="64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0" y="67"/>
                    <a:pt x="67" y="66"/>
                    <a:pt x="68" y="68"/>
                  </a:cubicBezTo>
                  <a:cubicBezTo>
                    <a:pt x="64" y="66"/>
                    <a:pt x="59" y="65"/>
                    <a:pt x="55" y="64"/>
                  </a:cubicBezTo>
                  <a:cubicBezTo>
                    <a:pt x="52" y="62"/>
                    <a:pt x="48" y="60"/>
                    <a:pt x="44" y="59"/>
                  </a:cubicBezTo>
                  <a:cubicBezTo>
                    <a:pt x="42" y="59"/>
                    <a:pt x="43" y="60"/>
                    <a:pt x="44" y="60"/>
                  </a:cubicBezTo>
                  <a:cubicBezTo>
                    <a:pt x="46" y="60"/>
                    <a:pt x="48" y="61"/>
                    <a:pt x="49" y="61"/>
                  </a:cubicBezTo>
                  <a:cubicBezTo>
                    <a:pt x="55" y="64"/>
                    <a:pt x="61" y="66"/>
                    <a:pt x="67" y="68"/>
                  </a:cubicBezTo>
                  <a:cubicBezTo>
                    <a:pt x="67" y="68"/>
                    <a:pt x="68" y="68"/>
                    <a:pt x="68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9"/>
                    <a:pt x="68" y="69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7" y="70"/>
                    <a:pt x="60" y="69"/>
                    <a:pt x="60" y="69"/>
                  </a:cubicBezTo>
                  <a:cubicBezTo>
                    <a:pt x="56" y="68"/>
                    <a:pt x="53" y="68"/>
                    <a:pt x="49" y="68"/>
                  </a:cubicBezTo>
                  <a:cubicBezTo>
                    <a:pt x="39" y="68"/>
                    <a:pt x="28" y="70"/>
                    <a:pt x="19" y="72"/>
                  </a:cubicBezTo>
                  <a:cubicBezTo>
                    <a:pt x="13" y="75"/>
                    <a:pt x="0" y="82"/>
                    <a:pt x="5" y="89"/>
                  </a:cubicBezTo>
                  <a:cubicBezTo>
                    <a:pt x="6" y="92"/>
                    <a:pt x="10" y="95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5" y="96"/>
                    <a:pt x="16" y="97"/>
                    <a:pt x="19" y="98"/>
                  </a:cubicBezTo>
                  <a:cubicBezTo>
                    <a:pt x="19" y="98"/>
                    <a:pt x="20" y="98"/>
                    <a:pt x="20" y="98"/>
                  </a:cubicBezTo>
                  <a:cubicBezTo>
                    <a:pt x="21" y="98"/>
                    <a:pt x="22" y="99"/>
                    <a:pt x="23" y="100"/>
                  </a:cubicBezTo>
                  <a:cubicBezTo>
                    <a:pt x="25" y="101"/>
                    <a:pt x="26" y="101"/>
                    <a:pt x="27" y="101"/>
                  </a:cubicBezTo>
                  <a:cubicBezTo>
                    <a:pt x="27" y="101"/>
                    <a:pt x="27" y="101"/>
                    <a:pt x="28" y="101"/>
                  </a:cubicBezTo>
                  <a:cubicBezTo>
                    <a:pt x="29" y="102"/>
                    <a:pt x="30" y="103"/>
                    <a:pt x="31" y="103"/>
                  </a:cubicBezTo>
                  <a:cubicBezTo>
                    <a:pt x="33" y="104"/>
                    <a:pt x="37" y="106"/>
                    <a:pt x="40" y="106"/>
                  </a:cubicBezTo>
                  <a:cubicBezTo>
                    <a:pt x="42" y="106"/>
                    <a:pt x="43" y="105"/>
                    <a:pt x="44" y="105"/>
                  </a:cubicBezTo>
                  <a:cubicBezTo>
                    <a:pt x="46" y="10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1" y="100"/>
                    <a:pt x="46" y="107"/>
                    <a:pt x="49" y="115"/>
                  </a:cubicBezTo>
                  <a:cubicBezTo>
                    <a:pt x="49" y="116"/>
                    <a:pt x="49" y="118"/>
                    <a:pt x="51" y="11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2" y="119"/>
                    <a:pt x="54" y="120"/>
                    <a:pt x="55" y="121"/>
                  </a:cubicBezTo>
                  <a:cubicBezTo>
                    <a:pt x="56" y="122"/>
                    <a:pt x="57" y="123"/>
                    <a:pt x="59" y="123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61" y="123"/>
                    <a:pt x="63" y="124"/>
                    <a:pt x="64" y="124"/>
                  </a:cubicBezTo>
                  <a:cubicBezTo>
                    <a:pt x="64" y="124"/>
                    <a:pt x="65" y="124"/>
                    <a:pt x="65" y="124"/>
                  </a:cubicBezTo>
                  <a:cubicBezTo>
                    <a:pt x="68" y="124"/>
                    <a:pt x="70" y="123"/>
                    <a:pt x="73" y="123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6" y="122"/>
                    <a:pt x="77" y="121"/>
                  </a:cubicBezTo>
                  <a:cubicBezTo>
                    <a:pt x="78" y="121"/>
                    <a:pt x="79" y="120"/>
                    <a:pt x="80" y="120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3" y="119"/>
                    <a:pt x="83" y="116"/>
                    <a:pt x="86" y="115"/>
                  </a:cubicBezTo>
                  <a:cubicBezTo>
                    <a:pt x="88" y="112"/>
                    <a:pt x="89" y="108"/>
                    <a:pt x="88" y="104"/>
                  </a:cubicBezTo>
                  <a:cubicBezTo>
                    <a:pt x="86" y="97"/>
                    <a:pt x="85" y="90"/>
                    <a:pt x="82" y="82"/>
                  </a:cubicBezTo>
                  <a:cubicBezTo>
                    <a:pt x="82" y="80"/>
                    <a:pt x="81" y="79"/>
                    <a:pt x="82" y="79"/>
                  </a:cubicBezTo>
                  <a:cubicBezTo>
                    <a:pt x="82" y="79"/>
                    <a:pt x="83" y="80"/>
                    <a:pt x="85" y="81"/>
                  </a:cubicBezTo>
                  <a:cubicBezTo>
                    <a:pt x="89" y="84"/>
                    <a:pt x="93" y="92"/>
                    <a:pt x="99" y="92"/>
                  </a:cubicBezTo>
                  <a:cubicBezTo>
                    <a:pt x="100" y="92"/>
                    <a:pt x="99" y="91"/>
                    <a:pt x="99" y="90"/>
                  </a:cubicBezTo>
                  <a:cubicBezTo>
                    <a:pt x="97" y="85"/>
                    <a:pt x="88" y="82"/>
                    <a:pt x="85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7" y="78"/>
                    <a:pt x="108" y="82"/>
                    <a:pt x="109" y="82"/>
                  </a:cubicBezTo>
                  <a:cubicBezTo>
                    <a:pt x="111" y="82"/>
                    <a:pt x="113" y="81"/>
                    <a:pt x="115" y="80"/>
                  </a:cubicBezTo>
                  <a:cubicBezTo>
                    <a:pt x="118" y="78"/>
                    <a:pt x="119" y="75"/>
                    <a:pt x="121" y="73"/>
                  </a:cubicBezTo>
                  <a:cubicBezTo>
                    <a:pt x="122" y="71"/>
                    <a:pt x="124" y="67"/>
                    <a:pt x="124" y="64"/>
                  </a:cubicBezTo>
                  <a:cubicBezTo>
                    <a:pt x="123" y="60"/>
                    <a:pt x="126" y="57"/>
                    <a:pt x="123" y="54"/>
                  </a:cubicBezTo>
                  <a:cubicBezTo>
                    <a:pt x="122" y="52"/>
                    <a:pt x="122" y="50"/>
                    <a:pt x="121" y="49"/>
                  </a:cubicBezTo>
                  <a:cubicBezTo>
                    <a:pt x="119" y="46"/>
                    <a:pt x="118" y="46"/>
                    <a:pt x="117" y="43"/>
                  </a:cubicBezTo>
                  <a:cubicBezTo>
                    <a:pt x="115" y="41"/>
                    <a:pt x="113" y="40"/>
                    <a:pt x="111" y="40"/>
                  </a:cubicBezTo>
                  <a:cubicBezTo>
                    <a:pt x="104" y="40"/>
                    <a:pt x="97" y="46"/>
                    <a:pt x="92" y="5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102" y="39"/>
                    <a:pt x="104" y="36"/>
                  </a:cubicBezTo>
                  <a:cubicBezTo>
                    <a:pt x="104" y="33"/>
                    <a:pt x="102" y="25"/>
                    <a:pt x="100" y="24"/>
                  </a:cubicBezTo>
                  <a:cubicBezTo>
                    <a:pt x="98" y="22"/>
                    <a:pt x="98" y="19"/>
                    <a:pt x="96" y="17"/>
                  </a:cubicBezTo>
                  <a:cubicBezTo>
                    <a:pt x="94" y="16"/>
                    <a:pt x="91" y="10"/>
                    <a:pt x="91" y="8"/>
                  </a:cubicBezTo>
                  <a:cubicBezTo>
                    <a:pt x="90" y="5"/>
                    <a:pt x="86" y="1"/>
                    <a:pt x="82" y="0"/>
                  </a:cubicBezTo>
                  <a:cubicBezTo>
                    <a:pt x="82" y="0"/>
                    <a:pt x="81" y="0"/>
                    <a:pt x="8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 29"/>
            <p:cNvSpPr/>
            <p:nvPr/>
          </p:nvSpPr>
          <p:spPr bwMode="auto">
            <a:xfrm>
              <a:off x="7078663" y="1079500"/>
              <a:ext cx="184150" cy="147638"/>
            </a:xfrm>
            <a:custGeom>
              <a:avLst/>
              <a:gdLst>
                <a:gd name="T0" fmla="*/ 35 w 45"/>
                <a:gd name="T1" fmla="*/ 4 h 36"/>
                <a:gd name="T2" fmla="*/ 26 w 45"/>
                <a:gd name="T3" fmla="*/ 19 h 36"/>
                <a:gd name="T4" fmla="*/ 25 w 45"/>
                <a:gd name="T5" fmla="*/ 17 h 36"/>
                <a:gd name="T6" fmla="*/ 26 w 45"/>
                <a:gd name="T7" fmla="*/ 11 h 36"/>
                <a:gd name="T8" fmla="*/ 26 w 45"/>
                <a:gd name="T9" fmla="*/ 10 h 36"/>
                <a:gd name="T10" fmla="*/ 25 w 45"/>
                <a:gd name="T11" fmla="*/ 17 h 36"/>
                <a:gd name="T12" fmla="*/ 24 w 45"/>
                <a:gd name="T13" fmla="*/ 17 h 36"/>
                <a:gd name="T14" fmla="*/ 24 w 45"/>
                <a:gd name="T15" fmla="*/ 18 h 36"/>
                <a:gd name="T16" fmla="*/ 19 w 45"/>
                <a:gd name="T17" fmla="*/ 10 h 36"/>
                <a:gd name="T18" fmla="*/ 19 w 45"/>
                <a:gd name="T19" fmla="*/ 10 h 36"/>
                <a:gd name="T20" fmla="*/ 24 w 45"/>
                <a:gd name="T21" fmla="*/ 17 h 36"/>
                <a:gd name="T22" fmla="*/ 24 w 45"/>
                <a:gd name="T23" fmla="*/ 18 h 36"/>
                <a:gd name="T24" fmla="*/ 24 w 45"/>
                <a:gd name="T25" fmla="*/ 18 h 36"/>
                <a:gd name="T26" fmla="*/ 9 w 45"/>
                <a:gd name="T27" fmla="*/ 8 h 36"/>
                <a:gd name="T28" fmla="*/ 1 w 45"/>
                <a:gd name="T29" fmla="*/ 9 h 36"/>
                <a:gd name="T30" fmla="*/ 3 w 45"/>
                <a:gd name="T31" fmla="*/ 15 h 36"/>
                <a:gd name="T32" fmla="*/ 5 w 45"/>
                <a:gd name="T33" fmla="*/ 20 h 36"/>
                <a:gd name="T34" fmla="*/ 14 w 45"/>
                <a:gd name="T35" fmla="*/ 22 h 36"/>
                <a:gd name="T36" fmla="*/ 8 w 45"/>
                <a:gd name="T37" fmla="*/ 27 h 36"/>
                <a:gd name="T38" fmla="*/ 9 w 45"/>
                <a:gd name="T39" fmla="*/ 32 h 36"/>
                <a:gd name="T40" fmla="*/ 13 w 45"/>
                <a:gd name="T41" fmla="*/ 35 h 36"/>
                <a:gd name="T42" fmla="*/ 16 w 45"/>
                <a:gd name="T43" fmla="*/ 36 h 36"/>
                <a:gd name="T44" fmla="*/ 18 w 45"/>
                <a:gd name="T45" fmla="*/ 35 h 36"/>
                <a:gd name="T46" fmla="*/ 22 w 45"/>
                <a:gd name="T47" fmla="*/ 33 h 36"/>
                <a:gd name="T48" fmla="*/ 25 w 45"/>
                <a:gd name="T49" fmla="*/ 24 h 36"/>
                <a:gd name="T50" fmla="*/ 28 w 45"/>
                <a:gd name="T51" fmla="*/ 32 h 36"/>
                <a:gd name="T52" fmla="*/ 28 w 45"/>
                <a:gd name="T53" fmla="*/ 31 h 36"/>
                <a:gd name="T54" fmla="*/ 27 w 45"/>
                <a:gd name="T55" fmla="*/ 24 h 36"/>
                <a:gd name="T56" fmla="*/ 35 w 45"/>
                <a:gd name="T57" fmla="*/ 32 h 36"/>
                <a:gd name="T58" fmla="*/ 37 w 45"/>
                <a:gd name="T59" fmla="*/ 32 h 36"/>
                <a:gd name="T60" fmla="*/ 38 w 45"/>
                <a:gd name="T61" fmla="*/ 32 h 36"/>
                <a:gd name="T62" fmla="*/ 44 w 45"/>
                <a:gd name="T63" fmla="*/ 26 h 36"/>
                <a:gd name="T64" fmla="*/ 44 w 45"/>
                <a:gd name="T65" fmla="*/ 22 h 36"/>
                <a:gd name="T66" fmla="*/ 42 w 45"/>
                <a:gd name="T67" fmla="*/ 16 h 36"/>
                <a:gd name="T68" fmla="*/ 44 w 45"/>
                <a:gd name="T69" fmla="*/ 9 h 36"/>
                <a:gd name="T70" fmla="*/ 44 w 45"/>
                <a:gd name="T7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36">
                  <a:moveTo>
                    <a:pt x="42" y="0"/>
                  </a:moveTo>
                  <a:cubicBezTo>
                    <a:pt x="40" y="0"/>
                    <a:pt x="37" y="3"/>
                    <a:pt x="35" y="4"/>
                  </a:cubicBezTo>
                  <a:cubicBezTo>
                    <a:pt x="32" y="7"/>
                    <a:pt x="28" y="13"/>
                    <a:pt x="26" y="17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8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5"/>
                    <a:pt x="26" y="13"/>
                    <a:pt x="26" y="11"/>
                  </a:cubicBezTo>
                  <a:cubicBezTo>
                    <a:pt x="26" y="11"/>
                    <a:pt x="27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2"/>
                    <a:pt x="26" y="14"/>
                    <a:pt x="25" y="15"/>
                  </a:cubicBezTo>
                  <a:cubicBezTo>
                    <a:pt x="25" y="16"/>
                    <a:pt x="25" y="16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1" y="12"/>
                    <a:pt x="20" y="11"/>
                    <a:pt x="19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1" y="14"/>
                    <a:pt x="23" y="15"/>
                    <a:pt x="24" y="17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2" y="16"/>
                    <a:pt x="22" y="16"/>
                  </a:cubicBezTo>
                  <a:cubicBezTo>
                    <a:pt x="18" y="13"/>
                    <a:pt x="13" y="9"/>
                    <a:pt x="9" y="8"/>
                  </a:cubicBezTo>
                  <a:cubicBezTo>
                    <a:pt x="8" y="7"/>
                    <a:pt x="6" y="7"/>
                    <a:pt x="4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0" y="10"/>
                    <a:pt x="1" y="12"/>
                    <a:pt x="1" y="13"/>
                  </a:cubicBezTo>
                  <a:cubicBezTo>
                    <a:pt x="2" y="14"/>
                    <a:pt x="2" y="14"/>
                    <a:pt x="3" y="15"/>
                  </a:cubicBezTo>
                  <a:cubicBezTo>
                    <a:pt x="4" y="16"/>
                    <a:pt x="3" y="17"/>
                    <a:pt x="5" y="18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1"/>
                    <a:pt x="7" y="23"/>
                    <a:pt x="9" y="23"/>
                  </a:cubicBezTo>
                  <a:cubicBezTo>
                    <a:pt x="10" y="23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2" y="23"/>
                    <a:pt x="9" y="24"/>
                    <a:pt x="8" y="27"/>
                  </a:cubicBezTo>
                  <a:cubicBezTo>
                    <a:pt x="7" y="27"/>
                    <a:pt x="7" y="28"/>
                    <a:pt x="7" y="29"/>
                  </a:cubicBezTo>
                  <a:cubicBezTo>
                    <a:pt x="8" y="29"/>
                    <a:pt x="8" y="31"/>
                    <a:pt x="9" y="32"/>
                  </a:cubicBezTo>
                  <a:cubicBezTo>
                    <a:pt x="9" y="32"/>
                    <a:pt x="10" y="33"/>
                    <a:pt x="10" y="33"/>
                  </a:cubicBezTo>
                  <a:cubicBezTo>
                    <a:pt x="10" y="34"/>
                    <a:pt x="12" y="34"/>
                    <a:pt x="13" y="35"/>
                  </a:cubicBezTo>
                  <a:cubicBezTo>
                    <a:pt x="14" y="36"/>
                    <a:pt x="15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7" y="36"/>
                    <a:pt x="17" y="36"/>
                  </a:cubicBezTo>
                  <a:cubicBezTo>
                    <a:pt x="17" y="36"/>
                    <a:pt x="18" y="35"/>
                    <a:pt x="18" y="35"/>
                  </a:cubicBezTo>
                  <a:cubicBezTo>
                    <a:pt x="18" y="35"/>
                    <a:pt x="18" y="35"/>
                    <a:pt x="19" y="36"/>
                  </a:cubicBezTo>
                  <a:cubicBezTo>
                    <a:pt x="20" y="35"/>
                    <a:pt x="21" y="34"/>
                    <a:pt x="22" y="33"/>
                  </a:cubicBezTo>
                  <a:cubicBezTo>
                    <a:pt x="23" y="30"/>
                    <a:pt x="24" y="28"/>
                    <a:pt x="25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6" y="24"/>
                    <a:pt x="26" y="25"/>
                    <a:pt x="26" y="26"/>
                  </a:cubicBezTo>
                  <a:cubicBezTo>
                    <a:pt x="27" y="27"/>
                    <a:pt x="26" y="31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1"/>
                  </a:cubicBezTo>
                  <a:cubicBezTo>
                    <a:pt x="29" y="29"/>
                    <a:pt x="27" y="26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33" y="31"/>
                    <a:pt x="33" y="31"/>
                  </a:cubicBezTo>
                  <a:cubicBezTo>
                    <a:pt x="34" y="32"/>
                    <a:pt x="34" y="32"/>
                    <a:pt x="35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6" y="32"/>
                    <a:pt x="37" y="32"/>
                    <a:pt x="37" y="32"/>
                  </a:cubicBezTo>
                  <a:cubicBezTo>
                    <a:pt x="37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1"/>
                    <a:pt x="41" y="30"/>
                    <a:pt x="41" y="29"/>
                  </a:cubicBezTo>
                  <a:cubicBezTo>
                    <a:pt x="42" y="28"/>
                    <a:pt x="44" y="28"/>
                    <a:pt x="44" y="26"/>
                  </a:cubicBezTo>
                  <a:cubicBezTo>
                    <a:pt x="44" y="26"/>
                    <a:pt x="44" y="25"/>
                    <a:pt x="44" y="24"/>
                  </a:cubicBezTo>
                  <a:cubicBezTo>
                    <a:pt x="44" y="23"/>
                    <a:pt x="44" y="23"/>
                    <a:pt x="44" y="22"/>
                  </a:cubicBezTo>
                  <a:cubicBezTo>
                    <a:pt x="44" y="18"/>
                    <a:pt x="38" y="18"/>
                    <a:pt x="35" y="18"/>
                  </a:cubicBezTo>
                  <a:cubicBezTo>
                    <a:pt x="35" y="18"/>
                    <a:pt x="41" y="17"/>
                    <a:pt x="42" y="16"/>
                  </a:cubicBezTo>
                  <a:cubicBezTo>
                    <a:pt x="43" y="16"/>
                    <a:pt x="44" y="13"/>
                    <a:pt x="44" y="12"/>
                  </a:cubicBezTo>
                  <a:cubicBezTo>
                    <a:pt x="43" y="11"/>
                    <a:pt x="44" y="10"/>
                    <a:pt x="44" y="9"/>
                  </a:cubicBezTo>
                  <a:cubicBezTo>
                    <a:pt x="44" y="9"/>
                    <a:pt x="44" y="6"/>
                    <a:pt x="45" y="5"/>
                  </a:cubicBezTo>
                  <a:cubicBezTo>
                    <a:pt x="45" y="4"/>
                    <a:pt x="45" y="2"/>
                    <a:pt x="44" y="1"/>
                  </a:cubicBezTo>
                  <a:cubicBezTo>
                    <a:pt x="43" y="1"/>
                    <a:pt x="43" y="0"/>
                    <a:pt x="4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8054976" y="1152525"/>
              <a:ext cx="184150" cy="149225"/>
            </a:xfrm>
            <a:custGeom>
              <a:avLst/>
              <a:gdLst>
                <a:gd name="T0" fmla="*/ 35 w 45"/>
                <a:gd name="T1" fmla="*/ 4 h 36"/>
                <a:gd name="T2" fmla="*/ 26 w 45"/>
                <a:gd name="T3" fmla="*/ 19 h 36"/>
                <a:gd name="T4" fmla="*/ 25 w 45"/>
                <a:gd name="T5" fmla="*/ 17 h 36"/>
                <a:gd name="T6" fmla="*/ 26 w 45"/>
                <a:gd name="T7" fmla="*/ 11 h 36"/>
                <a:gd name="T8" fmla="*/ 26 w 45"/>
                <a:gd name="T9" fmla="*/ 10 h 36"/>
                <a:gd name="T10" fmla="*/ 25 w 45"/>
                <a:gd name="T11" fmla="*/ 17 h 36"/>
                <a:gd name="T12" fmla="*/ 24 w 45"/>
                <a:gd name="T13" fmla="*/ 18 h 36"/>
                <a:gd name="T14" fmla="*/ 24 w 45"/>
                <a:gd name="T15" fmla="*/ 18 h 36"/>
                <a:gd name="T16" fmla="*/ 19 w 45"/>
                <a:gd name="T17" fmla="*/ 10 h 36"/>
                <a:gd name="T18" fmla="*/ 19 w 45"/>
                <a:gd name="T19" fmla="*/ 10 h 36"/>
                <a:gd name="T20" fmla="*/ 24 w 45"/>
                <a:gd name="T21" fmla="*/ 18 h 36"/>
                <a:gd name="T22" fmla="*/ 24 w 45"/>
                <a:gd name="T23" fmla="*/ 18 h 36"/>
                <a:gd name="T24" fmla="*/ 24 w 45"/>
                <a:gd name="T25" fmla="*/ 19 h 36"/>
                <a:gd name="T26" fmla="*/ 9 w 45"/>
                <a:gd name="T27" fmla="*/ 8 h 36"/>
                <a:gd name="T28" fmla="*/ 1 w 45"/>
                <a:gd name="T29" fmla="*/ 10 h 36"/>
                <a:gd name="T30" fmla="*/ 3 w 45"/>
                <a:gd name="T31" fmla="*/ 15 h 36"/>
                <a:gd name="T32" fmla="*/ 5 w 45"/>
                <a:gd name="T33" fmla="*/ 20 h 36"/>
                <a:gd name="T34" fmla="*/ 14 w 45"/>
                <a:gd name="T35" fmla="*/ 22 h 36"/>
                <a:gd name="T36" fmla="*/ 8 w 45"/>
                <a:gd name="T37" fmla="*/ 27 h 36"/>
                <a:gd name="T38" fmla="*/ 9 w 45"/>
                <a:gd name="T39" fmla="*/ 32 h 36"/>
                <a:gd name="T40" fmla="*/ 13 w 45"/>
                <a:gd name="T41" fmla="*/ 35 h 36"/>
                <a:gd name="T42" fmla="*/ 16 w 45"/>
                <a:gd name="T43" fmla="*/ 36 h 36"/>
                <a:gd name="T44" fmla="*/ 18 w 45"/>
                <a:gd name="T45" fmla="*/ 36 h 36"/>
                <a:gd name="T46" fmla="*/ 22 w 45"/>
                <a:gd name="T47" fmla="*/ 33 h 36"/>
                <a:gd name="T48" fmla="*/ 25 w 45"/>
                <a:gd name="T49" fmla="*/ 24 h 36"/>
                <a:gd name="T50" fmla="*/ 28 w 45"/>
                <a:gd name="T51" fmla="*/ 32 h 36"/>
                <a:gd name="T52" fmla="*/ 28 w 45"/>
                <a:gd name="T53" fmla="*/ 31 h 36"/>
                <a:gd name="T54" fmla="*/ 27 w 45"/>
                <a:gd name="T55" fmla="*/ 25 h 36"/>
                <a:gd name="T56" fmla="*/ 35 w 45"/>
                <a:gd name="T57" fmla="*/ 32 h 36"/>
                <a:gd name="T58" fmla="*/ 37 w 45"/>
                <a:gd name="T59" fmla="*/ 32 h 36"/>
                <a:gd name="T60" fmla="*/ 38 w 45"/>
                <a:gd name="T61" fmla="*/ 32 h 36"/>
                <a:gd name="T62" fmla="*/ 43 w 45"/>
                <a:gd name="T63" fmla="*/ 27 h 36"/>
                <a:gd name="T64" fmla="*/ 44 w 45"/>
                <a:gd name="T65" fmla="*/ 22 h 36"/>
                <a:gd name="T66" fmla="*/ 42 w 45"/>
                <a:gd name="T67" fmla="*/ 17 h 36"/>
                <a:gd name="T68" fmla="*/ 44 w 45"/>
                <a:gd name="T69" fmla="*/ 9 h 36"/>
                <a:gd name="T70" fmla="*/ 44 w 45"/>
                <a:gd name="T7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36">
                  <a:moveTo>
                    <a:pt x="42" y="0"/>
                  </a:moveTo>
                  <a:cubicBezTo>
                    <a:pt x="40" y="0"/>
                    <a:pt x="36" y="3"/>
                    <a:pt x="35" y="4"/>
                  </a:cubicBezTo>
                  <a:cubicBezTo>
                    <a:pt x="32" y="8"/>
                    <a:pt x="28" y="13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8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5"/>
                    <a:pt x="26" y="13"/>
                    <a:pt x="26" y="11"/>
                  </a:cubicBezTo>
                  <a:cubicBezTo>
                    <a:pt x="26" y="11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2"/>
                    <a:pt x="26" y="14"/>
                    <a:pt x="25" y="15"/>
                  </a:cubicBezTo>
                  <a:cubicBezTo>
                    <a:pt x="25" y="16"/>
                    <a:pt x="25" y="17"/>
                    <a:pt x="25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7"/>
                    <a:pt x="24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1" y="12"/>
                    <a:pt x="20" y="11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20" y="11"/>
                    <a:pt x="20" y="12"/>
                  </a:cubicBezTo>
                  <a:cubicBezTo>
                    <a:pt x="21" y="14"/>
                    <a:pt x="23" y="16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2" y="16"/>
                    <a:pt x="21" y="16"/>
                  </a:cubicBezTo>
                  <a:cubicBezTo>
                    <a:pt x="18" y="13"/>
                    <a:pt x="13" y="10"/>
                    <a:pt x="9" y="8"/>
                  </a:cubicBezTo>
                  <a:cubicBezTo>
                    <a:pt x="8" y="8"/>
                    <a:pt x="6" y="7"/>
                    <a:pt x="4" y="7"/>
                  </a:cubicBezTo>
                  <a:cubicBezTo>
                    <a:pt x="2" y="7"/>
                    <a:pt x="1" y="8"/>
                    <a:pt x="1" y="10"/>
                  </a:cubicBezTo>
                  <a:cubicBezTo>
                    <a:pt x="0" y="10"/>
                    <a:pt x="1" y="13"/>
                    <a:pt x="1" y="13"/>
                  </a:cubicBezTo>
                  <a:cubicBezTo>
                    <a:pt x="2" y="14"/>
                    <a:pt x="2" y="15"/>
                    <a:pt x="3" y="15"/>
                  </a:cubicBezTo>
                  <a:cubicBezTo>
                    <a:pt x="4" y="16"/>
                    <a:pt x="3" y="18"/>
                    <a:pt x="4" y="18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1"/>
                    <a:pt x="7" y="23"/>
                    <a:pt x="9" y="23"/>
                  </a:cubicBezTo>
                  <a:cubicBezTo>
                    <a:pt x="9" y="23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2" y="23"/>
                    <a:pt x="9" y="24"/>
                    <a:pt x="8" y="27"/>
                  </a:cubicBezTo>
                  <a:cubicBezTo>
                    <a:pt x="7" y="28"/>
                    <a:pt x="7" y="28"/>
                    <a:pt x="7" y="29"/>
                  </a:cubicBezTo>
                  <a:cubicBezTo>
                    <a:pt x="8" y="30"/>
                    <a:pt x="8" y="32"/>
                    <a:pt x="9" y="32"/>
                  </a:cubicBezTo>
                  <a:cubicBezTo>
                    <a:pt x="9" y="32"/>
                    <a:pt x="10" y="33"/>
                    <a:pt x="10" y="33"/>
                  </a:cubicBezTo>
                  <a:cubicBezTo>
                    <a:pt x="10" y="34"/>
                    <a:pt x="12" y="34"/>
                    <a:pt x="13" y="35"/>
                  </a:cubicBezTo>
                  <a:cubicBezTo>
                    <a:pt x="13" y="36"/>
                    <a:pt x="15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7" y="36"/>
                    <a:pt x="17" y="36"/>
                  </a:cubicBezTo>
                  <a:cubicBezTo>
                    <a:pt x="17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5"/>
                    <a:pt x="21" y="34"/>
                    <a:pt x="22" y="33"/>
                  </a:cubicBezTo>
                  <a:cubicBezTo>
                    <a:pt x="23" y="30"/>
                    <a:pt x="24" y="28"/>
                    <a:pt x="25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4"/>
                    <a:pt x="26" y="25"/>
                    <a:pt x="26" y="26"/>
                  </a:cubicBezTo>
                  <a:cubicBezTo>
                    <a:pt x="27" y="28"/>
                    <a:pt x="26" y="31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1"/>
                  </a:cubicBezTo>
                  <a:cubicBezTo>
                    <a:pt x="29" y="30"/>
                    <a:pt x="27" y="27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32" y="31"/>
                    <a:pt x="33" y="31"/>
                  </a:cubicBezTo>
                  <a:cubicBezTo>
                    <a:pt x="33" y="32"/>
                    <a:pt x="34" y="32"/>
                    <a:pt x="35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6" y="32"/>
                    <a:pt x="36" y="32"/>
                    <a:pt x="37" y="32"/>
                  </a:cubicBezTo>
                  <a:cubicBezTo>
                    <a:pt x="37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1"/>
                    <a:pt x="41" y="30"/>
                    <a:pt x="41" y="30"/>
                  </a:cubicBezTo>
                  <a:cubicBezTo>
                    <a:pt x="42" y="28"/>
                    <a:pt x="44" y="28"/>
                    <a:pt x="43" y="27"/>
                  </a:cubicBezTo>
                  <a:cubicBezTo>
                    <a:pt x="44" y="26"/>
                    <a:pt x="44" y="25"/>
                    <a:pt x="44" y="25"/>
                  </a:cubicBezTo>
                  <a:cubicBezTo>
                    <a:pt x="44" y="23"/>
                    <a:pt x="44" y="23"/>
                    <a:pt x="44" y="22"/>
                  </a:cubicBezTo>
                  <a:cubicBezTo>
                    <a:pt x="44" y="18"/>
                    <a:pt x="38" y="18"/>
                    <a:pt x="35" y="18"/>
                  </a:cubicBezTo>
                  <a:cubicBezTo>
                    <a:pt x="35" y="18"/>
                    <a:pt x="41" y="17"/>
                    <a:pt x="42" y="17"/>
                  </a:cubicBezTo>
                  <a:cubicBezTo>
                    <a:pt x="43" y="16"/>
                    <a:pt x="44" y="13"/>
                    <a:pt x="44" y="12"/>
                  </a:cubicBezTo>
                  <a:cubicBezTo>
                    <a:pt x="43" y="11"/>
                    <a:pt x="44" y="10"/>
                    <a:pt x="44" y="9"/>
                  </a:cubicBezTo>
                  <a:cubicBezTo>
                    <a:pt x="44" y="9"/>
                    <a:pt x="44" y="6"/>
                    <a:pt x="45" y="6"/>
                  </a:cubicBezTo>
                  <a:cubicBezTo>
                    <a:pt x="45" y="4"/>
                    <a:pt x="45" y="2"/>
                    <a:pt x="44" y="1"/>
                  </a:cubicBezTo>
                  <a:cubicBezTo>
                    <a:pt x="43" y="1"/>
                    <a:pt x="43" y="0"/>
                    <a:pt x="4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32"/>
            <p:cNvSpPr/>
            <p:nvPr/>
          </p:nvSpPr>
          <p:spPr bwMode="auto">
            <a:xfrm>
              <a:off x="7827963" y="852488"/>
              <a:ext cx="185738" cy="147638"/>
            </a:xfrm>
            <a:custGeom>
              <a:avLst/>
              <a:gdLst>
                <a:gd name="T0" fmla="*/ 35 w 45"/>
                <a:gd name="T1" fmla="*/ 4 h 36"/>
                <a:gd name="T2" fmla="*/ 26 w 45"/>
                <a:gd name="T3" fmla="*/ 19 h 36"/>
                <a:gd name="T4" fmla="*/ 25 w 45"/>
                <a:gd name="T5" fmla="*/ 17 h 36"/>
                <a:gd name="T6" fmla="*/ 26 w 45"/>
                <a:gd name="T7" fmla="*/ 11 h 36"/>
                <a:gd name="T8" fmla="*/ 26 w 45"/>
                <a:gd name="T9" fmla="*/ 10 h 36"/>
                <a:gd name="T10" fmla="*/ 25 w 45"/>
                <a:gd name="T11" fmla="*/ 17 h 36"/>
                <a:gd name="T12" fmla="*/ 24 w 45"/>
                <a:gd name="T13" fmla="*/ 18 h 36"/>
                <a:gd name="T14" fmla="*/ 24 w 45"/>
                <a:gd name="T15" fmla="*/ 18 h 36"/>
                <a:gd name="T16" fmla="*/ 19 w 45"/>
                <a:gd name="T17" fmla="*/ 10 h 36"/>
                <a:gd name="T18" fmla="*/ 19 w 45"/>
                <a:gd name="T19" fmla="*/ 10 h 36"/>
                <a:gd name="T20" fmla="*/ 24 w 45"/>
                <a:gd name="T21" fmla="*/ 18 h 36"/>
                <a:gd name="T22" fmla="*/ 24 w 45"/>
                <a:gd name="T23" fmla="*/ 18 h 36"/>
                <a:gd name="T24" fmla="*/ 24 w 45"/>
                <a:gd name="T25" fmla="*/ 19 h 36"/>
                <a:gd name="T26" fmla="*/ 9 w 45"/>
                <a:gd name="T27" fmla="*/ 8 h 36"/>
                <a:gd name="T28" fmla="*/ 1 w 45"/>
                <a:gd name="T29" fmla="*/ 10 h 36"/>
                <a:gd name="T30" fmla="*/ 3 w 45"/>
                <a:gd name="T31" fmla="*/ 15 h 36"/>
                <a:gd name="T32" fmla="*/ 5 w 45"/>
                <a:gd name="T33" fmla="*/ 20 h 36"/>
                <a:gd name="T34" fmla="*/ 14 w 45"/>
                <a:gd name="T35" fmla="*/ 22 h 36"/>
                <a:gd name="T36" fmla="*/ 8 w 45"/>
                <a:gd name="T37" fmla="*/ 27 h 36"/>
                <a:gd name="T38" fmla="*/ 9 w 45"/>
                <a:gd name="T39" fmla="*/ 32 h 36"/>
                <a:gd name="T40" fmla="*/ 13 w 45"/>
                <a:gd name="T41" fmla="*/ 35 h 36"/>
                <a:gd name="T42" fmla="*/ 16 w 45"/>
                <a:gd name="T43" fmla="*/ 36 h 36"/>
                <a:gd name="T44" fmla="*/ 18 w 45"/>
                <a:gd name="T45" fmla="*/ 36 h 36"/>
                <a:gd name="T46" fmla="*/ 22 w 45"/>
                <a:gd name="T47" fmla="*/ 33 h 36"/>
                <a:gd name="T48" fmla="*/ 25 w 45"/>
                <a:gd name="T49" fmla="*/ 24 h 36"/>
                <a:gd name="T50" fmla="*/ 27 w 45"/>
                <a:gd name="T51" fmla="*/ 32 h 36"/>
                <a:gd name="T52" fmla="*/ 28 w 45"/>
                <a:gd name="T53" fmla="*/ 31 h 36"/>
                <a:gd name="T54" fmla="*/ 27 w 45"/>
                <a:gd name="T55" fmla="*/ 25 h 36"/>
                <a:gd name="T56" fmla="*/ 35 w 45"/>
                <a:gd name="T57" fmla="*/ 32 h 36"/>
                <a:gd name="T58" fmla="*/ 37 w 45"/>
                <a:gd name="T59" fmla="*/ 32 h 36"/>
                <a:gd name="T60" fmla="*/ 38 w 45"/>
                <a:gd name="T61" fmla="*/ 32 h 36"/>
                <a:gd name="T62" fmla="*/ 43 w 45"/>
                <a:gd name="T63" fmla="*/ 27 h 36"/>
                <a:gd name="T64" fmla="*/ 44 w 45"/>
                <a:gd name="T65" fmla="*/ 22 h 36"/>
                <a:gd name="T66" fmla="*/ 42 w 45"/>
                <a:gd name="T67" fmla="*/ 17 h 36"/>
                <a:gd name="T68" fmla="*/ 44 w 45"/>
                <a:gd name="T69" fmla="*/ 9 h 36"/>
                <a:gd name="T70" fmla="*/ 44 w 45"/>
                <a:gd name="T71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36">
                  <a:moveTo>
                    <a:pt x="42" y="0"/>
                  </a:moveTo>
                  <a:cubicBezTo>
                    <a:pt x="40" y="0"/>
                    <a:pt x="36" y="3"/>
                    <a:pt x="35" y="4"/>
                  </a:cubicBezTo>
                  <a:cubicBezTo>
                    <a:pt x="32" y="8"/>
                    <a:pt x="28" y="13"/>
                    <a:pt x="26" y="18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8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5"/>
                    <a:pt x="26" y="13"/>
                    <a:pt x="26" y="11"/>
                  </a:cubicBezTo>
                  <a:cubicBezTo>
                    <a:pt x="26" y="11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2"/>
                    <a:pt x="26" y="14"/>
                    <a:pt x="25" y="15"/>
                  </a:cubicBezTo>
                  <a:cubicBezTo>
                    <a:pt x="25" y="16"/>
                    <a:pt x="25" y="17"/>
                    <a:pt x="25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7"/>
                    <a:pt x="24" y="17"/>
                  </a:cubicBezTo>
                  <a:cubicBezTo>
                    <a:pt x="24" y="17"/>
                    <a:pt x="24" y="18"/>
                    <a:pt x="24" y="18"/>
                  </a:cubicBezTo>
                  <a:cubicBezTo>
                    <a:pt x="23" y="16"/>
                    <a:pt x="22" y="15"/>
                    <a:pt x="21" y="14"/>
                  </a:cubicBezTo>
                  <a:cubicBezTo>
                    <a:pt x="20" y="12"/>
                    <a:pt x="20" y="11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2"/>
                  </a:cubicBezTo>
                  <a:cubicBezTo>
                    <a:pt x="21" y="14"/>
                    <a:pt x="23" y="16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2" y="16"/>
                    <a:pt x="21" y="16"/>
                  </a:cubicBezTo>
                  <a:cubicBezTo>
                    <a:pt x="18" y="13"/>
                    <a:pt x="13" y="10"/>
                    <a:pt x="9" y="8"/>
                  </a:cubicBezTo>
                  <a:cubicBezTo>
                    <a:pt x="8" y="8"/>
                    <a:pt x="6" y="7"/>
                    <a:pt x="4" y="7"/>
                  </a:cubicBezTo>
                  <a:cubicBezTo>
                    <a:pt x="2" y="7"/>
                    <a:pt x="1" y="8"/>
                    <a:pt x="1" y="10"/>
                  </a:cubicBezTo>
                  <a:cubicBezTo>
                    <a:pt x="0" y="10"/>
                    <a:pt x="1" y="13"/>
                    <a:pt x="1" y="13"/>
                  </a:cubicBezTo>
                  <a:cubicBezTo>
                    <a:pt x="2" y="14"/>
                    <a:pt x="2" y="15"/>
                    <a:pt x="3" y="15"/>
                  </a:cubicBezTo>
                  <a:cubicBezTo>
                    <a:pt x="4" y="16"/>
                    <a:pt x="3" y="18"/>
                    <a:pt x="4" y="18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1"/>
                    <a:pt x="7" y="23"/>
                    <a:pt x="9" y="23"/>
                  </a:cubicBezTo>
                  <a:cubicBezTo>
                    <a:pt x="9" y="23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2" y="23"/>
                    <a:pt x="9" y="24"/>
                    <a:pt x="8" y="27"/>
                  </a:cubicBezTo>
                  <a:cubicBezTo>
                    <a:pt x="7" y="28"/>
                    <a:pt x="7" y="28"/>
                    <a:pt x="7" y="29"/>
                  </a:cubicBezTo>
                  <a:cubicBezTo>
                    <a:pt x="8" y="30"/>
                    <a:pt x="8" y="32"/>
                    <a:pt x="9" y="32"/>
                  </a:cubicBezTo>
                  <a:cubicBezTo>
                    <a:pt x="9" y="32"/>
                    <a:pt x="10" y="33"/>
                    <a:pt x="10" y="33"/>
                  </a:cubicBezTo>
                  <a:cubicBezTo>
                    <a:pt x="10" y="34"/>
                    <a:pt x="12" y="34"/>
                    <a:pt x="13" y="35"/>
                  </a:cubicBezTo>
                  <a:cubicBezTo>
                    <a:pt x="13" y="36"/>
                    <a:pt x="15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7" y="36"/>
                    <a:pt x="17" y="36"/>
                  </a:cubicBezTo>
                  <a:cubicBezTo>
                    <a:pt x="17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5"/>
                    <a:pt x="21" y="34"/>
                    <a:pt x="22" y="33"/>
                  </a:cubicBezTo>
                  <a:cubicBezTo>
                    <a:pt x="22" y="30"/>
                    <a:pt x="24" y="28"/>
                    <a:pt x="25" y="25"/>
                  </a:cubicBezTo>
                  <a:cubicBezTo>
                    <a:pt x="25" y="25"/>
                    <a:pt x="25" y="24"/>
                    <a:pt x="25" y="24"/>
                  </a:cubicBezTo>
                  <a:cubicBezTo>
                    <a:pt x="25" y="24"/>
                    <a:pt x="26" y="25"/>
                    <a:pt x="26" y="26"/>
                  </a:cubicBezTo>
                  <a:cubicBezTo>
                    <a:pt x="27" y="28"/>
                    <a:pt x="26" y="31"/>
                    <a:pt x="27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1"/>
                  </a:cubicBezTo>
                  <a:cubicBezTo>
                    <a:pt x="29" y="30"/>
                    <a:pt x="27" y="27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32" y="31"/>
                    <a:pt x="33" y="31"/>
                  </a:cubicBezTo>
                  <a:cubicBezTo>
                    <a:pt x="33" y="32"/>
                    <a:pt x="34" y="32"/>
                    <a:pt x="35" y="32"/>
                  </a:cubicBezTo>
                  <a:cubicBezTo>
                    <a:pt x="35" y="32"/>
                    <a:pt x="35" y="32"/>
                    <a:pt x="36" y="32"/>
                  </a:cubicBezTo>
                  <a:cubicBezTo>
                    <a:pt x="36" y="32"/>
                    <a:pt x="36" y="32"/>
                    <a:pt x="37" y="32"/>
                  </a:cubicBezTo>
                  <a:cubicBezTo>
                    <a:pt x="37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1"/>
                    <a:pt x="41" y="30"/>
                    <a:pt x="41" y="30"/>
                  </a:cubicBezTo>
                  <a:cubicBezTo>
                    <a:pt x="42" y="28"/>
                    <a:pt x="44" y="28"/>
                    <a:pt x="43" y="27"/>
                  </a:cubicBezTo>
                  <a:cubicBezTo>
                    <a:pt x="44" y="26"/>
                    <a:pt x="44" y="25"/>
                    <a:pt x="44" y="25"/>
                  </a:cubicBezTo>
                  <a:cubicBezTo>
                    <a:pt x="44" y="23"/>
                    <a:pt x="44" y="23"/>
                    <a:pt x="44" y="22"/>
                  </a:cubicBezTo>
                  <a:cubicBezTo>
                    <a:pt x="43" y="18"/>
                    <a:pt x="38" y="18"/>
                    <a:pt x="35" y="18"/>
                  </a:cubicBezTo>
                  <a:cubicBezTo>
                    <a:pt x="35" y="18"/>
                    <a:pt x="41" y="17"/>
                    <a:pt x="42" y="17"/>
                  </a:cubicBezTo>
                  <a:cubicBezTo>
                    <a:pt x="43" y="16"/>
                    <a:pt x="44" y="13"/>
                    <a:pt x="44" y="12"/>
                  </a:cubicBezTo>
                  <a:cubicBezTo>
                    <a:pt x="43" y="11"/>
                    <a:pt x="44" y="10"/>
                    <a:pt x="44" y="9"/>
                  </a:cubicBezTo>
                  <a:cubicBezTo>
                    <a:pt x="44" y="9"/>
                    <a:pt x="44" y="6"/>
                    <a:pt x="45" y="6"/>
                  </a:cubicBezTo>
                  <a:cubicBezTo>
                    <a:pt x="45" y="4"/>
                    <a:pt x="45" y="2"/>
                    <a:pt x="44" y="1"/>
                  </a:cubicBezTo>
                  <a:cubicBezTo>
                    <a:pt x="43" y="1"/>
                    <a:pt x="43" y="0"/>
                    <a:pt x="4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 33"/>
            <p:cNvSpPr/>
            <p:nvPr/>
          </p:nvSpPr>
          <p:spPr bwMode="auto">
            <a:xfrm>
              <a:off x="6348413" y="1944688"/>
              <a:ext cx="182563" cy="142875"/>
            </a:xfrm>
            <a:custGeom>
              <a:avLst/>
              <a:gdLst>
                <a:gd name="T0" fmla="*/ 35 w 44"/>
                <a:gd name="T1" fmla="*/ 3 h 35"/>
                <a:gd name="T2" fmla="*/ 25 w 44"/>
                <a:gd name="T3" fmla="*/ 18 h 35"/>
                <a:gd name="T4" fmla="*/ 24 w 44"/>
                <a:gd name="T5" fmla="*/ 16 h 35"/>
                <a:gd name="T6" fmla="*/ 26 w 44"/>
                <a:gd name="T7" fmla="*/ 11 h 35"/>
                <a:gd name="T8" fmla="*/ 26 w 44"/>
                <a:gd name="T9" fmla="*/ 10 h 35"/>
                <a:gd name="T10" fmla="*/ 24 w 44"/>
                <a:gd name="T11" fmla="*/ 16 h 35"/>
                <a:gd name="T12" fmla="*/ 24 w 44"/>
                <a:gd name="T13" fmla="*/ 17 h 35"/>
                <a:gd name="T14" fmla="*/ 24 w 44"/>
                <a:gd name="T15" fmla="*/ 17 h 35"/>
                <a:gd name="T16" fmla="*/ 19 w 44"/>
                <a:gd name="T17" fmla="*/ 9 h 35"/>
                <a:gd name="T18" fmla="*/ 18 w 44"/>
                <a:gd name="T19" fmla="*/ 9 h 35"/>
                <a:gd name="T20" fmla="*/ 23 w 44"/>
                <a:gd name="T21" fmla="*/ 17 h 35"/>
                <a:gd name="T22" fmla="*/ 24 w 44"/>
                <a:gd name="T23" fmla="*/ 17 h 35"/>
                <a:gd name="T24" fmla="*/ 23 w 44"/>
                <a:gd name="T25" fmla="*/ 18 h 35"/>
                <a:gd name="T26" fmla="*/ 8 w 44"/>
                <a:gd name="T27" fmla="*/ 7 h 35"/>
                <a:gd name="T28" fmla="*/ 0 w 44"/>
                <a:gd name="T29" fmla="*/ 9 h 35"/>
                <a:gd name="T30" fmla="*/ 2 w 44"/>
                <a:gd name="T31" fmla="*/ 15 h 35"/>
                <a:gd name="T32" fmla="*/ 4 w 44"/>
                <a:gd name="T33" fmla="*/ 19 h 35"/>
                <a:gd name="T34" fmla="*/ 14 w 44"/>
                <a:gd name="T35" fmla="*/ 21 h 35"/>
                <a:gd name="T36" fmla="*/ 7 w 44"/>
                <a:gd name="T37" fmla="*/ 26 h 35"/>
                <a:gd name="T38" fmla="*/ 8 w 44"/>
                <a:gd name="T39" fmla="*/ 31 h 35"/>
                <a:gd name="T40" fmla="*/ 12 w 44"/>
                <a:gd name="T41" fmla="*/ 34 h 35"/>
                <a:gd name="T42" fmla="*/ 16 w 44"/>
                <a:gd name="T43" fmla="*/ 35 h 35"/>
                <a:gd name="T44" fmla="*/ 18 w 44"/>
                <a:gd name="T45" fmla="*/ 35 h 35"/>
                <a:gd name="T46" fmla="*/ 21 w 44"/>
                <a:gd name="T47" fmla="*/ 32 h 35"/>
                <a:gd name="T48" fmla="*/ 25 w 44"/>
                <a:gd name="T49" fmla="*/ 23 h 35"/>
                <a:gd name="T50" fmla="*/ 27 w 44"/>
                <a:gd name="T51" fmla="*/ 31 h 35"/>
                <a:gd name="T52" fmla="*/ 27 w 44"/>
                <a:gd name="T53" fmla="*/ 31 h 35"/>
                <a:gd name="T54" fmla="*/ 26 w 44"/>
                <a:gd name="T55" fmla="*/ 24 h 35"/>
                <a:gd name="T56" fmla="*/ 35 w 44"/>
                <a:gd name="T57" fmla="*/ 31 h 35"/>
                <a:gd name="T58" fmla="*/ 36 w 44"/>
                <a:gd name="T59" fmla="*/ 31 h 35"/>
                <a:gd name="T60" fmla="*/ 38 w 44"/>
                <a:gd name="T61" fmla="*/ 31 h 35"/>
                <a:gd name="T62" fmla="*/ 43 w 44"/>
                <a:gd name="T63" fmla="*/ 26 h 35"/>
                <a:gd name="T64" fmla="*/ 44 w 44"/>
                <a:gd name="T65" fmla="*/ 21 h 35"/>
                <a:gd name="T66" fmla="*/ 41 w 44"/>
                <a:gd name="T67" fmla="*/ 16 h 35"/>
                <a:gd name="T68" fmla="*/ 43 w 44"/>
                <a:gd name="T69" fmla="*/ 9 h 35"/>
                <a:gd name="T70" fmla="*/ 43 w 44"/>
                <a:gd name="T71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35">
                  <a:moveTo>
                    <a:pt x="41" y="0"/>
                  </a:moveTo>
                  <a:cubicBezTo>
                    <a:pt x="39" y="0"/>
                    <a:pt x="36" y="2"/>
                    <a:pt x="35" y="3"/>
                  </a:cubicBezTo>
                  <a:cubicBezTo>
                    <a:pt x="31" y="7"/>
                    <a:pt x="27" y="12"/>
                    <a:pt x="26" y="17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5" y="17"/>
                    <a:pt x="25" y="17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4"/>
                    <a:pt x="26" y="12"/>
                    <a:pt x="26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5" y="13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6"/>
                    <a:pt x="22" y="14"/>
                    <a:pt x="21" y="13"/>
                  </a:cubicBezTo>
                  <a:cubicBezTo>
                    <a:pt x="20" y="12"/>
                    <a:pt x="20" y="10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0"/>
                    <a:pt x="19" y="10"/>
                    <a:pt x="20" y="11"/>
                  </a:cubicBezTo>
                  <a:cubicBezTo>
                    <a:pt x="21" y="13"/>
                    <a:pt x="22" y="15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1" y="16"/>
                    <a:pt x="21" y="15"/>
                  </a:cubicBezTo>
                  <a:cubicBezTo>
                    <a:pt x="17" y="12"/>
                    <a:pt x="13" y="9"/>
                    <a:pt x="8" y="7"/>
                  </a:cubicBezTo>
                  <a:cubicBezTo>
                    <a:pt x="7" y="7"/>
                    <a:pt x="5" y="6"/>
                    <a:pt x="4" y="6"/>
                  </a:cubicBezTo>
                  <a:cubicBezTo>
                    <a:pt x="2" y="6"/>
                    <a:pt x="0" y="7"/>
                    <a:pt x="0" y="9"/>
                  </a:cubicBezTo>
                  <a:cubicBezTo>
                    <a:pt x="0" y="10"/>
                    <a:pt x="0" y="12"/>
                    <a:pt x="1" y="12"/>
                  </a:cubicBezTo>
                  <a:cubicBezTo>
                    <a:pt x="2" y="13"/>
                    <a:pt x="2" y="14"/>
                    <a:pt x="2" y="15"/>
                  </a:cubicBezTo>
                  <a:cubicBezTo>
                    <a:pt x="3" y="15"/>
                    <a:pt x="3" y="17"/>
                    <a:pt x="4" y="18"/>
                  </a:cubicBezTo>
                  <a:cubicBezTo>
                    <a:pt x="4" y="18"/>
                    <a:pt x="4" y="18"/>
                    <a:pt x="4" y="19"/>
                  </a:cubicBezTo>
                  <a:cubicBezTo>
                    <a:pt x="5" y="20"/>
                    <a:pt x="7" y="22"/>
                    <a:pt x="8" y="22"/>
                  </a:cubicBezTo>
                  <a:cubicBezTo>
                    <a:pt x="9" y="22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2"/>
                    <a:pt x="8" y="23"/>
                    <a:pt x="7" y="26"/>
                  </a:cubicBezTo>
                  <a:cubicBezTo>
                    <a:pt x="7" y="27"/>
                    <a:pt x="6" y="27"/>
                    <a:pt x="7" y="28"/>
                  </a:cubicBezTo>
                  <a:cubicBezTo>
                    <a:pt x="8" y="29"/>
                    <a:pt x="7" y="31"/>
                    <a:pt x="8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10" y="34"/>
                    <a:pt x="11" y="34"/>
                    <a:pt x="12" y="34"/>
                  </a:cubicBezTo>
                  <a:cubicBezTo>
                    <a:pt x="13" y="35"/>
                    <a:pt x="14" y="34"/>
                    <a:pt x="15" y="35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5"/>
                    <a:pt x="17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4"/>
                    <a:pt x="20" y="34"/>
                    <a:pt x="21" y="32"/>
                  </a:cubicBezTo>
                  <a:cubicBezTo>
                    <a:pt x="22" y="30"/>
                    <a:pt x="23" y="27"/>
                    <a:pt x="24" y="25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5" y="24"/>
                    <a:pt x="26" y="25"/>
                  </a:cubicBezTo>
                  <a:cubicBezTo>
                    <a:pt x="26" y="27"/>
                    <a:pt x="26" y="30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8" y="29"/>
                    <a:pt x="26" y="26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32" y="30"/>
                    <a:pt x="32" y="31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0"/>
                    <a:pt x="40" y="30"/>
                    <a:pt x="41" y="29"/>
                  </a:cubicBezTo>
                  <a:cubicBezTo>
                    <a:pt x="41" y="27"/>
                    <a:pt x="43" y="27"/>
                    <a:pt x="43" y="26"/>
                  </a:cubicBezTo>
                  <a:cubicBezTo>
                    <a:pt x="43" y="25"/>
                    <a:pt x="44" y="24"/>
                    <a:pt x="44" y="24"/>
                  </a:cubicBezTo>
                  <a:cubicBezTo>
                    <a:pt x="43" y="22"/>
                    <a:pt x="43" y="22"/>
                    <a:pt x="44" y="21"/>
                  </a:cubicBezTo>
                  <a:cubicBezTo>
                    <a:pt x="43" y="17"/>
                    <a:pt x="37" y="17"/>
                    <a:pt x="35" y="17"/>
                  </a:cubicBezTo>
                  <a:cubicBezTo>
                    <a:pt x="35" y="17"/>
                    <a:pt x="40" y="17"/>
                    <a:pt x="41" y="16"/>
                  </a:cubicBezTo>
                  <a:cubicBezTo>
                    <a:pt x="42" y="15"/>
                    <a:pt x="43" y="12"/>
                    <a:pt x="43" y="11"/>
                  </a:cubicBezTo>
                  <a:cubicBezTo>
                    <a:pt x="43" y="10"/>
                    <a:pt x="44" y="10"/>
                    <a:pt x="43" y="9"/>
                  </a:cubicBezTo>
                  <a:cubicBezTo>
                    <a:pt x="43" y="8"/>
                    <a:pt x="44" y="5"/>
                    <a:pt x="44" y="5"/>
                  </a:cubicBezTo>
                  <a:cubicBezTo>
                    <a:pt x="44" y="3"/>
                    <a:pt x="44" y="2"/>
                    <a:pt x="43" y="1"/>
                  </a:cubicBezTo>
                  <a:cubicBezTo>
                    <a:pt x="43" y="0"/>
                    <a:pt x="42" y="0"/>
                    <a:pt x="4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 34"/>
            <p:cNvSpPr/>
            <p:nvPr/>
          </p:nvSpPr>
          <p:spPr bwMode="auto">
            <a:xfrm>
              <a:off x="7712076" y="1123950"/>
              <a:ext cx="250825" cy="252413"/>
            </a:xfrm>
            <a:custGeom>
              <a:avLst/>
              <a:gdLst>
                <a:gd name="T0" fmla="*/ 23 w 61"/>
                <a:gd name="T1" fmla="*/ 0 h 61"/>
                <a:gd name="T2" fmla="*/ 18 w 61"/>
                <a:gd name="T3" fmla="*/ 7 h 61"/>
                <a:gd name="T4" fmla="*/ 14 w 61"/>
                <a:gd name="T5" fmla="*/ 12 h 61"/>
                <a:gd name="T6" fmla="*/ 17 w 61"/>
                <a:gd name="T7" fmla="*/ 24 h 61"/>
                <a:gd name="T8" fmla="*/ 8 w 61"/>
                <a:gd name="T9" fmla="*/ 20 h 61"/>
                <a:gd name="T10" fmla="*/ 5 w 61"/>
                <a:gd name="T11" fmla="*/ 20 h 61"/>
                <a:gd name="T12" fmla="*/ 1 w 61"/>
                <a:gd name="T13" fmla="*/ 26 h 61"/>
                <a:gd name="T14" fmla="*/ 2 w 61"/>
                <a:gd name="T15" fmla="*/ 35 h 61"/>
                <a:gd name="T16" fmla="*/ 9 w 61"/>
                <a:gd name="T17" fmla="*/ 40 h 61"/>
                <a:gd name="T18" fmla="*/ 20 w 61"/>
                <a:gd name="T19" fmla="*/ 39 h 61"/>
                <a:gd name="T20" fmla="*/ 20 w 61"/>
                <a:gd name="T21" fmla="*/ 40 h 61"/>
                <a:gd name="T22" fmla="*/ 14 w 61"/>
                <a:gd name="T23" fmla="*/ 46 h 61"/>
                <a:gd name="T24" fmla="*/ 22 w 61"/>
                <a:gd name="T25" fmla="*/ 40 h 61"/>
                <a:gd name="T26" fmla="*/ 18 w 61"/>
                <a:gd name="T27" fmla="*/ 51 h 61"/>
                <a:gd name="T28" fmla="*/ 21 w 61"/>
                <a:gd name="T29" fmla="*/ 58 h 61"/>
                <a:gd name="T30" fmla="*/ 26 w 61"/>
                <a:gd name="T31" fmla="*/ 60 h 61"/>
                <a:gd name="T32" fmla="*/ 29 w 61"/>
                <a:gd name="T33" fmla="*/ 61 h 61"/>
                <a:gd name="T34" fmla="*/ 33 w 61"/>
                <a:gd name="T35" fmla="*/ 60 h 61"/>
                <a:gd name="T36" fmla="*/ 35 w 61"/>
                <a:gd name="T37" fmla="*/ 46 h 61"/>
                <a:gd name="T38" fmla="*/ 41 w 61"/>
                <a:gd name="T39" fmla="*/ 53 h 61"/>
                <a:gd name="T40" fmla="*/ 47 w 61"/>
                <a:gd name="T41" fmla="*/ 52 h 61"/>
                <a:gd name="T42" fmla="*/ 55 w 61"/>
                <a:gd name="T43" fmla="*/ 49 h 61"/>
                <a:gd name="T44" fmla="*/ 60 w 61"/>
                <a:gd name="T45" fmla="*/ 45 h 61"/>
                <a:gd name="T46" fmla="*/ 36 w 61"/>
                <a:gd name="T47" fmla="*/ 35 h 61"/>
                <a:gd name="T48" fmla="*/ 28 w 61"/>
                <a:gd name="T49" fmla="*/ 36 h 61"/>
                <a:gd name="T50" fmla="*/ 29 w 61"/>
                <a:gd name="T51" fmla="*/ 33 h 61"/>
                <a:gd name="T52" fmla="*/ 37 w 61"/>
                <a:gd name="T53" fmla="*/ 31 h 61"/>
                <a:gd name="T54" fmla="*/ 32 w 61"/>
                <a:gd name="T55" fmla="*/ 33 h 61"/>
                <a:gd name="T56" fmla="*/ 29 w 61"/>
                <a:gd name="T57" fmla="*/ 33 h 61"/>
                <a:gd name="T58" fmla="*/ 29 w 61"/>
                <a:gd name="T59" fmla="*/ 33 h 61"/>
                <a:gd name="T60" fmla="*/ 28 w 61"/>
                <a:gd name="T61" fmla="*/ 33 h 61"/>
                <a:gd name="T62" fmla="*/ 34 w 61"/>
                <a:gd name="T63" fmla="*/ 22 h 61"/>
                <a:gd name="T64" fmla="*/ 34 w 61"/>
                <a:gd name="T65" fmla="*/ 22 h 61"/>
                <a:gd name="T66" fmla="*/ 28 w 61"/>
                <a:gd name="T67" fmla="*/ 32 h 61"/>
                <a:gd name="T68" fmla="*/ 28 w 61"/>
                <a:gd name="T69" fmla="*/ 33 h 61"/>
                <a:gd name="T70" fmla="*/ 28 w 61"/>
                <a:gd name="T71" fmla="*/ 33 h 61"/>
                <a:gd name="T72" fmla="*/ 27 w 61"/>
                <a:gd name="T73" fmla="*/ 33 h 61"/>
                <a:gd name="T74" fmla="*/ 30 w 61"/>
                <a:gd name="T75" fmla="*/ 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61">
                  <a:moveTo>
                    <a:pt x="24" y="0"/>
                  </a:moveTo>
                  <a:cubicBezTo>
                    <a:pt x="24" y="0"/>
                    <a:pt x="23" y="0"/>
                    <a:pt x="23" y="0"/>
                  </a:cubicBezTo>
                  <a:cubicBezTo>
                    <a:pt x="22" y="1"/>
                    <a:pt x="20" y="3"/>
                    <a:pt x="19" y="4"/>
                  </a:cubicBezTo>
                  <a:cubicBezTo>
                    <a:pt x="19" y="5"/>
                    <a:pt x="18" y="5"/>
                    <a:pt x="18" y="7"/>
                  </a:cubicBezTo>
                  <a:cubicBezTo>
                    <a:pt x="17" y="8"/>
                    <a:pt x="15" y="9"/>
                    <a:pt x="15" y="11"/>
                  </a:cubicBezTo>
                  <a:cubicBezTo>
                    <a:pt x="15" y="11"/>
                    <a:pt x="14" y="12"/>
                    <a:pt x="14" y="12"/>
                  </a:cubicBezTo>
                  <a:cubicBezTo>
                    <a:pt x="13" y="14"/>
                    <a:pt x="12" y="16"/>
                    <a:pt x="12" y="18"/>
                  </a:cubicBezTo>
                  <a:cubicBezTo>
                    <a:pt x="13" y="19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4" y="22"/>
                    <a:pt x="12" y="20"/>
                    <a:pt x="8" y="20"/>
                  </a:cubicBezTo>
                  <a:cubicBezTo>
                    <a:pt x="8" y="20"/>
                    <a:pt x="7" y="20"/>
                    <a:pt x="7" y="20"/>
                  </a:cubicBezTo>
                  <a:cubicBezTo>
                    <a:pt x="6" y="20"/>
                    <a:pt x="5" y="20"/>
                    <a:pt x="5" y="20"/>
                  </a:cubicBezTo>
                  <a:cubicBezTo>
                    <a:pt x="5" y="22"/>
                    <a:pt x="2" y="23"/>
                    <a:pt x="2" y="24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0" y="28"/>
                    <a:pt x="1" y="29"/>
                    <a:pt x="1" y="31"/>
                  </a:cubicBezTo>
                  <a:cubicBezTo>
                    <a:pt x="1" y="32"/>
                    <a:pt x="2" y="33"/>
                    <a:pt x="2" y="35"/>
                  </a:cubicBezTo>
                  <a:cubicBezTo>
                    <a:pt x="2" y="36"/>
                    <a:pt x="4" y="36"/>
                    <a:pt x="4" y="38"/>
                  </a:cubicBezTo>
                  <a:cubicBezTo>
                    <a:pt x="5" y="39"/>
                    <a:pt x="7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3" y="39"/>
                    <a:pt x="16" y="39"/>
                    <a:pt x="20" y="39"/>
                  </a:cubicBezTo>
                  <a:cubicBezTo>
                    <a:pt x="21" y="39"/>
                    <a:pt x="21" y="38"/>
                    <a:pt x="21" y="38"/>
                  </a:cubicBezTo>
                  <a:cubicBezTo>
                    <a:pt x="22" y="38"/>
                    <a:pt x="21" y="39"/>
                    <a:pt x="20" y="40"/>
                  </a:cubicBezTo>
                  <a:cubicBezTo>
                    <a:pt x="19" y="42"/>
                    <a:pt x="15" y="43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7" y="45"/>
                    <a:pt x="20" y="42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18" y="51"/>
                    <a:pt x="18" y="51"/>
                  </a:cubicBezTo>
                  <a:cubicBezTo>
                    <a:pt x="18" y="53"/>
                    <a:pt x="18" y="54"/>
                    <a:pt x="19" y="55"/>
                  </a:cubicBezTo>
                  <a:cubicBezTo>
                    <a:pt x="19" y="56"/>
                    <a:pt x="20" y="57"/>
                    <a:pt x="21" y="58"/>
                  </a:cubicBezTo>
                  <a:cubicBezTo>
                    <a:pt x="22" y="59"/>
                    <a:pt x="24" y="60"/>
                    <a:pt x="26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7" y="60"/>
                    <a:pt x="27" y="60"/>
                    <a:pt x="28" y="61"/>
                  </a:cubicBezTo>
                  <a:cubicBezTo>
                    <a:pt x="28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1" y="60"/>
                    <a:pt x="32" y="61"/>
                    <a:pt x="33" y="60"/>
                  </a:cubicBezTo>
                  <a:cubicBezTo>
                    <a:pt x="34" y="59"/>
                    <a:pt x="35" y="59"/>
                    <a:pt x="36" y="58"/>
                  </a:cubicBezTo>
                  <a:cubicBezTo>
                    <a:pt x="40" y="56"/>
                    <a:pt x="37" y="49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9" y="52"/>
                    <a:pt x="41" y="53"/>
                  </a:cubicBezTo>
                  <a:cubicBezTo>
                    <a:pt x="41" y="53"/>
                    <a:pt x="42" y="53"/>
                    <a:pt x="43" y="53"/>
                  </a:cubicBezTo>
                  <a:cubicBezTo>
                    <a:pt x="44" y="53"/>
                    <a:pt x="46" y="52"/>
                    <a:pt x="47" y="52"/>
                  </a:cubicBezTo>
                  <a:cubicBezTo>
                    <a:pt x="48" y="51"/>
                    <a:pt x="50" y="51"/>
                    <a:pt x="50" y="50"/>
                  </a:cubicBezTo>
                  <a:cubicBezTo>
                    <a:pt x="51" y="50"/>
                    <a:pt x="54" y="49"/>
                    <a:pt x="55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7" y="48"/>
                    <a:pt x="59" y="47"/>
                    <a:pt x="60" y="45"/>
                  </a:cubicBezTo>
                  <a:cubicBezTo>
                    <a:pt x="61" y="41"/>
                    <a:pt x="54" y="38"/>
                    <a:pt x="51" y="37"/>
                  </a:cubicBezTo>
                  <a:cubicBezTo>
                    <a:pt x="47" y="36"/>
                    <a:pt x="41" y="35"/>
                    <a:pt x="36" y="35"/>
                  </a:cubicBezTo>
                  <a:cubicBezTo>
                    <a:pt x="34" y="35"/>
                    <a:pt x="32" y="35"/>
                    <a:pt x="30" y="35"/>
                  </a:cubicBezTo>
                  <a:cubicBezTo>
                    <a:pt x="29" y="35"/>
                    <a:pt x="28" y="36"/>
                    <a:pt x="28" y="36"/>
                  </a:cubicBezTo>
                  <a:cubicBezTo>
                    <a:pt x="27" y="36"/>
                    <a:pt x="29" y="35"/>
                    <a:pt x="29" y="34"/>
                  </a:cubicBezTo>
                  <a:cubicBezTo>
                    <a:pt x="29" y="34"/>
                    <a:pt x="29" y="34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2" y="33"/>
                    <a:pt x="35" y="32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6" y="32"/>
                    <a:pt x="34" y="32"/>
                    <a:pt x="32" y="33"/>
                  </a:cubicBezTo>
                  <a:cubicBezTo>
                    <a:pt x="31" y="33"/>
                    <a:pt x="30" y="33"/>
                    <a:pt x="29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1"/>
                    <a:pt x="30" y="29"/>
                    <a:pt x="31" y="27"/>
                  </a:cubicBezTo>
                  <a:cubicBezTo>
                    <a:pt x="32" y="25"/>
                    <a:pt x="34" y="24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1" y="27"/>
                    <a:pt x="30" y="30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29"/>
                    <a:pt x="28" y="29"/>
                  </a:cubicBezTo>
                  <a:cubicBezTo>
                    <a:pt x="30" y="23"/>
                    <a:pt x="31" y="15"/>
                    <a:pt x="30" y="9"/>
                  </a:cubicBezTo>
                  <a:cubicBezTo>
                    <a:pt x="29" y="6"/>
                    <a:pt x="27" y="0"/>
                    <a:pt x="2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35"/>
            <p:cNvSpPr/>
            <p:nvPr/>
          </p:nvSpPr>
          <p:spPr bwMode="auto">
            <a:xfrm>
              <a:off x="6472238" y="1622425"/>
              <a:ext cx="247650" cy="252413"/>
            </a:xfrm>
            <a:custGeom>
              <a:avLst/>
              <a:gdLst>
                <a:gd name="T0" fmla="*/ 29 w 60"/>
                <a:gd name="T1" fmla="*/ 10 h 61"/>
                <a:gd name="T2" fmla="*/ 35 w 60"/>
                <a:gd name="T3" fmla="*/ 33 h 61"/>
                <a:gd name="T4" fmla="*/ 33 w 60"/>
                <a:gd name="T5" fmla="*/ 32 h 61"/>
                <a:gd name="T6" fmla="*/ 32 w 60"/>
                <a:gd name="T7" fmla="*/ 32 h 61"/>
                <a:gd name="T8" fmla="*/ 32 w 60"/>
                <a:gd name="T9" fmla="*/ 32 h 61"/>
                <a:gd name="T10" fmla="*/ 27 w 60"/>
                <a:gd name="T11" fmla="*/ 25 h 61"/>
                <a:gd name="T12" fmla="*/ 31 w 60"/>
                <a:gd name="T13" fmla="*/ 30 h 61"/>
                <a:gd name="T14" fmla="*/ 32 w 60"/>
                <a:gd name="T15" fmla="*/ 32 h 61"/>
                <a:gd name="T16" fmla="*/ 26 w 60"/>
                <a:gd name="T17" fmla="*/ 32 h 61"/>
                <a:gd name="T18" fmla="*/ 20 w 60"/>
                <a:gd name="T19" fmla="*/ 31 h 61"/>
                <a:gd name="T20" fmla="*/ 23 w 60"/>
                <a:gd name="T21" fmla="*/ 32 h 61"/>
                <a:gd name="T22" fmla="*/ 32 w 60"/>
                <a:gd name="T23" fmla="*/ 33 h 61"/>
                <a:gd name="T24" fmla="*/ 32 w 60"/>
                <a:gd name="T25" fmla="*/ 34 h 61"/>
                <a:gd name="T26" fmla="*/ 29 w 60"/>
                <a:gd name="T27" fmla="*/ 35 h 61"/>
                <a:gd name="T28" fmla="*/ 28 w 60"/>
                <a:gd name="T29" fmla="*/ 35 h 61"/>
                <a:gd name="T30" fmla="*/ 3 w 60"/>
                <a:gd name="T31" fmla="*/ 48 h 61"/>
                <a:gd name="T32" fmla="*/ 8 w 60"/>
                <a:gd name="T33" fmla="*/ 51 h 61"/>
                <a:gd name="T34" fmla="*/ 11 w 60"/>
                <a:gd name="T35" fmla="*/ 52 h 61"/>
                <a:gd name="T36" fmla="*/ 14 w 60"/>
                <a:gd name="T37" fmla="*/ 53 h 61"/>
                <a:gd name="T38" fmla="*/ 17 w 60"/>
                <a:gd name="T39" fmla="*/ 53 h 61"/>
                <a:gd name="T40" fmla="*/ 23 w 60"/>
                <a:gd name="T41" fmla="*/ 53 h 61"/>
                <a:gd name="T42" fmla="*/ 27 w 60"/>
                <a:gd name="T43" fmla="*/ 47 h 61"/>
                <a:gd name="T44" fmla="*/ 27 w 60"/>
                <a:gd name="T45" fmla="*/ 59 h 61"/>
                <a:gd name="T46" fmla="*/ 30 w 60"/>
                <a:gd name="T47" fmla="*/ 60 h 61"/>
                <a:gd name="T48" fmla="*/ 32 w 60"/>
                <a:gd name="T49" fmla="*/ 61 h 61"/>
                <a:gd name="T50" fmla="*/ 34 w 60"/>
                <a:gd name="T51" fmla="*/ 61 h 61"/>
                <a:gd name="T52" fmla="*/ 38 w 60"/>
                <a:gd name="T53" fmla="*/ 60 h 61"/>
                <a:gd name="T54" fmla="*/ 42 w 60"/>
                <a:gd name="T55" fmla="*/ 58 h 61"/>
                <a:gd name="T56" fmla="*/ 44 w 60"/>
                <a:gd name="T57" fmla="*/ 50 h 61"/>
                <a:gd name="T58" fmla="*/ 40 w 60"/>
                <a:gd name="T59" fmla="*/ 38 h 61"/>
                <a:gd name="T60" fmla="*/ 48 w 60"/>
                <a:gd name="T61" fmla="*/ 43 h 61"/>
                <a:gd name="T62" fmla="*/ 49 w 60"/>
                <a:gd name="T63" fmla="*/ 42 h 61"/>
                <a:gd name="T64" fmla="*/ 43 w 60"/>
                <a:gd name="T65" fmla="*/ 37 h 61"/>
                <a:gd name="T66" fmla="*/ 52 w 60"/>
                <a:gd name="T67" fmla="*/ 37 h 61"/>
                <a:gd name="T68" fmla="*/ 56 w 60"/>
                <a:gd name="T69" fmla="*/ 36 h 61"/>
                <a:gd name="T70" fmla="*/ 59 w 60"/>
                <a:gd name="T71" fmla="*/ 28 h 61"/>
                <a:gd name="T72" fmla="*/ 57 w 60"/>
                <a:gd name="T73" fmla="*/ 20 h 61"/>
                <a:gd name="T74" fmla="*/ 52 w 60"/>
                <a:gd name="T75" fmla="*/ 17 h 61"/>
                <a:gd name="T76" fmla="*/ 42 w 60"/>
                <a:gd name="T77" fmla="*/ 23 h 61"/>
                <a:gd name="T78" fmla="*/ 44 w 60"/>
                <a:gd name="T79" fmla="*/ 10 h 61"/>
                <a:gd name="T80" fmla="*/ 39 w 60"/>
                <a:gd name="T81" fmla="*/ 3 h 61"/>
                <a:gd name="T82" fmla="*/ 34 w 60"/>
                <a:gd name="T8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" h="61">
                  <a:moveTo>
                    <a:pt x="34" y="0"/>
                  </a:moveTo>
                  <a:cubicBezTo>
                    <a:pt x="30" y="0"/>
                    <a:pt x="29" y="7"/>
                    <a:pt x="29" y="10"/>
                  </a:cubicBezTo>
                  <a:cubicBezTo>
                    <a:pt x="29" y="17"/>
                    <a:pt x="31" y="25"/>
                    <a:pt x="34" y="31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0"/>
                    <a:pt x="30" y="27"/>
                    <a:pt x="28" y="25"/>
                  </a:cubicBezTo>
                  <a:cubicBezTo>
                    <a:pt x="28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9" y="26"/>
                    <a:pt x="30" y="28"/>
                    <a:pt x="31" y="30"/>
                  </a:cubicBezTo>
                  <a:cubicBezTo>
                    <a:pt x="31" y="30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1" y="33"/>
                    <a:pt x="32" y="33"/>
                  </a:cubicBezTo>
                  <a:cubicBezTo>
                    <a:pt x="30" y="33"/>
                    <a:pt x="28" y="33"/>
                    <a:pt x="26" y="32"/>
                  </a:cubicBezTo>
                  <a:cubicBezTo>
                    <a:pt x="24" y="32"/>
                    <a:pt x="22" y="31"/>
                    <a:pt x="20" y="31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2" y="31"/>
                    <a:pt x="23" y="32"/>
                  </a:cubicBezTo>
                  <a:cubicBezTo>
                    <a:pt x="26" y="33"/>
                    <a:pt x="29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1" y="35"/>
                  </a:cubicBezTo>
                  <a:cubicBezTo>
                    <a:pt x="31" y="35"/>
                    <a:pt x="30" y="35"/>
                    <a:pt x="29" y="35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2" y="35"/>
                    <a:pt x="14" y="36"/>
                    <a:pt x="8" y="39"/>
                  </a:cubicBezTo>
                  <a:cubicBezTo>
                    <a:pt x="6" y="41"/>
                    <a:pt x="0" y="45"/>
                    <a:pt x="3" y="48"/>
                  </a:cubicBezTo>
                  <a:cubicBezTo>
                    <a:pt x="4" y="49"/>
                    <a:pt x="6" y="51"/>
                    <a:pt x="7" y="51"/>
                  </a:cubicBezTo>
                  <a:cubicBezTo>
                    <a:pt x="7" y="51"/>
                    <a:pt x="8" y="51"/>
                    <a:pt x="8" y="51"/>
                  </a:cubicBezTo>
                  <a:cubicBezTo>
                    <a:pt x="9" y="51"/>
                    <a:pt x="9" y="51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2"/>
                    <a:pt x="12" y="52"/>
                    <a:pt x="13" y="52"/>
                  </a:cubicBezTo>
                  <a:cubicBezTo>
                    <a:pt x="13" y="52"/>
                    <a:pt x="14" y="53"/>
                    <a:pt x="14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6" y="53"/>
                    <a:pt x="17" y="53"/>
                  </a:cubicBezTo>
                  <a:cubicBezTo>
                    <a:pt x="18" y="54"/>
                    <a:pt x="19" y="54"/>
                    <a:pt x="20" y="54"/>
                  </a:cubicBezTo>
                  <a:cubicBezTo>
                    <a:pt x="21" y="54"/>
                    <a:pt x="22" y="54"/>
                    <a:pt x="23" y="53"/>
                  </a:cubicBezTo>
                  <a:cubicBezTo>
                    <a:pt x="24" y="52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6" y="50"/>
                    <a:pt x="24" y="54"/>
                    <a:pt x="26" y="58"/>
                  </a:cubicBezTo>
                  <a:cubicBezTo>
                    <a:pt x="26" y="58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ubicBezTo>
                    <a:pt x="28" y="59"/>
                    <a:pt x="29" y="60"/>
                    <a:pt x="30" y="60"/>
                  </a:cubicBezTo>
                  <a:cubicBezTo>
                    <a:pt x="30" y="61"/>
                    <a:pt x="31" y="61"/>
                    <a:pt x="3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3" y="61"/>
                    <a:pt x="34" y="61"/>
                    <a:pt x="34" y="61"/>
                  </a:cubicBezTo>
                  <a:cubicBezTo>
                    <a:pt x="34" y="61"/>
                    <a:pt x="34" y="61"/>
                    <a:pt x="35" y="61"/>
                  </a:cubicBezTo>
                  <a:cubicBezTo>
                    <a:pt x="36" y="61"/>
                    <a:pt x="37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60"/>
                    <a:pt x="41" y="58"/>
                    <a:pt x="42" y="58"/>
                  </a:cubicBezTo>
                  <a:cubicBezTo>
                    <a:pt x="43" y="57"/>
                    <a:pt x="43" y="56"/>
                    <a:pt x="44" y="55"/>
                  </a:cubicBezTo>
                  <a:cubicBezTo>
                    <a:pt x="45" y="53"/>
                    <a:pt x="45" y="51"/>
                    <a:pt x="44" y="50"/>
                  </a:cubicBezTo>
                  <a:cubicBezTo>
                    <a:pt x="43" y="46"/>
                    <a:pt x="42" y="43"/>
                    <a:pt x="40" y="40"/>
                  </a:cubicBezTo>
                  <a:cubicBezTo>
                    <a:pt x="40" y="38"/>
                    <a:pt x="39" y="38"/>
                    <a:pt x="40" y="38"/>
                  </a:cubicBezTo>
                  <a:cubicBezTo>
                    <a:pt x="40" y="38"/>
                    <a:pt x="40" y="38"/>
                    <a:pt x="41" y="39"/>
                  </a:cubicBezTo>
                  <a:cubicBezTo>
                    <a:pt x="44" y="40"/>
                    <a:pt x="46" y="43"/>
                    <a:pt x="48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9" y="43"/>
                    <a:pt x="49" y="42"/>
                    <a:pt x="49" y="42"/>
                  </a:cubicBezTo>
                  <a:cubicBezTo>
                    <a:pt x="47" y="40"/>
                    <a:pt x="43" y="39"/>
                    <a:pt x="41" y="37"/>
                  </a:cubicBezTo>
                  <a:cubicBezTo>
                    <a:pt x="41" y="37"/>
                    <a:pt x="41" y="37"/>
                    <a:pt x="43" y="37"/>
                  </a:cubicBezTo>
                  <a:cubicBezTo>
                    <a:pt x="44" y="37"/>
                    <a:pt x="46" y="37"/>
                    <a:pt x="48" y="37"/>
                  </a:cubicBezTo>
                  <a:cubicBezTo>
                    <a:pt x="50" y="37"/>
                    <a:pt x="52" y="37"/>
                    <a:pt x="52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7"/>
                    <a:pt x="55" y="37"/>
                    <a:pt x="56" y="36"/>
                  </a:cubicBezTo>
                  <a:cubicBezTo>
                    <a:pt x="57" y="35"/>
                    <a:pt x="57" y="33"/>
                    <a:pt x="58" y="32"/>
                  </a:cubicBezTo>
                  <a:cubicBezTo>
                    <a:pt x="59" y="31"/>
                    <a:pt x="59" y="29"/>
                    <a:pt x="59" y="28"/>
                  </a:cubicBezTo>
                  <a:cubicBezTo>
                    <a:pt x="58" y="26"/>
                    <a:pt x="60" y="24"/>
                    <a:pt x="58" y="23"/>
                  </a:cubicBezTo>
                  <a:cubicBezTo>
                    <a:pt x="57" y="22"/>
                    <a:pt x="57" y="21"/>
                    <a:pt x="57" y="20"/>
                  </a:cubicBezTo>
                  <a:cubicBezTo>
                    <a:pt x="55" y="19"/>
                    <a:pt x="55" y="19"/>
                    <a:pt x="54" y="18"/>
                  </a:cubicBezTo>
                  <a:cubicBezTo>
                    <a:pt x="53" y="17"/>
                    <a:pt x="52" y="17"/>
                    <a:pt x="52" y="17"/>
                  </a:cubicBezTo>
                  <a:cubicBezTo>
                    <a:pt x="48" y="17"/>
                    <a:pt x="45" y="21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7" y="17"/>
                    <a:pt x="47" y="15"/>
                  </a:cubicBezTo>
                  <a:cubicBezTo>
                    <a:pt x="47" y="14"/>
                    <a:pt x="46" y="10"/>
                    <a:pt x="44" y="10"/>
                  </a:cubicBezTo>
                  <a:cubicBezTo>
                    <a:pt x="43" y="9"/>
                    <a:pt x="43" y="7"/>
                    <a:pt x="42" y="7"/>
                  </a:cubicBezTo>
                  <a:cubicBezTo>
                    <a:pt x="41" y="6"/>
                    <a:pt x="39" y="4"/>
                    <a:pt x="39" y="3"/>
                  </a:cubicBezTo>
                  <a:cubicBezTo>
                    <a:pt x="38" y="1"/>
                    <a:pt x="36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36"/>
            <p:cNvSpPr/>
            <p:nvPr/>
          </p:nvSpPr>
          <p:spPr bwMode="auto">
            <a:xfrm>
              <a:off x="8132763" y="482600"/>
              <a:ext cx="242888" cy="188913"/>
            </a:xfrm>
            <a:custGeom>
              <a:avLst/>
              <a:gdLst>
                <a:gd name="T0" fmla="*/ 1 w 59"/>
                <a:gd name="T1" fmla="*/ 2 h 46"/>
                <a:gd name="T2" fmla="*/ 1 w 59"/>
                <a:gd name="T3" fmla="*/ 10 h 46"/>
                <a:gd name="T4" fmla="*/ 2 w 59"/>
                <a:gd name="T5" fmla="*/ 16 h 46"/>
                <a:gd name="T6" fmla="*/ 13 w 59"/>
                <a:gd name="T7" fmla="*/ 23 h 46"/>
                <a:gd name="T8" fmla="*/ 1 w 59"/>
                <a:gd name="T9" fmla="*/ 29 h 46"/>
                <a:gd name="T10" fmla="*/ 2 w 59"/>
                <a:gd name="T11" fmla="*/ 35 h 46"/>
                <a:gd name="T12" fmla="*/ 9 w 59"/>
                <a:gd name="T13" fmla="*/ 41 h 46"/>
                <a:gd name="T14" fmla="*/ 13 w 59"/>
                <a:gd name="T15" fmla="*/ 42 h 46"/>
                <a:gd name="T16" fmla="*/ 25 w 59"/>
                <a:gd name="T17" fmla="*/ 32 h 46"/>
                <a:gd name="T18" fmla="*/ 26 w 59"/>
                <a:gd name="T19" fmla="*/ 33 h 46"/>
                <a:gd name="T20" fmla="*/ 25 w 59"/>
                <a:gd name="T21" fmla="*/ 41 h 46"/>
                <a:gd name="T22" fmla="*/ 27 w 59"/>
                <a:gd name="T23" fmla="*/ 32 h 46"/>
                <a:gd name="T24" fmla="*/ 32 w 59"/>
                <a:gd name="T25" fmla="*/ 43 h 46"/>
                <a:gd name="T26" fmla="*/ 39 w 59"/>
                <a:gd name="T27" fmla="*/ 46 h 46"/>
                <a:gd name="T28" fmla="*/ 47 w 59"/>
                <a:gd name="T29" fmla="*/ 41 h 46"/>
                <a:gd name="T30" fmla="*/ 50 w 59"/>
                <a:gd name="T31" fmla="*/ 36 h 46"/>
                <a:gd name="T32" fmla="*/ 41 w 59"/>
                <a:gd name="T33" fmla="*/ 27 h 46"/>
                <a:gd name="T34" fmla="*/ 49 w 59"/>
                <a:gd name="T35" fmla="*/ 28 h 46"/>
                <a:gd name="T36" fmla="*/ 53 w 59"/>
                <a:gd name="T37" fmla="*/ 24 h 46"/>
                <a:gd name="T38" fmla="*/ 58 w 59"/>
                <a:gd name="T39" fmla="*/ 16 h 46"/>
                <a:gd name="T40" fmla="*/ 54 w 59"/>
                <a:gd name="T41" fmla="*/ 8 h 46"/>
                <a:gd name="T42" fmla="*/ 30 w 59"/>
                <a:gd name="T43" fmla="*/ 23 h 46"/>
                <a:gd name="T44" fmla="*/ 28 w 59"/>
                <a:gd name="T45" fmla="*/ 23 h 46"/>
                <a:gd name="T46" fmla="*/ 28 w 59"/>
                <a:gd name="T47" fmla="*/ 22 h 46"/>
                <a:gd name="T48" fmla="*/ 33 w 59"/>
                <a:gd name="T49" fmla="*/ 14 h 46"/>
                <a:gd name="T50" fmla="*/ 29 w 59"/>
                <a:gd name="T51" fmla="*/ 20 h 46"/>
                <a:gd name="T52" fmla="*/ 28 w 59"/>
                <a:gd name="T53" fmla="*/ 22 h 46"/>
                <a:gd name="T54" fmla="*/ 27 w 59"/>
                <a:gd name="T55" fmla="*/ 22 h 46"/>
                <a:gd name="T56" fmla="*/ 27 w 59"/>
                <a:gd name="T57" fmla="*/ 22 h 46"/>
                <a:gd name="T58" fmla="*/ 24 w 59"/>
                <a:gd name="T59" fmla="*/ 10 h 46"/>
                <a:gd name="T60" fmla="*/ 24 w 59"/>
                <a:gd name="T61" fmla="*/ 10 h 46"/>
                <a:gd name="T62" fmla="*/ 27 w 59"/>
                <a:gd name="T63" fmla="*/ 22 h 46"/>
                <a:gd name="T64" fmla="*/ 27 w 59"/>
                <a:gd name="T65" fmla="*/ 22 h 46"/>
                <a:gd name="T66" fmla="*/ 26 w 59"/>
                <a:gd name="T67" fmla="*/ 23 h 46"/>
                <a:gd name="T68" fmla="*/ 12 w 59"/>
                <a:gd name="T6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46">
                  <a:moveTo>
                    <a:pt x="4" y="0"/>
                  </a:moveTo>
                  <a:cubicBezTo>
                    <a:pt x="3" y="0"/>
                    <a:pt x="2" y="0"/>
                    <a:pt x="1" y="2"/>
                  </a:cubicBezTo>
                  <a:cubicBezTo>
                    <a:pt x="0" y="3"/>
                    <a:pt x="0" y="6"/>
                    <a:pt x="0" y="7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2" y="11"/>
                    <a:pt x="1" y="13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8"/>
                    <a:pt x="3" y="21"/>
                    <a:pt x="5" y="22"/>
                  </a:cubicBezTo>
                  <a:cubicBezTo>
                    <a:pt x="6" y="23"/>
                    <a:pt x="13" y="23"/>
                    <a:pt x="13" y="23"/>
                  </a:cubicBezTo>
                  <a:cubicBezTo>
                    <a:pt x="9" y="24"/>
                    <a:pt x="5" y="23"/>
                    <a:pt x="2" y="27"/>
                  </a:cubicBezTo>
                  <a:cubicBezTo>
                    <a:pt x="2" y="27"/>
                    <a:pt x="1" y="28"/>
                    <a:pt x="1" y="29"/>
                  </a:cubicBezTo>
                  <a:cubicBezTo>
                    <a:pt x="2" y="30"/>
                    <a:pt x="1" y="32"/>
                    <a:pt x="2" y="33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3" y="37"/>
                    <a:pt x="4" y="37"/>
                    <a:pt x="5" y="39"/>
                  </a:cubicBezTo>
                  <a:cubicBezTo>
                    <a:pt x="6" y="40"/>
                    <a:pt x="8" y="40"/>
                    <a:pt x="9" y="41"/>
                  </a:cubicBezTo>
                  <a:cubicBezTo>
                    <a:pt x="9" y="42"/>
                    <a:pt x="11" y="41"/>
                    <a:pt x="12" y="42"/>
                  </a:cubicBezTo>
                  <a:cubicBezTo>
                    <a:pt x="12" y="42"/>
                    <a:pt x="12" y="42"/>
                    <a:pt x="13" y="42"/>
                  </a:cubicBezTo>
                  <a:cubicBezTo>
                    <a:pt x="14" y="42"/>
                    <a:pt x="16" y="41"/>
                    <a:pt x="17" y="40"/>
                  </a:cubicBezTo>
                  <a:cubicBezTo>
                    <a:pt x="19" y="37"/>
                    <a:pt x="22" y="35"/>
                    <a:pt x="25" y="32"/>
                  </a:cubicBezTo>
                  <a:cubicBezTo>
                    <a:pt x="25" y="31"/>
                    <a:pt x="25" y="31"/>
                    <a:pt x="26" y="31"/>
                  </a:cubicBezTo>
                  <a:cubicBezTo>
                    <a:pt x="26" y="31"/>
                    <a:pt x="26" y="31"/>
                    <a:pt x="26" y="33"/>
                  </a:cubicBezTo>
                  <a:cubicBezTo>
                    <a:pt x="26" y="35"/>
                    <a:pt x="24" y="39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6" y="41"/>
                    <a:pt x="26" y="41"/>
                  </a:cubicBezTo>
                  <a:cubicBezTo>
                    <a:pt x="27" y="39"/>
                    <a:pt x="26" y="34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32" y="42"/>
                    <a:pt x="32" y="43"/>
                  </a:cubicBezTo>
                  <a:cubicBezTo>
                    <a:pt x="33" y="44"/>
                    <a:pt x="33" y="44"/>
                    <a:pt x="34" y="45"/>
                  </a:cubicBezTo>
                  <a:cubicBezTo>
                    <a:pt x="36" y="45"/>
                    <a:pt x="37" y="45"/>
                    <a:pt x="39" y="46"/>
                  </a:cubicBezTo>
                  <a:cubicBezTo>
                    <a:pt x="40" y="46"/>
                    <a:pt x="42" y="45"/>
                    <a:pt x="43" y="44"/>
                  </a:cubicBezTo>
                  <a:cubicBezTo>
                    <a:pt x="44" y="43"/>
                    <a:pt x="47" y="44"/>
                    <a:pt x="47" y="41"/>
                  </a:cubicBezTo>
                  <a:cubicBezTo>
                    <a:pt x="48" y="41"/>
                    <a:pt x="48" y="40"/>
                    <a:pt x="49" y="39"/>
                  </a:cubicBezTo>
                  <a:cubicBezTo>
                    <a:pt x="49" y="38"/>
                    <a:pt x="49" y="37"/>
                    <a:pt x="50" y="36"/>
                  </a:cubicBezTo>
                  <a:cubicBezTo>
                    <a:pt x="51" y="31"/>
                    <a:pt x="44" y="29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2" y="28"/>
                    <a:pt x="44" y="28"/>
                  </a:cubicBezTo>
                  <a:cubicBezTo>
                    <a:pt x="45" y="28"/>
                    <a:pt x="47" y="28"/>
                    <a:pt x="49" y="28"/>
                  </a:cubicBezTo>
                  <a:cubicBezTo>
                    <a:pt x="49" y="28"/>
                    <a:pt x="49" y="28"/>
                    <a:pt x="50" y="28"/>
                  </a:cubicBezTo>
                  <a:cubicBezTo>
                    <a:pt x="51" y="28"/>
                    <a:pt x="54" y="25"/>
                    <a:pt x="53" y="24"/>
                  </a:cubicBezTo>
                  <a:cubicBezTo>
                    <a:pt x="54" y="22"/>
                    <a:pt x="55" y="22"/>
                    <a:pt x="55" y="20"/>
                  </a:cubicBezTo>
                  <a:cubicBezTo>
                    <a:pt x="55" y="19"/>
                    <a:pt x="57" y="16"/>
                    <a:pt x="58" y="16"/>
                  </a:cubicBezTo>
                  <a:cubicBezTo>
                    <a:pt x="59" y="14"/>
                    <a:pt x="59" y="12"/>
                    <a:pt x="59" y="10"/>
                  </a:cubicBezTo>
                  <a:cubicBezTo>
                    <a:pt x="58" y="9"/>
                    <a:pt x="56" y="8"/>
                    <a:pt x="54" y="8"/>
                  </a:cubicBezTo>
                  <a:cubicBezTo>
                    <a:pt x="51" y="8"/>
                    <a:pt x="48" y="9"/>
                    <a:pt x="47" y="10"/>
                  </a:cubicBezTo>
                  <a:cubicBezTo>
                    <a:pt x="41" y="13"/>
                    <a:pt x="34" y="18"/>
                    <a:pt x="30" y="23"/>
                  </a:cubicBezTo>
                  <a:cubicBezTo>
                    <a:pt x="29" y="24"/>
                    <a:pt x="28" y="25"/>
                    <a:pt x="28" y="25"/>
                  </a:cubicBezTo>
                  <a:cubicBezTo>
                    <a:pt x="28" y="25"/>
                    <a:pt x="29" y="23"/>
                    <a:pt x="28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0" y="20"/>
                    <a:pt x="31" y="17"/>
                    <a:pt x="32" y="15"/>
                  </a:cubicBezTo>
                  <a:cubicBezTo>
                    <a:pt x="32" y="15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6"/>
                    <a:pt x="31" y="18"/>
                    <a:pt x="29" y="20"/>
                  </a:cubicBezTo>
                  <a:cubicBezTo>
                    <a:pt x="29" y="20"/>
                    <a:pt x="28" y="21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6" y="20"/>
                    <a:pt x="26" y="18"/>
                    <a:pt x="25" y="16"/>
                  </a:cubicBezTo>
                  <a:cubicBezTo>
                    <a:pt x="25" y="14"/>
                    <a:pt x="25" y="12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2"/>
                    <a:pt x="25" y="13"/>
                  </a:cubicBezTo>
                  <a:cubicBezTo>
                    <a:pt x="25" y="16"/>
                    <a:pt x="26" y="19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4" y="19"/>
                    <a:pt x="24" y="19"/>
                  </a:cubicBezTo>
                  <a:cubicBezTo>
                    <a:pt x="21" y="13"/>
                    <a:pt x="17" y="7"/>
                    <a:pt x="12" y="3"/>
                  </a:cubicBezTo>
                  <a:cubicBezTo>
                    <a:pt x="10" y="2"/>
                    <a:pt x="7" y="0"/>
                    <a:pt x="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 37"/>
            <p:cNvSpPr/>
            <p:nvPr/>
          </p:nvSpPr>
          <p:spPr bwMode="auto">
            <a:xfrm>
              <a:off x="6794501" y="2500313"/>
              <a:ext cx="1004888" cy="1033463"/>
            </a:xfrm>
            <a:custGeom>
              <a:avLst/>
              <a:gdLst>
                <a:gd name="T0" fmla="*/ 122 w 244"/>
                <a:gd name="T1" fmla="*/ 220 h 251"/>
                <a:gd name="T2" fmla="*/ 124 w 244"/>
                <a:gd name="T3" fmla="*/ 251 h 251"/>
                <a:gd name="T4" fmla="*/ 104 w 244"/>
                <a:gd name="T5" fmla="*/ 245 h 251"/>
                <a:gd name="T6" fmla="*/ 106 w 244"/>
                <a:gd name="T7" fmla="*/ 214 h 251"/>
                <a:gd name="T8" fmla="*/ 117 w 244"/>
                <a:gd name="T9" fmla="*/ 1 h 251"/>
                <a:gd name="T10" fmla="*/ 117 w 244"/>
                <a:gd name="T11" fmla="*/ 0 h 251"/>
                <a:gd name="T12" fmla="*/ 118 w 244"/>
                <a:gd name="T13" fmla="*/ 0 h 251"/>
                <a:gd name="T14" fmla="*/ 118 w 244"/>
                <a:gd name="T15" fmla="*/ 0 h 251"/>
                <a:gd name="T16" fmla="*/ 118 w 244"/>
                <a:gd name="T17" fmla="*/ 1 h 251"/>
                <a:gd name="T18" fmla="*/ 122 w 244"/>
                <a:gd name="T19" fmla="*/ 22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51">
                  <a:moveTo>
                    <a:pt x="122" y="220"/>
                  </a:moveTo>
                  <a:cubicBezTo>
                    <a:pt x="124" y="251"/>
                    <a:pt x="124" y="251"/>
                    <a:pt x="124" y="251"/>
                  </a:cubicBezTo>
                  <a:cubicBezTo>
                    <a:pt x="118" y="249"/>
                    <a:pt x="111" y="247"/>
                    <a:pt x="104" y="24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75" y="184"/>
                    <a:pt x="0" y="91"/>
                    <a:pt x="117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244" y="98"/>
                    <a:pt x="148" y="197"/>
                    <a:pt x="122" y="2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 39"/>
            <p:cNvSpPr/>
            <p:nvPr/>
          </p:nvSpPr>
          <p:spPr bwMode="auto">
            <a:xfrm>
              <a:off x="6711951" y="3068638"/>
              <a:ext cx="403225" cy="374650"/>
            </a:xfrm>
            <a:custGeom>
              <a:avLst/>
              <a:gdLst>
                <a:gd name="T0" fmla="*/ 53 w 98"/>
                <a:gd name="T1" fmla="*/ 91 h 91"/>
                <a:gd name="T2" fmla="*/ 41 w 98"/>
                <a:gd name="T3" fmla="*/ 89 h 91"/>
                <a:gd name="T4" fmla="*/ 43 w 98"/>
                <a:gd name="T5" fmla="*/ 91 h 91"/>
                <a:gd name="T6" fmla="*/ 43 w 98"/>
                <a:gd name="T7" fmla="*/ 91 h 91"/>
                <a:gd name="T8" fmla="*/ 41 w 98"/>
                <a:gd name="T9" fmla="*/ 89 h 91"/>
                <a:gd name="T10" fmla="*/ 48 w 98"/>
                <a:gd name="T11" fmla="*/ 1 h 91"/>
                <a:gd name="T12" fmla="*/ 48 w 98"/>
                <a:gd name="T13" fmla="*/ 0 h 91"/>
                <a:gd name="T14" fmla="*/ 48 w 98"/>
                <a:gd name="T15" fmla="*/ 0 h 91"/>
                <a:gd name="T16" fmla="*/ 48 w 98"/>
                <a:gd name="T17" fmla="*/ 0 h 91"/>
                <a:gd name="T18" fmla="*/ 48 w 98"/>
                <a:gd name="T19" fmla="*/ 1 h 91"/>
                <a:gd name="T20" fmla="*/ 53 w 98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1">
                  <a:moveTo>
                    <a:pt x="53" y="91"/>
                  </a:moveTo>
                  <a:cubicBezTo>
                    <a:pt x="49" y="90"/>
                    <a:pt x="45" y="90"/>
                    <a:pt x="41" y="89"/>
                  </a:cubicBezTo>
                  <a:cubicBezTo>
                    <a:pt x="42" y="90"/>
                    <a:pt x="43" y="90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1"/>
                    <a:pt x="42" y="90"/>
                    <a:pt x="41" y="89"/>
                  </a:cubicBezTo>
                  <a:cubicBezTo>
                    <a:pt x="27" y="75"/>
                    <a:pt x="0" y="37"/>
                    <a:pt x="48" y="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98" y="39"/>
                    <a:pt x="66" y="78"/>
                    <a:pt x="53" y="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Oval 40"/>
            <p:cNvSpPr>
              <a:spLocks noChangeArrowheads="1"/>
            </p:cNvSpPr>
            <p:nvPr/>
          </p:nvSpPr>
          <p:spPr bwMode="auto">
            <a:xfrm>
              <a:off x="6167438" y="741363"/>
              <a:ext cx="239713" cy="239713"/>
            </a:xfrm>
            <a:prstGeom prst="ellipse">
              <a:avLst/>
            </a:pr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41"/>
            <p:cNvSpPr/>
            <p:nvPr/>
          </p:nvSpPr>
          <p:spPr bwMode="auto">
            <a:xfrm>
              <a:off x="6283326" y="989013"/>
              <a:ext cx="12700" cy="163513"/>
            </a:xfrm>
            <a:custGeom>
              <a:avLst/>
              <a:gdLst>
                <a:gd name="T0" fmla="*/ 3 w 3"/>
                <a:gd name="T1" fmla="*/ 39 h 40"/>
                <a:gd name="T2" fmla="*/ 1 w 3"/>
                <a:gd name="T3" fmla="*/ 40 h 40"/>
                <a:gd name="T4" fmla="*/ 0 w 3"/>
                <a:gd name="T5" fmla="*/ 39 h 40"/>
                <a:gd name="T6" fmla="*/ 0 w 3"/>
                <a:gd name="T7" fmla="*/ 2 h 40"/>
                <a:gd name="T8" fmla="*/ 1 w 3"/>
                <a:gd name="T9" fmla="*/ 0 h 40"/>
                <a:gd name="T10" fmla="*/ 3 w 3"/>
                <a:gd name="T11" fmla="*/ 2 h 40"/>
                <a:gd name="T12" fmla="*/ 3 w 3"/>
                <a:gd name="T13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0">
                  <a:moveTo>
                    <a:pt x="3" y="39"/>
                  </a:moveTo>
                  <a:cubicBezTo>
                    <a:pt x="3" y="39"/>
                    <a:pt x="2" y="40"/>
                    <a:pt x="1" y="40"/>
                  </a:cubicBezTo>
                  <a:cubicBezTo>
                    <a:pt x="1" y="40"/>
                    <a:pt x="0" y="39"/>
                    <a:pt x="0" y="3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lnTo>
                    <a:pt x="3" y="39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42"/>
            <p:cNvSpPr/>
            <p:nvPr/>
          </p:nvSpPr>
          <p:spPr bwMode="auto">
            <a:xfrm>
              <a:off x="6283326" y="563563"/>
              <a:ext cx="12700" cy="161925"/>
            </a:xfrm>
            <a:custGeom>
              <a:avLst/>
              <a:gdLst>
                <a:gd name="T0" fmla="*/ 3 w 3"/>
                <a:gd name="T1" fmla="*/ 38 h 39"/>
                <a:gd name="T2" fmla="*/ 1 w 3"/>
                <a:gd name="T3" fmla="*/ 39 h 39"/>
                <a:gd name="T4" fmla="*/ 0 w 3"/>
                <a:gd name="T5" fmla="*/ 38 h 39"/>
                <a:gd name="T6" fmla="*/ 0 w 3"/>
                <a:gd name="T7" fmla="*/ 1 h 39"/>
                <a:gd name="T8" fmla="*/ 1 w 3"/>
                <a:gd name="T9" fmla="*/ 0 h 39"/>
                <a:gd name="T10" fmla="*/ 3 w 3"/>
                <a:gd name="T11" fmla="*/ 1 h 39"/>
                <a:gd name="T12" fmla="*/ 3 w 3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9">
                  <a:moveTo>
                    <a:pt x="3" y="38"/>
                  </a:moveTo>
                  <a:cubicBezTo>
                    <a:pt x="3" y="39"/>
                    <a:pt x="2" y="39"/>
                    <a:pt x="1" y="39"/>
                  </a:cubicBezTo>
                  <a:cubicBezTo>
                    <a:pt x="1" y="39"/>
                    <a:pt x="0" y="39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lnTo>
                    <a:pt x="3" y="38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 43"/>
            <p:cNvSpPr/>
            <p:nvPr/>
          </p:nvSpPr>
          <p:spPr bwMode="auto">
            <a:xfrm>
              <a:off x="5994401" y="852488"/>
              <a:ext cx="165100" cy="12700"/>
            </a:xfrm>
            <a:custGeom>
              <a:avLst/>
              <a:gdLst>
                <a:gd name="T0" fmla="*/ 1 w 40"/>
                <a:gd name="T1" fmla="*/ 3 h 3"/>
                <a:gd name="T2" fmla="*/ 0 w 40"/>
                <a:gd name="T3" fmla="*/ 1 h 3"/>
                <a:gd name="T4" fmla="*/ 1 w 40"/>
                <a:gd name="T5" fmla="*/ 0 h 3"/>
                <a:gd name="T6" fmla="*/ 38 w 40"/>
                <a:gd name="T7" fmla="*/ 0 h 3"/>
                <a:gd name="T8" fmla="*/ 40 w 40"/>
                <a:gd name="T9" fmla="*/ 1 h 3"/>
                <a:gd name="T10" fmla="*/ 38 w 40"/>
                <a:gd name="T11" fmla="*/ 3 h 3"/>
                <a:gd name="T12" fmla="*/ 1 w 4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">
                  <a:moveTo>
                    <a:pt x="1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0" y="2"/>
                    <a:pt x="39" y="3"/>
                    <a:pt x="38" y="3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 44"/>
            <p:cNvSpPr/>
            <p:nvPr/>
          </p:nvSpPr>
          <p:spPr bwMode="auto">
            <a:xfrm>
              <a:off x="6419851" y="852488"/>
              <a:ext cx="163513" cy="12700"/>
            </a:xfrm>
            <a:custGeom>
              <a:avLst/>
              <a:gdLst>
                <a:gd name="T0" fmla="*/ 2 w 40"/>
                <a:gd name="T1" fmla="*/ 3 h 3"/>
                <a:gd name="T2" fmla="*/ 0 w 40"/>
                <a:gd name="T3" fmla="*/ 1 h 3"/>
                <a:gd name="T4" fmla="*/ 2 w 40"/>
                <a:gd name="T5" fmla="*/ 0 h 3"/>
                <a:gd name="T6" fmla="*/ 39 w 40"/>
                <a:gd name="T7" fmla="*/ 0 h 3"/>
                <a:gd name="T8" fmla="*/ 40 w 40"/>
                <a:gd name="T9" fmla="*/ 1 h 3"/>
                <a:gd name="T10" fmla="*/ 39 w 40"/>
                <a:gd name="T11" fmla="*/ 3 h 3"/>
                <a:gd name="T12" fmla="*/ 2 w 4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">
                  <a:moveTo>
                    <a:pt x="2" y="3"/>
                  </a:move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0" y="2"/>
                    <a:pt x="39" y="3"/>
                    <a:pt x="39" y="3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 45"/>
            <p:cNvSpPr/>
            <p:nvPr/>
          </p:nvSpPr>
          <p:spPr bwMode="auto">
            <a:xfrm>
              <a:off x="6076951" y="947738"/>
              <a:ext cx="120650" cy="123825"/>
            </a:xfrm>
            <a:custGeom>
              <a:avLst/>
              <a:gdLst>
                <a:gd name="T0" fmla="*/ 3 w 29"/>
                <a:gd name="T1" fmla="*/ 29 h 30"/>
                <a:gd name="T2" fmla="*/ 1 w 29"/>
                <a:gd name="T3" fmla="*/ 29 h 30"/>
                <a:gd name="T4" fmla="*/ 1 w 29"/>
                <a:gd name="T5" fmla="*/ 27 h 30"/>
                <a:gd name="T6" fmla="*/ 27 w 29"/>
                <a:gd name="T7" fmla="*/ 1 h 30"/>
                <a:gd name="T8" fmla="*/ 29 w 29"/>
                <a:gd name="T9" fmla="*/ 1 h 30"/>
                <a:gd name="T10" fmla="*/ 29 w 29"/>
                <a:gd name="T11" fmla="*/ 3 h 30"/>
                <a:gd name="T12" fmla="*/ 3 w 29"/>
                <a:gd name="T13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0">
                  <a:moveTo>
                    <a:pt x="3" y="29"/>
                  </a:moveTo>
                  <a:cubicBezTo>
                    <a:pt x="2" y="30"/>
                    <a:pt x="1" y="30"/>
                    <a:pt x="1" y="29"/>
                  </a:cubicBezTo>
                  <a:cubicBezTo>
                    <a:pt x="0" y="28"/>
                    <a:pt x="0" y="28"/>
                    <a:pt x="1" y="27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8" y="0"/>
                    <a:pt x="29" y="1"/>
                  </a:cubicBezTo>
                  <a:cubicBezTo>
                    <a:pt x="29" y="1"/>
                    <a:pt x="29" y="2"/>
                    <a:pt x="29" y="3"/>
                  </a:cubicBezTo>
                  <a:lnTo>
                    <a:pt x="3" y="29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 46"/>
            <p:cNvSpPr/>
            <p:nvPr/>
          </p:nvSpPr>
          <p:spPr bwMode="auto">
            <a:xfrm>
              <a:off x="6378576" y="646113"/>
              <a:ext cx="122238" cy="120650"/>
            </a:xfrm>
            <a:custGeom>
              <a:avLst/>
              <a:gdLst>
                <a:gd name="T0" fmla="*/ 3 w 30"/>
                <a:gd name="T1" fmla="*/ 29 h 29"/>
                <a:gd name="T2" fmla="*/ 1 w 30"/>
                <a:gd name="T3" fmla="*/ 29 h 29"/>
                <a:gd name="T4" fmla="*/ 1 w 30"/>
                <a:gd name="T5" fmla="*/ 27 h 29"/>
                <a:gd name="T6" fmla="*/ 27 w 30"/>
                <a:gd name="T7" fmla="*/ 1 h 29"/>
                <a:gd name="T8" fmla="*/ 29 w 30"/>
                <a:gd name="T9" fmla="*/ 1 h 29"/>
                <a:gd name="T10" fmla="*/ 29 w 30"/>
                <a:gd name="T11" fmla="*/ 3 h 29"/>
                <a:gd name="T12" fmla="*/ 3 w 30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3" y="29"/>
                  </a:moveTo>
                  <a:cubicBezTo>
                    <a:pt x="2" y="29"/>
                    <a:pt x="1" y="29"/>
                    <a:pt x="1" y="29"/>
                  </a:cubicBezTo>
                  <a:cubicBezTo>
                    <a:pt x="0" y="28"/>
                    <a:pt x="0" y="27"/>
                    <a:pt x="1" y="27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0"/>
                    <a:pt x="28" y="0"/>
                    <a:pt x="29" y="1"/>
                  </a:cubicBezTo>
                  <a:cubicBezTo>
                    <a:pt x="30" y="1"/>
                    <a:pt x="30" y="2"/>
                    <a:pt x="29" y="3"/>
                  </a:cubicBezTo>
                  <a:lnTo>
                    <a:pt x="3" y="29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 47"/>
            <p:cNvSpPr/>
            <p:nvPr/>
          </p:nvSpPr>
          <p:spPr bwMode="auto">
            <a:xfrm>
              <a:off x="6076951" y="646113"/>
              <a:ext cx="120650" cy="120650"/>
            </a:xfrm>
            <a:custGeom>
              <a:avLst/>
              <a:gdLst>
                <a:gd name="T0" fmla="*/ 1 w 29"/>
                <a:gd name="T1" fmla="*/ 3 h 29"/>
                <a:gd name="T2" fmla="*/ 1 w 29"/>
                <a:gd name="T3" fmla="*/ 1 h 29"/>
                <a:gd name="T4" fmla="*/ 3 w 29"/>
                <a:gd name="T5" fmla="*/ 1 h 29"/>
                <a:gd name="T6" fmla="*/ 29 w 29"/>
                <a:gd name="T7" fmla="*/ 27 h 29"/>
                <a:gd name="T8" fmla="*/ 29 w 29"/>
                <a:gd name="T9" fmla="*/ 29 h 29"/>
                <a:gd name="T10" fmla="*/ 27 w 29"/>
                <a:gd name="T11" fmla="*/ 29 h 29"/>
                <a:gd name="T12" fmla="*/ 1 w 29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" y="3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8"/>
                    <a:pt x="29" y="29"/>
                  </a:cubicBezTo>
                  <a:cubicBezTo>
                    <a:pt x="28" y="29"/>
                    <a:pt x="27" y="29"/>
                    <a:pt x="27" y="29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 48"/>
            <p:cNvSpPr/>
            <p:nvPr/>
          </p:nvSpPr>
          <p:spPr bwMode="auto">
            <a:xfrm>
              <a:off x="6378576" y="947738"/>
              <a:ext cx="122238" cy="123825"/>
            </a:xfrm>
            <a:custGeom>
              <a:avLst/>
              <a:gdLst>
                <a:gd name="T0" fmla="*/ 1 w 30"/>
                <a:gd name="T1" fmla="*/ 3 h 30"/>
                <a:gd name="T2" fmla="*/ 1 w 30"/>
                <a:gd name="T3" fmla="*/ 1 h 30"/>
                <a:gd name="T4" fmla="*/ 3 w 30"/>
                <a:gd name="T5" fmla="*/ 1 h 30"/>
                <a:gd name="T6" fmla="*/ 29 w 30"/>
                <a:gd name="T7" fmla="*/ 27 h 30"/>
                <a:gd name="T8" fmla="*/ 29 w 30"/>
                <a:gd name="T9" fmla="*/ 29 h 30"/>
                <a:gd name="T10" fmla="*/ 27 w 30"/>
                <a:gd name="T11" fmla="*/ 29 h 30"/>
                <a:gd name="T12" fmla="*/ 1 w 30"/>
                <a:gd name="T13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1" y="3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29" y="29"/>
                  </a:cubicBezTo>
                  <a:cubicBezTo>
                    <a:pt x="28" y="30"/>
                    <a:pt x="28" y="30"/>
                    <a:pt x="27" y="29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FAA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 49"/>
            <p:cNvSpPr/>
            <p:nvPr/>
          </p:nvSpPr>
          <p:spPr bwMode="auto">
            <a:xfrm>
              <a:off x="4643438" y="390525"/>
              <a:ext cx="466725" cy="255588"/>
            </a:xfrm>
            <a:custGeom>
              <a:avLst/>
              <a:gdLst>
                <a:gd name="T0" fmla="*/ 58 w 113"/>
                <a:gd name="T1" fmla="*/ 0 h 62"/>
                <a:gd name="T2" fmla="*/ 32 w 113"/>
                <a:gd name="T3" fmla="*/ 16 h 62"/>
                <a:gd name="T4" fmla="*/ 14 w 113"/>
                <a:gd name="T5" fmla="*/ 33 h 62"/>
                <a:gd name="T6" fmla="*/ 14 w 113"/>
                <a:gd name="T7" fmla="*/ 33 h 62"/>
                <a:gd name="T8" fmla="*/ 0 w 113"/>
                <a:gd name="T9" fmla="*/ 46 h 62"/>
                <a:gd name="T10" fmla="*/ 14 w 113"/>
                <a:gd name="T11" fmla="*/ 60 h 62"/>
                <a:gd name="T12" fmla="*/ 23 w 113"/>
                <a:gd name="T13" fmla="*/ 56 h 62"/>
                <a:gd name="T14" fmla="*/ 36 w 113"/>
                <a:gd name="T15" fmla="*/ 60 h 62"/>
                <a:gd name="T16" fmla="*/ 50 w 113"/>
                <a:gd name="T17" fmla="*/ 55 h 62"/>
                <a:gd name="T18" fmla="*/ 50 w 113"/>
                <a:gd name="T19" fmla="*/ 55 h 62"/>
                <a:gd name="T20" fmla="*/ 65 w 113"/>
                <a:gd name="T21" fmla="*/ 62 h 62"/>
                <a:gd name="T22" fmla="*/ 72 w 113"/>
                <a:gd name="T23" fmla="*/ 60 h 62"/>
                <a:gd name="T24" fmla="*/ 81 w 113"/>
                <a:gd name="T25" fmla="*/ 62 h 62"/>
                <a:gd name="T26" fmla="*/ 92 w 113"/>
                <a:gd name="T27" fmla="*/ 58 h 62"/>
                <a:gd name="T28" fmla="*/ 100 w 113"/>
                <a:gd name="T29" fmla="*/ 60 h 62"/>
                <a:gd name="T30" fmla="*/ 113 w 113"/>
                <a:gd name="T31" fmla="*/ 46 h 62"/>
                <a:gd name="T32" fmla="*/ 100 w 113"/>
                <a:gd name="T33" fmla="*/ 33 h 62"/>
                <a:gd name="T34" fmla="*/ 98 w 113"/>
                <a:gd name="T35" fmla="*/ 33 h 62"/>
                <a:gd name="T36" fmla="*/ 85 w 113"/>
                <a:gd name="T37" fmla="*/ 23 h 62"/>
                <a:gd name="T38" fmla="*/ 58 w 113"/>
                <a:gd name="T3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3" h="62">
                  <a:moveTo>
                    <a:pt x="58" y="0"/>
                  </a:moveTo>
                  <a:cubicBezTo>
                    <a:pt x="46" y="0"/>
                    <a:pt x="37" y="6"/>
                    <a:pt x="32" y="16"/>
                  </a:cubicBezTo>
                  <a:cubicBezTo>
                    <a:pt x="23" y="17"/>
                    <a:pt x="16" y="24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6" y="33"/>
                    <a:pt x="0" y="39"/>
                    <a:pt x="0" y="46"/>
                  </a:cubicBezTo>
                  <a:cubicBezTo>
                    <a:pt x="0" y="54"/>
                    <a:pt x="6" y="60"/>
                    <a:pt x="14" y="60"/>
                  </a:cubicBezTo>
                  <a:cubicBezTo>
                    <a:pt x="17" y="60"/>
                    <a:pt x="21" y="58"/>
                    <a:pt x="23" y="56"/>
                  </a:cubicBezTo>
                  <a:cubicBezTo>
                    <a:pt x="27" y="59"/>
                    <a:pt x="31" y="60"/>
                    <a:pt x="36" y="60"/>
                  </a:cubicBezTo>
                  <a:cubicBezTo>
                    <a:pt x="41" y="60"/>
                    <a:pt x="46" y="58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4" y="59"/>
                    <a:pt x="59" y="62"/>
                    <a:pt x="65" y="62"/>
                  </a:cubicBezTo>
                  <a:cubicBezTo>
                    <a:pt x="67" y="62"/>
                    <a:pt x="70" y="61"/>
                    <a:pt x="72" y="60"/>
                  </a:cubicBezTo>
                  <a:cubicBezTo>
                    <a:pt x="75" y="61"/>
                    <a:pt x="78" y="62"/>
                    <a:pt x="81" y="62"/>
                  </a:cubicBezTo>
                  <a:cubicBezTo>
                    <a:pt x="85" y="62"/>
                    <a:pt x="89" y="60"/>
                    <a:pt x="92" y="58"/>
                  </a:cubicBezTo>
                  <a:cubicBezTo>
                    <a:pt x="94" y="59"/>
                    <a:pt x="97" y="60"/>
                    <a:pt x="100" y="60"/>
                  </a:cubicBezTo>
                  <a:cubicBezTo>
                    <a:pt x="107" y="60"/>
                    <a:pt x="113" y="54"/>
                    <a:pt x="113" y="46"/>
                  </a:cubicBezTo>
                  <a:cubicBezTo>
                    <a:pt x="113" y="39"/>
                    <a:pt x="107" y="33"/>
                    <a:pt x="100" y="33"/>
                  </a:cubicBezTo>
                  <a:cubicBezTo>
                    <a:pt x="99" y="33"/>
                    <a:pt x="99" y="33"/>
                    <a:pt x="98" y="33"/>
                  </a:cubicBezTo>
                  <a:cubicBezTo>
                    <a:pt x="95" y="28"/>
                    <a:pt x="91" y="24"/>
                    <a:pt x="85" y="23"/>
                  </a:cubicBezTo>
                  <a:cubicBezTo>
                    <a:pt x="83" y="10"/>
                    <a:pt x="72" y="0"/>
                    <a:pt x="58" y="0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50"/>
            <p:cNvSpPr/>
            <p:nvPr/>
          </p:nvSpPr>
          <p:spPr bwMode="auto">
            <a:xfrm>
              <a:off x="4010026" y="3652838"/>
              <a:ext cx="3536950" cy="1647825"/>
            </a:xfrm>
            <a:custGeom>
              <a:avLst/>
              <a:gdLst>
                <a:gd name="T0" fmla="*/ 791 w 859"/>
                <a:gd name="T1" fmla="*/ 0 h 400"/>
                <a:gd name="T2" fmla="*/ 859 w 859"/>
                <a:gd name="T3" fmla="*/ 24 h 400"/>
                <a:gd name="T4" fmla="*/ 55 w 859"/>
                <a:gd name="T5" fmla="*/ 400 h 400"/>
                <a:gd name="T6" fmla="*/ 48 w 859"/>
                <a:gd name="T7" fmla="*/ 395 h 400"/>
                <a:gd name="T8" fmla="*/ 0 w 859"/>
                <a:gd name="T9" fmla="*/ 369 h 400"/>
                <a:gd name="T10" fmla="*/ 0 w 859"/>
                <a:gd name="T11" fmla="*/ 370 h 400"/>
                <a:gd name="T12" fmla="*/ 787 w 859"/>
                <a:gd name="T13" fmla="*/ 3 h 400"/>
                <a:gd name="T14" fmla="*/ 787 w 859"/>
                <a:gd name="T15" fmla="*/ 3 h 400"/>
                <a:gd name="T16" fmla="*/ 790 w 859"/>
                <a:gd name="T17" fmla="*/ 3 h 400"/>
                <a:gd name="T18" fmla="*/ 790 w 859"/>
                <a:gd name="T19" fmla="*/ 3 h 400"/>
                <a:gd name="T20" fmla="*/ 791 w 859"/>
                <a:gd name="T21" fmla="*/ 2 h 400"/>
                <a:gd name="T22" fmla="*/ 791 w 859"/>
                <a:gd name="T23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9" h="400">
                  <a:moveTo>
                    <a:pt x="791" y="0"/>
                  </a:moveTo>
                  <a:cubicBezTo>
                    <a:pt x="814" y="7"/>
                    <a:pt x="837" y="15"/>
                    <a:pt x="859" y="24"/>
                  </a:cubicBezTo>
                  <a:cubicBezTo>
                    <a:pt x="430" y="67"/>
                    <a:pt x="175" y="272"/>
                    <a:pt x="55" y="400"/>
                  </a:cubicBezTo>
                  <a:cubicBezTo>
                    <a:pt x="53" y="398"/>
                    <a:pt x="50" y="397"/>
                    <a:pt x="48" y="395"/>
                  </a:cubicBezTo>
                  <a:cubicBezTo>
                    <a:pt x="31" y="386"/>
                    <a:pt x="16" y="378"/>
                    <a:pt x="0" y="369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261" y="136"/>
                    <a:pt x="554" y="39"/>
                    <a:pt x="787" y="3"/>
                  </a:cubicBezTo>
                  <a:cubicBezTo>
                    <a:pt x="787" y="3"/>
                    <a:pt x="787" y="3"/>
                    <a:pt x="787" y="3"/>
                  </a:cubicBezTo>
                  <a:cubicBezTo>
                    <a:pt x="788" y="3"/>
                    <a:pt x="789" y="3"/>
                    <a:pt x="790" y="3"/>
                  </a:cubicBezTo>
                  <a:cubicBezTo>
                    <a:pt x="790" y="3"/>
                    <a:pt x="790" y="3"/>
                    <a:pt x="790" y="3"/>
                  </a:cubicBezTo>
                  <a:cubicBezTo>
                    <a:pt x="790" y="3"/>
                    <a:pt x="790" y="2"/>
                    <a:pt x="791" y="2"/>
                  </a:cubicBezTo>
                  <a:lnTo>
                    <a:pt x="7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 51"/>
            <p:cNvSpPr/>
            <p:nvPr/>
          </p:nvSpPr>
          <p:spPr bwMode="auto">
            <a:xfrm>
              <a:off x="3232151" y="3538538"/>
              <a:ext cx="4035425" cy="1392238"/>
            </a:xfrm>
            <a:custGeom>
              <a:avLst/>
              <a:gdLst>
                <a:gd name="T0" fmla="*/ 980 w 980"/>
                <a:gd name="T1" fmla="*/ 28 h 338"/>
                <a:gd name="T2" fmla="*/ 980 w 980"/>
                <a:gd name="T3" fmla="*/ 30 h 338"/>
                <a:gd name="T4" fmla="*/ 979 w 980"/>
                <a:gd name="T5" fmla="*/ 31 h 338"/>
                <a:gd name="T6" fmla="*/ 979 w 980"/>
                <a:gd name="T7" fmla="*/ 31 h 338"/>
                <a:gd name="T8" fmla="*/ 976 w 980"/>
                <a:gd name="T9" fmla="*/ 30 h 338"/>
                <a:gd name="T10" fmla="*/ 943 w 980"/>
                <a:gd name="T11" fmla="*/ 30 h 338"/>
                <a:gd name="T12" fmla="*/ 68 w 980"/>
                <a:gd name="T13" fmla="*/ 338 h 338"/>
                <a:gd name="T14" fmla="*/ 0 w 980"/>
                <a:gd name="T15" fmla="*/ 317 h 338"/>
                <a:gd name="T16" fmla="*/ 822 w 980"/>
                <a:gd name="T17" fmla="*/ 0 h 338"/>
                <a:gd name="T18" fmla="*/ 833 w 980"/>
                <a:gd name="T19" fmla="*/ 1 h 338"/>
                <a:gd name="T20" fmla="*/ 979 w 980"/>
                <a:gd name="T21" fmla="*/ 28 h 338"/>
                <a:gd name="T22" fmla="*/ 980 w 980"/>
                <a:gd name="T23" fmla="*/ 2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0" h="338">
                  <a:moveTo>
                    <a:pt x="980" y="28"/>
                  </a:moveTo>
                  <a:cubicBezTo>
                    <a:pt x="980" y="30"/>
                    <a:pt x="980" y="30"/>
                    <a:pt x="980" y="30"/>
                  </a:cubicBezTo>
                  <a:cubicBezTo>
                    <a:pt x="979" y="31"/>
                    <a:pt x="979" y="31"/>
                    <a:pt x="979" y="31"/>
                  </a:cubicBezTo>
                  <a:cubicBezTo>
                    <a:pt x="979" y="31"/>
                    <a:pt x="979" y="31"/>
                    <a:pt x="979" y="31"/>
                  </a:cubicBezTo>
                  <a:cubicBezTo>
                    <a:pt x="976" y="30"/>
                    <a:pt x="976" y="30"/>
                    <a:pt x="976" y="30"/>
                  </a:cubicBezTo>
                  <a:cubicBezTo>
                    <a:pt x="943" y="30"/>
                    <a:pt x="943" y="30"/>
                    <a:pt x="943" y="30"/>
                  </a:cubicBezTo>
                  <a:cubicBezTo>
                    <a:pt x="490" y="27"/>
                    <a:pt x="207" y="214"/>
                    <a:pt x="68" y="338"/>
                  </a:cubicBezTo>
                  <a:cubicBezTo>
                    <a:pt x="44" y="329"/>
                    <a:pt x="21" y="321"/>
                    <a:pt x="0" y="317"/>
                  </a:cubicBezTo>
                  <a:cubicBezTo>
                    <a:pt x="281" y="97"/>
                    <a:pt x="584" y="20"/>
                    <a:pt x="822" y="0"/>
                  </a:cubicBezTo>
                  <a:cubicBezTo>
                    <a:pt x="826" y="1"/>
                    <a:pt x="829" y="1"/>
                    <a:pt x="833" y="1"/>
                  </a:cubicBezTo>
                  <a:cubicBezTo>
                    <a:pt x="885" y="5"/>
                    <a:pt x="933" y="14"/>
                    <a:pt x="979" y="28"/>
                  </a:cubicBezTo>
                  <a:cubicBezTo>
                    <a:pt x="979" y="28"/>
                    <a:pt x="979" y="28"/>
                    <a:pt x="98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 52"/>
            <p:cNvSpPr/>
            <p:nvPr/>
          </p:nvSpPr>
          <p:spPr bwMode="auto">
            <a:xfrm>
              <a:off x="4805363" y="3768725"/>
              <a:ext cx="2947988" cy="1976438"/>
            </a:xfrm>
            <a:custGeom>
              <a:avLst/>
              <a:gdLst>
                <a:gd name="T0" fmla="*/ 716 w 716"/>
                <a:gd name="T1" fmla="*/ 19 h 480"/>
                <a:gd name="T2" fmla="*/ 716 w 716"/>
                <a:gd name="T3" fmla="*/ 20 h 480"/>
                <a:gd name="T4" fmla="*/ 716 w 716"/>
                <a:gd name="T5" fmla="*/ 20 h 480"/>
                <a:gd name="T6" fmla="*/ 618 w 716"/>
                <a:gd name="T7" fmla="*/ 53 h 480"/>
                <a:gd name="T8" fmla="*/ 618 w 716"/>
                <a:gd name="T9" fmla="*/ 53 h 480"/>
                <a:gd name="T10" fmla="*/ 562 w 716"/>
                <a:gd name="T11" fmla="*/ 76 h 480"/>
                <a:gd name="T12" fmla="*/ 560 w 716"/>
                <a:gd name="T13" fmla="*/ 77 h 480"/>
                <a:gd name="T14" fmla="*/ 468 w 716"/>
                <a:gd name="T15" fmla="*/ 121 h 480"/>
                <a:gd name="T16" fmla="*/ 468 w 716"/>
                <a:gd name="T17" fmla="*/ 121 h 480"/>
                <a:gd name="T18" fmla="*/ 433 w 716"/>
                <a:gd name="T19" fmla="*/ 140 h 480"/>
                <a:gd name="T20" fmla="*/ 432 w 716"/>
                <a:gd name="T21" fmla="*/ 141 h 480"/>
                <a:gd name="T22" fmla="*/ 339 w 716"/>
                <a:gd name="T23" fmla="*/ 200 h 480"/>
                <a:gd name="T24" fmla="*/ 313 w 716"/>
                <a:gd name="T25" fmla="*/ 219 h 480"/>
                <a:gd name="T26" fmla="*/ 248 w 716"/>
                <a:gd name="T27" fmla="*/ 271 h 480"/>
                <a:gd name="T28" fmla="*/ 228 w 716"/>
                <a:gd name="T29" fmla="*/ 288 h 480"/>
                <a:gd name="T30" fmla="*/ 58 w 716"/>
                <a:gd name="T31" fmla="*/ 480 h 480"/>
                <a:gd name="T32" fmla="*/ 0 w 716"/>
                <a:gd name="T33" fmla="*/ 449 h 480"/>
                <a:gd name="T34" fmla="*/ 674 w 716"/>
                <a:gd name="T35" fmla="*/ 0 h 480"/>
                <a:gd name="T36" fmla="*/ 674 w 716"/>
                <a:gd name="T37" fmla="*/ 0 h 480"/>
                <a:gd name="T38" fmla="*/ 716 w 716"/>
                <a:gd name="T39" fmla="*/ 1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6" h="480">
                  <a:moveTo>
                    <a:pt x="716" y="19"/>
                  </a:moveTo>
                  <a:cubicBezTo>
                    <a:pt x="716" y="20"/>
                    <a:pt x="716" y="20"/>
                    <a:pt x="716" y="20"/>
                  </a:cubicBezTo>
                  <a:cubicBezTo>
                    <a:pt x="716" y="20"/>
                    <a:pt x="716" y="20"/>
                    <a:pt x="716" y="20"/>
                  </a:cubicBezTo>
                  <a:cubicBezTo>
                    <a:pt x="682" y="30"/>
                    <a:pt x="649" y="41"/>
                    <a:pt x="618" y="53"/>
                  </a:cubicBezTo>
                  <a:cubicBezTo>
                    <a:pt x="618" y="53"/>
                    <a:pt x="618" y="53"/>
                    <a:pt x="618" y="53"/>
                  </a:cubicBezTo>
                  <a:cubicBezTo>
                    <a:pt x="599" y="60"/>
                    <a:pt x="580" y="68"/>
                    <a:pt x="562" y="76"/>
                  </a:cubicBezTo>
                  <a:cubicBezTo>
                    <a:pt x="561" y="76"/>
                    <a:pt x="561" y="76"/>
                    <a:pt x="560" y="77"/>
                  </a:cubicBezTo>
                  <a:cubicBezTo>
                    <a:pt x="528" y="91"/>
                    <a:pt x="497" y="106"/>
                    <a:pt x="468" y="121"/>
                  </a:cubicBezTo>
                  <a:cubicBezTo>
                    <a:pt x="468" y="121"/>
                    <a:pt x="468" y="121"/>
                    <a:pt x="468" y="121"/>
                  </a:cubicBezTo>
                  <a:cubicBezTo>
                    <a:pt x="456" y="128"/>
                    <a:pt x="445" y="134"/>
                    <a:pt x="433" y="140"/>
                  </a:cubicBezTo>
                  <a:cubicBezTo>
                    <a:pt x="433" y="141"/>
                    <a:pt x="432" y="141"/>
                    <a:pt x="432" y="141"/>
                  </a:cubicBezTo>
                  <a:cubicBezTo>
                    <a:pt x="399" y="160"/>
                    <a:pt x="368" y="180"/>
                    <a:pt x="339" y="200"/>
                  </a:cubicBezTo>
                  <a:cubicBezTo>
                    <a:pt x="330" y="207"/>
                    <a:pt x="321" y="213"/>
                    <a:pt x="313" y="219"/>
                  </a:cubicBezTo>
                  <a:cubicBezTo>
                    <a:pt x="290" y="236"/>
                    <a:pt x="268" y="254"/>
                    <a:pt x="248" y="271"/>
                  </a:cubicBezTo>
                  <a:cubicBezTo>
                    <a:pt x="241" y="277"/>
                    <a:pt x="235" y="282"/>
                    <a:pt x="228" y="288"/>
                  </a:cubicBezTo>
                  <a:cubicBezTo>
                    <a:pt x="148" y="360"/>
                    <a:pt x="93" y="429"/>
                    <a:pt x="58" y="480"/>
                  </a:cubicBezTo>
                  <a:cubicBezTo>
                    <a:pt x="38" y="470"/>
                    <a:pt x="19" y="460"/>
                    <a:pt x="0" y="449"/>
                  </a:cubicBezTo>
                  <a:cubicBezTo>
                    <a:pt x="209" y="205"/>
                    <a:pt x="457" y="72"/>
                    <a:pt x="674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88" y="6"/>
                    <a:pt x="702" y="12"/>
                    <a:pt x="71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 53"/>
            <p:cNvSpPr/>
            <p:nvPr/>
          </p:nvSpPr>
          <p:spPr bwMode="auto">
            <a:xfrm>
              <a:off x="6015038" y="4559300"/>
              <a:ext cx="2133600" cy="1549400"/>
            </a:xfrm>
            <a:custGeom>
              <a:avLst/>
              <a:gdLst>
                <a:gd name="T0" fmla="*/ 518 w 518"/>
                <a:gd name="T1" fmla="*/ 346 h 376"/>
                <a:gd name="T2" fmla="*/ 475 w 518"/>
                <a:gd name="T3" fmla="*/ 376 h 376"/>
                <a:gd name="T4" fmla="*/ 19 w 518"/>
                <a:gd name="T5" fmla="*/ 27 h 376"/>
                <a:gd name="T6" fmla="*/ 0 w 518"/>
                <a:gd name="T7" fmla="*/ 21 h 376"/>
                <a:gd name="T8" fmla="*/ 21 w 518"/>
                <a:gd name="T9" fmla="*/ 0 h 376"/>
                <a:gd name="T10" fmla="*/ 45 w 518"/>
                <a:gd name="T11" fmla="*/ 8 h 376"/>
                <a:gd name="T12" fmla="*/ 518 w 518"/>
                <a:gd name="T13" fmla="*/ 34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376">
                  <a:moveTo>
                    <a:pt x="518" y="346"/>
                  </a:moveTo>
                  <a:cubicBezTo>
                    <a:pt x="505" y="356"/>
                    <a:pt x="490" y="366"/>
                    <a:pt x="475" y="376"/>
                  </a:cubicBezTo>
                  <a:cubicBezTo>
                    <a:pt x="309" y="146"/>
                    <a:pt x="85" y="51"/>
                    <a:pt x="19" y="27"/>
                  </a:cubicBezTo>
                  <a:cubicBezTo>
                    <a:pt x="7" y="23"/>
                    <a:pt x="0" y="21"/>
                    <a:pt x="0" y="2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9" y="3"/>
                    <a:pt x="37" y="6"/>
                    <a:pt x="45" y="8"/>
                  </a:cubicBezTo>
                  <a:cubicBezTo>
                    <a:pt x="315" y="105"/>
                    <a:pt x="452" y="249"/>
                    <a:pt x="518" y="3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54"/>
            <p:cNvSpPr/>
            <p:nvPr/>
          </p:nvSpPr>
          <p:spPr bwMode="auto">
            <a:xfrm>
              <a:off x="6526213" y="4241800"/>
              <a:ext cx="2166938" cy="1265238"/>
            </a:xfrm>
            <a:custGeom>
              <a:avLst/>
              <a:gdLst>
                <a:gd name="T0" fmla="*/ 526 w 526"/>
                <a:gd name="T1" fmla="*/ 275 h 307"/>
                <a:gd name="T2" fmla="*/ 506 w 526"/>
                <a:gd name="T3" fmla="*/ 307 h 307"/>
                <a:gd name="T4" fmla="*/ 15 w 526"/>
                <a:gd name="T5" fmla="*/ 29 h 307"/>
                <a:gd name="T6" fmla="*/ 15 w 526"/>
                <a:gd name="T7" fmla="*/ 29 h 307"/>
                <a:gd name="T8" fmla="*/ 0 w 526"/>
                <a:gd name="T9" fmla="*/ 24 h 307"/>
                <a:gd name="T10" fmla="*/ 18 w 526"/>
                <a:gd name="T11" fmla="*/ 0 h 307"/>
                <a:gd name="T12" fmla="*/ 50 w 526"/>
                <a:gd name="T13" fmla="*/ 7 h 307"/>
                <a:gd name="T14" fmla="*/ 424 w 526"/>
                <a:gd name="T15" fmla="*/ 165 h 307"/>
                <a:gd name="T16" fmla="*/ 240 w 526"/>
                <a:gd name="T17" fmla="*/ 95 h 307"/>
                <a:gd name="T18" fmla="*/ 526 w 526"/>
                <a:gd name="T19" fmla="*/ 275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6" h="307">
                  <a:moveTo>
                    <a:pt x="526" y="275"/>
                  </a:moveTo>
                  <a:cubicBezTo>
                    <a:pt x="526" y="275"/>
                    <a:pt x="519" y="288"/>
                    <a:pt x="506" y="307"/>
                  </a:cubicBezTo>
                  <a:cubicBezTo>
                    <a:pt x="310" y="104"/>
                    <a:pt x="77" y="41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5" y="26"/>
                    <a:pt x="0" y="24"/>
                    <a:pt x="0" y="2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9" y="2"/>
                    <a:pt x="40" y="4"/>
                    <a:pt x="50" y="7"/>
                  </a:cubicBezTo>
                  <a:cubicBezTo>
                    <a:pt x="216" y="44"/>
                    <a:pt x="337" y="104"/>
                    <a:pt x="424" y="165"/>
                  </a:cubicBezTo>
                  <a:cubicBezTo>
                    <a:pt x="371" y="139"/>
                    <a:pt x="310" y="115"/>
                    <a:pt x="240" y="95"/>
                  </a:cubicBezTo>
                  <a:cubicBezTo>
                    <a:pt x="249" y="99"/>
                    <a:pt x="439" y="176"/>
                    <a:pt x="526" y="2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55"/>
            <p:cNvSpPr/>
            <p:nvPr/>
          </p:nvSpPr>
          <p:spPr bwMode="auto">
            <a:xfrm>
              <a:off x="5668963" y="4840288"/>
              <a:ext cx="1084263" cy="1535113"/>
            </a:xfrm>
            <a:custGeom>
              <a:avLst/>
              <a:gdLst>
                <a:gd name="T0" fmla="*/ 263 w 263"/>
                <a:gd name="T1" fmla="*/ 373 h 373"/>
                <a:gd name="T2" fmla="*/ 207 w 263"/>
                <a:gd name="T3" fmla="*/ 363 h 373"/>
                <a:gd name="T4" fmla="*/ 18 w 263"/>
                <a:gd name="T5" fmla="*/ 28 h 373"/>
                <a:gd name="T6" fmla="*/ 0 w 263"/>
                <a:gd name="T7" fmla="*/ 8 h 373"/>
                <a:gd name="T8" fmla="*/ 28 w 263"/>
                <a:gd name="T9" fmla="*/ 0 h 373"/>
                <a:gd name="T10" fmla="*/ 38 w 263"/>
                <a:gd name="T11" fmla="*/ 11 h 373"/>
                <a:gd name="T12" fmla="*/ 263 w 263"/>
                <a:gd name="T13" fmla="*/ 37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373">
                  <a:moveTo>
                    <a:pt x="263" y="373"/>
                  </a:moveTo>
                  <a:cubicBezTo>
                    <a:pt x="245" y="371"/>
                    <a:pt x="226" y="368"/>
                    <a:pt x="207" y="363"/>
                  </a:cubicBezTo>
                  <a:cubicBezTo>
                    <a:pt x="149" y="191"/>
                    <a:pt x="57" y="73"/>
                    <a:pt x="18" y="28"/>
                  </a:cubicBezTo>
                  <a:cubicBezTo>
                    <a:pt x="7" y="15"/>
                    <a:pt x="0" y="8"/>
                    <a:pt x="0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3"/>
                    <a:pt x="35" y="7"/>
                    <a:pt x="38" y="11"/>
                  </a:cubicBezTo>
                  <a:cubicBezTo>
                    <a:pt x="160" y="144"/>
                    <a:pt x="227" y="269"/>
                    <a:pt x="263" y="3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754755" y="1220357"/>
            <a:ext cx="3687747" cy="2153935"/>
            <a:chOff x="844687" y="1540840"/>
            <a:chExt cx="3241045" cy="2154191"/>
          </a:xfrm>
        </p:grpSpPr>
        <p:grpSp>
          <p:nvGrpSpPr>
            <p:cNvPr id="52" name="Group 51"/>
            <p:cNvGrpSpPr/>
            <p:nvPr/>
          </p:nvGrpSpPr>
          <p:grpSpPr>
            <a:xfrm>
              <a:off x="844687" y="1540840"/>
              <a:ext cx="496769" cy="714192"/>
              <a:chOff x="20016711" y="1991192"/>
              <a:chExt cx="768402" cy="1104712"/>
            </a:xfrm>
          </p:grpSpPr>
          <p:sp>
            <p:nvSpPr>
              <p:cNvPr id="55" name="Oval 54"/>
              <p:cNvSpPr/>
              <p:nvPr/>
            </p:nvSpPr>
            <p:spPr bwMode="auto">
              <a:xfrm>
                <a:off x="20016711" y="1991192"/>
                <a:ext cx="768402" cy="1104712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6" name="Oval 55"/>
              <p:cNvSpPr/>
              <p:nvPr/>
            </p:nvSpPr>
            <p:spPr bwMode="auto">
              <a:xfrm>
                <a:off x="20129263" y="1991192"/>
                <a:ext cx="543299" cy="1104712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57" name="Oval 56"/>
              <p:cNvSpPr/>
              <p:nvPr/>
            </p:nvSpPr>
            <p:spPr bwMode="auto">
              <a:xfrm>
                <a:off x="20286752" y="1991192"/>
                <a:ext cx="228320" cy="1104712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1415408" y="1580933"/>
              <a:ext cx="2670324" cy="83109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+mn-cs"/>
                </a:rPr>
                <a:t>Construction Period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+mn-cs"/>
                </a:rPr>
                <a:t>BAU 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58670" y="2306281"/>
              <a:ext cx="2391937" cy="138875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66BB6A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Lato" panose="020F0502020204030203" pitchFamily="34" charset="0"/>
                </a:rPr>
                <a:t>Situation.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BB6A"/>
                </a:solidFill>
                <a:effectLst/>
                <a:uLnTx/>
                <a:uFillTx/>
                <a:latin typeface="Lato" panose="020F0502020204030203" pitchFamily="34" charset="0"/>
                <a:ea typeface="Roboto Light" panose="02000000000000000000" pitchFamily="2" charset="0"/>
                <a:cs typeface="Lato" panose="020F0502020204030203" pitchFamily="34" charset="0"/>
              </a:endParaRPr>
            </a:p>
            <a:p>
              <a:pPr marL="171450" indent="-171450">
                <a:lnSpc>
                  <a:spcPct val="150000"/>
                </a:lnSpc>
                <a:buFont typeface="Wingdings" panose="05000000000000000000" charset="0"/>
                <a:buChar char="q"/>
              </a:pPr>
              <a:r>
                <a:rPr lang="en-GB" dirty="0">
                  <a:solidFill>
                    <a:schemeClr val="tx1"/>
                  </a:solidFill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Project Construction </a:t>
              </a:r>
              <a:r>
                <a:rPr lang="en-US" altLang="en-GB" dirty="0">
                  <a:solidFill>
                    <a:schemeClr val="tx1"/>
                  </a:solidFill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currently 25 Years</a:t>
              </a:r>
            </a:p>
            <a:p>
              <a:pPr marL="171450" indent="-171450">
                <a:lnSpc>
                  <a:spcPct val="150000"/>
                </a:lnSpc>
                <a:buFont typeface="Wingdings" panose="05000000000000000000" charset="0"/>
                <a:buChar char="q"/>
              </a:pPr>
              <a:r>
                <a:rPr kumimoji="0" lang="en-US" altLang="en-GB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Lato" panose="020F0502020204030203" pitchFamily="34" charset="0"/>
                  <a:ea typeface="Roboto Light" panose="02000000000000000000" pitchFamily="2" charset="0"/>
                  <a:cs typeface="Lato" panose="020F0502020204030203" pitchFamily="34" charset="0"/>
                </a:rPr>
                <a:t>One (1) Year to construct.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58525" y="3483709"/>
            <a:ext cx="3759207" cy="2136139"/>
            <a:chOff x="844686" y="3702250"/>
            <a:chExt cx="2636065" cy="2135811"/>
          </a:xfrm>
        </p:grpSpPr>
        <p:grpSp>
          <p:nvGrpSpPr>
            <p:cNvPr id="59" name="Group 58"/>
            <p:cNvGrpSpPr/>
            <p:nvPr/>
          </p:nvGrpSpPr>
          <p:grpSpPr>
            <a:xfrm>
              <a:off x="844686" y="3702250"/>
              <a:ext cx="496769" cy="714000"/>
              <a:chOff x="20016711" y="1991341"/>
              <a:chExt cx="768402" cy="1104415"/>
            </a:xfrm>
          </p:grpSpPr>
          <p:sp>
            <p:nvSpPr>
              <p:cNvPr id="62" name="Oval 61"/>
              <p:cNvSpPr/>
              <p:nvPr/>
            </p:nvSpPr>
            <p:spPr bwMode="auto">
              <a:xfrm>
                <a:off x="20016711" y="1991341"/>
                <a:ext cx="768402" cy="1104412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63" name="Oval 62"/>
              <p:cNvSpPr/>
              <p:nvPr/>
            </p:nvSpPr>
            <p:spPr bwMode="auto">
              <a:xfrm>
                <a:off x="20129263" y="1991346"/>
                <a:ext cx="543298" cy="1104410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64" name="Oval 63"/>
              <p:cNvSpPr/>
              <p:nvPr/>
            </p:nvSpPr>
            <p:spPr bwMode="auto">
              <a:xfrm>
                <a:off x="20286752" y="1991343"/>
                <a:ext cx="228320" cy="1104410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1414540" y="3858705"/>
              <a:ext cx="1529080" cy="83086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+mn-cs"/>
                </a:rPr>
                <a:t>Financing BAU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338081" y="4271078"/>
              <a:ext cx="2142670" cy="156698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i="0" u="none" strike="noStrike" kern="1200" cap="none" spc="0" normalizeH="0" baseline="0" noProof="0" dirty="0">
                  <a:ln>
                    <a:noFill/>
                  </a:ln>
                  <a:solidFill>
                    <a:srgbClr val="66BB6A"/>
                  </a:solidFill>
                  <a:effectLst/>
                  <a:uLnTx/>
                  <a:uFillTx/>
                  <a:latin typeface="Lato" panose="020F0502020204030203" pitchFamily="34" charset="0"/>
                  <a:ea typeface="+mn-ea"/>
                  <a:cs typeface="Lato" panose="020F0502020204030203" pitchFamily="34" charset="0"/>
                </a:rPr>
                <a:t>Situation.</a:t>
              </a:r>
            </a:p>
            <a:p>
              <a:pPr marL="168275" indent="-168275" algn="l">
                <a:lnSpc>
                  <a:spcPct val="150000"/>
                </a:lnSpc>
                <a:buSzTx/>
                <a:buFont typeface="Wingdings" panose="05000000000000000000" charset="0"/>
                <a:buChar char="q"/>
              </a:pPr>
              <a:r>
                <a:rPr lang="en-GB" sz="1600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Loan  term is </a:t>
              </a:r>
              <a:r>
                <a:rPr lang="en-US" altLang="en-GB" sz="1600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8 Years</a:t>
              </a:r>
              <a:endParaRPr lang="en-GB" sz="1600" dirty="0">
                <a:latin typeface="Lato" panose="020F0502020204030203" pitchFamily="34" charset="0"/>
                <a:cs typeface="Lato" panose="020F0502020204030203" pitchFamily="34" charset="0"/>
              </a:endParaRPr>
            </a:p>
            <a:p>
              <a:pPr marL="168275" indent="-168275" algn="l">
                <a:lnSpc>
                  <a:spcPct val="150000"/>
                </a:lnSpc>
                <a:buSzTx/>
                <a:buFont typeface="Wingdings" panose="05000000000000000000" charset="0"/>
                <a:buChar char="q"/>
              </a:pPr>
              <a:r>
                <a:rPr lang="en-GB" sz="1600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Interest is </a:t>
              </a:r>
              <a:r>
                <a:rPr lang="en-US" altLang="en-GB" sz="1600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currently at 5%</a:t>
              </a:r>
              <a:endParaRPr kumimoji="0" lang="en-US" altLang="en-GB" sz="1600" b="0" i="0" u="none" strike="noStrike" cap="none" spc="0" normalizeH="0" baseline="0" dirty="0">
                <a:latin typeface="Lato" panose="020F0502020204030203" pitchFamily="34" charset="0"/>
                <a:cs typeface="Lato" panose="020F0502020204030203" pitchFamily="34" charset="0"/>
                <a:sym typeface="+mn-ea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577092" y="1293886"/>
            <a:ext cx="4391388" cy="2805889"/>
            <a:chOff x="3853590" y="1542322"/>
            <a:chExt cx="3339788" cy="2805889"/>
          </a:xfrm>
        </p:grpSpPr>
        <p:grpSp>
          <p:nvGrpSpPr>
            <p:cNvPr id="66" name="Group 65"/>
            <p:cNvGrpSpPr/>
            <p:nvPr/>
          </p:nvGrpSpPr>
          <p:grpSpPr>
            <a:xfrm>
              <a:off x="3853590" y="1542322"/>
              <a:ext cx="496769" cy="714107"/>
              <a:chOff x="20016711" y="1991257"/>
              <a:chExt cx="768402" cy="1104580"/>
            </a:xfrm>
          </p:grpSpPr>
          <p:sp>
            <p:nvSpPr>
              <p:cNvPr id="69" name="Oval 68"/>
              <p:cNvSpPr/>
              <p:nvPr/>
            </p:nvSpPr>
            <p:spPr bwMode="auto">
              <a:xfrm>
                <a:off x="20016711" y="1991257"/>
                <a:ext cx="768402" cy="1104580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70" name="Oval 69"/>
              <p:cNvSpPr/>
              <p:nvPr/>
            </p:nvSpPr>
            <p:spPr bwMode="auto">
              <a:xfrm>
                <a:off x="20129262" y="1991257"/>
                <a:ext cx="543299" cy="1104580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71" name="Oval 70"/>
              <p:cNvSpPr/>
              <p:nvPr/>
            </p:nvSpPr>
            <p:spPr bwMode="auto">
              <a:xfrm>
                <a:off x="20286751" y="1991257"/>
                <a:ext cx="228320" cy="1104580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4400947" y="1688258"/>
              <a:ext cx="2792431" cy="83099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2400" b="1" kern="1200" noProof="0" dirty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+mn-cs"/>
                  <a:sym typeface="+mn-ea"/>
                </a:rPr>
                <a:t>Construction Period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+mn-cs"/>
                </a:rPr>
                <a:t>Scenario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75840" y="2313295"/>
              <a:ext cx="3117538" cy="203491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600" b="1" kern="1200" noProof="0" dirty="0">
                  <a:ln>
                    <a:noFill/>
                  </a:ln>
                  <a:solidFill>
                    <a:srgbClr val="66BB6A"/>
                  </a:solidFill>
                  <a:effectLst/>
                  <a:uLnTx/>
                  <a:uFillTx/>
                  <a:latin typeface="Source Sans Pro Light" panose="020B0403030403020204" pitchFamily="34" charset="0"/>
                  <a:ea typeface="+mn-ea"/>
                  <a:cs typeface="+mn-cs"/>
                  <a:sym typeface="+mn-ea"/>
                </a:rPr>
                <a:t>Scenario Change.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BB6A"/>
                </a:solidFill>
                <a:effectLst/>
                <a:uLnTx/>
                <a:uFillTx/>
                <a:latin typeface="Lato" panose="020F0502020204030203" pitchFamily="34" charset="0"/>
                <a:ea typeface="Roboto Light" panose="02000000000000000000" pitchFamily="2" charset="0"/>
                <a:cs typeface="Lato" panose="020F0502020204030203" pitchFamily="34" charset="0"/>
              </a:endParaRPr>
            </a:p>
            <a:p>
              <a:pPr marL="0" indent="0">
                <a:lnSpc>
                  <a:spcPct val="100000"/>
                </a:lnSpc>
                <a:buFont typeface="Wingdings" panose="05000000000000000000" pitchFamily="2" charset="2"/>
                <a:buNone/>
              </a:pPr>
              <a:r>
                <a:rPr 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Project Construction delays by </a:t>
              </a:r>
              <a:r>
                <a:rPr lang="en-US" alt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2</a:t>
              </a:r>
              <a:r>
                <a:rPr lang="en-US" altLang="en-GB" dirty="0" err="1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 </a:t>
              </a:r>
              <a:r>
                <a:rPr 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years</a:t>
              </a:r>
              <a:r>
                <a:rPr lang="en-US" alt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 due to:</a:t>
              </a:r>
            </a:p>
            <a:p>
              <a:pPr marL="171450" indent="-1714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alt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Force Majeure &amp; </a:t>
              </a:r>
            </a:p>
            <a:p>
              <a:pPr marL="171450" indent="-171450">
                <a:lnSpc>
                  <a:spcPct val="100000"/>
                </a:lnSpc>
                <a:buFont typeface="Arial" panose="020B0604020202020204" pitchFamily="34" charset="0"/>
                <a:buChar char="•"/>
              </a:pPr>
              <a:r>
                <a:rPr lang="en-US" alt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Project Milestones.</a:t>
              </a:r>
            </a:p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Impact:  Reduce revenues By </a:t>
              </a:r>
              <a:r>
                <a:rPr lang="en-US" altLang="en-GB" b="1" dirty="0" err="1">
                  <a:solidFill>
                    <a:srgbClr val="C00000"/>
                  </a:solidFill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Kshs</a:t>
              </a:r>
              <a:r>
                <a:rPr lang="en-US" altLang="en-GB" b="1" dirty="0">
                  <a:solidFill>
                    <a:srgbClr val="C00000"/>
                  </a:solidFill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 519 Million</a:t>
              </a:r>
            </a:p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GB" dirty="0"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                   Increased Expenses by </a:t>
              </a:r>
              <a:r>
                <a:rPr lang="en-US" altLang="en-GB" b="1" dirty="0">
                  <a:solidFill>
                    <a:srgbClr val="C00000"/>
                  </a:solidFill>
                  <a:latin typeface="Lato" panose="020F0502020204030203" pitchFamily="34" charset="0"/>
                  <a:cs typeface="Lato" panose="020F0502020204030203" pitchFamily="34" charset="0"/>
                  <a:sym typeface="+mn-ea"/>
                </a:rPr>
                <a:t>Kshs 728.93 Million</a:t>
              </a:r>
              <a:endParaRPr lang="en-US" altLang="en-GB" dirty="0">
                <a:latin typeface="Lato" panose="020F0502020204030203" pitchFamily="34" charset="0"/>
                <a:cs typeface="Lato" panose="020F0502020204030203" pitchFamily="34" charset="0"/>
                <a:sym typeface="+mn-ea"/>
              </a:endParaRP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Lato" panose="020F0502020204030203" pitchFamily="34" charset="0"/>
                <a:ea typeface="Roboto Light" panose="02000000000000000000" pitchFamily="2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436259" y="3572557"/>
            <a:ext cx="4673036" cy="2865193"/>
            <a:chOff x="3841187" y="3702197"/>
            <a:chExt cx="3247477" cy="2865193"/>
          </a:xfrm>
        </p:grpSpPr>
        <p:grpSp>
          <p:nvGrpSpPr>
            <p:cNvPr id="73" name="Group 72"/>
            <p:cNvGrpSpPr/>
            <p:nvPr/>
          </p:nvGrpSpPr>
          <p:grpSpPr>
            <a:xfrm>
              <a:off x="3841187" y="3702197"/>
              <a:ext cx="496769" cy="714107"/>
              <a:chOff x="20016711" y="1991257"/>
              <a:chExt cx="768402" cy="1104580"/>
            </a:xfrm>
          </p:grpSpPr>
          <p:sp>
            <p:nvSpPr>
              <p:cNvPr id="76" name="Oval 75"/>
              <p:cNvSpPr/>
              <p:nvPr/>
            </p:nvSpPr>
            <p:spPr bwMode="auto">
              <a:xfrm>
                <a:off x="20016711" y="1991257"/>
                <a:ext cx="768402" cy="1104580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01600" sx="14000" sy="14000" algn="ctr" rotWithShape="0">
                  <a:schemeClr val="accent1">
                    <a:alpha val="50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20129262" y="1991257"/>
                <a:ext cx="543299" cy="1104580"/>
              </a:xfrm>
              <a:prstGeom prst="ellipse">
                <a:avLst/>
              </a:prstGeom>
              <a:solidFill>
                <a:schemeClr val="accent1">
                  <a:alpha val="29000"/>
                </a:schemeClr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>
                <a:off x="20286751" y="1991257"/>
                <a:ext cx="228320" cy="1104580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400000"/>
                <a:headEnd type="none" w="med" len="med"/>
                <a:tailEnd type="none" w="med" len="med"/>
              </a:ln>
              <a:effectLst>
                <a:outerShdw blurRad="177800" dist="50800" dir="5400000" algn="ctr" rotWithShape="0">
                  <a:schemeClr val="accent1">
                    <a:alpha val="43000"/>
                  </a:schemeClr>
                </a:outerShdw>
              </a:effectLst>
            </p:spPr>
            <p:txBody>
              <a:bodyPr vert="horz" wrap="square" lIns="38100" tIns="38100" rIns="38100" bIns="38100" numCol="1" rtlCol="0" anchor="ctr" anchorCtr="0" compatLnSpc="1">
                <a:spAutoFit/>
              </a:bodyPr>
              <a:lstStyle/>
              <a:p>
                <a:pPr marL="0" marR="0" lvl="0" indent="0" algn="l" defTabSz="8255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74808C"/>
                  </a:solidFill>
                  <a:effectLst/>
                  <a:uLnTx/>
                  <a:uFillTx/>
                  <a:latin typeface="Poppins" charset="0"/>
                  <a:ea typeface="Poppins" charset="0"/>
                  <a:cs typeface="Poppins" charset="0"/>
                  <a:sym typeface="Poppins" charset="0"/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4421267" y="3858705"/>
              <a:ext cx="2667397" cy="461665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2400" b="1" kern="1200" noProof="0" dirty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+mn-cs"/>
                  <a:sym typeface="+mn-ea"/>
                </a:rPr>
                <a:t>Financing Scenario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Open Sans" panose="020B0606030504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027877" y="4336010"/>
              <a:ext cx="2482850" cy="2231380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800" b="1" kern="1200" noProof="0" dirty="0">
                  <a:ln>
                    <a:noFill/>
                  </a:ln>
                  <a:solidFill>
                    <a:srgbClr val="66BB6A"/>
                  </a:solidFill>
                  <a:effectLst/>
                  <a:uLnTx/>
                  <a:uFillTx/>
                  <a:latin typeface="Source Sans Pro Light" panose="020B0403030403020204" pitchFamily="34" charset="0"/>
                  <a:ea typeface="+mn-ea"/>
                  <a:cs typeface="+mn-cs"/>
                  <a:sym typeface="+mn-ea"/>
                </a:rPr>
                <a:t>Scenario Change.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6BB6A"/>
                </a:solidFill>
                <a:effectLst/>
                <a:uLnTx/>
                <a:uFillTx/>
                <a:latin typeface="Source Sans Pro Light" panose="020B0403030403020204" pitchFamily="34" charset="0"/>
                <a:ea typeface="+mn-ea"/>
                <a:cs typeface="+mn-cs"/>
              </a:endParaRPr>
            </a:p>
            <a:p>
              <a:pPr marL="168275" indent="-168275">
                <a:buFont typeface="Wingdings" panose="05000000000000000000" charset="0"/>
                <a:buChar char="q"/>
              </a:pPr>
              <a:r>
                <a:rPr lang="en-GB" sz="1600" dirty="0">
                  <a:sym typeface="+mn-ea"/>
                </a:rPr>
                <a:t>Loan  term is increased  </a:t>
              </a:r>
              <a:r>
                <a:rPr lang="en-US" altLang="en-GB" sz="1600" dirty="0">
                  <a:sym typeface="+mn-ea"/>
                </a:rPr>
                <a:t> to 12 years </a:t>
              </a:r>
              <a:r>
                <a:rPr lang="en-GB" sz="1600" dirty="0">
                  <a:sym typeface="+mn-ea"/>
                </a:rPr>
                <a:t>Electricity sector reforms on reducing the cost of power procured.</a:t>
              </a:r>
              <a:endParaRPr lang="en-GB" sz="1600" dirty="0"/>
            </a:p>
            <a:p>
              <a:pPr marL="168275" indent="-168275">
                <a:buFont typeface="Wingdings" panose="05000000000000000000" charset="0"/>
                <a:buChar char="q"/>
              </a:pPr>
              <a:r>
                <a:rPr lang="en-GB" sz="1600" dirty="0">
                  <a:sym typeface="+mn-ea"/>
                </a:rPr>
                <a:t>Interest is</a:t>
              </a:r>
              <a:r>
                <a:rPr lang="en-US" altLang="en-GB" sz="1600" dirty="0">
                  <a:sym typeface="+mn-ea"/>
                </a:rPr>
                <a:t>reduced to 4.7% expected to be renegotiated for the sustainability.</a:t>
              </a:r>
            </a:p>
            <a:p>
              <a:pPr marL="0" indent="0">
                <a:buFont typeface="Wingdings" panose="05000000000000000000" charset="0"/>
                <a:buNone/>
              </a:pPr>
              <a:r>
                <a:rPr kumimoji="0" lang="en-US" alt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  <a:sym typeface="+mn-ea"/>
                </a:rPr>
                <a:t>                       Savings of</a:t>
              </a:r>
              <a:r>
                <a:rPr kumimoji="0" lang="en-US" alt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  <a:sym typeface="+mn-ea"/>
                </a:rPr>
                <a:t> Kshs  </a:t>
              </a:r>
              <a:r>
                <a:rPr kumimoji="0" lang="en-US" alt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  <a:sym typeface="+mn-ea"/>
                </a:rPr>
                <a:t>1,066.40 Million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1;p11"/>
          <p:cNvSpPr txBox="1">
            <a:spLocks noGrp="1"/>
          </p:cNvSpPr>
          <p:nvPr/>
        </p:nvSpPr>
        <p:spPr>
          <a:xfrm>
            <a:off x="103383" y="-155230"/>
            <a:ext cx="2266950" cy="1016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</a:pPr>
            <a:r>
              <a:rPr lang="sv-SE" dirty="0"/>
              <a:t>Results</a:t>
            </a:r>
          </a:p>
        </p:txBody>
      </p:sp>
      <p:graphicFrame>
        <p:nvGraphicFramePr>
          <p:cNvPr id="3" name="Chart 2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99187952"/>
              </p:ext>
            </p:extLst>
          </p:nvPr>
        </p:nvGraphicFramePr>
        <p:xfrm>
          <a:off x="2783841" y="743586"/>
          <a:ext cx="8855710" cy="280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60988036"/>
              </p:ext>
            </p:extLst>
          </p:nvPr>
        </p:nvGraphicFramePr>
        <p:xfrm>
          <a:off x="3088641" y="3660140"/>
          <a:ext cx="8392160" cy="2618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3E539DB-AB12-414B-461F-A9DEFDFB57E3}"/>
              </a:ext>
            </a:extLst>
          </p:cNvPr>
          <p:cNvSpPr txBox="1"/>
          <p:nvPr/>
        </p:nvSpPr>
        <p:spPr>
          <a:xfrm>
            <a:off x="103383" y="1029976"/>
            <a:ext cx="2802378" cy="255454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BAU Scenario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Revenues are slower in rising compared to the expenses</a:t>
            </a: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Sharp deep in expenditure due to loan completion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Dividends late in starting</a:t>
            </a:r>
          </a:p>
          <a:p>
            <a:endParaRPr kumimoji="0" lang="en-US" alt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  <a:sym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4AF709-52EA-0055-F4B7-784EE0A08F13}"/>
              </a:ext>
            </a:extLst>
          </p:cNvPr>
          <p:cNvSpPr txBox="1"/>
          <p:nvPr/>
        </p:nvSpPr>
        <p:spPr>
          <a:xfrm>
            <a:off x="184663" y="3884887"/>
            <a:ext cx="2802378" cy="255454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Case Scenario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Savings from the 2 year extension aids the sharp rise during construction year</a:t>
            </a:r>
            <a:endParaRPr lang="en-US" altLang="en-GB" sz="1600" b="1" kern="1200" dirty="0">
              <a:solidFill>
                <a:srgbClr val="002060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Even curves in expenditures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Dividends late in starting</a:t>
            </a:r>
          </a:p>
          <a:p>
            <a:endParaRPr kumimoji="0" lang="en-US" alt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  <a:sym typeface="+mn-e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241E705-B2DC-DAB2-CE33-ADC063FFC2EA}"/>
              </a:ext>
            </a:extLst>
          </p:cNvPr>
          <p:cNvSpPr/>
          <p:nvPr/>
        </p:nvSpPr>
        <p:spPr>
          <a:xfrm>
            <a:off x="3749040" y="2336800"/>
            <a:ext cx="640080" cy="558800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KE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351E83A-6D4D-1F8C-E3BD-8F5497ACBEBA}"/>
              </a:ext>
            </a:extLst>
          </p:cNvPr>
          <p:cNvSpPr/>
          <p:nvPr/>
        </p:nvSpPr>
        <p:spPr>
          <a:xfrm>
            <a:off x="7211696" y="4409440"/>
            <a:ext cx="1200784" cy="752719"/>
          </a:xfrm>
          <a:prstGeom prst="ellipse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US" dirty="0"/>
              <a:t>1,166.4 Million</a:t>
            </a:r>
            <a:endParaRPr lang="en-K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762BA1-541E-8BB1-777D-E35C60E800FA}"/>
              </a:ext>
            </a:extLst>
          </p:cNvPr>
          <p:cNvSpPr txBox="1"/>
          <p:nvPr/>
        </p:nvSpPr>
        <p:spPr>
          <a:xfrm>
            <a:off x="3982720" y="1991360"/>
            <a:ext cx="192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GB" b="1" dirty="0" err="1">
                <a:solidFill>
                  <a:srgbClr val="C00000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Kshs</a:t>
            </a:r>
            <a:r>
              <a:rPr lang="en-US" altLang="en-GB" b="1" dirty="0">
                <a:solidFill>
                  <a:srgbClr val="C00000"/>
                </a:solidFill>
                <a:latin typeface="Lato" panose="020F0502020204030203" pitchFamily="34" charset="0"/>
                <a:cs typeface="Lato" panose="020F0502020204030203" pitchFamily="34" charset="0"/>
                <a:sym typeface="+mn-ea"/>
              </a:rPr>
              <a:t> 728.93 Million</a:t>
            </a:r>
            <a:endParaRPr lang="en-US" altLang="en-GB" dirty="0">
              <a:latin typeface="Lato" panose="020F0502020204030203" pitchFamily="34" charset="0"/>
              <a:cs typeface="Lato" panose="020F0502020204030203" pitchFamily="34" charset="0"/>
              <a:sym typeface="+mn-ea"/>
            </a:endParaRPr>
          </a:p>
          <a:p>
            <a:endParaRPr lang="en-KE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6EBBBB-4A0A-7F8C-4C67-E0263984613B}"/>
              </a:ext>
            </a:extLst>
          </p:cNvPr>
          <p:cNvCxnSpPr/>
          <p:nvPr/>
        </p:nvCxnSpPr>
        <p:spPr>
          <a:xfrm flipH="1">
            <a:off x="4318000" y="2225040"/>
            <a:ext cx="467360" cy="233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1;p11"/>
          <p:cNvSpPr txBox="1">
            <a:spLocks noGrp="1"/>
          </p:cNvSpPr>
          <p:nvPr/>
        </p:nvSpPr>
        <p:spPr>
          <a:xfrm>
            <a:off x="0" y="0"/>
            <a:ext cx="2324100" cy="585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</a:pPr>
            <a:r>
              <a:rPr lang="sv-SE"/>
              <a:t>Results</a:t>
            </a:r>
          </a:p>
        </p:txBody>
      </p:sp>
      <p:graphicFrame>
        <p:nvGraphicFramePr>
          <p:cNvPr id="2" name="Chart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24272655"/>
              </p:ext>
            </p:extLst>
          </p:nvPr>
        </p:nvGraphicFramePr>
        <p:xfrm>
          <a:off x="6181090" y="808355"/>
          <a:ext cx="5848985" cy="3425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0EE3EBE-7B80-E516-754E-DE8730B3F769}"/>
              </a:ext>
            </a:extLst>
          </p:cNvPr>
          <p:cNvSpPr txBox="1"/>
          <p:nvPr/>
        </p:nvSpPr>
        <p:spPr>
          <a:xfrm>
            <a:off x="6744273" y="4288790"/>
            <a:ext cx="4722617" cy="21852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Case Scenario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Despite the extended construction period the optimal price remains around US 4 Cents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Low impact on the NPV and IRR by the various changes</a:t>
            </a:r>
          </a:p>
          <a:p>
            <a:endParaRPr kumimoji="0" lang="en-US" alt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  <a:sym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C013F-C345-AA51-C166-19004B4A4476}"/>
              </a:ext>
            </a:extLst>
          </p:cNvPr>
          <p:cNvSpPr txBox="1"/>
          <p:nvPr/>
        </p:nvSpPr>
        <p:spPr>
          <a:xfrm>
            <a:off x="573661" y="4390390"/>
            <a:ext cx="4722617" cy="190013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BAU Scenario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kumimoji="0" lang="en-US" alt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Despite 1 year construction and a high rate of Interest,</a:t>
            </a:r>
          </a:p>
          <a:p>
            <a:pPr>
              <a:lnSpc>
                <a:spcPct val="150000"/>
              </a:lnSpc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The optimal price remains around US 4 cents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en-GB" sz="1600" b="1" kern="1200" dirty="0">
                <a:solidFill>
                  <a:srgbClr val="002060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  <a:sym typeface="+mn-ea"/>
              </a:rPr>
              <a:t>The price of solar is coming down</a:t>
            </a:r>
          </a:p>
          <a:p>
            <a:pPr>
              <a:lnSpc>
                <a:spcPct val="150000"/>
              </a:lnSpc>
            </a:pPr>
            <a:endParaRPr kumimoji="0" lang="en-US" altLang="en-GB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  <a:sym typeface="+mn-ea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06E8111-BB0E-6035-587D-90F0F7061434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44847962"/>
              </p:ext>
            </p:extLst>
          </p:nvPr>
        </p:nvGraphicFramePr>
        <p:xfrm>
          <a:off x="573661" y="931227"/>
          <a:ext cx="5095619" cy="2970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599" y="270329"/>
            <a:ext cx="7553866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</a:pPr>
            <a:r>
              <a:rPr lang="sv-SE" sz="3600">
                <a:sym typeface="+mn-ea"/>
              </a:rPr>
              <a:t>Conclusions and Policy Insights</a:t>
            </a:r>
            <a:endParaRPr kumimoji="0" lang="sv-SE" sz="36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Source Sans Pro Light" panose="020B0403030403020204" pitchFamily="34" charset="0"/>
              <a:ea typeface="Roboto Black" panose="02000000000000000000" pitchFamily="2" charset="0"/>
              <a:cs typeface="Roboto Black" panose="02000000000000000000" pitchFamily="2" charset="0"/>
              <a:sym typeface="+mn-ea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464533" y="4081804"/>
            <a:ext cx="762518" cy="852908"/>
          </a:xfrm>
          <a:custGeom>
            <a:avLst/>
            <a:gdLst>
              <a:gd name="T0" fmla="*/ 239 w 246"/>
              <a:gd name="T1" fmla="*/ 97 h 275"/>
              <a:gd name="T2" fmla="*/ 83 w 246"/>
              <a:gd name="T3" fmla="*/ 23 h 275"/>
              <a:gd name="T4" fmla="*/ 13 w 246"/>
              <a:gd name="T5" fmla="*/ 86 h 275"/>
              <a:gd name="T6" fmla="*/ 6 w 246"/>
              <a:gd name="T7" fmla="*/ 107 h 275"/>
              <a:gd name="T8" fmla="*/ 9 w 246"/>
              <a:gd name="T9" fmla="*/ 178 h 275"/>
              <a:gd name="T10" fmla="*/ 164 w 246"/>
              <a:gd name="T11" fmla="*/ 253 h 275"/>
              <a:gd name="T12" fmla="*/ 243 w 246"/>
              <a:gd name="T13" fmla="*/ 161 h 275"/>
              <a:gd name="T14" fmla="*/ 246 w 246"/>
              <a:gd name="T15" fmla="*/ 139 h 275"/>
              <a:gd name="T16" fmla="*/ 239 w 246"/>
              <a:gd name="T17" fmla="*/ 97 h 275"/>
              <a:gd name="T18" fmla="*/ 229 w 246"/>
              <a:gd name="T19" fmla="*/ 161 h 275"/>
              <a:gd name="T20" fmla="*/ 160 w 246"/>
              <a:gd name="T21" fmla="*/ 239 h 275"/>
              <a:gd name="T22" fmla="*/ 22 w 246"/>
              <a:gd name="T23" fmla="*/ 173 h 275"/>
              <a:gd name="T24" fmla="*/ 19 w 246"/>
              <a:gd name="T25" fmla="*/ 114 h 275"/>
              <a:gd name="T26" fmla="*/ 27 w 246"/>
              <a:gd name="T27" fmla="*/ 91 h 275"/>
              <a:gd name="T28" fmla="*/ 88 w 246"/>
              <a:gd name="T29" fmla="*/ 36 h 275"/>
              <a:gd name="T30" fmla="*/ 225 w 246"/>
              <a:gd name="T31" fmla="*/ 102 h 275"/>
              <a:gd name="T32" fmla="*/ 231 w 246"/>
              <a:gd name="T33" fmla="*/ 138 h 275"/>
              <a:gd name="T34" fmla="*/ 229 w 246"/>
              <a:gd name="T35" fmla="*/ 16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6" h="275">
                <a:moveTo>
                  <a:pt x="239" y="97"/>
                </a:moveTo>
                <a:cubicBezTo>
                  <a:pt x="216" y="34"/>
                  <a:pt x="147" y="0"/>
                  <a:pt x="83" y="23"/>
                </a:cubicBezTo>
                <a:cubicBezTo>
                  <a:pt x="51" y="34"/>
                  <a:pt x="26" y="58"/>
                  <a:pt x="13" y="86"/>
                </a:cubicBezTo>
                <a:cubicBezTo>
                  <a:pt x="10" y="93"/>
                  <a:pt x="7" y="100"/>
                  <a:pt x="6" y="107"/>
                </a:cubicBezTo>
                <a:cubicBezTo>
                  <a:pt x="0" y="130"/>
                  <a:pt x="0" y="155"/>
                  <a:pt x="9" y="178"/>
                </a:cubicBezTo>
                <a:cubicBezTo>
                  <a:pt x="31" y="242"/>
                  <a:pt x="101" y="275"/>
                  <a:pt x="164" y="253"/>
                </a:cubicBezTo>
                <a:cubicBezTo>
                  <a:pt x="206" y="238"/>
                  <a:pt x="235" y="202"/>
                  <a:pt x="243" y="161"/>
                </a:cubicBezTo>
                <a:cubicBezTo>
                  <a:pt x="245" y="154"/>
                  <a:pt x="246" y="146"/>
                  <a:pt x="246" y="139"/>
                </a:cubicBezTo>
                <a:cubicBezTo>
                  <a:pt x="246" y="125"/>
                  <a:pt x="244" y="111"/>
                  <a:pt x="239" y="97"/>
                </a:cubicBezTo>
                <a:close/>
                <a:moveTo>
                  <a:pt x="229" y="161"/>
                </a:moveTo>
                <a:cubicBezTo>
                  <a:pt x="221" y="196"/>
                  <a:pt x="196" y="226"/>
                  <a:pt x="160" y="239"/>
                </a:cubicBezTo>
                <a:cubicBezTo>
                  <a:pt x="104" y="259"/>
                  <a:pt x="42" y="229"/>
                  <a:pt x="22" y="173"/>
                </a:cubicBezTo>
                <a:cubicBezTo>
                  <a:pt x="15" y="154"/>
                  <a:pt x="14" y="133"/>
                  <a:pt x="19" y="114"/>
                </a:cubicBezTo>
                <a:cubicBezTo>
                  <a:pt x="21" y="106"/>
                  <a:pt x="23" y="99"/>
                  <a:pt x="27" y="91"/>
                </a:cubicBezTo>
                <a:cubicBezTo>
                  <a:pt x="38" y="66"/>
                  <a:pt x="60" y="46"/>
                  <a:pt x="88" y="36"/>
                </a:cubicBezTo>
                <a:cubicBezTo>
                  <a:pt x="144" y="16"/>
                  <a:pt x="205" y="46"/>
                  <a:pt x="225" y="102"/>
                </a:cubicBezTo>
                <a:cubicBezTo>
                  <a:pt x="229" y="114"/>
                  <a:pt x="231" y="126"/>
                  <a:pt x="231" y="138"/>
                </a:cubicBezTo>
                <a:cubicBezTo>
                  <a:pt x="231" y="146"/>
                  <a:pt x="230" y="154"/>
                  <a:pt x="229" y="16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4553764" y="4340226"/>
            <a:ext cx="118202" cy="123997"/>
          </a:xfrm>
          <a:custGeom>
            <a:avLst/>
            <a:gdLst>
              <a:gd name="T0" fmla="*/ 27 w 38"/>
              <a:gd name="T1" fmla="*/ 40 h 40"/>
              <a:gd name="T2" fmla="*/ 0 w 38"/>
              <a:gd name="T3" fmla="*/ 0 h 40"/>
              <a:gd name="T4" fmla="*/ 31 w 38"/>
              <a:gd name="T5" fmla="*/ 37 h 40"/>
              <a:gd name="T6" fmla="*/ 14 w 38"/>
              <a:gd name="T7" fmla="*/ 17 h 40"/>
              <a:gd name="T8" fmla="*/ 27 w 38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40">
                <a:moveTo>
                  <a:pt x="27" y="40"/>
                </a:moveTo>
                <a:cubicBezTo>
                  <a:pt x="27" y="40"/>
                  <a:pt x="0" y="36"/>
                  <a:pt x="0" y="0"/>
                </a:cubicBezTo>
                <a:cubicBezTo>
                  <a:pt x="0" y="0"/>
                  <a:pt x="38" y="1"/>
                  <a:pt x="31" y="37"/>
                </a:cubicBezTo>
                <a:cubicBezTo>
                  <a:pt x="31" y="37"/>
                  <a:pt x="17" y="24"/>
                  <a:pt x="14" y="17"/>
                </a:cubicBezTo>
                <a:cubicBezTo>
                  <a:pt x="14" y="17"/>
                  <a:pt x="20" y="35"/>
                  <a:pt x="27" y="4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640677" y="4349497"/>
            <a:ext cx="130950" cy="117043"/>
          </a:xfrm>
          <a:custGeom>
            <a:avLst/>
            <a:gdLst>
              <a:gd name="T0" fmla="*/ 7 w 42"/>
              <a:gd name="T1" fmla="*/ 36 h 38"/>
              <a:gd name="T2" fmla="*/ 30 w 42"/>
              <a:gd name="T3" fmla="*/ 0 h 38"/>
              <a:gd name="T4" fmla="*/ 10 w 42"/>
              <a:gd name="T5" fmla="*/ 38 h 38"/>
              <a:gd name="T6" fmla="*/ 21 w 42"/>
              <a:gd name="T7" fmla="*/ 17 h 38"/>
              <a:gd name="T8" fmla="*/ 7 w 42"/>
              <a:gd name="T9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8">
                <a:moveTo>
                  <a:pt x="7" y="36"/>
                </a:moveTo>
                <a:cubicBezTo>
                  <a:pt x="7" y="36"/>
                  <a:pt x="0" y="13"/>
                  <a:pt x="30" y="0"/>
                </a:cubicBezTo>
                <a:cubicBezTo>
                  <a:pt x="30" y="0"/>
                  <a:pt x="42" y="30"/>
                  <a:pt x="10" y="38"/>
                </a:cubicBezTo>
                <a:cubicBezTo>
                  <a:pt x="10" y="38"/>
                  <a:pt x="16" y="23"/>
                  <a:pt x="21" y="17"/>
                </a:cubicBezTo>
                <a:cubicBezTo>
                  <a:pt x="21" y="17"/>
                  <a:pt x="9" y="28"/>
                  <a:pt x="7" y="3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842315" y="4410916"/>
            <a:ext cx="130950" cy="288552"/>
          </a:xfrm>
          <a:custGeom>
            <a:avLst/>
            <a:gdLst>
              <a:gd name="T0" fmla="*/ 0 w 113"/>
              <a:gd name="T1" fmla="*/ 0 h 249"/>
              <a:gd name="T2" fmla="*/ 0 w 113"/>
              <a:gd name="T3" fmla="*/ 249 h 249"/>
              <a:gd name="T4" fmla="*/ 113 w 113"/>
              <a:gd name="T5" fmla="*/ 249 h 249"/>
              <a:gd name="T6" fmla="*/ 113 w 113"/>
              <a:gd name="T7" fmla="*/ 0 h 249"/>
              <a:gd name="T8" fmla="*/ 0 w 113"/>
              <a:gd name="T9" fmla="*/ 0 h 249"/>
              <a:gd name="T10" fmla="*/ 51 w 113"/>
              <a:gd name="T11" fmla="*/ 201 h 249"/>
              <a:gd name="T12" fmla="*/ 14 w 113"/>
              <a:gd name="T13" fmla="*/ 201 h 249"/>
              <a:gd name="T14" fmla="*/ 14 w 113"/>
              <a:gd name="T15" fmla="*/ 147 h 249"/>
              <a:gd name="T16" fmla="*/ 51 w 113"/>
              <a:gd name="T17" fmla="*/ 147 h 249"/>
              <a:gd name="T18" fmla="*/ 51 w 113"/>
              <a:gd name="T19" fmla="*/ 201 h 249"/>
              <a:gd name="T20" fmla="*/ 51 w 113"/>
              <a:gd name="T21" fmla="*/ 134 h 249"/>
              <a:gd name="T22" fmla="*/ 14 w 113"/>
              <a:gd name="T23" fmla="*/ 134 h 249"/>
              <a:gd name="T24" fmla="*/ 14 w 113"/>
              <a:gd name="T25" fmla="*/ 78 h 249"/>
              <a:gd name="T26" fmla="*/ 51 w 113"/>
              <a:gd name="T27" fmla="*/ 78 h 249"/>
              <a:gd name="T28" fmla="*/ 51 w 113"/>
              <a:gd name="T29" fmla="*/ 134 h 249"/>
              <a:gd name="T30" fmla="*/ 51 w 113"/>
              <a:gd name="T31" fmla="*/ 64 h 249"/>
              <a:gd name="T32" fmla="*/ 14 w 113"/>
              <a:gd name="T33" fmla="*/ 64 h 249"/>
              <a:gd name="T34" fmla="*/ 14 w 113"/>
              <a:gd name="T35" fmla="*/ 11 h 249"/>
              <a:gd name="T36" fmla="*/ 51 w 113"/>
              <a:gd name="T37" fmla="*/ 11 h 249"/>
              <a:gd name="T38" fmla="*/ 51 w 113"/>
              <a:gd name="T39" fmla="*/ 64 h 249"/>
              <a:gd name="T40" fmla="*/ 99 w 113"/>
              <a:gd name="T41" fmla="*/ 201 h 249"/>
              <a:gd name="T42" fmla="*/ 64 w 113"/>
              <a:gd name="T43" fmla="*/ 201 h 249"/>
              <a:gd name="T44" fmla="*/ 64 w 113"/>
              <a:gd name="T45" fmla="*/ 147 h 249"/>
              <a:gd name="T46" fmla="*/ 99 w 113"/>
              <a:gd name="T47" fmla="*/ 147 h 249"/>
              <a:gd name="T48" fmla="*/ 99 w 113"/>
              <a:gd name="T49" fmla="*/ 201 h 249"/>
              <a:gd name="T50" fmla="*/ 99 w 113"/>
              <a:gd name="T51" fmla="*/ 134 h 249"/>
              <a:gd name="T52" fmla="*/ 64 w 113"/>
              <a:gd name="T53" fmla="*/ 134 h 249"/>
              <a:gd name="T54" fmla="*/ 64 w 113"/>
              <a:gd name="T55" fmla="*/ 78 h 249"/>
              <a:gd name="T56" fmla="*/ 99 w 113"/>
              <a:gd name="T57" fmla="*/ 78 h 249"/>
              <a:gd name="T58" fmla="*/ 99 w 113"/>
              <a:gd name="T59" fmla="*/ 134 h 249"/>
              <a:gd name="T60" fmla="*/ 99 w 113"/>
              <a:gd name="T61" fmla="*/ 64 h 249"/>
              <a:gd name="T62" fmla="*/ 64 w 113"/>
              <a:gd name="T63" fmla="*/ 64 h 249"/>
              <a:gd name="T64" fmla="*/ 64 w 113"/>
              <a:gd name="T65" fmla="*/ 11 h 249"/>
              <a:gd name="T66" fmla="*/ 99 w 113"/>
              <a:gd name="T67" fmla="*/ 11 h 249"/>
              <a:gd name="T68" fmla="*/ 99 w 113"/>
              <a:gd name="T69" fmla="*/ 6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3" h="249">
                <a:moveTo>
                  <a:pt x="0" y="0"/>
                </a:moveTo>
                <a:lnTo>
                  <a:pt x="0" y="249"/>
                </a:lnTo>
                <a:lnTo>
                  <a:pt x="113" y="249"/>
                </a:lnTo>
                <a:lnTo>
                  <a:pt x="113" y="0"/>
                </a:lnTo>
                <a:lnTo>
                  <a:pt x="0" y="0"/>
                </a:lnTo>
                <a:close/>
                <a:moveTo>
                  <a:pt x="51" y="201"/>
                </a:moveTo>
                <a:lnTo>
                  <a:pt x="14" y="201"/>
                </a:lnTo>
                <a:lnTo>
                  <a:pt x="14" y="147"/>
                </a:lnTo>
                <a:lnTo>
                  <a:pt x="51" y="147"/>
                </a:lnTo>
                <a:lnTo>
                  <a:pt x="51" y="201"/>
                </a:lnTo>
                <a:close/>
                <a:moveTo>
                  <a:pt x="51" y="134"/>
                </a:moveTo>
                <a:lnTo>
                  <a:pt x="14" y="134"/>
                </a:lnTo>
                <a:lnTo>
                  <a:pt x="14" y="78"/>
                </a:lnTo>
                <a:lnTo>
                  <a:pt x="51" y="78"/>
                </a:lnTo>
                <a:lnTo>
                  <a:pt x="51" y="134"/>
                </a:lnTo>
                <a:close/>
                <a:moveTo>
                  <a:pt x="51" y="64"/>
                </a:moveTo>
                <a:lnTo>
                  <a:pt x="14" y="64"/>
                </a:lnTo>
                <a:lnTo>
                  <a:pt x="14" y="11"/>
                </a:lnTo>
                <a:lnTo>
                  <a:pt x="51" y="11"/>
                </a:lnTo>
                <a:lnTo>
                  <a:pt x="51" y="64"/>
                </a:lnTo>
                <a:close/>
                <a:moveTo>
                  <a:pt x="99" y="201"/>
                </a:moveTo>
                <a:lnTo>
                  <a:pt x="64" y="201"/>
                </a:lnTo>
                <a:lnTo>
                  <a:pt x="64" y="147"/>
                </a:lnTo>
                <a:lnTo>
                  <a:pt x="99" y="147"/>
                </a:lnTo>
                <a:lnTo>
                  <a:pt x="99" y="201"/>
                </a:lnTo>
                <a:close/>
                <a:moveTo>
                  <a:pt x="99" y="134"/>
                </a:moveTo>
                <a:lnTo>
                  <a:pt x="64" y="134"/>
                </a:lnTo>
                <a:lnTo>
                  <a:pt x="64" y="78"/>
                </a:lnTo>
                <a:lnTo>
                  <a:pt x="99" y="78"/>
                </a:lnTo>
                <a:lnTo>
                  <a:pt x="99" y="134"/>
                </a:lnTo>
                <a:close/>
                <a:moveTo>
                  <a:pt x="99" y="64"/>
                </a:moveTo>
                <a:lnTo>
                  <a:pt x="64" y="64"/>
                </a:lnTo>
                <a:lnTo>
                  <a:pt x="64" y="11"/>
                </a:lnTo>
                <a:lnTo>
                  <a:pt x="99" y="11"/>
                </a:lnTo>
                <a:lnTo>
                  <a:pt x="99" y="64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4984853" y="4516371"/>
            <a:ext cx="84596" cy="183097"/>
          </a:xfrm>
          <a:custGeom>
            <a:avLst/>
            <a:gdLst>
              <a:gd name="T0" fmla="*/ 0 w 73"/>
              <a:gd name="T1" fmla="*/ 0 h 158"/>
              <a:gd name="T2" fmla="*/ 0 w 73"/>
              <a:gd name="T3" fmla="*/ 158 h 158"/>
              <a:gd name="T4" fmla="*/ 73 w 73"/>
              <a:gd name="T5" fmla="*/ 158 h 158"/>
              <a:gd name="T6" fmla="*/ 73 w 73"/>
              <a:gd name="T7" fmla="*/ 0 h 158"/>
              <a:gd name="T8" fmla="*/ 0 w 73"/>
              <a:gd name="T9" fmla="*/ 0 h 158"/>
              <a:gd name="T10" fmla="*/ 32 w 73"/>
              <a:gd name="T11" fmla="*/ 129 h 158"/>
              <a:gd name="T12" fmla="*/ 8 w 73"/>
              <a:gd name="T13" fmla="*/ 129 h 158"/>
              <a:gd name="T14" fmla="*/ 8 w 73"/>
              <a:gd name="T15" fmla="*/ 94 h 158"/>
              <a:gd name="T16" fmla="*/ 32 w 73"/>
              <a:gd name="T17" fmla="*/ 94 h 158"/>
              <a:gd name="T18" fmla="*/ 32 w 73"/>
              <a:gd name="T19" fmla="*/ 129 h 158"/>
              <a:gd name="T20" fmla="*/ 32 w 73"/>
              <a:gd name="T21" fmla="*/ 86 h 158"/>
              <a:gd name="T22" fmla="*/ 8 w 73"/>
              <a:gd name="T23" fmla="*/ 86 h 158"/>
              <a:gd name="T24" fmla="*/ 8 w 73"/>
              <a:gd name="T25" fmla="*/ 51 h 158"/>
              <a:gd name="T26" fmla="*/ 32 w 73"/>
              <a:gd name="T27" fmla="*/ 51 h 158"/>
              <a:gd name="T28" fmla="*/ 32 w 73"/>
              <a:gd name="T29" fmla="*/ 86 h 158"/>
              <a:gd name="T30" fmla="*/ 32 w 73"/>
              <a:gd name="T31" fmla="*/ 43 h 158"/>
              <a:gd name="T32" fmla="*/ 8 w 73"/>
              <a:gd name="T33" fmla="*/ 43 h 158"/>
              <a:gd name="T34" fmla="*/ 8 w 73"/>
              <a:gd name="T35" fmla="*/ 8 h 158"/>
              <a:gd name="T36" fmla="*/ 32 w 73"/>
              <a:gd name="T37" fmla="*/ 8 h 158"/>
              <a:gd name="T38" fmla="*/ 32 w 73"/>
              <a:gd name="T39" fmla="*/ 43 h 158"/>
              <a:gd name="T40" fmla="*/ 62 w 73"/>
              <a:gd name="T41" fmla="*/ 129 h 158"/>
              <a:gd name="T42" fmla="*/ 40 w 73"/>
              <a:gd name="T43" fmla="*/ 129 h 158"/>
              <a:gd name="T44" fmla="*/ 40 w 73"/>
              <a:gd name="T45" fmla="*/ 94 h 158"/>
              <a:gd name="T46" fmla="*/ 62 w 73"/>
              <a:gd name="T47" fmla="*/ 94 h 158"/>
              <a:gd name="T48" fmla="*/ 62 w 73"/>
              <a:gd name="T49" fmla="*/ 129 h 158"/>
              <a:gd name="T50" fmla="*/ 62 w 73"/>
              <a:gd name="T51" fmla="*/ 86 h 158"/>
              <a:gd name="T52" fmla="*/ 40 w 73"/>
              <a:gd name="T53" fmla="*/ 86 h 158"/>
              <a:gd name="T54" fmla="*/ 40 w 73"/>
              <a:gd name="T55" fmla="*/ 51 h 158"/>
              <a:gd name="T56" fmla="*/ 62 w 73"/>
              <a:gd name="T57" fmla="*/ 51 h 158"/>
              <a:gd name="T58" fmla="*/ 62 w 73"/>
              <a:gd name="T59" fmla="*/ 86 h 158"/>
              <a:gd name="T60" fmla="*/ 62 w 73"/>
              <a:gd name="T61" fmla="*/ 43 h 158"/>
              <a:gd name="T62" fmla="*/ 40 w 73"/>
              <a:gd name="T63" fmla="*/ 43 h 158"/>
              <a:gd name="T64" fmla="*/ 40 w 73"/>
              <a:gd name="T65" fmla="*/ 8 h 158"/>
              <a:gd name="T66" fmla="*/ 62 w 73"/>
              <a:gd name="T67" fmla="*/ 8 h 158"/>
              <a:gd name="T68" fmla="*/ 62 w 73"/>
              <a:gd name="T69" fmla="*/ 43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58">
                <a:moveTo>
                  <a:pt x="0" y="0"/>
                </a:moveTo>
                <a:lnTo>
                  <a:pt x="0" y="158"/>
                </a:lnTo>
                <a:lnTo>
                  <a:pt x="73" y="158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32" y="129"/>
                </a:moveTo>
                <a:lnTo>
                  <a:pt x="8" y="129"/>
                </a:lnTo>
                <a:lnTo>
                  <a:pt x="8" y="94"/>
                </a:lnTo>
                <a:lnTo>
                  <a:pt x="32" y="94"/>
                </a:lnTo>
                <a:lnTo>
                  <a:pt x="32" y="129"/>
                </a:lnTo>
                <a:close/>
                <a:moveTo>
                  <a:pt x="32" y="86"/>
                </a:moveTo>
                <a:lnTo>
                  <a:pt x="8" y="86"/>
                </a:lnTo>
                <a:lnTo>
                  <a:pt x="8" y="51"/>
                </a:lnTo>
                <a:lnTo>
                  <a:pt x="32" y="51"/>
                </a:lnTo>
                <a:lnTo>
                  <a:pt x="32" y="86"/>
                </a:lnTo>
                <a:close/>
                <a:moveTo>
                  <a:pt x="32" y="43"/>
                </a:moveTo>
                <a:lnTo>
                  <a:pt x="8" y="43"/>
                </a:lnTo>
                <a:lnTo>
                  <a:pt x="8" y="8"/>
                </a:lnTo>
                <a:lnTo>
                  <a:pt x="32" y="8"/>
                </a:lnTo>
                <a:lnTo>
                  <a:pt x="32" y="43"/>
                </a:lnTo>
                <a:close/>
                <a:moveTo>
                  <a:pt x="62" y="129"/>
                </a:moveTo>
                <a:lnTo>
                  <a:pt x="40" y="129"/>
                </a:lnTo>
                <a:lnTo>
                  <a:pt x="40" y="94"/>
                </a:lnTo>
                <a:lnTo>
                  <a:pt x="62" y="94"/>
                </a:lnTo>
                <a:lnTo>
                  <a:pt x="62" y="129"/>
                </a:lnTo>
                <a:close/>
                <a:moveTo>
                  <a:pt x="62" y="86"/>
                </a:moveTo>
                <a:lnTo>
                  <a:pt x="40" y="86"/>
                </a:lnTo>
                <a:lnTo>
                  <a:pt x="40" y="51"/>
                </a:lnTo>
                <a:lnTo>
                  <a:pt x="62" y="51"/>
                </a:lnTo>
                <a:lnTo>
                  <a:pt x="62" y="86"/>
                </a:lnTo>
                <a:close/>
                <a:moveTo>
                  <a:pt x="62" y="43"/>
                </a:moveTo>
                <a:lnTo>
                  <a:pt x="40" y="43"/>
                </a:lnTo>
                <a:lnTo>
                  <a:pt x="40" y="8"/>
                </a:lnTo>
                <a:lnTo>
                  <a:pt x="62" y="8"/>
                </a:lnTo>
                <a:lnTo>
                  <a:pt x="62" y="43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10"/>
          <p:cNvSpPr/>
          <p:nvPr/>
        </p:nvSpPr>
        <p:spPr bwMode="auto">
          <a:xfrm>
            <a:off x="4594323" y="4464222"/>
            <a:ext cx="279281" cy="114726"/>
          </a:xfrm>
          <a:custGeom>
            <a:avLst/>
            <a:gdLst>
              <a:gd name="T0" fmla="*/ 0 w 241"/>
              <a:gd name="T1" fmla="*/ 99 h 99"/>
              <a:gd name="T2" fmla="*/ 121 w 241"/>
              <a:gd name="T3" fmla="*/ 0 h 99"/>
              <a:gd name="T4" fmla="*/ 241 w 241"/>
              <a:gd name="T5" fmla="*/ 99 h 99"/>
              <a:gd name="T6" fmla="*/ 0 w 241"/>
              <a:gd name="T7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" h="99">
                <a:moveTo>
                  <a:pt x="0" y="99"/>
                </a:moveTo>
                <a:lnTo>
                  <a:pt x="121" y="0"/>
                </a:lnTo>
                <a:lnTo>
                  <a:pt x="241" y="99"/>
                </a:lnTo>
                <a:lnTo>
                  <a:pt x="0" y="99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4638359" y="4553454"/>
            <a:ext cx="188892" cy="149491"/>
          </a:xfrm>
          <a:custGeom>
            <a:avLst/>
            <a:gdLst>
              <a:gd name="T0" fmla="*/ 0 w 163"/>
              <a:gd name="T1" fmla="*/ 0 h 129"/>
              <a:gd name="T2" fmla="*/ 0 w 163"/>
              <a:gd name="T3" fmla="*/ 129 h 129"/>
              <a:gd name="T4" fmla="*/ 163 w 163"/>
              <a:gd name="T5" fmla="*/ 129 h 129"/>
              <a:gd name="T6" fmla="*/ 163 w 163"/>
              <a:gd name="T7" fmla="*/ 0 h 129"/>
              <a:gd name="T8" fmla="*/ 0 w 163"/>
              <a:gd name="T9" fmla="*/ 0 h 129"/>
              <a:gd name="T10" fmla="*/ 131 w 163"/>
              <a:gd name="T11" fmla="*/ 121 h 129"/>
              <a:gd name="T12" fmla="*/ 88 w 163"/>
              <a:gd name="T13" fmla="*/ 121 h 129"/>
              <a:gd name="T14" fmla="*/ 88 w 163"/>
              <a:gd name="T15" fmla="*/ 43 h 129"/>
              <a:gd name="T16" fmla="*/ 131 w 163"/>
              <a:gd name="T17" fmla="*/ 43 h 129"/>
              <a:gd name="T18" fmla="*/ 131 w 163"/>
              <a:gd name="T19" fmla="*/ 12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" h="129">
                <a:moveTo>
                  <a:pt x="0" y="0"/>
                </a:moveTo>
                <a:lnTo>
                  <a:pt x="0" y="129"/>
                </a:lnTo>
                <a:lnTo>
                  <a:pt x="163" y="129"/>
                </a:lnTo>
                <a:lnTo>
                  <a:pt x="163" y="0"/>
                </a:lnTo>
                <a:lnTo>
                  <a:pt x="0" y="0"/>
                </a:lnTo>
                <a:close/>
                <a:moveTo>
                  <a:pt x="131" y="121"/>
                </a:moveTo>
                <a:lnTo>
                  <a:pt x="88" y="121"/>
                </a:lnTo>
                <a:lnTo>
                  <a:pt x="88" y="43"/>
                </a:lnTo>
                <a:lnTo>
                  <a:pt x="131" y="43"/>
                </a:lnTo>
                <a:lnTo>
                  <a:pt x="131" y="121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656900" y="4494352"/>
            <a:ext cx="18541" cy="4056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13"/>
          <p:cNvSpPr/>
          <p:nvPr/>
        </p:nvSpPr>
        <p:spPr bwMode="auto">
          <a:xfrm>
            <a:off x="4564193" y="4668179"/>
            <a:ext cx="588692" cy="49831"/>
          </a:xfrm>
          <a:custGeom>
            <a:avLst/>
            <a:gdLst>
              <a:gd name="T0" fmla="*/ 190 w 190"/>
              <a:gd name="T1" fmla="*/ 16 h 16"/>
              <a:gd name="T2" fmla="*/ 95 w 190"/>
              <a:gd name="T3" fmla="*/ 0 h 16"/>
              <a:gd name="T4" fmla="*/ 0 w 190"/>
              <a:gd name="T5" fmla="*/ 16 h 16"/>
              <a:gd name="T6" fmla="*/ 95 w 190"/>
              <a:gd name="T7" fmla="*/ 14 h 16"/>
              <a:gd name="T8" fmla="*/ 190 w 190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6">
                <a:moveTo>
                  <a:pt x="190" y="16"/>
                </a:moveTo>
                <a:cubicBezTo>
                  <a:pt x="166" y="6"/>
                  <a:pt x="132" y="0"/>
                  <a:pt x="95" y="0"/>
                </a:cubicBezTo>
                <a:cubicBezTo>
                  <a:pt x="58" y="0"/>
                  <a:pt x="25" y="6"/>
                  <a:pt x="0" y="16"/>
                </a:cubicBezTo>
                <a:cubicBezTo>
                  <a:pt x="30" y="15"/>
                  <a:pt x="62" y="14"/>
                  <a:pt x="95" y="14"/>
                </a:cubicBezTo>
                <a:cubicBezTo>
                  <a:pt x="128" y="14"/>
                  <a:pt x="160" y="15"/>
                  <a:pt x="190" y="1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779657" y="4819987"/>
            <a:ext cx="762518" cy="852908"/>
          </a:xfrm>
          <a:custGeom>
            <a:avLst/>
            <a:gdLst>
              <a:gd name="T0" fmla="*/ 239 w 246"/>
              <a:gd name="T1" fmla="*/ 97 h 275"/>
              <a:gd name="T2" fmla="*/ 83 w 246"/>
              <a:gd name="T3" fmla="*/ 22 h 275"/>
              <a:gd name="T4" fmla="*/ 13 w 246"/>
              <a:gd name="T5" fmla="*/ 86 h 275"/>
              <a:gd name="T6" fmla="*/ 6 w 246"/>
              <a:gd name="T7" fmla="*/ 107 h 275"/>
              <a:gd name="T8" fmla="*/ 9 w 246"/>
              <a:gd name="T9" fmla="*/ 178 h 275"/>
              <a:gd name="T10" fmla="*/ 165 w 246"/>
              <a:gd name="T11" fmla="*/ 252 h 275"/>
              <a:gd name="T12" fmla="*/ 244 w 246"/>
              <a:gd name="T13" fmla="*/ 161 h 275"/>
              <a:gd name="T14" fmla="*/ 246 w 246"/>
              <a:gd name="T15" fmla="*/ 139 h 275"/>
              <a:gd name="T16" fmla="*/ 239 w 246"/>
              <a:gd name="T17" fmla="*/ 97 h 275"/>
              <a:gd name="T18" fmla="*/ 229 w 246"/>
              <a:gd name="T19" fmla="*/ 161 h 275"/>
              <a:gd name="T20" fmla="*/ 160 w 246"/>
              <a:gd name="T21" fmla="*/ 239 h 275"/>
              <a:gd name="T22" fmla="*/ 23 w 246"/>
              <a:gd name="T23" fmla="*/ 173 h 275"/>
              <a:gd name="T24" fmla="*/ 19 w 246"/>
              <a:gd name="T25" fmla="*/ 114 h 275"/>
              <a:gd name="T26" fmla="*/ 27 w 246"/>
              <a:gd name="T27" fmla="*/ 91 h 275"/>
              <a:gd name="T28" fmla="*/ 88 w 246"/>
              <a:gd name="T29" fmla="*/ 36 h 275"/>
              <a:gd name="T30" fmla="*/ 226 w 246"/>
              <a:gd name="T31" fmla="*/ 102 h 275"/>
              <a:gd name="T32" fmla="*/ 232 w 246"/>
              <a:gd name="T33" fmla="*/ 137 h 275"/>
              <a:gd name="T34" fmla="*/ 229 w 246"/>
              <a:gd name="T35" fmla="*/ 16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6" h="275">
                <a:moveTo>
                  <a:pt x="239" y="97"/>
                </a:moveTo>
                <a:cubicBezTo>
                  <a:pt x="217" y="33"/>
                  <a:pt x="147" y="0"/>
                  <a:pt x="83" y="22"/>
                </a:cubicBezTo>
                <a:cubicBezTo>
                  <a:pt x="51" y="34"/>
                  <a:pt x="27" y="57"/>
                  <a:pt x="13" y="86"/>
                </a:cubicBezTo>
                <a:cubicBezTo>
                  <a:pt x="10" y="93"/>
                  <a:pt x="8" y="100"/>
                  <a:pt x="6" y="107"/>
                </a:cubicBezTo>
                <a:cubicBezTo>
                  <a:pt x="0" y="130"/>
                  <a:pt x="1" y="154"/>
                  <a:pt x="9" y="178"/>
                </a:cubicBezTo>
                <a:cubicBezTo>
                  <a:pt x="32" y="241"/>
                  <a:pt x="101" y="275"/>
                  <a:pt x="165" y="252"/>
                </a:cubicBezTo>
                <a:cubicBezTo>
                  <a:pt x="207" y="238"/>
                  <a:pt x="236" y="202"/>
                  <a:pt x="244" y="161"/>
                </a:cubicBezTo>
                <a:cubicBezTo>
                  <a:pt x="245" y="154"/>
                  <a:pt x="246" y="146"/>
                  <a:pt x="246" y="139"/>
                </a:cubicBezTo>
                <a:cubicBezTo>
                  <a:pt x="246" y="125"/>
                  <a:pt x="244" y="111"/>
                  <a:pt x="239" y="97"/>
                </a:cubicBezTo>
                <a:close/>
                <a:moveTo>
                  <a:pt x="229" y="161"/>
                </a:moveTo>
                <a:cubicBezTo>
                  <a:pt x="221" y="196"/>
                  <a:pt x="196" y="226"/>
                  <a:pt x="160" y="239"/>
                </a:cubicBezTo>
                <a:cubicBezTo>
                  <a:pt x="104" y="259"/>
                  <a:pt x="42" y="229"/>
                  <a:pt x="23" y="173"/>
                </a:cubicBezTo>
                <a:cubicBezTo>
                  <a:pt x="16" y="153"/>
                  <a:pt x="15" y="133"/>
                  <a:pt x="19" y="114"/>
                </a:cubicBezTo>
                <a:cubicBezTo>
                  <a:pt x="21" y="106"/>
                  <a:pt x="24" y="98"/>
                  <a:pt x="27" y="91"/>
                </a:cubicBezTo>
                <a:cubicBezTo>
                  <a:pt x="39" y="66"/>
                  <a:pt x="60" y="46"/>
                  <a:pt x="88" y="36"/>
                </a:cubicBezTo>
                <a:cubicBezTo>
                  <a:pt x="144" y="16"/>
                  <a:pt x="206" y="46"/>
                  <a:pt x="226" y="102"/>
                </a:cubicBezTo>
                <a:cubicBezTo>
                  <a:pt x="230" y="113"/>
                  <a:pt x="232" y="125"/>
                  <a:pt x="232" y="137"/>
                </a:cubicBezTo>
                <a:cubicBezTo>
                  <a:pt x="232" y="145"/>
                  <a:pt x="231" y="153"/>
                  <a:pt x="229" y="16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 15"/>
          <p:cNvSpPr/>
          <p:nvPr/>
        </p:nvSpPr>
        <p:spPr bwMode="auto">
          <a:xfrm>
            <a:off x="3950006" y="5300907"/>
            <a:ext cx="201639" cy="133267"/>
          </a:xfrm>
          <a:custGeom>
            <a:avLst/>
            <a:gdLst>
              <a:gd name="T0" fmla="*/ 19 w 65"/>
              <a:gd name="T1" fmla="*/ 8 h 43"/>
              <a:gd name="T2" fmla="*/ 7 w 65"/>
              <a:gd name="T3" fmla="*/ 5 h 43"/>
              <a:gd name="T4" fmla="*/ 0 w 65"/>
              <a:gd name="T5" fmla="*/ 0 h 43"/>
              <a:gd name="T6" fmla="*/ 1 w 65"/>
              <a:gd name="T7" fmla="*/ 2 h 43"/>
              <a:gd name="T8" fmla="*/ 5 w 65"/>
              <a:gd name="T9" fmla="*/ 8 h 43"/>
              <a:gd name="T10" fmla="*/ 9 w 65"/>
              <a:gd name="T11" fmla="*/ 16 h 43"/>
              <a:gd name="T12" fmla="*/ 12 w 65"/>
              <a:gd name="T13" fmla="*/ 22 h 43"/>
              <a:gd name="T14" fmla="*/ 13 w 65"/>
              <a:gd name="T15" fmla="*/ 23 h 43"/>
              <a:gd name="T16" fmla="*/ 16 w 65"/>
              <a:gd name="T17" fmla="*/ 30 h 43"/>
              <a:gd name="T18" fmla="*/ 20 w 65"/>
              <a:gd name="T19" fmla="*/ 36 h 43"/>
              <a:gd name="T20" fmla="*/ 24 w 65"/>
              <a:gd name="T21" fmla="*/ 41 h 43"/>
              <a:gd name="T22" fmla="*/ 28 w 65"/>
              <a:gd name="T23" fmla="*/ 43 h 43"/>
              <a:gd name="T24" fmla="*/ 65 w 65"/>
              <a:gd name="T25" fmla="*/ 43 h 43"/>
              <a:gd name="T26" fmla="*/ 64 w 65"/>
              <a:gd name="T27" fmla="*/ 7 h 43"/>
              <a:gd name="T28" fmla="*/ 19 w 65"/>
              <a:gd name="T2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" h="43">
                <a:moveTo>
                  <a:pt x="19" y="8"/>
                </a:moveTo>
                <a:cubicBezTo>
                  <a:pt x="14" y="8"/>
                  <a:pt x="10" y="7"/>
                  <a:pt x="7" y="5"/>
                </a:cubicBezTo>
                <a:cubicBezTo>
                  <a:pt x="3" y="4"/>
                  <a:pt x="1" y="2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4"/>
                  <a:pt x="3" y="6"/>
                  <a:pt x="5" y="8"/>
                </a:cubicBezTo>
                <a:cubicBezTo>
                  <a:pt x="6" y="11"/>
                  <a:pt x="7" y="13"/>
                  <a:pt x="9" y="16"/>
                </a:cubicBezTo>
                <a:cubicBezTo>
                  <a:pt x="10" y="19"/>
                  <a:pt x="12" y="21"/>
                  <a:pt x="12" y="22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6"/>
                  <a:pt x="15" y="28"/>
                  <a:pt x="16" y="30"/>
                </a:cubicBezTo>
                <a:cubicBezTo>
                  <a:pt x="17" y="32"/>
                  <a:pt x="18" y="34"/>
                  <a:pt x="20" y="36"/>
                </a:cubicBezTo>
                <a:cubicBezTo>
                  <a:pt x="21" y="38"/>
                  <a:pt x="22" y="40"/>
                  <a:pt x="24" y="41"/>
                </a:cubicBezTo>
                <a:cubicBezTo>
                  <a:pt x="25" y="42"/>
                  <a:pt x="26" y="43"/>
                  <a:pt x="28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64" y="7"/>
                  <a:pt x="64" y="7"/>
                  <a:pt x="64" y="7"/>
                </a:cubicBezTo>
                <a:cubicBezTo>
                  <a:pt x="42" y="7"/>
                  <a:pt x="27" y="8"/>
                  <a:pt x="19" y="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 16"/>
          <p:cNvSpPr/>
          <p:nvPr/>
        </p:nvSpPr>
        <p:spPr bwMode="auto">
          <a:xfrm>
            <a:off x="3933783" y="5193135"/>
            <a:ext cx="152967" cy="123997"/>
          </a:xfrm>
          <a:custGeom>
            <a:avLst/>
            <a:gdLst>
              <a:gd name="T0" fmla="*/ 12 w 49"/>
              <a:gd name="T1" fmla="*/ 37 h 40"/>
              <a:gd name="T2" fmla="*/ 25 w 49"/>
              <a:gd name="T3" fmla="*/ 40 h 40"/>
              <a:gd name="T4" fmla="*/ 35 w 49"/>
              <a:gd name="T5" fmla="*/ 40 h 40"/>
              <a:gd name="T6" fmla="*/ 33 w 49"/>
              <a:gd name="T7" fmla="*/ 39 h 40"/>
              <a:gd name="T8" fmla="*/ 31 w 49"/>
              <a:gd name="T9" fmla="*/ 35 h 40"/>
              <a:gd name="T10" fmla="*/ 32 w 49"/>
              <a:gd name="T11" fmla="*/ 32 h 40"/>
              <a:gd name="T12" fmla="*/ 33 w 49"/>
              <a:gd name="T13" fmla="*/ 30 h 40"/>
              <a:gd name="T14" fmla="*/ 36 w 49"/>
              <a:gd name="T15" fmla="*/ 27 h 40"/>
              <a:gd name="T16" fmla="*/ 38 w 49"/>
              <a:gd name="T17" fmla="*/ 25 h 40"/>
              <a:gd name="T18" fmla="*/ 39 w 49"/>
              <a:gd name="T19" fmla="*/ 23 h 40"/>
              <a:gd name="T20" fmla="*/ 49 w 49"/>
              <a:gd name="T21" fmla="*/ 29 h 40"/>
              <a:gd name="T22" fmla="*/ 33 w 49"/>
              <a:gd name="T23" fmla="*/ 0 h 40"/>
              <a:gd name="T24" fmla="*/ 0 w 49"/>
              <a:gd name="T25" fmla="*/ 1 h 40"/>
              <a:gd name="T26" fmla="*/ 11 w 49"/>
              <a:gd name="T27" fmla="*/ 7 h 40"/>
              <a:gd name="T28" fmla="*/ 9 w 49"/>
              <a:gd name="T29" fmla="*/ 8 h 40"/>
              <a:gd name="T30" fmla="*/ 7 w 49"/>
              <a:gd name="T31" fmla="*/ 12 h 40"/>
              <a:gd name="T32" fmla="*/ 5 w 49"/>
              <a:gd name="T33" fmla="*/ 17 h 40"/>
              <a:gd name="T34" fmla="*/ 4 w 49"/>
              <a:gd name="T35" fmla="*/ 23 h 40"/>
              <a:gd name="T36" fmla="*/ 4 w 49"/>
              <a:gd name="T37" fmla="*/ 27 h 40"/>
              <a:gd name="T38" fmla="*/ 5 w 49"/>
              <a:gd name="T39" fmla="*/ 30 h 40"/>
              <a:gd name="T40" fmla="*/ 12 w 49"/>
              <a:gd name="T41" fmla="*/ 3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40">
                <a:moveTo>
                  <a:pt x="12" y="37"/>
                </a:moveTo>
                <a:cubicBezTo>
                  <a:pt x="16" y="39"/>
                  <a:pt x="20" y="40"/>
                  <a:pt x="25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35" y="40"/>
                  <a:pt x="34" y="39"/>
                  <a:pt x="33" y="39"/>
                </a:cubicBezTo>
                <a:cubicBezTo>
                  <a:pt x="31" y="38"/>
                  <a:pt x="31" y="37"/>
                  <a:pt x="31" y="35"/>
                </a:cubicBezTo>
                <a:cubicBezTo>
                  <a:pt x="31" y="34"/>
                  <a:pt x="31" y="33"/>
                  <a:pt x="32" y="32"/>
                </a:cubicBezTo>
                <a:cubicBezTo>
                  <a:pt x="32" y="31"/>
                  <a:pt x="33" y="31"/>
                  <a:pt x="33" y="30"/>
                </a:cubicBezTo>
                <a:cubicBezTo>
                  <a:pt x="34" y="29"/>
                  <a:pt x="35" y="28"/>
                  <a:pt x="36" y="27"/>
                </a:cubicBezTo>
                <a:cubicBezTo>
                  <a:pt x="37" y="26"/>
                  <a:pt x="37" y="25"/>
                  <a:pt x="38" y="25"/>
                </a:cubicBezTo>
                <a:cubicBezTo>
                  <a:pt x="38" y="24"/>
                  <a:pt x="39" y="24"/>
                  <a:pt x="39" y="23"/>
                </a:cubicBezTo>
                <a:cubicBezTo>
                  <a:pt x="49" y="29"/>
                  <a:pt x="49" y="29"/>
                  <a:pt x="49" y="29"/>
                </a:cubicBezTo>
                <a:cubicBezTo>
                  <a:pt x="33" y="0"/>
                  <a:pt x="33" y="0"/>
                  <a:pt x="33" y="0"/>
                </a:cubicBezTo>
                <a:cubicBezTo>
                  <a:pt x="0" y="1"/>
                  <a:pt x="0" y="1"/>
                  <a:pt x="0" y="1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10" y="8"/>
                  <a:pt x="9" y="8"/>
                </a:cubicBezTo>
                <a:cubicBezTo>
                  <a:pt x="9" y="9"/>
                  <a:pt x="8" y="10"/>
                  <a:pt x="7" y="12"/>
                </a:cubicBezTo>
                <a:cubicBezTo>
                  <a:pt x="6" y="13"/>
                  <a:pt x="5" y="15"/>
                  <a:pt x="5" y="17"/>
                </a:cubicBezTo>
                <a:cubicBezTo>
                  <a:pt x="4" y="19"/>
                  <a:pt x="4" y="21"/>
                  <a:pt x="4" y="23"/>
                </a:cubicBezTo>
                <a:cubicBezTo>
                  <a:pt x="4" y="25"/>
                  <a:pt x="4" y="26"/>
                  <a:pt x="4" y="27"/>
                </a:cubicBezTo>
                <a:cubicBezTo>
                  <a:pt x="5" y="28"/>
                  <a:pt x="5" y="29"/>
                  <a:pt x="5" y="30"/>
                </a:cubicBezTo>
                <a:cubicBezTo>
                  <a:pt x="6" y="33"/>
                  <a:pt x="8" y="35"/>
                  <a:pt x="12" y="3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 17"/>
          <p:cNvSpPr/>
          <p:nvPr/>
        </p:nvSpPr>
        <p:spPr bwMode="auto">
          <a:xfrm>
            <a:off x="3946530" y="5298589"/>
            <a:ext cx="3477" cy="2318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cubicBezTo>
                  <a:pt x="1" y="1"/>
                  <a:pt x="1" y="0"/>
                  <a:pt x="0" y="0"/>
                </a:cubicBezTo>
                <a:cubicBezTo>
                  <a:pt x="1" y="0"/>
                  <a:pt x="1" y="1"/>
                  <a:pt x="1" y="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 18"/>
          <p:cNvSpPr/>
          <p:nvPr/>
        </p:nvSpPr>
        <p:spPr bwMode="auto">
          <a:xfrm>
            <a:off x="4083274" y="5030897"/>
            <a:ext cx="225975" cy="136743"/>
          </a:xfrm>
          <a:custGeom>
            <a:avLst/>
            <a:gdLst>
              <a:gd name="T0" fmla="*/ 60 w 73"/>
              <a:gd name="T1" fmla="*/ 44 h 44"/>
              <a:gd name="T2" fmla="*/ 73 w 73"/>
              <a:gd name="T3" fmla="*/ 13 h 44"/>
              <a:gd name="T4" fmla="*/ 63 w 73"/>
              <a:gd name="T5" fmla="*/ 19 h 44"/>
              <a:gd name="T6" fmla="*/ 62 w 73"/>
              <a:gd name="T7" fmla="*/ 16 h 44"/>
              <a:gd name="T8" fmla="*/ 59 w 73"/>
              <a:gd name="T9" fmla="*/ 12 h 44"/>
              <a:gd name="T10" fmla="*/ 56 w 73"/>
              <a:gd name="T11" fmla="*/ 7 h 44"/>
              <a:gd name="T12" fmla="*/ 55 w 73"/>
              <a:gd name="T13" fmla="*/ 4 h 44"/>
              <a:gd name="T14" fmla="*/ 47 w 73"/>
              <a:gd name="T15" fmla="*/ 0 h 44"/>
              <a:gd name="T16" fmla="*/ 27 w 73"/>
              <a:gd name="T17" fmla="*/ 0 h 44"/>
              <a:gd name="T18" fmla="*/ 8 w 73"/>
              <a:gd name="T19" fmla="*/ 0 h 44"/>
              <a:gd name="T20" fmla="*/ 0 w 73"/>
              <a:gd name="T21" fmla="*/ 1 h 44"/>
              <a:gd name="T22" fmla="*/ 4 w 73"/>
              <a:gd name="T23" fmla="*/ 1 h 44"/>
              <a:gd name="T24" fmla="*/ 9 w 73"/>
              <a:gd name="T25" fmla="*/ 3 h 44"/>
              <a:gd name="T26" fmla="*/ 17 w 73"/>
              <a:gd name="T27" fmla="*/ 7 h 44"/>
              <a:gd name="T28" fmla="*/ 23 w 73"/>
              <a:gd name="T29" fmla="*/ 15 h 44"/>
              <a:gd name="T30" fmla="*/ 35 w 73"/>
              <a:gd name="T31" fmla="*/ 35 h 44"/>
              <a:gd name="T32" fmla="*/ 25 w 73"/>
              <a:gd name="T33" fmla="*/ 41 h 44"/>
              <a:gd name="T34" fmla="*/ 60 w 73"/>
              <a:gd name="T3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44">
                <a:moveTo>
                  <a:pt x="60" y="44"/>
                </a:moveTo>
                <a:cubicBezTo>
                  <a:pt x="73" y="13"/>
                  <a:pt x="73" y="13"/>
                  <a:pt x="73" y="13"/>
                </a:cubicBezTo>
                <a:cubicBezTo>
                  <a:pt x="63" y="19"/>
                  <a:pt x="63" y="19"/>
                  <a:pt x="63" y="19"/>
                </a:cubicBezTo>
                <a:cubicBezTo>
                  <a:pt x="63" y="18"/>
                  <a:pt x="63" y="17"/>
                  <a:pt x="62" y="16"/>
                </a:cubicBezTo>
                <a:cubicBezTo>
                  <a:pt x="61" y="15"/>
                  <a:pt x="60" y="13"/>
                  <a:pt x="59" y="12"/>
                </a:cubicBezTo>
                <a:cubicBezTo>
                  <a:pt x="58" y="10"/>
                  <a:pt x="57" y="8"/>
                  <a:pt x="56" y="7"/>
                </a:cubicBezTo>
                <a:cubicBezTo>
                  <a:pt x="56" y="5"/>
                  <a:pt x="55" y="4"/>
                  <a:pt x="55" y="4"/>
                </a:cubicBezTo>
                <a:cubicBezTo>
                  <a:pt x="54" y="2"/>
                  <a:pt x="51" y="1"/>
                  <a:pt x="47" y="0"/>
                </a:cubicBezTo>
                <a:cubicBezTo>
                  <a:pt x="42" y="0"/>
                  <a:pt x="36" y="0"/>
                  <a:pt x="27" y="0"/>
                </a:cubicBezTo>
                <a:cubicBezTo>
                  <a:pt x="17" y="0"/>
                  <a:pt x="11" y="0"/>
                  <a:pt x="8" y="0"/>
                </a:cubicBezTo>
                <a:cubicBezTo>
                  <a:pt x="5" y="0"/>
                  <a:pt x="2" y="0"/>
                  <a:pt x="0" y="1"/>
                </a:cubicBezTo>
                <a:cubicBezTo>
                  <a:pt x="1" y="1"/>
                  <a:pt x="2" y="1"/>
                  <a:pt x="4" y="1"/>
                </a:cubicBezTo>
                <a:cubicBezTo>
                  <a:pt x="5" y="1"/>
                  <a:pt x="7" y="2"/>
                  <a:pt x="9" y="3"/>
                </a:cubicBezTo>
                <a:cubicBezTo>
                  <a:pt x="12" y="3"/>
                  <a:pt x="14" y="5"/>
                  <a:pt x="17" y="7"/>
                </a:cubicBezTo>
                <a:cubicBezTo>
                  <a:pt x="19" y="9"/>
                  <a:pt x="21" y="11"/>
                  <a:pt x="23" y="15"/>
                </a:cubicBezTo>
                <a:cubicBezTo>
                  <a:pt x="35" y="35"/>
                  <a:pt x="35" y="35"/>
                  <a:pt x="35" y="35"/>
                </a:cubicBezTo>
                <a:cubicBezTo>
                  <a:pt x="25" y="41"/>
                  <a:pt x="25" y="41"/>
                  <a:pt x="25" y="41"/>
                </a:cubicBezTo>
                <a:lnTo>
                  <a:pt x="60" y="44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reeform 19"/>
          <p:cNvSpPr/>
          <p:nvPr/>
        </p:nvSpPr>
        <p:spPr bwMode="auto">
          <a:xfrm>
            <a:off x="4231606" y="5161846"/>
            <a:ext cx="142538" cy="164556"/>
          </a:xfrm>
          <a:custGeom>
            <a:avLst/>
            <a:gdLst>
              <a:gd name="T0" fmla="*/ 42 w 46"/>
              <a:gd name="T1" fmla="*/ 24 h 53"/>
              <a:gd name="T2" fmla="*/ 35 w 46"/>
              <a:gd name="T3" fmla="*/ 11 h 53"/>
              <a:gd name="T4" fmla="*/ 31 w 46"/>
              <a:gd name="T5" fmla="*/ 3 h 53"/>
              <a:gd name="T6" fmla="*/ 29 w 46"/>
              <a:gd name="T7" fmla="*/ 0 h 53"/>
              <a:gd name="T8" fmla="*/ 0 w 46"/>
              <a:gd name="T9" fmla="*/ 17 h 53"/>
              <a:gd name="T10" fmla="*/ 10 w 46"/>
              <a:gd name="T11" fmla="*/ 32 h 53"/>
              <a:gd name="T12" fmla="*/ 21 w 46"/>
              <a:gd name="T13" fmla="*/ 49 h 53"/>
              <a:gd name="T14" fmla="*/ 24 w 46"/>
              <a:gd name="T15" fmla="*/ 53 h 53"/>
              <a:gd name="T16" fmla="*/ 32 w 46"/>
              <a:gd name="T17" fmla="*/ 51 h 53"/>
              <a:gd name="T18" fmla="*/ 39 w 46"/>
              <a:gd name="T19" fmla="*/ 46 h 53"/>
              <a:gd name="T20" fmla="*/ 43 w 46"/>
              <a:gd name="T21" fmla="*/ 42 h 53"/>
              <a:gd name="T22" fmla="*/ 45 w 46"/>
              <a:gd name="T23" fmla="*/ 39 h 53"/>
              <a:gd name="T24" fmla="*/ 46 w 46"/>
              <a:gd name="T25" fmla="*/ 33 h 53"/>
              <a:gd name="T26" fmla="*/ 46 w 46"/>
              <a:gd name="T27" fmla="*/ 30 h 53"/>
              <a:gd name="T28" fmla="*/ 42 w 46"/>
              <a:gd name="T29" fmla="*/ 2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53">
                <a:moveTo>
                  <a:pt x="42" y="24"/>
                </a:moveTo>
                <a:cubicBezTo>
                  <a:pt x="41" y="21"/>
                  <a:pt x="38" y="17"/>
                  <a:pt x="35" y="11"/>
                </a:cubicBezTo>
                <a:cubicBezTo>
                  <a:pt x="34" y="8"/>
                  <a:pt x="32" y="5"/>
                  <a:pt x="31" y="3"/>
                </a:cubicBezTo>
                <a:cubicBezTo>
                  <a:pt x="30" y="1"/>
                  <a:pt x="30" y="0"/>
                  <a:pt x="29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9"/>
                  <a:pt x="5" y="24"/>
                  <a:pt x="10" y="32"/>
                </a:cubicBezTo>
                <a:cubicBezTo>
                  <a:pt x="16" y="41"/>
                  <a:pt x="19" y="46"/>
                  <a:pt x="21" y="49"/>
                </a:cubicBezTo>
                <a:cubicBezTo>
                  <a:pt x="23" y="52"/>
                  <a:pt x="23" y="53"/>
                  <a:pt x="24" y="53"/>
                </a:cubicBezTo>
                <a:cubicBezTo>
                  <a:pt x="27" y="53"/>
                  <a:pt x="30" y="52"/>
                  <a:pt x="32" y="51"/>
                </a:cubicBezTo>
                <a:cubicBezTo>
                  <a:pt x="35" y="49"/>
                  <a:pt x="37" y="48"/>
                  <a:pt x="39" y="46"/>
                </a:cubicBezTo>
                <a:cubicBezTo>
                  <a:pt x="41" y="45"/>
                  <a:pt x="42" y="43"/>
                  <a:pt x="43" y="42"/>
                </a:cubicBezTo>
                <a:cubicBezTo>
                  <a:pt x="44" y="41"/>
                  <a:pt x="45" y="40"/>
                  <a:pt x="45" y="39"/>
                </a:cubicBezTo>
                <a:cubicBezTo>
                  <a:pt x="46" y="37"/>
                  <a:pt x="46" y="35"/>
                  <a:pt x="46" y="33"/>
                </a:cubicBezTo>
                <a:cubicBezTo>
                  <a:pt x="46" y="32"/>
                  <a:pt x="46" y="31"/>
                  <a:pt x="46" y="30"/>
                </a:cubicBezTo>
                <a:cubicBezTo>
                  <a:pt x="45" y="29"/>
                  <a:pt x="44" y="27"/>
                  <a:pt x="42" y="2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 20"/>
          <p:cNvSpPr/>
          <p:nvPr/>
        </p:nvSpPr>
        <p:spPr bwMode="auto">
          <a:xfrm>
            <a:off x="3996360" y="5037850"/>
            <a:ext cx="157603" cy="155285"/>
          </a:xfrm>
          <a:custGeom>
            <a:avLst/>
            <a:gdLst>
              <a:gd name="T0" fmla="*/ 49 w 51"/>
              <a:gd name="T1" fmla="*/ 14 h 50"/>
              <a:gd name="T2" fmla="*/ 43 w 51"/>
              <a:gd name="T3" fmla="*/ 6 h 50"/>
              <a:gd name="T4" fmla="*/ 36 w 51"/>
              <a:gd name="T5" fmla="*/ 2 h 50"/>
              <a:gd name="T6" fmla="*/ 30 w 51"/>
              <a:gd name="T7" fmla="*/ 1 h 50"/>
              <a:gd name="T8" fmla="*/ 27 w 51"/>
              <a:gd name="T9" fmla="*/ 0 h 50"/>
              <a:gd name="T10" fmla="*/ 21 w 51"/>
              <a:gd name="T11" fmla="*/ 2 h 50"/>
              <a:gd name="T12" fmla="*/ 18 w 51"/>
              <a:gd name="T13" fmla="*/ 4 h 50"/>
              <a:gd name="T14" fmla="*/ 16 w 51"/>
              <a:gd name="T15" fmla="*/ 8 h 50"/>
              <a:gd name="T16" fmla="*/ 13 w 51"/>
              <a:gd name="T17" fmla="*/ 14 h 50"/>
              <a:gd name="T18" fmla="*/ 7 w 51"/>
              <a:gd name="T19" fmla="*/ 22 h 50"/>
              <a:gd name="T20" fmla="*/ 4 w 51"/>
              <a:gd name="T21" fmla="*/ 28 h 50"/>
              <a:gd name="T22" fmla="*/ 0 w 51"/>
              <a:gd name="T23" fmla="*/ 34 h 50"/>
              <a:gd name="T24" fmla="*/ 29 w 51"/>
              <a:gd name="T25" fmla="*/ 50 h 50"/>
              <a:gd name="T26" fmla="*/ 51 w 51"/>
              <a:gd name="T27" fmla="*/ 17 h 50"/>
              <a:gd name="T28" fmla="*/ 50 w 51"/>
              <a:gd name="T29" fmla="*/ 15 h 50"/>
              <a:gd name="T30" fmla="*/ 49 w 51"/>
              <a:gd name="T31" fmla="*/ 1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1" h="50">
                <a:moveTo>
                  <a:pt x="49" y="14"/>
                </a:moveTo>
                <a:cubicBezTo>
                  <a:pt x="48" y="11"/>
                  <a:pt x="46" y="8"/>
                  <a:pt x="43" y="6"/>
                </a:cubicBezTo>
                <a:cubicBezTo>
                  <a:pt x="41" y="4"/>
                  <a:pt x="39" y="3"/>
                  <a:pt x="36" y="2"/>
                </a:cubicBezTo>
                <a:cubicBezTo>
                  <a:pt x="34" y="1"/>
                  <a:pt x="32" y="1"/>
                  <a:pt x="30" y="1"/>
                </a:cubicBezTo>
                <a:cubicBezTo>
                  <a:pt x="29" y="0"/>
                  <a:pt x="28" y="0"/>
                  <a:pt x="27" y="0"/>
                </a:cubicBezTo>
                <a:cubicBezTo>
                  <a:pt x="24" y="1"/>
                  <a:pt x="22" y="1"/>
                  <a:pt x="21" y="2"/>
                </a:cubicBezTo>
                <a:cubicBezTo>
                  <a:pt x="20" y="2"/>
                  <a:pt x="19" y="3"/>
                  <a:pt x="18" y="4"/>
                </a:cubicBezTo>
                <a:cubicBezTo>
                  <a:pt x="18" y="5"/>
                  <a:pt x="17" y="6"/>
                  <a:pt x="16" y="8"/>
                </a:cubicBezTo>
                <a:cubicBezTo>
                  <a:pt x="15" y="9"/>
                  <a:pt x="14" y="11"/>
                  <a:pt x="13" y="14"/>
                </a:cubicBezTo>
                <a:cubicBezTo>
                  <a:pt x="11" y="16"/>
                  <a:pt x="9" y="19"/>
                  <a:pt x="7" y="22"/>
                </a:cubicBezTo>
                <a:cubicBezTo>
                  <a:pt x="6" y="25"/>
                  <a:pt x="4" y="27"/>
                  <a:pt x="4" y="28"/>
                </a:cubicBezTo>
                <a:cubicBezTo>
                  <a:pt x="2" y="32"/>
                  <a:pt x="0" y="34"/>
                  <a:pt x="0" y="34"/>
                </a:cubicBezTo>
                <a:cubicBezTo>
                  <a:pt x="29" y="50"/>
                  <a:pt x="29" y="50"/>
                  <a:pt x="29" y="50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6"/>
                  <a:pt x="50" y="15"/>
                  <a:pt x="50" y="15"/>
                </a:cubicBezTo>
                <a:lnTo>
                  <a:pt x="49" y="14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 21"/>
          <p:cNvSpPr/>
          <p:nvPr/>
        </p:nvSpPr>
        <p:spPr bwMode="auto">
          <a:xfrm>
            <a:off x="4175981" y="5289318"/>
            <a:ext cx="198162" cy="179621"/>
          </a:xfrm>
          <a:custGeom>
            <a:avLst/>
            <a:gdLst>
              <a:gd name="T0" fmla="*/ 58 w 64"/>
              <a:gd name="T1" fmla="*/ 7 h 58"/>
              <a:gd name="T2" fmla="*/ 51 w 64"/>
              <a:gd name="T3" fmla="*/ 11 h 58"/>
              <a:gd name="T4" fmla="*/ 43 w 64"/>
              <a:gd name="T5" fmla="*/ 14 h 58"/>
              <a:gd name="T6" fmla="*/ 18 w 64"/>
              <a:gd name="T7" fmla="*/ 14 h 58"/>
              <a:gd name="T8" fmla="*/ 18 w 64"/>
              <a:gd name="T9" fmla="*/ 3 h 58"/>
              <a:gd name="T10" fmla="*/ 0 w 64"/>
              <a:gd name="T11" fmla="*/ 30 h 58"/>
              <a:gd name="T12" fmla="*/ 18 w 64"/>
              <a:gd name="T13" fmla="*/ 58 h 58"/>
              <a:gd name="T14" fmla="*/ 18 w 64"/>
              <a:gd name="T15" fmla="*/ 47 h 58"/>
              <a:gd name="T16" fmla="*/ 35 w 64"/>
              <a:gd name="T17" fmla="*/ 47 h 58"/>
              <a:gd name="T18" fmla="*/ 40 w 64"/>
              <a:gd name="T19" fmla="*/ 44 h 58"/>
              <a:gd name="T20" fmla="*/ 45 w 64"/>
              <a:gd name="T21" fmla="*/ 39 h 58"/>
              <a:gd name="T22" fmla="*/ 49 w 64"/>
              <a:gd name="T23" fmla="*/ 31 h 58"/>
              <a:gd name="T24" fmla="*/ 54 w 64"/>
              <a:gd name="T25" fmla="*/ 21 h 58"/>
              <a:gd name="T26" fmla="*/ 56 w 64"/>
              <a:gd name="T27" fmla="*/ 16 h 58"/>
              <a:gd name="T28" fmla="*/ 58 w 64"/>
              <a:gd name="T29" fmla="*/ 12 h 58"/>
              <a:gd name="T30" fmla="*/ 62 w 64"/>
              <a:gd name="T31" fmla="*/ 6 h 58"/>
              <a:gd name="T32" fmla="*/ 64 w 64"/>
              <a:gd name="T33" fmla="*/ 0 h 58"/>
              <a:gd name="T34" fmla="*/ 62 w 64"/>
              <a:gd name="T35" fmla="*/ 3 h 58"/>
              <a:gd name="T36" fmla="*/ 58 w 64"/>
              <a:gd name="T37" fmla="*/ 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" h="58">
                <a:moveTo>
                  <a:pt x="58" y="7"/>
                </a:moveTo>
                <a:cubicBezTo>
                  <a:pt x="56" y="9"/>
                  <a:pt x="54" y="10"/>
                  <a:pt x="51" y="11"/>
                </a:cubicBezTo>
                <a:cubicBezTo>
                  <a:pt x="49" y="13"/>
                  <a:pt x="46" y="13"/>
                  <a:pt x="43" y="14"/>
                </a:cubicBezTo>
                <a:cubicBezTo>
                  <a:pt x="42" y="14"/>
                  <a:pt x="34" y="14"/>
                  <a:pt x="18" y="14"/>
                </a:cubicBezTo>
                <a:cubicBezTo>
                  <a:pt x="18" y="3"/>
                  <a:pt x="18" y="3"/>
                  <a:pt x="18" y="3"/>
                </a:cubicBezTo>
                <a:cubicBezTo>
                  <a:pt x="0" y="30"/>
                  <a:pt x="0" y="30"/>
                  <a:pt x="0" y="30"/>
                </a:cubicBezTo>
                <a:cubicBezTo>
                  <a:pt x="18" y="58"/>
                  <a:pt x="18" y="58"/>
                  <a:pt x="18" y="58"/>
                </a:cubicBezTo>
                <a:cubicBezTo>
                  <a:pt x="18" y="47"/>
                  <a:pt x="18" y="47"/>
                  <a:pt x="18" y="47"/>
                </a:cubicBezTo>
                <a:cubicBezTo>
                  <a:pt x="28" y="47"/>
                  <a:pt x="33" y="47"/>
                  <a:pt x="35" y="47"/>
                </a:cubicBezTo>
                <a:cubicBezTo>
                  <a:pt x="36" y="47"/>
                  <a:pt x="38" y="46"/>
                  <a:pt x="40" y="44"/>
                </a:cubicBezTo>
                <a:cubicBezTo>
                  <a:pt x="42" y="43"/>
                  <a:pt x="43" y="41"/>
                  <a:pt x="45" y="39"/>
                </a:cubicBezTo>
                <a:cubicBezTo>
                  <a:pt x="46" y="36"/>
                  <a:pt x="48" y="34"/>
                  <a:pt x="49" y="31"/>
                </a:cubicBezTo>
                <a:cubicBezTo>
                  <a:pt x="50" y="29"/>
                  <a:pt x="52" y="25"/>
                  <a:pt x="54" y="21"/>
                </a:cubicBezTo>
                <a:cubicBezTo>
                  <a:pt x="55" y="19"/>
                  <a:pt x="56" y="17"/>
                  <a:pt x="56" y="16"/>
                </a:cubicBezTo>
                <a:cubicBezTo>
                  <a:pt x="57" y="15"/>
                  <a:pt x="57" y="14"/>
                  <a:pt x="58" y="12"/>
                </a:cubicBezTo>
                <a:cubicBezTo>
                  <a:pt x="60" y="10"/>
                  <a:pt x="61" y="8"/>
                  <a:pt x="62" y="6"/>
                </a:cubicBezTo>
                <a:cubicBezTo>
                  <a:pt x="63" y="4"/>
                  <a:pt x="64" y="2"/>
                  <a:pt x="64" y="0"/>
                </a:cubicBezTo>
                <a:cubicBezTo>
                  <a:pt x="64" y="1"/>
                  <a:pt x="63" y="1"/>
                  <a:pt x="62" y="3"/>
                </a:cubicBezTo>
                <a:cubicBezTo>
                  <a:pt x="61" y="4"/>
                  <a:pt x="60" y="5"/>
                  <a:pt x="58" y="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2830564" y="5326401"/>
            <a:ext cx="765995" cy="852908"/>
          </a:xfrm>
          <a:custGeom>
            <a:avLst/>
            <a:gdLst>
              <a:gd name="T0" fmla="*/ 239 w 247"/>
              <a:gd name="T1" fmla="*/ 97 h 275"/>
              <a:gd name="T2" fmla="*/ 84 w 247"/>
              <a:gd name="T3" fmla="*/ 23 h 275"/>
              <a:gd name="T4" fmla="*/ 14 w 247"/>
              <a:gd name="T5" fmla="*/ 87 h 275"/>
              <a:gd name="T6" fmla="*/ 6 w 247"/>
              <a:gd name="T7" fmla="*/ 107 h 275"/>
              <a:gd name="T8" fmla="*/ 9 w 247"/>
              <a:gd name="T9" fmla="*/ 178 h 275"/>
              <a:gd name="T10" fmla="*/ 165 w 247"/>
              <a:gd name="T11" fmla="*/ 253 h 275"/>
              <a:gd name="T12" fmla="*/ 244 w 247"/>
              <a:gd name="T13" fmla="*/ 161 h 275"/>
              <a:gd name="T14" fmla="*/ 246 w 247"/>
              <a:gd name="T15" fmla="*/ 139 h 275"/>
              <a:gd name="T16" fmla="*/ 239 w 247"/>
              <a:gd name="T17" fmla="*/ 97 h 275"/>
              <a:gd name="T18" fmla="*/ 229 w 247"/>
              <a:gd name="T19" fmla="*/ 161 h 275"/>
              <a:gd name="T20" fmla="*/ 160 w 247"/>
              <a:gd name="T21" fmla="*/ 239 h 275"/>
              <a:gd name="T22" fmla="*/ 23 w 247"/>
              <a:gd name="T23" fmla="*/ 173 h 275"/>
              <a:gd name="T24" fmla="*/ 19 w 247"/>
              <a:gd name="T25" fmla="*/ 114 h 275"/>
              <a:gd name="T26" fmla="*/ 27 w 247"/>
              <a:gd name="T27" fmla="*/ 91 h 275"/>
              <a:gd name="T28" fmla="*/ 89 w 247"/>
              <a:gd name="T29" fmla="*/ 36 h 275"/>
              <a:gd name="T30" fmla="*/ 226 w 247"/>
              <a:gd name="T31" fmla="*/ 102 h 275"/>
              <a:gd name="T32" fmla="*/ 232 w 247"/>
              <a:gd name="T33" fmla="*/ 138 h 275"/>
              <a:gd name="T34" fmla="*/ 229 w 247"/>
              <a:gd name="T35" fmla="*/ 16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7" h="275">
                <a:moveTo>
                  <a:pt x="239" y="97"/>
                </a:moveTo>
                <a:cubicBezTo>
                  <a:pt x="217" y="34"/>
                  <a:pt x="147" y="0"/>
                  <a:pt x="84" y="23"/>
                </a:cubicBezTo>
                <a:cubicBezTo>
                  <a:pt x="51" y="34"/>
                  <a:pt x="27" y="58"/>
                  <a:pt x="14" y="87"/>
                </a:cubicBezTo>
                <a:cubicBezTo>
                  <a:pt x="11" y="93"/>
                  <a:pt x="8" y="100"/>
                  <a:pt x="6" y="107"/>
                </a:cubicBezTo>
                <a:cubicBezTo>
                  <a:pt x="0" y="130"/>
                  <a:pt x="1" y="155"/>
                  <a:pt x="9" y="178"/>
                </a:cubicBezTo>
                <a:cubicBezTo>
                  <a:pt x="32" y="242"/>
                  <a:pt x="102" y="275"/>
                  <a:pt x="165" y="253"/>
                </a:cubicBezTo>
                <a:cubicBezTo>
                  <a:pt x="207" y="238"/>
                  <a:pt x="236" y="202"/>
                  <a:pt x="244" y="161"/>
                </a:cubicBezTo>
                <a:cubicBezTo>
                  <a:pt x="245" y="154"/>
                  <a:pt x="246" y="146"/>
                  <a:pt x="246" y="139"/>
                </a:cubicBezTo>
                <a:cubicBezTo>
                  <a:pt x="247" y="125"/>
                  <a:pt x="244" y="111"/>
                  <a:pt x="239" y="97"/>
                </a:cubicBezTo>
                <a:close/>
                <a:moveTo>
                  <a:pt x="229" y="161"/>
                </a:moveTo>
                <a:cubicBezTo>
                  <a:pt x="221" y="196"/>
                  <a:pt x="196" y="226"/>
                  <a:pt x="160" y="239"/>
                </a:cubicBezTo>
                <a:cubicBezTo>
                  <a:pt x="104" y="259"/>
                  <a:pt x="43" y="229"/>
                  <a:pt x="23" y="173"/>
                </a:cubicBezTo>
                <a:cubicBezTo>
                  <a:pt x="16" y="154"/>
                  <a:pt x="15" y="133"/>
                  <a:pt x="19" y="114"/>
                </a:cubicBezTo>
                <a:cubicBezTo>
                  <a:pt x="21" y="106"/>
                  <a:pt x="24" y="99"/>
                  <a:pt x="27" y="91"/>
                </a:cubicBezTo>
                <a:cubicBezTo>
                  <a:pt x="39" y="67"/>
                  <a:pt x="61" y="46"/>
                  <a:pt x="89" y="36"/>
                </a:cubicBezTo>
                <a:cubicBezTo>
                  <a:pt x="144" y="16"/>
                  <a:pt x="206" y="46"/>
                  <a:pt x="226" y="102"/>
                </a:cubicBezTo>
                <a:cubicBezTo>
                  <a:pt x="230" y="114"/>
                  <a:pt x="232" y="126"/>
                  <a:pt x="232" y="138"/>
                </a:cubicBezTo>
                <a:cubicBezTo>
                  <a:pt x="232" y="146"/>
                  <a:pt x="231" y="154"/>
                  <a:pt x="229" y="16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2936019" y="5565123"/>
            <a:ext cx="564357" cy="318682"/>
          </a:xfrm>
          <a:custGeom>
            <a:avLst/>
            <a:gdLst>
              <a:gd name="T0" fmla="*/ 136 w 182"/>
              <a:gd name="T1" fmla="*/ 32 h 103"/>
              <a:gd name="T2" fmla="*/ 133 w 182"/>
              <a:gd name="T3" fmla="*/ 26 h 103"/>
              <a:gd name="T4" fmla="*/ 131 w 182"/>
              <a:gd name="T5" fmla="*/ 20 h 103"/>
              <a:gd name="T6" fmla="*/ 136 w 182"/>
              <a:gd name="T7" fmla="*/ 12 h 103"/>
              <a:gd name="T8" fmla="*/ 125 w 182"/>
              <a:gd name="T9" fmla="*/ 2 h 103"/>
              <a:gd name="T10" fmla="*/ 124 w 182"/>
              <a:gd name="T11" fmla="*/ 0 h 103"/>
              <a:gd name="T12" fmla="*/ 122 w 182"/>
              <a:gd name="T13" fmla="*/ 1 h 103"/>
              <a:gd name="T14" fmla="*/ 112 w 182"/>
              <a:gd name="T15" fmla="*/ 3 h 103"/>
              <a:gd name="T16" fmla="*/ 113 w 182"/>
              <a:gd name="T17" fmla="*/ 5 h 103"/>
              <a:gd name="T18" fmla="*/ 123 w 182"/>
              <a:gd name="T19" fmla="*/ 5 h 103"/>
              <a:gd name="T20" fmla="*/ 124 w 182"/>
              <a:gd name="T21" fmla="*/ 5 h 103"/>
              <a:gd name="T22" fmla="*/ 125 w 182"/>
              <a:gd name="T23" fmla="*/ 5 h 103"/>
              <a:gd name="T24" fmla="*/ 128 w 182"/>
              <a:gd name="T25" fmla="*/ 22 h 103"/>
              <a:gd name="T26" fmla="*/ 130 w 182"/>
              <a:gd name="T27" fmla="*/ 27 h 103"/>
              <a:gd name="T28" fmla="*/ 68 w 182"/>
              <a:gd name="T29" fmla="*/ 29 h 103"/>
              <a:gd name="T30" fmla="*/ 83 w 182"/>
              <a:gd name="T31" fmla="*/ 22 h 103"/>
              <a:gd name="T32" fmla="*/ 52 w 182"/>
              <a:gd name="T33" fmla="*/ 19 h 103"/>
              <a:gd name="T34" fmla="*/ 65 w 182"/>
              <a:gd name="T35" fmla="*/ 30 h 103"/>
              <a:gd name="T36" fmla="*/ 64 w 182"/>
              <a:gd name="T37" fmla="*/ 31 h 103"/>
              <a:gd name="T38" fmla="*/ 66 w 182"/>
              <a:gd name="T39" fmla="*/ 41 h 103"/>
              <a:gd name="T40" fmla="*/ 54 w 182"/>
              <a:gd name="T41" fmla="*/ 29 h 103"/>
              <a:gd name="T42" fmla="*/ 16 w 182"/>
              <a:gd name="T43" fmla="*/ 31 h 103"/>
              <a:gd name="T44" fmla="*/ 54 w 182"/>
              <a:gd name="T45" fmla="*/ 31 h 103"/>
              <a:gd name="T46" fmla="*/ 62 w 182"/>
              <a:gd name="T47" fmla="*/ 44 h 103"/>
              <a:gd name="T48" fmla="*/ 0 w 182"/>
              <a:gd name="T49" fmla="*/ 68 h 103"/>
              <a:gd name="T50" fmla="*/ 68 w 182"/>
              <a:gd name="T51" fmla="*/ 81 h 103"/>
              <a:gd name="T52" fmla="*/ 71 w 182"/>
              <a:gd name="T53" fmla="*/ 85 h 103"/>
              <a:gd name="T54" fmla="*/ 79 w 182"/>
              <a:gd name="T55" fmla="*/ 91 h 103"/>
              <a:gd name="T56" fmla="*/ 77 w 182"/>
              <a:gd name="T57" fmla="*/ 83 h 103"/>
              <a:gd name="T58" fmla="*/ 85 w 182"/>
              <a:gd name="T59" fmla="*/ 85 h 103"/>
              <a:gd name="T60" fmla="*/ 85 w 182"/>
              <a:gd name="T61" fmla="*/ 85 h 103"/>
              <a:gd name="T62" fmla="*/ 97 w 182"/>
              <a:gd name="T63" fmla="*/ 73 h 103"/>
              <a:gd name="T64" fmla="*/ 130 w 182"/>
              <a:gd name="T65" fmla="*/ 32 h 103"/>
              <a:gd name="T66" fmla="*/ 133 w 182"/>
              <a:gd name="T67" fmla="*/ 33 h 103"/>
              <a:gd name="T68" fmla="*/ 147 w 182"/>
              <a:gd name="T69" fmla="*/ 101 h 103"/>
              <a:gd name="T70" fmla="*/ 146 w 182"/>
              <a:gd name="T71" fmla="*/ 30 h 103"/>
              <a:gd name="T72" fmla="*/ 67 w 182"/>
              <a:gd name="T73" fmla="*/ 44 h 103"/>
              <a:gd name="T74" fmla="*/ 68 w 182"/>
              <a:gd name="T75" fmla="*/ 43 h 103"/>
              <a:gd name="T76" fmla="*/ 74 w 182"/>
              <a:gd name="T77" fmla="*/ 62 h 103"/>
              <a:gd name="T78" fmla="*/ 64 w 182"/>
              <a:gd name="T79" fmla="*/ 47 h 103"/>
              <a:gd name="T80" fmla="*/ 36 w 182"/>
              <a:gd name="T81" fmla="*/ 97 h 103"/>
              <a:gd name="T82" fmla="*/ 35 w 182"/>
              <a:gd name="T83" fmla="*/ 38 h 103"/>
              <a:gd name="T84" fmla="*/ 42 w 182"/>
              <a:gd name="T85" fmla="*/ 62 h 103"/>
              <a:gd name="T86" fmla="*/ 37 w 182"/>
              <a:gd name="T87" fmla="*/ 62 h 103"/>
              <a:gd name="T88" fmla="*/ 37 w 182"/>
              <a:gd name="T89" fmla="*/ 75 h 103"/>
              <a:gd name="T90" fmla="*/ 62 w 182"/>
              <a:gd name="T91" fmla="*/ 80 h 103"/>
              <a:gd name="T92" fmla="*/ 65 w 182"/>
              <a:gd name="T93" fmla="*/ 62 h 103"/>
              <a:gd name="T94" fmla="*/ 60 w 182"/>
              <a:gd name="T95" fmla="*/ 50 h 103"/>
              <a:gd name="T96" fmla="*/ 92 w 182"/>
              <a:gd name="T97" fmla="*/ 63 h 103"/>
              <a:gd name="T98" fmla="*/ 84 w 182"/>
              <a:gd name="T99" fmla="*/ 61 h 103"/>
              <a:gd name="T100" fmla="*/ 69 w 182"/>
              <a:gd name="T101" fmla="*/ 33 h 103"/>
              <a:gd name="T102" fmla="*/ 92 w 182"/>
              <a:gd name="T103" fmla="*/ 63 h 103"/>
              <a:gd name="T104" fmla="*/ 117 w 182"/>
              <a:gd name="T105" fmla="*/ 66 h 103"/>
              <a:gd name="T106" fmla="*/ 143 w 182"/>
              <a:gd name="T107" fmla="*/ 62 h 103"/>
              <a:gd name="T108" fmla="*/ 147 w 182"/>
              <a:gd name="T109" fmla="*/ 71 h 103"/>
              <a:gd name="T110" fmla="*/ 147 w 182"/>
              <a:gd name="T111" fmla="*/ 61 h 103"/>
              <a:gd name="T112" fmla="*/ 138 w 182"/>
              <a:gd name="T113" fmla="*/ 37 h 103"/>
              <a:gd name="T114" fmla="*/ 177 w 182"/>
              <a:gd name="T115" fmla="*/ 6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2" h="103">
                <a:moveTo>
                  <a:pt x="146" y="30"/>
                </a:moveTo>
                <a:cubicBezTo>
                  <a:pt x="143" y="30"/>
                  <a:pt x="139" y="31"/>
                  <a:pt x="136" y="32"/>
                </a:cubicBezTo>
                <a:cubicBezTo>
                  <a:pt x="134" y="27"/>
                  <a:pt x="134" y="27"/>
                  <a:pt x="134" y="27"/>
                </a:cubicBezTo>
                <a:cubicBezTo>
                  <a:pt x="134" y="27"/>
                  <a:pt x="134" y="26"/>
                  <a:pt x="133" y="26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0" y="17"/>
                  <a:pt x="133" y="15"/>
                  <a:pt x="133" y="15"/>
                </a:cubicBezTo>
                <a:cubicBezTo>
                  <a:pt x="135" y="16"/>
                  <a:pt x="137" y="15"/>
                  <a:pt x="136" y="12"/>
                </a:cubicBezTo>
                <a:cubicBezTo>
                  <a:pt x="136" y="12"/>
                  <a:pt x="136" y="11"/>
                  <a:pt x="135" y="11"/>
                </a:cubicBezTo>
                <a:cubicBezTo>
                  <a:pt x="132" y="4"/>
                  <a:pt x="127" y="2"/>
                  <a:pt x="125" y="2"/>
                </a:cubicBezTo>
                <a:cubicBezTo>
                  <a:pt x="125" y="1"/>
                  <a:pt x="125" y="1"/>
                  <a:pt x="125" y="1"/>
                </a:cubicBezTo>
                <a:cubicBezTo>
                  <a:pt x="125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122" y="3"/>
                  <a:pt x="122" y="3"/>
                  <a:pt x="122" y="3"/>
                </a:cubicBezTo>
                <a:cubicBezTo>
                  <a:pt x="112" y="3"/>
                  <a:pt x="112" y="3"/>
                  <a:pt x="112" y="3"/>
                </a:cubicBezTo>
                <a:cubicBezTo>
                  <a:pt x="111" y="3"/>
                  <a:pt x="110" y="3"/>
                  <a:pt x="110" y="4"/>
                </a:cubicBezTo>
                <a:cubicBezTo>
                  <a:pt x="110" y="5"/>
                  <a:pt x="111" y="5"/>
                  <a:pt x="113" y="5"/>
                </a:cubicBezTo>
                <a:cubicBezTo>
                  <a:pt x="123" y="5"/>
                  <a:pt x="123" y="5"/>
                  <a:pt x="123" y="5"/>
                </a:cubicBezTo>
                <a:cubicBezTo>
                  <a:pt x="123" y="5"/>
                  <a:pt x="123" y="5"/>
                  <a:pt x="123" y="5"/>
                </a:cubicBezTo>
                <a:cubicBezTo>
                  <a:pt x="123" y="5"/>
                  <a:pt x="124" y="5"/>
                  <a:pt x="124" y="5"/>
                </a:cubicBezTo>
                <a:cubicBezTo>
                  <a:pt x="124" y="5"/>
                  <a:pt x="124" y="5"/>
                  <a:pt x="124" y="5"/>
                </a:cubicBezTo>
                <a:cubicBezTo>
                  <a:pt x="124" y="5"/>
                  <a:pt x="124" y="5"/>
                  <a:pt x="125" y="5"/>
                </a:cubicBezTo>
                <a:cubicBezTo>
                  <a:pt x="125" y="5"/>
                  <a:pt x="125" y="5"/>
                  <a:pt x="125" y="5"/>
                </a:cubicBezTo>
                <a:cubicBezTo>
                  <a:pt x="129" y="6"/>
                  <a:pt x="131" y="8"/>
                  <a:pt x="132" y="11"/>
                </a:cubicBezTo>
                <a:cubicBezTo>
                  <a:pt x="125" y="14"/>
                  <a:pt x="128" y="22"/>
                  <a:pt x="128" y="22"/>
                </a:cubicBezTo>
                <a:cubicBezTo>
                  <a:pt x="128" y="22"/>
                  <a:pt x="128" y="22"/>
                  <a:pt x="128" y="22"/>
                </a:cubicBezTo>
                <a:cubicBezTo>
                  <a:pt x="130" y="27"/>
                  <a:pt x="130" y="27"/>
                  <a:pt x="130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68" y="29"/>
                  <a:pt x="68" y="29"/>
                  <a:pt x="68" y="29"/>
                </a:cubicBezTo>
                <a:cubicBezTo>
                  <a:pt x="69" y="29"/>
                  <a:pt x="70" y="28"/>
                  <a:pt x="72" y="26"/>
                </a:cubicBezTo>
                <a:cubicBezTo>
                  <a:pt x="75" y="22"/>
                  <a:pt x="82" y="25"/>
                  <a:pt x="83" y="22"/>
                </a:cubicBezTo>
                <a:cubicBezTo>
                  <a:pt x="85" y="18"/>
                  <a:pt x="80" y="18"/>
                  <a:pt x="69" y="19"/>
                </a:cubicBezTo>
                <a:cubicBezTo>
                  <a:pt x="59" y="19"/>
                  <a:pt x="55" y="15"/>
                  <a:pt x="52" y="19"/>
                </a:cubicBezTo>
                <a:cubicBezTo>
                  <a:pt x="50" y="23"/>
                  <a:pt x="56" y="30"/>
                  <a:pt x="64" y="29"/>
                </a:cubicBezTo>
                <a:cubicBezTo>
                  <a:pt x="64" y="29"/>
                  <a:pt x="64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4" y="30"/>
                  <a:pt x="64" y="31"/>
                  <a:pt x="64" y="31"/>
                </a:cubicBezTo>
                <a:cubicBezTo>
                  <a:pt x="67" y="40"/>
                  <a:pt x="67" y="40"/>
                  <a:pt x="67" y="40"/>
                </a:cubicBezTo>
                <a:cubicBezTo>
                  <a:pt x="66" y="41"/>
                  <a:pt x="66" y="41"/>
                  <a:pt x="66" y="41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29"/>
                  <a:pt x="54" y="29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1"/>
                  <a:pt x="16" y="31"/>
                </a:cubicBezTo>
                <a:cubicBezTo>
                  <a:pt x="16" y="31"/>
                  <a:pt x="16" y="32"/>
                  <a:pt x="16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65" y="42"/>
                  <a:pt x="65" y="42"/>
                  <a:pt x="65" y="42"/>
                </a:cubicBezTo>
                <a:cubicBezTo>
                  <a:pt x="62" y="44"/>
                  <a:pt x="62" y="44"/>
                  <a:pt x="62" y="44"/>
                </a:cubicBezTo>
                <a:cubicBezTo>
                  <a:pt x="55" y="37"/>
                  <a:pt x="46" y="32"/>
                  <a:pt x="35" y="32"/>
                </a:cubicBezTo>
                <a:cubicBezTo>
                  <a:pt x="15" y="33"/>
                  <a:pt x="0" y="49"/>
                  <a:pt x="0" y="68"/>
                </a:cubicBezTo>
                <a:cubicBezTo>
                  <a:pt x="1" y="88"/>
                  <a:pt x="17" y="103"/>
                  <a:pt x="36" y="103"/>
                </a:cubicBezTo>
                <a:cubicBezTo>
                  <a:pt x="50" y="102"/>
                  <a:pt x="62" y="94"/>
                  <a:pt x="68" y="81"/>
                </a:cubicBezTo>
                <a:cubicBezTo>
                  <a:pt x="71" y="82"/>
                  <a:pt x="71" y="82"/>
                  <a:pt x="71" y="82"/>
                </a:cubicBezTo>
                <a:cubicBezTo>
                  <a:pt x="70" y="83"/>
                  <a:pt x="70" y="84"/>
                  <a:pt x="71" y="85"/>
                </a:cubicBezTo>
                <a:cubicBezTo>
                  <a:pt x="75" y="90"/>
                  <a:pt x="75" y="90"/>
                  <a:pt x="75" y="90"/>
                </a:cubicBezTo>
                <a:cubicBezTo>
                  <a:pt x="76" y="91"/>
                  <a:pt x="78" y="92"/>
                  <a:pt x="79" y="91"/>
                </a:cubicBezTo>
                <a:cubicBezTo>
                  <a:pt x="81" y="90"/>
                  <a:pt x="81" y="88"/>
                  <a:pt x="80" y="87"/>
                </a:cubicBezTo>
                <a:cubicBezTo>
                  <a:pt x="77" y="83"/>
                  <a:pt x="77" y="83"/>
                  <a:pt x="77" y="83"/>
                </a:cubicBezTo>
                <a:cubicBezTo>
                  <a:pt x="81" y="84"/>
                  <a:pt x="81" y="84"/>
                  <a:pt x="81" y="84"/>
                </a:cubicBezTo>
                <a:cubicBezTo>
                  <a:pt x="82" y="85"/>
                  <a:pt x="84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5" y="85"/>
                  <a:pt x="86" y="85"/>
                </a:cubicBezTo>
                <a:cubicBezTo>
                  <a:pt x="92" y="85"/>
                  <a:pt x="97" y="79"/>
                  <a:pt x="97" y="73"/>
                </a:cubicBezTo>
                <a:cubicBezTo>
                  <a:pt x="97" y="70"/>
                  <a:pt x="96" y="68"/>
                  <a:pt x="95" y="6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120" y="39"/>
                  <a:pt x="111" y="52"/>
                  <a:pt x="112" y="66"/>
                </a:cubicBezTo>
                <a:cubicBezTo>
                  <a:pt x="112" y="86"/>
                  <a:pt x="128" y="101"/>
                  <a:pt x="147" y="101"/>
                </a:cubicBezTo>
                <a:cubicBezTo>
                  <a:pt x="167" y="100"/>
                  <a:pt x="182" y="84"/>
                  <a:pt x="182" y="65"/>
                </a:cubicBezTo>
                <a:cubicBezTo>
                  <a:pt x="182" y="45"/>
                  <a:pt x="166" y="30"/>
                  <a:pt x="146" y="30"/>
                </a:cubicBezTo>
                <a:close/>
                <a:moveTo>
                  <a:pt x="67" y="44"/>
                </a:moveTo>
                <a:cubicBezTo>
                  <a:pt x="67" y="44"/>
                  <a:pt x="67" y="44"/>
                  <a:pt x="67" y="44"/>
                </a:cubicBezTo>
                <a:cubicBezTo>
                  <a:pt x="67" y="44"/>
                  <a:pt x="68" y="44"/>
                  <a:pt x="68" y="43"/>
                </a:cubicBezTo>
                <a:cubicBezTo>
                  <a:pt x="68" y="43"/>
                  <a:pt x="68" y="43"/>
                  <a:pt x="68" y="43"/>
                </a:cubicBezTo>
                <a:cubicBezTo>
                  <a:pt x="68" y="43"/>
                  <a:pt x="68" y="43"/>
                  <a:pt x="68" y="43"/>
                </a:cubicBezTo>
                <a:cubicBezTo>
                  <a:pt x="74" y="62"/>
                  <a:pt x="74" y="62"/>
                  <a:pt x="74" y="62"/>
                </a:cubicBezTo>
                <a:cubicBezTo>
                  <a:pt x="70" y="62"/>
                  <a:pt x="70" y="62"/>
                  <a:pt x="70" y="62"/>
                </a:cubicBezTo>
                <a:cubicBezTo>
                  <a:pt x="69" y="56"/>
                  <a:pt x="67" y="51"/>
                  <a:pt x="64" y="47"/>
                </a:cubicBezTo>
                <a:lnTo>
                  <a:pt x="67" y="44"/>
                </a:lnTo>
                <a:close/>
                <a:moveTo>
                  <a:pt x="36" y="97"/>
                </a:moveTo>
                <a:cubicBezTo>
                  <a:pt x="19" y="98"/>
                  <a:pt x="6" y="84"/>
                  <a:pt x="6" y="68"/>
                </a:cubicBezTo>
                <a:cubicBezTo>
                  <a:pt x="5" y="52"/>
                  <a:pt x="18" y="38"/>
                  <a:pt x="35" y="38"/>
                </a:cubicBezTo>
                <a:cubicBezTo>
                  <a:pt x="44" y="38"/>
                  <a:pt x="52" y="42"/>
                  <a:pt x="58" y="48"/>
                </a:cubicBezTo>
                <a:cubicBezTo>
                  <a:pt x="42" y="62"/>
                  <a:pt x="42" y="62"/>
                  <a:pt x="42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38" y="62"/>
                  <a:pt x="38" y="62"/>
                  <a:pt x="37" y="62"/>
                </a:cubicBezTo>
                <a:cubicBezTo>
                  <a:pt x="34" y="62"/>
                  <a:pt x="31" y="65"/>
                  <a:pt x="31" y="68"/>
                </a:cubicBezTo>
                <a:cubicBezTo>
                  <a:pt x="31" y="72"/>
                  <a:pt x="34" y="75"/>
                  <a:pt x="37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2" y="80"/>
                  <a:pt x="62" y="80"/>
                  <a:pt x="62" y="80"/>
                </a:cubicBezTo>
                <a:cubicBezTo>
                  <a:pt x="58" y="90"/>
                  <a:pt x="48" y="97"/>
                  <a:pt x="36" y="97"/>
                </a:cubicBezTo>
                <a:close/>
                <a:moveTo>
                  <a:pt x="65" y="62"/>
                </a:moveTo>
                <a:cubicBezTo>
                  <a:pt x="47" y="62"/>
                  <a:pt x="47" y="62"/>
                  <a:pt x="47" y="62"/>
                </a:cubicBezTo>
                <a:cubicBezTo>
                  <a:pt x="60" y="50"/>
                  <a:pt x="60" y="50"/>
                  <a:pt x="60" y="50"/>
                </a:cubicBezTo>
                <a:cubicBezTo>
                  <a:pt x="62" y="54"/>
                  <a:pt x="64" y="58"/>
                  <a:pt x="65" y="62"/>
                </a:cubicBezTo>
                <a:close/>
                <a:moveTo>
                  <a:pt x="92" y="63"/>
                </a:moveTo>
                <a:cubicBezTo>
                  <a:pt x="90" y="62"/>
                  <a:pt x="88" y="61"/>
                  <a:pt x="85" y="61"/>
                </a:cubicBezTo>
                <a:cubicBezTo>
                  <a:pt x="85" y="61"/>
                  <a:pt x="84" y="61"/>
                  <a:pt x="84" y="61"/>
                </a:cubicBezTo>
                <a:cubicBezTo>
                  <a:pt x="78" y="61"/>
                  <a:pt x="78" y="61"/>
                  <a:pt x="78" y="61"/>
                </a:cubicBezTo>
                <a:cubicBezTo>
                  <a:pt x="69" y="33"/>
                  <a:pt x="69" y="33"/>
                  <a:pt x="69" y="33"/>
                </a:cubicBezTo>
                <a:cubicBezTo>
                  <a:pt x="124" y="32"/>
                  <a:pt x="124" y="32"/>
                  <a:pt x="124" y="32"/>
                </a:cubicBezTo>
                <a:lnTo>
                  <a:pt x="92" y="63"/>
                </a:lnTo>
                <a:close/>
                <a:moveTo>
                  <a:pt x="147" y="95"/>
                </a:moveTo>
                <a:cubicBezTo>
                  <a:pt x="131" y="96"/>
                  <a:pt x="117" y="83"/>
                  <a:pt x="117" y="66"/>
                </a:cubicBezTo>
                <a:cubicBezTo>
                  <a:pt x="117" y="54"/>
                  <a:pt x="124" y="43"/>
                  <a:pt x="134" y="38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2" y="63"/>
                  <a:pt x="142" y="65"/>
                  <a:pt x="142" y="66"/>
                </a:cubicBezTo>
                <a:cubicBezTo>
                  <a:pt x="142" y="69"/>
                  <a:pt x="144" y="71"/>
                  <a:pt x="147" y="71"/>
                </a:cubicBezTo>
                <a:cubicBezTo>
                  <a:pt x="150" y="71"/>
                  <a:pt x="152" y="69"/>
                  <a:pt x="152" y="66"/>
                </a:cubicBezTo>
                <a:cubicBezTo>
                  <a:pt x="152" y="63"/>
                  <a:pt x="150" y="61"/>
                  <a:pt x="147" y="61"/>
                </a:cubicBezTo>
                <a:cubicBezTo>
                  <a:pt x="146" y="61"/>
                  <a:pt x="146" y="61"/>
                  <a:pt x="146" y="61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40" y="36"/>
                  <a:pt x="143" y="36"/>
                  <a:pt x="146" y="36"/>
                </a:cubicBezTo>
                <a:cubicBezTo>
                  <a:pt x="163" y="35"/>
                  <a:pt x="176" y="49"/>
                  <a:pt x="177" y="65"/>
                </a:cubicBezTo>
                <a:cubicBezTo>
                  <a:pt x="177" y="81"/>
                  <a:pt x="164" y="95"/>
                  <a:pt x="147" y="9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 36"/>
          <p:cNvSpPr/>
          <p:nvPr/>
        </p:nvSpPr>
        <p:spPr bwMode="auto">
          <a:xfrm>
            <a:off x="3379856" y="2921803"/>
            <a:ext cx="486714" cy="344177"/>
          </a:xfrm>
          <a:custGeom>
            <a:avLst/>
            <a:gdLst>
              <a:gd name="T0" fmla="*/ 153 w 157"/>
              <a:gd name="T1" fmla="*/ 61 h 111"/>
              <a:gd name="T2" fmla="*/ 154 w 157"/>
              <a:gd name="T3" fmla="*/ 57 h 111"/>
              <a:gd name="T4" fmla="*/ 141 w 157"/>
              <a:gd name="T5" fmla="*/ 45 h 111"/>
              <a:gd name="T6" fmla="*/ 138 w 157"/>
              <a:gd name="T7" fmla="*/ 45 h 111"/>
              <a:gd name="T8" fmla="*/ 122 w 157"/>
              <a:gd name="T9" fmla="*/ 33 h 111"/>
              <a:gd name="T10" fmla="*/ 123 w 157"/>
              <a:gd name="T11" fmla="*/ 30 h 111"/>
              <a:gd name="T12" fmla="*/ 107 w 157"/>
              <a:gd name="T13" fmla="*/ 14 h 111"/>
              <a:gd name="T14" fmla="*/ 106 w 157"/>
              <a:gd name="T15" fmla="*/ 14 h 111"/>
              <a:gd name="T16" fmla="*/ 84 w 157"/>
              <a:gd name="T17" fmla="*/ 0 h 111"/>
              <a:gd name="T18" fmla="*/ 59 w 157"/>
              <a:gd name="T19" fmla="*/ 23 h 111"/>
              <a:gd name="T20" fmla="*/ 58 w 157"/>
              <a:gd name="T21" fmla="*/ 23 h 111"/>
              <a:gd name="T22" fmla="*/ 46 w 157"/>
              <a:gd name="T23" fmla="*/ 35 h 111"/>
              <a:gd name="T24" fmla="*/ 39 w 157"/>
              <a:gd name="T25" fmla="*/ 34 h 111"/>
              <a:gd name="T26" fmla="*/ 22 w 157"/>
              <a:gd name="T27" fmla="*/ 48 h 111"/>
              <a:gd name="T28" fmla="*/ 0 w 157"/>
              <a:gd name="T29" fmla="*/ 73 h 111"/>
              <a:gd name="T30" fmla="*/ 24 w 157"/>
              <a:gd name="T31" fmla="*/ 97 h 111"/>
              <a:gd name="T32" fmla="*/ 34 w 157"/>
              <a:gd name="T33" fmla="*/ 95 h 111"/>
              <a:gd name="T34" fmla="*/ 53 w 157"/>
              <a:gd name="T35" fmla="*/ 109 h 111"/>
              <a:gd name="T36" fmla="*/ 64 w 157"/>
              <a:gd name="T37" fmla="*/ 106 h 111"/>
              <a:gd name="T38" fmla="*/ 85 w 157"/>
              <a:gd name="T39" fmla="*/ 111 h 111"/>
              <a:gd name="T40" fmla="*/ 120 w 157"/>
              <a:gd name="T41" fmla="*/ 96 h 111"/>
              <a:gd name="T42" fmla="*/ 133 w 157"/>
              <a:gd name="T43" fmla="*/ 100 h 111"/>
              <a:gd name="T44" fmla="*/ 157 w 157"/>
              <a:gd name="T45" fmla="*/ 75 h 111"/>
              <a:gd name="T46" fmla="*/ 153 w 157"/>
              <a:gd name="T47" fmla="*/ 6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7" h="111">
                <a:moveTo>
                  <a:pt x="153" y="61"/>
                </a:moveTo>
                <a:cubicBezTo>
                  <a:pt x="154" y="60"/>
                  <a:pt x="154" y="59"/>
                  <a:pt x="154" y="57"/>
                </a:cubicBezTo>
                <a:cubicBezTo>
                  <a:pt x="154" y="50"/>
                  <a:pt x="148" y="45"/>
                  <a:pt x="141" y="45"/>
                </a:cubicBezTo>
                <a:cubicBezTo>
                  <a:pt x="140" y="45"/>
                  <a:pt x="139" y="45"/>
                  <a:pt x="138" y="45"/>
                </a:cubicBezTo>
                <a:cubicBezTo>
                  <a:pt x="134" y="39"/>
                  <a:pt x="129" y="35"/>
                  <a:pt x="122" y="33"/>
                </a:cubicBezTo>
                <a:cubicBezTo>
                  <a:pt x="123" y="32"/>
                  <a:pt x="123" y="31"/>
                  <a:pt x="123" y="30"/>
                </a:cubicBezTo>
                <a:cubicBezTo>
                  <a:pt x="123" y="21"/>
                  <a:pt x="116" y="14"/>
                  <a:pt x="107" y="14"/>
                </a:cubicBezTo>
                <a:cubicBezTo>
                  <a:pt x="107" y="14"/>
                  <a:pt x="106" y="14"/>
                  <a:pt x="106" y="14"/>
                </a:cubicBezTo>
                <a:cubicBezTo>
                  <a:pt x="102" y="6"/>
                  <a:pt x="94" y="0"/>
                  <a:pt x="84" y="0"/>
                </a:cubicBezTo>
                <a:cubicBezTo>
                  <a:pt x="70" y="0"/>
                  <a:pt x="60" y="10"/>
                  <a:pt x="59" y="23"/>
                </a:cubicBezTo>
                <a:cubicBezTo>
                  <a:pt x="59" y="23"/>
                  <a:pt x="59" y="23"/>
                  <a:pt x="58" y="23"/>
                </a:cubicBezTo>
                <a:cubicBezTo>
                  <a:pt x="52" y="23"/>
                  <a:pt x="46" y="28"/>
                  <a:pt x="46" y="35"/>
                </a:cubicBezTo>
                <a:cubicBezTo>
                  <a:pt x="44" y="34"/>
                  <a:pt x="42" y="34"/>
                  <a:pt x="39" y="34"/>
                </a:cubicBezTo>
                <a:cubicBezTo>
                  <a:pt x="31" y="34"/>
                  <a:pt x="24" y="40"/>
                  <a:pt x="22" y="48"/>
                </a:cubicBezTo>
                <a:cubicBezTo>
                  <a:pt x="9" y="49"/>
                  <a:pt x="0" y="60"/>
                  <a:pt x="0" y="73"/>
                </a:cubicBezTo>
                <a:cubicBezTo>
                  <a:pt x="0" y="86"/>
                  <a:pt x="11" y="97"/>
                  <a:pt x="24" y="97"/>
                </a:cubicBezTo>
                <a:cubicBezTo>
                  <a:pt x="28" y="97"/>
                  <a:pt x="31" y="96"/>
                  <a:pt x="34" y="95"/>
                </a:cubicBezTo>
                <a:cubicBezTo>
                  <a:pt x="37" y="103"/>
                  <a:pt x="44" y="109"/>
                  <a:pt x="53" y="109"/>
                </a:cubicBezTo>
                <a:cubicBezTo>
                  <a:pt x="57" y="109"/>
                  <a:pt x="61" y="108"/>
                  <a:pt x="64" y="106"/>
                </a:cubicBezTo>
                <a:cubicBezTo>
                  <a:pt x="70" y="109"/>
                  <a:pt x="77" y="111"/>
                  <a:pt x="85" y="111"/>
                </a:cubicBezTo>
                <a:cubicBezTo>
                  <a:pt x="99" y="111"/>
                  <a:pt x="111" y="105"/>
                  <a:pt x="120" y="96"/>
                </a:cubicBezTo>
                <a:cubicBezTo>
                  <a:pt x="123" y="98"/>
                  <a:pt x="128" y="100"/>
                  <a:pt x="133" y="100"/>
                </a:cubicBezTo>
                <a:cubicBezTo>
                  <a:pt x="146" y="100"/>
                  <a:pt x="157" y="89"/>
                  <a:pt x="157" y="75"/>
                </a:cubicBezTo>
                <a:cubicBezTo>
                  <a:pt x="157" y="70"/>
                  <a:pt x="156" y="65"/>
                  <a:pt x="153" y="61"/>
                </a:cubicBezTo>
              </a:path>
            </a:pathLst>
          </a:cu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Freeform 37"/>
          <p:cNvSpPr/>
          <p:nvPr/>
        </p:nvSpPr>
        <p:spPr bwMode="auto">
          <a:xfrm>
            <a:off x="3398397" y="2934550"/>
            <a:ext cx="449631" cy="316364"/>
          </a:xfrm>
          <a:custGeom>
            <a:avLst/>
            <a:gdLst>
              <a:gd name="T0" fmla="*/ 141 w 145"/>
              <a:gd name="T1" fmla="*/ 57 h 102"/>
              <a:gd name="T2" fmla="*/ 141 w 145"/>
              <a:gd name="T3" fmla="*/ 53 h 102"/>
              <a:gd name="T4" fmla="*/ 130 w 145"/>
              <a:gd name="T5" fmla="*/ 42 h 102"/>
              <a:gd name="T6" fmla="*/ 127 w 145"/>
              <a:gd name="T7" fmla="*/ 42 h 102"/>
              <a:gd name="T8" fmla="*/ 112 w 145"/>
              <a:gd name="T9" fmla="*/ 31 h 102"/>
              <a:gd name="T10" fmla="*/ 113 w 145"/>
              <a:gd name="T11" fmla="*/ 28 h 102"/>
              <a:gd name="T12" fmla="*/ 99 w 145"/>
              <a:gd name="T13" fmla="*/ 14 h 102"/>
              <a:gd name="T14" fmla="*/ 98 w 145"/>
              <a:gd name="T15" fmla="*/ 14 h 102"/>
              <a:gd name="T16" fmla="*/ 77 w 145"/>
              <a:gd name="T17" fmla="*/ 0 h 102"/>
              <a:gd name="T18" fmla="*/ 55 w 145"/>
              <a:gd name="T19" fmla="*/ 22 h 102"/>
              <a:gd name="T20" fmla="*/ 54 w 145"/>
              <a:gd name="T21" fmla="*/ 22 h 102"/>
              <a:gd name="T22" fmla="*/ 43 w 145"/>
              <a:gd name="T23" fmla="*/ 33 h 102"/>
              <a:gd name="T24" fmla="*/ 37 w 145"/>
              <a:gd name="T25" fmla="*/ 32 h 102"/>
              <a:gd name="T26" fmla="*/ 21 w 145"/>
              <a:gd name="T27" fmla="*/ 45 h 102"/>
              <a:gd name="T28" fmla="*/ 0 w 145"/>
              <a:gd name="T29" fmla="*/ 67 h 102"/>
              <a:gd name="T30" fmla="*/ 23 w 145"/>
              <a:gd name="T31" fmla="*/ 89 h 102"/>
              <a:gd name="T32" fmla="*/ 32 w 145"/>
              <a:gd name="T33" fmla="*/ 88 h 102"/>
              <a:gd name="T34" fmla="*/ 50 w 145"/>
              <a:gd name="T35" fmla="*/ 101 h 102"/>
              <a:gd name="T36" fmla="*/ 59 w 145"/>
              <a:gd name="T37" fmla="*/ 98 h 102"/>
              <a:gd name="T38" fmla="*/ 78 w 145"/>
              <a:gd name="T39" fmla="*/ 102 h 102"/>
              <a:gd name="T40" fmla="*/ 110 w 145"/>
              <a:gd name="T41" fmla="*/ 88 h 102"/>
              <a:gd name="T42" fmla="*/ 122 w 145"/>
              <a:gd name="T43" fmla="*/ 92 h 102"/>
              <a:gd name="T44" fmla="*/ 145 w 145"/>
              <a:gd name="T45" fmla="*/ 69 h 102"/>
              <a:gd name="T46" fmla="*/ 141 w 145"/>
              <a:gd name="T47" fmla="*/ 5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5" h="102">
                <a:moveTo>
                  <a:pt x="141" y="57"/>
                </a:moveTo>
                <a:cubicBezTo>
                  <a:pt x="141" y="56"/>
                  <a:pt x="141" y="55"/>
                  <a:pt x="141" y="53"/>
                </a:cubicBezTo>
                <a:cubicBezTo>
                  <a:pt x="141" y="47"/>
                  <a:pt x="136" y="42"/>
                  <a:pt x="130" y="42"/>
                </a:cubicBezTo>
                <a:cubicBezTo>
                  <a:pt x="129" y="42"/>
                  <a:pt x="128" y="42"/>
                  <a:pt x="127" y="42"/>
                </a:cubicBezTo>
                <a:cubicBezTo>
                  <a:pt x="124" y="37"/>
                  <a:pt x="118" y="33"/>
                  <a:pt x="112" y="31"/>
                </a:cubicBezTo>
                <a:cubicBezTo>
                  <a:pt x="113" y="30"/>
                  <a:pt x="113" y="29"/>
                  <a:pt x="113" y="28"/>
                </a:cubicBezTo>
                <a:cubicBezTo>
                  <a:pt x="113" y="20"/>
                  <a:pt x="107" y="14"/>
                  <a:pt x="99" y="14"/>
                </a:cubicBezTo>
                <a:cubicBezTo>
                  <a:pt x="98" y="14"/>
                  <a:pt x="98" y="14"/>
                  <a:pt x="98" y="14"/>
                </a:cubicBezTo>
                <a:cubicBezTo>
                  <a:pt x="94" y="6"/>
                  <a:pt x="86" y="0"/>
                  <a:pt x="77" y="0"/>
                </a:cubicBezTo>
                <a:cubicBezTo>
                  <a:pt x="65" y="0"/>
                  <a:pt x="55" y="10"/>
                  <a:pt x="55" y="22"/>
                </a:cubicBezTo>
                <a:cubicBezTo>
                  <a:pt x="55" y="22"/>
                  <a:pt x="54" y="22"/>
                  <a:pt x="54" y="22"/>
                </a:cubicBezTo>
                <a:cubicBezTo>
                  <a:pt x="48" y="22"/>
                  <a:pt x="43" y="27"/>
                  <a:pt x="43" y="33"/>
                </a:cubicBezTo>
                <a:cubicBezTo>
                  <a:pt x="41" y="32"/>
                  <a:pt x="39" y="32"/>
                  <a:pt x="37" y="32"/>
                </a:cubicBezTo>
                <a:cubicBezTo>
                  <a:pt x="29" y="32"/>
                  <a:pt x="22" y="37"/>
                  <a:pt x="21" y="45"/>
                </a:cubicBezTo>
                <a:cubicBezTo>
                  <a:pt x="9" y="46"/>
                  <a:pt x="0" y="55"/>
                  <a:pt x="0" y="67"/>
                </a:cubicBezTo>
                <a:cubicBezTo>
                  <a:pt x="0" y="79"/>
                  <a:pt x="10" y="89"/>
                  <a:pt x="23" y="89"/>
                </a:cubicBezTo>
                <a:cubicBezTo>
                  <a:pt x="26" y="89"/>
                  <a:pt x="29" y="89"/>
                  <a:pt x="32" y="88"/>
                </a:cubicBezTo>
                <a:cubicBezTo>
                  <a:pt x="34" y="95"/>
                  <a:pt x="41" y="101"/>
                  <a:pt x="50" y="101"/>
                </a:cubicBezTo>
                <a:cubicBezTo>
                  <a:pt x="53" y="101"/>
                  <a:pt x="56" y="100"/>
                  <a:pt x="59" y="98"/>
                </a:cubicBezTo>
                <a:cubicBezTo>
                  <a:pt x="65" y="101"/>
                  <a:pt x="71" y="102"/>
                  <a:pt x="78" y="102"/>
                </a:cubicBezTo>
                <a:cubicBezTo>
                  <a:pt x="91" y="102"/>
                  <a:pt x="102" y="97"/>
                  <a:pt x="110" y="88"/>
                </a:cubicBezTo>
                <a:cubicBezTo>
                  <a:pt x="114" y="91"/>
                  <a:pt x="118" y="92"/>
                  <a:pt x="122" y="92"/>
                </a:cubicBezTo>
                <a:cubicBezTo>
                  <a:pt x="134" y="92"/>
                  <a:pt x="145" y="82"/>
                  <a:pt x="145" y="69"/>
                </a:cubicBezTo>
                <a:cubicBezTo>
                  <a:pt x="145" y="65"/>
                  <a:pt x="143" y="60"/>
                  <a:pt x="141" y="5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 40"/>
          <p:cNvSpPr/>
          <p:nvPr/>
        </p:nvSpPr>
        <p:spPr bwMode="auto">
          <a:xfrm>
            <a:off x="3379856" y="3254391"/>
            <a:ext cx="185415" cy="133267"/>
          </a:xfrm>
          <a:custGeom>
            <a:avLst/>
            <a:gdLst>
              <a:gd name="T0" fmla="*/ 59 w 60"/>
              <a:gd name="T1" fmla="*/ 24 h 43"/>
              <a:gd name="T2" fmla="*/ 59 w 60"/>
              <a:gd name="T3" fmla="*/ 22 h 43"/>
              <a:gd name="T4" fmla="*/ 54 w 60"/>
              <a:gd name="T5" fmla="*/ 17 h 43"/>
              <a:gd name="T6" fmla="*/ 53 w 60"/>
              <a:gd name="T7" fmla="*/ 17 h 43"/>
              <a:gd name="T8" fmla="*/ 47 w 60"/>
              <a:gd name="T9" fmla="*/ 13 h 43"/>
              <a:gd name="T10" fmla="*/ 47 w 60"/>
              <a:gd name="T11" fmla="*/ 11 h 43"/>
              <a:gd name="T12" fmla="*/ 41 w 60"/>
              <a:gd name="T13" fmla="*/ 5 h 43"/>
              <a:gd name="T14" fmla="*/ 41 w 60"/>
              <a:gd name="T15" fmla="*/ 5 h 43"/>
              <a:gd name="T16" fmla="*/ 32 w 60"/>
              <a:gd name="T17" fmla="*/ 0 h 43"/>
              <a:gd name="T18" fmla="*/ 22 w 60"/>
              <a:gd name="T19" fmla="*/ 9 h 43"/>
              <a:gd name="T20" fmla="*/ 22 w 60"/>
              <a:gd name="T21" fmla="*/ 9 h 43"/>
              <a:gd name="T22" fmla="*/ 17 w 60"/>
              <a:gd name="T23" fmla="*/ 13 h 43"/>
              <a:gd name="T24" fmla="*/ 15 w 60"/>
              <a:gd name="T25" fmla="*/ 13 h 43"/>
              <a:gd name="T26" fmla="*/ 8 w 60"/>
              <a:gd name="T27" fmla="*/ 18 h 43"/>
              <a:gd name="T28" fmla="*/ 0 w 60"/>
              <a:gd name="T29" fmla="*/ 28 h 43"/>
              <a:gd name="T30" fmla="*/ 9 w 60"/>
              <a:gd name="T31" fmla="*/ 37 h 43"/>
              <a:gd name="T32" fmla="*/ 13 w 60"/>
              <a:gd name="T33" fmla="*/ 36 h 43"/>
              <a:gd name="T34" fmla="*/ 20 w 60"/>
              <a:gd name="T35" fmla="*/ 42 h 43"/>
              <a:gd name="T36" fmla="*/ 24 w 60"/>
              <a:gd name="T37" fmla="*/ 41 h 43"/>
              <a:gd name="T38" fmla="*/ 32 w 60"/>
              <a:gd name="T39" fmla="*/ 43 h 43"/>
              <a:gd name="T40" fmla="*/ 46 w 60"/>
              <a:gd name="T41" fmla="*/ 37 h 43"/>
              <a:gd name="T42" fmla="*/ 51 w 60"/>
              <a:gd name="T43" fmla="*/ 38 h 43"/>
              <a:gd name="T44" fmla="*/ 60 w 60"/>
              <a:gd name="T45" fmla="*/ 29 h 43"/>
              <a:gd name="T46" fmla="*/ 59 w 60"/>
              <a:gd name="T47" fmla="*/ 2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" h="43">
                <a:moveTo>
                  <a:pt x="59" y="24"/>
                </a:moveTo>
                <a:cubicBezTo>
                  <a:pt x="59" y="23"/>
                  <a:pt x="59" y="23"/>
                  <a:pt x="59" y="22"/>
                </a:cubicBezTo>
                <a:cubicBezTo>
                  <a:pt x="59" y="19"/>
                  <a:pt x="57" y="17"/>
                  <a:pt x="54" y="17"/>
                </a:cubicBezTo>
                <a:cubicBezTo>
                  <a:pt x="54" y="17"/>
                  <a:pt x="53" y="17"/>
                  <a:pt x="53" y="17"/>
                </a:cubicBezTo>
                <a:cubicBezTo>
                  <a:pt x="51" y="15"/>
                  <a:pt x="49" y="13"/>
                  <a:pt x="47" y="13"/>
                </a:cubicBezTo>
                <a:cubicBezTo>
                  <a:pt x="47" y="12"/>
                  <a:pt x="47" y="12"/>
                  <a:pt x="47" y="11"/>
                </a:cubicBezTo>
                <a:cubicBezTo>
                  <a:pt x="47" y="8"/>
                  <a:pt x="44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39" y="2"/>
                  <a:pt x="36" y="0"/>
                  <a:pt x="32" y="0"/>
                </a:cubicBezTo>
                <a:cubicBezTo>
                  <a:pt x="27" y="0"/>
                  <a:pt x="23" y="4"/>
                  <a:pt x="22" y="9"/>
                </a:cubicBezTo>
                <a:cubicBezTo>
                  <a:pt x="22" y="9"/>
                  <a:pt x="22" y="9"/>
                  <a:pt x="22" y="9"/>
                </a:cubicBezTo>
                <a:cubicBezTo>
                  <a:pt x="20" y="9"/>
                  <a:pt x="17" y="11"/>
                  <a:pt x="17" y="13"/>
                </a:cubicBezTo>
                <a:cubicBezTo>
                  <a:pt x="17" y="13"/>
                  <a:pt x="16" y="13"/>
                  <a:pt x="15" y="13"/>
                </a:cubicBezTo>
                <a:cubicBezTo>
                  <a:pt x="12" y="13"/>
                  <a:pt x="9" y="15"/>
                  <a:pt x="8" y="18"/>
                </a:cubicBezTo>
                <a:cubicBezTo>
                  <a:pt x="3" y="19"/>
                  <a:pt x="0" y="23"/>
                  <a:pt x="0" y="28"/>
                </a:cubicBezTo>
                <a:cubicBezTo>
                  <a:pt x="0" y="33"/>
                  <a:pt x="4" y="37"/>
                  <a:pt x="9" y="37"/>
                </a:cubicBezTo>
                <a:cubicBezTo>
                  <a:pt x="10" y="37"/>
                  <a:pt x="12" y="37"/>
                  <a:pt x="13" y="36"/>
                </a:cubicBezTo>
                <a:cubicBezTo>
                  <a:pt x="14" y="40"/>
                  <a:pt x="17" y="42"/>
                  <a:pt x="20" y="42"/>
                </a:cubicBezTo>
                <a:cubicBezTo>
                  <a:pt x="22" y="42"/>
                  <a:pt x="23" y="42"/>
                  <a:pt x="24" y="41"/>
                </a:cubicBezTo>
                <a:cubicBezTo>
                  <a:pt x="27" y="42"/>
                  <a:pt x="29" y="43"/>
                  <a:pt x="32" y="43"/>
                </a:cubicBezTo>
                <a:cubicBezTo>
                  <a:pt x="38" y="43"/>
                  <a:pt x="42" y="40"/>
                  <a:pt x="46" y="37"/>
                </a:cubicBezTo>
                <a:cubicBezTo>
                  <a:pt x="47" y="38"/>
                  <a:pt x="49" y="38"/>
                  <a:pt x="51" y="38"/>
                </a:cubicBezTo>
                <a:cubicBezTo>
                  <a:pt x="56" y="38"/>
                  <a:pt x="60" y="34"/>
                  <a:pt x="60" y="29"/>
                </a:cubicBezTo>
                <a:cubicBezTo>
                  <a:pt x="60" y="27"/>
                  <a:pt x="60" y="25"/>
                  <a:pt x="59" y="24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 42"/>
          <p:cNvSpPr/>
          <p:nvPr/>
        </p:nvSpPr>
        <p:spPr bwMode="auto">
          <a:xfrm>
            <a:off x="3670726" y="3265979"/>
            <a:ext cx="118202" cy="84596"/>
          </a:xfrm>
          <a:custGeom>
            <a:avLst/>
            <a:gdLst>
              <a:gd name="T0" fmla="*/ 37 w 38"/>
              <a:gd name="T1" fmla="*/ 15 h 27"/>
              <a:gd name="T2" fmla="*/ 37 w 38"/>
              <a:gd name="T3" fmla="*/ 14 h 27"/>
              <a:gd name="T4" fmla="*/ 34 w 38"/>
              <a:gd name="T5" fmla="*/ 11 h 27"/>
              <a:gd name="T6" fmla="*/ 33 w 38"/>
              <a:gd name="T7" fmla="*/ 11 h 27"/>
              <a:gd name="T8" fmla="*/ 30 w 38"/>
              <a:gd name="T9" fmla="*/ 8 h 27"/>
              <a:gd name="T10" fmla="*/ 30 w 38"/>
              <a:gd name="T11" fmla="*/ 8 h 27"/>
              <a:gd name="T12" fmla="*/ 26 w 38"/>
              <a:gd name="T13" fmla="*/ 4 h 27"/>
              <a:gd name="T14" fmla="*/ 26 w 38"/>
              <a:gd name="T15" fmla="*/ 4 h 27"/>
              <a:gd name="T16" fmla="*/ 20 w 38"/>
              <a:gd name="T17" fmla="*/ 0 h 27"/>
              <a:gd name="T18" fmla="*/ 14 w 38"/>
              <a:gd name="T19" fmla="*/ 6 h 27"/>
              <a:gd name="T20" fmla="*/ 14 w 38"/>
              <a:gd name="T21" fmla="*/ 6 h 27"/>
              <a:gd name="T22" fmla="*/ 11 w 38"/>
              <a:gd name="T23" fmla="*/ 9 h 27"/>
              <a:gd name="T24" fmla="*/ 10 w 38"/>
              <a:gd name="T25" fmla="*/ 9 h 27"/>
              <a:gd name="T26" fmla="*/ 5 w 38"/>
              <a:gd name="T27" fmla="*/ 12 h 27"/>
              <a:gd name="T28" fmla="*/ 0 w 38"/>
              <a:gd name="T29" fmla="*/ 18 h 27"/>
              <a:gd name="T30" fmla="*/ 6 w 38"/>
              <a:gd name="T31" fmla="*/ 24 h 27"/>
              <a:gd name="T32" fmla="*/ 8 w 38"/>
              <a:gd name="T33" fmla="*/ 23 h 27"/>
              <a:gd name="T34" fmla="*/ 13 w 38"/>
              <a:gd name="T35" fmla="*/ 27 h 27"/>
              <a:gd name="T36" fmla="*/ 16 w 38"/>
              <a:gd name="T37" fmla="*/ 26 h 27"/>
              <a:gd name="T38" fmla="*/ 21 w 38"/>
              <a:gd name="T39" fmla="*/ 27 h 27"/>
              <a:gd name="T40" fmla="*/ 29 w 38"/>
              <a:gd name="T41" fmla="*/ 24 h 27"/>
              <a:gd name="T42" fmla="*/ 32 w 38"/>
              <a:gd name="T43" fmla="*/ 25 h 27"/>
              <a:gd name="T44" fmla="*/ 38 w 38"/>
              <a:gd name="T45" fmla="*/ 19 h 27"/>
              <a:gd name="T46" fmla="*/ 37 w 38"/>
              <a:gd name="T47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27">
                <a:moveTo>
                  <a:pt x="37" y="15"/>
                </a:moveTo>
                <a:cubicBezTo>
                  <a:pt x="37" y="15"/>
                  <a:pt x="37" y="15"/>
                  <a:pt x="37" y="14"/>
                </a:cubicBezTo>
                <a:cubicBezTo>
                  <a:pt x="37" y="13"/>
                  <a:pt x="36" y="11"/>
                  <a:pt x="34" y="11"/>
                </a:cubicBezTo>
                <a:cubicBezTo>
                  <a:pt x="34" y="11"/>
                  <a:pt x="34" y="11"/>
                  <a:pt x="33" y="11"/>
                </a:cubicBezTo>
                <a:cubicBezTo>
                  <a:pt x="33" y="10"/>
                  <a:pt x="31" y="9"/>
                  <a:pt x="30" y="8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5"/>
                  <a:pt x="28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5" y="2"/>
                  <a:pt x="23" y="0"/>
                  <a:pt x="20" y="0"/>
                </a:cubicBezTo>
                <a:cubicBezTo>
                  <a:pt x="17" y="0"/>
                  <a:pt x="15" y="3"/>
                  <a:pt x="14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3" y="6"/>
                  <a:pt x="11" y="7"/>
                  <a:pt x="11" y="9"/>
                </a:cubicBezTo>
                <a:cubicBezTo>
                  <a:pt x="11" y="9"/>
                  <a:pt x="10" y="9"/>
                  <a:pt x="10" y="9"/>
                </a:cubicBezTo>
                <a:cubicBezTo>
                  <a:pt x="8" y="9"/>
                  <a:pt x="6" y="10"/>
                  <a:pt x="5" y="12"/>
                </a:cubicBezTo>
                <a:cubicBezTo>
                  <a:pt x="2" y="12"/>
                  <a:pt x="0" y="15"/>
                  <a:pt x="0" y="18"/>
                </a:cubicBezTo>
                <a:cubicBezTo>
                  <a:pt x="0" y="21"/>
                  <a:pt x="3" y="24"/>
                  <a:pt x="6" y="24"/>
                </a:cubicBezTo>
                <a:cubicBezTo>
                  <a:pt x="7" y="24"/>
                  <a:pt x="8" y="24"/>
                  <a:pt x="8" y="23"/>
                </a:cubicBezTo>
                <a:cubicBezTo>
                  <a:pt x="9" y="25"/>
                  <a:pt x="11" y="27"/>
                  <a:pt x="13" y="27"/>
                </a:cubicBezTo>
                <a:cubicBezTo>
                  <a:pt x="14" y="27"/>
                  <a:pt x="15" y="27"/>
                  <a:pt x="16" y="26"/>
                </a:cubicBezTo>
                <a:cubicBezTo>
                  <a:pt x="17" y="27"/>
                  <a:pt x="19" y="27"/>
                  <a:pt x="21" y="27"/>
                </a:cubicBezTo>
                <a:cubicBezTo>
                  <a:pt x="24" y="27"/>
                  <a:pt x="27" y="26"/>
                  <a:pt x="29" y="24"/>
                </a:cubicBezTo>
                <a:cubicBezTo>
                  <a:pt x="30" y="24"/>
                  <a:pt x="31" y="25"/>
                  <a:pt x="32" y="25"/>
                </a:cubicBezTo>
                <a:cubicBezTo>
                  <a:pt x="36" y="25"/>
                  <a:pt x="38" y="22"/>
                  <a:pt x="38" y="19"/>
                </a:cubicBezTo>
                <a:cubicBezTo>
                  <a:pt x="38" y="17"/>
                  <a:pt x="38" y="16"/>
                  <a:pt x="37" y="1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Freeform 45"/>
          <p:cNvSpPr/>
          <p:nvPr/>
        </p:nvSpPr>
        <p:spPr bwMode="auto">
          <a:xfrm>
            <a:off x="2886189" y="2792013"/>
            <a:ext cx="294346" cy="161079"/>
          </a:xfrm>
          <a:custGeom>
            <a:avLst/>
            <a:gdLst>
              <a:gd name="T0" fmla="*/ 84 w 95"/>
              <a:gd name="T1" fmla="*/ 28 h 52"/>
              <a:gd name="T2" fmla="*/ 83 w 95"/>
              <a:gd name="T3" fmla="*/ 28 h 52"/>
              <a:gd name="T4" fmla="*/ 72 w 95"/>
              <a:gd name="T5" fmla="*/ 19 h 52"/>
              <a:gd name="T6" fmla="*/ 49 w 95"/>
              <a:gd name="T7" fmla="*/ 0 h 52"/>
              <a:gd name="T8" fmla="*/ 27 w 95"/>
              <a:gd name="T9" fmla="*/ 13 h 52"/>
              <a:gd name="T10" fmla="*/ 12 w 95"/>
              <a:gd name="T11" fmla="*/ 28 h 52"/>
              <a:gd name="T12" fmla="*/ 12 w 95"/>
              <a:gd name="T13" fmla="*/ 28 h 52"/>
              <a:gd name="T14" fmla="*/ 0 w 95"/>
              <a:gd name="T15" fmla="*/ 39 h 52"/>
              <a:gd name="T16" fmla="*/ 12 w 95"/>
              <a:gd name="T17" fmla="*/ 51 h 52"/>
              <a:gd name="T18" fmla="*/ 20 w 95"/>
              <a:gd name="T19" fmla="*/ 48 h 52"/>
              <a:gd name="T20" fmla="*/ 30 w 95"/>
              <a:gd name="T21" fmla="*/ 51 h 52"/>
              <a:gd name="T22" fmla="*/ 42 w 95"/>
              <a:gd name="T23" fmla="*/ 47 h 52"/>
              <a:gd name="T24" fmla="*/ 42 w 95"/>
              <a:gd name="T25" fmla="*/ 47 h 52"/>
              <a:gd name="T26" fmla="*/ 54 w 95"/>
              <a:gd name="T27" fmla="*/ 52 h 52"/>
              <a:gd name="T28" fmla="*/ 61 w 95"/>
              <a:gd name="T29" fmla="*/ 51 h 52"/>
              <a:gd name="T30" fmla="*/ 68 w 95"/>
              <a:gd name="T31" fmla="*/ 52 h 52"/>
              <a:gd name="T32" fmla="*/ 78 w 95"/>
              <a:gd name="T33" fmla="*/ 49 h 52"/>
              <a:gd name="T34" fmla="*/ 84 w 95"/>
              <a:gd name="T35" fmla="*/ 51 h 52"/>
              <a:gd name="T36" fmla="*/ 95 w 95"/>
              <a:gd name="T37" fmla="*/ 39 h 52"/>
              <a:gd name="T38" fmla="*/ 84 w 95"/>
              <a:gd name="T39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5" h="52">
                <a:moveTo>
                  <a:pt x="84" y="28"/>
                </a:moveTo>
                <a:cubicBezTo>
                  <a:pt x="83" y="28"/>
                  <a:pt x="83" y="28"/>
                  <a:pt x="83" y="28"/>
                </a:cubicBezTo>
                <a:cubicBezTo>
                  <a:pt x="80" y="23"/>
                  <a:pt x="77" y="20"/>
                  <a:pt x="72" y="19"/>
                </a:cubicBezTo>
                <a:cubicBezTo>
                  <a:pt x="70" y="8"/>
                  <a:pt x="60" y="0"/>
                  <a:pt x="49" y="0"/>
                </a:cubicBezTo>
                <a:cubicBezTo>
                  <a:pt x="39" y="0"/>
                  <a:pt x="31" y="5"/>
                  <a:pt x="27" y="13"/>
                </a:cubicBezTo>
                <a:cubicBezTo>
                  <a:pt x="20" y="15"/>
                  <a:pt x="14" y="20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3"/>
                  <a:pt x="0" y="39"/>
                </a:cubicBezTo>
                <a:cubicBezTo>
                  <a:pt x="0" y="46"/>
                  <a:pt x="5" y="51"/>
                  <a:pt x="12" y="51"/>
                </a:cubicBezTo>
                <a:cubicBezTo>
                  <a:pt x="15" y="51"/>
                  <a:pt x="17" y="50"/>
                  <a:pt x="20" y="48"/>
                </a:cubicBezTo>
                <a:cubicBezTo>
                  <a:pt x="23" y="50"/>
                  <a:pt x="26" y="51"/>
                  <a:pt x="30" y="51"/>
                </a:cubicBezTo>
                <a:cubicBezTo>
                  <a:pt x="35" y="51"/>
                  <a:pt x="39" y="49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5" y="50"/>
                  <a:pt x="50" y="52"/>
                  <a:pt x="54" y="52"/>
                </a:cubicBezTo>
                <a:cubicBezTo>
                  <a:pt x="57" y="52"/>
                  <a:pt x="59" y="52"/>
                  <a:pt x="61" y="51"/>
                </a:cubicBezTo>
                <a:cubicBezTo>
                  <a:pt x="63" y="52"/>
                  <a:pt x="65" y="52"/>
                  <a:pt x="68" y="52"/>
                </a:cubicBezTo>
                <a:cubicBezTo>
                  <a:pt x="72" y="52"/>
                  <a:pt x="75" y="51"/>
                  <a:pt x="78" y="49"/>
                </a:cubicBezTo>
                <a:cubicBezTo>
                  <a:pt x="79" y="50"/>
                  <a:pt x="81" y="51"/>
                  <a:pt x="84" y="51"/>
                </a:cubicBezTo>
                <a:cubicBezTo>
                  <a:pt x="90" y="51"/>
                  <a:pt x="95" y="46"/>
                  <a:pt x="95" y="39"/>
                </a:cubicBezTo>
                <a:cubicBezTo>
                  <a:pt x="95" y="33"/>
                  <a:pt x="90" y="28"/>
                  <a:pt x="84" y="28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Freeform 46"/>
          <p:cNvSpPr/>
          <p:nvPr/>
        </p:nvSpPr>
        <p:spPr bwMode="auto">
          <a:xfrm>
            <a:off x="1061012" y="2429295"/>
            <a:ext cx="365036" cy="201639"/>
          </a:xfrm>
          <a:custGeom>
            <a:avLst/>
            <a:gdLst>
              <a:gd name="T0" fmla="*/ 103 w 118"/>
              <a:gd name="T1" fmla="*/ 35 h 65"/>
              <a:gd name="T2" fmla="*/ 102 w 118"/>
              <a:gd name="T3" fmla="*/ 35 h 65"/>
              <a:gd name="T4" fmla="*/ 89 w 118"/>
              <a:gd name="T5" fmla="*/ 24 h 65"/>
              <a:gd name="T6" fmla="*/ 60 w 118"/>
              <a:gd name="T7" fmla="*/ 0 h 65"/>
              <a:gd name="T8" fmla="*/ 33 w 118"/>
              <a:gd name="T9" fmla="*/ 17 h 65"/>
              <a:gd name="T10" fmla="*/ 14 w 118"/>
              <a:gd name="T11" fmla="*/ 35 h 65"/>
              <a:gd name="T12" fmla="*/ 14 w 118"/>
              <a:gd name="T13" fmla="*/ 35 h 65"/>
              <a:gd name="T14" fmla="*/ 0 w 118"/>
              <a:gd name="T15" fmla="*/ 49 h 65"/>
              <a:gd name="T16" fmla="*/ 14 w 118"/>
              <a:gd name="T17" fmla="*/ 63 h 65"/>
              <a:gd name="T18" fmla="*/ 24 w 118"/>
              <a:gd name="T19" fmla="*/ 60 h 65"/>
              <a:gd name="T20" fmla="*/ 37 w 118"/>
              <a:gd name="T21" fmla="*/ 64 h 65"/>
              <a:gd name="T22" fmla="*/ 52 w 118"/>
              <a:gd name="T23" fmla="*/ 58 h 65"/>
              <a:gd name="T24" fmla="*/ 52 w 118"/>
              <a:gd name="T25" fmla="*/ 58 h 65"/>
              <a:gd name="T26" fmla="*/ 67 w 118"/>
              <a:gd name="T27" fmla="*/ 65 h 65"/>
              <a:gd name="T28" fmla="*/ 75 w 118"/>
              <a:gd name="T29" fmla="*/ 63 h 65"/>
              <a:gd name="T30" fmla="*/ 84 w 118"/>
              <a:gd name="T31" fmla="*/ 65 h 65"/>
              <a:gd name="T32" fmla="*/ 96 w 118"/>
              <a:gd name="T33" fmla="*/ 61 h 65"/>
              <a:gd name="T34" fmla="*/ 103 w 118"/>
              <a:gd name="T35" fmla="*/ 63 h 65"/>
              <a:gd name="T36" fmla="*/ 118 w 118"/>
              <a:gd name="T37" fmla="*/ 49 h 65"/>
              <a:gd name="T38" fmla="*/ 103 w 118"/>
              <a:gd name="T39" fmla="*/ 3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" h="65">
                <a:moveTo>
                  <a:pt x="103" y="35"/>
                </a:moveTo>
                <a:cubicBezTo>
                  <a:pt x="103" y="35"/>
                  <a:pt x="102" y="35"/>
                  <a:pt x="102" y="35"/>
                </a:cubicBezTo>
                <a:cubicBezTo>
                  <a:pt x="99" y="29"/>
                  <a:pt x="94" y="26"/>
                  <a:pt x="89" y="24"/>
                </a:cubicBezTo>
                <a:cubicBezTo>
                  <a:pt x="86" y="10"/>
                  <a:pt x="74" y="0"/>
                  <a:pt x="60" y="0"/>
                </a:cubicBezTo>
                <a:cubicBezTo>
                  <a:pt x="48" y="0"/>
                  <a:pt x="38" y="7"/>
                  <a:pt x="33" y="17"/>
                </a:cubicBezTo>
                <a:cubicBezTo>
                  <a:pt x="24" y="18"/>
                  <a:pt x="16" y="25"/>
                  <a:pt x="14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6" y="35"/>
                  <a:pt x="0" y="41"/>
                  <a:pt x="0" y="49"/>
                </a:cubicBezTo>
                <a:cubicBezTo>
                  <a:pt x="0" y="57"/>
                  <a:pt x="6" y="63"/>
                  <a:pt x="14" y="63"/>
                </a:cubicBezTo>
                <a:cubicBezTo>
                  <a:pt x="18" y="63"/>
                  <a:pt x="21" y="62"/>
                  <a:pt x="24" y="60"/>
                </a:cubicBezTo>
                <a:cubicBezTo>
                  <a:pt x="27" y="62"/>
                  <a:pt x="32" y="64"/>
                  <a:pt x="37" y="64"/>
                </a:cubicBezTo>
                <a:cubicBezTo>
                  <a:pt x="43" y="64"/>
                  <a:pt x="48" y="62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6" y="62"/>
                  <a:pt x="61" y="65"/>
                  <a:pt x="67" y="65"/>
                </a:cubicBezTo>
                <a:cubicBezTo>
                  <a:pt x="70" y="65"/>
                  <a:pt x="73" y="64"/>
                  <a:pt x="75" y="63"/>
                </a:cubicBezTo>
                <a:cubicBezTo>
                  <a:pt x="78" y="64"/>
                  <a:pt x="81" y="65"/>
                  <a:pt x="84" y="65"/>
                </a:cubicBezTo>
                <a:cubicBezTo>
                  <a:pt x="88" y="65"/>
                  <a:pt x="92" y="64"/>
                  <a:pt x="96" y="61"/>
                </a:cubicBezTo>
                <a:cubicBezTo>
                  <a:pt x="98" y="63"/>
                  <a:pt x="101" y="63"/>
                  <a:pt x="103" y="63"/>
                </a:cubicBezTo>
                <a:cubicBezTo>
                  <a:pt x="111" y="63"/>
                  <a:pt x="118" y="57"/>
                  <a:pt x="118" y="49"/>
                </a:cubicBezTo>
                <a:cubicBezTo>
                  <a:pt x="118" y="41"/>
                  <a:pt x="111" y="35"/>
                  <a:pt x="103" y="35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reeform 47"/>
          <p:cNvSpPr/>
          <p:nvPr/>
        </p:nvSpPr>
        <p:spPr bwMode="auto">
          <a:xfrm>
            <a:off x="3134181" y="1247275"/>
            <a:ext cx="694147" cy="384736"/>
          </a:xfrm>
          <a:custGeom>
            <a:avLst/>
            <a:gdLst>
              <a:gd name="T0" fmla="*/ 197 w 224"/>
              <a:gd name="T1" fmla="*/ 66 h 124"/>
              <a:gd name="T2" fmla="*/ 194 w 224"/>
              <a:gd name="T3" fmla="*/ 66 h 124"/>
              <a:gd name="T4" fmla="*/ 169 w 224"/>
              <a:gd name="T5" fmla="*/ 46 h 124"/>
              <a:gd name="T6" fmla="*/ 114 w 224"/>
              <a:gd name="T7" fmla="*/ 0 h 124"/>
              <a:gd name="T8" fmla="*/ 64 w 224"/>
              <a:gd name="T9" fmla="*/ 32 h 124"/>
              <a:gd name="T10" fmla="*/ 28 w 224"/>
              <a:gd name="T11" fmla="*/ 66 h 124"/>
              <a:gd name="T12" fmla="*/ 27 w 224"/>
              <a:gd name="T13" fmla="*/ 66 h 124"/>
              <a:gd name="T14" fmla="*/ 0 w 224"/>
              <a:gd name="T15" fmla="*/ 93 h 124"/>
              <a:gd name="T16" fmla="*/ 27 w 224"/>
              <a:gd name="T17" fmla="*/ 120 h 124"/>
              <a:gd name="T18" fmla="*/ 45 w 224"/>
              <a:gd name="T19" fmla="*/ 113 h 124"/>
              <a:gd name="T20" fmla="*/ 70 w 224"/>
              <a:gd name="T21" fmla="*/ 121 h 124"/>
              <a:gd name="T22" fmla="*/ 99 w 224"/>
              <a:gd name="T23" fmla="*/ 110 h 124"/>
              <a:gd name="T24" fmla="*/ 99 w 224"/>
              <a:gd name="T25" fmla="*/ 110 h 124"/>
              <a:gd name="T26" fmla="*/ 128 w 224"/>
              <a:gd name="T27" fmla="*/ 124 h 124"/>
              <a:gd name="T28" fmla="*/ 143 w 224"/>
              <a:gd name="T29" fmla="*/ 120 h 124"/>
              <a:gd name="T30" fmla="*/ 159 w 224"/>
              <a:gd name="T31" fmla="*/ 124 h 124"/>
              <a:gd name="T32" fmla="*/ 182 w 224"/>
              <a:gd name="T33" fmla="*/ 116 h 124"/>
              <a:gd name="T34" fmla="*/ 197 w 224"/>
              <a:gd name="T35" fmla="*/ 120 h 124"/>
              <a:gd name="T36" fmla="*/ 224 w 224"/>
              <a:gd name="T37" fmla="*/ 93 h 124"/>
              <a:gd name="T38" fmla="*/ 197 w 224"/>
              <a:gd name="T39" fmla="*/ 66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4" h="124">
                <a:moveTo>
                  <a:pt x="197" y="66"/>
                </a:moveTo>
                <a:cubicBezTo>
                  <a:pt x="196" y="66"/>
                  <a:pt x="195" y="66"/>
                  <a:pt x="194" y="66"/>
                </a:cubicBezTo>
                <a:cubicBezTo>
                  <a:pt x="189" y="56"/>
                  <a:pt x="180" y="49"/>
                  <a:pt x="169" y="46"/>
                </a:cubicBezTo>
                <a:cubicBezTo>
                  <a:pt x="164" y="20"/>
                  <a:pt x="141" y="0"/>
                  <a:pt x="114" y="0"/>
                </a:cubicBezTo>
                <a:cubicBezTo>
                  <a:pt x="92" y="0"/>
                  <a:pt x="72" y="13"/>
                  <a:pt x="64" y="32"/>
                </a:cubicBezTo>
                <a:cubicBezTo>
                  <a:pt x="46" y="35"/>
                  <a:pt x="32" y="48"/>
                  <a:pt x="2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12" y="66"/>
                  <a:pt x="0" y="78"/>
                  <a:pt x="0" y="93"/>
                </a:cubicBezTo>
                <a:cubicBezTo>
                  <a:pt x="0" y="108"/>
                  <a:pt x="12" y="120"/>
                  <a:pt x="27" y="120"/>
                </a:cubicBezTo>
                <a:cubicBezTo>
                  <a:pt x="34" y="120"/>
                  <a:pt x="41" y="118"/>
                  <a:pt x="45" y="113"/>
                </a:cubicBezTo>
                <a:cubicBezTo>
                  <a:pt x="53" y="118"/>
                  <a:pt x="61" y="121"/>
                  <a:pt x="70" y="121"/>
                </a:cubicBezTo>
                <a:cubicBezTo>
                  <a:pt x="81" y="121"/>
                  <a:pt x="91" y="117"/>
                  <a:pt x="99" y="110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06" y="119"/>
                  <a:pt x="116" y="124"/>
                  <a:pt x="128" y="124"/>
                </a:cubicBezTo>
                <a:cubicBezTo>
                  <a:pt x="133" y="124"/>
                  <a:pt x="138" y="122"/>
                  <a:pt x="143" y="120"/>
                </a:cubicBezTo>
                <a:cubicBezTo>
                  <a:pt x="148" y="122"/>
                  <a:pt x="153" y="124"/>
                  <a:pt x="159" y="124"/>
                </a:cubicBezTo>
                <a:cubicBezTo>
                  <a:pt x="168" y="124"/>
                  <a:pt x="176" y="121"/>
                  <a:pt x="182" y="116"/>
                </a:cubicBezTo>
                <a:cubicBezTo>
                  <a:pt x="186" y="119"/>
                  <a:pt x="191" y="120"/>
                  <a:pt x="197" y="120"/>
                </a:cubicBezTo>
                <a:cubicBezTo>
                  <a:pt x="212" y="120"/>
                  <a:pt x="224" y="108"/>
                  <a:pt x="224" y="93"/>
                </a:cubicBezTo>
                <a:cubicBezTo>
                  <a:pt x="224" y="78"/>
                  <a:pt x="212" y="66"/>
                  <a:pt x="197" y="6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Freeform 48"/>
          <p:cNvSpPr>
            <a:spLocks noEditPoints="1"/>
          </p:cNvSpPr>
          <p:nvPr/>
        </p:nvSpPr>
        <p:spPr bwMode="auto">
          <a:xfrm>
            <a:off x="1470083" y="2720164"/>
            <a:ext cx="592169" cy="1300221"/>
          </a:xfrm>
          <a:custGeom>
            <a:avLst/>
            <a:gdLst>
              <a:gd name="T0" fmla="*/ 0 w 511"/>
              <a:gd name="T1" fmla="*/ 1122 h 1122"/>
              <a:gd name="T2" fmla="*/ 511 w 511"/>
              <a:gd name="T3" fmla="*/ 0 h 1122"/>
              <a:gd name="T4" fmla="*/ 147 w 511"/>
              <a:gd name="T5" fmla="*/ 910 h 1122"/>
              <a:gd name="T6" fmla="*/ 59 w 511"/>
              <a:gd name="T7" fmla="*/ 793 h 1122"/>
              <a:gd name="T8" fmla="*/ 147 w 511"/>
              <a:gd name="T9" fmla="*/ 910 h 1122"/>
              <a:gd name="T10" fmla="*/ 203 w 511"/>
              <a:gd name="T11" fmla="*/ 910 h 1122"/>
              <a:gd name="T12" fmla="*/ 291 w 511"/>
              <a:gd name="T13" fmla="*/ 793 h 1122"/>
              <a:gd name="T14" fmla="*/ 436 w 511"/>
              <a:gd name="T15" fmla="*/ 910 h 1122"/>
              <a:gd name="T16" fmla="*/ 350 w 511"/>
              <a:gd name="T17" fmla="*/ 793 h 1122"/>
              <a:gd name="T18" fmla="*/ 436 w 511"/>
              <a:gd name="T19" fmla="*/ 910 h 1122"/>
              <a:gd name="T20" fmla="*/ 59 w 511"/>
              <a:gd name="T21" fmla="*/ 752 h 1122"/>
              <a:gd name="T22" fmla="*/ 147 w 511"/>
              <a:gd name="T23" fmla="*/ 635 h 1122"/>
              <a:gd name="T24" fmla="*/ 291 w 511"/>
              <a:gd name="T25" fmla="*/ 752 h 1122"/>
              <a:gd name="T26" fmla="*/ 203 w 511"/>
              <a:gd name="T27" fmla="*/ 635 h 1122"/>
              <a:gd name="T28" fmla="*/ 291 w 511"/>
              <a:gd name="T29" fmla="*/ 752 h 1122"/>
              <a:gd name="T30" fmla="*/ 350 w 511"/>
              <a:gd name="T31" fmla="*/ 752 h 1122"/>
              <a:gd name="T32" fmla="*/ 436 w 511"/>
              <a:gd name="T33" fmla="*/ 635 h 1122"/>
              <a:gd name="T34" fmla="*/ 147 w 511"/>
              <a:gd name="T35" fmla="*/ 592 h 1122"/>
              <a:gd name="T36" fmla="*/ 59 w 511"/>
              <a:gd name="T37" fmla="*/ 477 h 1122"/>
              <a:gd name="T38" fmla="*/ 147 w 511"/>
              <a:gd name="T39" fmla="*/ 592 h 1122"/>
              <a:gd name="T40" fmla="*/ 203 w 511"/>
              <a:gd name="T41" fmla="*/ 592 h 1122"/>
              <a:gd name="T42" fmla="*/ 291 w 511"/>
              <a:gd name="T43" fmla="*/ 477 h 1122"/>
              <a:gd name="T44" fmla="*/ 436 w 511"/>
              <a:gd name="T45" fmla="*/ 592 h 1122"/>
              <a:gd name="T46" fmla="*/ 350 w 511"/>
              <a:gd name="T47" fmla="*/ 477 h 1122"/>
              <a:gd name="T48" fmla="*/ 436 w 511"/>
              <a:gd name="T49" fmla="*/ 592 h 1122"/>
              <a:gd name="T50" fmla="*/ 59 w 511"/>
              <a:gd name="T51" fmla="*/ 434 h 1122"/>
              <a:gd name="T52" fmla="*/ 147 w 511"/>
              <a:gd name="T53" fmla="*/ 319 h 1122"/>
              <a:gd name="T54" fmla="*/ 291 w 511"/>
              <a:gd name="T55" fmla="*/ 434 h 1122"/>
              <a:gd name="T56" fmla="*/ 203 w 511"/>
              <a:gd name="T57" fmla="*/ 319 h 1122"/>
              <a:gd name="T58" fmla="*/ 291 w 511"/>
              <a:gd name="T59" fmla="*/ 434 h 1122"/>
              <a:gd name="T60" fmla="*/ 350 w 511"/>
              <a:gd name="T61" fmla="*/ 434 h 1122"/>
              <a:gd name="T62" fmla="*/ 436 w 511"/>
              <a:gd name="T63" fmla="*/ 319 h 1122"/>
              <a:gd name="T64" fmla="*/ 147 w 511"/>
              <a:gd name="T65" fmla="*/ 276 h 1122"/>
              <a:gd name="T66" fmla="*/ 59 w 511"/>
              <a:gd name="T67" fmla="*/ 158 h 1122"/>
              <a:gd name="T68" fmla="*/ 147 w 511"/>
              <a:gd name="T69" fmla="*/ 276 h 1122"/>
              <a:gd name="T70" fmla="*/ 203 w 511"/>
              <a:gd name="T71" fmla="*/ 276 h 1122"/>
              <a:gd name="T72" fmla="*/ 291 w 511"/>
              <a:gd name="T73" fmla="*/ 158 h 1122"/>
              <a:gd name="T74" fmla="*/ 436 w 511"/>
              <a:gd name="T75" fmla="*/ 276 h 1122"/>
              <a:gd name="T76" fmla="*/ 350 w 511"/>
              <a:gd name="T77" fmla="*/ 158 h 1122"/>
              <a:gd name="T78" fmla="*/ 436 w 511"/>
              <a:gd name="T79" fmla="*/ 276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1" h="1122">
                <a:moveTo>
                  <a:pt x="0" y="0"/>
                </a:moveTo>
                <a:lnTo>
                  <a:pt x="0" y="1122"/>
                </a:lnTo>
                <a:lnTo>
                  <a:pt x="511" y="1122"/>
                </a:lnTo>
                <a:lnTo>
                  <a:pt x="511" y="0"/>
                </a:lnTo>
                <a:lnTo>
                  <a:pt x="0" y="0"/>
                </a:lnTo>
                <a:close/>
                <a:moveTo>
                  <a:pt x="147" y="910"/>
                </a:moveTo>
                <a:lnTo>
                  <a:pt x="59" y="910"/>
                </a:lnTo>
                <a:lnTo>
                  <a:pt x="59" y="793"/>
                </a:lnTo>
                <a:lnTo>
                  <a:pt x="147" y="793"/>
                </a:lnTo>
                <a:lnTo>
                  <a:pt x="147" y="910"/>
                </a:lnTo>
                <a:close/>
                <a:moveTo>
                  <a:pt x="291" y="910"/>
                </a:moveTo>
                <a:lnTo>
                  <a:pt x="203" y="910"/>
                </a:lnTo>
                <a:lnTo>
                  <a:pt x="203" y="793"/>
                </a:lnTo>
                <a:lnTo>
                  <a:pt x="291" y="793"/>
                </a:lnTo>
                <a:lnTo>
                  <a:pt x="291" y="910"/>
                </a:lnTo>
                <a:close/>
                <a:moveTo>
                  <a:pt x="436" y="910"/>
                </a:moveTo>
                <a:lnTo>
                  <a:pt x="350" y="910"/>
                </a:lnTo>
                <a:lnTo>
                  <a:pt x="350" y="793"/>
                </a:lnTo>
                <a:lnTo>
                  <a:pt x="436" y="793"/>
                </a:lnTo>
                <a:lnTo>
                  <a:pt x="436" y="910"/>
                </a:lnTo>
                <a:close/>
                <a:moveTo>
                  <a:pt x="147" y="752"/>
                </a:moveTo>
                <a:lnTo>
                  <a:pt x="59" y="752"/>
                </a:lnTo>
                <a:lnTo>
                  <a:pt x="59" y="635"/>
                </a:lnTo>
                <a:lnTo>
                  <a:pt x="147" y="635"/>
                </a:lnTo>
                <a:lnTo>
                  <a:pt x="147" y="752"/>
                </a:lnTo>
                <a:close/>
                <a:moveTo>
                  <a:pt x="291" y="752"/>
                </a:moveTo>
                <a:lnTo>
                  <a:pt x="203" y="752"/>
                </a:lnTo>
                <a:lnTo>
                  <a:pt x="203" y="635"/>
                </a:lnTo>
                <a:lnTo>
                  <a:pt x="291" y="635"/>
                </a:lnTo>
                <a:lnTo>
                  <a:pt x="291" y="752"/>
                </a:lnTo>
                <a:close/>
                <a:moveTo>
                  <a:pt x="436" y="752"/>
                </a:moveTo>
                <a:lnTo>
                  <a:pt x="350" y="752"/>
                </a:lnTo>
                <a:lnTo>
                  <a:pt x="350" y="635"/>
                </a:lnTo>
                <a:lnTo>
                  <a:pt x="436" y="635"/>
                </a:lnTo>
                <a:lnTo>
                  <a:pt x="436" y="752"/>
                </a:lnTo>
                <a:close/>
                <a:moveTo>
                  <a:pt x="147" y="592"/>
                </a:moveTo>
                <a:lnTo>
                  <a:pt x="59" y="592"/>
                </a:lnTo>
                <a:lnTo>
                  <a:pt x="59" y="477"/>
                </a:lnTo>
                <a:lnTo>
                  <a:pt x="147" y="477"/>
                </a:lnTo>
                <a:lnTo>
                  <a:pt x="147" y="592"/>
                </a:lnTo>
                <a:close/>
                <a:moveTo>
                  <a:pt x="291" y="592"/>
                </a:moveTo>
                <a:lnTo>
                  <a:pt x="203" y="592"/>
                </a:lnTo>
                <a:lnTo>
                  <a:pt x="203" y="477"/>
                </a:lnTo>
                <a:lnTo>
                  <a:pt x="291" y="477"/>
                </a:lnTo>
                <a:lnTo>
                  <a:pt x="291" y="592"/>
                </a:lnTo>
                <a:close/>
                <a:moveTo>
                  <a:pt x="436" y="592"/>
                </a:moveTo>
                <a:lnTo>
                  <a:pt x="350" y="592"/>
                </a:lnTo>
                <a:lnTo>
                  <a:pt x="350" y="477"/>
                </a:lnTo>
                <a:lnTo>
                  <a:pt x="436" y="477"/>
                </a:lnTo>
                <a:lnTo>
                  <a:pt x="436" y="592"/>
                </a:lnTo>
                <a:close/>
                <a:moveTo>
                  <a:pt x="147" y="434"/>
                </a:moveTo>
                <a:lnTo>
                  <a:pt x="59" y="434"/>
                </a:lnTo>
                <a:lnTo>
                  <a:pt x="59" y="319"/>
                </a:lnTo>
                <a:lnTo>
                  <a:pt x="147" y="319"/>
                </a:lnTo>
                <a:lnTo>
                  <a:pt x="147" y="434"/>
                </a:lnTo>
                <a:close/>
                <a:moveTo>
                  <a:pt x="291" y="434"/>
                </a:moveTo>
                <a:lnTo>
                  <a:pt x="203" y="434"/>
                </a:lnTo>
                <a:lnTo>
                  <a:pt x="203" y="319"/>
                </a:lnTo>
                <a:lnTo>
                  <a:pt x="291" y="319"/>
                </a:lnTo>
                <a:lnTo>
                  <a:pt x="291" y="434"/>
                </a:lnTo>
                <a:close/>
                <a:moveTo>
                  <a:pt x="436" y="434"/>
                </a:moveTo>
                <a:lnTo>
                  <a:pt x="350" y="434"/>
                </a:lnTo>
                <a:lnTo>
                  <a:pt x="350" y="319"/>
                </a:lnTo>
                <a:lnTo>
                  <a:pt x="436" y="319"/>
                </a:lnTo>
                <a:lnTo>
                  <a:pt x="436" y="434"/>
                </a:lnTo>
                <a:close/>
                <a:moveTo>
                  <a:pt x="147" y="276"/>
                </a:moveTo>
                <a:lnTo>
                  <a:pt x="59" y="276"/>
                </a:lnTo>
                <a:lnTo>
                  <a:pt x="59" y="158"/>
                </a:lnTo>
                <a:lnTo>
                  <a:pt x="147" y="158"/>
                </a:lnTo>
                <a:lnTo>
                  <a:pt x="147" y="276"/>
                </a:lnTo>
                <a:close/>
                <a:moveTo>
                  <a:pt x="291" y="276"/>
                </a:moveTo>
                <a:lnTo>
                  <a:pt x="203" y="276"/>
                </a:lnTo>
                <a:lnTo>
                  <a:pt x="203" y="158"/>
                </a:lnTo>
                <a:lnTo>
                  <a:pt x="291" y="158"/>
                </a:lnTo>
                <a:lnTo>
                  <a:pt x="291" y="276"/>
                </a:lnTo>
                <a:close/>
                <a:moveTo>
                  <a:pt x="436" y="276"/>
                </a:moveTo>
                <a:lnTo>
                  <a:pt x="350" y="276"/>
                </a:lnTo>
                <a:lnTo>
                  <a:pt x="350" y="158"/>
                </a:lnTo>
                <a:lnTo>
                  <a:pt x="436" y="158"/>
                </a:lnTo>
                <a:lnTo>
                  <a:pt x="436" y="27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 49"/>
          <p:cNvSpPr>
            <a:spLocks noEditPoints="1"/>
          </p:cNvSpPr>
          <p:nvPr/>
        </p:nvSpPr>
        <p:spPr bwMode="auto">
          <a:xfrm>
            <a:off x="2769146" y="3313492"/>
            <a:ext cx="263058" cy="573627"/>
          </a:xfrm>
          <a:custGeom>
            <a:avLst/>
            <a:gdLst>
              <a:gd name="T0" fmla="*/ 0 w 227"/>
              <a:gd name="T1" fmla="*/ 495 h 495"/>
              <a:gd name="T2" fmla="*/ 227 w 227"/>
              <a:gd name="T3" fmla="*/ 0 h 495"/>
              <a:gd name="T4" fmla="*/ 66 w 227"/>
              <a:gd name="T5" fmla="*/ 401 h 495"/>
              <a:gd name="T6" fmla="*/ 26 w 227"/>
              <a:gd name="T7" fmla="*/ 350 h 495"/>
              <a:gd name="T8" fmla="*/ 66 w 227"/>
              <a:gd name="T9" fmla="*/ 401 h 495"/>
              <a:gd name="T10" fmla="*/ 91 w 227"/>
              <a:gd name="T11" fmla="*/ 401 h 495"/>
              <a:gd name="T12" fmla="*/ 131 w 227"/>
              <a:gd name="T13" fmla="*/ 350 h 495"/>
              <a:gd name="T14" fmla="*/ 192 w 227"/>
              <a:gd name="T15" fmla="*/ 401 h 495"/>
              <a:gd name="T16" fmla="*/ 155 w 227"/>
              <a:gd name="T17" fmla="*/ 350 h 495"/>
              <a:gd name="T18" fmla="*/ 192 w 227"/>
              <a:gd name="T19" fmla="*/ 401 h 495"/>
              <a:gd name="T20" fmla="*/ 26 w 227"/>
              <a:gd name="T21" fmla="*/ 331 h 495"/>
              <a:gd name="T22" fmla="*/ 66 w 227"/>
              <a:gd name="T23" fmla="*/ 281 h 495"/>
              <a:gd name="T24" fmla="*/ 131 w 227"/>
              <a:gd name="T25" fmla="*/ 331 h 495"/>
              <a:gd name="T26" fmla="*/ 91 w 227"/>
              <a:gd name="T27" fmla="*/ 281 h 495"/>
              <a:gd name="T28" fmla="*/ 131 w 227"/>
              <a:gd name="T29" fmla="*/ 331 h 495"/>
              <a:gd name="T30" fmla="*/ 155 w 227"/>
              <a:gd name="T31" fmla="*/ 331 h 495"/>
              <a:gd name="T32" fmla="*/ 192 w 227"/>
              <a:gd name="T33" fmla="*/ 281 h 495"/>
              <a:gd name="T34" fmla="*/ 66 w 227"/>
              <a:gd name="T35" fmla="*/ 262 h 495"/>
              <a:gd name="T36" fmla="*/ 26 w 227"/>
              <a:gd name="T37" fmla="*/ 211 h 495"/>
              <a:gd name="T38" fmla="*/ 66 w 227"/>
              <a:gd name="T39" fmla="*/ 262 h 495"/>
              <a:gd name="T40" fmla="*/ 91 w 227"/>
              <a:gd name="T41" fmla="*/ 262 h 495"/>
              <a:gd name="T42" fmla="*/ 131 w 227"/>
              <a:gd name="T43" fmla="*/ 211 h 495"/>
              <a:gd name="T44" fmla="*/ 192 w 227"/>
              <a:gd name="T45" fmla="*/ 262 h 495"/>
              <a:gd name="T46" fmla="*/ 155 w 227"/>
              <a:gd name="T47" fmla="*/ 211 h 495"/>
              <a:gd name="T48" fmla="*/ 192 w 227"/>
              <a:gd name="T49" fmla="*/ 262 h 495"/>
              <a:gd name="T50" fmla="*/ 26 w 227"/>
              <a:gd name="T51" fmla="*/ 192 h 495"/>
              <a:gd name="T52" fmla="*/ 66 w 227"/>
              <a:gd name="T53" fmla="*/ 139 h 495"/>
              <a:gd name="T54" fmla="*/ 131 w 227"/>
              <a:gd name="T55" fmla="*/ 192 h 495"/>
              <a:gd name="T56" fmla="*/ 91 w 227"/>
              <a:gd name="T57" fmla="*/ 139 h 495"/>
              <a:gd name="T58" fmla="*/ 131 w 227"/>
              <a:gd name="T59" fmla="*/ 192 h 495"/>
              <a:gd name="T60" fmla="*/ 155 w 227"/>
              <a:gd name="T61" fmla="*/ 192 h 495"/>
              <a:gd name="T62" fmla="*/ 192 w 227"/>
              <a:gd name="T63" fmla="*/ 139 h 495"/>
              <a:gd name="T64" fmla="*/ 66 w 227"/>
              <a:gd name="T65" fmla="*/ 120 h 495"/>
              <a:gd name="T66" fmla="*/ 26 w 227"/>
              <a:gd name="T67" fmla="*/ 69 h 495"/>
              <a:gd name="T68" fmla="*/ 66 w 227"/>
              <a:gd name="T69" fmla="*/ 120 h 495"/>
              <a:gd name="T70" fmla="*/ 91 w 227"/>
              <a:gd name="T71" fmla="*/ 120 h 495"/>
              <a:gd name="T72" fmla="*/ 131 w 227"/>
              <a:gd name="T73" fmla="*/ 69 h 495"/>
              <a:gd name="T74" fmla="*/ 192 w 227"/>
              <a:gd name="T75" fmla="*/ 120 h 495"/>
              <a:gd name="T76" fmla="*/ 155 w 227"/>
              <a:gd name="T77" fmla="*/ 69 h 495"/>
              <a:gd name="T78" fmla="*/ 192 w 227"/>
              <a:gd name="T79" fmla="*/ 120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7" h="495">
                <a:moveTo>
                  <a:pt x="0" y="0"/>
                </a:moveTo>
                <a:lnTo>
                  <a:pt x="0" y="495"/>
                </a:lnTo>
                <a:lnTo>
                  <a:pt x="227" y="495"/>
                </a:lnTo>
                <a:lnTo>
                  <a:pt x="227" y="0"/>
                </a:lnTo>
                <a:lnTo>
                  <a:pt x="0" y="0"/>
                </a:lnTo>
                <a:close/>
                <a:moveTo>
                  <a:pt x="66" y="401"/>
                </a:moveTo>
                <a:lnTo>
                  <a:pt x="26" y="401"/>
                </a:lnTo>
                <a:lnTo>
                  <a:pt x="26" y="350"/>
                </a:lnTo>
                <a:lnTo>
                  <a:pt x="66" y="350"/>
                </a:lnTo>
                <a:lnTo>
                  <a:pt x="66" y="401"/>
                </a:lnTo>
                <a:close/>
                <a:moveTo>
                  <a:pt x="131" y="401"/>
                </a:moveTo>
                <a:lnTo>
                  <a:pt x="91" y="401"/>
                </a:lnTo>
                <a:lnTo>
                  <a:pt x="91" y="350"/>
                </a:lnTo>
                <a:lnTo>
                  <a:pt x="131" y="350"/>
                </a:lnTo>
                <a:lnTo>
                  <a:pt x="131" y="401"/>
                </a:lnTo>
                <a:close/>
                <a:moveTo>
                  <a:pt x="192" y="401"/>
                </a:moveTo>
                <a:lnTo>
                  <a:pt x="155" y="401"/>
                </a:lnTo>
                <a:lnTo>
                  <a:pt x="155" y="350"/>
                </a:lnTo>
                <a:lnTo>
                  <a:pt x="192" y="350"/>
                </a:lnTo>
                <a:lnTo>
                  <a:pt x="192" y="401"/>
                </a:lnTo>
                <a:close/>
                <a:moveTo>
                  <a:pt x="66" y="331"/>
                </a:moveTo>
                <a:lnTo>
                  <a:pt x="26" y="331"/>
                </a:lnTo>
                <a:lnTo>
                  <a:pt x="26" y="281"/>
                </a:lnTo>
                <a:lnTo>
                  <a:pt x="66" y="281"/>
                </a:lnTo>
                <a:lnTo>
                  <a:pt x="66" y="331"/>
                </a:lnTo>
                <a:close/>
                <a:moveTo>
                  <a:pt x="131" y="331"/>
                </a:moveTo>
                <a:lnTo>
                  <a:pt x="91" y="331"/>
                </a:lnTo>
                <a:lnTo>
                  <a:pt x="91" y="281"/>
                </a:lnTo>
                <a:lnTo>
                  <a:pt x="131" y="281"/>
                </a:lnTo>
                <a:lnTo>
                  <a:pt x="131" y="331"/>
                </a:lnTo>
                <a:close/>
                <a:moveTo>
                  <a:pt x="192" y="331"/>
                </a:moveTo>
                <a:lnTo>
                  <a:pt x="155" y="331"/>
                </a:lnTo>
                <a:lnTo>
                  <a:pt x="155" y="281"/>
                </a:lnTo>
                <a:lnTo>
                  <a:pt x="192" y="281"/>
                </a:lnTo>
                <a:lnTo>
                  <a:pt x="192" y="331"/>
                </a:lnTo>
                <a:close/>
                <a:moveTo>
                  <a:pt x="66" y="262"/>
                </a:moveTo>
                <a:lnTo>
                  <a:pt x="26" y="262"/>
                </a:lnTo>
                <a:lnTo>
                  <a:pt x="26" y="211"/>
                </a:lnTo>
                <a:lnTo>
                  <a:pt x="66" y="211"/>
                </a:lnTo>
                <a:lnTo>
                  <a:pt x="66" y="262"/>
                </a:lnTo>
                <a:close/>
                <a:moveTo>
                  <a:pt x="131" y="262"/>
                </a:moveTo>
                <a:lnTo>
                  <a:pt x="91" y="262"/>
                </a:lnTo>
                <a:lnTo>
                  <a:pt x="91" y="211"/>
                </a:lnTo>
                <a:lnTo>
                  <a:pt x="131" y="211"/>
                </a:lnTo>
                <a:lnTo>
                  <a:pt x="131" y="262"/>
                </a:lnTo>
                <a:close/>
                <a:moveTo>
                  <a:pt x="192" y="262"/>
                </a:moveTo>
                <a:lnTo>
                  <a:pt x="155" y="262"/>
                </a:lnTo>
                <a:lnTo>
                  <a:pt x="155" y="211"/>
                </a:lnTo>
                <a:lnTo>
                  <a:pt x="192" y="211"/>
                </a:lnTo>
                <a:lnTo>
                  <a:pt x="192" y="262"/>
                </a:lnTo>
                <a:close/>
                <a:moveTo>
                  <a:pt x="66" y="192"/>
                </a:moveTo>
                <a:lnTo>
                  <a:pt x="26" y="192"/>
                </a:lnTo>
                <a:lnTo>
                  <a:pt x="26" y="139"/>
                </a:lnTo>
                <a:lnTo>
                  <a:pt x="66" y="139"/>
                </a:lnTo>
                <a:lnTo>
                  <a:pt x="66" y="192"/>
                </a:lnTo>
                <a:close/>
                <a:moveTo>
                  <a:pt x="131" y="192"/>
                </a:moveTo>
                <a:lnTo>
                  <a:pt x="91" y="192"/>
                </a:lnTo>
                <a:lnTo>
                  <a:pt x="91" y="139"/>
                </a:lnTo>
                <a:lnTo>
                  <a:pt x="131" y="139"/>
                </a:lnTo>
                <a:lnTo>
                  <a:pt x="131" y="192"/>
                </a:lnTo>
                <a:close/>
                <a:moveTo>
                  <a:pt x="192" y="192"/>
                </a:moveTo>
                <a:lnTo>
                  <a:pt x="155" y="192"/>
                </a:lnTo>
                <a:lnTo>
                  <a:pt x="155" y="139"/>
                </a:lnTo>
                <a:lnTo>
                  <a:pt x="192" y="139"/>
                </a:lnTo>
                <a:lnTo>
                  <a:pt x="192" y="192"/>
                </a:lnTo>
                <a:close/>
                <a:moveTo>
                  <a:pt x="66" y="120"/>
                </a:moveTo>
                <a:lnTo>
                  <a:pt x="26" y="120"/>
                </a:lnTo>
                <a:lnTo>
                  <a:pt x="26" y="69"/>
                </a:lnTo>
                <a:lnTo>
                  <a:pt x="66" y="69"/>
                </a:lnTo>
                <a:lnTo>
                  <a:pt x="66" y="120"/>
                </a:lnTo>
                <a:close/>
                <a:moveTo>
                  <a:pt x="131" y="120"/>
                </a:moveTo>
                <a:lnTo>
                  <a:pt x="91" y="120"/>
                </a:lnTo>
                <a:lnTo>
                  <a:pt x="91" y="69"/>
                </a:lnTo>
                <a:lnTo>
                  <a:pt x="131" y="69"/>
                </a:lnTo>
                <a:lnTo>
                  <a:pt x="131" y="120"/>
                </a:lnTo>
                <a:close/>
                <a:moveTo>
                  <a:pt x="192" y="120"/>
                </a:moveTo>
                <a:lnTo>
                  <a:pt x="155" y="120"/>
                </a:lnTo>
                <a:lnTo>
                  <a:pt x="155" y="69"/>
                </a:lnTo>
                <a:lnTo>
                  <a:pt x="192" y="69"/>
                </a:lnTo>
                <a:lnTo>
                  <a:pt x="192" y="12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50"/>
          <p:cNvSpPr>
            <a:spLocks noEditPoints="1"/>
          </p:cNvSpPr>
          <p:nvPr/>
        </p:nvSpPr>
        <p:spPr bwMode="auto">
          <a:xfrm>
            <a:off x="2397157" y="2382941"/>
            <a:ext cx="290870" cy="1321081"/>
          </a:xfrm>
          <a:custGeom>
            <a:avLst/>
            <a:gdLst>
              <a:gd name="T0" fmla="*/ 0 w 251"/>
              <a:gd name="T1" fmla="*/ 1140 h 1140"/>
              <a:gd name="T2" fmla="*/ 251 w 251"/>
              <a:gd name="T3" fmla="*/ 0 h 1140"/>
              <a:gd name="T4" fmla="*/ 82 w 251"/>
              <a:gd name="T5" fmla="*/ 829 h 1140"/>
              <a:gd name="T6" fmla="*/ 40 w 251"/>
              <a:gd name="T7" fmla="*/ 746 h 1140"/>
              <a:gd name="T8" fmla="*/ 82 w 251"/>
              <a:gd name="T9" fmla="*/ 829 h 1140"/>
              <a:gd name="T10" fmla="*/ 40 w 251"/>
              <a:gd name="T11" fmla="*/ 722 h 1140"/>
              <a:gd name="T12" fmla="*/ 82 w 251"/>
              <a:gd name="T13" fmla="*/ 637 h 1140"/>
              <a:gd name="T14" fmla="*/ 82 w 251"/>
              <a:gd name="T15" fmla="*/ 615 h 1140"/>
              <a:gd name="T16" fmla="*/ 40 w 251"/>
              <a:gd name="T17" fmla="*/ 530 h 1140"/>
              <a:gd name="T18" fmla="*/ 82 w 251"/>
              <a:gd name="T19" fmla="*/ 615 h 1140"/>
              <a:gd name="T20" fmla="*/ 40 w 251"/>
              <a:gd name="T21" fmla="*/ 505 h 1140"/>
              <a:gd name="T22" fmla="*/ 82 w 251"/>
              <a:gd name="T23" fmla="*/ 423 h 1140"/>
              <a:gd name="T24" fmla="*/ 82 w 251"/>
              <a:gd name="T25" fmla="*/ 398 h 1140"/>
              <a:gd name="T26" fmla="*/ 40 w 251"/>
              <a:gd name="T27" fmla="*/ 313 h 1140"/>
              <a:gd name="T28" fmla="*/ 82 w 251"/>
              <a:gd name="T29" fmla="*/ 398 h 1140"/>
              <a:gd name="T30" fmla="*/ 40 w 251"/>
              <a:gd name="T31" fmla="*/ 289 h 1140"/>
              <a:gd name="T32" fmla="*/ 82 w 251"/>
              <a:gd name="T33" fmla="*/ 206 h 1140"/>
              <a:gd name="T34" fmla="*/ 147 w 251"/>
              <a:gd name="T35" fmla="*/ 829 h 1140"/>
              <a:gd name="T36" fmla="*/ 104 w 251"/>
              <a:gd name="T37" fmla="*/ 746 h 1140"/>
              <a:gd name="T38" fmla="*/ 147 w 251"/>
              <a:gd name="T39" fmla="*/ 829 h 1140"/>
              <a:gd name="T40" fmla="*/ 104 w 251"/>
              <a:gd name="T41" fmla="*/ 722 h 1140"/>
              <a:gd name="T42" fmla="*/ 147 w 251"/>
              <a:gd name="T43" fmla="*/ 637 h 1140"/>
              <a:gd name="T44" fmla="*/ 147 w 251"/>
              <a:gd name="T45" fmla="*/ 615 h 1140"/>
              <a:gd name="T46" fmla="*/ 104 w 251"/>
              <a:gd name="T47" fmla="*/ 530 h 1140"/>
              <a:gd name="T48" fmla="*/ 147 w 251"/>
              <a:gd name="T49" fmla="*/ 615 h 1140"/>
              <a:gd name="T50" fmla="*/ 104 w 251"/>
              <a:gd name="T51" fmla="*/ 505 h 1140"/>
              <a:gd name="T52" fmla="*/ 147 w 251"/>
              <a:gd name="T53" fmla="*/ 423 h 1140"/>
              <a:gd name="T54" fmla="*/ 147 w 251"/>
              <a:gd name="T55" fmla="*/ 398 h 1140"/>
              <a:gd name="T56" fmla="*/ 104 w 251"/>
              <a:gd name="T57" fmla="*/ 313 h 1140"/>
              <a:gd name="T58" fmla="*/ 147 w 251"/>
              <a:gd name="T59" fmla="*/ 398 h 1140"/>
              <a:gd name="T60" fmla="*/ 104 w 251"/>
              <a:gd name="T61" fmla="*/ 289 h 1140"/>
              <a:gd name="T62" fmla="*/ 147 w 251"/>
              <a:gd name="T63" fmla="*/ 206 h 1140"/>
              <a:gd name="T64" fmla="*/ 211 w 251"/>
              <a:gd name="T65" fmla="*/ 829 h 1140"/>
              <a:gd name="T66" fmla="*/ 168 w 251"/>
              <a:gd name="T67" fmla="*/ 746 h 1140"/>
              <a:gd name="T68" fmla="*/ 211 w 251"/>
              <a:gd name="T69" fmla="*/ 829 h 1140"/>
              <a:gd name="T70" fmla="*/ 168 w 251"/>
              <a:gd name="T71" fmla="*/ 722 h 1140"/>
              <a:gd name="T72" fmla="*/ 211 w 251"/>
              <a:gd name="T73" fmla="*/ 637 h 1140"/>
              <a:gd name="T74" fmla="*/ 211 w 251"/>
              <a:gd name="T75" fmla="*/ 615 h 1140"/>
              <a:gd name="T76" fmla="*/ 168 w 251"/>
              <a:gd name="T77" fmla="*/ 530 h 1140"/>
              <a:gd name="T78" fmla="*/ 211 w 251"/>
              <a:gd name="T79" fmla="*/ 615 h 1140"/>
              <a:gd name="T80" fmla="*/ 168 w 251"/>
              <a:gd name="T81" fmla="*/ 505 h 1140"/>
              <a:gd name="T82" fmla="*/ 211 w 251"/>
              <a:gd name="T83" fmla="*/ 423 h 1140"/>
              <a:gd name="T84" fmla="*/ 211 w 251"/>
              <a:gd name="T85" fmla="*/ 398 h 1140"/>
              <a:gd name="T86" fmla="*/ 168 w 251"/>
              <a:gd name="T87" fmla="*/ 313 h 1140"/>
              <a:gd name="T88" fmla="*/ 211 w 251"/>
              <a:gd name="T89" fmla="*/ 398 h 1140"/>
              <a:gd name="T90" fmla="*/ 168 w 251"/>
              <a:gd name="T91" fmla="*/ 289 h 1140"/>
              <a:gd name="T92" fmla="*/ 211 w 251"/>
              <a:gd name="T93" fmla="*/ 206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1" h="1140">
                <a:moveTo>
                  <a:pt x="0" y="112"/>
                </a:moveTo>
                <a:lnTo>
                  <a:pt x="0" y="1140"/>
                </a:lnTo>
                <a:lnTo>
                  <a:pt x="251" y="1140"/>
                </a:lnTo>
                <a:lnTo>
                  <a:pt x="251" y="0"/>
                </a:lnTo>
                <a:lnTo>
                  <a:pt x="0" y="112"/>
                </a:lnTo>
                <a:close/>
                <a:moveTo>
                  <a:pt x="82" y="829"/>
                </a:moveTo>
                <a:lnTo>
                  <a:pt x="40" y="829"/>
                </a:lnTo>
                <a:lnTo>
                  <a:pt x="40" y="746"/>
                </a:lnTo>
                <a:lnTo>
                  <a:pt x="82" y="746"/>
                </a:lnTo>
                <a:lnTo>
                  <a:pt x="82" y="829"/>
                </a:lnTo>
                <a:close/>
                <a:moveTo>
                  <a:pt x="82" y="722"/>
                </a:moveTo>
                <a:lnTo>
                  <a:pt x="40" y="722"/>
                </a:lnTo>
                <a:lnTo>
                  <a:pt x="40" y="637"/>
                </a:lnTo>
                <a:lnTo>
                  <a:pt x="82" y="637"/>
                </a:lnTo>
                <a:lnTo>
                  <a:pt x="82" y="722"/>
                </a:lnTo>
                <a:close/>
                <a:moveTo>
                  <a:pt x="82" y="615"/>
                </a:moveTo>
                <a:lnTo>
                  <a:pt x="40" y="615"/>
                </a:lnTo>
                <a:lnTo>
                  <a:pt x="40" y="530"/>
                </a:lnTo>
                <a:lnTo>
                  <a:pt x="82" y="530"/>
                </a:lnTo>
                <a:lnTo>
                  <a:pt x="82" y="615"/>
                </a:lnTo>
                <a:close/>
                <a:moveTo>
                  <a:pt x="82" y="505"/>
                </a:moveTo>
                <a:lnTo>
                  <a:pt x="40" y="505"/>
                </a:lnTo>
                <a:lnTo>
                  <a:pt x="40" y="423"/>
                </a:lnTo>
                <a:lnTo>
                  <a:pt x="82" y="423"/>
                </a:lnTo>
                <a:lnTo>
                  <a:pt x="82" y="505"/>
                </a:lnTo>
                <a:close/>
                <a:moveTo>
                  <a:pt x="82" y="398"/>
                </a:moveTo>
                <a:lnTo>
                  <a:pt x="40" y="398"/>
                </a:lnTo>
                <a:lnTo>
                  <a:pt x="40" y="313"/>
                </a:lnTo>
                <a:lnTo>
                  <a:pt x="82" y="313"/>
                </a:lnTo>
                <a:lnTo>
                  <a:pt x="82" y="398"/>
                </a:lnTo>
                <a:close/>
                <a:moveTo>
                  <a:pt x="82" y="289"/>
                </a:moveTo>
                <a:lnTo>
                  <a:pt x="40" y="289"/>
                </a:lnTo>
                <a:lnTo>
                  <a:pt x="40" y="206"/>
                </a:lnTo>
                <a:lnTo>
                  <a:pt x="82" y="206"/>
                </a:lnTo>
                <a:lnTo>
                  <a:pt x="82" y="289"/>
                </a:lnTo>
                <a:close/>
                <a:moveTo>
                  <a:pt x="147" y="829"/>
                </a:moveTo>
                <a:lnTo>
                  <a:pt x="104" y="829"/>
                </a:lnTo>
                <a:lnTo>
                  <a:pt x="104" y="746"/>
                </a:lnTo>
                <a:lnTo>
                  <a:pt x="147" y="746"/>
                </a:lnTo>
                <a:lnTo>
                  <a:pt x="147" y="829"/>
                </a:lnTo>
                <a:close/>
                <a:moveTo>
                  <a:pt x="147" y="722"/>
                </a:moveTo>
                <a:lnTo>
                  <a:pt x="104" y="722"/>
                </a:lnTo>
                <a:lnTo>
                  <a:pt x="104" y="637"/>
                </a:lnTo>
                <a:lnTo>
                  <a:pt x="147" y="637"/>
                </a:lnTo>
                <a:lnTo>
                  <a:pt x="147" y="722"/>
                </a:lnTo>
                <a:close/>
                <a:moveTo>
                  <a:pt x="147" y="615"/>
                </a:moveTo>
                <a:lnTo>
                  <a:pt x="104" y="615"/>
                </a:lnTo>
                <a:lnTo>
                  <a:pt x="104" y="530"/>
                </a:lnTo>
                <a:lnTo>
                  <a:pt x="147" y="530"/>
                </a:lnTo>
                <a:lnTo>
                  <a:pt x="147" y="615"/>
                </a:lnTo>
                <a:close/>
                <a:moveTo>
                  <a:pt x="147" y="505"/>
                </a:moveTo>
                <a:lnTo>
                  <a:pt x="104" y="505"/>
                </a:lnTo>
                <a:lnTo>
                  <a:pt x="104" y="423"/>
                </a:lnTo>
                <a:lnTo>
                  <a:pt x="147" y="423"/>
                </a:lnTo>
                <a:lnTo>
                  <a:pt x="147" y="505"/>
                </a:lnTo>
                <a:close/>
                <a:moveTo>
                  <a:pt x="147" y="398"/>
                </a:moveTo>
                <a:lnTo>
                  <a:pt x="104" y="398"/>
                </a:lnTo>
                <a:lnTo>
                  <a:pt x="104" y="313"/>
                </a:lnTo>
                <a:lnTo>
                  <a:pt x="147" y="313"/>
                </a:lnTo>
                <a:lnTo>
                  <a:pt x="147" y="398"/>
                </a:lnTo>
                <a:close/>
                <a:moveTo>
                  <a:pt x="147" y="289"/>
                </a:moveTo>
                <a:lnTo>
                  <a:pt x="104" y="289"/>
                </a:lnTo>
                <a:lnTo>
                  <a:pt x="104" y="206"/>
                </a:lnTo>
                <a:lnTo>
                  <a:pt x="147" y="206"/>
                </a:lnTo>
                <a:lnTo>
                  <a:pt x="147" y="289"/>
                </a:lnTo>
                <a:close/>
                <a:moveTo>
                  <a:pt x="211" y="829"/>
                </a:moveTo>
                <a:lnTo>
                  <a:pt x="168" y="829"/>
                </a:lnTo>
                <a:lnTo>
                  <a:pt x="168" y="746"/>
                </a:lnTo>
                <a:lnTo>
                  <a:pt x="211" y="746"/>
                </a:lnTo>
                <a:lnTo>
                  <a:pt x="211" y="829"/>
                </a:lnTo>
                <a:close/>
                <a:moveTo>
                  <a:pt x="211" y="722"/>
                </a:moveTo>
                <a:lnTo>
                  <a:pt x="168" y="722"/>
                </a:lnTo>
                <a:lnTo>
                  <a:pt x="168" y="637"/>
                </a:lnTo>
                <a:lnTo>
                  <a:pt x="211" y="637"/>
                </a:lnTo>
                <a:lnTo>
                  <a:pt x="211" y="722"/>
                </a:lnTo>
                <a:close/>
                <a:moveTo>
                  <a:pt x="211" y="615"/>
                </a:moveTo>
                <a:lnTo>
                  <a:pt x="168" y="615"/>
                </a:lnTo>
                <a:lnTo>
                  <a:pt x="168" y="530"/>
                </a:lnTo>
                <a:lnTo>
                  <a:pt x="211" y="530"/>
                </a:lnTo>
                <a:lnTo>
                  <a:pt x="211" y="615"/>
                </a:lnTo>
                <a:close/>
                <a:moveTo>
                  <a:pt x="211" y="505"/>
                </a:moveTo>
                <a:lnTo>
                  <a:pt x="168" y="505"/>
                </a:lnTo>
                <a:lnTo>
                  <a:pt x="168" y="423"/>
                </a:lnTo>
                <a:lnTo>
                  <a:pt x="211" y="423"/>
                </a:lnTo>
                <a:lnTo>
                  <a:pt x="211" y="505"/>
                </a:lnTo>
                <a:close/>
                <a:moveTo>
                  <a:pt x="211" y="398"/>
                </a:moveTo>
                <a:lnTo>
                  <a:pt x="168" y="398"/>
                </a:lnTo>
                <a:lnTo>
                  <a:pt x="168" y="313"/>
                </a:lnTo>
                <a:lnTo>
                  <a:pt x="211" y="313"/>
                </a:lnTo>
                <a:lnTo>
                  <a:pt x="211" y="398"/>
                </a:lnTo>
                <a:close/>
                <a:moveTo>
                  <a:pt x="211" y="289"/>
                </a:moveTo>
                <a:lnTo>
                  <a:pt x="168" y="289"/>
                </a:lnTo>
                <a:lnTo>
                  <a:pt x="168" y="206"/>
                </a:lnTo>
                <a:lnTo>
                  <a:pt x="211" y="206"/>
                </a:lnTo>
                <a:lnTo>
                  <a:pt x="211" y="289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3447069" y="3049276"/>
            <a:ext cx="803078" cy="682559"/>
            <a:chOff x="7148513" y="2468563"/>
            <a:chExt cx="1100138" cy="935038"/>
          </a:xfr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80" name="Freeform 35"/>
            <p:cNvSpPr/>
            <p:nvPr/>
          </p:nvSpPr>
          <p:spPr bwMode="auto">
            <a:xfrm>
              <a:off x="7148513" y="2673350"/>
              <a:ext cx="369888" cy="542925"/>
            </a:xfrm>
            <a:custGeom>
              <a:avLst/>
              <a:gdLst>
                <a:gd name="T0" fmla="*/ 59 w 87"/>
                <a:gd name="T1" fmla="*/ 56 h 128"/>
                <a:gd name="T2" fmla="*/ 85 w 87"/>
                <a:gd name="T3" fmla="*/ 40 h 128"/>
                <a:gd name="T4" fmla="*/ 82 w 87"/>
                <a:gd name="T5" fmla="*/ 38 h 128"/>
                <a:gd name="T6" fmla="*/ 59 w 87"/>
                <a:gd name="T7" fmla="*/ 53 h 128"/>
                <a:gd name="T8" fmla="*/ 71 w 87"/>
                <a:gd name="T9" fmla="*/ 10 h 128"/>
                <a:gd name="T10" fmla="*/ 68 w 87"/>
                <a:gd name="T11" fmla="*/ 17 h 128"/>
                <a:gd name="T12" fmla="*/ 64 w 87"/>
                <a:gd name="T13" fmla="*/ 28 h 128"/>
                <a:gd name="T14" fmla="*/ 63 w 87"/>
                <a:gd name="T15" fmla="*/ 30 h 128"/>
                <a:gd name="T16" fmla="*/ 62 w 87"/>
                <a:gd name="T17" fmla="*/ 31 h 128"/>
                <a:gd name="T18" fmla="*/ 61 w 87"/>
                <a:gd name="T19" fmla="*/ 34 h 128"/>
                <a:gd name="T20" fmla="*/ 58 w 87"/>
                <a:gd name="T21" fmla="*/ 39 h 128"/>
                <a:gd name="T22" fmla="*/ 57 w 87"/>
                <a:gd name="T23" fmla="*/ 41 h 128"/>
                <a:gd name="T24" fmla="*/ 55 w 87"/>
                <a:gd name="T25" fmla="*/ 42 h 128"/>
                <a:gd name="T26" fmla="*/ 55 w 87"/>
                <a:gd name="T27" fmla="*/ 43 h 128"/>
                <a:gd name="T28" fmla="*/ 55 w 87"/>
                <a:gd name="T29" fmla="*/ 43 h 128"/>
                <a:gd name="T30" fmla="*/ 55 w 87"/>
                <a:gd name="T31" fmla="*/ 43 h 128"/>
                <a:gd name="T32" fmla="*/ 55 w 87"/>
                <a:gd name="T33" fmla="*/ 42 h 128"/>
                <a:gd name="T34" fmla="*/ 55 w 87"/>
                <a:gd name="T35" fmla="*/ 41 h 128"/>
                <a:gd name="T36" fmla="*/ 55 w 87"/>
                <a:gd name="T37" fmla="*/ 40 h 128"/>
                <a:gd name="T38" fmla="*/ 55 w 87"/>
                <a:gd name="T39" fmla="*/ 40 h 128"/>
                <a:gd name="T40" fmla="*/ 55 w 87"/>
                <a:gd name="T41" fmla="*/ 38 h 128"/>
                <a:gd name="T42" fmla="*/ 56 w 87"/>
                <a:gd name="T43" fmla="*/ 37 h 128"/>
                <a:gd name="T44" fmla="*/ 56 w 87"/>
                <a:gd name="T45" fmla="*/ 36 h 128"/>
                <a:gd name="T46" fmla="*/ 56 w 87"/>
                <a:gd name="T47" fmla="*/ 35 h 128"/>
                <a:gd name="T48" fmla="*/ 56 w 87"/>
                <a:gd name="T49" fmla="*/ 33 h 128"/>
                <a:gd name="T50" fmla="*/ 56 w 87"/>
                <a:gd name="T51" fmla="*/ 32 h 128"/>
                <a:gd name="T52" fmla="*/ 56 w 87"/>
                <a:gd name="T53" fmla="*/ 31 h 128"/>
                <a:gd name="T54" fmla="*/ 56 w 87"/>
                <a:gd name="T55" fmla="*/ 29 h 128"/>
                <a:gd name="T56" fmla="*/ 56 w 87"/>
                <a:gd name="T57" fmla="*/ 28 h 128"/>
                <a:gd name="T58" fmla="*/ 56 w 87"/>
                <a:gd name="T59" fmla="*/ 26 h 128"/>
                <a:gd name="T60" fmla="*/ 56 w 87"/>
                <a:gd name="T61" fmla="*/ 25 h 128"/>
                <a:gd name="T62" fmla="*/ 56 w 87"/>
                <a:gd name="T63" fmla="*/ 24 h 128"/>
                <a:gd name="T64" fmla="*/ 56 w 87"/>
                <a:gd name="T65" fmla="*/ 21 h 128"/>
                <a:gd name="T66" fmla="*/ 56 w 87"/>
                <a:gd name="T67" fmla="*/ 20 h 128"/>
                <a:gd name="T68" fmla="*/ 56 w 87"/>
                <a:gd name="T69" fmla="*/ 17 h 128"/>
                <a:gd name="T70" fmla="*/ 55 w 87"/>
                <a:gd name="T71" fmla="*/ 10 h 128"/>
                <a:gd name="T72" fmla="*/ 42 w 87"/>
                <a:gd name="T73" fmla="*/ 58 h 128"/>
                <a:gd name="T74" fmla="*/ 20 w 87"/>
                <a:gd name="T75" fmla="*/ 70 h 128"/>
                <a:gd name="T76" fmla="*/ 15 w 87"/>
                <a:gd name="T77" fmla="*/ 66 h 128"/>
                <a:gd name="T78" fmla="*/ 0 w 87"/>
                <a:gd name="T79" fmla="*/ 51 h 128"/>
                <a:gd name="T80" fmla="*/ 23 w 87"/>
                <a:gd name="T81" fmla="*/ 76 h 128"/>
                <a:gd name="T82" fmla="*/ 37 w 87"/>
                <a:gd name="T83" fmla="*/ 86 h 128"/>
                <a:gd name="T84" fmla="*/ 63 w 87"/>
                <a:gd name="T85" fmla="*/ 128 h 128"/>
                <a:gd name="T86" fmla="*/ 58 w 87"/>
                <a:gd name="T87" fmla="*/ 5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" h="128">
                  <a:moveTo>
                    <a:pt x="58" y="56"/>
                  </a:moveTo>
                  <a:cubicBezTo>
                    <a:pt x="58" y="56"/>
                    <a:pt x="59" y="56"/>
                    <a:pt x="59" y="56"/>
                  </a:cubicBezTo>
                  <a:cubicBezTo>
                    <a:pt x="65" y="55"/>
                    <a:pt x="82" y="47"/>
                    <a:pt x="87" y="41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40"/>
                    <a:pt x="84" y="42"/>
                    <a:pt x="81" y="44"/>
                  </a:cubicBezTo>
                  <a:cubicBezTo>
                    <a:pt x="82" y="42"/>
                    <a:pt x="83" y="39"/>
                    <a:pt x="82" y="38"/>
                  </a:cubicBezTo>
                  <a:cubicBezTo>
                    <a:pt x="82" y="38"/>
                    <a:pt x="82" y="42"/>
                    <a:pt x="80" y="45"/>
                  </a:cubicBezTo>
                  <a:cubicBezTo>
                    <a:pt x="75" y="48"/>
                    <a:pt x="69" y="51"/>
                    <a:pt x="59" y="53"/>
                  </a:cubicBezTo>
                  <a:cubicBezTo>
                    <a:pt x="66" y="37"/>
                    <a:pt x="76" y="22"/>
                    <a:pt x="78" y="11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10"/>
                    <a:pt x="70" y="13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20"/>
                    <a:pt x="66" y="24"/>
                    <a:pt x="64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4" y="28"/>
                    <a:pt x="63" y="28"/>
                    <a:pt x="63" y="29"/>
                  </a:cubicBezTo>
                  <a:cubicBezTo>
                    <a:pt x="63" y="29"/>
                    <a:pt x="63" y="29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2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2"/>
                    <a:pt x="61" y="33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6"/>
                    <a:pt x="59" y="37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7" y="40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1"/>
                    <a:pt x="56" y="42"/>
                    <a:pt x="55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2"/>
                    <a:pt x="55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6"/>
                    <a:pt x="56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36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2"/>
                    <a:pt x="56" y="32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6" y="30"/>
                    <a:pt x="56" y="30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8"/>
                    <a:pt x="56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2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19"/>
                    <a:pt x="56" y="18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4"/>
                    <a:pt x="56" y="12"/>
                    <a:pt x="55" y="10"/>
                  </a:cubicBezTo>
                  <a:cubicBezTo>
                    <a:pt x="53" y="0"/>
                    <a:pt x="46" y="16"/>
                    <a:pt x="46" y="16"/>
                  </a:cubicBezTo>
                  <a:cubicBezTo>
                    <a:pt x="46" y="16"/>
                    <a:pt x="51" y="18"/>
                    <a:pt x="42" y="58"/>
                  </a:cubicBezTo>
                  <a:cubicBezTo>
                    <a:pt x="41" y="66"/>
                    <a:pt x="39" y="73"/>
                    <a:pt x="38" y="79"/>
                  </a:cubicBezTo>
                  <a:cubicBezTo>
                    <a:pt x="31" y="77"/>
                    <a:pt x="25" y="73"/>
                    <a:pt x="20" y="70"/>
                  </a:cubicBezTo>
                  <a:cubicBezTo>
                    <a:pt x="13" y="56"/>
                    <a:pt x="18" y="40"/>
                    <a:pt x="18" y="40"/>
                  </a:cubicBezTo>
                  <a:cubicBezTo>
                    <a:pt x="12" y="45"/>
                    <a:pt x="14" y="62"/>
                    <a:pt x="15" y="66"/>
                  </a:cubicBezTo>
                  <a:cubicBezTo>
                    <a:pt x="5" y="58"/>
                    <a:pt x="2" y="51"/>
                    <a:pt x="2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" y="59"/>
                    <a:pt x="15" y="70"/>
                    <a:pt x="23" y="76"/>
                  </a:cubicBezTo>
                  <a:cubicBezTo>
                    <a:pt x="24" y="78"/>
                    <a:pt x="24" y="78"/>
                    <a:pt x="23" y="76"/>
                  </a:cubicBezTo>
                  <a:cubicBezTo>
                    <a:pt x="25" y="78"/>
                    <a:pt x="27" y="79"/>
                    <a:pt x="28" y="79"/>
                  </a:cubicBezTo>
                  <a:cubicBezTo>
                    <a:pt x="32" y="81"/>
                    <a:pt x="35" y="84"/>
                    <a:pt x="37" y="86"/>
                  </a:cubicBezTo>
                  <a:cubicBezTo>
                    <a:pt x="34" y="112"/>
                    <a:pt x="36" y="128"/>
                    <a:pt x="36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3" y="128"/>
                    <a:pt x="51" y="103"/>
                    <a:pt x="52" y="78"/>
                  </a:cubicBezTo>
                  <a:cubicBezTo>
                    <a:pt x="53" y="70"/>
                    <a:pt x="55" y="63"/>
                    <a:pt x="5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52"/>
            <p:cNvSpPr/>
            <p:nvPr/>
          </p:nvSpPr>
          <p:spPr bwMode="auto">
            <a:xfrm>
              <a:off x="7883526" y="2749550"/>
              <a:ext cx="80963" cy="581025"/>
            </a:xfrm>
            <a:custGeom>
              <a:avLst/>
              <a:gdLst>
                <a:gd name="T0" fmla="*/ 51 w 51"/>
                <a:gd name="T1" fmla="*/ 366 h 366"/>
                <a:gd name="T2" fmla="*/ 0 w 51"/>
                <a:gd name="T3" fmla="*/ 366 h 366"/>
                <a:gd name="T4" fmla="*/ 16 w 51"/>
                <a:gd name="T5" fmla="*/ 0 h 366"/>
                <a:gd name="T6" fmla="*/ 38 w 51"/>
                <a:gd name="T7" fmla="*/ 0 h 366"/>
                <a:gd name="T8" fmla="*/ 51 w 51"/>
                <a:gd name="T9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66">
                  <a:moveTo>
                    <a:pt x="51" y="366"/>
                  </a:moveTo>
                  <a:lnTo>
                    <a:pt x="0" y="366"/>
                  </a:lnTo>
                  <a:lnTo>
                    <a:pt x="16" y="0"/>
                  </a:lnTo>
                  <a:lnTo>
                    <a:pt x="38" y="0"/>
                  </a:lnTo>
                  <a:lnTo>
                    <a:pt x="51" y="3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 53"/>
            <p:cNvSpPr/>
            <p:nvPr/>
          </p:nvSpPr>
          <p:spPr bwMode="auto">
            <a:xfrm>
              <a:off x="7900988" y="2468563"/>
              <a:ext cx="46038" cy="296863"/>
            </a:xfrm>
            <a:custGeom>
              <a:avLst/>
              <a:gdLst>
                <a:gd name="T0" fmla="*/ 29 w 29"/>
                <a:gd name="T1" fmla="*/ 187 h 187"/>
                <a:gd name="T2" fmla="*/ 0 w 29"/>
                <a:gd name="T3" fmla="*/ 187 h 187"/>
                <a:gd name="T4" fmla="*/ 8 w 29"/>
                <a:gd name="T5" fmla="*/ 0 h 187"/>
                <a:gd name="T6" fmla="*/ 21 w 29"/>
                <a:gd name="T7" fmla="*/ 0 h 187"/>
                <a:gd name="T8" fmla="*/ 29 w 29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87">
                  <a:moveTo>
                    <a:pt x="29" y="187"/>
                  </a:moveTo>
                  <a:lnTo>
                    <a:pt x="0" y="187"/>
                  </a:lnTo>
                  <a:lnTo>
                    <a:pt x="8" y="0"/>
                  </a:lnTo>
                  <a:lnTo>
                    <a:pt x="21" y="0"/>
                  </a:lnTo>
                  <a:lnTo>
                    <a:pt x="29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 54"/>
            <p:cNvSpPr/>
            <p:nvPr/>
          </p:nvSpPr>
          <p:spPr bwMode="auto">
            <a:xfrm>
              <a:off x="7893051" y="2732088"/>
              <a:ext cx="317500" cy="152400"/>
            </a:xfrm>
            <a:custGeom>
              <a:avLst/>
              <a:gdLst>
                <a:gd name="T0" fmla="*/ 0 w 200"/>
                <a:gd name="T1" fmla="*/ 24 h 96"/>
                <a:gd name="T2" fmla="*/ 10 w 200"/>
                <a:gd name="T3" fmla="*/ 0 h 96"/>
                <a:gd name="T4" fmla="*/ 200 w 200"/>
                <a:gd name="T5" fmla="*/ 86 h 96"/>
                <a:gd name="T6" fmla="*/ 195 w 200"/>
                <a:gd name="T7" fmla="*/ 96 h 96"/>
                <a:gd name="T8" fmla="*/ 0 w 200"/>
                <a:gd name="T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96">
                  <a:moveTo>
                    <a:pt x="0" y="24"/>
                  </a:moveTo>
                  <a:lnTo>
                    <a:pt x="10" y="0"/>
                  </a:lnTo>
                  <a:lnTo>
                    <a:pt x="200" y="86"/>
                  </a:lnTo>
                  <a:lnTo>
                    <a:pt x="195" y="96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 55"/>
            <p:cNvSpPr/>
            <p:nvPr/>
          </p:nvSpPr>
          <p:spPr bwMode="auto">
            <a:xfrm>
              <a:off x="7629526" y="2736850"/>
              <a:ext cx="327025" cy="131763"/>
            </a:xfrm>
            <a:custGeom>
              <a:avLst/>
              <a:gdLst>
                <a:gd name="T0" fmla="*/ 198 w 206"/>
                <a:gd name="T1" fmla="*/ 0 h 83"/>
                <a:gd name="T2" fmla="*/ 206 w 206"/>
                <a:gd name="T3" fmla="*/ 24 h 83"/>
                <a:gd name="T4" fmla="*/ 5 w 206"/>
                <a:gd name="T5" fmla="*/ 83 h 83"/>
                <a:gd name="T6" fmla="*/ 0 w 206"/>
                <a:gd name="T7" fmla="*/ 72 h 83"/>
                <a:gd name="T8" fmla="*/ 198 w 206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83">
                  <a:moveTo>
                    <a:pt x="198" y="0"/>
                  </a:moveTo>
                  <a:lnTo>
                    <a:pt x="206" y="24"/>
                  </a:lnTo>
                  <a:lnTo>
                    <a:pt x="5" y="83"/>
                  </a:lnTo>
                  <a:lnTo>
                    <a:pt x="0" y="72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 56"/>
            <p:cNvSpPr/>
            <p:nvPr/>
          </p:nvSpPr>
          <p:spPr bwMode="auto">
            <a:xfrm>
              <a:off x="8058151" y="3059113"/>
              <a:ext cx="46038" cy="344488"/>
            </a:xfrm>
            <a:custGeom>
              <a:avLst/>
              <a:gdLst>
                <a:gd name="T0" fmla="*/ 29 w 29"/>
                <a:gd name="T1" fmla="*/ 217 h 217"/>
                <a:gd name="T2" fmla="*/ 0 w 29"/>
                <a:gd name="T3" fmla="*/ 217 h 217"/>
                <a:gd name="T4" fmla="*/ 8 w 29"/>
                <a:gd name="T5" fmla="*/ 0 h 217"/>
                <a:gd name="T6" fmla="*/ 21 w 29"/>
                <a:gd name="T7" fmla="*/ 0 h 217"/>
                <a:gd name="T8" fmla="*/ 29 w 29"/>
                <a:gd name="T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7">
                  <a:moveTo>
                    <a:pt x="29" y="217"/>
                  </a:moveTo>
                  <a:lnTo>
                    <a:pt x="0" y="217"/>
                  </a:lnTo>
                  <a:lnTo>
                    <a:pt x="8" y="0"/>
                  </a:lnTo>
                  <a:lnTo>
                    <a:pt x="21" y="0"/>
                  </a:lnTo>
                  <a:lnTo>
                    <a:pt x="29" y="2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 57"/>
            <p:cNvSpPr/>
            <p:nvPr/>
          </p:nvSpPr>
          <p:spPr bwMode="auto">
            <a:xfrm>
              <a:off x="8066088" y="2894013"/>
              <a:ext cx="25400" cy="173038"/>
            </a:xfrm>
            <a:custGeom>
              <a:avLst/>
              <a:gdLst>
                <a:gd name="T0" fmla="*/ 16 w 16"/>
                <a:gd name="T1" fmla="*/ 109 h 109"/>
                <a:gd name="T2" fmla="*/ 0 w 16"/>
                <a:gd name="T3" fmla="*/ 109 h 109"/>
                <a:gd name="T4" fmla="*/ 6 w 16"/>
                <a:gd name="T5" fmla="*/ 0 h 109"/>
                <a:gd name="T6" fmla="*/ 14 w 16"/>
                <a:gd name="T7" fmla="*/ 0 h 109"/>
                <a:gd name="T8" fmla="*/ 16 w 16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9">
                  <a:moveTo>
                    <a:pt x="16" y="109"/>
                  </a:moveTo>
                  <a:lnTo>
                    <a:pt x="0" y="109"/>
                  </a:lnTo>
                  <a:lnTo>
                    <a:pt x="6" y="0"/>
                  </a:lnTo>
                  <a:lnTo>
                    <a:pt x="14" y="0"/>
                  </a:lnTo>
                  <a:lnTo>
                    <a:pt x="16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 58"/>
            <p:cNvSpPr/>
            <p:nvPr/>
          </p:nvSpPr>
          <p:spPr bwMode="auto">
            <a:xfrm>
              <a:off x="8062913" y="3051175"/>
              <a:ext cx="185738" cy="88900"/>
            </a:xfrm>
            <a:custGeom>
              <a:avLst/>
              <a:gdLst>
                <a:gd name="T0" fmla="*/ 0 w 117"/>
                <a:gd name="T1" fmla="*/ 13 h 56"/>
                <a:gd name="T2" fmla="*/ 5 w 117"/>
                <a:gd name="T3" fmla="*/ 0 h 56"/>
                <a:gd name="T4" fmla="*/ 117 w 117"/>
                <a:gd name="T5" fmla="*/ 48 h 56"/>
                <a:gd name="T6" fmla="*/ 115 w 117"/>
                <a:gd name="T7" fmla="*/ 56 h 56"/>
                <a:gd name="T8" fmla="*/ 0 w 117"/>
                <a:gd name="T9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6">
                  <a:moveTo>
                    <a:pt x="0" y="13"/>
                  </a:moveTo>
                  <a:lnTo>
                    <a:pt x="5" y="0"/>
                  </a:lnTo>
                  <a:lnTo>
                    <a:pt x="117" y="48"/>
                  </a:lnTo>
                  <a:lnTo>
                    <a:pt x="115" y="56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 59"/>
            <p:cNvSpPr/>
            <p:nvPr/>
          </p:nvSpPr>
          <p:spPr bwMode="auto">
            <a:xfrm>
              <a:off x="7905751" y="3051175"/>
              <a:ext cx="195263" cy="80963"/>
            </a:xfrm>
            <a:custGeom>
              <a:avLst/>
              <a:gdLst>
                <a:gd name="T0" fmla="*/ 117 w 123"/>
                <a:gd name="T1" fmla="*/ 0 h 51"/>
                <a:gd name="T2" fmla="*/ 123 w 123"/>
                <a:gd name="T3" fmla="*/ 16 h 51"/>
                <a:gd name="T4" fmla="*/ 2 w 123"/>
                <a:gd name="T5" fmla="*/ 51 h 51"/>
                <a:gd name="T6" fmla="*/ 0 w 123"/>
                <a:gd name="T7" fmla="*/ 43 h 51"/>
                <a:gd name="T8" fmla="*/ 117 w 123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51">
                  <a:moveTo>
                    <a:pt x="117" y="0"/>
                  </a:moveTo>
                  <a:lnTo>
                    <a:pt x="123" y="16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1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100575" y="3238167"/>
            <a:ext cx="403277" cy="632728"/>
            <a:chOff x="6673851" y="2727325"/>
            <a:chExt cx="552450" cy="866775"/>
          </a:xfr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72" name="Freeform 60"/>
            <p:cNvSpPr/>
            <p:nvPr/>
          </p:nvSpPr>
          <p:spPr bwMode="auto">
            <a:xfrm>
              <a:off x="6927851" y="2982913"/>
              <a:ext cx="73025" cy="531813"/>
            </a:xfrm>
            <a:custGeom>
              <a:avLst/>
              <a:gdLst>
                <a:gd name="T0" fmla="*/ 46 w 46"/>
                <a:gd name="T1" fmla="*/ 335 h 335"/>
                <a:gd name="T2" fmla="*/ 0 w 46"/>
                <a:gd name="T3" fmla="*/ 335 h 335"/>
                <a:gd name="T4" fmla="*/ 14 w 46"/>
                <a:gd name="T5" fmla="*/ 0 h 335"/>
                <a:gd name="T6" fmla="*/ 35 w 46"/>
                <a:gd name="T7" fmla="*/ 0 h 335"/>
                <a:gd name="T8" fmla="*/ 46 w 46"/>
                <a:gd name="T9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35">
                  <a:moveTo>
                    <a:pt x="46" y="335"/>
                  </a:moveTo>
                  <a:lnTo>
                    <a:pt x="0" y="335"/>
                  </a:lnTo>
                  <a:lnTo>
                    <a:pt x="14" y="0"/>
                  </a:lnTo>
                  <a:lnTo>
                    <a:pt x="35" y="0"/>
                  </a:lnTo>
                  <a:lnTo>
                    <a:pt x="46" y="3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61"/>
            <p:cNvSpPr/>
            <p:nvPr/>
          </p:nvSpPr>
          <p:spPr bwMode="auto">
            <a:xfrm>
              <a:off x="6940551" y="2727325"/>
              <a:ext cx="42863" cy="268288"/>
            </a:xfrm>
            <a:custGeom>
              <a:avLst/>
              <a:gdLst>
                <a:gd name="T0" fmla="*/ 27 w 27"/>
                <a:gd name="T1" fmla="*/ 169 h 169"/>
                <a:gd name="T2" fmla="*/ 0 w 27"/>
                <a:gd name="T3" fmla="*/ 169 h 169"/>
                <a:gd name="T4" fmla="*/ 8 w 27"/>
                <a:gd name="T5" fmla="*/ 0 h 169"/>
                <a:gd name="T6" fmla="*/ 22 w 27"/>
                <a:gd name="T7" fmla="*/ 0 h 169"/>
                <a:gd name="T8" fmla="*/ 27 w 2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9">
                  <a:moveTo>
                    <a:pt x="27" y="169"/>
                  </a:moveTo>
                  <a:lnTo>
                    <a:pt x="0" y="169"/>
                  </a:lnTo>
                  <a:lnTo>
                    <a:pt x="8" y="0"/>
                  </a:lnTo>
                  <a:lnTo>
                    <a:pt x="22" y="0"/>
                  </a:lnTo>
                  <a:lnTo>
                    <a:pt x="27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62"/>
            <p:cNvSpPr/>
            <p:nvPr/>
          </p:nvSpPr>
          <p:spPr bwMode="auto">
            <a:xfrm>
              <a:off x="6932613" y="2970213"/>
              <a:ext cx="293688" cy="136525"/>
            </a:xfrm>
            <a:custGeom>
              <a:avLst/>
              <a:gdLst>
                <a:gd name="T0" fmla="*/ 0 w 185"/>
                <a:gd name="T1" fmla="*/ 19 h 86"/>
                <a:gd name="T2" fmla="*/ 13 w 185"/>
                <a:gd name="T3" fmla="*/ 0 h 86"/>
                <a:gd name="T4" fmla="*/ 185 w 185"/>
                <a:gd name="T5" fmla="*/ 75 h 86"/>
                <a:gd name="T6" fmla="*/ 179 w 185"/>
                <a:gd name="T7" fmla="*/ 86 h 86"/>
                <a:gd name="T8" fmla="*/ 0 w 185"/>
                <a:gd name="T9" fmla="*/ 1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86">
                  <a:moveTo>
                    <a:pt x="0" y="19"/>
                  </a:moveTo>
                  <a:lnTo>
                    <a:pt x="13" y="0"/>
                  </a:lnTo>
                  <a:lnTo>
                    <a:pt x="185" y="75"/>
                  </a:lnTo>
                  <a:lnTo>
                    <a:pt x="179" y="86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 63"/>
            <p:cNvSpPr/>
            <p:nvPr/>
          </p:nvSpPr>
          <p:spPr bwMode="auto">
            <a:xfrm>
              <a:off x="6694488" y="2970213"/>
              <a:ext cx="296863" cy="119063"/>
            </a:xfrm>
            <a:custGeom>
              <a:avLst/>
              <a:gdLst>
                <a:gd name="T0" fmla="*/ 179 w 187"/>
                <a:gd name="T1" fmla="*/ 0 h 75"/>
                <a:gd name="T2" fmla="*/ 187 w 187"/>
                <a:gd name="T3" fmla="*/ 21 h 75"/>
                <a:gd name="T4" fmla="*/ 6 w 187"/>
                <a:gd name="T5" fmla="*/ 75 h 75"/>
                <a:gd name="T6" fmla="*/ 0 w 187"/>
                <a:gd name="T7" fmla="*/ 67 h 75"/>
                <a:gd name="T8" fmla="*/ 179 w 187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75">
                  <a:moveTo>
                    <a:pt x="179" y="0"/>
                  </a:moveTo>
                  <a:lnTo>
                    <a:pt x="187" y="21"/>
                  </a:lnTo>
                  <a:lnTo>
                    <a:pt x="6" y="75"/>
                  </a:lnTo>
                  <a:lnTo>
                    <a:pt x="0" y="67"/>
                  </a:lnTo>
                  <a:lnTo>
                    <a:pt x="1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 64"/>
            <p:cNvSpPr/>
            <p:nvPr/>
          </p:nvSpPr>
          <p:spPr bwMode="auto">
            <a:xfrm>
              <a:off x="6805613" y="3292475"/>
              <a:ext cx="42863" cy="301625"/>
            </a:xfrm>
            <a:custGeom>
              <a:avLst/>
              <a:gdLst>
                <a:gd name="T0" fmla="*/ 27 w 27"/>
                <a:gd name="T1" fmla="*/ 190 h 190"/>
                <a:gd name="T2" fmla="*/ 0 w 27"/>
                <a:gd name="T3" fmla="*/ 190 h 190"/>
                <a:gd name="T4" fmla="*/ 8 w 27"/>
                <a:gd name="T5" fmla="*/ 0 h 190"/>
                <a:gd name="T6" fmla="*/ 18 w 27"/>
                <a:gd name="T7" fmla="*/ 0 h 190"/>
                <a:gd name="T8" fmla="*/ 27 w 27"/>
                <a:gd name="T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0">
                  <a:moveTo>
                    <a:pt x="27" y="190"/>
                  </a:moveTo>
                  <a:lnTo>
                    <a:pt x="0" y="190"/>
                  </a:lnTo>
                  <a:lnTo>
                    <a:pt x="8" y="0"/>
                  </a:lnTo>
                  <a:lnTo>
                    <a:pt x="18" y="0"/>
                  </a:lnTo>
                  <a:lnTo>
                    <a:pt x="27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 65"/>
            <p:cNvSpPr/>
            <p:nvPr/>
          </p:nvSpPr>
          <p:spPr bwMode="auto">
            <a:xfrm>
              <a:off x="6813551" y="3144838"/>
              <a:ext cx="25400" cy="157163"/>
            </a:xfrm>
            <a:custGeom>
              <a:avLst/>
              <a:gdLst>
                <a:gd name="T0" fmla="*/ 16 w 16"/>
                <a:gd name="T1" fmla="*/ 99 h 99"/>
                <a:gd name="T2" fmla="*/ 0 w 16"/>
                <a:gd name="T3" fmla="*/ 99 h 99"/>
                <a:gd name="T4" fmla="*/ 5 w 16"/>
                <a:gd name="T5" fmla="*/ 0 h 99"/>
                <a:gd name="T6" fmla="*/ 11 w 16"/>
                <a:gd name="T7" fmla="*/ 0 h 99"/>
                <a:gd name="T8" fmla="*/ 16 w 16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9">
                  <a:moveTo>
                    <a:pt x="16" y="99"/>
                  </a:moveTo>
                  <a:lnTo>
                    <a:pt x="0" y="99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6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 66"/>
            <p:cNvSpPr/>
            <p:nvPr/>
          </p:nvSpPr>
          <p:spPr bwMode="auto">
            <a:xfrm>
              <a:off x="6808788" y="3284538"/>
              <a:ext cx="166688" cy="76200"/>
            </a:xfrm>
            <a:custGeom>
              <a:avLst/>
              <a:gdLst>
                <a:gd name="T0" fmla="*/ 0 w 105"/>
                <a:gd name="T1" fmla="*/ 11 h 48"/>
                <a:gd name="T2" fmla="*/ 6 w 105"/>
                <a:gd name="T3" fmla="*/ 0 h 48"/>
                <a:gd name="T4" fmla="*/ 105 w 105"/>
                <a:gd name="T5" fmla="*/ 43 h 48"/>
                <a:gd name="T6" fmla="*/ 102 w 105"/>
                <a:gd name="T7" fmla="*/ 48 h 48"/>
                <a:gd name="T8" fmla="*/ 0 w 105"/>
                <a:gd name="T9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8">
                  <a:moveTo>
                    <a:pt x="0" y="11"/>
                  </a:moveTo>
                  <a:lnTo>
                    <a:pt x="6" y="0"/>
                  </a:lnTo>
                  <a:lnTo>
                    <a:pt x="105" y="43"/>
                  </a:lnTo>
                  <a:lnTo>
                    <a:pt x="102" y="48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67"/>
            <p:cNvSpPr/>
            <p:nvPr/>
          </p:nvSpPr>
          <p:spPr bwMode="auto">
            <a:xfrm>
              <a:off x="6673851" y="3284538"/>
              <a:ext cx="169863" cy="68263"/>
            </a:xfrm>
            <a:custGeom>
              <a:avLst/>
              <a:gdLst>
                <a:gd name="T0" fmla="*/ 101 w 107"/>
                <a:gd name="T1" fmla="*/ 0 h 43"/>
                <a:gd name="T2" fmla="*/ 107 w 107"/>
                <a:gd name="T3" fmla="*/ 13 h 43"/>
                <a:gd name="T4" fmla="*/ 3 w 107"/>
                <a:gd name="T5" fmla="*/ 43 h 43"/>
                <a:gd name="T6" fmla="*/ 0 w 107"/>
                <a:gd name="T7" fmla="*/ 37 h 43"/>
                <a:gd name="T8" fmla="*/ 101 w 107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43">
                  <a:moveTo>
                    <a:pt x="101" y="0"/>
                  </a:moveTo>
                  <a:lnTo>
                    <a:pt x="107" y="13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6" name="Freeform 68"/>
          <p:cNvSpPr/>
          <p:nvPr/>
        </p:nvSpPr>
        <p:spPr bwMode="auto">
          <a:xfrm>
            <a:off x="902250" y="3508177"/>
            <a:ext cx="3347897" cy="2001322"/>
          </a:xfrm>
          <a:custGeom>
            <a:avLst/>
            <a:gdLst>
              <a:gd name="T0" fmla="*/ 1080 w 1080"/>
              <a:gd name="T1" fmla="*/ 197 h 645"/>
              <a:gd name="T2" fmla="*/ 977 w 1080"/>
              <a:gd name="T3" fmla="*/ 375 h 645"/>
              <a:gd name="T4" fmla="*/ 952 w 1080"/>
              <a:gd name="T5" fmla="*/ 403 h 645"/>
              <a:gd name="T6" fmla="*/ 866 w 1080"/>
              <a:gd name="T7" fmla="*/ 480 h 645"/>
              <a:gd name="T8" fmla="*/ 712 w 1080"/>
              <a:gd name="T9" fmla="*/ 557 h 645"/>
              <a:gd name="T10" fmla="*/ 176 w 1080"/>
              <a:gd name="T11" fmla="*/ 377 h 645"/>
              <a:gd name="T12" fmla="*/ 0 w 1080"/>
              <a:gd name="T13" fmla="*/ 229 h 645"/>
              <a:gd name="T14" fmla="*/ 16 w 1080"/>
              <a:gd name="T15" fmla="*/ 227 h 645"/>
              <a:gd name="T16" fmla="*/ 82 w 1080"/>
              <a:gd name="T17" fmla="*/ 206 h 645"/>
              <a:gd name="T18" fmla="*/ 163 w 1080"/>
              <a:gd name="T19" fmla="*/ 168 h 645"/>
              <a:gd name="T20" fmla="*/ 230 w 1080"/>
              <a:gd name="T21" fmla="*/ 123 h 645"/>
              <a:gd name="T22" fmla="*/ 236 w 1080"/>
              <a:gd name="T23" fmla="*/ 119 h 645"/>
              <a:gd name="T24" fmla="*/ 616 w 1080"/>
              <a:gd name="T25" fmla="*/ 66 h 645"/>
              <a:gd name="T26" fmla="*/ 967 w 1080"/>
              <a:gd name="T27" fmla="*/ 262 h 645"/>
              <a:gd name="T28" fmla="*/ 1080 w 1080"/>
              <a:gd name="T29" fmla="*/ 197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0" h="645">
                <a:moveTo>
                  <a:pt x="1080" y="197"/>
                </a:moveTo>
                <a:cubicBezTo>
                  <a:pt x="1079" y="199"/>
                  <a:pt x="1051" y="285"/>
                  <a:pt x="977" y="375"/>
                </a:cubicBezTo>
                <a:cubicBezTo>
                  <a:pt x="969" y="384"/>
                  <a:pt x="961" y="394"/>
                  <a:pt x="952" y="403"/>
                </a:cubicBezTo>
                <a:cubicBezTo>
                  <a:pt x="927" y="430"/>
                  <a:pt x="899" y="456"/>
                  <a:pt x="866" y="480"/>
                </a:cubicBezTo>
                <a:cubicBezTo>
                  <a:pt x="822" y="511"/>
                  <a:pt x="771" y="539"/>
                  <a:pt x="712" y="557"/>
                </a:cubicBezTo>
                <a:cubicBezTo>
                  <a:pt x="433" y="645"/>
                  <a:pt x="240" y="454"/>
                  <a:pt x="176" y="377"/>
                </a:cubicBezTo>
                <a:cubicBezTo>
                  <a:pt x="112" y="300"/>
                  <a:pt x="52" y="240"/>
                  <a:pt x="0" y="229"/>
                </a:cubicBezTo>
                <a:cubicBezTo>
                  <a:pt x="0" y="229"/>
                  <a:pt x="6" y="229"/>
                  <a:pt x="16" y="227"/>
                </a:cubicBezTo>
                <a:cubicBezTo>
                  <a:pt x="29" y="225"/>
                  <a:pt x="51" y="219"/>
                  <a:pt x="82" y="206"/>
                </a:cubicBezTo>
                <a:cubicBezTo>
                  <a:pt x="82" y="206"/>
                  <a:pt x="113" y="198"/>
                  <a:pt x="163" y="168"/>
                </a:cubicBezTo>
                <a:cubicBezTo>
                  <a:pt x="183" y="156"/>
                  <a:pt x="205" y="142"/>
                  <a:pt x="230" y="123"/>
                </a:cubicBezTo>
                <a:cubicBezTo>
                  <a:pt x="232" y="122"/>
                  <a:pt x="234" y="120"/>
                  <a:pt x="236" y="119"/>
                </a:cubicBezTo>
                <a:cubicBezTo>
                  <a:pt x="355" y="29"/>
                  <a:pt x="505" y="0"/>
                  <a:pt x="616" y="66"/>
                </a:cubicBezTo>
                <a:cubicBezTo>
                  <a:pt x="727" y="133"/>
                  <a:pt x="844" y="285"/>
                  <a:pt x="967" y="262"/>
                </a:cubicBezTo>
                <a:cubicBezTo>
                  <a:pt x="1046" y="247"/>
                  <a:pt x="1079" y="199"/>
                  <a:pt x="1080" y="19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Freeform 69"/>
          <p:cNvSpPr/>
          <p:nvPr/>
        </p:nvSpPr>
        <p:spPr bwMode="auto">
          <a:xfrm>
            <a:off x="1407506" y="3508177"/>
            <a:ext cx="2842641" cy="1722040"/>
          </a:xfrm>
          <a:custGeom>
            <a:avLst/>
            <a:gdLst>
              <a:gd name="T0" fmla="*/ 917 w 917"/>
              <a:gd name="T1" fmla="*/ 197 h 555"/>
              <a:gd name="T2" fmla="*/ 814 w 917"/>
              <a:gd name="T3" fmla="*/ 375 h 555"/>
              <a:gd name="T4" fmla="*/ 789 w 917"/>
              <a:gd name="T5" fmla="*/ 403 h 555"/>
              <a:gd name="T6" fmla="*/ 654 w 917"/>
              <a:gd name="T7" fmla="*/ 467 h 555"/>
              <a:gd name="T8" fmla="*/ 119 w 917"/>
              <a:gd name="T9" fmla="*/ 287 h 555"/>
              <a:gd name="T10" fmla="*/ 0 w 917"/>
              <a:gd name="T11" fmla="*/ 168 h 555"/>
              <a:gd name="T12" fmla="*/ 67 w 917"/>
              <a:gd name="T13" fmla="*/ 123 h 555"/>
              <a:gd name="T14" fmla="*/ 73 w 917"/>
              <a:gd name="T15" fmla="*/ 119 h 555"/>
              <a:gd name="T16" fmla="*/ 453 w 917"/>
              <a:gd name="T17" fmla="*/ 66 h 555"/>
              <a:gd name="T18" fmla="*/ 804 w 917"/>
              <a:gd name="T19" fmla="*/ 262 h 555"/>
              <a:gd name="T20" fmla="*/ 917 w 917"/>
              <a:gd name="T21" fmla="*/ 197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17" h="555">
                <a:moveTo>
                  <a:pt x="917" y="197"/>
                </a:moveTo>
                <a:cubicBezTo>
                  <a:pt x="916" y="199"/>
                  <a:pt x="888" y="285"/>
                  <a:pt x="814" y="375"/>
                </a:cubicBezTo>
                <a:cubicBezTo>
                  <a:pt x="806" y="384"/>
                  <a:pt x="798" y="394"/>
                  <a:pt x="789" y="403"/>
                </a:cubicBezTo>
                <a:cubicBezTo>
                  <a:pt x="750" y="429"/>
                  <a:pt x="705" y="451"/>
                  <a:pt x="654" y="467"/>
                </a:cubicBezTo>
                <a:cubicBezTo>
                  <a:pt x="375" y="555"/>
                  <a:pt x="183" y="365"/>
                  <a:pt x="119" y="287"/>
                </a:cubicBezTo>
                <a:cubicBezTo>
                  <a:pt x="77" y="237"/>
                  <a:pt x="37" y="195"/>
                  <a:pt x="0" y="168"/>
                </a:cubicBezTo>
                <a:cubicBezTo>
                  <a:pt x="20" y="156"/>
                  <a:pt x="42" y="142"/>
                  <a:pt x="67" y="123"/>
                </a:cubicBezTo>
                <a:cubicBezTo>
                  <a:pt x="69" y="122"/>
                  <a:pt x="71" y="120"/>
                  <a:pt x="73" y="119"/>
                </a:cubicBezTo>
                <a:cubicBezTo>
                  <a:pt x="192" y="29"/>
                  <a:pt x="342" y="0"/>
                  <a:pt x="453" y="66"/>
                </a:cubicBezTo>
                <a:cubicBezTo>
                  <a:pt x="564" y="133"/>
                  <a:pt x="681" y="285"/>
                  <a:pt x="804" y="262"/>
                </a:cubicBezTo>
                <a:cubicBezTo>
                  <a:pt x="883" y="247"/>
                  <a:pt x="916" y="199"/>
                  <a:pt x="917" y="19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Freeform 70"/>
          <p:cNvSpPr/>
          <p:nvPr/>
        </p:nvSpPr>
        <p:spPr bwMode="auto">
          <a:xfrm>
            <a:off x="3137658" y="3498907"/>
            <a:ext cx="1332669" cy="812349"/>
          </a:xfrm>
          <a:custGeom>
            <a:avLst/>
            <a:gdLst>
              <a:gd name="T0" fmla="*/ 430 w 430"/>
              <a:gd name="T1" fmla="*/ 44 h 262"/>
              <a:gd name="T2" fmla="*/ 394 w 430"/>
              <a:gd name="T3" fmla="*/ 129 h 262"/>
              <a:gd name="T4" fmla="*/ 304 w 430"/>
              <a:gd name="T5" fmla="*/ 210 h 262"/>
              <a:gd name="T6" fmla="*/ 79 w 430"/>
              <a:gd name="T7" fmla="*/ 170 h 262"/>
              <a:gd name="T8" fmla="*/ 0 w 430"/>
              <a:gd name="T9" fmla="*/ 121 h 262"/>
              <a:gd name="T10" fmla="*/ 32 w 430"/>
              <a:gd name="T11" fmla="*/ 107 h 262"/>
              <a:gd name="T12" fmla="*/ 71 w 430"/>
              <a:gd name="T13" fmla="*/ 79 h 262"/>
              <a:gd name="T14" fmla="*/ 88 w 430"/>
              <a:gd name="T15" fmla="*/ 63 h 262"/>
              <a:gd name="T16" fmla="*/ 236 w 430"/>
              <a:gd name="T17" fmla="*/ 20 h 262"/>
              <a:gd name="T18" fmla="*/ 388 w 430"/>
              <a:gd name="T19" fmla="*/ 77 h 262"/>
              <a:gd name="T20" fmla="*/ 430 w 430"/>
              <a:gd name="T21" fmla="*/ 4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0" h="262">
                <a:moveTo>
                  <a:pt x="430" y="44"/>
                </a:moveTo>
                <a:cubicBezTo>
                  <a:pt x="430" y="44"/>
                  <a:pt x="423" y="85"/>
                  <a:pt x="394" y="129"/>
                </a:cubicBezTo>
                <a:cubicBezTo>
                  <a:pt x="375" y="159"/>
                  <a:pt x="346" y="189"/>
                  <a:pt x="304" y="210"/>
                </a:cubicBezTo>
                <a:cubicBezTo>
                  <a:pt x="197" y="262"/>
                  <a:pt x="109" y="197"/>
                  <a:pt x="79" y="170"/>
                </a:cubicBezTo>
                <a:cubicBezTo>
                  <a:pt x="49" y="143"/>
                  <a:pt x="21" y="122"/>
                  <a:pt x="0" y="121"/>
                </a:cubicBezTo>
                <a:cubicBezTo>
                  <a:pt x="0" y="121"/>
                  <a:pt x="11" y="119"/>
                  <a:pt x="32" y="107"/>
                </a:cubicBezTo>
                <a:cubicBezTo>
                  <a:pt x="32" y="107"/>
                  <a:pt x="47" y="100"/>
                  <a:pt x="71" y="79"/>
                </a:cubicBezTo>
                <a:cubicBezTo>
                  <a:pt x="76" y="75"/>
                  <a:pt x="82" y="69"/>
                  <a:pt x="88" y="63"/>
                </a:cubicBezTo>
                <a:cubicBezTo>
                  <a:pt x="130" y="20"/>
                  <a:pt x="188" y="0"/>
                  <a:pt x="236" y="20"/>
                </a:cubicBezTo>
                <a:cubicBezTo>
                  <a:pt x="285" y="40"/>
                  <a:pt x="341" y="94"/>
                  <a:pt x="388" y="77"/>
                </a:cubicBezTo>
                <a:cubicBezTo>
                  <a:pt x="420" y="66"/>
                  <a:pt x="430" y="44"/>
                  <a:pt x="430" y="4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Freeform 71"/>
          <p:cNvSpPr/>
          <p:nvPr/>
        </p:nvSpPr>
        <p:spPr bwMode="auto">
          <a:xfrm>
            <a:off x="3357838" y="3498907"/>
            <a:ext cx="1112489" cy="654746"/>
          </a:xfrm>
          <a:custGeom>
            <a:avLst/>
            <a:gdLst>
              <a:gd name="T0" fmla="*/ 359 w 359"/>
              <a:gd name="T1" fmla="*/ 44 h 211"/>
              <a:gd name="T2" fmla="*/ 323 w 359"/>
              <a:gd name="T3" fmla="*/ 129 h 211"/>
              <a:gd name="T4" fmla="*/ 277 w 359"/>
              <a:gd name="T5" fmla="*/ 159 h 211"/>
              <a:gd name="T6" fmla="*/ 52 w 359"/>
              <a:gd name="T7" fmla="*/ 119 h 211"/>
              <a:gd name="T8" fmla="*/ 0 w 359"/>
              <a:gd name="T9" fmla="*/ 79 h 211"/>
              <a:gd name="T10" fmla="*/ 17 w 359"/>
              <a:gd name="T11" fmla="*/ 63 h 211"/>
              <a:gd name="T12" fmla="*/ 165 w 359"/>
              <a:gd name="T13" fmla="*/ 20 h 211"/>
              <a:gd name="T14" fmla="*/ 317 w 359"/>
              <a:gd name="T15" fmla="*/ 77 h 211"/>
              <a:gd name="T16" fmla="*/ 359 w 359"/>
              <a:gd name="T17" fmla="*/ 44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9" h="211">
                <a:moveTo>
                  <a:pt x="359" y="44"/>
                </a:moveTo>
                <a:cubicBezTo>
                  <a:pt x="359" y="44"/>
                  <a:pt x="352" y="85"/>
                  <a:pt x="323" y="129"/>
                </a:cubicBezTo>
                <a:cubicBezTo>
                  <a:pt x="310" y="141"/>
                  <a:pt x="295" y="151"/>
                  <a:pt x="277" y="159"/>
                </a:cubicBezTo>
                <a:cubicBezTo>
                  <a:pt x="171" y="211"/>
                  <a:pt x="83" y="146"/>
                  <a:pt x="52" y="119"/>
                </a:cubicBezTo>
                <a:cubicBezTo>
                  <a:pt x="34" y="102"/>
                  <a:pt x="16" y="88"/>
                  <a:pt x="0" y="79"/>
                </a:cubicBezTo>
                <a:cubicBezTo>
                  <a:pt x="5" y="75"/>
                  <a:pt x="11" y="69"/>
                  <a:pt x="17" y="63"/>
                </a:cubicBezTo>
                <a:cubicBezTo>
                  <a:pt x="59" y="20"/>
                  <a:pt x="117" y="0"/>
                  <a:pt x="165" y="20"/>
                </a:cubicBezTo>
                <a:cubicBezTo>
                  <a:pt x="214" y="40"/>
                  <a:pt x="270" y="94"/>
                  <a:pt x="317" y="77"/>
                </a:cubicBezTo>
                <a:cubicBezTo>
                  <a:pt x="349" y="66"/>
                  <a:pt x="359" y="44"/>
                  <a:pt x="359" y="4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Freeform 75"/>
          <p:cNvSpPr/>
          <p:nvPr/>
        </p:nvSpPr>
        <p:spPr bwMode="auto">
          <a:xfrm>
            <a:off x="3679996" y="2816348"/>
            <a:ext cx="205116" cy="192368"/>
          </a:xfrm>
          <a:custGeom>
            <a:avLst/>
            <a:gdLst>
              <a:gd name="T0" fmla="*/ 40 w 66"/>
              <a:gd name="T1" fmla="*/ 9 h 62"/>
              <a:gd name="T2" fmla="*/ 38 w 66"/>
              <a:gd name="T3" fmla="*/ 34 h 62"/>
              <a:gd name="T4" fmla="*/ 37 w 66"/>
              <a:gd name="T5" fmla="*/ 33 h 62"/>
              <a:gd name="T6" fmla="*/ 36 w 66"/>
              <a:gd name="T7" fmla="*/ 32 h 62"/>
              <a:gd name="T8" fmla="*/ 36 w 66"/>
              <a:gd name="T9" fmla="*/ 32 h 62"/>
              <a:gd name="T10" fmla="*/ 34 w 66"/>
              <a:gd name="T11" fmla="*/ 23 h 62"/>
              <a:gd name="T12" fmla="*/ 36 w 66"/>
              <a:gd name="T13" fmla="*/ 29 h 62"/>
              <a:gd name="T14" fmla="*/ 35 w 66"/>
              <a:gd name="T15" fmla="*/ 33 h 62"/>
              <a:gd name="T16" fmla="*/ 24 w 66"/>
              <a:gd name="T17" fmla="*/ 27 h 62"/>
              <a:gd name="T18" fmla="*/ 24 w 66"/>
              <a:gd name="T19" fmla="*/ 27 h 62"/>
              <a:gd name="T20" fmla="*/ 35 w 66"/>
              <a:gd name="T21" fmla="*/ 33 h 62"/>
              <a:gd name="T22" fmla="*/ 36 w 66"/>
              <a:gd name="T23" fmla="*/ 33 h 62"/>
              <a:gd name="T24" fmla="*/ 36 w 66"/>
              <a:gd name="T25" fmla="*/ 34 h 62"/>
              <a:gd name="T26" fmla="*/ 15 w 66"/>
              <a:gd name="T27" fmla="*/ 31 h 62"/>
              <a:gd name="T28" fmla="*/ 2 w 66"/>
              <a:gd name="T29" fmla="*/ 38 h 62"/>
              <a:gd name="T30" fmla="*/ 5 w 66"/>
              <a:gd name="T31" fmla="*/ 42 h 62"/>
              <a:gd name="T32" fmla="*/ 12 w 66"/>
              <a:gd name="T33" fmla="*/ 46 h 62"/>
              <a:gd name="T34" fmla="*/ 19 w 66"/>
              <a:gd name="T35" fmla="*/ 50 h 62"/>
              <a:gd name="T36" fmla="*/ 26 w 66"/>
              <a:gd name="T37" fmla="*/ 45 h 62"/>
              <a:gd name="T38" fmla="*/ 21 w 66"/>
              <a:gd name="T39" fmla="*/ 53 h 62"/>
              <a:gd name="T40" fmla="*/ 26 w 66"/>
              <a:gd name="T41" fmla="*/ 60 h 62"/>
              <a:gd name="T42" fmla="*/ 28 w 66"/>
              <a:gd name="T43" fmla="*/ 61 h 62"/>
              <a:gd name="T44" fmla="*/ 31 w 66"/>
              <a:gd name="T45" fmla="*/ 61 h 62"/>
              <a:gd name="T46" fmla="*/ 33 w 66"/>
              <a:gd name="T47" fmla="*/ 61 h 62"/>
              <a:gd name="T48" fmla="*/ 35 w 66"/>
              <a:gd name="T49" fmla="*/ 61 h 62"/>
              <a:gd name="T50" fmla="*/ 37 w 66"/>
              <a:gd name="T51" fmla="*/ 61 h 62"/>
              <a:gd name="T52" fmla="*/ 42 w 66"/>
              <a:gd name="T53" fmla="*/ 53 h 62"/>
              <a:gd name="T54" fmla="*/ 41 w 66"/>
              <a:gd name="T55" fmla="*/ 40 h 62"/>
              <a:gd name="T56" fmla="*/ 49 w 66"/>
              <a:gd name="T57" fmla="*/ 48 h 62"/>
              <a:gd name="T58" fmla="*/ 43 w 66"/>
              <a:gd name="T59" fmla="*/ 40 h 62"/>
              <a:gd name="T60" fmla="*/ 55 w 66"/>
              <a:gd name="T61" fmla="*/ 44 h 62"/>
              <a:gd name="T62" fmla="*/ 58 w 66"/>
              <a:gd name="T63" fmla="*/ 44 h 62"/>
              <a:gd name="T64" fmla="*/ 64 w 66"/>
              <a:gd name="T65" fmla="*/ 37 h 62"/>
              <a:gd name="T66" fmla="*/ 64 w 66"/>
              <a:gd name="T67" fmla="*/ 29 h 62"/>
              <a:gd name="T68" fmla="*/ 59 w 66"/>
              <a:gd name="T69" fmla="*/ 23 h 62"/>
              <a:gd name="T70" fmla="*/ 56 w 66"/>
              <a:gd name="T71" fmla="*/ 20 h 62"/>
              <a:gd name="T72" fmla="*/ 54 w 66"/>
              <a:gd name="T73" fmla="*/ 10 h 62"/>
              <a:gd name="T74" fmla="*/ 49 w 66"/>
              <a:gd name="T75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6" h="62">
                <a:moveTo>
                  <a:pt x="48" y="0"/>
                </a:moveTo>
                <a:cubicBezTo>
                  <a:pt x="44" y="0"/>
                  <a:pt x="41" y="7"/>
                  <a:pt x="40" y="9"/>
                </a:cubicBezTo>
                <a:cubicBezTo>
                  <a:pt x="38" y="16"/>
                  <a:pt x="37" y="25"/>
                  <a:pt x="38" y="32"/>
                </a:cubicBezTo>
                <a:cubicBezTo>
                  <a:pt x="38" y="33"/>
                  <a:pt x="38" y="34"/>
                  <a:pt x="38" y="34"/>
                </a:cubicBezTo>
                <a:cubicBezTo>
                  <a:pt x="38" y="34"/>
                  <a:pt x="38" y="33"/>
                  <a:pt x="38" y="33"/>
                </a:cubicBezTo>
                <a:cubicBezTo>
                  <a:pt x="38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29"/>
                  <a:pt x="35" y="26"/>
                  <a:pt x="34" y="24"/>
                </a:cubicBezTo>
                <a:cubicBezTo>
                  <a:pt x="34" y="24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5" y="25"/>
                  <a:pt x="35" y="27"/>
                  <a:pt x="36" y="29"/>
                </a:cubicBezTo>
                <a:cubicBezTo>
                  <a:pt x="36" y="30"/>
                  <a:pt x="36" y="31"/>
                  <a:pt x="36" y="32"/>
                </a:cubicBezTo>
                <a:cubicBezTo>
                  <a:pt x="37" y="33"/>
                  <a:pt x="35" y="32"/>
                  <a:pt x="35" y="33"/>
                </a:cubicBezTo>
                <a:cubicBezTo>
                  <a:pt x="34" y="32"/>
                  <a:pt x="32" y="31"/>
                  <a:pt x="30" y="30"/>
                </a:cubicBezTo>
                <a:cubicBezTo>
                  <a:pt x="28" y="29"/>
                  <a:pt x="26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5" y="27"/>
                  <a:pt x="26" y="28"/>
                  <a:pt x="27" y="28"/>
                </a:cubicBezTo>
                <a:cubicBezTo>
                  <a:pt x="30" y="30"/>
                  <a:pt x="32" y="31"/>
                  <a:pt x="35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2" y="33"/>
                  <a:pt x="31" y="33"/>
                </a:cubicBezTo>
                <a:cubicBezTo>
                  <a:pt x="27" y="32"/>
                  <a:pt x="21" y="31"/>
                  <a:pt x="15" y="31"/>
                </a:cubicBezTo>
                <a:cubicBezTo>
                  <a:pt x="14" y="31"/>
                  <a:pt x="12" y="31"/>
                  <a:pt x="10" y="31"/>
                </a:cubicBezTo>
                <a:cubicBezTo>
                  <a:pt x="7" y="32"/>
                  <a:pt x="0" y="34"/>
                  <a:pt x="2" y="38"/>
                </a:cubicBezTo>
                <a:cubicBezTo>
                  <a:pt x="2" y="39"/>
                  <a:pt x="2" y="39"/>
                  <a:pt x="2" y="39"/>
                </a:cubicBezTo>
                <a:cubicBezTo>
                  <a:pt x="3" y="40"/>
                  <a:pt x="4" y="41"/>
                  <a:pt x="5" y="42"/>
                </a:cubicBezTo>
                <a:cubicBezTo>
                  <a:pt x="7" y="42"/>
                  <a:pt x="7" y="43"/>
                  <a:pt x="8" y="44"/>
                </a:cubicBezTo>
                <a:cubicBezTo>
                  <a:pt x="10" y="44"/>
                  <a:pt x="10" y="46"/>
                  <a:pt x="12" y="46"/>
                </a:cubicBezTo>
                <a:cubicBezTo>
                  <a:pt x="13" y="47"/>
                  <a:pt x="13" y="47"/>
                  <a:pt x="14" y="48"/>
                </a:cubicBezTo>
                <a:cubicBezTo>
                  <a:pt x="15" y="49"/>
                  <a:pt x="17" y="50"/>
                  <a:pt x="19" y="50"/>
                </a:cubicBezTo>
                <a:cubicBezTo>
                  <a:pt x="19" y="50"/>
                  <a:pt x="20" y="50"/>
                  <a:pt x="20" y="50"/>
                </a:cubicBezTo>
                <a:cubicBezTo>
                  <a:pt x="21" y="49"/>
                  <a:pt x="26" y="45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4" y="47"/>
                  <a:pt x="22" y="50"/>
                  <a:pt x="21" y="53"/>
                </a:cubicBezTo>
                <a:cubicBezTo>
                  <a:pt x="23" y="55"/>
                  <a:pt x="25" y="57"/>
                  <a:pt x="25" y="60"/>
                </a:cubicBezTo>
                <a:cubicBezTo>
                  <a:pt x="25" y="60"/>
                  <a:pt x="26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7" y="60"/>
                  <a:pt x="28" y="61"/>
                  <a:pt x="28" y="61"/>
                </a:cubicBezTo>
                <a:cubicBezTo>
                  <a:pt x="29" y="61"/>
                  <a:pt x="29" y="62"/>
                  <a:pt x="30" y="62"/>
                </a:cubicBezTo>
                <a:cubicBezTo>
                  <a:pt x="30" y="62"/>
                  <a:pt x="30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1"/>
                  <a:pt x="33" y="61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4" y="61"/>
                  <a:pt x="35" y="61"/>
                  <a:pt x="35" y="61"/>
                </a:cubicBezTo>
                <a:cubicBezTo>
                  <a:pt x="36" y="61"/>
                  <a:pt x="36" y="60"/>
                  <a:pt x="37" y="60"/>
                </a:cubicBezTo>
                <a:cubicBezTo>
                  <a:pt x="37" y="60"/>
                  <a:pt x="37" y="60"/>
                  <a:pt x="37" y="61"/>
                </a:cubicBezTo>
                <a:cubicBezTo>
                  <a:pt x="38" y="60"/>
                  <a:pt x="39" y="59"/>
                  <a:pt x="40" y="58"/>
                </a:cubicBezTo>
                <a:cubicBezTo>
                  <a:pt x="42" y="57"/>
                  <a:pt x="42" y="55"/>
                  <a:pt x="42" y="53"/>
                </a:cubicBezTo>
                <a:cubicBezTo>
                  <a:pt x="42" y="50"/>
                  <a:pt x="42" y="46"/>
                  <a:pt x="41" y="42"/>
                </a:cubicBezTo>
                <a:cubicBezTo>
                  <a:pt x="41" y="41"/>
                  <a:pt x="41" y="40"/>
                  <a:pt x="41" y="40"/>
                </a:cubicBezTo>
                <a:cubicBezTo>
                  <a:pt x="42" y="40"/>
                  <a:pt x="42" y="41"/>
                  <a:pt x="43" y="42"/>
                </a:cubicBezTo>
                <a:cubicBezTo>
                  <a:pt x="45" y="43"/>
                  <a:pt x="46" y="48"/>
                  <a:pt x="49" y="48"/>
                </a:cubicBezTo>
                <a:cubicBezTo>
                  <a:pt x="49" y="48"/>
                  <a:pt x="49" y="48"/>
                  <a:pt x="49" y="47"/>
                </a:cubicBezTo>
                <a:cubicBezTo>
                  <a:pt x="49" y="45"/>
                  <a:pt x="45" y="42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40"/>
                  <a:pt x="54" y="44"/>
                  <a:pt x="55" y="44"/>
                </a:cubicBezTo>
                <a:cubicBezTo>
                  <a:pt x="55" y="44"/>
                  <a:pt x="55" y="44"/>
                  <a:pt x="56" y="44"/>
                </a:cubicBezTo>
                <a:cubicBezTo>
                  <a:pt x="56" y="44"/>
                  <a:pt x="57" y="44"/>
                  <a:pt x="58" y="44"/>
                </a:cubicBezTo>
                <a:cubicBezTo>
                  <a:pt x="60" y="43"/>
                  <a:pt x="60" y="42"/>
                  <a:pt x="62" y="41"/>
                </a:cubicBezTo>
                <a:cubicBezTo>
                  <a:pt x="63" y="40"/>
                  <a:pt x="64" y="38"/>
                  <a:pt x="64" y="37"/>
                </a:cubicBezTo>
                <a:cubicBezTo>
                  <a:pt x="64" y="35"/>
                  <a:pt x="66" y="33"/>
                  <a:pt x="65" y="31"/>
                </a:cubicBezTo>
                <a:cubicBezTo>
                  <a:pt x="64" y="30"/>
                  <a:pt x="65" y="29"/>
                  <a:pt x="64" y="29"/>
                </a:cubicBezTo>
                <a:cubicBezTo>
                  <a:pt x="63" y="27"/>
                  <a:pt x="63" y="27"/>
                  <a:pt x="62" y="25"/>
                </a:cubicBezTo>
                <a:cubicBezTo>
                  <a:pt x="61" y="24"/>
                  <a:pt x="60" y="23"/>
                  <a:pt x="59" y="23"/>
                </a:cubicBezTo>
                <a:cubicBezTo>
                  <a:pt x="55" y="23"/>
                  <a:pt x="52" y="25"/>
                  <a:pt x="49" y="26"/>
                </a:cubicBezTo>
                <a:cubicBezTo>
                  <a:pt x="49" y="26"/>
                  <a:pt x="55" y="22"/>
                  <a:pt x="56" y="20"/>
                </a:cubicBezTo>
                <a:cubicBezTo>
                  <a:pt x="57" y="19"/>
                  <a:pt x="57" y="15"/>
                  <a:pt x="56" y="14"/>
                </a:cubicBezTo>
                <a:cubicBezTo>
                  <a:pt x="55" y="13"/>
                  <a:pt x="55" y="11"/>
                  <a:pt x="54" y="10"/>
                </a:cubicBezTo>
                <a:cubicBezTo>
                  <a:pt x="54" y="10"/>
                  <a:pt x="53" y="6"/>
                  <a:pt x="53" y="5"/>
                </a:cubicBezTo>
                <a:cubicBezTo>
                  <a:pt x="52" y="4"/>
                  <a:pt x="51" y="1"/>
                  <a:pt x="49" y="1"/>
                </a:cubicBezTo>
                <a:cubicBezTo>
                  <a:pt x="49" y="0"/>
                  <a:pt x="48" y="0"/>
                  <a:pt x="48" y="0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Freeform 76"/>
          <p:cNvSpPr>
            <a:spLocks noEditPoints="1"/>
          </p:cNvSpPr>
          <p:nvPr/>
        </p:nvSpPr>
        <p:spPr bwMode="auto">
          <a:xfrm>
            <a:off x="3685790" y="2938027"/>
            <a:ext cx="71848" cy="64895"/>
          </a:xfrm>
          <a:custGeom>
            <a:avLst/>
            <a:gdLst>
              <a:gd name="T0" fmla="*/ 19 w 23"/>
              <a:gd name="T1" fmla="*/ 14 h 21"/>
              <a:gd name="T2" fmla="*/ 20 w 23"/>
              <a:gd name="T3" fmla="*/ 16 h 21"/>
              <a:gd name="T4" fmla="*/ 20 w 23"/>
              <a:gd name="T5" fmla="*/ 18 h 21"/>
              <a:gd name="T6" fmla="*/ 23 w 23"/>
              <a:gd name="T7" fmla="*/ 21 h 21"/>
              <a:gd name="T8" fmla="*/ 19 w 23"/>
              <a:gd name="T9" fmla="*/ 14 h 21"/>
              <a:gd name="T10" fmla="*/ 0 w 23"/>
              <a:gd name="T11" fmla="*/ 0 h 21"/>
              <a:gd name="T12" fmla="*/ 3 w 23"/>
              <a:gd name="T13" fmla="*/ 3 h 21"/>
              <a:gd name="T14" fmla="*/ 3 w 23"/>
              <a:gd name="T15" fmla="*/ 3 h 21"/>
              <a:gd name="T16" fmla="*/ 0 w 23"/>
              <a:gd name="T1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21">
                <a:moveTo>
                  <a:pt x="19" y="14"/>
                </a:moveTo>
                <a:cubicBezTo>
                  <a:pt x="19" y="15"/>
                  <a:pt x="19" y="15"/>
                  <a:pt x="20" y="16"/>
                </a:cubicBezTo>
                <a:cubicBezTo>
                  <a:pt x="20" y="17"/>
                  <a:pt x="19" y="18"/>
                  <a:pt x="20" y="18"/>
                </a:cubicBezTo>
                <a:cubicBezTo>
                  <a:pt x="22" y="18"/>
                  <a:pt x="22" y="20"/>
                  <a:pt x="23" y="21"/>
                </a:cubicBezTo>
                <a:cubicBezTo>
                  <a:pt x="23" y="18"/>
                  <a:pt x="21" y="16"/>
                  <a:pt x="19" y="14"/>
                </a:cubicBezTo>
                <a:moveTo>
                  <a:pt x="0" y="0"/>
                </a:moveTo>
                <a:cubicBezTo>
                  <a:pt x="1" y="2"/>
                  <a:pt x="2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2"/>
                  <a:pt x="1" y="1"/>
                  <a:pt x="0" y="0"/>
                </a:cubicBezTo>
              </a:path>
            </a:pathLst>
          </a:custGeom>
          <a:solidFill>
            <a:srgbClr val="58A4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Freeform 77"/>
          <p:cNvSpPr/>
          <p:nvPr/>
        </p:nvSpPr>
        <p:spPr bwMode="auto">
          <a:xfrm>
            <a:off x="3248907" y="2943821"/>
            <a:ext cx="201639" cy="192368"/>
          </a:xfrm>
          <a:custGeom>
            <a:avLst/>
            <a:gdLst>
              <a:gd name="T0" fmla="*/ 40 w 65"/>
              <a:gd name="T1" fmla="*/ 9 h 62"/>
              <a:gd name="T2" fmla="*/ 38 w 65"/>
              <a:gd name="T3" fmla="*/ 34 h 62"/>
              <a:gd name="T4" fmla="*/ 36 w 65"/>
              <a:gd name="T5" fmla="*/ 33 h 62"/>
              <a:gd name="T6" fmla="*/ 36 w 65"/>
              <a:gd name="T7" fmla="*/ 32 h 62"/>
              <a:gd name="T8" fmla="*/ 36 w 65"/>
              <a:gd name="T9" fmla="*/ 32 h 62"/>
              <a:gd name="T10" fmla="*/ 33 w 65"/>
              <a:gd name="T11" fmla="*/ 23 h 62"/>
              <a:gd name="T12" fmla="*/ 35 w 65"/>
              <a:gd name="T13" fmla="*/ 30 h 62"/>
              <a:gd name="T14" fmla="*/ 35 w 65"/>
              <a:gd name="T15" fmla="*/ 33 h 62"/>
              <a:gd name="T16" fmla="*/ 24 w 65"/>
              <a:gd name="T17" fmla="*/ 27 h 62"/>
              <a:gd name="T18" fmla="*/ 24 w 65"/>
              <a:gd name="T19" fmla="*/ 27 h 62"/>
              <a:gd name="T20" fmla="*/ 35 w 65"/>
              <a:gd name="T21" fmla="*/ 33 h 62"/>
              <a:gd name="T22" fmla="*/ 35 w 65"/>
              <a:gd name="T23" fmla="*/ 34 h 62"/>
              <a:gd name="T24" fmla="*/ 35 w 65"/>
              <a:gd name="T25" fmla="*/ 35 h 62"/>
              <a:gd name="T26" fmla="*/ 15 w 65"/>
              <a:gd name="T27" fmla="*/ 31 h 62"/>
              <a:gd name="T28" fmla="*/ 1 w 65"/>
              <a:gd name="T29" fmla="*/ 38 h 62"/>
              <a:gd name="T30" fmla="*/ 8 w 65"/>
              <a:gd name="T31" fmla="*/ 44 h 62"/>
              <a:gd name="T32" fmla="*/ 13 w 65"/>
              <a:gd name="T33" fmla="*/ 48 h 62"/>
              <a:gd name="T34" fmla="*/ 20 w 65"/>
              <a:gd name="T35" fmla="*/ 50 h 62"/>
              <a:gd name="T36" fmla="*/ 26 w 65"/>
              <a:gd name="T37" fmla="*/ 45 h 62"/>
              <a:gd name="T38" fmla="*/ 22 w 65"/>
              <a:gd name="T39" fmla="*/ 57 h 62"/>
              <a:gd name="T40" fmla="*/ 26 w 65"/>
              <a:gd name="T41" fmla="*/ 60 h 62"/>
              <a:gd name="T42" fmla="*/ 29 w 65"/>
              <a:gd name="T43" fmla="*/ 62 h 62"/>
              <a:gd name="T44" fmla="*/ 32 w 65"/>
              <a:gd name="T45" fmla="*/ 61 h 62"/>
              <a:gd name="T46" fmla="*/ 33 w 65"/>
              <a:gd name="T47" fmla="*/ 62 h 62"/>
              <a:gd name="T48" fmla="*/ 36 w 65"/>
              <a:gd name="T49" fmla="*/ 61 h 62"/>
              <a:gd name="T50" fmla="*/ 40 w 65"/>
              <a:gd name="T51" fmla="*/ 59 h 62"/>
              <a:gd name="T52" fmla="*/ 41 w 65"/>
              <a:gd name="T53" fmla="*/ 42 h 62"/>
              <a:gd name="T54" fmla="*/ 43 w 65"/>
              <a:gd name="T55" fmla="*/ 42 h 62"/>
              <a:gd name="T56" fmla="*/ 48 w 65"/>
              <a:gd name="T57" fmla="*/ 48 h 62"/>
              <a:gd name="T58" fmla="*/ 48 w 65"/>
              <a:gd name="T59" fmla="*/ 47 h 62"/>
              <a:gd name="T60" fmla="*/ 43 w 65"/>
              <a:gd name="T61" fmla="*/ 40 h 62"/>
              <a:gd name="T62" fmla="*/ 61 w 65"/>
              <a:gd name="T63" fmla="*/ 42 h 62"/>
              <a:gd name="T64" fmla="*/ 64 w 65"/>
              <a:gd name="T65" fmla="*/ 37 h 62"/>
              <a:gd name="T66" fmla="*/ 64 w 65"/>
              <a:gd name="T67" fmla="*/ 29 h 62"/>
              <a:gd name="T68" fmla="*/ 58 w 65"/>
              <a:gd name="T69" fmla="*/ 24 h 62"/>
              <a:gd name="T70" fmla="*/ 56 w 65"/>
              <a:gd name="T71" fmla="*/ 21 h 62"/>
              <a:gd name="T72" fmla="*/ 54 w 65"/>
              <a:gd name="T73" fmla="*/ 11 h 62"/>
              <a:gd name="T74" fmla="*/ 49 w 65"/>
              <a:gd name="T75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" h="62">
                <a:moveTo>
                  <a:pt x="47" y="0"/>
                </a:moveTo>
                <a:cubicBezTo>
                  <a:pt x="44" y="0"/>
                  <a:pt x="41" y="7"/>
                  <a:pt x="40" y="9"/>
                </a:cubicBezTo>
                <a:cubicBezTo>
                  <a:pt x="38" y="16"/>
                  <a:pt x="37" y="25"/>
                  <a:pt x="38" y="32"/>
                </a:cubicBezTo>
                <a:cubicBezTo>
                  <a:pt x="38" y="33"/>
                  <a:pt x="38" y="34"/>
                  <a:pt x="38" y="34"/>
                </a:cubicBezTo>
                <a:cubicBezTo>
                  <a:pt x="38" y="34"/>
                  <a:pt x="38" y="34"/>
                  <a:pt x="37" y="33"/>
                </a:cubicBezTo>
                <a:cubicBezTo>
                  <a:pt x="37" y="33"/>
                  <a:pt x="37" y="33"/>
                  <a:pt x="36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33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5" y="29"/>
                  <a:pt x="35" y="27"/>
                  <a:pt x="34" y="24"/>
                </a:cubicBezTo>
                <a:cubicBezTo>
                  <a:pt x="34" y="24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4" y="25"/>
                  <a:pt x="35" y="27"/>
                  <a:pt x="35" y="30"/>
                </a:cubicBezTo>
                <a:cubicBezTo>
                  <a:pt x="35" y="30"/>
                  <a:pt x="35" y="31"/>
                  <a:pt x="36" y="32"/>
                </a:cubicBezTo>
                <a:cubicBezTo>
                  <a:pt x="36" y="33"/>
                  <a:pt x="35" y="33"/>
                  <a:pt x="35" y="33"/>
                </a:cubicBezTo>
                <a:cubicBezTo>
                  <a:pt x="33" y="32"/>
                  <a:pt x="31" y="31"/>
                  <a:pt x="29" y="30"/>
                </a:cubicBezTo>
                <a:cubicBezTo>
                  <a:pt x="27" y="29"/>
                  <a:pt x="26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4" y="27"/>
                </a:cubicBezTo>
                <a:cubicBezTo>
                  <a:pt x="25" y="28"/>
                  <a:pt x="26" y="28"/>
                  <a:pt x="26" y="28"/>
                </a:cubicBezTo>
                <a:cubicBezTo>
                  <a:pt x="29" y="30"/>
                  <a:pt x="32" y="32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4"/>
                  <a:pt x="35" y="34"/>
                  <a:pt x="35" y="35"/>
                </a:cubicBezTo>
                <a:cubicBezTo>
                  <a:pt x="35" y="35"/>
                  <a:pt x="35" y="35"/>
                  <a:pt x="35" y="35"/>
                </a:cubicBezTo>
                <a:cubicBezTo>
                  <a:pt x="35" y="35"/>
                  <a:pt x="31" y="33"/>
                  <a:pt x="31" y="33"/>
                </a:cubicBezTo>
                <a:cubicBezTo>
                  <a:pt x="26" y="32"/>
                  <a:pt x="20" y="31"/>
                  <a:pt x="15" y="31"/>
                </a:cubicBezTo>
                <a:cubicBezTo>
                  <a:pt x="13" y="31"/>
                  <a:pt x="12" y="31"/>
                  <a:pt x="10" y="31"/>
                </a:cubicBezTo>
                <a:cubicBezTo>
                  <a:pt x="7" y="32"/>
                  <a:pt x="0" y="34"/>
                  <a:pt x="1" y="38"/>
                </a:cubicBezTo>
                <a:cubicBezTo>
                  <a:pt x="2" y="40"/>
                  <a:pt x="4" y="42"/>
                  <a:pt x="5" y="42"/>
                </a:cubicBezTo>
                <a:cubicBezTo>
                  <a:pt x="6" y="43"/>
                  <a:pt x="7" y="43"/>
                  <a:pt x="8" y="44"/>
                </a:cubicBezTo>
                <a:cubicBezTo>
                  <a:pt x="10" y="44"/>
                  <a:pt x="10" y="46"/>
                  <a:pt x="12" y="47"/>
                </a:cubicBezTo>
                <a:cubicBezTo>
                  <a:pt x="12" y="47"/>
                  <a:pt x="13" y="47"/>
                  <a:pt x="13" y="48"/>
                </a:cubicBezTo>
                <a:cubicBezTo>
                  <a:pt x="15" y="49"/>
                  <a:pt x="17" y="50"/>
                  <a:pt x="19" y="50"/>
                </a:cubicBezTo>
                <a:cubicBezTo>
                  <a:pt x="19" y="50"/>
                  <a:pt x="19" y="50"/>
                  <a:pt x="20" y="50"/>
                </a:cubicBezTo>
                <a:cubicBezTo>
                  <a:pt x="21" y="49"/>
                  <a:pt x="26" y="45"/>
                  <a:pt x="26" y="45"/>
                </a:cubicBezTo>
                <a:cubicBezTo>
                  <a:pt x="26" y="45"/>
                  <a:pt x="26" y="45"/>
                  <a:pt x="26" y="45"/>
                </a:cubicBezTo>
                <a:cubicBezTo>
                  <a:pt x="24" y="48"/>
                  <a:pt x="20" y="51"/>
                  <a:pt x="21" y="55"/>
                </a:cubicBezTo>
                <a:cubicBezTo>
                  <a:pt x="21" y="56"/>
                  <a:pt x="21" y="57"/>
                  <a:pt x="22" y="57"/>
                </a:cubicBezTo>
                <a:cubicBezTo>
                  <a:pt x="24" y="58"/>
                  <a:pt x="24" y="60"/>
                  <a:pt x="26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1"/>
                  <a:pt x="28" y="61"/>
                </a:cubicBezTo>
                <a:cubicBezTo>
                  <a:pt x="28" y="62"/>
                  <a:pt x="29" y="62"/>
                  <a:pt x="29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1" y="62"/>
                  <a:pt x="31" y="61"/>
                  <a:pt x="32" y="61"/>
                </a:cubicBezTo>
                <a:cubicBezTo>
                  <a:pt x="32" y="61"/>
                  <a:pt x="32" y="61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4" y="61"/>
                  <a:pt x="35" y="61"/>
                </a:cubicBezTo>
                <a:cubicBezTo>
                  <a:pt x="35" y="61"/>
                  <a:pt x="36" y="61"/>
                  <a:pt x="36" y="61"/>
                </a:cubicBezTo>
                <a:cubicBezTo>
                  <a:pt x="36" y="61"/>
                  <a:pt x="36" y="61"/>
                  <a:pt x="37" y="61"/>
                </a:cubicBezTo>
                <a:cubicBezTo>
                  <a:pt x="38" y="61"/>
                  <a:pt x="38" y="59"/>
                  <a:pt x="40" y="59"/>
                </a:cubicBezTo>
                <a:cubicBezTo>
                  <a:pt x="41" y="57"/>
                  <a:pt x="42" y="55"/>
                  <a:pt x="42" y="54"/>
                </a:cubicBezTo>
                <a:cubicBezTo>
                  <a:pt x="41" y="50"/>
                  <a:pt x="42" y="46"/>
                  <a:pt x="41" y="42"/>
                </a:cubicBezTo>
                <a:cubicBezTo>
                  <a:pt x="41" y="41"/>
                  <a:pt x="41" y="40"/>
                  <a:pt x="41" y="40"/>
                </a:cubicBezTo>
                <a:cubicBezTo>
                  <a:pt x="41" y="40"/>
                  <a:pt x="42" y="41"/>
                  <a:pt x="43" y="42"/>
                </a:cubicBezTo>
                <a:cubicBezTo>
                  <a:pt x="44" y="44"/>
                  <a:pt x="46" y="48"/>
                  <a:pt x="48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8" y="47"/>
                </a:cubicBezTo>
                <a:cubicBezTo>
                  <a:pt x="48" y="45"/>
                  <a:pt x="44" y="42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40"/>
                  <a:pt x="52" y="43"/>
                  <a:pt x="54" y="44"/>
                </a:cubicBezTo>
                <a:cubicBezTo>
                  <a:pt x="56" y="43"/>
                  <a:pt x="58" y="42"/>
                  <a:pt x="61" y="42"/>
                </a:cubicBezTo>
                <a:cubicBezTo>
                  <a:pt x="61" y="41"/>
                  <a:pt x="61" y="41"/>
                  <a:pt x="61" y="41"/>
                </a:cubicBezTo>
                <a:cubicBezTo>
                  <a:pt x="62" y="40"/>
                  <a:pt x="63" y="38"/>
                  <a:pt x="64" y="37"/>
                </a:cubicBezTo>
                <a:cubicBezTo>
                  <a:pt x="63" y="35"/>
                  <a:pt x="65" y="34"/>
                  <a:pt x="64" y="32"/>
                </a:cubicBezTo>
                <a:cubicBezTo>
                  <a:pt x="64" y="31"/>
                  <a:pt x="64" y="30"/>
                  <a:pt x="64" y="29"/>
                </a:cubicBezTo>
                <a:cubicBezTo>
                  <a:pt x="63" y="27"/>
                  <a:pt x="62" y="27"/>
                  <a:pt x="62" y="25"/>
                </a:cubicBezTo>
                <a:cubicBezTo>
                  <a:pt x="61" y="24"/>
                  <a:pt x="60" y="24"/>
                  <a:pt x="58" y="24"/>
                </a:cubicBezTo>
                <a:cubicBezTo>
                  <a:pt x="55" y="24"/>
                  <a:pt x="51" y="25"/>
                  <a:pt x="49" y="27"/>
                </a:cubicBezTo>
                <a:cubicBezTo>
                  <a:pt x="49" y="27"/>
                  <a:pt x="55" y="22"/>
                  <a:pt x="56" y="21"/>
                </a:cubicBezTo>
                <a:cubicBezTo>
                  <a:pt x="57" y="19"/>
                  <a:pt x="56" y="15"/>
                  <a:pt x="55" y="14"/>
                </a:cubicBezTo>
                <a:cubicBezTo>
                  <a:pt x="54" y="13"/>
                  <a:pt x="55" y="11"/>
                  <a:pt x="54" y="11"/>
                </a:cubicBezTo>
                <a:cubicBezTo>
                  <a:pt x="53" y="10"/>
                  <a:pt x="52" y="6"/>
                  <a:pt x="52" y="6"/>
                </a:cubicBezTo>
                <a:cubicBezTo>
                  <a:pt x="52" y="4"/>
                  <a:pt x="50" y="2"/>
                  <a:pt x="49" y="1"/>
                </a:cubicBezTo>
                <a:cubicBezTo>
                  <a:pt x="48" y="1"/>
                  <a:pt x="48" y="0"/>
                  <a:pt x="47" y="0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Freeform 78"/>
          <p:cNvSpPr>
            <a:spLocks noEditPoints="1"/>
          </p:cNvSpPr>
          <p:nvPr/>
        </p:nvSpPr>
        <p:spPr bwMode="auto">
          <a:xfrm>
            <a:off x="3398397" y="3073611"/>
            <a:ext cx="39401" cy="19701"/>
          </a:xfrm>
          <a:custGeom>
            <a:avLst/>
            <a:gdLst>
              <a:gd name="T0" fmla="*/ 1 w 13"/>
              <a:gd name="T1" fmla="*/ 6 h 6"/>
              <a:gd name="T2" fmla="*/ 0 w 13"/>
              <a:gd name="T3" fmla="*/ 6 h 6"/>
              <a:gd name="T4" fmla="*/ 1 w 13"/>
              <a:gd name="T5" fmla="*/ 6 h 6"/>
              <a:gd name="T6" fmla="*/ 13 w 13"/>
              <a:gd name="T7" fmla="*/ 0 h 6"/>
              <a:gd name="T8" fmla="*/ 6 w 13"/>
              <a:gd name="T9" fmla="*/ 2 h 6"/>
              <a:gd name="T10" fmla="*/ 6 w 13"/>
              <a:gd name="T11" fmla="*/ 2 h 6"/>
              <a:gd name="T12" fmla="*/ 7 w 13"/>
              <a:gd name="T13" fmla="*/ 2 h 6"/>
              <a:gd name="T14" fmla="*/ 10 w 13"/>
              <a:gd name="T15" fmla="*/ 2 h 6"/>
              <a:gd name="T16" fmla="*/ 13 w 13"/>
              <a:gd name="T1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6">
                <a:moveTo>
                  <a:pt x="1" y="6"/>
                </a:moveTo>
                <a:cubicBezTo>
                  <a:pt x="1" y="6"/>
                  <a:pt x="1" y="6"/>
                  <a:pt x="0" y="6"/>
                </a:cubicBezTo>
                <a:cubicBezTo>
                  <a:pt x="1" y="6"/>
                  <a:pt x="1" y="6"/>
                  <a:pt x="1" y="6"/>
                </a:cubicBezTo>
                <a:moveTo>
                  <a:pt x="13" y="0"/>
                </a:moveTo>
                <a:cubicBezTo>
                  <a:pt x="10" y="0"/>
                  <a:pt x="8" y="1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2"/>
                  <a:pt x="7" y="2"/>
                  <a:pt x="7" y="2"/>
                </a:cubicBezTo>
                <a:cubicBezTo>
                  <a:pt x="8" y="2"/>
                  <a:pt x="9" y="2"/>
                  <a:pt x="10" y="2"/>
                </a:cubicBezTo>
                <a:cubicBezTo>
                  <a:pt x="11" y="1"/>
                  <a:pt x="12" y="0"/>
                  <a:pt x="13" y="0"/>
                </a:cubicBezTo>
              </a:path>
            </a:pathLst>
          </a:custGeom>
          <a:solidFill>
            <a:srgbClr val="58A3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Freeform 90"/>
          <p:cNvSpPr>
            <a:spLocks noEditPoints="1"/>
          </p:cNvSpPr>
          <p:nvPr/>
        </p:nvSpPr>
        <p:spPr bwMode="auto">
          <a:xfrm>
            <a:off x="1773700" y="5450398"/>
            <a:ext cx="762518" cy="852908"/>
          </a:xfrm>
          <a:custGeom>
            <a:avLst/>
            <a:gdLst>
              <a:gd name="T0" fmla="*/ 239 w 246"/>
              <a:gd name="T1" fmla="*/ 97 h 275"/>
              <a:gd name="T2" fmla="*/ 84 w 246"/>
              <a:gd name="T3" fmla="*/ 22 h 275"/>
              <a:gd name="T4" fmla="*/ 14 w 246"/>
              <a:gd name="T5" fmla="*/ 86 h 275"/>
              <a:gd name="T6" fmla="*/ 6 w 246"/>
              <a:gd name="T7" fmla="*/ 107 h 275"/>
              <a:gd name="T8" fmla="*/ 9 w 246"/>
              <a:gd name="T9" fmla="*/ 178 h 275"/>
              <a:gd name="T10" fmla="*/ 165 w 246"/>
              <a:gd name="T11" fmla="*/ 252 h 275"/>
              <a:gd name="T12" fmla="*/ 244 w 246"/>
              <a:gd name="T13" fmla="*/ 161 h 275"/>
              <a:gd name="T14" fmla="*/ 246 w 246"/>
              <a:gd name="T15" fmla="*/ 139 h 275"/>
              <a:gd name="T16" fmla="*/ 239 w 246"/>
              <a:gd name="T17" fmla="*/ 97 h 275"/>
              <a:gd name="T18" fmla="*/ 229 w 246"/>
              <a:gd name="T19" fmla="*/ 161 h 275"/>
              <a:gd name="T20" fmla="*/ 160 w 246"/>
              <a:gd name="T21" fmla="*/ 239 h 275"/>
              <a:gd name="T22" fmla="*/ 23 w 246"/>
              <a:gd name="T23" fmla="*/ 173 h 275"/>
              <a:gd name="T24" fmla="*/ 19 w 246"/>
              <a:gd name="T25" fmla="*/ 114 h 275"/>
              <a:gd name="T26" fmla="*/ 27 w 246"/>
              <a:gd name="T27" fmla="*/ 91 h 275"/>
              <a:gd name="T28" fmla="*/ 88 w 246"/>
              <a:gd name="T29" fmla="*/ 36 h 275"/>
              <a:gd name="T30" fmla="*/ 226 w 246"/>
              <a:gd name="T31" fmla="*/ 102 h 275"/>
              <a:gd name="T32" fmla="*/ 232 w 246"/>
              <a:gd name="T33" fmla="*/ 137 h 275"/>
              <a:gd name="T34" fmla="*/ 229 w 246"/>
              <a:gd name="T35" fmla="*/ 16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6" h="275">
                <a:moveTo>
                  <a:pt x="239" y="97"/>
                </a:moveTo>
                <a:cubicBezTo>
                  <a:pt x="217" y="33"/>
                  <a:pt x="147" y="0"/>
                  <a:pt x="84" y="22"/>
                </a:cubicBezTo>
                <a:cubicBezTo>
                  <a:pt x="51" y="34"/>
                  <a:pt x="27" y="57"/>
                  <a:pt x="14" y="86"/>
                </a:cubicBezTo>
                <a:cubicBezTo>
                  <a:pt x="10" y="93"/>
                  <a:pt x="8" y="100"/>
                  <a:pt x="6" y="107"/>
                </a:cubicBezTo>
                <a:cubicBezTo>
                  <a:pt x="0" y="130"/>
                  <a:pt x="1" y="154"/>
                  <a:pt x="9" y="178"/>
                </a:cubicBezTo>
                <a:cubicBezTo>
                  <a:pt x="32" y="241"/>
                  <a:pt x="101" y="275"/>
                  <a:pt x="165" y="252"/>
                </a:cubicBezTo>
                <a:cubicBezTo>
                  <a:pt x="207" y="237"/>
                  <a:pt x="236" y="202"/>
                  <a:pt x="244" y="161"/>
                </a:cubicBezTo>
                <a:cubicBezTo>
                  <a:pt x="245" y="154"/>
                  <a:pt x="246" y="146"/>
                  <a:pt x="246" y="139"/>
                </a:cubicBezTo>
                <a:cubicBezTo>
                  <a:pt x="246" y="125"/>
                  <a:pt x="244" y="111"/>
                  <a:pt x="239" y="97"/>
                </a:cubicBezTo>
                <a:close/>
                <a:moveTo>
                  <a:pt x="229" y="161"/>
                </a:moveTo>
                <a:cubicBezTo>
                  <a:pt x="221" y="196"/>
                  <a:pt x="196" y="226"/>
                  <a:pt x="160" y="239"/>
                </a:cubicBezTo>
                <a:cubicBezTo>
                  <a:pt x="104" y="259"/>
                  <a:pt x="43" y="229"/>
                  <a:pt x="23" y="173"/>
                </a:cubicBezTo>
                <a:cubicBezTo>
                  <a:pt x="16" y="153"/>
                  <a:pt x="15" y="133"/>
                  <a:pt x="19" y="114"/>
                </a:cubicBezTo>
                <a:cubicBezTo>
                  <a:pt x="21" y="106"/>
                  <a:pt x="24" y="98"/>
                  <a:pt x="27" y="91"/>
                </a:cubicBezTo>
                <a:cubicBezTo>
                  <a:pt x="39" y="66"/>
                  <a:pt x="60" y="46"/>
                  <a:pt x="88" y="36"/>
                </a:cubicBezTo>
                <a:cubicBezTo>
                  <a:pt x="144" y="16"/>
                  <a:pt x="206" y="46"/>
                  <a:pt x="226" y="102"/>
                </a:cubicBezTo>
                <a:cubicBezTo>
                  <a:pt x="230" y="113"/>
                  <a:pt x="232" y="125"/>
                  <a:pt x="232" y="137"/>
                </a:cubicBezTo>
                <a:cubicBezTo>
                  <a:pt x="232" y="145"/>
                  <a:pt x="231" y="153"/>
                  <a:pt x="229" y="16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 91"/>
          <p:cNvSpPr/>
          <p:nvPr/>
        </p:nvSpPr>
        <p:spPr bwMode="auto">
          <a:xfrm>
            <a:off x="1938256" y="5645083"/>
            <a:ext cx="207433" cy="403277"/>
          </a:xfrm>
          <a:custGeom>
            <a:avLst/>
            <a:gdLst>
              <a:gd name="T0" fmla="*/ 41 w 67"/>
              <a:gd name="T1" fmla="*/ 71 h 130"/>
              <a:gd name="T2" fmla="*/ 67 w 67"/>
              <a:gd name="T3" fmla="*/ 22 h 130"/>
              <a:gd name="T4" fmla="*/ 67 w 67"/>
              <a:gd name="T5" fmla="*/ 22 h 130"/>
              <a:gd name="T6" fmla="*/ 60 w 67"/>
              <a:gd name="T7" fmla="*/ 18 h 130"/>
              <a:gd name="T8" fmla="*/ 61 w 67"/>
              <a:gd name="T9" fmla="*/ 10 h 130"/>
              <a:gd name="T10" fmla="*/ 53 w 67"/>
              <a:gd name="T11" fmla="*/ 8 h 130"/>
              <a:gd name="T12" fmla="*/ 49 w 67"/>
              <a:gd name="T13" fmla="*/ 1 h 130"/>
              <a:gd name="T14" fmla="*/ 40 w 67"/>
              <a:gd name="T15" fmla="*/ 9 h 130"/>
              <a:gd name="T16" fmla="*/ 38 w 67"/>
              <a:gd name="T17" fmla="*/ 14 h 130"/>
              <a:gd name="T18" fmla="*/ 39 w 67"/>
              <a:gd name="T19" fmla="*/ 12 h 130"/>
              <a:gd name="T20" fmla="*/ 37 w 67"/>
              <a:gd name="T21" fmla="*/ 5 h 130"/>
              <a:gd name="T22" fmla="*/ 24 w 67"/>
              <a:gd name="T23" fmla="*/ 20 h 130"/>
              <a:gd name="T24" fmla="*/ 19 w 67"/>
              <a:gd name="T25" fmla="*/ 39 h 130"/>
              <a:gd name="T26" fmla="*/ 15 w 67"/>
              <a:gd name="T27" fmla="*/ 56 h 130"/>
              <a:gd name="T28" fmla="*/ 15 w 67"/>
              <a:gd name="T29" fmla="*/ 43 h 130"/>
              <a:gd name="T30" fmla="*/ 14 w 67"/>
              <a:gd name="T31" fmla="*/ 29 h 130"/>
              <a:gd name="T32" fmla="*/ 6 w 67"/>
              <a:gd name="T33" fmla="*/ 30 h 130"/>
              <a:gd name="T34" fmla="*/ 1 w 67"/>
              <a:gd name="T35" fmla="*/ 45 h 130"/>
              <a:gd name="T36" fmla="*/ 5 w 67"/>
              <a:gd name="T37" fmla="*/ 75 h 130"/>
              <a:gd name="T38" fmla="*/ 18 w 67"/>
              <a:gd name="T39" fmla="*/ 103 h 130"/>
              <a:gd name="T40" fmla="*/ 11 w 67"/>
              <a:gd name="T41" fmla="*/ 130 h 130"/>
              <a:gd name="T42" fmla="*/ 54 w 67"/>
              <a:gd name="T43" fmla="*/ 130 h 130"/>
              <a:gd name="T44" fmla="*/ 60 w 67"/>
              <a:gd name="T45" fmla="*/ 97 h 130"/>
              <a:gd name="T46" fmla="*/ 61 w 67"/>
              <a:gd name="T47" fmla="*/ 96 h 130"/>
              <a:gd name="T48" fmla="*/ 41 w 67"/>
              <a:gd name="T49" fmla="*/ 7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7" h="130">
                <a:moveTo>
                  <a:pt x="41" y="71"/>
                </a:moveTo>
                <a:cubicBezTo>
                  <a:pt x="41" y="59"/>
                  <a:pt x="61" y="31"/>
                  <a:pt x="67" y="22"/>
                </a:cubicBezTo>
                <a:cubicBezTo>
                  <a:pt x="67" y="22"/>
                  <a:pt x="67" y="22"/>
                  <a:pt x="67" y="22"/>
                </a:cubicBezTo>
                <a:cubicBezTo>
                  <a:pt x="67" y="18"/>
                  <a:pt x="65" y="16"/>
                  <a:pt x="60" y="18"/>
                </a:cubicBezTo>
                <a:cubicBezTo>
                  <a:pt x="60" y="18"/>
                  <a:pt x="62" y="13"/>
                  <a:pt x="61" y="10"/>
                </a:cubicBezTo>
                <a:cubicBezTo>
                  <a:pt x="61" y="6"/>
                  <a:pt x="55" y="5"/>
                  <a:pt x="53" y="8"/>
                </a:cubicBezTo>
                <a:cubicBezTo>
                  <a:pt x="53" y="8"/>
                  <a:pt x="54" y="2"/>
                  <a:pt x="49" y="1"/>
                </a:cubicBezTo>
                <a:cubicBezTo>
                  <a:pt x="45" y="0"/>
                  <a:pt x="41" y="5"/>
                  <a:pt x="40" y="9"/>
                </a:cubicBezTo>
                <a:cubicBezTo>
                  <a:pt x="38" y="14"/>
                  <a:pt x="38" y="14"/>
                  <a:pt x="38" y="14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40" y="7"/>
                  <a:pt x="37" y="5"/>
                </a:cubicBezTo>
                <a:cubicBezTo>
                  <a:pt x="33" y="4"/>
                  <a:pt x="28" y="6"/>
                  <a:pt x="24" y="20"/>
                </a:cubicBezTo>
                <a:cubicBezTo>
                  <a:pt x="20" y="34"/>
                  <a:pt x="19" y="39"/>
                  <a:pt x="19" y="39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4" y="48"/>
                  <a:pt x="15" y="43"/>
                </a:cubicBezTo>
                <a:cubicBezTo>
                  <a:pt x="16" y="39"/>
                  <a:pt x="18" y="33"/>
                  <a:pt x="14" y="29"/>
                </a:cubicBezTo>
                <a:cubicBezTo>
                  <a:pt x="14" y="29"/>
                  <a:pt x="8" y="23"/>
                  <a:pt x="6" y="30"/>
                </a:cubicBezTo>
                <a:cubicBezTo>
                  <a:pt x="4" y="37"/>
                  <a:pt x="2" y="39"/>
                  <a:pt x="1" y="45"/>
                </a:cubicBezTo>
                <a:cubicBezTo>
                  <a:pt x="0" y="51"/>
                  <a:pt x="1" y="66"/>
                  <a:pt x="5" y="75"/>
                </a:cubicBezTo>
                <a:cubicBezTo>
                  <a:pt x="8" y="83"/>
                  <a:pt x="18" y="92"/>
                  <a:pt x="18" y="103"/>
                </a:cubicBezTo>
                <a:cubicBezTo>
                  <a:pt x="18" y="113"/>
                  <a:pt x="11" y="130"/>
                  <a:pt x="11" y="130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54" y="130"/>
                  <a:pt x="52" y="111"/>
                  <a:pt x="60" y="97"/>
                </a:cubicBezTo>
                <a:cubicBezTo>
                  <a:pt x="60" y="97"/>
                  <a:pt x="60" y="96"/>
                  <a:pt x="61" y="96"/>
                </a:cubicBezTo>
                <a:cubicBezTo>
                  <a:pt x="49" y="93"/>
                  <a:pt x="41" y="83"/>
                  <a:pt x="41" y="7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Freeform 92"/>
          <p:cNvSpPr/>
          <p:nvPr/>
        </p:nvSpPr>
        <p:spPr bwMode="auto">
          <a:xfrm>
            <a:off x="2151483" y="5645083"/>
            <a:ext cx="210909" cy="403277"/>
          </a:xfrm>
          <a:custGeom>
            <a:avLst/>
            <a:gdLst>
              <a:gd name="T0" fmla="*/ 67 w 68"/>
              <a:gd name="T1" fmla="*/ 45 h 130"/>
              <a:gd name="T2" fmla="*/ 61 w 68"/>
              <a:gd name="T3" fmla="*/ 30 h 130"/>
              <a:gd name="T4" fmla="*/ 53 w 68"/>
              <a:gd name="T5" fmla="*/ 29 h 130"/>
              <a:gd name="T6" fmla="*/ 53 w 68"/>
              <a:gd name="T7" fmla="*/ 43 h 130"/>
              <a:gd name="T8" fmla="*/ 52 w 68"/>
              <a:gd name="T9" fmla="*/ 56 h 130"/>
              <a:gd name="T10" fmla="*/ 49 w 68"/>
              <a:gd name="T11" fmla="*/ 39 h 130"/>
              <a:gd name="T12" fmla="*/ 43 w 68"/>
              <a:gd name="T13" fmla="*/ 20 h 130"/>
              <a:gd name="T14" fmla="*/ 31 w 68"/>
              <a:gd name="T15" fmla="*/ 5 h 130"/>
              <a:gd name="T16" fmla="*/ 29 w 68"/>
              <a:gd name="T17" fmla="*/ 12 h 130"/>
              <a:gd name="T18" fmla="*/ 29 w 68"/>
              <a:gd name="T19" fmla="*/ 14 h 130"/>
              <a:gd name="T20" fmla="*/ 27 w 68"/>
              <a:gd name="T21" fmla="*/ 9 h 130"/>
              <a:gd name="T22" fmla="*/ 18 w 68"/>
              <a:gd name="T23" fmla="*/ 1 h 130"/>
              <a:gd name="T24" fmla="*/ 14 w 68"/>
              <a:gd name="T25" fmla="*/ 8 h 130"/>
              <a:gd name="T26" fmla="*/ 6 w 68"/>
              <a:gd name="T27" fmla="*/ 10 h 130"/>
              <a:gd name="T28" fmla="*/ 7 w 68"/>
              <a:gd name="T29" fmla="*/ 18 h 130"/>
              <a:gd name="T30" fmla="*/ 0 w 68"/>
              <a:gd name="T31" fmla="*/ 21 h 130"/>
              <a:gd name="T32" fmla="*/ 27 w 68"/>
              <a:gd name="T33" fmla="*/ 71 h 130"/>
              <a:gd name="T34" fmla="*/ 7 w 68"/>
              <a:gd name="T35" fmla="*/ 97 h 130"/>
              <a:gd name="T36" fmla="*/ 7 w 68"/>
              <a:gd name="T37" fmla="*/ 97 h 130"/>
              <a:gd name="T38" fmla="*/ 14 w 68"/>
              <a:gd name="T39" fmla="*/ 130 h 130"/>
              <a:gd name="T40" fmla="*/ 56 w 68"/>
              <a:gd name="T41" fmla="*/ 130 h 130"/>
              <a:gd name="T42" fmla="*/ 50 w 68"/>
              <a:gd name="T43" fmla="*/ 103 h 130"/>
              <a:gd name="T44" fmla="*/ 63 w 68"/>
              <a:gd name="T45" fmla="*/ 75 h 130"/>
              <a:gd name="T46" fmla="*/ 67 w 68"/>
              <a:gd name="T47" fmla="*/ 4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8" h="130">
                <a:moveTo>
                  <a:pt x="67" y="45"/>
                </a:moveTo>
                <a:cubicBezTo>
                  <a:pt x="66" y="39"/>
                  <a:pt x="63" y="37"/>
                  <a:pt x="61" y="30"/>
                </a:cubicBezTo>
                <a:cubicBezTo>
                  <a:pt x="59" y="23"/>
                  <a:pt x="53" y="29"/>
                  <a:pt x="53" y="29"/>
                </a:cubicBezTo>
                <a:cubicBezTo>
                  <a:pt x="49" y="33"/>
                  <a:pt x="52" y="39"/>
                  <a:pt x="53" y="43"/>
                </a:cubicBezTo>
                <a:cubicBezTo>
                  <a:pt x="54" y="48"/>
                  <a:pt x="52" y="56"/>
                  <a:pt x="52" y="56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8" y="34"/>
                  <a:pt x="43" y="20"/>
                </a:cubicBezTo>
                <a:cubicBezTo>
                  <a:pt x="39" y="6"/>
                  <a:pt x="34" y="4"/>
                  <a:pt x="31" y="5"/>
                </a:cubicBezTo>
                <a:cubicBezTo>
                  <a:pt x="27" y="7"/>
                  <a:pt x="29" y="12"/>
                  <a:pt x="29" y="12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9"/>
                  <a:pt x="27" y="9"/>
                  <a:pt x="27" y="9"/>
                </a:cubicBezTo>
                <a:cubicBezTo>
                  <a:pt x="26" y="5"/>
                  <a:pt x="23" y="0"/>
                  <a:pt x="18" y="1"/>
                </a:cubicBezTo>
                <a:cubicBezTo>
                  <a:pt x="13" y="2"/>
                  <a:pt x="14" y="8"/>
                  <a:pt x="14" y="8"/>
                </a:cubicBezTo>
                <a:cubicBezTo>
                  <a:pt x="12" y="5"/>
                  <a:pt x="7" y="6"/>
                  <a:pt x="6" y="10"/>
                </a:cubicBezTo>
                <a:cubicBezTo>
                  <a:pt x="6" y="13"/>
                  <a:pt x="7" y="18"/>
                  <a:pt x="7" y="18"/>
                </a:cubicBezTo>
                <a:cubicBezTo>
                  <a:pt x="3" y="16"/>
                  <a:pt x="1" y="17"/>
                  <a:pt x="0" y="21"/>
                </a:cubicBezTo>
                <a:cubicBezTo>
                  <a:pt x="5" y="29"/>
                  <a:pt x="27" y="59"/>
                  <a:pt x="27" y="71"/>
                </a:cubicBezTo>
                <a:cubicBezTo>
                  <a:pt x="27" y="83"/>
                  <a:pt x="18" y="93"/>
                  <a:pt x="7" y="97"/>
                </a:cubicBezTo>
                <a:cubicBezTo>
                  <a:pt x="7" y="97"/>
                  <a:pt x="7" y="97"/>
                  <a:pt x="7" y="97"/>
                </a:cubicBezTo>
                <a:cubicBezTo>
                  <a:pt x="15" y="111"/>
                  <a:pt x="14" y="130"/>
                  <a:pt x="14" y="130"/>
                </a:cubicBezTo>
                <a:cubicBezTo>
                  <a:pt x="56" y="130"/>
                  <a:pt x="56" y="130"/>
                  <a:pt x="56" y="130"/>
                </a:cubicBezTo>
                <a:cubicBezTo>
                  <a:pt x="56" y="130"/>
                  <a:pt x="50" y="113"/>
                  <a:pt x="50" y="103"/>
                </a:cubicBezTo>
                <a:cubicBezTo>
                  <a:pt x="50" y="92"/>
                  <a:pt x="59" y="83"/>
                  <a:pt x="63" y="75"/>
                </a:cubicBezTo>
                <a:cubicBezTo>
                  <a:pt x="66" y="66"/>
                  <a:pt x="68" y="51"/>
                  <a:pt x="67" y="4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Freeform 93"/>
          <p:cNvSpPr/>
          <p:nvPr/>
        </p:nvSpPr>
        <p:spPr bwMode="auto">
          <a:xfrm>
            <a:off x="2170024" y="5825863"/>
            <a:ext cx="77643" cy="92707"/>
          </a:xfrm>
          <a:custGeom>
            <a:avLst/>
            <a:gdLst>
              <a:gd name="T0" fmla="*/ 9 w 25"/>
              <a:gd name="T1" fmla="*/ 0 h 30"/>
              <a:gd name="T2" fmla="*/ 0 w 25"/>
              <a:gd name="T3" fmla="*/ 30 h 30"/>
              <a:gd name="T4" fmla="*/ 9 w 25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30">
                <a:moveTo>
                  <a:pt x="9" y="0"/>
                </a:moveTo>
                <a:cubicBezTo>
                  <a:pt x="9" y="0"/>
                  <a:pt x="16" y="26"/>
                  <a:pt x="0" y="30"/>
                </a:cubicBezTo>
                <a:cubicBezTo>
                  <a:pt x="0" y="30"/>
                  <a:pt x="25" y="29"/>
                  <a:pt x="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5483398" y="961682"/>
            <a:ext cx="3749675" cy="1750710"/>
            <a:chOff x="626777" y="1690089"/>
            <a:chExt cx="3749675" cy="1750710"/>
          </a:xfrm>
        </p:grpSpPr>
        <p:sp>
          <p:nvSpPr>
            <p:cNvPr id="90" name="Freeform 89"/>
            <p:cNvSpPr/>
            <p:nvPr/>
          </p:nvSpPr>
          <p:spPr>
            <a:xfrm>
              <a:off x="626777" y="1867350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288447" y="1690089"/>
              <a:ext cx="3088005" cy="93153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600" b="1" kern="1200" dirty="0">
                  <a:solidFill>
                    <a:srgbClr val="002060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Review of financing terms is a viable option for reducing the cost of power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92" name="Text Placeholder 32"/>
            <p:cNvSpPr txBox="1"/>
            <p:nvPr/>
          </p:nvSpPr>
          <p:spPr>
            <a:xfrm>
              <a:off x="626777" y="2648814"/>
              <a:ext cx="2823433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1600" b="1" dirty="0">
                  <a:solidFill>
                    <a:srgbClr val="002060"/>
                  </a:solidFill>
                  <a:latin typeface="Lato" panose="020F0502020204030203" pitchFamily="34" charset="0"/>
                  <a:cs typeface="Lato" panose="020F0502020204030203" pitchFamily="34" charset="0"/>
                </a:rPr>
                <a:t>G</a:t>
              </a:r>
              <a:r>
                <a:rPr lang="en-US" sz="1400" b="1" dirty="0">
                  <a:solidFill>
                    <a:srgbClr val="002060"/>
                  </a:solidFill>
                  <a:latin typeface="Lato" panose="020F0502020204030203" pitchFamily="34" charset="0"/>
                  <a:cs typeface="Lato" panose="020F0502020204030203" pitchFamily="34" charset="0"/>
                </a:rPr>
                <a:t>overnments can consider this route when negotiating with IPPs  to manage the cost of electricity.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Lato" panose="020F0502020204030203" pitchFamily="34" charset="0"/>
                <a:ea typeface="+mn-ea"/>
                <a:cs typeface="Lato" panose="020F0502020204030203" pitchFamily="34" charset="0"/>
              </a:endParaRPr>
            </a:p>
          </p:txBody>
        </p:sp>
        <p:sp>
          <p:nvSpPr>
            <p:cNvPr id="93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ource Sans Pro Light" panose="020B0403030403020204" pitchFamily="34" charset="0"/>
                <a:ea typeface="Source Sans Pro Light" panose="020B0403030403020204" pitchFamily="34" charset="0"/>
                <a:cs typeface="Source Sans Pro Light" panose="020B0403030403020204" pitchFamily="34" charset="0"/>
                <a:sym typeface="Gill Sans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8907494" y="2285379"/>
            <a:ext cx="2833382" cy="1590583"/>
            <a:chOff x="3847831" y="1824165"/>
            <a:chExt cx="2833382" cy="1590583"/>
          </a:xfrm>
        </p:grpSpPr>
        <p:sp>
          <p:nvSpPr>
            <p:cNvPr id="95" name="Freeform 94"/>
            <p:cNvSpPr/>
            <p:nvPr/>
          </p:nvSpPr>
          <p:spPr>
            <a:xfrm>
              <a:off x="3847831" y="1829745"/>
              <a:ext cx="599228" cy="599228"/>
            </a:xfrm>
            <a:custGeom>
              <a:avLst/>
              <a:gdLst>
                <a:gd name="connsiteX0" fmla="*/ 274320 w 548640"/>
                <a:gd name="connsiteY0" fmla="*/ 0 h 548640"/>
                <a:gd name="connsiteX1" fmla="*/ 548640 w 548640"/>
                <a:gd name="connsiteY1" fmla="*/ 274320 h 548640"/>
                <a:gd name="connsiteX2" fmla="*/ 274320 w 548640"/>
                <a:gd name="connsiteY2" fmla="*/ 548640 h 548640"/>
                <a:gd name="connsiteX3" fmla="*/ 0 w 548640"/>
                <a:gd name="connsiteY3" fmla="*/ 274320 h 548640"/>
                <a:gd name="connsiteX4" fmla="*/ 274320 w 548640"/>
                <a:gd name="connsiteY4" fmla="*/ 0 h 548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" h="548640">
                  <a:moveTo>
                    <a:pt x="274320" y="0"/>
                  </a:moveTo>
                  <a:cubicBezTo>
                    <a:pt x="425823" y="0"/>
                    <a:pt x="548640" y="122817"/>
                    <a:pt x="548640" y="274320"/>
                  </a:cubicBezTo>
                  <a:cubicBezTo>
                    <a:pt x="548640" y="425823"/>
                    <a:pt x="425823" y="548640"/>
                    <a:pt x="274320" y="548640"/>
                  </a:cubicBezTo>
                  <a:cubicBezTo>
                    <a:pt x="122817" y="548640"/>
                    <a:pt x="0" y="425823"/>
                    <a:pt x="0" y="274320"/>
                  </a:cubicBezTo>
                  <a:cubicBezTo>
                    <a:pt x="0" y="122817"/>
                    <a:pt x="122817" y="0"/>
                    <a:pt x="27432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89000"/>
                  </a:schemeClr>
                </a:gs>
                <a:gs pos="23000">
                  <a:schemeClr val="accent3">
                    <a:lumMod val="89000"/>
                  </a:schemeClr>
                </a:gs>
                <a:gs pos="69000">
                  <a:schemeClr val="accent3">
                    <a:lumMod val="75000"/>
                  </a:schemeClr>
                </a:gs>
                <a:gs pos="97000">
                  <a:schemeClr val="accent3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597794" y="1824165"/>
              <a:ext cx="1768620" cy="6114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AU" sz="1600" b="1" kern="1200" dirty="0">
                  <a:solidFill>
                    <a:srgbClr val="656D78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Promotion of Solar Technology</a:t>
              </a:r>
              <a:endParaRPr kumimoji="0" lang="en-AU" sz="1600" b="1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97" name="Text Placeholder 32"/>
            <p:cNvSpPr txBox="1"/>
            <p:nvPr/>
          </p:nvSpPr>
          <p:spPr>
            <a:xfrm>
              <a:off x="3847831" y="2622763"/>
              <a:ext cx="2833382" cy="79198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6858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1400" b="1" dirty="0">
                  <a:solidFill>
                    <a:srgbClr val="002060"/>
                  </a:solidFill>
                  <a:latin typeface="Lato" panose="020F0502020204030203" pitchFamily="34" charset="0"/>
                  <a:cs typeface="Lato" panose="020F0502020204030203" pitchFamily="34" charset="0"/>
                </a:rPr>
                <a:t>Government to  develop and implement  policies to promote adoption of solar such as  Net Metering, RE Auctions  and  Feed-in-Tariffs</a:t>
              </a:r>
              <a:r>
                <a:rPr kumimoji="0" lang="en-US" sz="1400" b="1" i="0" u="none" strike="noStrike" kern="1200" cap="none" spc="0" normalizeH="0" baseline="0" dirty="0">
                  <a:solidFill>
                    <a:srgbClr val="002060"/>
                  </a:solidFill>
                  <a:latin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  <p:sp>
          <p:nvSpPr>
            <p:cNvPr id="98" name="Shape 2540"/>
            <p:cNvSpPr/>
            <p:nvPr/>
          </p:nvSpPr>
          <p:spPr>
            <a:xfrm>
              <a:off x="4010512" y="198969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ource Sans Pro Light" panose="020B0403030403020204" pitchFamily="34" charset="0"/>
                <a:ea typeface="Source Sans Pro Light" panose="020B0403030403020204" pitchFamily="34" charset="0"/>
                <a:cs typeface="Source Sans Pro Light" panose="020B0403030403020204" pitchFamily="34" charset="0"/>
                <a:sym typeface="Gill Sans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5697785" y="3256428"/>
            <a:ext cx="3088005" cy="1822943"/>
            <a:chOff x="626779" y="3999464"/>
            <a:chExt cx="3088005" cy="1534081"/>
          </a:xfrm>
        </p:grpSpPr>
        <p:sp>
          <p:nvSpPr>
            <p:cNvPr id="101" name="TextBox 100"/>
            <p:cNvSpPr txBox="1"/>
            <p:nvPr/>
          </p:nvSpPr>
          <p:spPr>
            <a:xfrm>
              <a:off x="1376744" y="3999464"/>
              <a:ext cx="1768620" cy="51455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en-AU" sz="1600" b="1" kern="1200" noProof="0" dirty="0">
                  <a:solidFill>
                    <a:srgbClr val="656D78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Construction risk mitigation</a:t>
              </a:r>
              <a:endParaRPr kumimoji="0" lang="en-US" altLang="en-AU" sz="1600" b="1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102" name="Text Placeholder 32"/>
            <p:cNvSpPr txBox="1"/>
            <p:nvPr/>
          </p:nvSpPr>
          <p:spPr>
            <a:xfrm>
              <a:off x="626779" y="4749618"/>
              <a:ext cx="3088005" cy="7839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algn="l" defTabSz="6858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1400" b="1" dirty="0">
                  <a:solidFill>
                    <a:srgbClr val="002060"/>
                  </a:solidFill>
                  <a:latin typeface="Lato" panose="020F0502020204030203" pitchFamily="34" charset="0"/>
                  <a:cs typeface="Lato" panose="020F0502020204030203" pitchFamily="34" charset="0"/>
                </a:rPr>
                <a:t>Project developers  should put in place mechanisms  to  manage construction risks such as turnkey  projects etc.</a:t>
              </a:r>
              <a:endParaRPr kumimoji="0" lang="en-US" sz="1400" b="1" i="0" u="none" strike="noStrike" kern="1200" cap="none" spc="0" normalizeH="0" baseline="0" dirty="0">
                <a:solidFill>
                  <a:srgbClr val="002060"/>
                </a:solidFill>
                <a:latin typeface="Lato" panose="020F0502020204030203" pitchFamily="34" charset="0"/>
                <a:cs typeface="Lato" panose="020F0502020204030203" pitchFamily="34" charset="0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Source Sans Pro Light" panose="020B0403030403020204" pitchFamily="34" charset="0"/>
                  <a:ea typeface="Roboto Light" panose="02000000000000000000" pitchFamily="2" charset="0"/>
                  <a:cs typeface="Roboto Light" panose="02000000000000000000" pitchFamily="2" charset="0"/>
                </a:rPr>
                <a:t>Governments to enhance transparency and efficiency  of project clearance processes.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56D78"/>
                </a:solidFill>
                <a:effectLst/>
                <a:uLnTx/>
                <a:uFillTx/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endParaRPr>
            </a:p>
          </p:txBody>
        </p:sp>
        <p:sp>
          <p:nvSpPr>
            <p:cNvPr id="10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Source Sans Pro Light" panose="020B0403030403020204" pitchFamily="34" charset="0"/>
                <a:ea typeface="Source Sans Pro Light" panose="020B0403030403020204" pitchFamily="34" charset="0"/>
                <a:cs typeface="Source Sans Pro Light" panose="020B0403030403020204" pitchFamily="34" charset="0"/>
                <a:sym typeface="Gill Sans"/>
              </a:endParaRPr>
            </a:p>
          </p:txBody>
        </p:sp>
      </p:grpSp>
      <p:sp>
        <p:nvSpPr>
          <p:cNvPr id="4" name="Freeform 3"/>
          <p:cNvSpPr/>
          <p:nvPr/>
        </p:nvSpPr>
        <p:spPr>
          <a:xfrm>
            <a:off x="5695488" y="3237618"/>
            <a:ext cx="599228" cy="599228"/>
          </a:xfrm>
          <a:custGeom>
            <a:avLst/>
            <a:gdLst>
              <a:gd name="connsiteX0" fmla="*/ 274320 w 548640"/>
              <a:gd name="connsiteY0" fmla="*/ 0 h 548640"/>
              <a:gd name="connsiteX1" fmla="*/ 548640 w 548640"/>
              <a:gd name="connsiteY1" fmla="*/ 274320 h 548640"/>
              <a:gd name="connsiteX2" fmla="*/ 274320 w 548640"/>
              <a:gd name="connsiteY2" fmla="*/ 548640 h 548640"/>
              <a:gd name="connsiteX3" fmla="*/ 0 w 548640"/>
              <a:gd name="connsiteY3" fmla="*/ 274320 h 548640"/>
              <a:gd name="connsiteX4" fmla="*/ 274320 w 548640"/>
              <a:gd name="connsiteY4" fmla="*/ 0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" h="548640">
                <a:moveTo>
                  <a:pt x="274320" y="0"/>
                </a:moveTo>
                <a:cubicBezTo>
                  <a:pt x="425823" y="0"/>
                  <a:pt x="548640" y="122817"/>
                  <a:pt x="548640" y="274320"/>
                </a:cubicBezTo>
                <a:cubicBezTo>
                  <a:pt x="548640" y="425823"/>
                  <a:pt x="425823" y="548640"/>
                  <a:pt x="274320" y="548640"/>
                </a:cubicBezTo>
                <a:cubicBezTo>
                  <a:pt x="122817" y="548640"/>
                  <a:pt x="0" y="425823"/>
                  <a:pt x="0" y="274320"/>
                </a:cubicBezTo>
                <a:cubicBezTo>
                  <a:pt x="0" y="122817"/>
                  <a:pt x="122817" y="0"/>
                  <a:pt x="27432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Shape 2540"/>
          <p:cNvSpPr/>
          <p:nvPr/>
        </p:nvSpPr>
        <p:spPr>
          <a:xfrm>
            <a:off x="5855631" y="3399077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Source Sans Pro Light" panose="020B0403030403020204" pitchFamily="34" charset="0"/>
              <a:ea typeface="Source Sans Pro Light" panose="020B0403030403020204" pitchFamily="34" charset="0"/>
              <a:cs typeface="Source Sans Pro Light" panose="020B0403030403020204" pitchFamily="34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1461770" y="1808480"/>
            <a:ext cx="310451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5400" b="1">
                <a:solidFill>
                  <a:srgbClr val="0070C0"/>
                </a:solidFill>
              </a:rPr>
              <a:t>Thanks!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OWER_POINT_EXCEL_LINK_TAG_NAME" val="{&quot;Id&quot;:&quot;POWER_USER_LINK_D056B38B_DB42_4B83_A410_714DB19AA143&quot;,&quot;SourceFullName&quot;:&quot;C:\\Users\\kpl16657\\Documents\\ITALY\\Cash inflows and outflows in local currency final.xls&quot;,&quot;LastUpdate&quot;:&quot;2023-07-12 10:16 PM&quot;,&quot;UpdatedBy&quot;:&quot;kpl16657&quot;,&quot;IsLinked&quot;:false,&quot;IsBrokenLink&quot;:false,&quot;Type&quot;:1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OWER_POINT_EXCEL_LINK_TAG_NAME" val="{&quot;Id&quot;:&quot;POWER_USER_LINK_68BE78D7_870F_4EBD_967A_B8CA8ADF1CFA&quot;,&quot;SourceFullName&quot;:&quot;C:\\Users\\kpl16657\\Documents\\ITALY\\Sensitivity Analysis.xlsx&quot;,&quot;LastUpdate&quot;:&quot;2023-07-12 10:16 PM&quot;,&quot;UpdatedBy&quot;:&quot;kpl16657&quot;,&quot;IsLinked&quot;:false,&quot;IsBrokenLink&quot;:false,&quot;Type&quot;:1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OWER_POINT_EXCEL_LINK_TAG_NAME" val="{&quot;Id&quot;:&quot;POWER_USER_LINK_E3821DB1_29BD_4DFE_AF89_F0EDE866057C&quot;,&quot;SourceFullName&quot;:&quot;C:\\Users\\kpl16657\\Documents\\ITALY\\Cash inflows and outflows in local currency final.xls&quot;,&quot;LastUpdate&quot;:&quot;2023-07-12 10:35 PM&quot;,&quot;UpdatedBy&quot;:&quot;kpl16657&quot;,&quot;IsLinked&quot;:false,&quot;IsBrokenLink&quot;:false,&quot;Type&quot;:1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POWER_POINT_EXCEL_LINK_TAG_NAME" val="{&quot;Id&quot;:&quot;POWER_USER_LINK_2EE7AE9F_8054_45A5_827A_C3C028B2514D&quot;,&quot;SourceFullName&quot;:&quot;C:\\Users\\kpl16657\\Documents\\ITALY\\Cash inflows and outflows in local currency final.xls&quot;,&quot;LastUpdate&quot;:&quot;2023-07-12 10:39 PM&quot;,&quot;UpdatedBy&quot;:&quot;kpl16657&quot;,&quot;IsLinked&quot;:false,&quot;IsBrokenLink&quot;:false,&quot;Type&quot;:1}"/>
</p:tagLst>
</file>

<file path=ppt/theme/theme1.xml><?xml version="1.0" encoding="utf-8"?>
<a:theme xmlns:a="http://schemas.openxmlformats.org/drawingml/2006/main" name="Office Theme">
  <a:themeElements>
    <a:clrScheme name="Summer Schools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54575"/>
      </a:accent1>
      <a:accent2>
        <a:srgbClr val="E2645B"/>
      </a:accent2>
      <a:accent3>
        <a:srgbClr val="A5A5A5"/>
      </a:accent3>
      <a:accent4>
        <a:srgbClr val="FFC000"/>
      </a:accent4>
      <a:accent5>
        <a:srgbClr val="00AAAD"/>
      </a:accent5>
      <a:accent6>
        <a:srgbClr val="19A07E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727</Words>
  <Application>Microsoft Office PowerPoint</Application>
  <PresentationFormat>Widescreen</PresentationFormat>
  <Paragraphs>145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Helvetica</vt:lpstr>
      <vt:lpstr>Helvetica Neue</vt:lpstr>
      <vt:lpstr>Helvetica Neue Medium</vt:lpstr>
      <vt:lpstr>Lato</vt:lpstr>
      <vt:lpstr>Lato Black</vt:lpstr>
      <vt:lpstr>Open Sans</vt:lpstr>
      <vt:lpstr>Poppins</vt:lpstr>
      <vt:lpstr>Roboto Black</vt:lpstr>
      <vt:lpstr>Source Sans Pro Light</vt:lpstr>
      <vt:lpstr>Wingdings</vt:lpstr>
      <vt:lpstr>Office Theme</vt:lpstr>
      <vt:lpstr>Accelerating Clean Energy Transition in Kenya  Financial Analysis of a Solar PV Power Plant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[Descriptive Title]</dc:title>
  <dc:creator>Eunice Ramos</dc:creator>
  <cp:lastModifiedBy>Erick Keraka Bikoro</cp:lastModifiedBy>
  <cp:revision>63</cp:revision>
  <dcterms:created xsi:type="dcterms:W3CDTF">2019-06-09T10:25:00Z</dcterms:created>
  <dcterms:modified xsi:type="dcterms:W3CDTF">2023-07-12T19:45:47Z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0x010100633F727AA7180443A862CD9A25741398</vt:lpwstr>
  </property>
  <property fmtid="{D5CDD505-2E9C-101B-9397-08002B2CF9AE}" pid="3" name="ICV">
    <vt:lpwstr>A58D4528AC7F43E6A248FD21E16B67B6</vt:lpwstr>
  </property>
  <property fmtid="{D5CDD505-2E9C-101B-9397-08002B2CF9AE}" pid="4" name="KSOProductBuildVer">
    <vt:lpwstr>1033-11.2.0.11537</vt:lpwstr>
  </property>
</Properties>
</file>