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notesMasterIdLst>
    <p:notesMasterId r:id="rId49"/>
  </p:notesMasterIdLst>
  <p:handoutMasterIdLst>
    <p:handoutMasterId r:id="rId50"/>
  </p:handoutMasterIdLst>
  <p:sldIdLst>
    <p:sldId id="256" r:id="rId3"/>
    <p:sldId id="285" r:id="rId4"/>
    <p:sldId id="286" r:id="rId5"/>
    <p:sldId id="287" r:id="rId6"/>
    <p:sldId id="288" r:id="rId7"/>
    <p:sldId id="289" r:id="rId8"/>
    <p:sldId id="290" r:id="rId9"/>
    <p:sldId id="291" r:id="rId10"/>
    <p:sldId id="292" r:id="rId11"/>
    <p:sldId id="293" r:id="rId12"/>
    <p:sldId id="294" r:id="rId13"/>
    <p:sldId id="295" r:id="rId14"/>
    <p:sldId id="296" r:id="rId15"/>
    <p:sldId id="297" r:id="rId16"/>
    <p:sldId id="298" r:id="rId17"/>
    <p:sldId id="299" r:id="rId18"/>
    <p:sldId id="300" r:id="rId19"/>
    <p:sldId id="301" r:id="rId20"/>
    <p:sldId id="302" r:id="rId21"/>
    <p:sldId id="303" r:id="rId22"/>
    <p:sldId id="304" r:id="rId23"/>
    <p:sldId id="305" r:id="rId24"/>
    <p:sldId id="306" r:id="rId25"/>
    <p:sldId id="307" r:id="rId26"/>
    <p:sldId id="308" r:id="rId27"/>
    <p:sldId id="309" r:id="rId28"/>
    <p:sldId id="282" r:id="rId29"/>
    <p:sldId id="257" r:id="rId30"/>
    <p:sldId id="259" r:id="rId31"/>
    <p:sldId id="258" r:id="rId32"/>
    <p:sldId id="263" r:id="rId33"/>
    <p:sldId id="265" r:id="rId34"/>
    <p:sldId id="266" r:id="rId35"/>
    <p:sldId id="267" r:id="rId36"/>
    <p:sldId id="270" r:id="rId37"/>
    <p:sldId id="269" r:id="rId38"/>
    <p:sldId id="268" r:id="rId39"/>
    <p:sldId id="271" r:id="rId40"/>
    <p:sldId id="264" r:id="rId41"/>
    <p:sldId id="277" r:id="rId42"/>
    <p:sldId id="274" r:id="rId43"/>
    <p:sldId id="278" r:id="rId44"/>
    <p:sldId id="276" r:id="rId45"/>
    <p:sldId id="262" r:id="rId46"/>
    <p:sldId id="261" r:id="rId47"/>
    <p:sldId id="272"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76661" autoAdjust="0"/>
  </p:normalViewPr>
  <p:slideViewPr>
    <p:cSldViewPr snapToGrid="0">
      <p:cViewPr varScale="1">
        <p:scale>
          <a:sx n="57" d="100"/>
          <a:sy n="57" d="100"/>
        </p:scale>
        <p:origin x="1260" y="66"/>
      </p:cViewPr>
      <p:guideLst/>
    </p:cSldViewPr>
  </p:slideViewPr>
  <p:notesTextViewPr>
    <p:cViewPr>
      <p:scale>
        <a:sx n="1" d="1"/>
        <a:sy n="1" d="1"/>
      </p:scale>
      <p:origin x="0" y="0"/>
    </p:cViewPr>
  </p:notesTextViewPr>
  <p:notesViewPr>
    <p:cSldViewPr snapToGrid="0" showGuides="1">
      <p:cViewPr varScale="1">
        <p:scale>
          <a:sx n="91" d="100"/>
          <a:sy n="91" d="100"/>
        </p:scale>
        <p:origin x="3672" y="10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handoutMaster" Target="handoutMasters/handoutMaster1.xml"/><Relationship Id="rId7" Type="http://schemas.openxmlformats.org/officeDocument/2006/relationships/slide" Target="slides/slide5.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49EA012-B6AB-47BE-B21B-19C99D082AFA}"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US"/>
        </a:p>
      </dgm:t>
    </dgm:pt>
    <dgm:pt modelId="{165913A9-1AD6-414D-A6C1-66F8FC2C1EF5}">
      <dgm:prSet phldrT="[Text]" custT="1"/>
      <dgm:spPr/>
      <dgm:t>
        <a:bodyPr/>
        <a:lstStyle/>
        <a:p>
          <a:r>
            <a:rPr lang="en-US" sz="2000" b="1" dirty="0" smtClean="0">
              <a:solidFill>
                <a:srgbClr val="FFFF00"/>
              </a:solidFill>
              <a:latin typeface="Times New Roman" panose="02020603050405020304" pitchFamily="18" charset="0"/>
              <a:cs typeface="Times New Roman" panose="02020603050405020304" pitchFamily="18" charset="0"/>
            </a:rPr>
            <a:t>FISCAL INSTRUMENT</a:t>
          </a:r>
        </a:p>
        <a:p>
          <a:r>
            <a:rPr lang="en-US" sz="2000" dirty="0" smtClean="0">
              <a:latin typeface="Times New Roman" panose="02020603050405020304" pitchFamily="18" charset="0"/>
              <a:cs typeface="Times New Roman" panose="02020603050405020304" pitchFamily="18" charset="0"/>
            </a:rPr>
            <a:t>Pollution taxes: effluent taxes, emission taxes</a:t>
          </a:r>
        </a:p>
        <a:p>
          <a:r>
            <a:rPr lang="en-US" sz="2000" dirty="0" smtClean="0">
              <a:latin typeface="Times New Roman" panose="02020603050405020304" pitchFamily="18" charset="0"/>
              <a:cs typeface="Times New Roman" panose="02020603050405020304" pitchFamily="18" charset="0"/>
            </a:rPr>
            <a:t>Input taxes, product taxes, export taxes, import tariffs, </a:t>
          </a:r>
          <a:r>
            <a:rPr lang="en-US" sz="2000" dirty="0" err="1" smtClean="0">
              <a:latin typeface="Times New Roman" panose="02020603050405020304" pitchFamily="18" charset="0"/>
              <a:cs typeface="Times New Roman" panose="02020603050405020304" pitchFamily="18" charset="0"/>
            </a:rPr>
            <a:t>etc</a:t>
          </a:r>
          <a:endParaRPr lang="en-US" sz="2000" dirty="0">
            <a:latin typeface="Times New Roman" panose="02020603050405020304" pitchFamily="18" charset="0"/>
            <a:cs typeface="Times New Roman" panose="02020603050405020304" pitchFamily="18" charset="0"/>
          </a:endParaRPr>
        </a:p>
      </dgm:t>
    </dgm:pt>
    <dgm:pt modelId="{78F8E0C2-B2B2-4A26-A245-3F3B82718A35}" type="parTrans" cxnId="{C8110007-9744-4422-A7E4-891FE888FDC3}">
      <dgm:prSet/>
      <dgm:spPr/>
      <dgm:t>
        <a:bodyPr/>
        <a:lstStyle/>
        <a:p>
          <a:endParaRPr lang="en-US"/>
        </a:p>
      </dgm:t>
    </dgm:pt>
    <dgm:pt modelId="{3013159A-C12D-44AF-B8C8-5BFC91A8F156}" type="sibTrans" cxnId="{C8110007-9744-4422-A7E4-891FE888FDC3}">
      <dgm:prSet/>
      <dgm:spPr/>
      <dgm:t>
        <a:bodyPr/>
        <a:lstStyle/>
        <a:p>
          <a:endParaRPr lang="en-US"/>
        </a:p>
      </dgm:t>
    </dgm:pt>
    <dgm:pt modelId="{D4355744-DC93-4E5E-AA5B-17A5217A3D3A}">
      <dgm:prSet phldrT="[Text]" custT="1"/>
      <dgm:spPr/>
      <dgm:t>
        <a:bodyPr/>
        <a:lstStyle/>
        <a:p>
          <a:pPr algn="ctr"/>
          <a:r>
            <a:rPr lang="en-US" sz="2000" b="1" dirty="0" smtClean="0">
              <a:solidFill>
                <a:srgbClr val="FFFF00"/>
              </a:solidFill>
              <a:latin typeface="Times New Roman" panose="02020603050405020304" pitchFamily="18" charset="0"/>
              <a:cs typeface="Times New Roman" panose="02020603050405020304" pitchFamily="18" charset="0"/>
            </a:rPr>
            <a:t>PROPERTY RIGHTS</a:t>
          </a:r>
        </a:p>
        <a:p>
          <a:pPr algn="ctr"/>
          <a:r>
            <a:rPr lang="en-US" sz="2000" dirty="0" smtClean="0">
              <a:latin typeface="Times New Roman" panose="02020603050405020304" pitchFamily="18" charset="0"/>
              <a:cs typeface="Times New Roman" panose="02020603050405020304" pitchFamily="18" charset="0"/>
            </a:rPr>
            <a:t>Land titles, Water rights</a:t>
          </a:r>
        </a:p>
        <a:p>
          <a:pPr algn="ctr"/>
          <a:r>
            <a:rPr lang="en-US" sz="2000" dirty="0" smtClean="0">
              <a:latin typeface="Times New Roman" panose="02020603050405020304" pitchFamily="18" charset="0"/>
              <a:cs typeface="Times New Roman" panose="02020603050405020304" pitchFamily="18" charset="0"/>
            </a:rPr>
            <a:t>Mining rights</a:t>
          </a:r>
        </a:p>
        <a:p>
          <a:pPr algn="ctr"/>
          <a:r>
            <a:rPr lang="en-US" sz="2000" dirty="0" smtClean="0">
              <a:latin typeface="Times New Roman" panose="02020603050405020304" pitchFamily="18" charset="0"/>
              <a:cs typeface="Times New Roman" panose="02020603050405020304" pitchFamily="18" charset="0"/>
            </a:rPr>
            <a:t>Use rights-stewardship and licensing</a:t>
          </a:r>
        </a:p>
      </dgm:t>
    </dgm:pt>
    <dgm:pt modelId="{8B74FDAE-2842-46A0-A61B-3DB366272F24}" type="parTrans" cxnId="{B8767AF2-FFE5-4828-9DC4-BDC23EB8BEC7}">
      <dgm:prSet/>
      <dgm:spPr/>
      <dgm:t>
        <a:bodyPr/>
        <a:lstStyle/>
        <a:p>
          <a:endParaRPr lang="en-US"/>
        </a:p>
      </dgm:t>
    </dgm:pt>
    <dgm:pt modelId="{3A134B66-5DD8-4453-85FE-44B0FEC77DCE}" type="sibTrans" cxnId="{B8767AF2-FFE5-4828-9DC4-BDC23EB8BEC7}">
      <dgm:prSet/>
      <dgm:spPr/>
      <dgm:t>
        <a:bodyPr/>
        <a:lstStyle/>
        <a:p>
          <a:endParaRPr lang="en-US"/>
        </a:p>
      </dgm:t>
    </dgm:pt>
    <dgm:pt modelId="{DD25822B-D099-4A05-8EF8-2661237D2DAC}">
      <dgm:prSet phldrT="[Text]" custT="1"/>
      <dgm:spPr/>
      <dgm:t>
        <a:bodyPr/>
        <a:lstStyle/>
        <a:p>
          <a:r>
            <a:rPr lang="en-US" sz="2000" b="1" dirty="0" smtClean="0">
              <a:solidFill>
                <a:srgbClr val="FFFF00"/>
              </a:solidFill>
              <a:latin typeface="Times New Roman" panose="02020603050405020304" pitchFamily="18" charset="0"/>
              <a:cs typeface="Times New Roman" panose="02020603050405020304" pitchFamily="18" charset="0"/>
            </a:rPr>
            <a:t>MARKET CREATION</a:t>
          </a:r>
        </a:p>
        <a:p>
          <a:r>
            <a:rPr lang="en-US" sz="2000" dirty="0" err="1" smtClean="0">
              <a:latin typeface="Times New Roman" panose="02020603050405020304" pitchFamily="18" charset="0"/>
              <a:cs typeface="Times New Roman" panose="02020603050405020304" pitchFamily="18" charset="0"/>
            </a:rPr>
            <a:t>Tradeable</a:t>
          </a:r>
          <a:r>
            <a:rPr lang="en-US" sz="2000" dirty="0" smtClean="0">
              <a:latin typeface="Times New Roman" panose="02020603050405020304" pitchFamily="18" charset="0"/>
              <a:cs typeface="Times New Roman" panose="02020603050405020304" pitchFamily="18" charset="0"/>
            </a:rPr>
            <a:t> emission permit, </a:t>
          </a:r>
          <a:r>
            <a:rPr lang="en-US" sz="2000" dirty="0" err="1" smtClean="0">
              <a:latin typeface="Times New Roman" panose="02020603050405020304" pitchFamily="18" charset="0"/>
              <a:cs typeface="Times New Roman" panose="02020603050405020304" pitchFamily="18" charset="0"/>
            </a:rPr>
            <a:t>tradeable</a:t>
          </a:r>
          <a:r>
            <a:rPr lang="en-US" sz="2000" dirty="0" smtClean="0">
              <a:latin typeface="Times New Roman" panose="02020603050405020304" pitchFamily="18" charset="0"/>
              <a:cs typeface="Times New Roman" panose="02020603050405020304" pitchFamily="18" charset="0"/>
            </a:rPr>
            <a:t> water share, </a:t>
          </a:r>
          <a:r>
            <a:rPr lang="en-US" sz="2000" dirty="0" err="1" smtClean="0">
              <a:latin typeface="Times New Roman" panose="02020603050405020304" pitchFamily="18" charset="0"/>
              <a:cs typeface="Times New Roman" panose="02020603050405020304" pitchFamily="18" charset="0"/>
            </a:rPr>
            <a:t>tradeable</a:t>
          </a:r>
          <a:r>
            <a:rPr lang="en-US" sz="2000" dirty="0" smtClean="0">
              <a:latin typeface="Times New Roman" panose="02020603050405020304" pitchFamily="18" charset="0"/>
              <a:cs typeface="Times New Roman" panose="02020603050405020304" pitchFamily="18" charset="0"/>
            </a:rPr>
            <a:t> resource shares, </a:t>
          </a:r>
          <a:r>
            <a:rPr lang="en-US" sz="2000" dirty="0" err="1" smtClean="0">
              <a:latin typeface="Times New Roman" panose="02020603050405020304" pitchFamily="18" charset="0"/>
              <a:cs typeface="Times New Roman" panose="02020603050405020304" pitchFamily="18" charset="0"/>
            </a:rPr>
            <a:t>etc</a:t>
          </a:r>
          <a:endParaRPr lang="en-US" sz="2000" dirty="0">
            <a:latin typeface="Times New Roman" panose="02020603050405020304" pitchFamily="18" charset="0"/>
            <a:cs typeface="Times New Roman" panose="02020603050405020304" pitchFamily="18" charset="0"/>
          </a:endParaRPr>
        </a:p>
      </dgm:t>
    </dgm:pt>
    <dgm:pt modelId="{600F5A33-4E0B-49D9-AB1F-BE8D69197640}" type="parTrans" cxnId="{CD2C5D33-41D4-4665-9270-1AE17ADE5F95}">
      <dgm:prSet/>
      <dgm:spPr/>
      <dgm:t>
        <a:bodyPr/>
        <a:lstStyle/>
        <a:p>
          <a:endParaRPr lang="en-US"/>
        </a:p>
      </dgm:t>
    </dgm:pt>
    <dgm:pt modelId="{F9ECB383-F1DE-4F7E-B0E7-B90C33C8C5EB}" type="sibTrans" cxnId="{CD2C5D33-41D4-4665-9270-1AE17ADE5F95}">
      <dgm:prSet/>
      <dgm:spPr/>
      <dgm:t>
        <a:bodyPr/>
        <a:lstStyle/>
        <a:p>
          <a:endParaRPr lang="en-US"/>
        </a:p>
      </dgm:t>
    </dgm:pt>
    <dgm:pt modelId="{748EFF8D-DD0B-4802-8366-12356393B0A8}">
      <dgm:prSet phldrT="[Text]" custT="1"/>
      <dgm:spPr/>
      <dgm:t>
        <a:bodyPr/>
        <a:lstStyle/>
        <a:p>
          <a:r>
            <a:rPr lang="en-US" sz="2000" b="1" dirty="0" smtClean="0">
              <a:solidFill>
                <a:srgbClr val="FFFF00"/>
              </a:solidFill>
              <a:latin typeface="Times New Roman" panose="02020603050405020304" pitchFamily="18" charset="0"/>
              <a:cs typeface="Times New Roman" panose="02020603050405020304" pitchFamily="18" charset="0"/>
            </a:rPr>
            <a:t>FINANCIAL INSTRUMENT</a:t>
          </a:r>
        </a:p>
        <a:p>
          <a:r>
            <a:rPr lang="en-US" sz="2000" dirty="0" smtClean="0">
              <a:latin typeface="Times New Roman" panose="02020603050405020304" pitchFamily="18" charset="0"/>
              <a:cs typeface="Times New Roman" panose="02020603050405020304" pitchFamily="18" charset="0"/>
            </a:rPr>
            <a:t>Soft loans, grants, subsidized interest, location/relocation incentives, revolving funds</a:t>
          </a:r>
          <a:endParaRPr lang="en-US" sz="2000" dirty="0">
            <a:latin typeface="Times New Roman" panose="02020603050405020304" pitchFamily="18" charset="0"/>
            <a:cs typeface="Times New Roman" panose="02020603050405020304" pitchFamily="18" charset="0"/>
          </a:endParaRPr>
        </a:p>
      </dgm:t>
    </dgm:pt>
    <dgm:pt modelId="{2BEC85A2-53E9-40AC-BE35-44566FCD1783}" type="parTrans" cxnId="{FB06CE7D-0DB0-4DC0-923C-E8187B29B619}">
      <dgm:prSet/>
      <dgm:spPr/>
      <dgm:t>
        <a:bodyPr/>
        <a:lstStyle/>
        <a:p>
          <a:endParaRPr lang="en-US"/>
        </a:p>
      </dgm:t>
    </dgm:pt>
    <dgm:pt modelId="{80930F80-B155-4938-A25F-3B4B8BB714D4}" type="sibTrans" cxnId="{FB06CE7D-0DB0-4DC0-923C-E8187B29B619}">
      <dgm:prSet/>
      <dgm:spPr/>
      <dgm:t>
        <a:bodyPr/>
        <a:lstStyle/>
        <a:p>
          <a:endParaRPr lang="en-US"/>
        </a:p>
      </dgm:t>
    </dgm:pt>
    <dgm:pt modelId="{521BBEE8-E40A-487E-9384-CC94AA203B2B}">
      <dgm:prSet phldrT="[Text]" custT="1"/>
      <dgm:spPr/>
      <dgm:t>
        <a:bodyPr/>
        <a:lstStyle/>
        <a:p>
          <a:r>
            <a:rPr lang="en-US" sz="2000" b="1" dirty="0" smtClean="0">
              <a:solidFill>
                <a:srgbClr val="FFFF00"/>
              </a:solidFill>
              <a:latin typeface="Times New Roman" panose="02020603050405020304" pitchFamily="18" charset="0"/>
              <a:cs typeface="Times New Roman" panose="02020603050405020304" pitchFamily="18" charset="0"/>
            </a:rPr>
            <a:t>LIABILITY SYSTEMS</a:t>
          </a:r>
        </a:p>
        <a:p>
          <a:r>
            <a:rPr lang="en-US" sz="2000" dirty="0" smtClean="0">
              <a:latin typeface="Times New Roman" panose="02020603050405020304" pitchFamily="18" charset="0"/>
              <a:cs typeface="Times New Roman" panose="02020603050405020304" pitchFamily="18" charset="0"/>
            </a:rPr>
            <a:t>Legal liability, non-compliance charges, liability insurance, natural resource damage liability, enforcement incentives, </a:t>
          </a:r>
          <a:r>
            <a:rPr lang="en-US" sz="2000" dirty="0" err="1" smtClean="0">
              <a:latin typeface="Times New Roman" panose="02020603050405020304" pitchFamily="18" charset="0"/>
              <a:cs typeface="Times New Roman" panose="02020603050405020304" pitchFamily="18" charset="0"/>
            </a:rPr>
            <a:t>etc</a:t>
          </a:r>
          <a:endParaRPr lang="en-US" sz="2000" dirty="0">
            <a:latin typeface="Times New Roman" panose="02020603050405020304" pitchFamily="18" charset="0"/>
            <a:cs typeface="Times New Roman" panose="02020603050405020304" pitchFamily="18" charset="0"/>
          </a:endParaRPr>
        </a:p>
      </dgm:t>
    </dgm:pt>
    <dgm:pt modelId="{50C9A20C-43F8-424F-BACC-9EE385B8EFEA}" type="parTrans" cxnId="{3AD62FDC-9A37-4688-AA30-3C722AF85146}">
      <dgm:prSet/>
      <dgm:spPr/>
      <dgm:t>
        <a:bodyPr/>
        <a:lstStyle/>
        <a:p>
          <a:endParaRPr lang="en-US"/>
        </a:p>
      </dgm:t>
    </dgm:pt>
    <dgm:pt modelId="{497B4806-05C1-4F28-A664-710791D9D126}" type="sibTrans" cxnId="{3AD62FDC-9A37-4688-AA30-3C722AF85146}">
      <dgm:prSet/>
      <dgm:spPr/>
      <dgm:t>
        <a:bodyPr/>
        <a:lstStyle/>
        <a:p>
          <a:endParaRPr lang="en-US"/>
        </a:p>
      </dgm:t>
    </dgm:pt>
    <dgm:pt modelId="{7DEDEF72-6DD4-408A-9D5C-EADCE49E893C}">
      <dgm:prSet phldrT="[Text]" custT="1"/>
      <dgm:spPr/>
      <dgm:t>
        <a:bodyPr/>
        <a:lstStyle/>
        <a:p>
          <a:r>
            <a:rPr lang="en-US" sz="2000" b="1" dirty="0" smtClean="0">
              <a:solidFill>
                <a:srgbClr val="FFFF00"/>
              </a:solidFill>
              <a:latin typeface="Times New Roman" panose="02020603050405020304" pitchFamily="18" charset="0"/>
              <a:cs typeface="Times New Roman" panose="02020603050405020304" pitchFamily="18" charset="0"/>
            </a:rPr>
            <a:t>BONDS AND DEPOSIT REFUND SYSTEMS</a:t>
          </a:r>
        </a:p>
        <a:p>
          <a:r>
            <a:rPr lang="en-US" sz="2000" dirty="0" smtClean="0">
              <a:latin typeface="Times New Roman" panose="02020603050405020304" pitchFamily="18" charset="0"/>
              <a:cs typeface="Times New Roman" panose="02020603050405020304" pitchFamily="18" charset="0"/>
            </a:rPr>
            <a:t>Environmental performance bonds, land reclamation bond, waste delivery bonds, environmental accident bonds, </a:t>
          </a:r>
          <a:r>
            <a:rPr lang="en-US" sz="2000" dirty="0" err="1" smtClean="0">
              <a:latin typeface="Times New Roman" panose="02020603050405020304" pitchFamily="18" charset="0"/>
              <a:cs typeface="Times New Roman" panose="02020603050405020304" pitchFamily="18" charset="0"/>
            </a:rPr>
            <a:t>etc</a:t>
          </a:r>
          <a:endParaRPr lang="en-US" sz="2000" dirty="0" smtClean="0">
            <a:latin typeface="Times New Roman" panose="02020603050405020304" pitchFamily="18" charset="0"/>
            <a:cs typeface="Times New Roman" panose="02020603050405020304" pitchFamily="18" charset="0"/>
          </a:endParaRPr>
        </a:p>
      </dgm:t>
    </dgm:pt>
    <dgm:pt modelId="{C3AD1A90-A4DF-475F-B509-7E1F9CF64611}" type="parTrans" cxnId="{0A7F6698-70D3-44A3-9406-8F0C3A4C6440}">
      <dgm:prSet/>
      <dgm:spPr/>
      <dgm:t>
        <a:bodyPr/>
        <a:lstStyle/>
        <a:p>
          <a:endParaRPr lang="en-US"/>
        </a:p>
      </dgm:t>
    </dgm:pt>
    <dgm:pt modelId="{95CF3406-9D91-4B0E-96B5-1895D9597107}" type="sibTrans" cxnId="{0A7F6698-70D3-44A3-9406-8F0C3A4C6440}">
      <dgm:prSet/>
      <dgm:spPr/>
      <dgm:t>
        <a:bodyPr/>
        <a:lstStyle/>
        <a:p>
          <a:endParaRPr lang="en-US"/>
        </a:p>
      </dgm:t>
    </dgm:pt>
    <dgm:pt modelId="{3C3238CE-CC03-42DE-8A8D-C57D57FE32E6}">
      <dgm:prSet phldrT="[Text]" custT="1"/>
      <dgm:spPr/>
      <dgm:t>
        <a:bodyPr/>
        <a:lstStyle/>
        <a:p>
          <a:r>
            <a:rPr lang="en-US" sz="2000" b="1" dirty="0" smtClean="0">
              <a:solidFill>
                <a:srgbClr val="FFFF00"/>
              </a:solidFill>
              <a:latin typeface="Times New Roman" panose="02020603050405020304" pitchFamily="18" charset="0"/>
              <a:cs typeface="Times New Roman" panose="02020603050405020304" pitchFamily="18" charset="0"/>
            </a:rPr>
            <a:t>CHARGE SYSTEMS</a:t>
          </a:r>
        </a:p>
        <a:p>
          <a:r>
            <a:rPr lang="en-US" sz="2000" dirty="0" smtClean="0">
              <a:latin typeface="Times New Roman" panose="02020603050405020304" pitchFamily="18" charset="0"/>
              <a:cs typeface="Times New Roman" panose="02020603050405020304" pitchFamily="18" charset="0"/>
            </a:rPr>
            <a:t>Pollution charges, user charges, betterment charges, impact charges, access fees, road tolls, administrative charges</a:t>
          </a:r>
          <a:endParaRPr lang="en-US" sz="2000" dirty="0">
            <a:latin typeface="Times New Roman" panose="02020603050405020304" pitchFamily="18" charset="0"/>
            <a:cs typeface="Times New Roman" panose="02020603050405020304" pitchFamily="18" charset="0"/>
          </a:endParaRPr>
        </a:p>
      </dgm:t>
    </dgm:pt>
    <dgm:pt modelId="{BA38D0FE-520A-470C-B6A6-AFC19AB8A42F}" type="parTrans" cxnId="{EC69BF9F-FE92-4730-B152-6EE8E3A9ED29}">
      <dgm:prSet/>
      <dgm:spPr/>
      <dgm:t>
        <a:bodyPr/>
        <a:lstStyle/>
        <a:p>
          <a:endParaRPr lang="en-US"/>
        </a:p>
      </dgm:t>
    </dgm:pt>
    <dgm:pt modelId="{02E6D1D5-6B33-4818-B6A0-D907079447A2}" type="sibTrans" cxnId="{EC69BF9F-FE92-4730-B152-6EE8E3A9ED29}">
      <dgm:prSet/>
      <dgm:spPr/>
      <dgm:t>
        <a:bodyPr/>
        <a:lstStyle/>
        <a:p>
          <a:endParaRPr lang="en-US"/>
        </a:p>
      </dgm:t>
    </dgm:pt>
    <dgm:pt modelId="{63E974A5-91FA-4535-98F5-2EEF7BFF63A0}" type="pres">
      <dgm:prSet presAssocID="{C49EA012-B6AB-47BE-B21B-19C99D082AFA}" presName="diagram" presStyleCnt="0">
        <dgm:presLayoutVars>
          <dgm:dir/>
          <dgm:resizeHandles val="exact"/>
        </dgm:presLayoutVars>
      </dgm:prSet>
      <dgm:spPr/>
      <dgm:t>
        <a:bodyPr/>
        <a:lstStyle/>
        <a:p>
          <a:endParaRPr lang="tr-TR"/>
        </a:p>
      </dgm:t>
    </dgm:pt>
    <dgm:pt modelId="{F489D9F9-B241-4DDF-87BE-3C5B95925650}" type="pres">
      <dgm:prSet presAssocID="{165913A9-1AD6-414D-A6C1-66F8FC2C1EF5}" presName="node" presStyleLbl="node1" presStyleIdx="0" presStyleCnt="7" custLinFactY="21979" custLinFactNeighborX="6085" custLinFactNeighborY="100000">
        <dgm:presLayoutVars>
          <dgm:bulletEnabled val="1"/>
        </dgm:presLayoutVars>
      </dgm:prSet>
      <dgm:spPr/>
      <dgm:t>
        <a:bodyPr/>
        <a:lstStyle/>
        <a:p>
          <a:endParaRPr lang="en-US"/>
        </a:p>
      </dgm:t>
    </dgm:pt>
    <dgm:pt modelId="{040CC8F9-7AE7-4B7B-B84C-53A430CD1AD5}" type="pres">
      <dgm:prSet presAssocID="{3013159A-C12D-44AF-B8C8-5BFC91A8F156}" presName="sibTrans" presStyleCnt="0"/>
      <dgm:spPr/>
    </dgm:pt>
    <dgm:pt modelId="{3EA71500-C21D-4645-8EBF-7B64530DFAA0}" type="pres">
      <dgm:prSet presAssocID="{D4355744-DC93-4E5E-AA5B-17A5217A3D3A}" presName="node" presStyleLbl="node1" presStyleIdx="1" presStyleCnt="7" custLinFactNeighborX="-59419" custLinFactNeighborY="15313">
        <dgm:presLayoutVars>
          <dgm:bulletEnabled val="1"/>
        </dgm:presLayoutVars>
      </dgm:prSet>
      <dgm:spPr/>
      <dgm:t>
        <a:bodyPr/>
        <a:lstStyle/>
        <a:p>
          <a:endParaRPr lang="en-US"/>
        </a:p>
      </dgm:t>
    </dgm:pt>
    <dgm:pt modelId="{62B1C071-00DC-4798-BE82-68170FFFE206}" type="pres">
      <dgm:prSet presAssocID="{3A134B66-5DD8-4453-85FE-44B0FEC77DCE}" presName="sibTrans" presStyleCnt="0"/>
      <dgm:spPr/>
    </dgm:pt>
    <dgm:pt modelId="{5E8FA189-6485-4472-ABF7-88A92D1809F8}" type="pres">
      <dgm:prSet presAssocID="{DD25822B-D099-4A05-8EF8-2661237D2DAC}" presName="node" presStyleLbl="node1" presStyleIdx="2" presStyleCnt="7" custLinFactNeighborX="-49857" custLinFactNeighborY="14587">
        <dgm:presLayoutVars>
          <dgm:bulletEnabled val="1"/>
        </dgm:presLayoutVars>
      </dgm:prSet>
      <dgm:spPr/>
      <dgm:t>
        <a:bodyPr/>
        <a:lstStyle/>
        <a:p>
          <a:endParaRPr lang="en-US"/>
        </a:p>
      </dgm:t>
    </dgm:pt>
    <dgm:pt modelId="{95BCDC4C-4887-4820-A78F-39D3D9B0019A}" type="pres">
      <dgm:prSet presAssocID="{F9ECB383-F1DE-4F7E-B0E7-B90C33C8C5EB}" presName="sibTrans" presStyleCnt="0"/>
      <dgm:spPr/>
    </dgm:pt>
    <dgm:pt modelId="{248B7891-3139-42AD-930A-938641071AB2}" type="pres">
      <dgm:prSet presAssocID="{7DEDEF72-6DD4-408A-9D5C-EADCE49E893C}" presName="node" presStyleLbl="node1" presStyleIdx="3" presStyleCnt="7" custLinFactX="72281" custLinFactY="13180" custLinFactNeighborX="100000" custLinFactNeighborY="100000">
        <dgm:presLayoutVars>
          <dgm:bulletEnabled val="1"/>
        </dgm:presLayoutVars>
      </dgm:prSet>
      <dgm:spPr/>
      <dgm:t>
        <a:bodyPr/>
        <a:lstStyle/>
        <a:p>
          <a:endParaRPr lang="en-US"/>
        </a:p>
      </dgm:t>
    </dgm:pt>
    <dgm:pt modelId="{3C93DCAB-EEA3-407D-A2B5-74488251F884}" type="pres">
      <dgm:prSet presAssocID="{95CF3406-9D91-4B0E-96B5-1895D9597107}" presName="sibTrans" presStyleCnt="0"/>
      <dgm:spPr/>
    </dgm:pt>
    <dgm:pt modelId="{248D8818-8F21-40F5-93EE-0C82DF025E2B}" type="pres">
      <dgm:prSet presAssocID="{748EFF8D-DD0B-4802-8366-12356393B0A8}" presName="node" presStyleLbl="node1" presStyleIdx="4" presStyleCnt="7" custLinFactY="14181" custLinFactNeighborX="-58392" custLinFactNeighborY="100000">
        <dgm:presLayoutVars>
          <dgm:bulletEnabled val="1"/>
        </dgm:presLayoutVars>
      </dgm:prSet>
      <dgm:spPr/>
      <dgm:t>
        <a:bodyPr/>
        <a:lstStyle/>
        <a:p>
          <a:endParaRPr lang="en-US"/>
        </a:p>
      </dgm:t>
    </dgm:pt>
    <dgm:pt modelId="{C31D599D-B5CA-4310-9AC1-F671F616AA5C}" type="pres">
      <dgm:prSet presAssocID="{80930F80-B155-4938-A25F-3B4B8BB714D4}" presName="sibTrans" presStyleCnt="0"/>
      <dgm:spPr/>
    </dgm:pt>
    <dgm:pt modelId="{077CE1B2-8C4B-4D14-AB25-1C9ACBFADA94}" type="pres">
      <dgm:prSet presAssocID="{521BBEE8-E40A-487E-9384-CC94AA203B2B}" presName="node" presStyleLbl="node1" presStyleIdx="5" presStyleCnt="7" custLinFactNeighborX="476" custLinFactNeighborY="3873">
        <dgm:presLayoutVars>
          <dgm:bulletEnabled val="1"/>
        </dgm:presLayoutVars>
      </dgm:prSet>
      <dgm:spPr/>
      <dgm:t>
        <a:bodyPr/>
        <a:lstStyle/>
        <a:p>
          <a:endParaRPr lang="en-US"/>
        </a:p>
      </dgm:t>
    </dgm:pt>
    <dgm:pt modelId="{8105D075-947F-4578-BBDF-EDF8BD4F62BF}" type="pres">
      <dgm:prSet presAssocID="{497B4806-05C1-4F28-A664-710791D9D126}" presName="sibTrans" presStyleCnt="0"/>
      <dgm:spPr/>
    </dgm:pt>
    <dgm:pt modelId="{1F5EF6BF-C58B-4171-B6EC-82A90052CE0E}" type="pres">
      <dgm:prSet presAssocID="{3C3238CE-CC03-42DE-8A8D-C57D57FE32E6}" presName="node" presStyleLbl="node1" presStyleIdx="6" presStyleCnt="7" custLinFactY="-11354" custLinFactNeighborX="3042" custLinFactNeighborY="-100000">
        <dgm:presLayoutVars>
          <dgm:bulletEnabled val="1"/>
        </dgm:presLayoutVars>
      </dgm:prSet>
      <dgm:spPr/>
      <dgm:t>
        <a:bodyPr/>
        <a:lstStyle/>
        <a:p>
          <a:endParaRPr lang="en-US"/>
        </a:p>
      </dgm:t>
    </dgm:pt>
  </dgm:ptLst>
  <dgm:cxnLst>
    <dgm:cxn modelId="{A88F95FD-2A6E-4BA7-ABDC-7D5DB16FC081}" type="presOf" srcId="{7DEDEF72-6DD4-408A-9D5C-EADCE49E893C}" destId="{248B7891-3139-42AD-930A-938641071AB2}" srcOrd="0" destOrd="0" presId="urn:microsoft.com/office/officeart/2005/8/layout/default"/>
    <dgm:cxn modelId="{3AD62FDC-9A37-4688-AA30-3C722AF85146}" srcId="{C49EA012-B6AB-47BE-B21B-19C99D082AFA}" destId="{521BBEE8-E40A-487E-9384-CC94AA203B2B}" srcOrd="5" destOrd="0" parTransId="{50C9A20C-43F8-424F-BACC-9EE385B8EFEA}" sibTransId="{497B4806-05C1-4F28-A664-710791D9D126}"/>
    <dgm:cxn modelId="{FB06CE7D-0DB0-4DC0-923C-E8187B29B619}" srcId="{C49EA012-B6AB-47BE-B21B-19C99D082AFA}" destId="{748EFF8D-DD0B-4802-8366-12356393B0A8}" srcOrd="4" destOrd="0" parTransId="{2BEC85A2-53E9-40AC-BE35-44566FCD1783}" sibTransId="{80930F80-B155-4938-A25F-3B4B8BB714D4}"/>
    <dgm:cxn modelId="{A540720A-360A-4BE8-99D9-FE5B1103250A}" type="presOf" srcId="{165913A9-1AD6-414D-A6C1-66F8FC2C1EF5}" destId="{F489D9F9-B241-4DDF-87BE-3C5B95925650}" srcOrd="0" destOrd="0" presId="urn:microsoft.com/office/officeart/2005/8/layout/default"/>
    <dgm:cxn modelId="{3A916A16-0A20-420D-8017-0C47C77599BD}" type="presOf" srcId="{521BBEE8-E40A-487E-9384-CC94AA203B2B}" destId="{077CE1B2-8C4B-4D14-AB25-1C9ACBFADA94}" srcOrd="0" destOrd="0" presId="urn:microsoft.com/office/officeart/2005/8/layout/default"/>
    <dgm:cxn modelId="{11C33C61-AC92-450E-A06C-475072F6F607}" type="presOf" srcId="{DD25822B-D099-4A05-8EF8-2661237D2DAC}" destId="{5E8FA189-6485-4472-ABF7-88A92D1809F8}" srcOrd="0" destOrd="0" presId="urn:microsoft.com/office/officeart/2005/8/layout/default"/>
    <dgm:cxn modelId="{C8110007-9744-4422-A7E4-891FE888FDC3}" srcId="{C49EA012-B6AB-47BE-B21B-19C99D082AFA}" destId="{165913A9-1AD6-414D-A6C1-66F8FC2C1EF5}" srcOrd="0" destOrd="0" parTransId="{78F8E0C2-B2B2-4A26-A245-3F3B82718A35}" sibTransId="{3013159A-C12D-44AF-B8C8-5BFC91A8F156}"/>
    <dgm:cxn modelId="{34E89FAE-3E55-4877-93DA-C4DF83F108D3}" type="presOf" srcId="{D4355744-DC93-4E5E-AA5B-17A5217A3D3A}" destId="{3EA71500-C21D-4645-8EBF-7B64530DFAA0}" srcOrd="0" destOrd="0" presId="urn:microsoft.com/office/officeart/2005/8/layout/default"/>
    <dgm:cxn modelId="{68A26A7C-B1A0-4E85-BF6C-C9DD6A0151D1}" type="presOf" srcId="{C49EA012-B6AB-47BE-B21B-19C99D082AFA}" destId="{63E974A5-91FA-4535-98F5-2EEF7BFF63A0}" srcOrd="0" destOrd="0" presId="urn:microsoft.com/office/officeart/2005/8/layout/default"/>
    <dgm:cxn modelId="{EC69BF9F-FE92-4730-B152-6EE8E3A9ED29}" srcId="{C49EA012-B6AB-47BE-B21B-19C99D082AFA}" destId="{3C3238CE-CC03-42DE-8A8D-C57D57FE32E6}" srcOrd="6" destOrd="0" parTransId="{BA38D0FE-520A-470C-B6A6-AFC19AB8A42F}" sibTransId="{02E6D1D5-6B33-4818-B6A0-D907079447A2}"/>
    <dgm:cxn modelId="{B8767AF2-FFE5-4828-9DC4-BDC23EB8BEC7}" srcId="{C49EA012-B6AB-47BE-B21B-19C99D082AFA}" destId="{D4355744-DC93-4E5E-AA5B-17A5217A3D3A}" srcOrd="1" destOrd="0" parTransId="{8B74FDAE-2842-46A0-A61B-3DB366272F24}" sibTransId="{3A134B66-5DD8-4453-85FE-44B0FEC77DCE}"/>
    <dgm:cxn modelId="{0BC520D4-DEF7-4D5F-834F-F8BD4BEB60C1}" type="presOf" srcId="{3C3238CE-CC03-42DE-8A8D-C57D57FE32E6}" destId="{1F5EF6BF-C58B-4171-B6EC-82A90052CE0E}" srcOrd="0" destOrd="0" presId="urn:microsoft.com/office/officeart/2005/8/layout/default"/>
    <dgm:cxn modelId="{0A7F6698-70D3-44A3-9406-8F0C3A4C6440}" srcId="{C49EA012-B6AB-47BE-B21B-19C99D082AFA}" destId="{7DEDEF72-6DD4-408A-9D5C-EADCE49E893C}" srcOrd="3" destOrd="0" parTransId="{C3AD1A90-A4DF-475F-B509-7E1F9CF64611}" sibTransId="{95CF3406-9D91-4B0E-96B5-1895D9597107}"/>
    <dgm:cxn modelId="{CD2C5D33-41D4-4665-9270-1AE17ADE5F95}" srcId="{C49EA012-B6AB-47BE-B21B-19C99D082AFA}" destId="{DD25822B-D099-4A05-8EF8-2661237D2DAC}" srcOrd="2" destOrd="0" parTransId="{600F5A33-4E0B-49D9-AB1F-BE8D69197640}" sibTransId="{F9ECB383-F1DE-4F7E-B0E7-B90C33C8C5EB}"/>
    <dgm:cxn modelId="{C5A11090-EDD0-47FA-B44F-47E7245F3C22}" type="presOf" srcId="{748EFF8D-DD0B-4802-8366-12356393B0A8}" destId="{248D8818-8F21-40F5-93EE-0C82DF025E2B}" srcOrd="0" destOrd="0" presId="urn:microsoft.com/office/officeart/2005/8/layout/default"/>
    <dgm:cxn modelId="{954A91C8-064F-40BF-8C25-824E74B1D4D5}" type="presParOf" srcId="{63E974A5-91FA-4535-98F5-2EEF7BFF63A0}" destId="{F489D9F9-B241-4DDF-87BE-3C5B95925650}" srcOrd="0" destOrd="0" presId="urn:microsoft.com/office/officeart/2005/8/layout/default"/>
    <dgm:cxn modelId="{104F9516-E41A-4FD6-8BD5-9DB447C00CE8}" type="presParOf" srcId="{63E974A5-91FA-4535-98F5-2EEF7BFF63A0}" destId="{040CC8F9-7AE7-4B7B-B84C-53A430CD1AD5}" srcOrd="1" destOrd="0" presId="urn:microsoft.com/office/officeart/2005/8/layout/default"/>
    <dgm:cxn modelId="{8A06D4A6-E92F-4438-B403-DBAB5F4C2581}" type="presParOf" srcId="{63E974A5-91FA-4535-98F5-2EEF7BFF63A0}" destId="{3EA71500-C21D-4645-8EBF-7B64530DFAA0}" srcOrd="2" destOrd="0" presId="urn:microsoft.com/office/officeart/2005/8/layout/default"/>
    <dgm:cxn modelId="{BBB78EFF-0231-4C03-90F9-A6EAB5C7D583}" type="presParOf" srcId="{63E974A5-91FA-4535-98F5-2EEF7BFF63A0}" destId="{62B1C071-00DC-4798-BE82-68170FFFE206}" srcOrd="3" destOrd="0" presId="urn:microsoft.com/office/officeart/2005/8/layout/default"/>
    <dgm:cxn modelId="{F9D26888-305E-4D26-AA8B-7C2DADE3D1B6}" type="presParOf" srcId="{63E974A5-91FA-4535-98F5-2EEF7BFF63A0}" destId="{5E8FA189-6485-4472-ABF7-88A92D1809F8}" srcOrd="4" destOrd="0" presId="urn:microsoft.com/office/officeart/2005/8/layout/default"/>
    <dgm:cxn modelId="{0758C2F9-BA31-49E3-91D7-B4258264659C}" type="presParOf" srcId="{63E974A5-91FA-4535-98F5-2EEF7BFF63A0}" destId="{95BCDC4C-4887-4820-A78F-39D3D9B0019A}" srcOrd="5" destOrd="0" presId="urn:microsoft.com/office/officeart/2005/8/layout/default"/>
    <dgm:cxn modelId="{254C6CDB-B940-4F86-A8B9-FDC6FC0C3111}" type="presParOf" srcId="{63E974A5-91FA-4535-98F5-2EEF7BFF63A0}" destId="{248B7891-3139-42AD-930A-938641071AB2}" srcOrd="6" destOrd="0" presId="urn:microsoft.com/office/officeart/2005/8/layout/default"/>
    <dgm:cxn modelId="{502A0798-1483-4CE4-A827-2177212CC206}" type="presParOf" srcId="{63E974A5-91FA-4535-98F5-2EEF7BFF63A0}" destId="{3C93DCAB-EEA3-407D-A2B5-74488251F884}" srcOrd="7" destOrd="0" presId="urn:microsoft.com/office/officeart/2005/8/layout/default"/>
    <dgm:cxn modelId="{FCC93967-6A3C-4022-8BAF-44A71F142782}" type="presParOf" srcId="{63E974A5-91FA-4535-98F5-2EEF7BFF63A0}" destId="{248D8818-8F21-40F5-93EE-0C82DF025E2B}" srcOrd="8" destOrd="0" presId="urn:microsoft.com/office/officeart/2005/8/layout/default"/>
    <dgm:cxn modelId="{598E7606-B7B4-44D6-BE31-A18484749EB2}" type="presParOf" srcId="{63E974A5-91FA-4535-98F5-2EEF7BFF63A0}" destId="{C31D599D-B5CA-4310-9AC1-F671F616AA5C}" srcOrd="9" destOrd="0" presId="urn:microsoft.com/office/officeart/2005/8/layout/default"/>
    <dgm:cxn modelId="{84D28313-25A2-4F43-8A2C-A3D3E4657BF2}" type="presParOf" srcId="{63E974A5-91FA-4535-98F5-2EEF7BFF63A0}" destId="{077CE1B2-8C4B-4D14-AB25-1C9ACBFADA94}" srcOrd="10" destOrd="0" presId="urn:microsoft.com/office/officeart/2005/8/layout/default"/>
    <dgm:cxn modelId="{049E23D9-EB64-42F1-8888-AF4D30D2F7C0}" type="presParOf" srcId="{63E974A5-91FA-4535-98F5-2EEF7BFF63A0}" destId="{8105D075-947F-4578-BBDF-EDF8BD4F62BF}" srcOrd="11" destOrd="0" presId="urn:microsoft.com/office/officeart/2005/8/layout/default"/>
    <dgm:cxn modelId="{4CC4BF6C-4AA0-4E4D-9AFB-81372F8DD572}" type="presParOf" srcId="{63E974A5-91FA-4535-98F5-2EEF7BFF63A0}" destId="{1F5EF6BF-C58B-4171-B6EC-82A90052CE0E}" srcOrd="1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CC970DB-8EE6-4E5B-9CBE-4CA39D1A6EC2}" type="datetimeFigureOut">
              <a:rPr lang="en-US" smtClean="0"/>
              <a:t>26-Feb-15</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D355828-8ECA-4525-A47E-5E299A14B1C7}" type="slidenum">
              <a:rPr lang="en-US" smtClean="0"/>
              <a:t>‹#›</a:t>
            </a:fld>
            <a:endParaRPr lang="en-US" dirty="0"/>
          </a:p>
        </p:txBody>
      </p:sp>
    </p:spTree>
    <p:extLst>
      <p:ext uri="{BB962C8B-B14F-4D97-AF65-F5344CB8AC3E}">
        <p14:creationId xmlns:p14="http://schemas.microsoft.com/office/powerpoint/2010/main" val="34518015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51E2C2-7400-4085-A096-E9951708F6EB}" type="datetimeFigureOut">
              <a:rPr lang="en-US" smtClean="0"/>
              <a:t>26-Feb-15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002206-8D89-48B2-89F3-222ECCA733C3}" type="slidenum">
              <a:rPr lang="en-US" smtClean="0"/>
              <a:t>‹#›</a:t>
            </a:fld>
            <a:endParaRPr lang="en-US"/>
          </a:p>
        </p:txBody>
      </p:sp>
    </p:spTree>
    <p:extLst>
      <p:ext uri="{BB962C8B-B14F-4D97-AF65-F5344CB8AC3E}">
        <p14:creationId xmlns:p14="http://schemas.microsoft.com/office/powerpoint/2010/main" val="7616846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10"/>
          </p:nvPr>
        </p:nvSpPr>
        <p:spPr/>
        <p:txBody>
          <a:bodyPr/>
          <a:lstStyle/>
          <a:p>
            <a:fld id="{9F002206-8D89-48B2-89F3-222ECCA733C3}" type="slidenum">
              <a:rPr lang="en-US" smtClean="0"/>
              <a:t>2</a:t>
            </a:fld>
            <a:endParaRPr lang="en-US"/>
          </a:p>
        </p:txBody>
      </p:sp>
    </p:spTree>
    <p:extLst>
      <p:ext uri="{BB962C8B-B14F-4D97-AF65-F5344CB8AC3E}">
        <p14:creationId xmlns:p14="http://schemas.microsoft.com/office/powerpoint/2010/main" val="11605152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dirty="0" smtClean="0"/>
              <a:t>- The European Court of Justice has firmly placed the ‘PPP within the jurisprudence</a:t>
            </a:r>
            <a:r>
              <a:rPr lang="en-US" baseline="0" dirty="0" smtClean="0"/>
              <a:t> of the UK</a:t>
            </a:r>
            <a:endParaRPr lang="en-US" dirty="0"/>
          </a:p>
        </p:txBody>
      </p:sp>
      <p:sp>
        <p:nvSpPr>
          <p:cNvPr id="4" name="Номер слайда 3"/>
          <p:cNvSpPr>
            <a:spLocks noGrp="1"/>
          </p:cNvSpPr>
          <p:nvPr>
            <p:ph type="sldNum" sz="quarter" idx="10"/>
          </p:nvPr>
        </p:nvSpPr>
        <p:spPr/>
        <p:txBody>
          <a:bodyPr/>
          <a:lstStyle/>
          <a:p>
            <a:fld id="{E85DE972-F680-46A1-AD15-7E5924E59E6D}" type="slidenum">
              <a:rPr lang="en-US" smtClean="0"/>
              <a:t>22</a:t>
            </a:fld>
            <a:endParaRPr lang="en-US"/>
          </a:p>
        </p:txBody>
      </p:sp>
    </p:spTree>
    <p:extLst>
      <p:ext uri="{BB962C8B-B14F-4D97-AF65-F5344CB8AC3E}">
        <p14:creationId xmlns:p14="http://schemas.microsoft.com/office/powerpoint/2010/main" val="9979540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dirty="0" smtClean="0"/>
              <a:t>PPP has</a:t>
            </a:r>
            <a:r>
              <a:rPr lang="en-US" baseline="0" dirty="0" smtClean="0"/>
              <a:t> been entrenched in the Canadian legal system and its environmental legislation.</a:t>
            </a:r>
          </a:p>
          <a:p>
            <a:r>
              <a:rPr lang="en-US" baseline="0" dirty="0" smtClean="0"/>
              <a:t>Some courts have relied on Canada’s international commitments to environmental principles to justify environmental legislation. </a:t>
            </a:r>
          </a:p>
          <a:p>
            <a:r>
              <a:rPr lang="en-US" baseline="0" dirty="0" smtClean="0"/>
              <a:t>Canadian provincial jurisdictions have legislative provisions that require person causing releases into the environment to take steps to control and remediate the contamination. </a:t>
            </a:r>
          </a:p>
          <a:p>
            <a:r>
              <a:rPr lang="en-US" baseline="0" dirty="0" smtClean="0"/>
              <a:t>Federal environmental legislation also expressly or </a:t>
            </a:r>
            <a:r>
              <a:rPr lang="en-US" baseline="0" dirty="0" err="1" smtClean="0"/>
              <a:t>implicity</a:t>
            </a:r>
            <a:r>
              <a:rPr lang="en-US" baseline="0" dirty="0" smtClean="0"/>
              <a:t> incorporate the principle </a:t>
            </a:r>
          </a:p>
          <a:p>
            <a:r>
              <a:rPr lang="en-US" baseline="0" dirty="0" smtClean="0"/>
              <a:t>Imperial Oil v Quebec:</a:t>
            </a:r>
          </a:p>
        </p:txBody>
      </p:sp>
      <p:sp>
        <p:nvSpPr>
          <p:cNvPr id="4" name="Номер слайда 3"/>
          <p:cNvSpPr>
            <a:spLocks noGrp="1"/>
          </p:cNvSpPr>
          <p:nvPr>
            <p:ph type="sldNum" sz="quarter" idx="10"/>
          </p:nvPr>
        </p:nvSpPr>
        <p:spPr/>
        <p:txBody>
          <a:bodyPr/>
          <a:lstStyle/>
          <a:p>
            <a:fld id="{E85DE972-F680-46A1-AD15-7E5924E59E6D}" type="slidenum">
              <a:rPr lang="en-US" smtClean="0"/>
              <a:t>23</a:t>
            </a:fld>
            <a:endParaRPr lang="en-US"/>
          </a:p>
        </p:txBody>
      </p:sp>
    </p:spTree>
    <p:extLst>
      <p:ext uri="{BB962C8B-B14F-4D97-AF65-F5344CB8AC3E}">
        <p14:creationId xmlns:p14="http://schemas.microsoft.com/office/powerpoint/2010/main" val="35296825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dirty="0" smtClean="0"/>
              <a:t>In its decision the court</a:t>
            </a:r>
            <a:r>
              <a:rPr lang="en-US" baseline="0" dirty="0" smtClean="0"/>
              <a:t> relied on the provincial legislation, on domestic laws as well as the Rio Declaration to find the </a:t>
            </a:r>
            <a:r>
              <a:rPr lang="en-US" baseline="0" dirty="0" err="1" smtClean="0"/>
              <a:t>bindingness</a:t>
            </a:r>
            <a:r>
              <a:rPr lang="en-US" baseline="0" dirty="0" smtClean="0"/>
              <a:t> of the PPP. </a:t>
            </a:r>
            <a:endParaRPr lang="en-US" dirty="0"/>
          </a:p>
        </p:txBody>
      </p:sp>
      <p:sp>
        <p:nvSpPr>
          <p:cNvPr id="4" name="Номер слайда 3"/>
          <p:cNvSpPr>
            <a:spLocks noGrp="1"/>
          </p:cNvSpPr>
          <p:nvPr>
            <p:ph type="sldNum" sz="quarter" idx="10"/>
          </p:nvPr>
        </p:nvSpPr>
        <p:spPr/>
        <p:txBody>
          <a:bodyPr/>
          <a:lstStyle/>
          <a:p>
            <a:fld id="{E85DE972-F680-46A1-AD15-7E5924E59E6D}" type="slidenum">
              <a:rPr lang="en-US" smtClean="0"/>
              <a:t>25</a:t>
            </a:fld>
            <a:endParaRPr lang="en-US"/>
          </a:p>
        </p:txBody>
      </p:sp>
    </p:spTree>
    <p:extLst>
      <p:ext uri="{BB962C8B-B14F-4D97-AF65-F5344CB8AC3E}">
        <p14:creationId xmlns:p14="http://schemas.microsoft.com/office/powerpoint/2010/main" val="34185809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dirty="0" smtClean="0"/>
              <a:t>The polluter pays principle has</a:t>
            </a:r>
            <a:r>
              <a:rPr lang="en-US" baseline="0" dirty="0" smtClean="0"/>
              <a:t> firmly established itself in the judicial </a:t>
            </a:r>
            <a:r>
              <a:rPr lang="en-US" baseline="0" dirty="0" err="1" smtClean="0"/>
              <a:t>landcape</a:t>
            </a:r>
            <a:r>
              <a:rPr lang="en-US" baseline="0" dirty="0" smtClean="0"/>
              <a:t> of India.</a:t>
            </a:r>
          </a:p>
          <a:p>
            <a:pPr marL="228600" indent="-228600">
              <a:buAutoNum type="arabicPeriod"/>
            </a:pPr>
            <a:r>
              <a:rPr lang="en-US" baseline="0" dirty="0" smtClean="0"/>
              <a:t>PPP received its strongest enunciation in this case</a:t>
            </a:r>
          </a:p>
          <a:p>
            <a:pPr marL="228600" indent="-228600">
              <a:buAutoNum type="arabicPeriod"/>
            </a:pPr>
            <a:r>
              <a:rPr lang="en-US" baseline="0" dirty="0" smtClean="0"/>
              <a:t>PPP was implanted in the award of damages in this case</a:t>
            </a:r>
            <a:endParaRPr lang="en-US" dirty="0"/>
          </a:p>
        </p:txBody>
      </p:sp>
      <p:sp>
        <p:nvSpPr>
          <p:cNvPr id="4" name="Номер слайда 3"/>
          <p:cNvSpPr>
            <a:spLocks noGrp="1"/>
          </p:cNvSpPr>
          <p:nvPr>
            <p:ph type="sldNum" sz="quarter" idx="10"/>
          </p:nvPr>
        </p:nvSpPr>
        <p:spPr/>
        <p:txBody>
          <a:bodyPr/>
          <a:lstStyle/>
          <a:p>
            <a:fld id="{E85DE972-F680-46A1-AD15-7E5924E59E6D}" type="slidenum">
              <a:rPr lang="en-US" smtClean="0"/>
              <a:t>26</a:t>
            </a:fld>
            <a:endParaRPr lang="en-US"/>
          </a:p>
        </p:txBody>
      </p:sp>
    </p:spTree>
    <p:extLst>
      <p:ext uri="{BB962C8B-B14F-4D97-AF65-F5344CB8AC3E}">
        <p14:creationId xmlns:p14="http://schemas.microsoft.com/office/powerpoint/2010/main" val="40390027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Economic instruments aim to bridge the gap between private and social costs by internalizing all external costs (both depletion and pollution costs) to their sources: the producers and consumers of the resource depleting and polluting commodities</a:t>
            </a:r>
          </a:p>
          <a:p>
            <a:endParaRPr lang="en-US" dirty="0"/>
          </a:p>
        </p:txBody>
      </p:sp>
      <p:sp>
        <p:nvSpPr>
          <p:cNvPr id="4" name="Slide Number Placeholder 3"/>
          <p:cNvSpPr>
            <a:spLocks noGrp="1"/>
          </p:cNvSpPr>
          <p:nvPr>
            <p:ph type="sldNum" sz="quarter" idx="10"/>
          </p:nvPr>
        </p:nvSpPr>
        <p:spPr/>
        <p:txBody>
          <a:bodyPr/>
          <a:lstStyle/>
          <a:p>
            <a:fld id="{9F002206-8D89-48B2-89F3-222ECCA733C3}" type="slidenum">
              <a:rPr lang="en-US" smtClean="0"/>
              <a:t>28</a:t>
            </a:fld>
            <a:endParaRPr lang="en-US"/>
          </a:p>
        </p:txBody>
      </p:sp>
    </p:spTree>
    <p:extLst>
      <p:ext uri="{BB962C8B-B14F-4D97-AF65-F5344CB8AC3E}">
        <p14:creationId xmlns:p14="http://schemas.microsoft.com/office/powerpoint/2010/main" val="24958980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Unaccounted social costs (S+MUC0+MEC0), underpricing and overproduction (P0, Q0) vs. internalization of external costs, full cost pricing and optimal production (P*, Q*); the role of economic instruments in internalizing external costs (MUC*+ MEC*)</a:t>
            </a:r>
          </a:p>
          <a:p>
            <a:endParaRPr lang="en-US" dirty="0"/>
          </a:p>
        </p:txBody>
      </p:sp>
      <p:sp>
        <p:nvSpPr>
          <p:cNvPr id="4" name="Slide Number Placeholder 3"/>
          <p:cNvSpPr>
            <a:spLocks noGrp="1"/>
          </p:cNvSpPr>
          <p:nvPr>
            <p:ph type="sldNum" sz="quarter" idx="10"/>
          </p:nvPr>
        </p:nvSpPr>
        <p:spPr/>
        <p:txBody>
          <a:bodyPr/>
          <a:lstStyle/>
          <a:p>
            <a:fld id="{9F002206-8D89-48B2-89F3-222ECCA733C3}" type="slidenum">
              <a:rPr lang="en-US" smtClean="0"/>
              <a:t>29</a:t>
            </a:fld>
            <a:endParaRPr lang="en-US"/>
          </a:p>
        </p:txBody>
      </p:sp>
    </p:spTree>
    <p:extLst>
      <p:ext uri="{BB962C8B-B14F-4D97-AF65-F5344CB8AC3E}">
        <p14:creationId xmlns:p14="http://schemas.microsoft.com/office/powerpoint/2010/main" val="29510451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b="0" dirty="0" smtClean="0">
                <a:solidFill>
                  <a:schemeClr val="tx1"/>
                </a:solidFill>
                <a:latin typeface="Times New Roman" panose="02020603050405020304" pitchFamily="18" charset="0"/>
                <a:cs typeface="Times New Roman" panose="02020603050405020304" pitchFamily="18" charset="0"/>
              </a:rPr>
              <a:t>The consequence of this internalization is that the owner will not engage in resource extraction unless the price of the resource commodity covers not only the extraction cost but also the depletion or user cost, which is the foregone future benefit as a result of present use (OECD, 2008).</a:t>
            </a:r>
          </a:p>
          <a:p>
            <a:pPr algn="just"/>
            <a:endParaRPr lang="en-US" b="0" dirty="0" smtClean="0">
              <a:solidFill>
                <a:schemeClr val="tx1"/>
              </a:solidFill>
              <a:latin typeface="Times New Roman" panose="02020603050405020304" pitchFamily="18" charset="0"/>
              <a:cs typeface="Times New Roman" panose="02020603050405020304" pitchFamily="18" charset="0"/>
            </a:endParaRPr>
          </a:p>
          <a:p>
            <a:pPr algn="just"/>
            <a:r>
              <a:rPr lang="en-US" b="0" dirty="0" smtClean="0">
                <a:solidFill>
                  <a:schemeClr val="tx1"/>
                </a:solidFill>
                <a:latin typeface="Times New Roman" panose="02020603050405020304" pitchFamily="18" charset="0"/>
                <a:cs typeface="Times New Roman" panose="02020603050405020304" pitchFamily="18" charset="0"/>
              </a:rPr>
              <a:t>Property rights need not be private—they can be communal or public (state)—but they need to be well-defined, secure, and transferable if they are to effectively internalize depletion costs (T </a:t>
            </a:r>
            <a:r>
              <a:rPr lang="en-US" b="0" dirty="0" err="1" smtClean="0">
                <a:solidFill>
                  <a:schemeClr val="tx1"/>
                </a:solidFill>
                <a:latin typeface="Times New Roman" panose="02020603050405020304" pitchFamily="18" charset="0"/>
                <a:cs typeface="Times New Roman" panose="02020603050405020304" pitchFamily="18" charset="0"/>
              </a:rPr>
              <a:t>Panayotou</a:t>
            </a:r>
            <a:r>
              <a:rPr lang="en-US" b="0" dirty="0" smtClean="0">
                <a:solidFill>
                  <a:schemeClr val="tx1"/>
                </a:solidFill>
                <a:latin typeface="Times New Roman" panose="02020603050405020304" pitchFamily="18" charset="0"/>
                <a:cs typeface="Times New Roman" panose="02020603050405020304" pitchFamily="18" charset="0"/>
              </a:rPr>
              <a:t>:‎1994).</a:t>
            </a:r>
          </a:p>
          <a:p>
            <a:endParaRPr lang="en-US" dirty="0"/>
          </a:p>
        </p:txBody>
      </p:sp>
      <p:sp>
        <p:nvSpPr>
          <p:cNvPr id="4" name="Slide Number Placeholder 3"/>
          <p:cNvSpPr>
            <a:spLocks noGrp="1"/>
          </p:cNvSpPr>
          <p:nvPr>
            <p:ph type="sldNum" sz="quarter" idx="10"/>
          </p:nvPr>
        </p:nvSpPr>
        <p:spPr/>
        <p:txBody>
          <a:bodyPr/>
          <a:lstStyle/>
          <a:p>
            <a:fld id="{9F002206-8D89-48B2-89F3-222ECCA733C3}" type="slidenum">
              <a:rPr lang="en-US" smtClean="0"/>
              <a:t>32</a:t>
            </a:fld>
            <a:endParaRPr lang="en-US"/>
          </a:p>
        </p:txBody>
      </p:sp>
    </p:spTree>
    <p:extLst>
      <p:ext uri="{BB962C8B-B14F-4D97-AF65-F5344CB8AC3E}">
        <p14:creationId xmlns:p14="http://schemas.microsoft.com/office/powerpoint/2010/main" val="20999553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smtClean="0"/>
              <a:t>The property rights approach to the internalization of external cost has a number of limitations which, though important, do not outweigh the advantages in most circumstances, and could be remedied with additional instruments. One limitation is that the assignment of property rights is a politically contentious issue subject to rent seeking and corruption and can be used as an instrument to achieve political objectives (e.g., reward political supporters). A second limitation is in how property rights are assigned (distributed), this has momentous distributional implications: if granted free of charge, property right holders are given</a:t>
            </a:r>
            <a:r>
              <a:rPr lang="en-US" baseline="0" dirty="0" smtClean="0"/>
              <a:t> </a:t>
            </a:r>
            <a:r>
              <a:rPr lang="en-US" dirty="0" smtClean="0"/>
              <a:t>ownership to the entire present value of the infinite stream of rents flowing from the resource; if the rights are sold or auctioned, the issuing authority acquires the present value of rents which it can then expend or redistribute according to its own social, environmental, </a:t>
            </a:r>
          </a:p>
          <a:p>
            <a:pPr algn="just"/>
            <a:r>
              <a:rPr lang="en-US" dirty="0" smtClean="0"/>
              <a:t>economic, or other objectives. </a:t>
            </a:r>
            <a:endParaRPr lang="en-US" dirty="0"/>
          </a:p>
        </p:txBody>
      </p:sp>
      <p:sp>
        <p:nvSpPr>
          <p:cNvPr id="4" name="Slide Number Placeholder 3"/>
          <p:cNvSpPr>
            <a:spLocks noGrp="1"/>
          </p:cNvSpPr>
          <p:nvPr>
            <p:ph type="sldNum" sz="quarter" idx="10"/>
          </p:nvPr>
        </p:nvSpPr>
        <p:spPr/>
        <p:txBody>
          <a:bodyPr/>
          <a:lstStyle/>
          <a:p>
            <a:fld id="{9F002206-8D89-48B2-89F3-222ECCA733C3}" type="slidenum">
              <a:rPr lang="en-US" smtClean="0"/>
              <a:t>33</a:t>
            </a:fld>
            <a:endParaRPr lang="en-US"/>
          </a:p>
        </p:txBody>
      </p:sp>
    </p:spTree>
    <p:extLst>
      <p:ext uri="{BB962C8B-B14F-4D97-AF65-F5344CB8AC3E}">
        <p14:creationId xmlns:p14="http://schemas.microsoft.com/office/powerpoint/2010/main" val="5530974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solidFill>
                  <a:schemeClr val="tx1"/>
                </a:solidFill>
                <a:latin typeface="Times New Roman" panose="02020603050405020304" pitchFamily="18" charset="0"/>
                <a:cs typeface="Times New Roman" panose="02020603050405020304" pitchFamily="18" charset="0"/>
              </a:rPr>
              <a:t>Hence, polluting inputs and final products are generally underpriced, both absolutely (in terms of social costs) and in relation to non-polluting or less polluting products. This results in overproduction and overconsumption which in turn result in environmental damage at a higher than socially optimal level.</a:t>
            </a:r>
          </a:p>
          <a:p>
            <a:endParaRPr lang="en-US" dirty="0"/>
          </a:p>
        </p:txBody>
      </p:sp>
      <p:sp>
        <p:nvSpPr>
          <p:cNvPr id="4" name="Slide Number Placeholder 3"/>
          <p:cNvSpPr>
            <a:spLocks noGrp="1"/>
          </p:cNvSpPr>
          <p:nvPr>
            <p:ph type="sldNum" sz="quarter" idx="10"/>
          </p:nvPr>
        </p:nvSpPr>
        <p:spPr/>
        <p:txBody>
          <a:bodyPr/>
          <a:lstStyle/>
          <a:p>
            <a:fld id="{9F002206-8D89-48B2-89F3-222ECCA733C3}" type="slidenum">
              <a:rPr lang="en-US" smtClean="0"/>
              <a:t>34</a:t>
            </a:fld>
            <a:endParaRPr lang="en-US"/>
          </a:p>
        </p:txBody>
      </p:sp>
    </p:spTree>
    <p:extLst>
      <p:ext uri="{BB962C8B-B14F-4D97-AF65-F5344CB8AC3E}">
        <p14:creationId xmlns:p14="http://schemas.microsoft.com/office/powerpoint/2010/main" val="32184323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smtClean="0"/>
              <a:t>Financial instruments such as  revolving funds, green funds, relocation incentives and subsidized interest or soft loans (for projects with significant positive externalities, e.g., </a:t>
            </a:r>
            <a:r>
              <a:rPr lang="en-US" dirty="0" smtClean="0">
                <a:solidFill>
                  <a:srgbClr val="FF0000"/>
                </a:solidFill>
              </a:rPr>
              <a:t>reforestation</a:t>
            </a:r>
            <a:r>
              <a:rPr lang="en-US" dirty="0" smtClean="0"/>
              <a:t>) may be justified as (a) second-best responses to distorted or inefficient capital markets, (b) vehicles for internalizing positive externalities or environmentally minded investors' willingness to pay for socially responsible investments, and (c) instruments for mobilizing additional financial resources for conservation, environmental protection, and sustainable development. </a:t>
            </a:r>
            <a:endParaRPr lang="en-US" dirty="0"/>
          </a:p>
        </p:txBody>
      </p:sp>
      <p:sp>
        <p:nvSpPr>
          <p:cNvPr id="4" name="Slide Number Placeholder 3"/>
          <p:cNvSpPr>
            <a:spLocks noGrp="1"/>
          </p:cNvSpPr>
          <p:nvPr>
            <p:ph type="sldNum" sz="quarter" idx="10"/>
          </p:nvPr>
        </p:nvSpPr>
        <p:spPr/>
        <p:txBody>
          <a:bodyPr/>
          <a:lstStyle/>
          <a:p>
            <a:fld id="{9F002206-8D89-48B2-89F3-222ECCA733C3}" type="slidenum">
              <a:rPr lang="en-US" smtClean="0"/>
              <a:t>36</a:t>
            </a:fld>
            <a:endParaRPr lang="en-US"/>
          </a:p>
        </p:txBody>
      </p:sp>
    </p:spTree>
    <p:extLst>
      <p:ext uri="{BB962C8B-B14F-4D97-AF65-F5344CB8AC3E}">
        <p14:creationId xmlns:p14="http://schemas.microsoft.com/office/powerpoint/2010/main" val="948944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en-US" dirty="0"/>
          </a:p>
        </p:txBody>
      </p:sp>
      <p:sp>
        <p:nvSpPr>
          <p:cNvPr id="4" name="Номер слайда 3"/>
          <p:cNvSpPr>
            <a:spLocks noGrp="1"/>
          </p:cNvSpPr>
          <p:nvPr>
            <p:ph type="sldNum" sz="quarter" idx="10"/>
          </p:nvPr>
        </p:nvSpPr>
        <p:spPr/>
        <p:txBody>
          <a:bodyPr/>
          <a:lstStyle/>
          <a:p>
            <a:fld id="{E85DE972-F680-46A1-AD15-7E5924E59E6D}" type="slidenum">
              <a:rPr lang="en-US" smtClean="0"/>
              <a:t>4</a:t>
            </a:fld>
            <a:endParaRPr lang="en-US"/>
          </a:p>
        </p:txBody>
      </p:sp>
    </p:spTree>
    <p:extLst>
      <p:ext uri="{BB962C8B-B14F-4D97-AF65-F5344CB8AC3E}">
        <p14:creationId xmlns:p14="http://schemas.microsoft.com/office/powerpoint/2010/main" val="28635374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Liability systems are not recommended for developing countries with poorly developed legal systems, or with cultures that very rarely use courts to resolve disputes or award damages (although “liability systems” are not unknown to traditional societies, where the tribal chief or the elders settle disputes and award damages).</a:t>
            </a:r>
            <a:endParaRPr lang="en-US" dirty="0"/>
          </a:p>
        </p:txBody>
      </p:sp>
      <p:sp>
        <p:nvSpPr>
          <p:cNvPr id="4" name="Slide Number Placeholder 3"/>
          <p:cNvSpPr>
            <a:spLocks noGrp="1"/>
          </p:cNvSpPr>
          <p:nvPr>
            <p:ph type="sldNum" sz="quarter" idx="10"/>
          </p:nvPr>
        </p:nvSpPr>
        <p:spPr/>
        <p:txBody>
          <a:bodyPr/>
          <a:lstStyle/>
          <a:p>
            <a:fld id="{9F002206-8D89-48B2-89F3-222ECCA733C3}" type="slidenum">
              <a:rPr lang="en-US" smtClean="0"/>
              <a:t>37</a:t>
            </a:fld>
            <a:endParaRPr lang="en-US"/>
          </a:p>
        </p:txBody>
      </p:sp>
    </p:spTree>
    <p:extLst>
      <p:ext uri="{BB962C8B-B14F-4D97-AF65-F5344CB8AC3E}">
        <p14:creationId xmlns:p14="http://schemas.microsoft.com/office/powerpoint/2010/main" val="3703800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fact, a large portion of public environmental expenditures is for restoration of degraded environments, which could have been prevented or paid for by the polluters or beneficiaries of responsible activities. The government can reduce its share of the clean up and restoration bill (and, in fact, the overall size of the bill), by instituting deposit-refund systems, environmental bonds, bank guarantees for compliance with environmental rules, presumptive charges based on engineering or statistical output-waste coefficients, etc., with refunds for improved efficiency. </a:t>
            </a:r>
            <a:endParaRPr lang="en-US" dirty="0"/>
          </a:p>
        </p:txBody>
      </p:sp>
      <p:sp>
        <p:nvSpPr>
          <p:cNvPr id="4" name="Slide Number Placeholder 3"/>
          <p:cNvSpPr>
            <a:spLocks noGrp="1"/>
          </p:cNvSpPr>
          <p:nvPr>
            <p:ph type="sldNum" sz="quarter" idx="10"/>
          </p:nvPr>
        </p:nvSpPr>
        <p:spPr/>
        <p:txBody>
          <a:bodyPr/>
          <a:lstStyle/>
          <a:p>
            <a:fld id="{9F002206-8D89-48B2-89F3-222ECCA733C3}" type="slidenum">
              <a:rPr lang="en-US" smtClean="0"/>
              <a:t>38</a:t>
            </a:fld>
            <a:endParaRPr lang="en-US"/>
          </a:p>
        </p:txBody>
      </p:sp>
    </p:spTree>
    <p:extLst>
      <p:ext uri="{BB962C8B-B14F-4D97-AF65-F5344CB8AC3E}">
        <p14:creationId xmlns:p14="http://schemas.microsoft.com/office/powerpoint/2010/main" val="25738002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171450" indent="-171450">
              <a:buFontTx/>
              <a:buChar char="-"/>
            </a:pPr>
            <a:r>
              <a:rPr lang="en-US" sz="1200" b="0" i="0" kern="1200" dirty="0" smtClean="0">
                <a:solidFill>
                  <a:schemeClr val="tx1"/>
                </a:solidFill>
                <a:effectLst/>
                <a:latin typeface="+mn-lt"/>
                <a:ea typeface="+mn-ea"/>
                <a:cs typeface="+mn-cs"/>
              </a:rPr>
              <a:t>OECD provides a forum in which governments can work together to share experiences and seek solutions to common economic and social problems. </a:t>
            </a:r>
          </a:p>
          <a:p>
            <a:pPr marL="171450" indent="-171450">
              <a:buFontTx/>
              <a:buChar char="-"/>
            </a:pPr>
            <a:r>
              <a:rPr lang="en-US" sz="1200" b="0" i="0" kern="1200" dirty="0" smtClean="0">
                <a:solidFill>
                  <a:schemeClr val="tx1"/>
                </a:solidFill>
                <a:effectLst/>
                <a:latin typeface="+mn-lt"/>
                <a:ea typeface="+mn-ea"/>
                <a:cs typeface="+mn-cs"/>
              </a:rPr>
              <a:t>There are 34 member</a:t>
            </a:r>
            <a:r>
              <a:rPr lang="en-US" sz="1200" b="0" i="0" kern="1200" baseline="0" dirty="0" smtClean="0">
                <a:solidFill>
                  <a:schemeClr val="tx1"/>
                </a:solidFill>
                <a:effectLst/>
                <a:latin typeface="+mn-lt"/>
                <a:ea typeface="+mn-ea"/>
                <a:cs typeface="+mn-cs"/>
              </a:rPr>
              <a:t> states, and Russia, Latvia and Columbia’s acceptance is discussed. It is more than 50 </a:t>
            </a:r>
            <a:r>
              <a:rPr lang="en-US" sz="1200" b="0" i="0" kern="1200" baseline="0" dirty="0" err="1" smtClean="0">
                <a:solidFill>
                  <a:schemeClr val="tx1"/>
                </a:solidFill>
                <a:effectLst/>
                <a:latin typeface="+mn-lt"/>
                <a:ea typeface="+mn-ea"/>
                <a:cs typeface="+mn-cs"/>
              </a:rPr>
              <a:t>yrs</a:t>
            </a:r>
            <a:r>
              <a:rPr lang="en-US" sz="1200" b="0" i="0" kern="1200" baseline="0" dirty="0" smtClean="0">
                <a:solidFill>
                  <a:schemeClr val="tx1"/>
                </a:solidFill>
                <a:effectLst/>
                <a:latin typeface="+mn-lt"/>
                <a:ea typeface="+mn-ea"/>
                <a:cs typeface="+mn-cs"/>
              </a:rPr>
              <a:t> old. </a:t>
            </a:r>
          </a:p>
          <a:p>
            <a:pPr marL="171450" indent="-171450">
              <a:buFontTx/>
              <a:buChar char="-"/>
            </a:pPr>
            <a:r>
              <a:rPr lang="en-US" sz="1200" b="0" i="0" kern="1200" baseline="0" dirty="0" smtClean="0">
                <a:solidFill>
                  <a:schemeClr val="tx1"/>
                </a:solidFill>
                <a:effectLst/>
                <a:latin typeface="+mn-lt"/>
                <a:ea typeface="+mn-ea"/>
                <a:cs typeface="+mn-cs"/>
              </a:rPr>
              <a:t>Regional custom</a:t>
            </a:r>
            <a:endParaRPr lang="en-US" dirty="0"/>
          </a:p>
        </p:txBody>
      </p:sp>
      <p:sp>
        <p:nvSpPr>
          <p:cNvPr id="4" name="Номер слайда 3"/>
          <p:cNvSpPr>
            <a:spLocks noGrp="1"/>
          </p:cNvSpPr>
          <p:nvPr>
            <p:ph type="sldNum" sz="quarter" idx="10"/>
          </p:nvPr>
        </p:nvSpPr>
        <p:spPr/>
        <p:txBody>
          <a:bodyPr/>
          <a:lstStyle/>
          <a:p>
            <a:fld id="{E85DE972-F680-46A1-AD15-7E5924E59E6D}" type="slidenum">
              <a:rPr lang="en-US" smtClean="0"/>
              <a:t>7</a:t>
            </a:fld>
            <a:endParaRPr lang="en-US"/>
          </a:p>
        </p:txBody>
      </p:sp>
    </p:spTree>
    <p:extLst>
      <p:ext uri="{BB962C8B-B14F-4D97-AF65-F5344CB8AC3E}">
        <p14:creationId xmlns:p14="http://schemas.microsoft.com/office/powerpoint/2010/main" val="18640543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dirty="0" smtClean="0"/>
              <a:t>- The EU leads the way in the regional development of PPP</a:t>
            </a:r>
            <a:endParaRPr lang="en-US" dirty="0"/>
          </a:p>
        </p:txBody>
      </p:sp>
      <p:sp>
        <p:nvSpPr>
          <p:cNvPr id="4" name="Номер слайда 3"/>
          <p:cNvSpPr>
            <a:spLocks noGrp="1"/>
          </p:cNvSpPr>
          <p:nvPr>
            <p:ph type="sldNum" sz="quarter" idx="10"/>
          </p:nvPr>
        </p:nvSpPr>
        <p:spPr/>
        <p:txBody>
          <a:bodyPr/>
          <a:lstStyle/>
          <a:p>
            <a:fld id="{E85DE972-F680-46A1-AD15-7E5924E59E6D}" type="slidenum">
              <a:rPr lang="en-US" smtClean="0"/>
              <a:t>15</a:t>
            </a:fld>
            <a:endParaRPr lang="en-US"/>
          </a:p>
        </p:txBody>
      </p:sp>
    </p:spTree>
    <p:extLst>
      <p:ext uri="{BB962C8B-B14F-4D97-AF65-F5344CB8AC3E}">
        <p14:creationId xmlns:p14="http://schemas.microsoft.com/office/powerpoint/2010/main" val="12843928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171450" indent="-171450">
              <a:buFontTx/>
              <a:buChar char="-"/>
            </a:pPr>
            <a:r>
              <a:rPr lang="en-US" dirty="0" smtClean="0"/>
              <a:t>PPP</a:t>
            </a:r>
            <a:r>
              <a:rPr lang="en-US" baseline="0" dirty="0" smtClean="0"/>
              <a:t> is introduced in the preamble of this convention</a:t>
            </a:r>
          </a:p>
          <a:p>
            <a:pPr marL="171450" indent="-171450">
              <a:buFontTx/>
              <a:buChar char="-"/>
            </a:pPr>
            <a:r>
              <a:rPr lang="en-US" baseline="0" dirty="0" smtClean="0"/>
              <a:t>This convention applies PPP in a </a:t>
            </a:r>
            <a:r>
              <a:rPr lang="en-US" baseline="0" dirty="0" err="1" smtClean="0"/>
              <a:t>stricle</a:t>
            </a:r>
            <a:r>
              <a:rPr lang="en-US" baseline="0" dirty="0" smtClean="0"/>
              <a:t> liability context</a:t>
            </a:r>
          </a:p>
          <a:p>
            <a:pPr marL="171450" indent="-171450">
              <a:buFontTx/>
              <a:buChar char="-"/>
            </a:pPr>
            <a:r>
              <a:rPr lang="en-US" baseline="0" dirty="0" smtClean="0"/>
              <a:t>This document has been adopted for more than twelve years, but it was not ratified yet</a:t>
            </a:r>
          </a:p>
          <a:p>
            <a:pPr marL="171450" indent="-171450">
              <a:buFontTx/>
              <a:buChar char="-"/>
            </a:pPr>
            <a:r>
              <a:rPr lang="en-US" baseline="0" dirty="0" smtClean="0"/>
              <a:t>One of the reasons to the failure of its ratification is that this document reflects the PPP more closely than other treaties. </a:t>
            </a:r>
            <a:endParaRPr lang="en-US" dirty="0"/>
          </a:p>
        </p:txBody>
      </p:sp>
      <p:sp>
        <p:nvSpPr>
          <p:cNvPr id="4" name="Номер слайда 3"/>
          <p:cNvSpPr>
            <a:spLocks noGrp="1"/>
          </p:cNvSpPr>
          <p:nvPr>
            <p:ph type="sldNum" sz="quarter" idx="10"/>
          </p:nvPr>
        </p:nvSpPr>
        <p:spPr/>
        <p:txBody>
          <a:bodyPr/>
          <a:lstStyle/>
          <a:p>
            <a:fld id="{E85DE972-F680-46A1-AD15-7E5924E59E6D}" type="slidenum">
              <a:rPr lang="en-US" smtClean="0"/>
              <a:t>17</a:t>
            </a:fld>
            <a:endParaRPr lang="en-US"/>
          </a:p>
        </p:txBody>
      </p:sp>
    </p:spTree>
    <p:extLst>
      <p:ext uri="{BB962C8B-B14F-4D97-AF65-F5344CB8AC3E}">
        <p14:creationId xmlns:p14="http://schemas.microsoft.com/office/powerpoint/2010/main" val="36096776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dirty="0" smtClean="0"/>
              <a:t>The objective</a:t>
            </a:r>
            <a:r>
              <a:rPr lang="en-US" baseline="0" dirty="0" smtClean="0"/>
              <a:t> of this treaty was to deepen the efforts of </a:t>
            </a:r>
            <a:r>
              <a:rPr lang="en-US" baseline="0" dirty="0" err="1" smtClean="0"/>
              <a:t>Carribean</a:t>
            </a:r>
            <a:r>
              <a:rPr lang="en-US" baseline="0" dirty="0" smtClean="0"/>
              <a:t> nation states towards economic integration</a:t>
            </a:r>
          </a:p>
          <a:p>
            <a:r>
              <a:rPr lang="en-US" baseline="0" dirty="0" smtClean="0"/>
              <a:t>This treaty expressly promotes the PPP</a:t>
            </a:r>
            <a:endParaRPr lang="en-US" dirty="0"/>
          </a:p>
        </p:txBody>
      </p:sp>
      <p:sp>
        <p:nvSpPr>
          <p:cNvPr id="4" name="Номер слайда 3"/>
          <p:cNvSpPr>
            <a:spLocks noGrp="1"/>
          </p:cNvSpPr>
          <p:nvPr>
            <p:ph type="sldNum" sz="quarter" idx="10"/>
          </p:nvPr>
        </p:nvSpPr>
        <p:spPr/>
        <p:txBody>
          <a:bodyPr/>
          <a:lstStyle/>
          <a:p>
            <a:fld id="{E85DE972-F680-46A1-AD15-7E5924E59E6D}" type="slidenum">
              <a:rPr lang="en-US" smtClean="0"/>
              <a:t>18</a:t>
            </a:fld>
            <a:endParaRPr lang="en-US"/>
          </a:p>
        </p:txBody>
      </p:sp>
    </p:spTree>
    <p:extLst>
      <p:ext uri="{BB962C8B-B14F-4D97-AF65-F5344CB8AC3E}">
        <p14:creationId xmlns:p14="http://schemas.microsoft.com/office/powerpoint/2010/main" val="5077102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indent="0">
              <a:buNone/>
            </a:pPr>
            <a:endParaRPr lang="en-US" dirty="0"/>
          </a:p>
        </p:txBody>
      </p:sp>
      <p:sp>
        <p:nvSpPr>
          <p:cNvPr id="4" name="Номер слайда 3"/>
          <p:cNvSpPr>
            <a:spLocks noGrp="1"/>
          </p:cNvSpPr>
          <p:nvPr>
            <p:ph type="sldNum" sz="quarter" idx="10"/>
          </p:nvPr>
        </p:nvSpPr>
        <p:spPr/>
        <p:txBody>
          <a:bodyPr/>
          <a:lstStyle/>
          <a:p>
            <a:fld id="{E85DE972-F680-46A1-AD15-7E5924E59E6D}" type="slidenum">
              <a:rPr lang="en-US" smtClean="0"/>
              <a:t>19</a:t>
            </a:fld>
            <a:endParaRPr lang="en-US"/>
          </a:p>
        </p:txBody>
      </p:sp>
    </p:spTree>
    <p:extLst>
      <p:ext uri="{BB962C8B-B14F-4D97-AF65-F5344CB8AC3E}">
        <p14:creationId xmlns:p14="http://schemas.microsoft.com/office/powerpoint/2010/main" val="9741435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indent="0">
              <a:buNone/>
            </a:pPr>
            <a:r>
              <a:rPr lang="en-US" dirty="0" smtClean="0"/>
              <a:t>PPP has never been codified into domestic law in the US, nevertheless, it has influenced the development of US environmental statutory law</a:t>
            </a:r>
          </a:p>
          <a:p>
            <a:pPr marL="0" indent="0">
              <a:buNone/>
            </a:pPr>
            <a:r>
              <a:rPr lang="en-US" dirty="0" smtClean="0"/>
              <a:t>PPP</a:t>
            </a:r>
            <a:r>
              <a:rPr lang="en-US" baseline="0" dirty="0" smtClean="0"/>
              <a:t> has been given some significance through judicial decision where such statues have been interpreted. </a:t>
            </a:r>
            <a:endParaRPr lang="en-US" dirty="0" smtClean="0"/>
          </a:p>
          <a:p>
            <a:pPr marL="228600" indent="-228600">
              <a:buAutoNum type="arabicPeriod"/>
            </a:pPr>
            <a:r>
              <a:rPr lang="en-US" dirty="0" smtClean="0"/>
              <a:t>This act assigns the liability for the expenses of cleanup of hazardous</a:t>
            </a:r>
            <a:r>
              <a:rPr lang="en-US" baseline="0" dirty="0" smtClean="0"/>
              <a:t> substances. </a:t>
            </a:r>
          </a:p>
          <a:p>
            <a:pPr marL="228600" indent="-228600">
              <a:buAutoNum type="arabicPeriod"/>
            </a:pPr>
            <a:r>
              <a:rPr lang="en-US" baseline="0" dirty="0" smtClean="0"/>
              <a:t>This act encompasses the treatment, storage and disposal of hazardous wastes and the disposal of municipal solid wastes. And this act states that parties are required to meet their standards at their own expense.</a:t>
            </a:r>
          </a:p>
          <a:p>
            <a:pPr marL="228600" indent="-228600">
              <a:buAutoNum type="arabicPeriod"/>
            </a:pPr>
            <a:r>
              <a:rPr lang="en-US" baseline="0" dirty="0" smtClean="0"/>
              <a:t>This act requires polluter to satisfy environmental standards at their own expense. </a:t>
            </a:r>
          </a:p>
          <a:p>
            <a:pPr marL="228600" indent="-228600">
              <a:buAutoNum type="arabicPeriod"/>
            </a:pPr>
            <a:r>
              <a:rPr lang="en-US" baseline="0" dirty="0" smtClean="0"/>
              <a:t>This act goes even further. It prohibits the discharge  of any pollutant by any person into the waters of the US and also regulated the discharge of pollutants through a permitting program. </a:t>
            </a:r>
          </a:p>
          <a:p>
            <a:pPr marL="228600" indent="-228600">
              <a:buAutoNum type="arabicPeriod"/>
            </a:pPr>
            <a:r>
              <a:rPr lang="en-US" baseline="0" dirty="0" smtClean="0"/>
              <a:t>This document sets the terms of permit to regulate discharges that flow from discrete conveyances such as pipes or man-made ditches that go directly into surface waters.</a:t>
            </a:r>
            <a:endParaRPr lang="en-US" dirty="0" smtClean="0"/>
          </a:p>
          <a:p>
            <a:endParaRPr lang="en-US" dirty="0"/>
          </a:p>
        </p:txBody>
      </p:sp>
      <p:sp>
        <p:nvSpPr>
          <p:cNvPr id="4" name="Номер слайда 3"/>
          <p:cNvSpPr>
            <a:spLocks noGrp="1"/>
          </p:cNvSpPr>
          <p:nvPr>
            <p:ph type="sldNum" sz="quarter" idx="10"/>
          </p:nvPr>
        </p:nvSpPr>
        <p:spPr/>
        <p:txBody>
          <a:bodyPr/>
          <a:lstStyle/>
          <a:p>
            <a:fld id="{E85DE972-F680-46A1-AD15-7E5924E59E6D}" type="slidenum">
              <a:rPr lang="en-US" smtClean="0"/>
              <a:t>20</a:t>
            </a:fld>
            <a:endParaRPr lang="en-US"/>
          </a:p>
        </p:txBody>
      </p:sp>
    </p:spTree>
    <p:extLst>
      <p:ext uri="{BB962C8B-B14F-4D97-AF65-F5344CB8AC3E}">
        <p14:creationId xmlns:p14="http://schemas.microsoft.com/office/powerpoint/2010/main" val="9872728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en-US" dirty="0" smtClean="0"/>
              <a:t>This act has successfully incorporate</a:t>
            </a:r>
            <a:r>
              <a:rPr lang="en-US" baseline="0" dirty="0" smtClean="0"/>
              <a:t>d this principle within itself</a:t>
            </a:r>
            <a:endParaRPr lang="en-US" dirty="0"/>
          </a:p>
        </p:txBody>
      </p:sp>
      <p:sp>
        <p:nvSpPr>
          <p:cNvPr id="4" name="Номер слайда 3"/>
          <p:cNvSpPr>
            <a:spLocks noGrp="1"/>
          </p:cNvSpPr>
          <p:nvPr>
            <p:ph type="sldNum" sz="quarter" idx="10"/>
          </p:nvPr>
        </p:nvSpPr>
        <p:spPr/>
        <p:txBody>
          <a:bodyPr/>
          <a:lstStyle/>
          <a:p>
            <a:fld id="{E85DE972-F680-46A1-AD15-7E5924E59E6D}" type="slidenum">
              <a:rPr lang="en-US" smtClean="0"/>
              <a:t>21</a:t>
            </a:fld>
            <a:endParaRPr lang="en-US"/>
          </a:p>
        </p:txBody>
      </p:sp>
    </p:spTree>
    <p:extLst>
      <p:ext uri="{BB962C8B-B14F-4D97-AF65-F5344CB8AC3E}">
        <p14:creationId xmlns:p14="http://schemas.microsoft.com/office/powerpoint/2010/main" val="3717850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gradFill>
          <a:gsLst>
            <a:gs pos="100000">
              <a:schemeClr val="accent3"/>
            </a:gs>
            <a:gs pos="0">
              <a:schemeClr val="accent1"/>
            </a:gs>
          </a:gsLst>
          <a:lin ang="1440000" scaled="0"/>
        </a:gradFill>
        <a:effectLst/>
      </p:bgPr>
    </p:bg>
    <p:spTree>
      <p:nvGrpSpPr>
        <p:cNvPr id="1" name=""/>
        <p:cNvGrpSpPr/>
        <p:nvPr/>
      </p:nvGrpSpPr>
      <p:grpSpPr>
        <a:xfrm>
          <a:off x="0" y="0"/>
          <a:ext cx="0" cy="0"/>
          <a:chOff x="0" y="0"/>
          <a:chExt cx="0" cy="0"/>
        </a:xfrm>
      </p:grpSpPr>
      <p:grpSp>
        <p:nvGrpSpPr>
          <p:cNvPr id="26" name="Group 25"/>
          <p:cNvGrpSpPr/>
          <p:nvPr userDrawn="1"/>
        </p:nvGrpSpPr>
        <p:grpSpPr>
          <a:xfrm>
            <a:off x="-1" y="0"/>
            <a:ext cx="12192001" cy="6858639"/>
            <a:chOff x="-1" y="-1"/>
            <a:chExt cx="12192001" cy="6858639"/>
          </a:xfrm>
        </p:grpSpPr>
        <p:sp>
          <p:nvSpPr>
            <p:cNvPr id="24" name="Freeform 19"/>
            <p:cNvSpPr>
              <a:spLocks/>
            </p:cNvSpPr>
            <p:nvPr userDrawn="1"/>
          </p:nvSpPr>
          <p:spPr bwMode="auto">
            <a:xfrm>
              <a:off x="831769" y="-1"/>
              <a:ext cx="10777861" cy="6858639"/>
            </a:xfrm>
            <a:custGeom>
              <a:avLst/>
              <a:gdLst>
                <a:gd name="T0" fmla="*/ 3840 w 8030"/>
                <a:gd name="T1" fmla="*/ 0 h 5110"/>
                <a:gd name="T2" fmla="*/ 0 w 8030"/>
                <a:gd name="T3" fmla="*/ 0 h 5110"/>
                <a:gd name="T4" fmla="*/ 6337 w 8030"/>
                <a:gd name="T5" fmla="*/ 5110 h 5110"/>
                <a:gd name="T6" fmla="*/ 8030 w 8030"/>
                <a:gd name="T7" fmla="*/ 5110 h 5110"/>
                <a:gd name="T8" fmla="*/ 3840 w 8030"/>
                <a:gd name="T9" fmla="*/ 0 h 5110"/>
              </a:gdLst>
              <a:ahLst/>
              <a:cxnLst>
                <a:cxn ang="0">
                  <a:pos x="T0" y="T1"/>
                </a:cxn>
                <a:cxn ang="0">
                  <a:pos x="T2" y="T3"/>
                </a:cxn>
                <a:cxn ang="0">
                  <a:pos x="T4" y="T5"/>
                </a:cxn>
                <a:cxn ang="0">
                  <a:pos x="T6" y="T7"/>
                </a:cxn>
                <a:cxn ang="0">
                  <a:pos x="T8" y="T9"/>
                </a:cxn>
              </a:cxnLst>
              <a:rect l="0" t="0" r="r" b="b"/>
              <a:pathLst>
                <a:path w="8030" h="5110">
                  <a:moveTo>
                    <a:pt x="3840" y="0"/>
                  </a:moveTo>
                  <a:lnTo>
                    <a:pt x="0" y="0"/>
                  </a:lnTo>
                  <a:lnTo>
                    <a:pt x="6337" y="5110"/>
                  </a:lnTo>
                  <a:lnTo>
                    <a:pt x="8030" y="5110"/>
                  </a:lnTo>
                  <a:lnTo>
                    <a:pt x="3840" y="0"/>
                  </a:lnTo>
                  <a:close/>
                </a:path>
              </a:pathLst>
            </a:custGeom>
            <a:gradFill>
              <a:gsLst>
                <a:gs pos="100000">
                  <a:schemeClr val="accent3">
                    <a:lumMod val="50000"/>
                    <a:alpha val="20000"/>
                  </a:schemeClr>
                </a:gs>
                <a:gs pos="0">
                  <a:schemeClr val="accent2">
                    <a:alpha val="25000"/>
                  </a:schemeClr>
                </a:gs>
              </a:gsLst>
              <a:lin ang="0" scaled="0"/>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9" name="Freeform 14"/>
            <p:cNvSpPr>
              <a:spLocks/>
            </p:cNvSpPr>
            <p:nvPr userDrawn="1"/>
          </p:nvSpPr>
          <p:spPr bwMode="auto">
            <a:xfrm>
              <a:off x="347084" y="-1"/>
              <a:ext cx="10318828" cy="6858639"/>
            </a:xfrm>
            <a:custGeom>
              <a:avLst/>
              <a:gdLst>
                <a:gd name="T0" fmla="*/ 7688 w 7688"/>
                <a:gd name="T1" fmla="*/ 0 h 5110"/>
                <a:gd name="T2" fmla="*/ 5495 w 7688"/>
                <a:gd name="T3" fmla="*/ 0 h 5110"/>
                <a:gd name="T4" fmla="*/ 0 w 7688"/>
                <a:gd name="T5" fmla="*/ 5110 h 5110"/>
                <a:gd name="T6" fmla="*/ 5050 w 7688"/>
                <a:gd name="T7" fmla="*/ 5110 h 5110"/>
                <a:gd name="T8" fmla="*/ 7495 w 7688"/>
                <a:gd name="T9" fmla="*/ 376 h 5110"/>
                <a:gd name="T10" fmla="*/ 7688 w 7688"/>
                <a:gd name="T11" fmla="*/ 0 h 5110"/>
              </a:gdLst>
              <a:ahLst/>
              <a:cxnLst>
                <a:cxn ang="0">
                  <a:pos x="T0" y="T1"/>
                </a:cxn>
                <a:cxn ang="0">
                  <a:pos x="T2" y="T3"/>
                </a:cxn>
                <a:cxn ang="0">
                  <a:pos x="T4" y="T5"/>
                </a:cxn>
                <a:cxn ang="0">
                  <a:pos x="T6" y="T7"/>
                </a:cxn>
                <a:cxn ang="0">
                  <a:pos x="T8" y="T9"/>
                </a:cxn>
                <a:cxn ang="0">
                  <a:pos x="T10" y="T11"/>
                </a:cxn>
              </a:cxnLst>
              <a:rect l="0" t="0" r="r" b="b"/>
              <a:pathLst>
                <a:path w="7688" h="5110">
                  <a:moveTo>
                    <a:pt x="7688" y="0"/>
                  </a:moveTo>
                  <a:lnTo>
                    <a:pt x="5495" y="0"/>
                  </a:lnTo>
                  <a:lnTo>
                    <a:pt x="0" y="5110"/>
                  </a:lnTo>
                  <a:lnTo>
                    <a:pt x="5050" y="5110"/>
                  </a:lnTo>
                  <a:lnTo>
                    <a:pt x="7495" y="376"/>
                  </a:lnTo>
                  <a:lnTo>
                    <a:pt x="7688" y="0"/>
                  </a:lnTo>
                  <a:close/>
                </a:path>
              </a:pathLst>
            </a:custGeom>
            <a:gradFill>
              <a:gsLst>
                <a:gs pos="100000">
                  <a:schemeClr val="accent1">
                    <a:lumMod val="75000"/>
                    <a:alpha val="30000"/>
                  </a:schemeClr>
                </a:gs>
                <a:gs pos="0">
                  <a:schemeClr val="accent2">
                    <a:alpha val="20000"/>
                  </a:schemeClr>
                </a:gs>
              </a:gsLst>
              <a:lin ang="19800000" scaled="0"/>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1" y="398050"/>
              <a:ext cx="12192001" cy="5753528"/>
            </a:xfrm>
            <a:custGeom>
              <a:avLst/>
              <a:gdLst>
                <a:gd name="T0" fmla="*/ 0 w 9078"/>
                <a:gd name="T1" fmla="*/ 0 h 4284"/>
                <a:gd name="T2" fmla="*/ 0 w 9078"/>
                <a:gd name="T3" fmla="*/ 3607 h 4284"/>
                <a:gd name="T4" fmla="*/ 9078 w 9078"/>
                <a:gd name="T5" fmla="*/ 4284 h 4284"/>
                <a:gd name="T6" fmla="*/ 9078 w 9078"/>
                <a:gd name="T7" fmla="*/ 2703 h 4284"/>
                <a:gd name="T8" fmla="*/ 0 w 9078"/>
                <a:gd name="T9" fmla="*/ 0 h 4284"/>
              </a:gdLst>
              <a:ahLst/>
              <a:cxnLst>
                <a:cxn ang="0">
                  <a:pos x="T0" y="T1"/>
                </a:cxn>
                <a:cxn ang="0">
                  <a:pos x="T2" y="T3"/>
                </a:cxn>
                <a:cxn ang="0">
                  <a:pos x="T4" y="T5"/>
                </a:cxn>
                <a:cxn ang="0">
                  <a:pos x="T6" y="T7"/>
                </a:cxn>
                <a:cxn ang="0">
                  <a:pos x="T8" y="T9"/>
                </a:cxn>
              </a:cxnLst>
              <a:rect l="0" t="0" r="r" b="b"/>
              <a:pathLst>
                <a:path w="9078" h="4284">
                  <a:moveTo>
                    <a:pt x="0" y="0"/>
                  </a:moveTo>
                  <a:lnTo>
                    <a:pt x="0" y="3607"/>
                  </a:lnTo>
                  <a:lnTo>
                    <a:pt x="9078" y="4284"/>
                  </a:lnTo>
                  <a:lnTo>
                    <a:pt x="9078" y="2703"/>
                  </a:lnTo>
                  <a:lnTo>
                    <a:pt x="0" y="0"/>
                  </a:lnTo>
                  <a:close/>
                </a:path>
              </a:pathLst>
            </a:custGeom>
            <a:gradFill>
              <a:gsLst>
                <a:gs pos="51800">
                  <a:schemeClr val="accent3">
                    <a:alpha val="30000"/>
                  </a:schemeClr>
                </a:gs>
                <a:gs pos="100000">
                  <a:schemeClr val="accent2">
                    <a:alpha val="10000"/>
                  </a:schemeClr>
                </a:gs>
                <a:gs pos="0">
                  <a:schemeClr val="accent2">
                    <a:alpha val="20000"/>
                  </a:schemeClr>
                </a:gs>
              </a:gsLst>
              <a:lin ang="660000" scaled="0"/>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5"/>
            <p:cNvSpPr>
              <a:spLocks/>
            </p:cNvSpPr>
            <p:nvPr userDrawn="1"/>
          </p:nvSpPr>
          <p:spPr bwMode="auto">
            <a:xfrm>
              <a:off x="1447222" y="475725"/>
              <a:ext cx="10744778" cy="6382913"/>
            </a:xfrm>
            <a:custGeom>
              <a:avLst/>
              <a:gdLst>
                <a:gd name="T0" fmla="*/ 7968 w 7968"/>
                <a:gd name="T1" fmla="*/ 0 h 4740"/>
                <a:gd name="T2" fmla="*/ 0 w 7968"/>
                <a:gd name="T3" fmla="*/ 4731 h 4740"/>
                <a:gd name="T4" fmla="*/ 5164 w 7968"/>
                <a:gd name="T5" fmla="*/ 4740 h 4740"/>
                <a:gd name="T6" fmla="*/ 7968 w 7968"/>
                <a:gd name="T7" fmla="*/ 1580 h 4740"/>
                <a:gd name="T8" fmla="*/ 7968 w 7968"/>
                <a:gd name="T9" fmla="*/ 0 h 4740"/>
                <a:gd name="connsiteX0" fmla="*/ 10015 w 10015"/>
                <a:gd name="connsiteY0" fmla="*/ 0 h 10001"/>
                <a:gd name="connsiteX1" fmla="*/ 0 w 10015"/>
                <a:gd name="connsiteY1" fmla="*/ 10001 h 10001"/>
                <a:gd name="connsiteX2" fmla="*/ 6496 w 10015"/>
                <a:gd name="connsiteY2" fmla="*/ 10000 h 10001"/>
                <a:gd name="connsiteX3" fmla="*/ 10015 w 10015"/>
                <a:gd name="connsiteY3" fmla="*/ 3333 h 10001"/>
                <a:gd name="connsiteX4" fmla="*/ 10015 w 10015"/>
                <a:gd name="connsiteY4" fmla="*/ 0 h 10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15" h="10001">
                  <a:moveTo>
                    <a:pt x="10015" y="0"/>
                  </a:moveTo>
                  <a:lnTo>
                    <a:pt x="0" y="10001"/>
                  </a:lnTo>
                  <a:lnTo>
                    <a:pt x="6496" y="10000"/>
                  </a:lnTo>
                  <a:lnTo>
                    <a:pt x="10015" y="3333"/>
                  </a:lnTo>
                  <a:lnTo>
                    <a:pt x="10015" y="0"/>
                  </a:lnTo>
                  <a:close/>
                </a:path>
              </a:pathLst>
            </a:custGeom>
            <a:gradFill>
              <a:gsLst>
                <a:gs pos="100000">
                  <a:schemeClr val="accent2">
                    <a:alpha val="10000"/>
                  </a:schemeClr>
                </a:gs>
                <a:gs pos="0">
                  <a:schemeClr val="accent2">
                    <a:alpha val="10000"/>
                  </a:schemeClr>
                </a:gs>
              </a:gsLst>
              <a:lin ang="1440000" scaled="0"/>
            </a:gra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9" name="Group 28" descr="abstract background design"/>
          <p:cNvGrpSpPr/>
          <p:nvPr userDrawn="1"/>
        </p:nvGrpSpPr>
        <p:grpSpPr>
          <a:xfrm>
            <a:off x="0" y="-638"/>
            <a:ext cx="12201526" cy="6858638"/>
            <a:chOff x="0" y="618575"/>
            <a:chExt cx="12201526" cy="6858638"/>
          </a:xfrm>
        </p:grpSpPr>
        <p:sp>
          <p:nvSpPr>
            <p:cNvPr id="27" name="Rectangle 26"/>
            <p:cNvSpPr/>
            <p:nvPr userDrawn="1"/>
          </p:nvSpPr>
          <p:spPr>
            <a:xfrm>
              <a:off x="0" y="618575"/>
              <a:ext cx="12192000" cy="6858638"/>
            </a:xfrm>
            <a:prstGeom prst="rect">
              <a:avLst/>
            </a:prstGeom>
            <a:gradFill>
              <a:gsLst>
                <a:gs pos="100000">
                  <a:schemeClr val="accent3">
                    <a:alpha val="0"/>
                  </a:schemeClr>
                </a:gs>
                <a:gs pos="0">
                  <a:schemeClr val="accent2">
                    <a:alpha val="5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p:cNvSpPr/>
            <p:nvPr userDrawn="1"/>
          </p:nvSpPr>
          <p:spPr>
            <a:xfrm>
              <a:off x="9526" y="618894"/>
              <a:ext cx="12192000" cy="6858001"/>
            </a:xfrm>
            <a:prstGeom prst="rect">
              <a:avLst/>
            </a:prstGeom>
            <a:gradFill>
              <a:gsLst>
                <a:gs pos="67000">
                  <a:schemeClr val="accent3">
                    <a:alpha val="0"/>
                  </a:schemeClr>
                </a:gs>
                <a:gs pos="0">
                  <a:schemeClr val="accent2">
                    <a:alpha val="20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p:cNvSpPr>
            <a:spLocks noGrp="1"/>
          </p:cNvSpPr>
          <p:nvPr>
            <p:ph type="ctrTitle"/>
          </p:nvPr>
        </p:nvSpPr>
        <p:spPr>
          <a:xfrm>
            <a:off x="2171700" y="2386584"/>
            <a:ext cx="9175668" cy="2852928"/>
          </a:xfrm>
        </p:spPr>
        <p:txBody>
          <a:bodyPr anchor="b"/>
          <a:lstStyle>
            <a:lvl1pPr algn="l">
              <a:defRPr sz="6000">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171700" y="5296060"/>
            <a:ext cx="9175668" cy="1561622"/>
          </a:xfrm>
        </p:spPr>
        <p:txBody>
          <a:bodyPr/>
          <a:lstStyle>
            <a:lvl1pPr marL="0" indent="0" algn="l">
              <a:buNone/>
              <a:defRPr sz="24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0FFEE5F-65BB-4268-AC17-D19CED90FB82}" type="datetimeFigureOut">
              <a:rPr lang="en-US" smtClean="0"/>
              <a:t>26-Feb-15</a:t>
            </a:fld>
            <a:endParaRPr lang="en-US" dirty="0"/>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7DBECBBC-B5FD-4F11-9AC2-5AED2BF7CA3D}" type="slidenum">
              <a:rPr lang="en-US" smtClean="0"/>
              <a:pPr/>
              <a:t>‹#›</a:t>
            </a:fld>
            <a:endParaRPr lang="en-US" dirty="0"/>
          </a:p>
        </p:txBody>
      </p:sp>
      <p:sp>
        <p:nvSpPr>
          <p:cNvPr id="15" name="Freeform 10"/>
          <p:cNvSpPr>
            <a:spLocks/>
          </p:cNvSpPr>
          <p:nvPr userDrawn="1"/>
        </p:nvSpPr>
        <p:spPr bwMode="auto">
          <a:xfrm>
            <a:off x="-1109663" y="28575"/>
            <a:ext cx="14411326" cy="6800850"/>
          </a:xfrm>
          <a:custGeom>
            <a:avLst/>
            <a:gdLst>
              <a:gd name="T0" fmla="*/ 0 w 9078"/>
              <a:gd name="T1" fmla="*/ 0 h 4284"/>
              <a:gd name="T2" fmla="*/ 0 w 9078"/>
              <a:gd name="T3" fmla="*/ 3607 h 4284"/>
              <a:gd name="T4" fmla="*/ 9078 w 9078"/>
              <a:gd name="T5" fmla="*/ 4284 h 4284"/>
              <a:gd name="T6" fmla="*/ 9078 w 9078"/>
              <a:gd name="T7" fmla="*/ 2703 h 4284"/>
              <a:gd name="T8" fmla="*/ 0 w 9078"/>
              <a:gd name="T9" fmla="*/ 0 h 4284"/>
            </a:gdLst>
            <a:ahLst/>
            <a:cxnLst>
              <a:cxn ang="0">
                <a:pos x="T0" y="T1"/>
              </a:cxn>
              <a:cxn ang="0">
                <a:pos x="T2" y="T3"/>
              </a:cxn>
              <a:cxn ang="0">
                <a:pos x="T4" y="T5"/>
              </a:cxn>
              <a:cxn ang="0">
                <a:pos x="T6" y="T7"/>
              </a:cxn>
              <a:cxn ang="0">
                <a:pos x="T8" y="T9"/>
              </a:cxn>
            </a:cxnLst>
            <a:rect l="0" t="0" r="r" b="b"/>
            <a:pathLst>
              <a:path w="9078" h="4284">
                <a:moveTo>
                  <a:pt x="0" y="0"/>
                </a:moveTo>
                <a:lnTo>
                  <a:pt x="0" y="3607"/>
                </a:lnTo>
                <a:lnTo>
                  <a:pt x="9078" y="4284"/>
                </a:lnTo>
                <a:lnTo>
                  <a:pt x="9078" y="270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5"/>
          <p:cNvSpPr>
            <a:spLocks/>
          </p:cNvSpPr>
          <p:nvPr userDrawn="1"/>
        </p:nvSpPr>
        <p:spPr bwMode="auto">
          <a:xfrm>
            <a:off x="-3175" y="-627063"/>
            <a:ext cx="12204700" cy="8112126"/>
          </a:xfrm>
          <a:custGeom>
            <a:avLst/>
            <a:gdLst>
              <a:gd name="T0" fmla="*/ 7688 w 7688"/>
              <a:gd name="T1" fmla="*/ 0 h 5110"/>
              <a:gd name="T2" fmla="*/ 5495 w 7688"/>
              <a:gd name="T3" fmla="*/ 0 h 5110"/>
              <a:gd name="T4" fmla="*/ 0 w 7688"/>
              <a:gd name="T5" fmla="*/ 5110 h 5110"/>
              <a:gd name="T6" fmla="*/ 5050 w 7688"/>
              <a:gd name="T7" fmla="*/ 5110 h 5110"/>
              <a:gd name="T8" fmla="*/ 7495 w 7688"/>
              <a:gd name="T9" fmla="*/ 376 h 5110"/>
              <a:gd name="T10" fmla="*/ 7688 w 7688"/>
              <a:gd name="T11" fmla="*/ 0 h 5110"/>
            </a:gdLst>
            <a:ahLst/>
            <a:cxnLst>
              <a:cxn ang="0">
                <a:pos x="T0" y="T1"/>
              </a:cxn>
              <a:cxn ang="0">
                <a:pos x="T2" y="T3"/>
              </a:cxn>
              <a:cxn ang="0">
                <a:pos x="T4" y="T5"/>
              </a:cxn>
              <a:cxn ang="0">
                <a:pos x="T6" y="T7"/>
              </a:cxn>
              <a:cxn ang="0">
                <a:pos x="T8" y="T9"/>
              </a:cxn>
              <a:cxn ang="0">
                <a:pos x="T10" y="T11"/>
              </a:cxn>
            </a:cxnLst>
            <a:rect l="0" t="0" r="r" b="b"/>
            <a:pathLst>
              <a:path w="7688" h="5110">
                <a:moveTo>
                  <a:pt x="7688" y="0"/>
                </a:moveTo>
                <a:lnTo>
                  <a:pt x="5495" y="0"/>
                </a:lnTo>
                <a:lnTo>
                  <a:pt x="0" y="5110"/>
                </a:lnTo>
                <a:lnTo>
                  <a:pt x="5050" y="5110"/>
                </a:lnTo>
                <a:lnTo>
                  <a:pt x="7495" y="376"/>
                </a:lnTo>
                <a:lnTo>
                  <a:pt x="768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pic>
        <p:nvPicPr>
          <p:cNvPr id="17" name="Picture 16" descr="Office Mix Logo"/>
          <p:cNvPicPr>
            <a:picLocks noChangeAspect="1"/>
          </p:cNvPicPr>
          <p:nvPr userDrawn="1"/>
        </p:nvPicPr>
        <p:blipFill rotWithShape="1">
          <a:blip r:embed="rId2" cstate="print">
            <a:extLst>
              <a:ext uri="{28A0092B-C50C-407E-A947-70E740481C1C}">
                <a14:useLocalDpi xmlns:a14="http://schemas.microsoft.com/office/drawing/2010/main" val="0"/>
              </a:ext>
            </a:extLst>
          </a:blip>
          <a:srcRect r="76197"/>
          <a:stretch/>
        </p:blipFill>
        <p:spPr>
          <a:xfrm>
            <a:off x="868514" y="4100388"/>
            <a:ext cx="1240638" cy="1440426"/>
          </a:xfrm>
          <a:prstGeom prst="rect">
            <a:avLst/>
          </a:prstGeom>
        </p:spPr>
      </p:pic>
    </p:spTree>
    <p:extLst>
      <p:ext uri="{BB962C8B-B14F-4D97-AF65-F5344CB8AC3E}">
        <p14:creationId xmlns:p14="http://schemas.microsoft.com/office/powerpoint/2010/main" val="293811373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13" name="Group 12"/>
          <p:cNvGrpSpPr/>
          <p:nvPr userDrawn="1"/>
        </p:nvGrpSpPr>
        <p:grpSpPr>
          <a:xfrm>
            <a:off x="-1" y="-2971"/>
            <a:ext cx="12192001" cy="6866062"/>
            <a:chOff x="-1" y="-2971"/>
            <a:chExt cx="12192001" cy="6866062"/>
          </a:xfrm>
        </p:grpSpPr>
        <p:sp>
          <p:nvSpPr>
            <p:cNvPr id="14" name="Freeform 37"/>
            <p:cNvSpPr>
              <a:spLocks/>
            </p:cNvSpPr>
            <p:nvPr userDrawn="1"/>
          </p:nvSpPr>
          <p:spPr bwMode="auto">
            <a:xfrm>
              <a:off x="0" y="-2971"/>
              <a:ext cx="10287000" cy="6866062"/>
            </a:xfrm>
            <a:custGeom>
              <a:avLst/>
              <a:gdLst>
                <a:gd name="T0" fmla="*/ 6663 w 7656"/>
                <a:gd name="T1" fmla="*/ 0 h 5110"/>
                <a:gd name="T2" fmla="*/ 0 w 7656"/>
                <a:gd name="T3" fmla="*/ 5110 h 5110"/>
                <a:gd name="T4" fmla="*/ 4772 w 7656"/>
                <a:gd name="T5" fmla="*/ 5110 h 5110"/>
                <a:gd name="T6" fmla="*/ 7656 w 7656"/>
                <a:gd name="T7" fmla="*/ 0 h 5110"/>
                <a:gd name="T8" fmla="*/ 6663 w 7656"/>
                <a:gd name="T9" fmla="*/ 0 h 5110"/>
              </a:gdLst>
              <a:ahLst/>
              <a:cxnLst>
                <a:cxn ang="0">
                  <a:pos x="T0" y="T1"/>
                </a:cxn>
                <a:cxn ang="0">
                  <a:pos x="T2" y="T3"/>
                </a:cxn>
                <a:cxn ang="0">
                  <a:pos x="T4" y="T5"/>
                </a:cxn>
                <a:cxn ang="0">
                  <a:pos x="T6" y="T7"/>
                </a:cxn>
                <a:cxn ang="0">
                  <a:pos x="T8" y="T9"/>
                </a:cxn>
              </a:cxnLst>
              <a:rect l="0" t="0" r="r" b="b"/>
              <a:pathLst>
                <a:path w="7656" h="5110">
                  <a:moveTo>
                    <a:pt x="6663" y="0"/>
                  </a:moveTo>
                  <a:lnTo>
                    <a:pt x="0" y="5110"/>
                  </a:lnTo>
                  <a:lnTo>
                    <a:pt x="4772" y="5110"/>
                  </a:lnTo>
                  <a:lnTo>
                    <a:pt x="7656" y="0"/>
                  </a:lnTo>
                  <a:lnTo>
                    <a:pt x="6663" y="0"/>
                  </a:lnTo>
                  <a:close/>
                </a:path>
              </a:pathLst>
            </a:custGeom>
            <a:gradFill>
              <a:gsLst>
                <a:gs pos="100000">
                  <a:schemeClr val="bg1">
                    <a:alpha val="0"/>
                  </a:schemeClr>
                </a:gs>
                <a:gs pos="0">
                  <a:schemeClr val="bg1">
                    <a:alpha val="50000"/>
                  </a:schemeClr>
                </a:gs>
              </a:gsLst>
              <a:lin ang="5400000" scaled="0"/>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5" name="Freeform 33"/>
            <p:cNvSpPr>
              <a:spLocks/>
            </p:cNvSpPr>
            <p:nvPr userDrawn="1"/>
          </p:nvSpPr>
          <p:spPr bwMode="auto">
            <a:xfrm>
              <a:off x="-1" y="0"/>
              <a:ext cx="5430032" cy="6858000"/>
            </a:xfrm>
            <a:custGeom>
              <a:avLst/>
              <a:gdLst>
                <a:gd name="T0" fmla="*/ 0 w 4046"/>
                <a:gd name="T1" fmla="*/ 0 h 5110"/>
                <a:gd name="T2" fmla="*/ 2437 w 4046"/>
                <a:gd name="T3" fmla="*/ 0 h 5110"/>
                <a:gd name="T4" fmla="*/ 4046 w 4046"/>
                <a:gd name="T5" fmla="*/ 5110 h 5110"/>
                <a:gd name="T6" fmla="*/ 2664 w 4046"/>
                <a:gd name="T7" fmla="*/ 5110 h 5110"/>
                <a:gd name="T8" fmla="*/ 0 w 4046"/>
                <a:gd name="T9" fmla="*/ 0 h 5110"/>
              </a:gdLst>
              <a:ahLst/>
              <a:cxnLst>
                <a:cxn ang="0">
                  <a:pos x="T0" y="T1"/>
                </a:cxn>
                <a:cxn ang="0">
                  <a:pos x="T2" y="T3"/>
                </a:cxn>
                <a:cxn ang="0">
                  <a:pos x="T4" y="T5"/>
                </a:cxn>
                <a:cxn ang="0">
                  <a:pos x="T6" y="T7"/>
                </a:cxn>
                <a:cxn ang="0">
                  <a:pos x="T8" y="T9"/>
                </a:cxn>
              </a:cxnLst>
              <a:rect l="0" t="0" r="r" b="b"/>
              <a:pathLst>
                <a:path w="4046" h="5110">
                  <a:moveTo>
                    <a:pt x="0" y="0"/>
                  </a:moveTo>
                  <a:lnTo>
                    <a:pt x="2437" y="0"/>
                  </a:lnTo>
                  <a:lnTo>
                    <a:pt x="4046" y="5110"/>
                  </a:lnTo>
                  <a:lnTo>
                    <a:pt x="2664" y="5110"/>
                  </a:lnTo>
                  <a:lnTo>
                    <a:pt x="0" y="0"/>
                  </a:lnTo>
                  <a:close/>
                </a:path>
              </a:pathLst>
            </a:custGeom>
            <a:gradFill>
              <a:gsLst>
                <a:gs pos="100000">
                  <a:schemeClr val="bg1">
                    <a:alpha val="0"/>
                  </a:schemeClr>
                </a:gs>
                <a:gs pos="0">
                  <a:schemeClr val="bg1">
                    <a:alpha val="50000"/>
                  </a:schemeClr>
                </a:gs>
              </a:gsLst>
              <a:lin ang="5400000" scaled="0"/>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6" name="Freeform 29"/>
            <p:cNvSpPr>
              <a:spLocks/>
            </p:cNvSpPr>
            <p:nvPr userDrawn="1"/>
          </p:nvSpPr>
          <p:spPr bwMode="auto">
            <a:xfrm>
              <a:off x="1205778" y="-1"/>
              <a:ext cx="10986222" cy="6858001"/>
            </a:xfrm>
            <a:custGeom>
              <a:avLst/>
              <a:gdLst>
                <a:gd name="T0" fmla="*/ 0 w 8186"/>
                <a:gd name="T1" fmla="*/ 0 h 5110"/>
                <a:gd name="T2" fmla="*/ 5278 w 8186"/>
                <a:gd name="T3" fmla="*/ 0 h 5110"/>
                <a:gd name="T4" fmla="*/ 8186 w 8186"/>
                <a:gd name="T5" fmla="*/ 5110 h 5110"/>
                <a:gd name="T6" fmla="*/ 6479 w 8186"/>
                <a:gd name="T7" fmla="*/ 5110 h 5110"/>
                <a:gd name="T8" fmla="*/ 0 w 8186"/>
                <a:gd name="T9" fmla="*/ 0 h 5110"/>
              </a:gdLst>
              <a:ahLst/>
              <a:cxnLst>
                <a:cxn ang="0">
                  <a:pos x="T0" y="T1"/>
                </a:cxn>
                <a:cxn ang="0">
                  <a:pos x="T2" y="T3"/>
                </a:cxn>
                <a:cxn ang="0">
                  <a:pos x="T4" y="T5"/>
                </a:cxn>
                <a:cxn ang="0">
                  <a:pos x="T6" y="T7"/>
                </a:cxn>
                <a:cxn ang="0">
                  <a:pos x="T8" y="T9"/>
                </a:cxn>
              </a:cxnLst>
              <a:rect l="0" t="0" r="r" b="b"/>
              <a:pathLst>
                <a:path w="8186" h="5110">
                  <a:moveTo>
                    <a:pt x="0" y="0"/>
                  </a:moveTo>
                  <a:lnTo>
                    <a:pt x="5278" y="0"/>
                  </a:lnTo>
                  <a:lnTo>
                    <a:pt x="8186" y="5110"/>
                  </a:lnTo>
                  <a:lnTo>
                    <a:pt x="6479" y="5110"/>
                  </a:lnTo>
                  <a:lnTo>
                    <a:pt x="0" y="0"/>
                  </a:lnTo>
                  <a:close/>
                </a:path>
              </a:pathLst>
            </a:custGeom>
            <a:gradFill>
              <a:gsLst>
                <a:gs pos="100000">
                  <a:schemeClr val="bg1">
                    <a:alpha val="0"/>
                  </a:schemeClr>
                </a:gs>
                <a:gs pos="0">
                  <a:schemeClr val="bg1">
                    <a:alpha val="50000"/>
                  </a:schemeClr>
                </a:gs>
              </a:gsLst>
              <a:lin ang="5400000" scaled="0"/>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7" name="Freeform 25"/>
            <p:cNvSpPr>
              <a:spLocks/>
            </p:cNvSpPr>
            <p:nvPr userDrawn="1"/>
          </p:nvSpPr>
          <p:spPr bwMode="auto">
            <a:xfrm>
              <a:off x="6996758" y="0"/>
              <a:ext cx="4495800" cy="6858000"/>
            </a:xfrm>
            <a:custGeom>
              <a:avLst/>
              <a:gdLst>
                <a:gd name="T0" fmla="*/ 0 w 2832"/>
                <a:gd name="T1" fmla="*/ 0 h 4320"/>
                <a:gd name="T2" fmla="*/ 526 w 2832"/>
                <a:gd name="T3" fmla="*/ 4320 h 4320"/>
                <a:gd name="T4" fmla="*/ 2015 w 2832"/>
                <a:gd name="T5" fmla="*/ 4320 h 4320"/>
                <a:gd name="T6" fmla="*/ 2832 w 2832"/>
                <a:gd name="T7" fmla="*/ 0 h 4320"/>
                <a:gd name="T8" fmla="*/ 0 w 2832"/>
                <a:gd name="T9" fmla="*/ 0 h 4320"/>
              </a:gdLst>
              <a:ahLst/>
              <a:cxnLst>
                <a:cxn ang="0">
                  <a:pos x="T0" y="T1"/>
                </a:cxn>
                <a:cxn ang="0">
                  <a:pos x="T2" y="T3"/>
                </a:cxn>
                <a:cxn ang="0">
                  <a:pos x="T4" y="T5"/>
                </a:cxn>
                <a:cxn ang="0">
                  <a:pos x="T6" y="T7"/>
                </a:cxn>
                <a:cxn ang="0">
                  <a:pos x="T8" y="T9"/>
                </a:cxn>
              </a:cxnLst>
              <a:rect l="0" t="0" r="r" b="b"/>
              <a:pathLst>
                <a:path w="2832" h="4320">
                  <a:moveTo>
                    <a:pt x="0" y="0"/>
                  </a:moveTo>
                  <a:lnTo>
                    <a:pt x="526" y="4320"/>
                  </a:lnTo>
                  <a:lnTo>
                    <a:pt x="2015" y="4320"/>
                  </a:lnTo>
                  <a:lnTo>
                    <a:pt x="2832" y="0"/>
                  </a:lnTo>
                  <a:lnTo>
                    <a:pt x="0" y="0"/>
                  </a:lnTo>
                  <a:close/>
                </a:path>
              </a:pathLst>
            </a:custGeom>
            <a:gradFill>
              <a:gsLst>
                <a:gs pos="100000">
                  <a:schemeClr val="bg1">
                    <a:alpha val="0"/>
                  </a:schemeClr>
                </a:gs>
                <a:gs pos="0">
                  <a:schemeClr val="bg1">
                    <a:alpha val="40000"/>
                  </a:schemeClr>
                </a:gs>
              </a:gsLst>
              <a:lin ang="5400000" scaled="0"/>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21"/>
            <p:cNvSpPr>
              <a:spLocks/>
            </p:cNvSpPr>
            <p:nvPr userDrawn="1"/>
          </p:nvSpPr>
          <p:spPr bwMode="auto">
            <a:xfrm>
              <a:off x="2487614" y="-1"/>
              <a:ext cx="6095702" cy="6858001"/>
            </a:xfrm>
            <a:custGeom>
              <a:avLst/>
              <a:gdLst>
                <a:gd name="T0" fmla="*/ 2157 w 4542"/>
                <a:gd name="T1" fmla="*/ 0 h 5110"/>
                <a:gd name="T2" fmla="*/ 1183 w 4542"/>
                <a:gd name="T3" fmla="*/ 0 h 5110"/>
                <a:gd name="T4" fmla="*/ 0 w 4542"/>
                <a:gd name="T5" fmla="*/ 5110 h 5110"/>
                <a:gd name="T6" fmla="*/ 4542 w 4542"/>
                <a:gd name="T7" fmla="*/ 5110 h 5110"/>
                <a:gd name="T8" fmla="*/ 2157 w 4542"/>
                <a:gd name="T9" fmla="*/ 0 h 5110"/>
              </a:gdLst>
              <a:ahLst/>
              <a:cxnLst>
                <a:cxn ang="0">
                  <a:pos x="T0" y="T1"/>
                </a:cxn>
                <a:cxn ang="0">
                  <a:pos x="T2" y="T3"/>
                </a:cxn>
                <a:cxn ang="0">
                  <a:pos x="T4" y="T5"/>
                </a:cxn>
                <a:cxn ang="0">
                  <a:pos x="T6" y="T7"/>
                </a:cxn>
                <a:cxn ang="0">
                  <a:pos x="T8" y="T9"/>
                </a:cxn>
              </a:cxnLst>
              <a:rect l="0" t="0" r="r" b="b"/>
              <a:pathLst>
                <a:path w="4542" h="5110">
                  <a:moveTo>
                    <a:pt x="2157" y="0"/>
                  </a:moveTo>
                  <a:lnTo>
                    <a:pt x="1183" y="0"/>
                  </a:lnTo>
                  <a:lnTo>
                    <a:pt x="0" y="5110"/>
                  </a:lnTo>
                  <a:lnTo>
                    <a:pt x="4542" y="5110"/>
                  </a:lnTo>
                  <a:lnTo>
                    <a:pt x="2157" y="0"/>
                  </a:lnTo>
                  <a:close/>
                </a:path>
              </a:pathLst>
            </a:custGeom>
            <a:gradFill>
              <a:gsLst>
                <a:gs pos="100000">
                  <a:schemeClr val="bg1">
                    <a:alpha val="0"/>
                  </a:schemeClr>
                </a:gs>
                <a:gs pos="0">
                  <a:schemeClr val="bg1">
                    <a:alpha val="50000"/>
                  </a:schemeClr>
                </a:gs>
              </a:gsLst>
              <a:lin ang="5400000" scaled="0"/>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9" name="Freeform 17"/>
            <p:cNvSpPr>
              <a:spLocks/>
            </p:cNvSpPr>
            <p:nvPr userDrawn="1"/>
          </p:nvSpPr>
          <p:spPr bwMode="auto">
            <a:xfrm>
              <a:off x="-1" y="798700"/>
              <a:ext cx="12192001" cy="4781176"/>
            </a:xfrm>
            <a:custGeom>
              <a:avLst/>
              <a:gdLst>
                <a:gd name="T0" fmla="*/ 0 w 9078"/>
                <a:gd name="T1" fmla="*/ 0 h 3560"/>
                <a:gd name="T2" fmla="*/ 9078 w 9078"/>
                <a:gd name="T3" fmla="*/ 672 h 3560"/>
                <a:gd name="T4" fmla="*/ 9078 w 9078"/>
                <a:gd name="T5" fmla="*/ 3560 h 3560"/>
                <a:gd name="T6" fmla="*/ 0 w 9078"/>
                <a:gd name="T7" fmla="*/ 985 h 3560"/>
                <a:gd name="T8" fmla="*/ 0 w 9078"/>
                <a:gd name="T9" fmla="*/ 0 h 3560"/>
              </a:gdLst>
              <a:ahLst/>
              <a:cxnLst>
                <a:cxn ang="0">
                  <a:pos x="T0" y="T1"/>
                </a:cxn>
                <a:cxn ang="0">
                  <a:pos x="T2" y="T3"/>
                </a:cxn>
                <a:cxn ang="0">
                  <a:pos x="T4" y="T5"/>
                </a:cxn>
                <a:cxn ang="0">
                  <a:pos x="T6" y="T7"/>
                </a:cxn>
                <a:cxn ang="0">
                  <a:pos x="T8" y="T9"/>
                </a:cxn>
              </a:cxnLst>
              <a:rect l="0" t="0" r="r" b="b"/>
              <a:pathLst>
                <a:path w="9078" h="3560">
                  <a:moveTo>
                    <a:pt x="0" y="0"/>
                  </a:moveTo>
                  <a:lnTo>
                    <a:pt x="9078" y="672"/>
                  </a:lnTo>
                  <a:lnTo>
                    <a:pt x="9078" y="3560"/>
                  </a:lnTo>
                  <a:lnTo>
                    <a:pt x="0" y="985"/>
                  </a:lnTo>
                  <a:lnTo>
                    <a:pt x="0" y="0"/>
                  </a:lnTo>
                  <a:close/>
                </a:path>
              </a:pathLst>
            </a:custGeom>
            <a:gradFill>
              <a:gsLst>
                <a:gs pos="100000">
                  <a:schemeClr val="bg1">
                    <a:alpha val="0"/>
                  </a:schemeClr>
                </a:gs>
                <a:gs pos="0">
                  <a:schemeClr val="bg1">
                    <a:alpha val="40000"/>
                  </a:schemeClr>
                </a:gs>
              </a:gsLst>
              <a:lin ang="5400000" scaled="0"/>
            </a:gra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20" name="Rectangle 19"/>
          <p:cNvSpPr/>
          <p:nvPr userDrawn="1"/>
        </p:nvSpPr>
        <p:spPr>
          <a:xfrm>
            <a:off x="0" y="416"/>
            <a:ext cx="12192000" cy="6858000"/>
          </a:xfrm>
          <a:prstGeom prst="rect">
            <a:avLst/>
          </a:prstGeom>
          <a:gradFill>
            <a:gsLst>
              <a:gs pos="100000">
                <a:schemeClr val="bg1">
                  <a:alpha val="0"/>
                </a:schemeClr>
              </a:gs>
              <a:gs pos="0">
                <a:schemeClr val="bg1">
                  <a:lumMod val="75000"/>
                  <a:alpha val="25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7" descr="abstract background design"/>
          <p:cNvGrpSpPr/>
          <p:nvPr userDrawn="1"/>
        </p:nvGrpSpPr>
        <p:grpSpPr>
          <a:xfrm>
            <a:off x="-1366" y="-4114"/>
            <a:ext cx="5035003" cy="6865834"/>
            <a:chOff x="-1366" y="-4114"/>
            <a:chExt cx="5035003" cy="6865834"/>
          </a:xfrm>
        </p:grpSpPr>
        <p:sp>
          <p:nvSpPr>
            <p:cNvPr id="9" name="Rectangle 1040"/>
            <p:cNvSpPr/>
            <p:nvPr userDrawn="1"/>
          </p:nvSpPr>
          <p:spPr>
            <a:xfrm>
              <a:off x="-1366" y="-2385"/>
              <a:ext cx="5035002" cy="6859550"/>
            </a:xfrm>
            <a:custGeom>
              <a:avLst/>
              <a:gdLst>
                <a:gd name="connsiteX0" fmla="*/ 0 w 12192000"/>
                <a:gd name="connsiteY0" fmla="*/ 0 h 556282"/>
                <a:gd name="connsiteX1" fmla="*/ 12192000 w 12192000"/>
                <a:gd name="connsiteY1" fmla="*/ 0 h 556282"/>
                <a:gd name="connsiteX2" fmla="*/ 12192000 w 12192000"/>
                <a:gd name="connsiteY2" fmla="*/ 556282 h 556282"/>
                <a:gd name="connsiteX3" fmla="*/ 0 w 12192000"/>
                <a:gd name="connsiteY3" fmla="*/ 556282 h 556282"/>
                <a:gd name="connsiteX4" fmla="*/ 0 w 12192000"/>
                <a:gd name="connsiteY4" fmla="*/ 0 h 556282"/>
                <a:gd name="connsiteX0" fmla="*/ 0 w 12206068"/>
                <a:gd name="connsiteY0" fmla="*/ 1026941 h 1583223"/>
                <a:gd name="connsiteX1" fmla="*/ 12206068 w 12206068"/>
                <a:gd name="connsiteY1" fmla="*/ 0 h 1583223"/>
                <a:gd name="connsiteX2" fmla="*/ 12192000 w 12206068"/>
                <a:gd name="connsiteY2" fmla="*/ 1583223 h 1583223"/>
                <a:gd name="connsiteX3" fmla="*/ 0 w 12206068"/>
                <a:gd name="connsiteY3" fmla="*/ 1583223 h 1583223"/>
                <a:gd name="connsiteX4" fmla="*/ 0 w 12206068"/>
                <a:gd name="connsiteY4" fmla="*/ 1026941 h 1583223"/>
                <a:gd name="connsiteX0" fmla="*/ 0 w 12192000"/>
                <a:gd name="connsiteY0" fmla="*/ 34281 h 590563"/>
                <a:gd name="connsiteX1" fmla="*/ 12086619 w 12192000"/>
                <a:gd name="connsiteY1" fmla="*/ 0 h 590563"/>
                <a:gd name="connsiteX2" fmla="*/ 12192000 w 12192000"/>
                <a:gd name="connsiteY2" fmla="*/ 590563 h 590563"/>
                <a:gd name="connsiteX3" fmla="*/ 0 w 12192000"/>
                <a:gd name="connsiteY3" fmla="*/ 590563 h 590563"/>
                <a:gd name="connsiteX4" fmla="*/ 0 w 12192000"/>
                <a:gd name="connsiteY4" fmla="*/ 34281 h 590563"/>
                <a:gd name="connsiteX0" fmla="*/ 0 w 12193711"/>
                <a:gd name="connsiteY0" fmla="*/ 244346 h 800628"/>
                <a:gd name="connsiteX1" fmla="*/ 12193711 w 12193711"/>
                <a:gd name="connsiteY1" fmla="*/ 0 h 800628"/>
                <a:gd name="connsiteX2" fmla="*/ 12192000 w 12193711"/>
                <a:gd name="connsiteY2" fmla="*/ 800628 h 800628"/>
                <a:gd name="connsiteX3" fmla="*/ 0 w 12193711"/>
                <a:gd name="connsiteY3" fmla="*/ 800628 h 800628"/>
                <a:gd name="connsiteX4" fmla="*/ 0 w 12193711"/>
                <a:gd name="connsiteY4" fmla="*/ 244346 h 800628"/>
                <a:gd name="connsiteX0" fmla="*/ 98854 w 12193711"/>
                <a:gd name="connsiteY0" fmla="*/ 577978 h 800628"/>
                <a:gd name="connsiteX1" fmla="*/ 12193711 w 12193711"/>
                <a:gd name="connsiteY1" fmla="*/ 0 h 800628"/>
                <a:gd name="connsiteX2" fmla="*/ 12192000 w 12193711"/>
                <a:gd name="connsiteY2" fmla="*/ 800628 h 800628"/>
                <a:gd name="connsiteX3" fmla="*/ 0 w 12193711"/>
                <a:gd name="connsiteY3" fmla="*/ 800628 h 800628"/>
                <a:gd name="connsiteX4" fmla="*/ 98854 w 12193711"/>
                <a:gd name="connsiteY4" fmla="*/ 577978 h 800628"/>
                <a:gd name="connsiteX0" fmla="*/ 4119 w 12193711"/>
                <a:gd name="connsiteY0" fmla="*/ 606811 h 800628"/>
                <a:gd name="connsiteX1" fmla="*/ 12193711 w 12193711"/>
                <a:gd name="connsiteY1" fmla="*/ 0 h 800628"/>
                <a:gd name="connsiteX2" fmla="*/ 12192000 w 12193711"/>
                <a:gd name="connsiteY2" fmla="*/ 800628 h 800628"/>
                <a:gd name="connsiteX3" fmla="*/ 0 w 12193711"/>
                <a:gd name="connsiteY3" fmla="*/ 800628 h 800628"/>
                <a:gd name="connsiteX4" fmla="*/ 4119 w 12193711"/>
                <a:gd name="connsiteY4" fmla="*/ 606811 h 800628"/>
                <a:gd name="connsiteX0" fmla="*/ 135924 w 12193711"/>
                <a:gd name="connsiteY0" fmla="*/ 590335 h 800628"/>
                <a:gd name="connsiteX1" fmla="*/ 12193711 w 12193711"/>
                <a:gd name="connsiteY1" fmla="*/ 0 h 800628"/>
                <a:gd name="connsiteX2" fmla="*/ 12192000 w 12193711"/>
                <a:gd name="connsiteY2" fmla="*/ 800628 h 800628"/>
                <a:gd name="connsiteX3" fmla="*/ 0 w 12193711"/>
                <a:gd name="connsiteY3" fmla="*/ 800628 h 800628"/>
                <a:gd name="connsiteX4" fmla="*/ 135924 w 12193711"/>
                <a:gd name="connsiteY4" fmla="*/ 590335 h 800628"/>
                <a:gd name="connsiteX0" fmla="*/ 0 w 12197830"/>
                <a:gd name="connsiteY0" fmla="*/ 577978 h 800628"/>
                <a:gd name="connsiteX1" fmla="*/ 12197830 w 12197830"/>
                <a:gd name="connsiteY1" fmla="*/ 0 h 800628"/>
                <a:gd name="connsiteX2" fmla="*/ 12196119 w 12197830"/>
                <a:gd name="connsiteY2" fmla="*/ 800628 h 800628"/>
                <a:gd name="connsiteX3" fmla="*/ 4119 w 12197830"/>
                <a:gd name="connsiteY3" fmla="*/ 800628 h 800628"/>
                <a:gd name="connsiteX4" fmla="*/ 0 w 12197830"/>
                <a:gd name="connsiteY4" fmla="*/ 577978 h 800628"/>
                <a:gd name="connsiteX0" fmla="*/ 0 w 12196127"/>
                <a:gd name="connsiteY0" fmla="*/ 414454 h 637104"/>
                <a:gd name="connsiteX1" fmla="*/ 12167795 w 12196127"/>
                <a:gd name="connsiteY1" fmla="*/ 0 h 637104"/>
                <a:gd name="connsiteX2" fmla="*/ 12196119 w 12196127"/>
                <a:gd name="connsiteY2" fmla="*/ 637104 h 637104"/>
                <a:gd name="connsiteX3" fmla="*/ 4119 w 12196127"/>
                <a:gd name="connsiteY3" fmla="*/ 637104 h 637104"/>
                <a:gd name="connsiteX4" fmla="*/ 0 w 12196127"/>
                <a:gd name="connsiteY4" fmla="*/ 414454 h 637104"/>
                <a:gd name="connsiteX0" fmla="*/ 0 w 12196196"/>
                <a:gd name="connsiteY0" fmla="*/ 411116 h 633766"/>
                <a:gd name="connsiteX1" fmla="*/ 12194493 w 12196196"/>
                <a:gd name="connsiteY1" fmla="*/ 0 h 633766"/>
                <a:gd name="connsiteX2" fmla="*/ 12196119 w 12196196"/>
                <a:gd name="connsiteY2" fmla="*/ 633766 h 633766"/>
                <a:gd name="connsiteX3" fmla="*/ 4119 w 12196196"/>
                <a:gd name="connsiteY3" fmla="*/ 633766 h 633766"/>
                <a:gd name="connsiteX4" fmla="*/ 0 w 12196196"/>
                <a:gd name="connsiteY4" fmla="*/ 411116 h 633766"/>
                <a:gd name="connsiteX0" fmla="*/ 0 w 12196123"/>
                <a:gd name="connsiteY0" fmla="*/ 374407 h 597057"/>
                <a:gd name="connsiteX1" fmla="*/ 12147772 w 12196123"/>
                <a:gd name="connsiteY1" fmla="*/ 0 h 597057"/>
                <a:gd name="connsiteX2" fmla="*/ 12196119 w 12196123"/>
                <a:gd name="connsiteY2" fmla="*/ 597057 h 597057"/>
                <a:gd name="connsiteX3" fmla="*/ 4119 w 12196123"/>
                <a:gd name="connsiteY3" fmla="*/ 597057 h 597057"/>
                <a:gd name="connsiteX4" fmla="*/ 0 w 12196123"/>
                <a:gd name="connsiteY4" fmla="*/ 374407 h 597057"/>
                <a:gd name="connsiteX0" fmla="*/ 0 w 12196196"/>
                <a:gd name="connsiteY0" fmla="*/ 404442 h 627092"/>
                <a:gd name="connsiteX1" fmla="*/ 12194493 w 12196196"/>
                <a:gd name="connsiteY1" fmla="*/ 0 h 627092"/>
                <a:gd name="connsiteX2" fmla="*/ 12196119 w 12196196"/>
                <a:gd name="connsiteY2" fmla="*/ 627092 h 627092"/>
                <a:gd name="connsiteX3" fmla="*/ 4119 w 12196196"/>
                <a:gd name="connsiteY3" fmla="*/ 627092 h 627092"/>
                <a:gd name="connsiteX4" fmla="*/ 0 w 12196196"/>
                <a:gd name="connsiteY4" fmla="*/ 404442 h 627092"/>
                <a:gd name="connsiteX0" fmla="*/ 0 w 12196123"/>
                <a:gd name="connsiteY0" fmla="*/ 391093 h 613743"/>
                <a:gd name="connsiteX1" fmla="*/ 12141097 w 12196123"/>
                <a:gd name="connsiteY1" fmla="*/ 0 h 613743"/>
                <a:gd name="connsiteX2" fmla="*/ 12196119 w 12196123"/>
                <a:gd name="connsiteY2" fmla="*/ 613743 h 613743"/>
                <a:gd name="connsiteX3" fmla="*/ 4119 w 12196123"/>
                <a:gd name="connsiteY3" fmla="*/ 613743 h 613743"/>
                <a:gd name="connsiteX4" fmla="*/ 0 w 12196123"/>
                <a:gd name="connsiteY4" fmla="*/ 391093 h 613743"/>
                <a:gd name="connsiteX0" fmla="*/ 0 w 12197830"/>
                <a:gd name="connsiteY0" fmla="*/ 407779 h 630429"/>
                <a:gd name="connsiteX1" fmla="*/ 12197830 w 12197830"/>
                <a:gd name="connsiteY1" fmla="*/ 0 h 630429"/>
                <a:gd name="connsiteX2" fmla="*/ 12196119 w 12197830"/>
                <a:gd name="connsiteY2" fmla="*/ 630429 h 630429"/>
                <a:gd name="connsiteX3" fmla="*/ 4119 w 12197830"/>
                <a:gd name="connsiteY3" fmla="*/ 630429 h 630429"/>
                <a:gd name="connsiteX4" fmla="*/ 0 w 12197830"/>
                <a:gd name="connsiteY4" fmla="*/ 407779 h 630429"/>
                <a:gd name="connsiteX0" fmla="*/ 0 w 12197830"/>
                <a:gd name="connsiteY0" fmla="*/ 0 h 6877450"/>
                <a:gd name="connsiteX1" fmla="*/ 12197830 w 12197830"/>
                <a:gd name="connsiteY1" fmla="*/ 6247021 h 6877450"/>
                <a:gd name="connsiteX2" fmla="*/ 12196119 w 12197830"/>
                <a:gd name="connsiteY2" fmla="*/ 6877450 h 6877450"/>
                <a:gd name="connsiteX3" fmla="*/ 4119 w 12197830"/>
                <a:gd name="connsiteY3" fmla="*/ 6877450 h 6877450"/>
                <a:gd name="connsiteX4" fmla="*/ 0 w 12197830"/>
                <a:gd name="connsiteY4" fmla="*/ 0 h 6877450"/>
                <a:gd name="connsiteX0" fmla="*/ 0 w 12196119"/>
                <a:gd name="connsiteY0" fmla="*/ 1379 h 6878829"/>
                <a:gd name="connsiteX1" fmla="*/ 4996930 w 12196119"/>
                <a:gd name="connsiteY1" fmla="*/ 0 h 6878829"/>
                <a:gd name="connsiteX2" fmla="*/ 12196119 w 12196119"/>
                <a:gd name="connsiteY2" fmla="*/ 6878829 h 6878829"/>
                <a:gd name="connsiteX3" fmla="*/ 4119 w 12196119"/>
                <a:gd name="connsiteY3" fmla="*/ 6878829 h 6878829"/>
                <a:gd name="connsiteX4" fmla="*/ 0 w 12196119"/>
                <a:gd name="connsiteY4" fmla="*/ 1379 h 6878829"/>
                <a:gd name="connsiteX0" fmla="*/ 0 w 5350819"/>
                <a:gd name="connsiteY0" fmla="*/ 1379 h 6878829"/>
                <a:gd name="connsiteX1" fmla="*/ 4996930 w 5350819"/>
                <a:gd name="connsiteY1" fmla="*/ 0 h 6878829"/>
                <a:gd name="connsiteX2" fmla="*/ 5350819 w 5350819"/>
                <a:gd name="connsiteY2" fmla="*/ 6878829 h 6878829"/>
                <a:gd name="connsiteX3" fmla="*/ 4119 w 5350819"/>
                <a:gd name="connsiteY3" fmla="*/ 6878829 h 6878829"/>
                <a:gd name="connsiteX4" fmla="*/ 0 w 5350819"/>
                <a:gd name="connsiteY4" fmla="*/ 1379 h 6878829"/>
                <a:gd name="connsiteX0" fmla="*/ 0 w 5350819"/>
                <a:gd name="connsiteY0" fmla="*/ 1379 h 6878829"/>
                <a:gd name="connsiteX1" fmla="*/ 4044430 w 5350819"/>
                <a:gd name="connsiteY1" fmla="*/ 0 h 6878829"/>
                <a:gd name="connsiteX2" fmla="*/ 5350819 w 5350819"/>
                <a:gd name="connsiteY2" fmla="*/ 6878829 h 6878829"/>
                <a:gd name="connsiteX3" fmla="*/ 4119 w 5350819"/>
                <a:gd name="connsiteY3" fmla="*/ 6878829 h 6878829"/>
                <a:gd name="connsiteX4" fmla="*/ 0 w 5350819"/>
                <a:gd name="connsiteY4" fmla="*/ 1379 h 6878829"/>
                <a:gd name="connsiteX0" fmla="*/ 0 w 5046019"/>
                <a:gd name="connsiteY0" fmla="*/ 1379 h 6878829"/>
                <a:gd name="connsiteX1" fmla="*/ 4044430 w 5046019"/>
                <a:gd name="connsiteY1" fmla="*/ 0 h 6878829"/>
                <a:gd name="connsiteX2" fmla="*/ 5046019 w 5046019"/>
                <a:gd name="connsiteY2" fmla="*/ 6878829 h 6878829"/>
                <a:gd name="connsiteX3" fmla="*/ 4119 w 5046019"/>
                <a:gd name="connsiteY3" fmla="*/ 6878829 h 6878829"/>
                <a:gd name="connsiteX4" fmla="*/ 0 w 5046019"/>
                <a:gd name="connsiteY4" fmla="*/ 1379 h 6878829"/>
                <a:gd name="connsiteX0" fmla="*/ 0 w 5046019"/>
                <a:gd name="connsiteY0" fmla="*/ 0 h 6877450"/>
                <a:gd name="connsiteX1" fmla="*/ 4052693 w 5046019"/>
                <a:gd name="connsiteY1" fmla="*/ 72985 h 6877450"/>
                <a:gd name="connsiteX2" fmla="*/ 5046019 w 5046019"/>
                <a:gd name="connsiteY2" fmla="*/ 6877450 h 6877450"/>
                <a:gd name="connsiteX3" fmla="*/ 4119 w 5046019"/>
                <a:gd name="connsiteY3" fmla="*/ 6877450 h 6877450"/>
                <a:gd name="connsiteX4" fmla="*/ 0 w 5046019"/>
                <a:gd name="connsiteY4" fmla="*/ 0 h 6877450"/>
                <a:gd name="connsiteX0" fmla="*/ 0 w 5046019"/>
                <a:gd name="connsiteY0" fmla="*/ 0 h 6877450"/>
                <a:gd name="connsiteX1" fmla="*/ 4047185 w 5046019"/>
                <a:gd name="connsiteY1" fmla="*/ 9638 h 6877450"/>
                <a:gd name="connsiteX2" fmla="*/ 5046019 w 5046019"/>
                <a:gd name="connsiteY2" fmla="*/ 6877450 h 6877450"/>
                <a:gd name="connsiteX3" fmla="*/ 4119 w 5046019"/>
                <a:gd name="connsiteY3" fmla="*/ 6877450 h 6877450"/>
                <a:gd name="connsiteX4" fmla="*/ 0 w 5046019"/>
                <a:gd name="connsiteY4" fmla="*/ 0 h 6877450"/>
                <a:gd name="connsiteX0" fmla="*/ 0 w 5046019"/>
                <a:gd name="connsiteY0" fmla="*/ 0 h 6877450"/>
                <a:gd name="connsiteX1" fmla="*/ 4058202 w 5046019"/>
                <a:gd name="connsiteY1" fmla="*/ 64722 h 6877450"/>
                <a:gd name="connsiteX2" fmla="*/ 5046019 w 5046019"/>
                <a:gd name="connsiteY2" fmla="*/ 6877450 h 6877450"/>
                <a:gd name="connsiteX3" fmla="*/ 4119 w 5046019"/>
                <a:gd name="connsiteY3" fmla="*/ 6877450 h 6877450"/>
                <a:gd name="connsiteX4" fmla="*/ 0 w 5046019"/>
                <a:gd name="connsiteY4" fmla="*/ 0 h 6877450"/>
                <a:gd name="connsiteX0" fmla="*/ 0 w 5046019"/>
                <a:gd name="connsiteY0" fmla="*/ 0 h 6877450"/>
                <a:gd name="connsiteX1" fmla="*/ 4052694 w 5046019"/>
                <a:gd name="connsiteY1" fmla="*/ 6884 h 6877450"/>
                <a:gd name="connsiteX2" fmla="*/ 5046019 w 5046019"/>
                <a:gd name="connsiteY2" fmla="*/ 6877450 h 6877450"/>
                <a:gd name="connsiteX3" fmla="*/ 4119 w 5046019"/>
                <a:gd name="connsiteY3" fmla="*/ 6877450 h 6877450"/>
                <a:gd name="connsiteX4" fmla="*/ 0 w 5046019"/>
                <a:gd name="connsiteY4" fmla="*/ 0 h 6877450"/>
                <a:gd name="connsiteX0" fmla="*/ 0 w 5043265"/>
                <a:gd name="connsiteY0" fmla="*/ 31675 h 6870566"/>
                <a:gd name="connsiteX1" fmla="*/ 4049940 w 5043265"/>
                <a:gd name="connsiteY1" fmla="*/ 0 h 6870566"/>
                <a:gd name="connsiteX2" fmla="*/ 5043265 w 5043265"/>
                <a:gd name="connsiteY2" fmla="*/ 6870566 h 6870566"/>
                <a:gd name="connsiteX3" fmla="*/ 1365 w 5043265"/>
                <a:gd name="connsiteY3" fmla="*/ 6870566 h 6870566"/>
                <a:gd name="connsiteX4" fmla="*/ 0 w 5043265"/>
                <a:gd name="connsiteY4" fmla="*/ 31675 h 6870566"/>
                <a:gd name="connsiteX0" fmla="*/ 0 w 5043265"/>
                <a:gd name="connsiteY0" fmla="*/ 1379 h 6870566"/>
                <a:gd name="connsiteX1" fmla="*/ 4049940 w 5043265"/>
                <a:gd name="connsiteY1" fmla="*/ 0 h 6870566"/>
                <a:gd name="connsiteX2" fmla="*/ 5043265 w 5043265"/>
                <a:gd name="connsiteY2" fmla="*/ 6870566 h 6870566"/>
                <a:gd name="connsiteX3" fmla="*/ 1365 w 5043265"/>
                <a:gd name="connsiteY3" fmla="*/ 6870566 h 6870566"/>
                <a:gd name="connsiteX4" fmla="*/ 0 w 5043265"/>
                <a:gd name="connsiteY4" fmla="*/ 1379 h 6870566"/>
                <a:gd name="connsiteX0" fmla="*/ 0 w 5043265"/>
                <a:gd name="connsiteY0" fmla="*/ 1379 h 6870566"/>
                <a:gd name="connsiteX1" fmla="*/ 4049940 w 5043265"/>
                <a:gd name="connsiteY1" fmla="*/ 0 h 6870566"/>
                <a:gd name="connsiteX2" fmla="*/ 5043265 w 5043265"/>
                <a:gd name="connsiteY2" fmla="*/ 6870566 h 6870566"/>
                <a:gd name="connsiteX3" fmla="*/ 83992 w 5043265"/>
                <a:gd name="connsiteY3" fmla="*/ 6843024 h 6870566"/>
                <a:gd name="connsiteX4" fmla="*/ 0 w 5043265"/>
                <a:gd name="connsiteY4" fmla="*/ 1379 h 6870566"/>
                <a:gd name="connsiteX0" fmla="*/ 0 w 5043265"/>
                <a:gd name="connsiteY0" fmla="*/ 1379 h 6870566"/>
                <a:gd name="connsiteX1" fmla="*/ 4049940 w 5043265"/>
                <a:gd name="connsiteY1" fmla="*/ 0 h 6870566"/>
                <a:gd name="connsiteX2" fmla="*/ 5043265 w 5043265"/>
                <a:gd name="connsiteY2" fmla="*/ 6870566 h 6870566"/>
                <a:gd name="connsiteX3" fmla="*/ 4120 w 5043265"/>
                <a:gd name="connsiteY3" fmla="*/ 6859550 h 6870566"/>
                <a:gd name="connsiteX4" fmla="*/ 0 w 5043265"/>
                <a:gd name="connsiteY4" fmla="*/ 1379 h 6870566"/>
                <a:gd name="connsiteX0" fmla="*/ 0 w 5043265"/>
                <a:gd name="connsiteY0" fmla="*/ 1379 h 6870566"/>
                <a:gd name="connsiteX1" fmla="*/ 4049940 w 5043265"/>
                <a:gd name="connsiteY1" fmla="*/ 0 h 6870566"/>
                <a:gd name="connsiteX2" fmla="*/ 5043265 w 5043265"/>
                <a:gd name="connsiteY2" fmla="*/ 6870566 h 6870566"/>
                <a:gd name="connsiteX3" fmla="*/ 1366 w 5043265"/>
                <a:gd name="connsiteY3" fmla="*/ 6859550 h 6870566"/>
                <a:gd name="connsiteX4" fmla="*/ 0 w 5043265"/>
                <a:gd name="connsiteY4" fmla="*/ 1379 h 6870566"/>
                <a:gd name="connsiteX0" fmla="*/ 0 w 5037757"/>
                <a:gd name="connsiteY0" fmla="*/ 1379 h 6859550"/>
                <a:gd name="connsiteX1" fmla="*/ 4049940 w 5037757"/>
                <a:gd name="connsiteY1" fmla="*/ 0 h 6859550"/>
                <a:gd name="connsiteX2" fmla="*/ 5037757 w 5037757"/>
                <a:gd name="connsiteY2" fmla="*/ 6837515 h 6859550"/>
                <a:gd name="connsiteX3" fmla="*/ 1366 w 5037757"/>
                <a:gd name="connsiteY3" fmla="*/ 6859550 h 6859550"/>
                <a:gd name="connsiteX4" fmla="*/ 0 w 5037757"/>
                <a:gd name="connsiteY4" fmla="*/ 1379 h 6859550"/>
                <a:gd name="connsiteX0" fmla="*/ 0 w 5035002"/>
                <a:gd name="connsiteY0" fmla="*/ 1379 h 6859550"/>
                <a:gd name="connsiteX1" fmla="*/ 4049940 w 5035002"/>
                <a:gd name="connsiteY1" fmla="*/ 0 h 6859550"/>
                <a:gd name="connsiteX2" fmla="*/ 5035002 w 5035002"/>
                <a:gd name="connsiteY2" fmla="*/ 6859549 h 6859550"/>
                <a:gd name="connsiteX3" fmla="*/ 1366 w 5035002"/>
                <a:gd name="connsiteY3" fmla="*/ 6859550 h 6859550"/>
                <a:gd name="connsiteX4" fmla="*/ 0 w 5035002"/>
                <a:gd name="connsiteY4" fmla="*/ 1379 h 6859550"/>
                <a:gd name="connsiteX0" fmla="*/ 0 w 5035002"/>
                <a:gd name="connsiteY0" fmla="*/ 1379 h 6859550"/>
                <a:gd name="connsiteX1" fmla="*/ 4049940 w 5035002"/>
                <a:gd name="connsiteY1" fmla="*/ 0 h 6859550"/>
                <a:gd name="connsiteX2" fmla="*/ 5035002 w 5035002"/>
                <a:gd name="connsiteY2" fmla="*/ 6859549 h 6859550"/>
                <a:gd name="connsiteX3" fmla="*/ 1366 w 5035002"/>
                <a:gd name="connsiteY3" fmla="*/ 6859550 h 6859550"/>
                <a:gd name="connsiteX4" fmla="*/ 0 w 5035002"/>
                <a:gd name="connsiteY4" fmla="*/ 1379 h 6859550"/>
                <a:gd name="connsiteX0" fmla="*/ 0 w 5035002"/>
                <a:gd name="connsiteY0" fmla="*/ 1379 h 6859550"/>
                <a:gd name="connsiteX1" fmla="*/ 4049940 w 5035002"/>
                <a:gd name="connsiteY1" fmla="*/ 0 h 6859550"/>
                <a:gd name="connsiteX2" fmla="*/ 5035002 w 5035002"/>
                <a:gd name="connsiteY2" fmla="*/ 6859549 h 6859550"/>
                <a:gd name="connsiteX3" fmla="*/ 1366 w 5035002"/>
                <a:gd name="connsiteY3" fmla="*/ 6859550 h 6859550"/>
                <a:gd name="connsiteX4" fmla="*/ 0 w 5035002"/>
                <a:gd name="connsiteY4" fmla="*/ 1379 h 6859550"/>
                <a:gd name="connsiteX0" fmla="*/ 0 w 5035002"/>
                <a:gd name="connsiteY0" fmla="*/ 1379 h 6859550"/>
                <a:gd name="connsiteX1" fmla="*/ 4049940 w 5035002"/>
                <a:gd name="connsiteY1" fmla="*/ 0 h 6859550"/>
                <a:gd name="connsiteX2" fmla="*/ 5035002 w 5035002"/>
                <a:gd name="connsiteY2" fmla="*/ 6859549 h 6859550"/>
                <a:gd name="connsiteX3" fmla="*/ 1366 w 5035002"/>
                <a:gd name="connsiteY3" fmla="*/ 6859550 h 6859550"/>
                <a:gd name="connsiteX4" fmla="*/ 0 w 5035002"/>
                <a:gd name="connsiteY4" fmla="*/ 1379 h 6859550"/>
                <a:gd name="connsiteX0" fmla="*/ 0 w 5035002"/>
                <a:gd name="connsiteY0" fmla="*/ 1379 h 6859550"/>
                <a:gd name="connsiteX1" fmla="*/ 4049940 w 5035002"/>
                <a:gd name="connsiteY1" fmla="*/ 0 h 6859550"/>
                <a:gd name="connsiteX2" fmla="*/ 5035002 w 5035002"/>
                <a:gd name="connsiteY2" fmla="*/ 6859549 h 6859550"/>
                <a:gd name="connsiteX3" fmla="*/ 1366 w 5035002"/>
                <a:gd name="connsiteY3" fmla="*/ 6859550 h 6859550"/>
                <a:gd name="connsiteX4" fmla="*/ 0 w 5035002"/>
                <a:gd name="connsiteY4" fmla="*/ 1379 h 685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5002" h="6859550">
                  <a:moveTo>
                    <a:pt x="0" y="1379"/>
                  </a:moveTo>
                  <a:lnTo>
                    <a:pt x="4049940" y="0"/>
                  </a:lnTo>
                  <a:lnTo>
                    <a:pt x="5035002" y="6859549"/>
                  </a:lnTo>
                  <a:lnTo>
                    <a:pt x="1366" y="6859550"/>
                  </a:lnTo>
                  <a:cubicBezTo>
                    <a:pt x="-7" y="4573493"/>
                    <a:pt x="1373" y="2287436"/>
                    <a:pt x="0" y="1379"/>
                  </a:cubicBezTo>
                  <a:close/>
                </a:path>
              </a:pathLst>
            </a:custGeom>
            <a:gradFill>
              <a:gsLst>
                <a:gs pos="100000">
                  <a:schemeClr val="accent3">
                    <a:alpha val="95000"/>
                  </a:schemeClr>
                </a:gs>
                <a:gs pos="0">
                  <a:schemeClr val="accent1">
                    <a:alpha val="80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dirty="0"/>
            </a:p>
          </p:txBody>
        </p:sp>
        <p:sp>
          <p:nvSpPr>
            <p:cNvPr id="10" name="Freeform 19"/>
            <p:cNvSpPr>
              <a:spLocks/>
            </p:cNvSpPr>
            <p:nvPr userDrawn="1"/>
          </p:nvSpPr>
          <p:spPr bwMode="auto">
            <a:xfrm>
              <a:off x="1" y="-4114"/>
              <a:ext cx="5033636" cy="6862754"/>
            </a:xfrm>
            <a:custGeom>
              <a:avLst/>
              <a:gdLst>
                <a:gd name="T0" fmla="*/ 3840 w 8030"/>
                <a:gd name="T1" fmla="*/ 0 h 5110"/>
                <a:gd name="T2" fmla="*/ 0 w 8030"/>
                <a:gd name="T3" fmla="*/ 0 h 5110"/>
                <a:gd name="T4" fmla="*/ 6337 w 8030"/>
                <a:gd name="T5" fmla="*/ 5110 h 5110"/>
                <a:gd name="T6" fmla="*/ 8030 w 8030"/>
                <a:gd name="T7" fmla="*/ 5110 h 5110"/>
                <a:gd name="T8" fmla="*/ 3840 w 8030"/>
                <a:gd name="T9" fmla="*/ 0 h 5110"/>
                <a:gd name="connsiteX0" fmla="*/ 8033 w 10000"/>
                <a:gd name="connsiteY0" fmla="*/ 0 h 10000"/>
                <a:gd name="connsiteX1" fmla="*/ 0 w 10000"/>
                <a:gd name="connsiteY1" fmla="*/ 0 h 10000"/>
                <a:gd name="connsiteX2" fmla="*/ 7892 w 10000"/>
                <a:gd name="connsiteY2" fmla="*/ 10000 h 10000"/>
                <a:gd name="connsiteX3" fmla="*/ 10000 w 10000"/>
                <a:gd name="connsiteY3" fmla="*/ 10000 h 10000"/>
                <a:gd name="connsiteX4" fmla="*/ 8033 w 10000"/>
                <a:gd name="connsiteY4" fmla="*/ 0 h 10000"/>
                <a:gd name="connsiteX0" fmla="*/ 7837 w 10000"/>
                <a:gd name="connsiteY0" fmla="*/ 192 h 10000"/>
                <a:gd name="connsiteX1" fmla="*/ 0 w 10000"/>
                <a:gd name="connsiteY1" fmla="*/ 0 h 10000"/>
                <a:gd name="connsiteX2" fmla="*/ 7892 w 10000"/>
                <a:gd name="connsiteY2" fmla="*/ 10000 h 10000"/>
                <a:gd name="connsiteX3" fmla="*/ 10000 w 10000"/>
                <a:gd name="connsiteY3" fmla="*/ 10000 h 10000"/>
                <a:gd name="connsiteX4" fmla="*/ 7837 w 10000"/>
                <a:gd name="connsiteY4" fmla="*/ 192 h 10000"/>
                <a:gd name="connsiteX0" fmla="*/ 8033 w 10000"/>
                <a:gd name="connsiteY0" fmla="*/ 0 h 10012"/>
                <a:gd name="connsiteX1" fmla="*/ 0 w 10000"/>
                <a:gd name="connsiteY1" fmla="*/ 12 h 10012"/>
                <a:gd name="connsiteX2" fmla="*/ 7892 w 10000"/>
                <a:gd name="connsiteY2" fmla="*/ 10012 h 10012"/>
                <a:gd name="connsiteX3" fmla="*/ 10000 w 10000"/>
                <a:gd name="connsiteY3" fmla="*/ 10012 h 10012"/>
                <a:gd name="connsiteX4" fmla="*/ 8033 w 10000"/>
                <a:gd name="connsiteY4" fmla="*/ 0 h 10012"/>
                <a:gd name="connsiteX0" fmla="*/ 8033 w 10000"/>
                <a:gd name="connsiteY0" fmla="*/ 0 h 10006"/>
                <a:gd name="connsiteX1" fmla="*/ 0 w 10000"/>
                <a:gd name="connsiteY1" fmla="*/ 6 h 10006"/>
                <a:gd name="connsiteX2" fmla="*/ 7892 w 10000"/>
                <a:gd name="connsiteY2" fmla="*/ 10006 h 10006"/>
                <a:gd name="connsiteX3" fmla="*/ 10000 w 10000"/>
                <a:gd name="connsiteY3" fmla="*/ 10006 h 10006"/>
                <a:gd name="connsiteX4" fmla="*/ 8033 w 10000"/>
                <a:gd name="connsiteY4" fmla="*/ 0 h 10006"/>
                <a:gd name="connsiteX0" fmla="*/ 8033 w 10000"/>
                <a:gd name="connsiteY0" fmla="*/ 0 h 10006"/>
                <a:gd name="connsiteX1" fmla="*/ 0 w 10000"/>
                <a:gd name="connsiteY1" fmla="*/ 6 h 10006"/>
                <a:gd name="connsiteX2" fmla="*/ 7892 w 10000"/>
                <a:gd name="connsiteY2" fmla="*/ 10006 h 10006"/>
                <a:gd name="connsiteX3" fmla="*/ 10000 w 10000"/>
                <a:gd name="connsiteY3" fmla="*/ 10006 h 10006"/>
                <a:gd name="connsiteX4" fmla="*/ 8033 w 10000"/>
                <a:gd name="connsiteY4" fmla="*/ 0 h 10006"/>
                <a:gd name="connsiteX0" fmla="*/ 8033 w 10000"/>
                <a:gd name="connsiteY0" fmla="*/ 0 h 10006"/>
                <a:gd name="connsiteX1" fmla="*/ 0 w 10000"/>
                <a:gd name="connsiteY1" fmla="*/ 6 h 10006"/>
                <a:gd name="connsiteX2" fmla="*/ 7892 w 10000"/>
                <a:gd name="connsiteY2" fmla="*/ 10006 h 10006"/>
                <a:gd name="connsiteX3" fmla="*/ 10000 w 10000"/>
                <a:gd name="connsiteY3" fmla="*/ 10006 h 10006"/>
                <a:gd name="connsiteX4" fmla="*/ 8033 w 10000"/>
                <a:gd name="connsiteY4" fmla="*/ 0 h 10006"/>
                <a:gd name="connsiteX0" fmla="*/ 8033 w 10000"/>
                <a:gd name="connsiteY0" fmla="*/ 0 h 10006"/>
                <a:gd name="connsiteX1" fmla="*/ 0 w 10000"/>
                <a:gd name="connsiteY1" fmla="*/ 6 h 10006"/>
                <a:gd name="connsiteX2" fmla="*/ 7892 w 10000"/>
                <a:gd name="connsiteY2" fmla="*/ 10006 h 10006"/>
                <a:gd name="connsiteX3" fmla="*/ 10000 w 10000"/>
                <a:gd name="connsiteY3" fmla="*/ 10006 h 10006"/>
                <a:gd name="connsiteX4" fmla="*/ 8033 w 10000"/>
                <a:gd name="connsiteY4" fmla="*/ 0 h 10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6">
                  <a:moveTo>
                    <a:pt x="8033" y="0"/>
                  </a:moveTo>
                  <a:lnTo>
                    <a:pt x="0" y="6"/>
                  </a:lnTo>
                  <a:lnTo>
                    <a:pt x="7892" y="10006"/>
                  </a:lnTo>
                  <a:lnTo>
                    <a:pt x="10000" y="10006"/>
                  </a:lnTo>
                  <a:lnTo>
                    <a:pt x="8033" y="0"/>
                  </a:lnTo>
                  <a:close/>
                </a:path>
              </a:pathLst>
            </a:custGeom>
            <a:gradFill>
              <a:gsLst>
                <a:gs pos="100000">
                  <a:schemeClr val="accent3">
                    <a:alpha val="24000"/>
                  </a:schemeClr>
                </a:gs>
                <a:gs pos="38000">
                  <a:schemeClr val="accent2">
                    <a:alpha val="25000"/>
                  </a:schemeClr>
                </a:gs>
              </a:gsLst>
              <a:lin ang="4800000" scaled="0"/>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Freeform 19"/>
            <p:cNvSpPr>
              <a:spLocks/>
            </p:cNvSpPr>
            <p:nvPr userDrawn="1"/>
          </p:nvSpPr>
          <p:spPr bwMode="auto">
            <a:xfrm flipV="1">
              <a:off x="199" y="-686"/>
              <a:ext cx="3432693" cy="6862406"/>
            </a:xfrm>
            <a:custGeom>
              <a:avLst/>
              <a:gdLst>
                <a:gd name="T0" fmla="*/ 3840 w 8030"/>
                <a:gd name="T1" fmla="*/ 0 h 5110"/>
                <a:gd name="T2" fmla="*/ 0 w 8030"/>
                <a:gd name="T3" fmla="*/ 0 h 5110"/>
                <a:gd name="T4" fmla="*/ 6337 w 8030"/>
                <a:gd name="T5" fmla="*/ 5110 h 5110"/>
                <a:gd name="T6" fmla="*/ 8030 w 8030"/>
                <a:gd name="T7" fmla="*/ 5110 h 5110"/>
                <a:gd name="T8" fmla="*/ 3840 w 8030"/>
                <a:gd name="T9" fmla="*/ 0 h 5110"/>
                <a:gd name="connsiteX0" fmla="*/ 8033 w 10000"/>
                <a:gd name="connsiteY0" fmla="*/ 0 h 10000"/>
                <a:gd name="connsiteX1" fmla="*/ 0 w 10000"/>
                <a:gd name="connsiteY1" fmla="*/ 0 h 10000"/>
                <a:gd name="connsiteX2" fmla="*/ 7892 w 10000"/>
                <a:gd name="connsiteY2" fmla="*/ 10000 h 10000"/>
                <a:gd name="connsiteX3" fmla="*/ 10000 w 10000"/>
                <a:gd name="connsiteY3" fmla="*/ 10000 h 10000"/>
                <a:gd name="connsiteX4" fmla="*/ 8033 w 10000"/>
                <a:gd name="connsiteY4" fmla="*/ 0 h 10000"/>
                <a:gd name="connsiteX0" fmla="*/ 7837 w 10000"/>
                <a:gd name="connsiteY0" fmla="*/ 192 h 10000"/>
                <a:gd name="connsiteX1" fmla="*/ 0 w 10000"/>
                <a:gd name="connsiteY1" fmla="*/ 0 h 10000"/>
                <a:gd name="connsiteX2" fmla="*/ 7892 w 10000"/>
                <a:gd name="connsiteY2" fmla="*/ 10000 h 10000"/>
                <a:gd name="connsiteX3" fmla="*/ 10000 w 10000"/>
                <a:gd name="connsiteY3" fmla="*/ 10000 h 10000"/>
                <a:gd name="connsiteX4" fmla="*/ 7837 w 10000"/>
                <a:gd name="connsiteY4" fmla="*/ 192 h 10000"/>
                <a:gd name="connsiteX0" fmla="*/ 8033 w 10000"/>
                <a:gd name="connsiteY0" fmla="*/ 0 h 10012"/>
                <a:gd name="connsiteX1" fmla="*/ 0 w 10000"/>
                <a:gd name="connsiteY1" fmla="*/ 12 h 10012"/>
                <a:gd name="connsiteX2" fmla="*/ 7892 w 10000"/>
                <a:gd name="connsiteY2" fmla="*/ 10012 h 10012"/>
                <a:gd name="connsiteX3" fmla="*/ 10000 w 10000"/>
                <a:gd name="connsiteY3" fmla="*/ 10012 h 10012"/>
                <a:gd name="connsiteX4" fmla="*/ 8033 w 10000"/>
                <a:gd name="connsiteY4" fmla="*/ 0 h 10012"/>
                <a:gd name="connsiteX0" fmla="*/ 8033 w 10000"/>
                <a:gd name="connsiteY0" fmla="*/ 0 h 10006"/>
                <a:gd name="connsiteX1" fmla="*/ 0 w 10000"/>
                <a:gd name="connsiteY1" fmla="*/ 6 h 10006"/>
                <a:gd name="connsiteX2" fmla="*/ 7892 w 10000"/>
                <a:gd name="connsiteY2" fmla="*/ 10006 h 10006"/>
                <a:gd name="connsiteX3" fmla="*/ 10000 w 10000"/>
                <a:gd name="connsiteY3" fmla="*/ 10006 h 10006"/>
                <a:gd name="connsiteX4" fmla="*/ 8033 w 10000"/>
                <a:gd name="connsiteY4" fmla="*/ 0 h 10006"/>
                <a:gd name="connsiteX0" fmla="*/ 8033 w 10000"/>
                <a:gd name="connsiteY0" fmla="*/ 0 h 10006"/>
                <a:gd name="connsiteX1" fmla="*/ 0 w 10000"/>
                <a:gd name="connsiteY1" fmla="*/ 6 h 10006"/>
                <a:gd name="connsiteX2" fmla="*/ 7892 w 10000"/>
                <a:gd name="connsiteY2" fmla="*/ 10006 h 10006"/>
                <a:gd name="connsiteX3" fmla="*/ 10000 w 10000"/>
                <a:gd name="connsiteY3" fmla="*/ 10006 h 10006"/>
                <a:gd name="connsiteX4" fmla="*/ 8033 w 10000"/>
                <a:gd name="connsiteY4" fmla="*/ 0 h 10006"/>
                <a:gd name="connsiteX0" fmla="*/ 8033 w 10000"/>
                <a:gd name="connsiteY0" fmla="*/ 0 h 10006"/>
                <a:gd name="connsiteX1" fmla="*/ 0 w 10000"/>
                <a:gd name="connsiteY1" fmla="*/ 6 h 10006"/>
                <a:gd name="connsiteX2" fmla="*/ 7892 w 10000"/>
                <a:gd name="connsiteY2" fmla="*/ 10006 h 10006"/>
                <a:gd name="connsiteX3" fmla="*/ 10000 w 10000"/>
                <a:gd name="connsiteY3" fmla="*/ 10006 h 10006"/>
                <a:gd name="connsiteX4" fmla="*/ 8033 w 10000"/>
                <a:gd name="connsiteY4" fmla="*/ 0 h 10006"/>
                <a:gd name="connsiteX0" fmla="*/ 8033 w 10000"/>
                <a:gd name="connsiteY0" fmla="*/ 0 h 10006"/>
                <a:gd name="connsiteX1" fmla="*/ 0 w 10000"/>
                <a:gd name="connsiteY1" fmla="*/ 6 h 10006"/>
                <a:gd name="connsiteX2" fmla="*/ 7892 w 10000"/>
                <a:gd name="connsiteY2" fmla="*/ 10006 h 10006"/>
                <a:gd name="connsiteX3" fmla="*/ 10000 w 10000"/>
                <a:gd name="connsiteY3" fmla="*/ 10006 h 10006"/>
                <a:gd name="connsiteX4" fmla="*/ 8033 w 10000"/>
                <a:gd name="connsiteY4" fmla="*/ 0 h 10006"/>
                <a:gd name="connsiteX0" fmla="*/ 8033 w 10000"/>
                <a:gd name="connsiteY0" fmla="*/ 0 h 10006"/>
                <a:gd name="connsiteX1" fmla="*/ 0 w 10000"/>
                <a:gd name="connsiteY1" fmla="*/ 6 h 10006"/>
                <a:gd name="connsiteX2" fmla="*/ 4757 w 10000"/>
                <a:gd name="connsiteY2" fmla="*/ 10006 h 10006"/>
                <a:gd name="connsiteX3" fmla="*/ 10000 w 10000"/>
                <a:gd name="connsiteY3" fmla="*/ 10006 h 10006"/>
                <a:gd name="connsiteX4" fmla="*/ 8033 w 10000"/>
                <a:gd name="connsiteY4" fmla="*/ 0 h 10006"/>
                <a:gd name="connsiteX0" fmla="*/ 8033 w 8033"/>
                <a:gd name="connsiteY0" fmla="*/ 0 h 10006"/>
                <a:gd name="connsiteX1" fmla="*/ 0 w 8033"/>
                <a:gd name="connsiteY1" fmla="*/ 6 h 10006"/>
                <a:gd name="connsiteX2" fmla="*/ 4757 w 8033"/>
                <a:gd name="connsiteY2" fmla="*/ 10006 h 10006"/>
                <a:gd name="connsiteX3" fmla="*/ 7415 w 8033"/>
                <a:gd name="connsiteY3" fmla="*/ 10006 h 10006"/>
                <a:gd name="connsiteX4" fmla="*/ 8033 w 8033"/>
                <a:gd name="connsiteY4" fmla="*/ 0 h 10006"/>
                <a:gd name="connsiteX0" fmla="*/ 5710 w 9231"/>
                <a:gd name="connsiteY0" fmla="*/ 12 h 9994"/>
                <a:gd name="connsiteX1" fmla="*/ 0 w 9231"/>
                <a:gd name="connsiteY1" fmla="*/ 0 h 9994"/>
                <a:gd name="connsiteX2" fmla="*/ 5922 w 9231"/>
                <a:gd name="connsiteY2" fmla="*/ 9994 h 9994"/>
                <a:gd name="connsiteX3" fmla="*/ 9231 w 9231"/>
                <a:gd name="connsiteY3" fmla="*/ 9994 h 9994"/>
                <a:gd name="connsiteX4" fmla="*/ 5710 w 9231"/>
                <a:gd name="connsiteY4" fmla="*/ 12 h 9994"/>
                <a:gd name="connsiteX0" fmla="*/ 6186 w 10000"/>
                <a:gd name="connsiteY0" fmla="*/ 12 h 10000"/>
                <a:gd name="connsiteX1" fmla="*/ 0 w 10000"/>
                <a:gd name="connsiteY1" fmla="*/ 0 h 10000"/>
                <a:gd name="connsiteX2" fmla="*/ 4575 w 10000"/>
                <a:gd name="connsiteY2" fmla="*/ 10000 h 10000"/>
                <a:gd name="connsiteX3" fmla="*/ 10000 w 10000"/>
                <a:gd name="connsiteY3" fmla="*/ 10000 h 10000"/>
                <a:gd name="connsiteX4" fmla="*/ 6186 w 10000"/>
                <a:gd name="connsiteY4" fmla="*/ 12 h 10000"/>
                <a:gd name="connsiteX0" fmla="*/ 6186 w 7838"/>
                <a:gd name="connsiteY0" fmla="*/ 12 h 10000"/>
                <a:gd name="connsiteX1" fmla="*/ 0 w 7838"/>
                <a:gd name="connsiteY1" fmla="*/ 0 h 10000"/>
                <a:gd name="connsiteX2" fmla="*/ 4575 w 7838"/>
                <a:gd name="connsiteY2" fmla="*/ 10000 h 10000"/>
                <a:gd name="connsiteX3" fmla="*/ 7838 w 7838"/>
                <a:gd name="connsiteY3" fmla="*/ 10000 h 10000"/>
                <a:gd name="connsiteX4" fmla="*/ 6186 w 7838"/>
                <a:gd name="connsiteY4" fmla="*/ 12 h 10000"/>
                <a:gd name="connsiteX0" fmla="*/ 9745 w 10000"/>
                <a:gd name="connsiteY0" fmla="*/ 0 h 10023"/>
                <a:gd name="connsiteX1" fmla="*/ 0 w 10000"/>
                <a:gd name="connsiteY1" fmla="*/ 23 h 10023"/>
                <a:gd name="connsiteX2" fmla="*/ 5837 w 10000"/>
                <a:gd name="connsiteY2" fmla="*/ 10023 h 10023"/>
                <a:gd name="connsiteX3" fmla="*/ 10000 w 10000"/>
                <a:gd name="connsiteY3" fmla="*/ 10023 h 10023"/>
                <a:gd name="connsiteX4" fmla="*/ 9745 w 10000"/>
                <a:gd name="connsiteY4" fmla="*/ 0 h 10023"/>
                <a:gd name="connsiteX0" fmla="*/ 9745 w 11688"/>
                <a:gd name="connsiteY0" fmla="*/ 0 h 10041"/>
                <a:gd name="connsiteX1" fmla="*/ 0 w 11688"/>
                <a:gd name="connsiteY1" fmla="*/ 23 h 10041"/>
                <a:gd name="connsiteX2" fmla="*/ 5837 w 11688"/>
                <a:gd name="connsiteY2" fmla="*/ 10023 h 10041"/>
                <a:gd name="connsiteX3" fmla="*/ 11688 w 11688"/>
                <a:gd name="connsiteY3" fmla="*/ 10041 h 10041"/>
                <a:gd name="connsiteX4" fmla="*/ 9745 w 11688"/>
                <a:gd name="connsiteY4" fmla="*/ 0 h 10041"/>
                <a:gd name="connsiteX0" fmla="*/ 9745 w 11688"/>
                <a:gd name="connsiteY0" fmla="*/ 0 h 10041"/>
                <a:gd name="connsiteX1" fmla="*/ 0 w 11688"/>
                <a:gd name="connsiteY1" fmla="*/ 23 h 10041"/>
                <a:gd name="connsiteX2" fmla="*/ 6990 w 11688"/>
                <a:gd name="connsiteY2" fmla="*/ 10023 h 10041"/>
                <a:gd name="connsiteX3" fmla="*/ 11688 w 11688"/>
                <a:gd name="connsiteY3" fmla="*/ 10041 h 10041"/>
                <a:gd name="connsiteX4" fmla="*/ 9745 w 11688"/>
                <a:gd name="connsiteY4" fmla="*/ 0 h 10041"/>
                <a:gd name="connsiteX0" fmla="*/ 9745 w 11675"/>
                <a:gd name="connsiteY0" fmla="*/ 0 h 10023"/>
                <a:gd name="connsiteX1" fmla="*/ 0 w 11675"/>
                <a:gd name="connsiteY1" fmla="*/ 23 h 10023"/>
                <a:gd name="connsiteX2" fmla="*/ 6990 w 11675"/>
                <a:gd name="connsiteY2" fmla="*/ 10023 h 10023"/>
                <a:gd name="connsiteX3" fmla="*/ 11675 w 11675"/>
                <a:gd name="connsiteY3" fmla="*/ 9950 h 10023"/>
                <a:gd name="connsiteX4" fmla="*/ 9745 w 11675"/>
                <a:gd name="connsiteY4" fmla="*/ 0 h 10023"/>
                <a:gd name="connsiteX0" fmla="*/ 9745 w 11702"/>
                <a:gd name="connsiteY0" fmla="*/ 0 h 10024"/>
                <a:gd name="connsiteX1" fmla="*/ 0 w 11702"/>
                <a:gd name="connsiteY1" fmla="*/ 23 h 10024"/>
                <a:gd name="connsiteX2" fmla="*/ 6990 w 11702"/>
                <a:gd name="connsiteY2" fmla="*/ 10023 h 10024"/>
                <a:gd name="connsiteX3" fmla="*/ 11702 w 11702"/>
                <a:gd name="connsiteY3" fmla="*/ 10024 h 10024"/>
                <a:gd name="connsiteX4" fmla="*/ 9745 w 11702"/>
                <a:gd name="connsiteY4" fmla="*/ 0 h 10024"/>
                <a:gd name="connsiteX0" fmla="*/ 9558 w 11515"/>
                <a:gd name="connsiteY0" fmla="*/ 0 h 10024"/>
                <a:gd name="connsiteX1" fmla="*/ 0 w 11515"/>
                <a:gd name="connsiteY1" fmla="*/ 303 h 10024"/>
                <a:gd name="connsiteX2" fmla="*/ 6803 w 11515"/>
                <a:gd name="connsiteY2" fmla="*/ 10023 h 10024"/>
                <a:gd name="connsiteX3" fmla="*/ 11515 w 11515"/>
                <a:gd name="connsiteY3" fmla="*/ 10024 h 10024"/>
                <a:gd name="connsiteX4" fmla="*/ 9558 w 11515"/>
                <a:gd name="connsiteY4" fmla="*/ 0 h 10024"/>
                <a:gd name="connsiteX0" fmla="*/ 9772 w 11729"/>
                <a:gd name="connsiteY0" fmla="*/ 0 h 10024"/>
                <a:gd name="connsiteX1" fmla="*/ 0 w 11729"/>
                <a:gd name="connsiteY1" fmla="*/ 6 h 10024"/>
                <a:gd name="connsiteX2" fmla="*/ 7017 w 11729"/>
                <a:gd name="connsiteY2" fmla="*/ 10023 h 10024"/>
                <a:gd name="connsiteX3" fmla="*/ 11729 w 11729"/>
                <a:gd name="connsiteY3" fmla="*/ 10024 h 10024"/>
                <a:gd name="connsiteX4" fmla="*/ 9772 w 11729"/>
                <a:gd name="connsiteY4" fmla="*/ 0 h 10024"/>
                <a:gd name="connsiteX0" fmla="*/ 9785 w 11729"/>
                <a:gd name="connsiteY0" fmla="*/ 62 h 10018"/>
                <a:gd name="connsiteX1" fmla="*/ 0 w 11729"/>
                <a:gd name="connsiteY1" fmla="*/ 0 h 10018"/>
                <a:gd name="connsiteX2" fmla="*/ 7017 w 11729"/>
                <a:gd name="connsiteY2" fmla="*/ 10017 h 10018"/>
                <a:gd name="connsiteX3" fmla="*/ 11729 w 11729"/>
                <a:gd name="connsiteY3" fmla="*/ 10018 h 10018"/>
                <a:gd name="connsiteX4" fmla="*/ 9785 w 11729"/>
                <a:gd name="connsiteY4" fmla="*/ 62 h 10018"/>
                <a:gd name="connsiteX0" fmla="*/ 9772 w 11729"/>
                <a:gd name="connsiteY0" fmla="*/ 5 h 10018"/>
                <a:gd name="connsiteX1" fmla="*/ 0 w 11729"/>
                <a:gd name="connsiteY1" fmla="*/ 0 h 10018"/>
                <a:gd name="connsiteX2" fmla="*/ 7017 w 11729"/>
                <a:gd name="connsiteY2" fmla="*/ 10017 h 10018"/>
                <a:gd name="connsiteX3" fmla="*/ 11729 w 11729"/>
                <a:gd name="connsiteY3" fmla="*/ 10018 h 10018"/>
                <a:gd name="connsiteX4" fmla="*/ 9772 w 11729"/>
                <a:gd name="connsiteY4" fmla="*/ 5 h 10018"/>
                <a:gd name="connsiteX0" fmla="*/ 9772 w 11729"/>
                <a:gd name="connsiteY0" fmla="*/ 5 h 10018"/>
                <a:gd name="connsiteX1" fmla="*/ 0 w 11729"/>
                <a:gd name="connsiteY1" fmla="*/ 0 h 10018"/>
                <a:gd name="connsiteX2" fmla="*/ 1064 w 11729"/>
                <a:gd name="connsiteY2" fmla="*/ 1494 h 10018"/>
                <a:gd name="connsiteX3" fmla="*/ 7017 w 11729"/>
                <a:gd name="connsiteY3" fmla="*/ 10017 h 10018"/>
                <a:gd name="connsiteX4" fmla="*/ 11729 w 11729"/>
                <a:gd name="connsiteY4" fmla="*/ 10018 h 10018"/>
                <a:gd name="connsiteX5" fmla="*/ 9772 w 11729"/>
                <a:gd name="connsiteY5" fmla="*/ 5 h 10018"/>
                <a:gd name="connsiteX0" fmla="*/ 9791 w 11748"/>
                <a:gd name="connsiteY0" fmla="*/ 5 h 10018"/>
                <a:gd name="connsiteX1" fmla="*/ 19 w 11748"/>
                <a:gd name="connsiteY1" fmla="*/ 0 h 10018"/>
                <a:gd name="connsiteX2" fmla="*/ 0 w 11748"/>
                <a:gd name="connsiteY2" fmla="*/ 2481 h 10018"/>
                <a:gd name="connsiteX3" fmla="*/ 7036 w 11748"/>
                <a:gd name="connsiteY3" fmla="*/ 10017 h 10018"/>
                <a:gd name="connsiteX4" fmla="*/ 11748 w 11748"/>
                <a:gd name="connsiteY4" fmla="*/ 10018 h 10018"/>
                <a:gd name="connsiteX5" fmla="*/ 9791 w 11748"/>
                <a:gd name="connsiteY5" fmla="*/ 5 h 10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748" h="10018">
                  <a:moveTo>
                    <a:pt x="9791" y="5"/>
                  </a:moveTo>
                  <a:lnTo>
                    <a:pt x="19" y="0"/>
                  </a:lnTo>
                  <a:cubicBezTo>
                    <a:pt x="13" y="827"/>
                    <a:pt x="6" y="1654"/>
                    <a:pt x="0" y="2481"/>
                  </a:cubicBezTo>
                  <a:lnTo>
                    <a:pt x="7036" y="10017"/>
                  </a:lnTo>
                  <a:lnTo>
                    <a:pt x="11748" y="10018"/>
                  </a:lnTo>
                  <a:lnTo>
                    <a:pt x="9791" y="5"/>
                  </a:lnTo>
                  <a:close/>
                </a:path>
              </a:pathLst>
            </a:custGeom>
            <a:gradFill>
              <a:gsLst>
                <a:gs pos="100000">
                  <a:schemeClr val="accent3">
                    <a:alpha val="17000"/>
                  </a:schemeClr>
                </a:gs>
                <a:gs pos="38000">
                  <a:schemeClr val="accent2">
                    <a:alpha val="18000"/>
                  </a:schemeClr>
                </a:gs>
              </a:gsLst>
              <a:lin ang="1800000" scaled="0"/>
            </a:gra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2" name="Title 1"/>
          <p:cNvSpPr>
            <a:spLocks noGrp="1"/>
          </p:cNvSpPr>
          <p:nvPr>
            <p:ph type="title"/>
          </p:nvPr>
        </p:nvSpPr>
        <p:spPr>
          <a:xfrm>
            <a:off x="411480" y="457200"/>
            <a:ext cx="3483864" cy="1600200"/>
          </a:xfrm>
        </p:spPr>
        <p:txBody>
          <a:bodyPr anchor="b">
            <a:noAutofit/>
          </a:bodyPr>
          <a:lstStyle>
            <a:lvl1pPr>
              <a:defRPr sz="4400">
                <a:solidFill>
                  <a:schemeClr val="bg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5183188" y="457200"/>
            <a:ext cx="6172200" cy="571335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11480" y="2514184"/>
            <a:ext cx="3703320" cy="3658016"/>
          </a:xfrm>
        </p:spPr>
        <p:txBody>
          <a:bodyPr>
            <a:normAutofit/>
          </a:bodyPr>
          <a:lstStyle>
            <a:lvl1pPr marL="0" indent="0">
              <a:buNone/>
              <a:defRPr sz="1400" b="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0FFEE5F-65BB-4268-AC17-D19CED90FB82}" type="datetimeFigureOut">
              <a:rPr lang="en-US" smtClean="0"/>
              <a:t>26-Feb-15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lvl1pPr>
              <a:defRPr>
                <a:solidFill>
                  <a:schemeClr val="accent1"/>
                </a:solidFill>
              </a:defRPr>
            </a:lvl1pPr>
          </a:lstStyle>
          <a:p>
            <a:fld id="{7DBECBBC-B5FD-4F11-9AC2-5AED2BF7CA3D}" type="slidenum">
              <a:rPr lang="en-US" smtClean="0"/>
              <a:pPr/>
              <a:t>‹#›</a:t>
            </a:fld>
            <a:endParaRPr lang="en-US" dirty="0"/>
          </a:p>
        </p:txBody>
      </p:sp>
    </p:spTree>
    <p:extLst>
      <p:ext uri="{BB962C8B-B14F-4D97-AF65-F5344CB8AC3E}">
        <p14:creationId xmlns:p14="http://schemas.microsoft.com/office/powerpoint/2010/main" val="18347838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gradFill>
          <a:gsLst>
            <a:gs pos="100000">
              <a:schemeClr val="accent3"/>
            </a:gs>
            <a:gs pos="0">
              <a:schemeClr val="accent1"/>
            </a:gs>
          </a:gsLst>
          <a:lin ang="1440000" scaled="0"/>
        </a:gradFill>
        <a:effectLst/>
      </p:bgPr>
    </p:bg>
    <p:spTree>
      <p:nvGrpSpPr>
        <p:cNvPr id="1" name=""/>
        <p:cNvGrpSpPr/>
        <p:nvPr/>
      </p:nvGrpSpPr>
      <p:grpSpPr>
        <a:xfrm>
          <a:off x="0" y="0"/>
          <a:ext cx="0" cy="0"/>
          <a:chOff x="0" y="0"/>
          <a:chExt cx="0" cy="0"/>
        </a:xfrm>
      </p:grpSpPr>
      <p:grpSp>
        <p:nvGrpSpPr>
          <p:cNvPr id="26" name="Group 25"/>
          <p:cNvGrpSpPr/>
          <p:nvPr userDrawn="1"/>
        </p:nvGrpSpPr>
        <p:grpSpPr>
          <a:xfrm>
            <a:off x="-1" y="0"/>
            <a:ext cx="12192001" cy="6858639"/>
            <a:chOff x="-1" y="-1"/>
            <a:chExt cx="12192001" cy="6858639"/>
          </a:xfrm>
        </p:grpSpPr>
        <p:sp>
          <p:nvSpPr>
            <p:cNvPr id="24" name="Freeform 19"/>
            <p:cNvSpPr>
              <a:spLocks/>
            </p:cNvSpPr>
            <p:nvPr userDrawn="1"/>
          </p:nvSpPr>
          <p:spPr bwMode="auto">
            <a:xfrm>
              <a:off x="831769" y="-1"/>
              <a:ext cx="10777861" cy="6858639"/>
            </a:xfrm>
            <a:custGeom>
              <a:avLst/>
              <a:gdLst>
                <a:gd name="T0" fmla="*/ 3840 w 8030"/>
                <a:gd name="T1" fmla="*/ 0 h 5110"/>
                <a:gd name="T2" fmla="*/ 0 w 8030"/>
                <a:gd name="T3" fmla="*/ 0 h 5110"/>
                <a:gd name="T4" fmla="*/ 6337 w 8030"/>
                <a:gd name="T5" fmla="*/ 5110 h 5110"/>
                <a:gd name="T6" fmla="*/ 8030 w 8030"/>
                <a:gd name="T7" fmla="*/ 5110 h 5110"/>
                <a:gd name="T8" fmla="*/ 3840 w 8030"/>
                <a:gd name="T9" fmla="*/ 0 h 5110"/>
              </a:gdLst>
              <a:ahLst/>
              <a:cxnLst>
                <a:cxn ang="0">
                  <a:pos x="T0" y="T1"/>
                </a:cxn>
                <a:cxn ang="0">
                  <a:pos x="T2" y="T3"/>
                </a:cxn>
                <a:cxn ang="0">
                  <a:pos x="T4" y="T5"/>
                </a:cxn>
                <a:cxn ang="0">
                  <a:pos x="T6" y="T7"/>
                </a:cxn>
                <a:cxn ang="0">
                  <a:pos x="T8" y="T9"/>
                </a:cxn>
              </a:cxnLst>
              <a:rect l="0" t="0" r="r" b="b"/>
              <a:pathLst>
                <a:path w="8030" h="5110">
                  <a:moveTo>
                    <a:pt x="3840" y="0"/>
                  </a:moveTo>
                  <a:lnTo>
                    <a:pt x="0" y="0"/>
                  </a:lnTo>
                  <a:lnTo>
                    <a:pt x="6337" y="5110"/>
                  </a:lnTo>
                  <a:lnTo>
                    <a:pt x="8030" y="5110"/>
                  </a:lnTo>
                  <a:lnTo>
                    <a:pt x="3840" y="0"/>
                  </a:lnTo>
                  <a:close/>
                </a:path>
              </a:pathLst>
            </a:custGeom>
            <a:gradFill>
              <a:gsLst>
                <a:gs pos="100000">
                  <a:schemeClr val="accent3">
                    <a:lumMod val="50000"/>
                    <a:alpha val="20000"/>
                  </a:schemeClr>
                </a:gs>
                <a:gs pos="0">
                  <a:schemeClr val="accent2">
                    <a:alpha val="25000"/>
                  </a:schemeClr>
                </a:gs>
              </a:gsLst>
              <a:lin ang="0" scaled="0"/>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9" name="Freeform 14"/>
            <p:cNvSpPr>
              <a:spLocks/>
            </p:cNvSpPr>
            <p:nvPr userDrawn="1"/>
          </p:nvSpPr>
          <p:spPr bwMode="auto">
            <a:xfrm>
              <a:off x="347084" y="-1"/>
              <a:ext cx="10318828" cy="6858639"/>
            </a:xfrm>
            <a:custGeom>
              <a:avLst/>
              <a:gdLst>
                <a:gd name="T0" fmla="*/ 7688 w 7688"/>
                <a:gd name="T1" fmla="*/ 0 h 5110"/>
                <a:gd name="T2" fmla="*/ 5495 w 7688"/>
                <a:gd name="T3" fmla="*/ 0 h 5110"/>
                <a:gd name="T4" fmla="*/ 0 w 7688"/>
                <a:gd name="T5" fmla="*/ 5110 h 5110"/>
                <a:gd name="T6" fmla="*/ 5050 w 7688"/>
                <a:gd name="T7" fmla="*/ 5110 h 5110"/>
                <a:gd name="T8" fmla="*/ 7495 w 7688"/>
                <a:gd name="T9" fmla="*/ 376 h 5110"/>
                <a:gd name="T10" fmla="*/ 7688 w 7688"/>
                <a:gd name="T11" fmla="*/ 0 h 5110"/>
              </a:gdLst>
              <a:ahLst/>
              <a:cxnLst>
                <a:cxn ang="0">
                  <a:pos x="T0" y="T1"/>
                </a:cxn>
                <a:cxn ang="0">
                  <a:pos x="T2" y="T3"/>
                </a:cxn>
                <a:cxn ang="0">
                  <a:pos x="T4" y="T5"/>
                </a:cxn>
                <a:cxn ang="0">
                  <a:pos x="T6" y="T7"/>
                </a:cxn>
                <a:cxn ang="0">
                  <a:pos x="T8" y="T9"/>
                </a:cxn>
                <a:cxn ang="0">
                  <a:pos x="T10" y="T11"/>
                </a:cxn>
              </a:cxnLst>
              <a:rect l="0" t="0" r="r" b="b"/>
              <a:pathLst>
                <a:path w="7688" h="5110">
                  <a:moveTo>
                    <a:pt x="7688" y="0"/>
                  </a:moveTo>
                  <a:lnTo>
                    <a:pt x="5495" y="0"/>
                  </a:lnTo>
                  <a:lnTo>
                    <a:pt x="0" y="5110"/>
                  </a:lnTo>
                  <a:lnTo>
                    <a:pt x="5050" y="5110"/>
                  </a:lnTo>
                  <a:lnTo>
                    <a:pt x="7495" y="376"/>
                  </a:lnTo>
                  <a:lnTo>
                    <a:pt x="7688" y="0"/>
                  </a:lnTo>
                  <a:close/>
                </a:path>
              </a:pathLst>
            </a:custGeom>
            <a:gradFill>
              <a:gsLst>
                <a:gs pos="100000">
                  <a:schemeClr val="accent1">
                    <a:lumMod val="75000"/>
                    <a:alpha val="30000"/>
                  </a:schemeClr>
                </a:gs>
                <a:gs pos="0">
                  <a:schemeClr val="accent2">
                    <a:alpha val="20000"/>
                  </a:schemeClr>
                </a:gs>
              </a:gsLst>
              <a:lin ang="19800000" scaled="0"/>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4" name="Freeform 9"/>
            <p:cNvSpPr>
              <a:spLocks/>
            </p:cNvSpPr>
            <p:nvPr userDrawn="1"/>
          </p:nvSpPr>
          <p:spPr bwMode="auto">
            <a:xfrm>
              <a:off x="-1" y="398050"/>
              <a:ext cx="12192001" cy="5753528"/>
            </a:xfrm>
            <a:custGeom>
              <a:avLst/>
              <a:gdLst>
                <a:gd name="T0" fmla="*/ 0 w 9078"/>
                <a:gd name="T1" fmla="*/ 0 h 4284"/>
                <a:gd name="T2" fmla="*/ 0 w 9078"/>
                <a:gd name="T3" fmla="*/ 3607 h 4284"/>
                <a:gd name="T4" fmla="*/ 9078 w 9078"/>
                <a:gd name="T5" fmla="*/ 4284 h 4284"/>
                <a:gd name="T6" fmla="*/ 9078 w 9078"/>
                <a:gd name="T7" fmla="*/ 2703 h 4284"/>
                <a:gd name="T8" fmla="*/ 0 w 9078"/>
                <a:gd name="T9" fmla="*/ 0 h 4284"/>
              </a:gdLst>
              <a:ahLst/>
              <a:cxnLst>
                <a:cxn ang="0">
                  <a:pos x="T0" y="T1"/>
                </a:cxn>
                <a:cxn ang="0">
                  <a:pos x="T2" y="T3"/>
                </a:cxn>
                <a:cxn ang="0">
                  <a:pos x="T4" y="T5"/>
                </a:cxn>
                <a:cxn ang="0">
                  <a:pos x="T6" y="T7"/>
                </a:cxn>
                <a:cxn ang="0">
                  <a:pos x="T8" y="T9"/>
                </a:cxn>
              </a:cxnLst>
              <a:rect l="0" t="0" r="r" b="b"/>
              <a:pathLst>
                <a:path w="9078" h="4284">
                  <a:moveTo>
                    <a:pt x="0" y="0"/>
                  </a:moveTo>
                  <a:lnTo>
                    <a:pt x="0" y="3607"/>
                  </a:lnTo>
                  <a:lnTo>
                    <a:pt x="9078" y="4284"/>
                  </a:lnTo>
                  <a:lnTo>
                    <a:pt x="9078" y="2703"/>
                  </a:lnTo>
                  <a:lnTo>
                    <a:pt x="0" y="0"/>
                  </a:lnTo>
                  <a:close/>
                </a:path>
              </a:pathLst>
            </a:custGeom>
            <a:gradFill>
              <a:gsLst>
                <a:gs pos="51800">
                  <a:schemeClr val="accent3">
                    <a:alpha val="30000"/>
                  </a:schemeClr>
                </a:gs>
                <a:gs pos="100000">
                  <a:schemeClr val="accent2">
                    <a:alpha val="10000"/>
                  </a:schemeClr>
                </a:gs>
                <a:gs pos="0">
                  <a:schemeClr val="accent2">
                    <a:alpha val="20000"/>
                  </a:schemeClr>
                </a:gs>
              </a:gsLst>
              <a:lin ang="660000" scaled="0"/>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5"/>
            <p:cNvSpPr>
              <a:spLocks/>
            </p:cNvSpPr>
            <p:nvPr userDrawn="1"/>
          </p:nvSpPr>
          <p:spPr bwMode="auto">
            <a:xfrm>
              <a:off x="1447222" y="475725"/>
              <a:ext cx="10744778" cy="6382913"/>
            </a:xfrm>
            <a:custGeom>
              <a:avLst/>
              <a:gdLst>
                <a:gd name="T0" fmla="*/ 7968 w 7968"/>
                <a:gd name="T1" fmla="*/ 0 h 4740"/>
                <a:gd name="T2" fmla="*/ 0 w 7968"/>
                <a:gd name="T3" fmla="*/ 4731 h 4740"/>
                <a:gd name="T4" fmla="*/ 5164 w 7968"/>
                <a:gd name="T5" fmla="*/ 4740 h 4740"/>
                <a:gd name="T6" fmla="*/ 7968 w 7968"/>
                <a:gd name="T7" fmla="*/ 1580 h 4740"/>
                <a:gd name="T8" fmla="*/ 7968 w 7968"/>
                <a:gd name="T9" fmla="*/ 0 h 4740"/>
                <a:gd name="connsiteX0" fmla="*/ 10015 w 10015"/>
                <a:gd name="connsiteY0" fmla="*/ 0 h 10001"/>
                <a:gd name="connsiteX1" fmla="*/ 0 w 10015"/>
                <a:gd name="connsiteY1" fmla="*/ 10001 h 10001"/>
                <a:gd name="connsiteX2" fmla="*/ 6496 w 10015"/>
                <a:gd name="connsiteY2" fmla="*/ 10000 h 10001"/>
                <a:gd name="connsiteX3" fmla="*/ 10015 w 10015"/>
                <a:gd name="connsiteY3" fmla="*/ 3333 h 10001"/>
                <a:gd name="connsiteX4" fmla="*/ 10015 w 10015"/>
                <a:gd name="connsiteY4" fmla="*/ 0 h 10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15" h="10001">
                  <a:moveTo>
                    <a:pt x="10015" y="0"/>
                  </a:moveTo>
                  <a:lnTo>
                    <a:pt x="0" y="10001"/>
                  </a:lnTo>
                  <a:lnTo>
                    <a:pt x="6496" y="10000"/>
                  </a:lnTo>
                  <a:lnTo>
                    <a:pt x="10015" y="3333"/>
                  </a:lnTo>
                  <a:lnTo>
                    <a:pt x="10015" y="0"/>
                  </a:lnTo>
                  <a:close/>
                </a:path>
              </a:pathLst>
            </a:custGeom>
            <a:gradFill>
              <a:gsLst>
                <a:gs pos="100000">
                  <a:schemeClr val="accent2">
                    <a:alpha val="10000"/>
                  </a:schemeClr>
                </a:gs>
                <a:gs pos="0">
                  <a:schemeClr val="accent2">
                    <a:alpha val="10000"/>
                  </a:schemeClr>
                </a:gs>
              </a:gsLst>
              <a:lin ang="1440000" scaled="0"/>
            </a:gra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29" name="Group 28" descr="abstract background design"/>
          <p:cNvGrpSpPr/>
          <p:nvPr userDrawn="1"/>
        </p:nvGrpSpPr>
        <p:grpSpPr>
          <a:xfrm>
            <a:off x="4762" y="0"/>
            <a:ext cx="12201526" cy="6858638"/>
            <a:chOff x="0" y="618575"/>
            <a:chExt cx="12201526" cy="6858638"/>
          </a:xfrm>
        </p:grpSpPr>
        <p:sp>
          <p:nvSpPr>
            <p:cNvPr id="27" name="Rectangle 26"/>
            <p:cNvSpPr/>
            <p:nvPr userDrawn="1"/>
          </p:nvSpPr>
          <p:spPr>
            <a:xfrm>
              <a:off x="0" y="618575"/>
              <a:ext cx="12192000" cy="6858638"/>
            </a:xfrm>
            <a:prstGeom prst="rect">
              <a:avLst/>
            </a:prstGeom>
            <a:gradFill>
              <a:gsLst>
                <a:gs pos="100000">
                  <a:schemeClr val="accent3">
                    <a:alpha val="0"/>
                  </a:schemeClr>
                </a:gs>
                <a:gs pos="0">
                  <a:schemeClr val="accent2">
                    <a:alpha val="5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p:cNvSpPr/>
            <p:nvPr userDrawn="1"/>
          </p:nvSpPr>
          <p:spPr>
            <a:xfrm>
              <a:off x="9526" y="618894"/>
              <a:ext cx="12192000" cy="6858001"/>
            </a:xfrm>
            <a:prstGeom prst="rect">
              <a:avLst/>
            </a:prstGeom>
            <a:gradFill>
              <a:gsLst>
                <a:gs pos="67000">
                  <a:schemeClr val="accent3">
                    <a:alpha val="0"/>
                  </a:schemeClr>
                </a:gs>
                <a:gs pos="0">
                  <a:schemeClr val="accent2">
                    <a:alpha val="20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 name="Date Placeholder 3"/>
          <p:cNvSpPr>
            <a:spLocks noGrp="1"/>
          </p:cNvSpPr>
          <p:nvPr>
            <p:ph type="dt" sz="half" idx="10"/>
          </p:nvPr>
        </p:nvSpPr>
        <p:spPr/>
        <p:txBody>
          <a:bodyPr/>
          <a:lstStyle/>
          <a:p>
            <a:fld id="{90FFEE5F-65BB-4268-AC17-D19CED90FB82}" type="datetimeFigureOut">
              <a:rPr lang="en-US" smtClean="0"/>
              <a:t>26-Feb-15</a:t>
            </a:fld>
            <a:endParaRPr lang="en-US" dirty="0"/>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dirty="0"/>
          </a:p>
        </p:txBody>
      </p:sp>
      <p:sp>
        <p:nvSpPr>
          <p:cNvPr id="15" name="Freeform 10"/>
          <p:cNvSpPr>
            <a:spLocks/>
          </p:cNvSpPr>
          <p:nvPr userDrawn="1"/>
        </p:nvSpPr>
        <p:spPr bwMode="auto">
          <a:xfrm>
            <a:off x="-1109663" y="28575"/>
            <a:ext cx="14411326" cy="6800850"/>
          </a:xfrm>
          <a:custGeom>
            <a:avLst/>
            <a:gdLst>
              <a:gd name="T0" fmla="*/ 0 w 9078"/>
              <a:gd name="T1" fmla="*/ 0 h 4284"/>
              <a:gd name="T2" fmla="*/ 0 w 9078"/>
              <a:gd name="T3" fmla="*/ 3607 h 4284"/>
              <a:gd name="T4" fmla="*/ 9078 w 9078"/>
              <a:gd name="T5" fmla="*/ 4284 h 4284"/>
              <a:gd name="T6" fmla="*/ 9078 w 9078"/>
              <a:gd name="T7" fmla="*/ 2703 h 4284"/>
              <a:gd name="T8" fmla="*/ 0 w 9078"/>
              <a:gd name="T9" fmla="*/ 0 h 4284"/>
            </a:gdLst>
            <a:ahLst/>
            <a:cxnLst>
              <a:cxn ang="0">
                <a:pos x="T0" y="T1"/>
              </a:cxn>
              <a:cxn ang="0">
                <a:pos x="T2" y="T3"/>
              </a:cxn>
              <a:cxn ang="0">
                <a:pos x="T4" y="T5"/>
              </a:cxn>
              <a:cxn ang="0">
                <a:pos x="T6" y="T7"/>
              </a:cxn>
              <a:cxn ang="0">
                <a:pos x="T8" y="T9"/>
              </a:cxn>
            </a:cxnLst>
            <a:rect l="0" t="0" r="r" b="b"/>
            <a:pathLst>
              <a:path w="9078" h="4284">
                <a:moveTo>
                  <a:pt x="0" y="0"/>
                </a:moveTo>
                <a:lnTo>
                  <a:pt x="0" y="3607"/>
                </a:lnTo>
                <a:lnTo>
                  <a:pt x="9078" y="4284"/>
                </a:lnTo>
                <a:lnTo>
                  <a:pt x="9078" y="270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5"/>
          <p:cNvSpPr>
            <a:spLocks/>
          </p:cNvSpPr>
          <p:nvPr userDrawn="1"/>
        </p:nvSpPr>
        <p:spPr bwMode="auto">
          <a:xfrm>
            <a:off x="-3175" y="-627063"/>
            <a:ext cx="12204700" cy="8112126"/>
          </a:xfrm>
          <a:custGeom>
            <a:avLst/>
            <a:gdLst>
              <a:gd name="T0" fmla="*/ 7688 w 7688"/>
              <a:gd name="T1" fmla="*/ 0 h 5110"/>
              <a:gd name="T2" fmla="*/ 5495 w 7688"/>
              <a:gd name="T3" fmla="*/ 0 h 5110"/>
              <a:gd name="T4" fmla="*/ 0 w 7688"/>
              <a:gd name="T5" fmla="*/ 5110 h 5110"/>
              <a:gd name="T6" fmla="*/ 5050 w 7688"/>
              <a:gd name="T7" fmla="*/ 5110 h 5110"/>
              <a:gd name="T8" fmla="*/ 7495 w 7688"/>
              <a:gd name="T9" fmla="*/ 376 h 5110"/>
              <a:gd name="T10" fmla="*/ 7688 w 7688"/>
              <a:gd name="T11" fmla="*/ 0 h 5110"/>
            </a:gdLst>
            <a:ahLst/>
            <a:cxnLst>
              <a:cxn ang="0">
                <a:pos x="T0" y="T1"/>
              </a:cxn>
              <a:cxn ang="0">
                <a:pos x="T2" y="T3"/>
              </a:cxn>
              <a:cxn ang="0">
                <a:pos x="T4" y="T5"/>
              </a:cxn>
              <a:cxn ang="0">
                <a:pos x="T6" y="T7"/>
              </a:cxn>
              <a:cxn ang="0">
                <a:pos x="T8" y="T9"/>
              </a:cxn>
              <a:cxn ang="0">
                <a:pos x="T10" y="T11"/>
              </a:cxn>
            </a:cxnLst>
            <a:rect l="0" t="0" r="r" b="b"/>
            <a:pathLst>
              <a:path w="7688" h="5110">
                <a:moveTo>
                  <a:pt x="7688" y="0"/>
                </a:moveTo>
                <a:lnTo>
                  <a:pt x="5495" y="0"/>
                </a:lnTo>
                <a:lnTo>
                  <a:pt x="0" y="5110"/>
                </a:lnTo>
                <a:lnTo>
                  <a:pt x="5050" y="5110"/>
                </a:lnTo>
                <a:lnTo>
                  <a:pt x="7495" y="376"/>
                </a:lnTo>
                <a:lnTo>
                  <a:pt x="768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pic>
        <p:nvPicPr>
          <p:cNvPr id="7" name="Picture 6" descr="photo of man sitting on an outdoor bench, using a tablet"/>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0" y="428"/>
            <a:ext cx="8876190" cy="6857143"/>
          </a:xfrm>
          <a:prstGeom prst="rect">
            <a:avLst/>
          </a:prstGeom>
        </p:spPr>
      </p:pic>
      <p:sp>
        <p:nvSpPr>
          <p:cNvPr id="23" name="Freeform 5" descr="Callout shape"/>
          <p:cNvSpPr>
            <a:spLocks/>
          </p:cNvSpPr>
          <p:nvPr userDrawn="1"/>
        </p:nvSpPr>
        <p:spPr bwMode="auto">
          <a:xfrm>
            <a:off x="6778677" y="356679"/>
            <a:ext cx="4956048" cy="3008376"/>
          </a:xfrm>
          <a:custGeom>
            <a:avLst/>
            <a:gdLst>
              <a:gd name="T0" fmla="*/ 0 w 4338"/>
              <a:gd name="T1" fmla="*/ 0 h 2582"/>
              <a:gd name="T2" fmla="*/ 0 w 4338"/>
              <a:gd name="T3" fmla="*/ 2353 h 2582"/>
              <a:gd name="T4" fmla="*/ 921 w 4338"/>
              <a:gd name="T5" fmla="*/ 2353 h 2582"/>
              <a:gd name="T6" fmla="*/ 1101 w 4338"/>
              <a:gd name="T7" fmla="*/ 2582 h 2582"/>
              <a:gd name="T8" fmla="*/ 1278 w 4338"/>
              <a:gd name="T9" fmla="*/ 2353 h 2582"/>
              <a:gd name="T10" fmla="*/ 4338 w 4338"/>
              <a:gd name="T11" fmla="*/ 2353 h 2582"/>
              <a:gd name="T12" fmla="*/ 4338 w 4338"/>
              <a:gd name="T13" fmla="*/ 0 h 2582"/>
              <a:gd name="T14" fmla="*/ 0 w 4338"/>
              <a:gd name="T15" fmla="*/ 0 h 25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38" h="2582">
                <a:moveTo>
                  <a:pt x="0" y="0"/>
                </a:moveTo>
                <a:lnTo>
                  <a:pt x="0" y="2353"/>
                </a:lnTo>
                <a:lnTo>
                  <a:pt x="921" y="2353"/>
                </a:lnTo>
                <a:lnTo>
                  <a:pt x="1101" y="2582"/>
                </a:lnTo>
                <a:lnTo>
                  <a:pt x="1278" y="2353"/>
                </a:lnTo>
                <a:lnTo>
                  <a:pt x="4338" y="2353"/>
                </a:lnTo>
                <a:lnTo>
                  <a:pt x="4338" y="0"/>
                </a:lnTo>
                <a:lnTo>
                  <a:pt x="0" y="0"/>
                </a:lnTo>
                <a:close/>
              </a:path>
            </a:pathLst>
          </a:custGeom>
          <a:solidFill>
            <a:srgbClr val="FDF6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ctrTitle"/>
          </p:nvPr>
        </p:nvSpPr>
        <p:spPr>
          <a:xfrm>
            <a:off x="6945060" y="1382350"/>
            <a:ext cx="4279434" cy="683787"/>
          </a:xfrm>
        </p:spPr>
        <p:txBody>
          <a:bodyPr anchor="b">
            <a:normAutofit/>
          </a:bodyPr>
          <a:lstStyle>
            <a:lvl1pPr algn="l">
              <a:defRPr sz="2000">
                <a:solidFill>
                  <a:schemeClr val="accent1"/>
                </a:solidFill>
                <a:latin typeface="+mj-lt"/>
              </a:defRPr>
            </a:lvl1pPr>
          </a:lstStyle>
          <a:p>
            <a:r>
              <a:rPr lang="en-US" smtClean="0"/>
              <a:t>Click to edit Master title style</a:t>
            </a:r>
            <a:endParaRPr lang="en-US" dirty="0"/>
          </a:p>
        </p:txBody>
      </p:sp>
      <p:sp>
        <p:nvSpPr>
          <p:cNvPr id="34" name="Text Placeholder 33"/>
          <p:cNvSpPr>
            <a:spLocks noGrp="1"/>
          </p:cNvSpPr>
          <p:nvPr>
            <p:ph type="body" sz="quarter" idx="13" hasCustomPrompt="1"/>
          </p:nvPr>
        </p:nvSpPr>
        <p:spPr>
          <a:xfrm>
            <a:off x="7781982" y="2067295"/>
            <a:ext cx="3549389" cy="955667"/>
          </a:xfrm>
        </p:spPr>
        <p:txBody>
          <a:bodyPr vert="horz" lIns="91440" tIns="45720" rIns="91440" bIns="45720" rtlCol="0" anchor="b">
            <a:noAutofit/>
          </a:bodyPr>
          <a:lstStyle>
            <a:lvl1pPr>
              <a:defRPr lang="en-US" sz="5100" smtClean="0">
                <a:solidFill>
                  <a:schemeClr val="accent1"/>
                </a:solidFill>
                <a:latin typeface="+mj-lt"/>
                <a:ea typeface="+mj-ea"/>
              </a:defRPr>
            </a:lvl1pPr>
            <a:lvl2pPr>
              <a:defRPr lang="en-US" sz="6800" smtClean="0">
                <a:solidFill>
                  <a:schemeClr val="accent1"/>
                </a:solidFill>
                <a:cs typeface="+mn-cs"/>
              </a:defRPr>
            </a:lvl2pPr>
            <a:lvl3pPr>
              <a:defRPr lang="en-US" sz="6800" smtClean="0">
                <a:solidFill>
                  <a:schemeClr val="accent1"/>
                </a:solidFill>
                <a:cs typeface="+mn-cs"/>
              </a:defRPr>
            </a:lvl3pPr>
            <a:lvl4pPr>
              <a:defRPr lang="en-US" sz="6800" smtClean="0">
                <a:solidFill>
                  <a:schemeClr val="accent1"/>
                </a:solidFill>
                <a:cs typeface="+mn-cs"/>
              </a:defRPr>
            </a:lvl4pPr>
            <a:lvl5pPr>
              <a:defRPr lang="en-US" sz="6800">
                <a:solidFill>
                  <a:schemeClr val="accent1"/>
                </a:solidFill>
                <a:cs typeface="+mn-cs"/>
              </a:defRPr>
            </a:lvl5pPr>
          </a:lstStyle>
          <a:p>
            <a:pPr lvl="0">
              <a:spcBef>
                <a:spcPct val="0"/>
              </a:spcBef>
            </a:pPr>
            <a:r>
              <a:rPr lang="en-US" dirty="0" smtClean="0"/>
              <a:t>Slide Title</a:t>
            </a:r>
            <a:endParaRPr lang="en-US" dirty="0"/>
          </a:p>
        </p:txBody>
      </p:sp>
      <p:sp>
        <p:nvSpPr>
          <p:cNvPr id="3" name="Subtitle 2"/>
          <p:cNvSpPr>
            <a:spLocks noGrp="1"/>
          </p:cNvSpPr>
          <p:nvPr>
            <p:ph type="subTitle" idx="1"/>
          </p:nvPr>
        </p:nvSpPr>
        <p:spPr>
          <a:xfrm>
            <a:off x="6904228" y="6209375"/>
            <a:ext cx="4994007" cy="336626"/>
          </a:xfrm>
        </p:spPr>
        <p:txBody>
          <a:bodyPr>
            <a:noAutofit/>
          </a:bodyPr>
          <a:lstStyle>
            <a:lvl1pPr marL="0" indent="0" algn="l">
              <a:buNone/>
              <a:defRPr sz="1800" b="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Tree>
    <p:extLst>
      <p:ext uri="{BB962C8B-B14F-4D97-AF65-F5344CB8AC3E}">
        <p14:creationId xmlns:p14="http://schemas.microsoft.com/office/powerpoint/2010/main" val="2144398594"/>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extLst mod="1">
    <p:ext uri="{DCECCB84-F9BA-43D5-87BE-67443E8EF086}">
      <p15:sldGuideLst xmlns:p15="http://schemas.microsoft.com/office/powerpoint/2012/main">
        <p15:guide id="1" orient="horz" pos="216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FFEE5F-65BB-4268-AC17-D19CED90FB82}" type="datetimeFigureOut">
              <a:rPr lang="en-US" smtClean="0"/>
              <a:t>26-Feb-15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DBECBBC-B5FD-4F11-9AC2-5AED2BF7CA3D}" type="slidenum">
              <a:rPr lang="en-US" smtClean="0"/>
              <a:t>‹#›</a:t>
            </a:fld>
            <a:endParaRPr lang="en-US" dirty="0"/>
          </a:p>
        </p:txBody>
      </p:sp>
    </p:spTree>
    <p:extLst>
      <p:ext uri="{BB962C8B-B14F-4D97-AF65-F5344CB8AC3E}">
        <p14:creationId xmlns:p14="http://schemas.microsoft.com/office/powerpoint/2010/main" val="559524429"/>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0FFEE5F-65BB-4268-AC17-D19CED90FB82}" type="datetimeFigureOut">
              <a:rPr lang="en-US" smtClean="0"/>
              <a:t>26-Feb-15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DBECBBC-B5FD-4F11-9AC2-5AED2BF7CA3D}" type="slidenum">
              <a:rPr lang="en-US" smtClean="0"/>
              <a:t>‹#›</a:t>
            </a:fld>
            <a:endParaRPr lang="en-US" dirty="0"/>
          </a:p>
        </p:txBody>
      </p:sp>
    </p:spTree>
    <p:extLst>
      <p:ext uri="{BB962C8B-B14F-4D97-AF65-F5344CB8AC3E}">
        <p14:creationId xmlns:p14="http://schemas.microsoft.com/office/powerpoint/2010/main" val="216135478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0FFEE5F-65BB-4268-AC17-D19CED90FB82}" type="datetimeFigureOut">
              <a:rPr lang="en-US" smtClean="0"/>
              <a:t>26-Feb-15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DBECBBC-B5FD-4F11-9AC2-5AED2BF7CA3D}" type="slidenum">
              <a:rPr lang="en-US" smtClean="0"/>
              <a:t>‹#›</a:t>
            </a:fld>
            <a:endParaRPr lang="en-US" dirty="0"/>
          </a:p>
        </p:txBody>
      </p:sp>
    </p:spTree>
    <p:extLst>
      <p:ext uri="{BB962C8B-B14F-4D97-AF65-F5344CB8AC3E}">
        <p14:creationId xmlns:p14="http://schemas.microsoft.com/office/powerpoint/2010/main" val="58963037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0" indent="0">
              <a:buNone/>
              <a:defRPr b="1"/>
            </a:lvl1pPr>
            <a:lvl2pPr marL="0" indent="0">
              <a:buNone/>
              <a:defRPr/>
            </a:lvl2pPr>
            <a:lvl3pPr marL="0" indent="0">
              <a:buNone/>
              <a:defRPr/>
            </a:lvl3pPr>
            <a:lvl4pPr marL="0" indent="0">
              <a:buNone/>
              <a:defRPr/>
            </a:lvl4pPr>
            <a:lvl5pPr marL="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0FFEE5F-65BB-4268-AC17-D19CED90FB82}" type="datetimeFigureOut">
              <a:rPr lang="en-US" smtClean="0"/>
              <a:t>26-Feb-15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DBECBBC-B5FD-4F11-9AC2-5AED2BF7CA3D}" type="slidenum">
              <a:rPr lang="en-US" smtClean="0"/>
              <a:t>‹#›</a:t>
            </a:fld>
            <a:endParaRPr lang="en-US" dirty="0"/>
          </a:p>
        </p:txBody>
      </p:sp>
    </p:spTree>
    <p:extLst>
      <p:ext uri="{BB962C8B-B14F-4D97-AF65-F5344CB8AC3E}">
        <p14:creationId xmlns:p14="http://schemas.microsoft.com/office/powerpoint/2010/main" val="257140705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gradFill>
          <a:gsLst>
            <a:gs pos="100000">
              <a:schemeClr val="accent1"/>
            </a:gs>
            <a:gs pos="0">
              <a:schemeClr val="accent3"/>
            </a:gs>
          </a:gsLst>
          <a:lin ang="19800000" scaled="0"/>
        </a:gradFill>
        <a:effectLst/>
      </p:bgPr>
    </p:bg>
    <p:spTree>
      <p:nvGrpSpPr>
        <p:cNvPr id="1" name=""/>
        <p:cNvGrpSpPr/>
        <p:nvPr/>
      </p:nvGrpSpPr>
      <p:grpSpPr>
        <a:xfrm>
          <a:off x="0" y="0"/>
          <a:ext cx="0" cy="0"/>
          <a:chOff x="0" y="0"/>
          <a:chExt cx="0" cy="0"/>
        </a:xfrm>
      </p:grpSpPr>
      <p:grpSp>
        <p:nvGrpSpPr>
          <p:cNvPr id="14" name="Group 13"/>
          <p:cNvGrpSpPr/>
          <p:nvPr userDrawn="1"/>
        </p:nvGrpSpPr>
        <p:grpSpPr>
          <a:xfrm flipH="1">
            <a:off x="-1" y="0"/>
            <a:ext cx="12192001" cy="6858639"/>
            <a:chOff x="-1" y="-1"/>
            <a:chExt cx="12192001" cy="6858639"/>
          </a:xfrm>
        </p:grpSpPr>
        <p:sp>
          <p:nvSpPr>
            <p:cNvPr id="15" name="Freeform 19"/>
            <p:cNvSpPr>
              <a:spLocks/>
            </p:cNvSpPr>
            <p:nvPr userDrawn="1"/>
          </p:nvSpPr>
          <p:spPr bwMode="auto">
            <a:xfrm>
              <a:off x="831769" y="-1"/>
              <a:ext cx="10777861" cy="6858639"/>
            </a:xfrm>
            <a:custGeom>
              <a:avLst/>
              <a:gdLst>
                <a:gd name="T0" fmla="*/ 3840 w 8030"/>
                <a:gd name="T1" fmla="*/ 0 h 5110"/>
                <a:gd name="T2" fmla="*/ 0 w 8030"/>
                <a:gd name="T3" fmla="*/ 0 h 5110"/>
                <a:gd name="T4" fmla="*/ 6337 w 8030"/>
                <a:gd name="T5" fmla="*/ 5110 h 5110"/>
                <a:gd name="T6" fmla="*/ 8030 w 8030"/>
                <a:gd name="T7" fmla="*/ 5110 h 5110"/>
                <a:gd name="T8" fmla="*/ 3840 w 8030"/>
                <a:gd name="T9" fmla="*/ 0 h 5110"/>
              </a:gdLst>
              <a:ahLst/>
              <a:cxnLst>
                <a:cxn ang="0">
                  <a:pos x="T0" y="T1"/>
                </a:cxn>
                <a:cxn ang="0">
                  <a:pos x="T2" y="T3"/>
                </a:cxn>
                <a:cxn ang="0">
                  <a:pos x="T4" y="T5"/>
                </a:cxn>
                <a:cxn ang="0">
                  <a:pos x="T6" y="T7"/>
                </a:cxn>
                <a:cxn ang="0">
                  <a:pos x="T8" y="T9"/>
                </a:cxn>
              </a:cxnLst>
              <a:rect l="0" t="0" r="r" b="b"/>
              <a:pathLst>
                <a:path w="8030" h="5110">
                  <a:moveTo>
                    <a:pt x="3840" y="0"/>
                  </a:moveTo>
                  <a:lnTo>
                    <a:pt x="0" y="0"/>
                  </a:lnTo>
                  <a:lnTo>
                    <a:pt x="6337" y="5110"/>
                  </a:lnTo>
                  <a:lnTo>
                    <a:pt x="8030" y="5110"/>
                  </a:lnTo>
                  <a:lnTo>
                    <a:pt x="3840" y="0"/>
                  </a:lnTo>
                  <a:close/>
                </a:path>
              </a:pathLst>
            </a:custGeom>
            <a:gradFill>
              <a:gsLst>
                <a:gs pos="100000">
                  <a:schemeClr val="accent3">
                    <a:lumMod val="50000"/>
                    <a:alpha val="20000"/>
                  </a:schemeClr>
                </a:gs>
                <a:gs pos="0">
                  <a:schemeClr val="accent2">
                    <a:alpha val="25000"/>
                  </a:schemeClr>
                </a:gs>
              </a:gsLst>
              <a:lin ang="0" scaled="0"/>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6" name="Freeform 14"/>
            <p:cNvSpPr>
              <a:spLocks/>
            </p:cNvSpPr>
            <p:nvPr userDrawn="1"/>
          </p:nvSpPr>
          <p:spPr bwMode="auto">
            <a:xfrm>
              <a:off x="347084" y="-1"/>
              <a:ext cx="10318828" cy="6858639"/>
            </a:xfrm>
            <a:custGeom>
              <a:avLst/>
              <a:gdLst>
                <a:gd name="T0" fmla="*/ 7688 w 7688"/>
                <a:gd name="T1" fmla="*/ 0 h 5110"/>
                <a:gd name="T2" fmla="*/ 5495 w 7688"/>
                <a:gd name="T3" fmla="*/ 0 h 5110"/>
                <a:gd name="T4" fmla="*/ 0 w 7688"/>
                <a:gd name="T5" fmla="*/ 5110 h 5110"/>
                <a:gd name="T6" fmla="*/ 5050 w 7688"/>
                <a:gd name="T7" fmla="*/ 5110 h 5110"/>
                <a:gd name="T8" fmla="*/ 7495 w 7688"/>
                <a:gd name="T9" fmla="*/ 376 h 5110"/>
                <a:gd name="T10" fmla="*/ 7688 w 7688"/>
                <a:gd name="T11" fmla="*/ 0 h 5110"/>
              </a:gdLst>
              <a:ahLst/>
              <a:cxnLst>
                <a:cxn ang="0">
                  <a:pos x="T0" y="T1"/>
                </a:cxn>
                <a:cxn ang="0">
                  <a:pos x="T2" y="T3"/>
                </a:cxn>
                <a:cxn ang="0">
                  <a:pos x="T4" y="T5"/>
                </a:cxn>
                <a:cxn ang="0">
                  <a:pos x="T6" y="T7"/>
                </a:cxn>
                <a:cxn ang="0">
                  <a:pos x="T8" y="T9"/>
                </a:cxn>
                <a:cxn ang="0">
                  <a:pos x="T10" y="T11"/>
                </a:cxn>
              </a:cxnLst>
              <a:rect l="0" t="0" r="r" b="b"/>
              <a:pathLst>
                <a:path w="7688" h="5110">
                  <a:moveTo>
                    <a:pt x="7688" y="0"/>
                  </a:moveTo>
                  <a:lnTo>
                    <a:pt x="5495" y="0"/>
                  </a:lnTo>
                  <a:lnTo>
                    <a:pt x="0" y="5110"/>
                  </a:lnTo>
                  <a:lnTo>
                    <a:pt x="5050" y="5110"/>
                  </a:lnTo>
                  <a:lnTo>
                    <a:pt x="7495" y="376"/>
                  </a:lnTo>
                  <a:lnTo>
                    <a:pt x="7688" y="0"/>
                  </a:lnTo>
                  <a:close/>
                </a:path>
              </a:pathLst>
            </a:custGeom>
            <a:gradFill>
              <a:gsLst>
                <a:gs pos="100000">
                  <a:schemeClr val="accent1">
                    <a:lumMod val="75000"/>
                    <a:alpha val="30000"/>
                  </a:schemeClr>
                </a:gs>
                <a:gs pos="0">
                  <a:schemeClr val="accent2">
                    <a:alpha val="20000"/>
                  </a:schemeClr>
                </a:gs>
              </a:gsLst>
              <a:lin ang="19800000" scaled="0"/>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7" name="Freeform 9"/>
            <p:cNvSpPr>
              <a:spLocks/>
            </p:cNvSpPr>
            <p:nvPr userDrawn="1"/>
          </p:nvSpPr>
          <p:spPr bwMode="auto">
            <a:xfrm>
              <a:off x="-1" y="398050"/>
              <a:ext cx="12192001" cy="5753528"/>
            </a:xfrm>
            <a:custGeom>
              <a:avLst/>
              <a:gdLst>
                <a:gd name="T0" fmla="*/ 0 w 9078"/>
                <a:gd name="T1" fmla="*/ 0 h 4284"/>
                <a:gd name="T2" fmla="*/ 0 w 9078"/>
                <a:gd name="T3" fmla="*/ 3607 h 4284"/>
                <a:gd name="T4" fmla="*/ 9078 w 9078"/>
                <a:gd name="T5" fmla="*/ 4284 h 4284"/>
                <a:gd name="T6" fmla="*/ 9078 w 9078"/>
                <a:gd name="T7" fmla="*/ 2703 h 4284"/>
                <a:gd name="T8" fmla="*/ 0 w 9078"/>
                <a:gd name="T9" fmla="*/ 0 h 4284"/>
              </a:gdLst>
              <a:ahLst/>
              <a:cxnLst>
                <a:cxn ang="0">
                  <a:pos x="T0" y="T1"/>
                </a:cxn>
                <a:cxn ang="0">
                  <a:pos x="T2" y="T3"/>
                </a:cxn>
                <a:cxn ang="0">
                  <a:pos x="T4" y="T5"/>
                </a:cxn>
                <a:cxn ang="0">
                  <a:pos x="T6" y="T7"/>
                </a:cxn>
                <a:cxn ang="0">
                  <a:pos x="T8" y="T9"/>
                </a:cxn>
              </a:cxnLst>
              <a:rect l="0" t="0" r="r" b="b"/>
              <a:pathLst>
                <a:path w="9078" h="4284">
                  <a:moveTo>
                    <a:pt x="0" y="0"/>
                  </a:moveTo>
                  <a:lnTo>
                    <a:pt x="0" y="3607"/>
                  </a:lnTo>
                  <a:lnTo>
                    <a:pt x="9078" y="4284"/>
                  </a:lnTo>
                  <a:lnTo>
                    <a:pt x="9078" y="2703"/>
                  </a:lnTo>
                  <a:lnTo>
                    <a:pt x="0" y="0"/>
                  </a:lnTo>
                  <a:close/>
                </a:path>
              </a:pathLst>
            </a:custGeom>
            <a:gradFill>
              <a:gsLst>
                <a:gs pos="51800">
                  <a:schemeClr val="accent3">
                    <a:alpha val="30000"/>
                  </a:schemeClr>
                </a:gs>
                <a:gs pos="100000">
                  <a:schemeClr val="accent2">
                    <a:alpha val="10000"/>
                  </a:schemeClr>
                </a:gs>
                <a:gs pos="0">
                  <a:schemeClr val="accent2">
                    <a:alpha val="20000"/>
                  </a:schemeClr>
                </a:gs>
              </a:gsLst>
              <a:lin ang="660000" scaled="0"/>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5"/>
            <p:cNvSpPr>
              <a:spLocks/>
            </p:cNvSpPr>
            <p:nvPr userDrawn="1"/>
          </p:nvSpPr>
          <p:spPr bwMode="auto">
            <a:xfrm>
              <a:off x="1447222" y="475725"/>
              <a:ext cx="10744778" cy="6382913"/>
            </a:xfrm>
            <a:custGeom>
              <a:avLst/>
              <a:gdLst>
                <a:gd name="T0" fmla="*/ 7968 w 7968"/>
                <a:gd name="T1" fmla="*/ 0 h 4740"/>
                <a:gd name="T2" fmla="*/ 0 w 7968"/>
                <a:gd name="T3" fmla="*/ 4731 h 4740"/>
                <a:gd name="T4" fmla="*/ 5164 w 7968"/>
                <a:gd name="T5" fmla="*/ 4740 h 4740"/>
                <a:gd name="T6" fmla="*/ 7968 w 7968"/>
                <a:gd name="T7" fmla="*/ 1580 h 4740"/>
                <a:gd name="T8" fmla="*/ 7968 w 7968"/>
                <a:gd name="T9" fmla="*/ 0 h 4740"/>
                <a:gd name="connsiteX0" fmla="*/ 10015 w 10015"/>
                <a:gd name="connsiteY0" fmla="*/ 0 h 10001"/>
                <a:gd name="connsiteX1" fmla="*/ 0 w 10015"/>
                <a:gd name="connsiteY1" fmla="*/ 10001 h 10001"/>
                <a:gd name="connsiteX2" fmla="*/ 6496 w 10015"/>
                <a:gd name="connsiteY2" fmla="*/ 10000 h 10001"/>
                <a:gd name="connsiteX3" fmla="*/ 10015 w 10015"/>
                <a:gd name="connsiteY3" fmla="*/ 3333 h 10001"/>
                <a:gd name="connsiteX4" fmla="*/ 10015 w 10015"/>
                <a:gd name="connsiteY4" fmla="*/ 0 h 10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15" h="10001">
                  <a:moveTo>
                    <a:pt x="10015" y="0"/>
                  </a:moveTo>
                  <a:lnTo>
                    <a:pt x="0" y="10001"/>
                  </a:lnTo>
                  <a:lnTo>
                    <a:pt x="6496" y="10000"/>
                  </a:lnTo>
                  <a:lnTo>
                    <a:pt x="10015" y="3333"/>
                  </a:lnTo>
                  <a:lnTo>
                    <a:pt x="10015" y="0"/>
                  </a:lnTo>
                  <a:close/>
                </a:path>
              </a:pathLst>
            </a:custGeom>
            <a:gradFill>
              <a:gsLst>
                <a:gs pos="100000">
                  <a:schemeClr val="accent2">
                    <a:alpha val="10000"/>
                  </a:schemeClr>
                </a:gs>
                <a:gs pos="0">
                  <a:schemeClr val="accent2">
                    <a:alpha val="10000"/>
                  </a:schemeClr>
                </a:gs>
              </a:gsLst>
              <a:lin ang="1440000" scaled="0"/>
            </a:gra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19" name="Group 18" descr="abstract background design"/>
          <p:cNvGrpSpPr/>
          <p:nvPr userDrawn="1"/>
        </p:nvGrpSpPr>
        <p:grpSpPr>
          <a:xfrm flipH="1">
            <a:off x="0" y="-638"/>
            <a:ext cx="12201526" cy="6858638"/>
            <a:chOff x="0" y="618575"/>
            <a:chExt cx="12201526" cy="6858638"/>
          </a:xfrm>
        </p:grpSpPr>
        <p:sp>
          <p:nvSpPr>
            <p:cNvPr id="20" name="Rectangle 19"/>
            <p:cNvSpPr/>
            <p:nvPr userDrawn="1"/>
          </p:nvSpPr>
          <p:spPr>
            <a:xfrm>
              <a:off x="0" y="618575"/>
              <a:ext cx="12192000" cy="6858638"/>
            </a:xfrm>
            <a:prstGeom prst="rect">
              <a:avLst/>
            </a:prstGeom>
            <a:gradFill>
              <a:gsLst>
                <a:gs pos="100000">
                  <a:schemeClr val="accent3">
                    <a:alpha val="0"/>
                  </a:schemeClr>
                </a:gs>
                <a:gs pos="0">
                  <a:schemeClr val="accent2">
                    <a:alpha val="5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p:cNvSpPr/>
            <p:nvPr userDrawn="1"/>
          </p:nvSpPr>
          <p:spPr>
            <a:xfrm>
              <a:off x="9526" y="618894"/>
              <a:ext cx="12192000" cy="6858001"/>
            </a:xfrm>
            <a:prstGeom prst="rect">
              <a:avLst/>
            </a:prstGeom>
            <a:gradFill>
              <a:gsLst>
                <a:gs pos="67000">
                  <a:schemeClr val="accent3">
                    <a:alpha val="0"/>
                  </a:schemeClr>
                </a:gs>
                <a:gs pos="0">
                  <a:schemeClr val="accent2">
                    <a:alpha val="20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2" name="Freeform 15"/>
          <p:cNvSpPr>
            <a:spLocks/>
          </p:cNvSpPr>
          <p:nvPr userDrawn="1"/>
        </p:nvSpPr>
        <p:spPr bwMode="auto">
          <a:xfrm flipH="1">
            <a:off x="-3175" y="-627063"/>
            <a:ext cx="12204700" cy="8112126"/>
          </a:xfrm>
          <a:custGeom>
            <a:avLst/>
            <a:gdLst>
              <a:gd name="T0" fmla="*/ 7688 w 7688"/>
              <a:gd name="T1" fmla="*/ 0 h 5110"/>
              <a:gd name="T2" fmla="*/ 5495 w 7688"/>
              <a:gd name="T3" fmla="*/ 0 h 5110"/>
              <a:gd name="T4" fmla="*/ 0 w 7688"/>
              <a:gd name="T5" fmla="*/ 5110 h 5110"/>
              <a:gd name="T6" fmla="*/ 5050 w 7688"/>
              <a:gd name="T7" fmla="*/ 5110 h 5110"/>
              <a:gd name="T8" fmla="*/ 7495 w 7688"/>
              <a:gd name="T9" fmla="*/ 376 h 5110"/>
              <a:gd name="T10" fmla="*/ 7688 w 7688"/>
              <a:gd name="T11" fmla="*/ 0 h 5110"/>
            </a:gdLst>
            <a:ahLst/>
            <a:cxnLst>
              <a:cxn ang="0">
                <a:pos x="T0" y="T1"/>
              </a:cxn>
              <a:cxn ang="0">
                <a:pos x="T2" y="T3"/>
              </a:cxn>
              <a:cxn ang="0">
                <a:pos x="T4" y="T5"/>
              </a:cxn>
              <a:cxn ang="0">
                <a:pos x="T6" y="T7"/>
              </a:cxn>
              <a:cxn ang="0">
                <a:pos x="T8" y="T9"/>
              </a:cxn>
              <a:cxn ang="0">
                <a:pos x="T10" y="T11"/>
              </a:cxn>
            </a:cxnLst>
            <a:rect l="0" t="0" r="r" b="b"/>
            <a:pathLst>
              <a:path w="7688" h="5110">
                <a:moveTo>
                  <a:pt x="7688" y="0"/>
                </a:moveTo>
                <a:lnTo>
                  <a:pt x="5495" y="0"/>
                </a:lnTo>
                <a:lnTo>
                  <a:pt x="0" y="5110"/>
                </a:lnTo>
                <a:lnTo>
                  <a:pt x="5050" y="5110"/>
                </a:lnTo>
                <a:lnTo>
                  <a:pt x="7495" y="376"/>
                </a:lnTo>
                <a:lnTo>
                  <a:pt x="768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 name="Title 1"/>
          <p:cNvSpPr>
            <a:spLocks noGrp="1"/>
          </p:cNvSpPr>
          <p:nvPr>
            <p:ph type="title"/>
          </p:nvPr>
        </p:nvSpPr>
        <p:spPr>
          <a:xfrm>
            <a:off x="2171700" y="2384364"/>
            <a:ext cx="9175668" cy="2852737"/>
          </a:xfrm>
        </p:spPr>
        <p:txBody>
          <a:bodyPr anchor="b"/>
          <a:lstStyle>
            <a:lvl1pPr>
              <a:defRPr sz="6000">
                <a:solidFill>
                  <a:schemeClr val="tx2"/>
                </a:solidFill>
              </a:defRPr>
            </a:lvl1pPr>
          </a:lstStyle>
          <a:p>
            <a:r>
              <a:rPr lang="en-US" smtClean="0"/>
              <a:t>Click to edit Master title style</a:t>
            </a:r>
            <a:endParaRPr lang="en-US" dirty="0"/>
          </a:p>
        </p:txBody>
      </p:sp>
      <p:sp>
        <p:nvSpPr>
          <p:cNvPr id="23" name="Rectangle 22"/>
          <p:cNvSpPr/>
          <p:nvPr userDrawn="1"/>
        </p:nvSpPr>
        <p:spPr>
          <a:xfrm>
            <a:off x="-3175" y="5486400"/>
            <a:ext cx="12204700" cy="137128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 Placeholder 2"/>
          <p:cNvSpPr>
            <a:spLocks noGrp="1"/>
          </p:cNvSpPr>
          <p:nvPr>
            <p:ph type="body" idx="1"/>
          </p:nvPr>
        </p:nvSpPr>
        <p:spPr>
          <a:xfrm>
            <a:off x="2171700" y="5620215"/>
            <a:ext cx="9175668" cy="1237467"/>
          </a:xfrm>
        </p:spPr>
        <p:txBody>
          <a:bodyPr/>
          <a:lstStyle>
            <a:lvl1pPr marL="0" indent="0">
              <a:buNone/>
              <a:defRPr sz="2400" b="0">
                <a:solidFill>
                  <a:schemeClr val="bg1">
                    <a:lumMod val="65000"/>
                    <a:lumOff val="3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chemeClr val="tx2"/>
                </a:solidFill>
              </a:defRPr>
            </a:lvl1pPr>
          </a:lstStyle>
          <a:p>
            <a:fld id="{90FFEE5F-65BB-4268-AC17-D19CED90FB82}" type="datetimeFigureOut">
              <a:rPr lang="en-US" smtClean="0"/>
              <a:pPr/>
              <a:t>26-Feb-15</a:t>
            </a:fld>
            <a:endParaRPr lang="en-US" dirty="0"/>
          </a:p>
        </p:txBody>
      </p:sp>
      <p:sp>
        <p:nvSpPr>
          <p:cNvPr id="5" name="Footer Placeholder 4"/>
          <p:cNvSpPr>
            <a:spLocks noGrp="1"/>
          </p:cNvSpPr>
          <p:nvPr>
            <p:ph type="ftr" sz="quarter" idx="11"/>
          </p:nvPr>
        </p:nvSpPr>
        <p:spPr>
          <a:xfrm rot="5400000">
            <a:off x="10208348" y="3345599"/>
            <a:ext cx="3417882" cy="365125"/>
          </a:xfrm>
        </p:spPr>
        <p:txBody>
          <a:bodyPr/>
          <a:lstStyle>
            <a:lvl1pPr>
              <a:defRPr>
                <a:solidFill>
                  <a:schemeClr val="tx2"/>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solidFill>
              </a:defRPr>
            </a:lvl1pPr>
          </a:lstStyle>
          <a:p>
            <a:fld id="{7DBECBBC-B5FD-4F11-9AC2-5AED2BF7CA3D}" type="slidenum">
              <a:rPr lang="en-US" smtClean="0"/>
              <a:pPr/>
              <a:t>‹#›</a:t>
            </a:fld>
            <a:endParaRPr lang="en-US" dirty="0"/>
          </a:p>
        </p:txBody>
      </p:sp>
      <p:pic>
        <p:nvPicPr>
          <p:cNvPr id="25" name="Picture 24" descr="Office Mix Logo"/>
          <p:cNvPicPr>
            <a:picLocks noChangeAspect="1"/>
          </p:cNvPicPr>
          <p:nvPr userDrawn="1"/>
        </p:nvPicPr>
        <p:blipFill rotWithShape="1">
          <a:blip r:embed="rId2" cstate="print">
            <a:extLst>
              <a:ext uri="{28A0092B-C50C-407E-A947-70E740481C1C}">
                <a14:useLocalDpi xmlns:a14="http://schemas.microsoft.com/office/drawing/2010/main" val="0"/>
              </a:ext>
            </a:extLst>
          </a:blip>
          <a:srcRect r="76197"/>
          <a:stretch/>
        </p:blipFill>
        <p:spPr>
          <a:xfrm>
            <a:off x="868514" y="4100388"/>
            <a:ext cx="1240638" cy="1440426"/>
          </a:xfrm>
          <a:prstGeom prst="rect">
            <a:avLst/>
          </a:prstGeom>
        </p:spPr>
      </p:pic>
    </p:spTree>
    <p:extLst>
      <p:ext uri="{BB962C8B-B14F-4D97-AF65-F5344CB8AC3E}">
        <p14:creationId xmlns:p14="http://schemas.microsoft.com/office/powerpoint/2010/main" val="164771865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1369"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0FFEE5F-65BB-4268-AC17-D19CED90FB82}" type="datetimeFigureOut">
              <a:rPr lang="en-US" smtClean="0"/>
              <a:t>26-Feb-15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DBECBBC-B5FD-4F11-9AC2-5AED2BF7CA3D}" type="slidenum">
              <a:rPr lang="en-US" smtClean="0"/>
              <a:t>‹#›</a:t>
            </a:fld>
            <a:endParaRPr lang="en-US" dirty="0"/>
          </a:p>
        </p:txBody>
      </p:sp>
    </p:spTree>
    <p:extLst>
      <p:ext uri="{BB962C8B-B14F-4D97-AF65-F5344CB8AC3E}">
        <p14:creationId xmlns:p14="http://schemas.microsoft.com/office/powerpoint/2010/main" val="13029154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90687"/>
            <a:ext cx="5157787" cy="814387"/>
          </a:xfrm>
        </p:spPr>
        <p:txBody>
          <a:bodyPr anchor="b"/>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90687"/>
            <a:ext cx="5183188" cy="814387"/>
          </a:xfrm>
        </p:spPr>
        <p:txBody>
          <a:bodyPr anchor="b"/>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0FFEE5F-65BB-4268-AC17-D19CED90FB82}" type="datetimeFigureOut">
              <a:rPr lang="en-US" smtClean="0"/>
              <a:t>26-Feb-15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DBECBBC-B5FD-4F11-9AC2-5AED2BF7CA3D}" type="slidenum">
              <a:rPr lang="en-US" smtClean="0"/>
              <a:t>‹#›</a:t>
            </a:fld>
            <a:endParaRPr lang="en-US" dirty="0"/>
          </a:p>
        </p:txBody>
      </p:sp>
    </p:spTree>
    <p:extLst>
      <p:ext uri="{BB962C8B-B14F-4D97-AF65-F5344CB8AC3E}">
        <p14:creationId xmlns:p14="http://schemas.microsoft.com/office/powerpoint/2010/main" val="9100071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0FFEE5F-65BB-4268-AC17-D19CED90FB82}" type="datetimeFigureOut">
              <a:rPr lang="en-US" smtClean="0"/>
              <a:t>26-Feb-15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DBECBBC-B5FD-4F11-9AC2-5AED2BF7CA3D}" type="slidenum">
              <a:rPr lang="en-US" smtClean="0"/>
              <a:t>‹#›</a:t>
            </a:fld>
            <a:endParaRPr lang="en-US" dirty="0"/>
          </a:p>
        </p:txBody>
      </p:sp>
    </p:spTree>
    <p:extLst>
      <p:ext uri="{BB962C8B-B14F-4D97-AF65-F5344CB8AC3E}">
        <p14:creationId xmlns:p14="http://schemas.microsoft.com/office/powerpoint/2010/main" val="49951551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0FFEE5F-65BB-4268-AC17-D19CED90FB82}" type="datetimeFigureOut">
              <a:rPr lang="en-US" smtClean="0"/>
              <a:t>26-Feb-15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DBECBBC-B5FD-4F11-9AC2-5AED2BF7CA3D}" type="slidenum">
              <a:rPr lang="en-US" smtClean="0"/>
              <a:t>‹#›</a:t>
            </a:fld>
            <a:endParaRPr lang="en-US" dirty="0"/>
          </a:p>
        </p:txBody>
      </p:sp>
    </p:spTree>
    <p:extLst>
      <p:ext uri="{BB962C8B-B14F-4D97-AF65-F5344CB8AC3E}">
        <p14:creationId xmlns:p14="http://schemas.microsoft.com/office/powerpoint/2010/main" val="96741311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7"/>
          <p:cNvGrpSpPr/>
          <p:nvPr userDrawn="1"/>
        </p:nvGrpSpPr>
        <p:grpSpPr>
          <a:xfrm>
            <a:off x="-1" y="-2971"/>
            <a:ext cx="12192001" cy="6866062"/>
            <a:chOff x="-1" y="-2971"/>
            <a:chExt cx="12192001" cy="6866062"/>
          </a:xfrm>
        </p:grpSpPr>
        <p:sp>
          <p:nvSpPr>
            <p:cNvPr id="9" name="Freeform 37"/>
            <p:cNvSpPr>
              <a:spLocks/>
            </p:cNvSpPr>
            <p:nvPr userDrawn="1"/>
          </p:nvSpPr>
          <p:spPr bwMode="auto">
            <a:xfrm>
              <a:off x="0" y="-2971"/>
              <a:ext cx="10287000" cy="6866062"/>
            </a:xfrm>
            <a:custGeom>
              <a:avLst/>
              <a:gdLst>
                <a:gd name="T0" fmla="*/ 6663 w 7656"/>
                <a:gd name="T1" fmla="*/ 0 h 5110"/>
                <a:gd name="T2" fmla="*/ 0 w 7656"/>
                <a:gd name="T3" fmla="*/ 5110 h 5110"/>
                <a:gd name="T4" fmla="*/ 4772 w 7656"/>
                <a:gd name="T5" fmla="*/ 5110 h 5110"/>
                <a:gd name="T6" fmla="*/ 7656 w 7656"/>
                <a:gd name="T7" fmla="*/ 0 h 5110"/>
                <a:gd name="T8" fmla="*/ 6663 w 7656"/>
                <a:gd name="T9" fmla="*/ 0 h 5110"/>
              </a:gdLst>
              <a:ahLst/>
              <a:cxnLst>
                <a:cxn ang="0">
                  <a:pos x="T0" y="T1"/>
                </a:cxn>
                <a:cxn ang="0">
                  <a:pos x="T2" y="T3"/>
                </a:cxn>
                <a:cxn ang="0">
                  <a:pos x="T4" y="T5"/>
                </a:cxn>
                <a:cxn ang="0">
                  <a:pos x="T6" y="T7"/>
                </a:cxn>
                <a:cxn ang="0">
                  <a:pos x="T8" y="T9"/>
                </a:cxn>
              </a:cxnLst>
              <a:rect l="0" t="0" r="r" b="b"/>
              <a:pathLst>
                <a:path w="7656" h="5110">
                  <a:moveTo>
                    <a:pt x="6663" y="0"/>
                  </a:moveTo>
                  <a:lnTo>
                    <a:pt x="0" y="5110"/>
                  </a:lnTo>
                  <a:lnTo>
                    <a:pt x="4772" y="5110"/>
                  </a:lnTo>
                  <a:lnTo>
                    <a:pt x="7656" y="0"/>
                  </a:lnTo>
                  <a:lnTo>
                    <a:pt x="6663" y="0"/>
                  </a:lnTo>
                  <a:close/>
                </a:path>
              </a:pathLst>
            </a:custGeom>
            <a:gradFill>
              <a:gsLst>
                <a:gs pos="100000">
                  <a:schemeClr val="bg1">
                    <a:alpha val="0"/>
                  </a:schemeClr>
                </a:gs>
                <a:gs pos="0">
                  <a:schemeClr val="bg1">
                    <a:alpha val="50000"/>
                  </a:schemeClr>
                </a:gs>
              </a:gsLst>
              <a:lin ang="5400000" scaled="0"/>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0" name="Freeform 33"/>
            <p:cNvSpPr>
              <a:spLocks/>
            </p:cNvSpPr>
            <p:nvPr userDrawn="1"/>
          </p:nvSpPr>
          <p:spPr bwMode="auto">
            <a:xfrm>
              <a:off x="-1" y="0"/>
              <a:ext cx="5430032" cy="6858000"/>
            </a:xfrm>
            <a:custGeom>
              <a:avLst/>
              <a:gdLst>
                <a:gd name="T0" fmla="*/ 0 w 4046"/>
                <a:gd name="T1" fmla="*/ 0 h 5110"/>
                <a:gd name="T2" fmla="*/ 2437 w 4046"/>
                <a:gd name="T3" fmla="*/ 0 h 5110"/>
                <a:gd name="T4" fmla="*/ 4046 w 4046"/>
                <a:gd name="T5" fmla="*/ 5110 h 5110"/>
                <a:gd name="T6" fmla="*/ 2664 w 4046"/>
                <a:gd name="T7" fmla="*/ 5110 h 5110"/>
                <a:gd name="T8" fmla="*/ 0 w 4046"/>
                <a:gd name="T9" fmla="*/ 0 h 5110"/>
              </a:gdLst>
              <a:ahLst/>
              <a:cxnLst>
                <a:cxn ang="0">
                  <a:pos x="T0" y="T1"/>
                </a:cxn>
                <a:cxn ang="0">
                  <a:pos x="T2" y="T3"/>
                </a:cxn>
                <a:cxn ang="0">
                  <a:pos x="T4" y="T5"/>
                </a:cxn>
                <a:cxn ang="0">
                  <a:pos x="T6" y="T7"/>
                </a:cxn>
                <a:cxn ang="0">
                  <a:pos x="T8" y="T9"/>
                </a:cxn>
              </a:cxnLst>
              <a:rect l="0" t="0" r="r" b="b"/>
              <a:pathLst>
                <a:path w="4046" h="5110">
                  <a:moveTo>
                    <a:pt x="0" y="0"/>
                  </a:moveTo>
                  <a:lnTo>
                    <a:pt x="2437" y="0"/>
                  </a:lnTo>
                  <a:lnTo>
                    <a:pt x="4046" y="5110"/>
                  </a:lnTo>
                  <a:lnTo>
                    <a:pt x="2664" y="5110"/>
                  </a:lnTo>
                  <a:lnTo>
                    <a:pt x="0" y="0"/>
                  </a:lnTo>
                  <a:close/>
                </a:path>
              </a:pathLst>
            </a:custGeom>
            <a:gradFill>
              <a:gsLst>
                <a:gs pos="100000">
                  <a:schemeClr val="bg1">
                    <a:alpha val="0"/>
                  </a:schemeClr>
                </a:gs>
                <a:gs pos="0">
                  <a:schemeClr val="bg1">
                    <a:alpha val="50000"/>
                  </a:schemeClr>
                </a:gs>
              </a:gsLst>
              <a:lin ang="5400000" scaled="0"/>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1" name="Freeform 29"/>
            <p:cNvSpPr>
              <a:spLocks/>
            </p:cNvSpPr>
            <p:nvPr userDrawn="1"/>
          </p:nvSpPr>
          <p:spPr bwMode="auto">
            <a:xfrm>
              <a:off x="1205778" y="-1"/>
              <a:ext cx="10986222" cy="6858001"/>
            </a:xfrm>
            <a:custGeom>
              <a:avLst/>
              <a:gdLst>
                <a:gd name="T0" fmla="*/ 0 w 8186"/>
                <a:gd name="T1" fmla="*/ 0 h 5110"/>
                <a:gd name="T2" fmla="*/ 5278 w 8186"/>
                <a:gd name="T3" fmla="*/ 0 h 5110"/>
                <a:gd name="T4" fmla="*/ 8186 w 8186"/>
                <a:gd name="T5" fmla="*/ 5110 h 5110"/>
                <a:gd name="T6" fmla="*/ 6479 w 8186"/>
                <a:gd name="T7" fmla="*/ 5110 h 5110"/>
                <a:gd name="T8" fmla="*/ 0 w 8186"/>
                <a:gd name="T9" fmla="*/ 0 h 5110"/>
              </a:gdLst>
              <a:ahLst/>
              <a:cxnLst>
                <a:cxn ang="0">
                  <a:pos x="T0" y="T1"/>
                </a:cxn>
                <a:cxn ang="0">
                  <a:pos x="T2" y="T3"/>
                </a:cxn>
                <a:cxn ang="0">
                  <a:pos x="T4" y="T5"/>
                </a:cxn>
                <a:cxn ang="0">
                  <a:pos x="T6" y="T7"/>
                </a:cxn>
                <a:cxn ang="0">
                  <a:pos x="T8" y="T9"/>
                </a:cxn>
              </a:cxnLst>
              <a:rect l="0" t="0" r="r" b="b"/>
              <a:pathLst>
                <a:path w="8186" h="5110">
                  <a:moveTo>
                    <a:pt x="0" y="0"/>
                  </a:moveTo>
                  <a:lnTo>
                    <a:pt x="5278" y="0"/>
                  </a:lnTo>
                  <a:lnTo>
                    <a:pt x="8186" y="5110"/>
                  </a:lnTo>
                  <a:lnTo>
                    <a:pt x="6479" y="5110"/>
                  </a:lnTo>
                  <a:lnTo>
                    <a:pt x="0" y="0"/>
                  </a:lnTo>
                  <a:close/>
                </a:path>
              </a:pathLst>
            </a:custGeom>
            <a:gradFill>
              <a:gsLst>
                <a:gs pos="100000">
                  <a:schemeClr val="bg1">
                    <a:alpha val="0"/>
                  </a:schemeClr>
                </a:gs>
                <a:gs pos="0">
                  <a:schemeClr val="bg1">
                    <a:alpha val="50000"/>
                  </a:schemeClr>
                </a:gs>
              </a:gsLst>
              <a:lin ang="5400000" scaled="0"/>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2" name="Freeform 25"/>
            <p:cNvSpPr>
              <a:spLocks/>
            </p:cNvSpPr>
            <p:nvPr userDrawn="1"/>
          </p:nvSpPr>
          <p:spPr bwMode="auto">
            <a:xfrm>
              <a:off x="6996758" y="0"/>
              <a:ext cx="4495800" cy="6858000"/>
            </a:xfrm>
            <a:custGeom>
              <a:avLst/>
              <a:gdLst>
                <a:gd name="T0" fmla="*/ 0 w 2832"/>
                <a:gd name="T1" fmla="*/ 0 h 4320"/>
                <a:gd name="T2" fmla="*/ 526 w 2832"/>
                <a:gd name="T3" fmla="*/ 4320 h 4320"/>
                <a:gd name="T4" fmla="*/ 2015 w 2832"/>
                <a:gd name="T5" fmla="*/ 4320 h 4320"/>
                <a:gd name="T6" fmla="*/ 2832 w 2832"/>
                <a:gd name="T7" fmla="*/ 0 h 4320"/>
                <a:gd name="T8" fmla="*/ 0 w 2832"/>
                <a:gd name="T9" fmla="*/ 0 h 4320"/>
              </a:gdLst>
              <a:ahLst/>
              <a:cxnLst>
                <a:cxn ang="0">
                  <a:pos x="T0" y="T1"/>
                </a:cxn>
                <a:cxn ang="0">
                  <a:pos x="T2" y="T3"/>
                </a:cxn>
                <a:cxn ang="0">
                  <a:pos x="T4" y="T5"/>
                </a:cxn>
                <a:cxn ang="0">
                  <a:pos x="T6" y="T7"/>
                </a:cxn>
                <a:cxn ang="0">
                  <a:pos x="T8" y="T9"/>
                </a:cxn>
              </a:cxnLst>
              <a:rect l="0" t="0" r="r" b="b"/>
              <a:pathLst>
                <a:path w="2832" h="4320">
                  <a:moveTo>
                    <a:pt x="0" y="0"/>
                  </a:moveTo>
                  <a:lnTo>
                    <a:pt x="526" y="4320"/>
                  </a:lnTo>
                  <a:lnTo>
                    <a:pt x="2015" y="4320"/>
                  </a:lnTo>
                  <a:lnTo>
                    <a:pt x="2832" y="0"/>
                  </a:lnTo>
                  <a:lnTo>
                    <a:pt x="0" y="0"/>
                  </a:lnTo>
                  <a:close/>
                </a:path>
              </a:pathLst>
            </a:custGeom>
            <a:gradFill>
              <a:gsLst>
                <a:gs pos="100000">
                  <a:schemeClr val="bg1">
                    <a:alpha val="0"/>
                  </a:schemeClr>
                </a:gs>
                <a:gs pos="0">
                  <a:schemeClr val="bg1">
                    <a:alpha val="40000"/>
                  </a:schemeClr>
                </a:gs>
              </a:gsLst>
              <a:lin ang="5400000" scaled="0"/>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3" name="Freeform 21"/>
            <p:cNvSpPr>
              <a:spLocks/>
            </p:cNvSpPr>
            <p:nvPr userDrawn="1"/>
          </p:nvSpPr>
          <p:spPr bwMode="auto">
            <a:xfrm>
              <a:off x="2487614" y="-1"/>
              <a:ext cx="6095702" cy="6858001"/>
            </a:xfrm>
            <a:custGeom>
              <a:avLst/>
              <a:gdLst>
                <a:gd name="T0" fmla="*/ 2157 w 4542"/>
                <a:gd name="T1" fmla="*/ 0 h 5110"/>
                <a:gd name="T2" fmla="*/ 1183 w 4542"/>
                <a:gd name="T3" fmla="*/ 0 h 5110"/>
                <a:gd name="T4" fmla="*/ 0 w 4542"/>
                <a:gd name="T5" fmla="*/ 5110 h 5110"/>
                <a:gd name="T6" fmla="*/ 4542 w 4542"/>
                <a:gd name="T7" fmla="*/ 5110 h 5110"/>
                <a:gd name="T8" fmla="*/ 2157 w 4542"/>
                <a:gd name="T9" fmla="*/ 0 h 5110"/>
              </a:gdLst>
              <a:ahLst/>
              <a:cxnLst>
                <a:cxn ang="0">
                  <a:pos x="T0" y="T1"/>
                </a:cxn>
                <a:cxn ang="0">
                  <a:pos x="T2" y="T3"/>
                </a:cxn>
                <a:cxn ang="0">
                  <a:pos x="T4" y="T5"/>
                </a:cxn>
                <a:cxn ang="0">
                  <a:pos x="T6" y="T7"/>
                </a:cxn>
                <a:cxn ang="0">
                  <a:pos x="T8" y="T9"/>
                </a:cxn>
              </a:cxnLst>
              <a:rect l="0" t="0" r="r" b="b"/>
              <a:pathLst>
                <a:path w="4542" h="5110">
                  <a:moveTo>
                    <a:pt x="2157" y="0"/>
                  </a:moveTo>
                  <a:lnTo>
                    <a:pt x="1183" y="0"/>
                  </a:lnTo>
                  <a:lnTo>
                    <a:pt x="0" y="5110"/>
                  </a:lnTo>
                  <a:lnTo>
                    <a:pt x="4542" y="5110"/>
                  </a:lnTo>
                  <a:lnTo>
                    <a:pt x="2157" y="0"/>
                  </a:lnTo>
                  <a:close/>
                </a:path>
              </a:pathLst>
            </a:custGeom>
            <a:gradFill>
              <a:gsLst>
                <a:gs pos="100000">
                  <a:schemeClr val="bg1">
                    <a:alpha val="0"/>
                  </a:schemeClr>
                </a:gs>
                <a:gs pos="0">
                  <a:schemeClr val="bg1">
                    <a:alpha val="50000"/>
                  </a:schemeClr>
                </a:gs>
              </a:gsLst>
              <a:lin ang="5400000" scaled="0"/>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4" name="Freeform 17"/>
            <p:cNvSpPr>
              <a:spLocks/>
            </p:cNvSpPr>
            <p:nvPr userDrawn="1"/>
          </p:nvSpPr>
          <p:spPr bwMode="auto">
            <a:xfrm>
              <a:off x="-1" y="798700"/>
              <a:ext cx="12192001" cy="4781176"/>
            </a:xfrm>
            <a:custGeom>
              <a:avLst/>
              <a:gdLst>
                <a:gd name="T0" fmla="*/ 0 w 9078"/>
                <a:gd name="T1" fmla="*/ 0 h 3560"/>
                <a:gd name="T2" fmla="*/ 9078 w 9078"/>
                <a:gd name="T3" fmla="*/ 672 h 3560"/>
                <a:gd name="T4" fmla="*/ 9078 w 9078"/>
                <a:gd name="T5" fmla="*/ 3560 h 3560"/>
                <a:gd name="T6" fmla="*/ 0 w 9078"/>
                <a:gd name="T7" fmla="*/ 985 h 3560"/>
                <a:gd name="T8" fmla="*/ 0 w 9078"/>
                <a:gd name="T9" fmla="*/ 0 h 3560"/>
              </a:gdLst>
              <a:ahLst/>
              <a:cxnLst>
                <a:cxn ang="0">
                  <a:pos x="T0" y="T1"/>
                </a:cxn>
                <a:cxn ang="0">
                  <a:pos x="T2" y="T3"/>
                </a:cxn>
                <a:cxn ang="0">
                  <a:pos x="T4" y="T5"/>
                </a:cxn>
                <a:cxn ang="0">
                  <a:pos x="T6" y="T7"/>
                </a:cxn>
                <a:cxn ang="0">
                  <a:pos x="T8" y="T9"/>
                </a:cxn>
              </a:cxnLst>
              <a:rect l="0" t="0" r="r" b="b"/>
              <a:pathLst>
                <a:path w="9078" h="3560">
                  <a:moveTo>
                    <a:pt x="0" y="0"/>
                  </a:moveTo>
                  <a:lnTo>
                    <a:pt x="9078" y="672"/>
                  </a:lnTo>
                  <a:lnTo>
                    <a:pt x="9078" y="3560"/>
                  </a:lnTo>
                  <a:lnTo>
                    <a:pt x="0" y="985"/>
                  </a:lnTo>
                  <a:lnTo>
                    <a:pt x="0" y="0"/>
                  </a:lnTo>
                  <a:close/>
                </a:path>
              </a:pathLst>
            </a:custGeom>
            <a:gradFill>
              <a:gsLst>
                <a:gs pos="100000">
                  <a:schemeClr val="bg1">
                    <a:alpha val="0"/>
                  </a:schemeClr>
                </a:gs>
                <a:gs pos="0">
                  <a:schemeClr val="bg1">
                    <a:alpha val="40000"/>
                  </a:schemeClr>
                </a:gs>
              </a:gsLst>
              <a:lin ang="5400000" scaled="0"/>
            </a:gra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15" name="Rectangle 14"/>
          <p:cNvSpPr/>
          <p:nvPr userDrawn="1"/>
        </p:nvSpPr>
        <p:spPr>
          <a:xfrm>
            <a:off x="0" y="416"/>
            <a:ext cx="12192000" cy="6858000"/>
          </a:xfrm>
          <a:prstGeom prst="rect">
            <a:avLst/>
          </a:prstGeom>
          <a:gradFill>
            <a:gsLst>
              <a:gs pos="100000">
                <a:schemeClr val="bg1">
                  <a:alpha val="0"/>
                </a:schemeClr>
              </a:gs>
              <a:gs pos="0">
                <a:schemeClr val="bg1">
                  <a:lumMod val="75000"/>
                  <a:alpha val="25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 name="Group 19" descr="abstract background design"/>
          <p:cNvGrpSpPr/>
          <p:nvPr userDrawn="1"/>
        </p:nvGrpSpPr>
        <p:grpSpPr>
          <a:xfrm>
            <a:off x="-1366" y="-4114"/>
            <a:ext cx="5035003" cy="6865834"/>
            <a:chOff x="-1366" y="-4114"/>
            <a:chExt cx="5035003" cy="6865834"/>
          </a:xfrm>
        </p:grpSpPr>
        <p:sp>
          <p:nvSpPr>
            <p:cNvPr id="16" name="Rectangle 1040"/>
            <p:cNvSpPr/>
            <p:nvPr userDrawn="1"/>
          </p:nvSpPr>
          <p:spPr>
            <a:xfrm>
              <a:off x="-1366" y="-2385"/>
              <a:ext cx="5035002" cy="6859550"/>
            </a:xfrm>
            <a:custGeom>
              <a:avLst/>
              <a:gdLst>
                <a:gd name="connsiteX0" fmla="*/ 0 w 12192000"/>
                <a:gd name="connsiteY0" fmla="*/ 0 h 556282"/>
                <a:gd name="connsiteX1" fmla="*/ 12192000 w 12192000"/>
                <a:gd name="connsiteY1" fmla="*/ 0 h 556282"/>
                <a:gd name="connsiteX2" fmla="*/ 12192000 w 12192000"/>
                <a:gd name="connsiteY2" fmla="*/ 556282 h 556282"/>
                <a:gd name="connsiteX3" fmla="*/ 0 w 12192000"/>
                <a:gd name="connsiteY3" fmla="*/ 556282 h 556282"/>
                <a:gd name="connsiteX4" fmla="*/ 0 w 12192000"/>
                <a:gd name="connsiteY4" fmla="*/ 0 h 556282"/>
                <a:gd name="connsiteX0" fmla="*/ 0 w 12206068"/>
                <a:gd name="connsiteY0" fmla="*/ 1026941 h 1583223"/>
                <a:gd name="connsiteX1" fmla="*/ 12206068 w 12206068"/>
                <a:gd name="connsiteY1" fmla="*/ 0 h 1583223"/>
                <a:gd name="connsiteX2" fmla="*/ 12192000 w 12206068"/>
                <a:gd name="connsiteY2" fmla="*/ 1583223 h 1583223"/>
                <a:gd name="connsiteX3" fmla="*/ 0 w 12206068"/>
                <a:gd name="connsiteY3" fmla="*/ 1583223 h 1583223"/>
                <a:gd name="connsiteX4" fmla="*/ 0 w 12206068"/>
                <a:gd name="connsiteY4" fmla="*/ 1026941 h 1583223"/>
                <a:gd name="connsiteX0" fmla="*/ 0 w 12192000"/>
                <a:gd name="connsiteY0" fmla="*/ 34281 h 590563"/>
                <a:gd name="connsiteX1" fmla="*/ 12086619 w 12192000"/>
                <a:gd name="connsiteY1" fmla="*/ 0 h 590563"/>
                <a:gd name="connsiteX2" fmla="*/ 12192000 w 12192000"/>
                <a:gd name="connsiteY2" fmla="*/ 590563 h 590563"/>
                <a:gd name="connsiteX3" fmla="*/ 0 w 12192000"/>
                <a:gd name="connsiteY3" fmla="*/ 590563 h 590563"/>
                <a:gd name="connsiteX4" fmla="*/ 0 w 12192000"/>
                <a:gd name="connsiteY4" fmla="*/ 34281 h 590563"/>
                <a:gd name="connsiteX0" fmla="*/ 0 w 12193711"/>
                <a:gd name="connsiteY0" fmla="*/ 244346 h 800628"/>
                <a:gd name="connsiteX1" fmla="*/ 12193711 w 12193711"/>
                <a:gd name="connsiteY1" fmla="*/ 0 h 800628"/>
                <a:gd name="connsiteX2" fmla="*/ 12192000 w 12193711"/>
                <a:gd name="connsiteY2" fmla="*/ 800628 h 800628"/>
                <a:gd name="connsiteX3" fmla="*/ 0 w 12193711"/>
                <a:gd name="connsiteY3" fmla="*/ 800628 h 800628"/>
                <a:gd name="connsiteX4" fmla="*/ 0 w 12193711"/>
                <a:gd name="connsiteY4" fmla="*/ 244346 h 800628"/>
                <a:gd name="connsiteX0" fmla="*/ 98854 w 12193711"/>
                <a:gd name="connsiteY0" fmla="*/ 577978 h 800628"/>
                <a:gd name="connsiteX1" fmla="*/ 12193711 w 12193711"/>
                <a:gd name="connsiteY1" fmla="*/ 0 h 800628"/>
                <a:gd name="connsiteX2" fmla="*/ 12192000 w 12193711"/>
                <a:gd name="connsiteY2" fmla="*/ 800628 h 800628"/>
                <a:gd name="connsiteX3" fmla="*/ 0 w 12193711"/>
                <a:gd name="connsiteY3" fmla="*/ 800628 h 800628"/>
                <a:gd name="connsiteX4" fmla="*/ 98854 w 12193711"/>
                <a:gd name="connsiteY4" fmla="*/ 577978 h 800628"/>
                <a:gd name="connsiteX0" fmla="*/ 4119 w 12193711"/>
                <a:gd name="connsiteY0" fmla="*/ 606811 h 800628"/>
                <a:gd name="connsiteX1" fmla="*/ 12193711 w 12193711"/>
                <a:gd name="connsiteY1" fmla="*/ 0 h 800628"/>
                <a:gd name="connsiteX2" fmla="*/ 12192000 w 12193711"/>
                <a:gd name="connsiteY2" fmla="*/ 800628 h 800628"/>
                <a:gd name="connsiteX3" fmla="*/ 0 w 12193711"/>
                <a:gd name="connsiteY3" fmla="*/ 800628 h 800628"/>
                <a:gd name="connsiteX4" fmla="*/ 4119 w 12193711"/>
                <a:gd name="connsiteY4" fmla="*/ 606811 h 800628"/>
                <a:gd name="connsiteX0" fmla="*/ 135924 w 12193711"/>
                <a:gd name="connsiteY0" fmla="*/ 590335 h 800628"/>
                <a:gd name="connsiteX1" fmla="*/ 12193711 w 12193711"/>
                <a:gd name="connsiteY1" fmla="*/ 0 h 800628"/>
                <a:gd name="connsiteX2" fmla="*/ 12192000 w 12193711"/>
                <a:gd name="connsiteY2" fmla="*/ 800628 h 800628"/>
                <a:gd name="connsiteX3" fmla="*/ 0 w 12193711"/>
                <a:gd name="connsiteY3" fmla="*/ 800628 h 800628"/>
                <a:gd name="connsiteX4" fmla="*/ 135924 w 12193711"/>
                <a:gd name="connsiteY4" fmla="*/ 590335 h 800628"/>
                <a:gd name="connsiteX0" fmla="*/ 0 w 12197830"/>
                <a:gd name="connsiteY0" fmla="*/ 577978 h 800628"/>
                <a:gd name="connsiteX1" fmla="*/ 12197830 w 12197830"/>
                <a:gd name="connsiteY1" fmla="*/ 0 h 800628"/>
                <a:gd name="connsiteX2" fmla="*/ 12196119 w 12197830"/>
                <a:gd name="connsiteY2" fmla="*/ 800628 h 800628"/>
                <a:gd name="connsiteX3" fmla="*/ 4119 w 12197830"/>
                <a:gd name="connsiteY3" fmla="*/ 800628 h 800628"/>
                <a:gd name="connsiteX4" fmla="*/ 0 w 12197830"/>
                <a:gd name="connsiteY4" fmla="*/ 577978 h 800628"/>
                <a:gd name="connsiteX0" fmla="*/ 0 w 12196127"/>
                <a:gd name="connsiteY0" fmla="*/ 414454 h 637104"/>
                <a:gd name="connsiteX1" fmla="*/ 12167795 w 12196127"/>
                <a:gd name="connsiteY1" fmla="*/ 0 h 637104"/>
                <a:gd name="connsiteX2" fmla="*/ 12196119 w 12196127"/>
                <a:gd name="connsiteY2" fmla="*/ 637104 h 637104"/>
                <a:gd name="connsiteX3" fmla="*/ 4119 w 12196127"/>
                <a:gd name="connsiteY3" fmla="*/ 637104 h 637104"/>
                <a:gd name="connsiteX4" fmla="*/ 0 w 12196127"/>
                <a:gd name="connsiteY4" fmla="*/ 414454 h 637104"/>
                <a:gd name="connsiteX0" fmla="*/ 0 w 12196196"/>
                <a:gd name="connsiteY0" fmla="*/ 411116 h 633766"/>
                <a:gd name="connsiteX1" fmla="*/ 12194493 w 12196196"/>
                <a:gd name="connsiteY1" fmla="*/ 0 h 633766"/>
                <a:gd name="connsiteX2" fmla="*/ 12196119 w 12196196"/>
                <a:gd name="connsiteY2" fmla="*/ 633766 h 633766"/>
                <a:gd name="connsiteX3" fmla="*/ 4119 w 12196196"/>
                <a:gd name="connsiteY3" fmla="*/ 633766 h 633766"/>
                <a:gd name="connsiteX4" fmla="*/ 0 w 12196196"/>
                <a:gd name="connsiteY4" fmla="*/ 411116 h 633766"/>
                <a:gd name="connsiteX0" fmla="*/ 0 w 12196123"/>
                <a:gd name="connsiteY0" fmla="*/ 374407 h 597057"/>
                <a:gd name="connsiteX1" fmla="*/ 12147772 w 12196123"/>
                <a:gd name="connsiteY1" fmla="*/ 0 h 597057"/>
                <a:gd name="connsiteX2" fmla="*/ 12196119 w 12196123"/>
                <a:gd name="connsiteY2" fmla="*/ 597057 h 597057"/>
                <a:gd name="connsiteX3" fmla="*/ 4119 w 12196123"/>
                <a:gd name="connsiteY3" fmla="*/ 597057 h 597057"/>
                <a:gd name="connsiteX4" fmla="*/ 0 w 12196123"/>
                <a:gd name="connsiteY4" fmla="*/ 374407 h 597057"/>
                <a:gd name="connsiteX0" fmla="*/ 0 w 12196196"/>
                <a:gd name="connsiteY0" fmla="*/ 404442 h 627092"/>
                <a:gd name="connsiteX1" fmla="*/ 12194493 w 12196196"/>
                <a:gd name="connsiteY1" fmla="*/ 0 h 627092"/>
                <a:gd name="connsiteX2" fmla="*/ 12196119 w 12196196"/>
                <a:gd name="connsiteY2" fmla="*/ 627092 h 627092"/>
                <a:gd name="connsiteX3" fmla="*/ 4119 w 12196196"/>
                <a:gd name="connsiteY3" fmla="*/ 627092 h 627092"/>
                <a:gd name="connsiteX4" fmla="*/ 0 w 12196196"/>
                <a:gd name="connsiteY4" fmla="*/ 404442 h 627092"/>
                <a:gd name="connsiteX0" fmla="*/ 0 w 12196123"/>
                <a:gd name="connsiteY0" fmla="*/ 391093 h 613743"/>
                <a:gd name="connsiteX1" fmla="*/ 12141097 w 12196123"/>
                <a:gd name="connsiteY1" fmla="*/ 0 h 613743"/>
                <a:gd name="connsiteX2" fmla="*/ 12196119 w 12196123"/>
                <a:gd name="connsiteY2" fmla="*/ 613743 h 613743"/>
                <a:gd name="connsiteX3" fmla="*/ 4119 w 12196123"/>
                <a:gd name="connsiteY3" fmla="*/ 613743 h 613743"/>
                <a:gd name="connsiteX4" fmla="*/ 0 w 12196123"/>
                <a:gd name="connsiteY4" fmla="*/ 391093 h 613743"/>
                <a:gd name="connsiteX0" fmla="*/ 0 w 12197830"/>
                <a:gd name="connsiteY0" fmla="*/ 407779 h 630429"/>
                <a:gd name="connsiteX1" fmla="*/ 12197830 w 12197830"/>
                <a:gd name="connsiteY1" fmla="*/ 0 h 630429"/>
                <a:gd name="connsiteX2" fmla="*/ 12196119 w 12197830"/>
                <a:gd name="connsiteY2" fmla="*/ 630429 h 630429"/>
                <a:gd name="connsiteX3" fmla="*/ 4119 w 12197830"/>
                <a:gd name="connsiteY3" fmla="*/ 630429 h 630429"/>
                <a:gd name="connsiteX4" fmla="*/ 0 w 12197830"/>
                <a:gd name="connsiteY4" fmla="*/ 407779 h 630429"/>
                <a:gd name="connsiteX0" fmla="*/ 0 w 12197830"/>
                <a:gd name="connsiteY0" fmla="*/ 0 h 6877450"/>
                <a:gd name="connsiteX1" fmla="*/ 12197830 w 12197830"/>
                <a:gd name="connsiteY1" fmla="*/ 6247021 h 6877450"/>
                <a:gd name="connsiteX2" fmla="*/ 12196119 w 12197830"/>
                <a:gd name="connsiteY2" fmla="*/ 6877450 h 6877450"/>
                <a:gd name="connsiteX3" fmla="*/ 4119 w 12197830"/>
                <a:gd name="connsiteY3" fmla="*/ 6877450 h 6877450"/>
                <a:gd name="connsiteX4" fmla="*/ 0 w 12197830"/>
                <a:gd name="connsiteY4" fmla="*/ 0 h 6877450"/>
                <a:gd name="connsiteX0" fmla="*/ 0 w 12196119"/>
                <a:gd name="connsiteY0" fmla="*/ 1379 h 6878829"/>
                <a:gd name="connsiteX1" fmla="*/ 4996930 w 12196119"/>
                <a:gd name="connsiteY1" fmla="*/ 0 h 6878829"/>
                <a:gd name="connsiteX2" fmla="*/ 12196119 w 12196119"/>
                <a:gd name="connsiteY2" fmla="*/ 6878829 h 6878829"/>
                <a:gd name="connsiteX3" fmla="*/ 4119 w 12196119"/>
                <a:gd name="connsiteY3" fmla="*/ 6878829 h 6878829"/>
                <a:gd name="connsiteX4" fmla="*/ 0 w 12196119"/>
                <a:gd name="connsiteY4" fmla="*/ 1379 h 6878829"/>
                <a:gd name="connsiteX0" fmla="*/ 0 w 5350819"/>
                <a:gd name="connsiteY0" fmla="*/ 1379 h 6878829"/>
                <a:gd name="connsiteX1" fmla="*/ 4996930 w 5350819"/>
                <a:gd name="connsiteY1" fmla="*/ 0 h 6878829"/>
                <a:gd name="connsiteX2" fmla="*/ 5350819 w 5350819"/>
                <a:gd name="connsiteY2" fmla="*/ 6878829 h 6878829"/>
                <a:gd name="connsiteX3" fmla="*/ 4119 w 5350819"/>
                <a:gd name="connsiteY3" fmla="*/ 6878829 h 6878829"/>
                <a:gd name="connsiteX4" fmla="*/ 0 w 5350819"/>
                <a:gd name="connsiteY4" fmla="*/ 1379 h 6878829"/>
                <a:gd name="connsiteX0" fmla="*/ 0 w 5350819"/>
                <a:gd name="connsiteY0" fmla="*/ 1379 h 6878829"/>
                <a:gd name="connsiteX1" fmla="*/ 4044430 w 5350819"/>
                <a:gd name="connsiteY1" fmla="*/ 0 h 6878829"/>
                <a:gd name="connsiteX2" fmla="*/ 5350819 w 5350819"/>
                <a:gd name="connsiteY2" fmla="*/ 6878829 h 6878829"/>
                <a:gd name="connsiteX3" fmla="*/ 4119 w 5350819"/>
                <a:gd name="connsiteY3" fmla="*/ 6878829 h 6878829"/>
                <a:gd name="connsiteX4" fmla="*/ 0 w 5350819"/>
                <a:gd name="connsiteY4" fmla="*/ 1379 h 6878829"/>
                <a:gd name="connsiteX0" fmla="*/ 0 w 5046019"/>
                <a:gd name="connsiteY0" fmla="*/ 1379 h 6878829"/>
                <a:gd name="connsiteX1" fmla="*/ 4044430 w 5046019"/>
                <a:gd name="connsiteY1" fmla="*/ 0 h 6878829"/>
                <a:gd name="connsiteX2" fmla="*/ 5046019 w 5046019"/>
                <a:gd name="connsiteY2" fmla="*/ 6878829 h 6878829"/>
                <a:gd name="connsiteX3" fmla="*/ 4119 w 5046019"/>
                <a:gd name="connsiteY3" fmla="*/ 6878829 h 6878829"/>
                <a:gd name="connsiteX4" fmla="*/ 0 w 5046019"/>
                <a:gd name="connsiteY4" fmla="*/ 1379 h 6878829"/>
                <a:gd name="connsiteX0" fmla="*/ 0 w 5046019"/>
                <a:gd name="connsiteY0" fmla="*/ 0 h 6877450"/>
                <a:gd name="connsiteX1" fmla="*/ 4052693 w 5046019"/>
                <a:gd name="connsiteY1" fmla="*/ 72985 h 6877450"/>
                <a:gd name="connsiteX2" fmla="*/ 5046019 w 5046019"/>
                <a:gd name="connsiteY2" fmla="*/ 6877450 h 6877450"/>
                <a:gd name="connsiteX3" fmla="*/ 4119 w 5046019"/>
                <a:gd name="connsiteY3" fmla="*/ 6877450 h 6877450"/>
                <a:gd name="connsiteX4" fmla="*/ 0 w 5046019"/>
                <a:gd name="connsiteY4" fmla="*/ 0 h 6877450"/>
                <a:gd name="connsiteX0" fmla="*/ 0 w 5046019"/>
                <a:gd name="connsiteY0" fmla="*/ 0 h 6877450"/>
                <a:gd name="connsiteX1" fmla="*/ 4047185 w 5046019"/>
                <a:gd name="connsiteY1" fmla="*/ 9638 h 6877450"/>
                <a:gd name="connsiteX2" fmla="*/ 5046019 w 5046019"/>
                <a:gd name="connsiteY2" fmla="*/ 6877450 h 6877450"/>
                <a:gd name="connsiteX3" fmla="*/ 4119 w 5046019"/>
                <a:gd name="connsiteY3" fmla="*/ 6877450 h 6877450"/>
                <a:gd name="connsiteX4" fmla="*/ 0 w 5046019"/>
                <a:gd name="connsiteY4" fmla="*/ 0 h 6877450"/>
                <a:gd name="connsiteX0" fmla="*/ 0 w 5046019"/>
                <a:gd name="connsiteY0" fmla="*/ 0 h 6877450"/>
                <a:gd name="connsiteX1" fmla="*/ 4058202 w 5046019"/>
                <a:gd name="connsiteY1" fmla="*/ 64722 h 6877450"/>
                <a:gd name="connsiteX2" fmla="*/ 5046019 w 5046019"/>
                <a:gd name="connsiteY2" fmla="*/ 6877450 h 6877450"/>
                <a:gd name="connsiteX3" fmla="*/ 4119 w 5046019"/>
                <a:gd name="connsiteY3" fmla="*/ 6877450 h 6877450"/>
                <a:gd name="connsiteX4" fmla="*/ 0 w 5046019"/>
                <a:gd name="connsiteY4" fmla="*/ 0 h 6877450"/>
                <a:gd name="connsiteX0" fmla="*/ 0 w 5046019"/>
                <a:gd name="connsiteY0" fmla="*/ 0 h 6877450"/>
                <a:gd name="connsiteX1" fmla="*/ 4052694 w 5046019"/>
                <a:gd name="connsiteY1" fmla="*/ 6884 h 6877450"/>
                <a:gd name="connsiteX2" fmla="*/ 5046019 w 5046019"/>
                <a:gd name="connsiteY2" fmla="*/ 6877450 h 6877450"/>
                <a:gd name="connsiteX3" fmla="*/ 4119 w 5046019"/>
                <a:gd name="connsiteY3" fmla="*/ 6877450 h 6877450"/>
                <a:gd name="connsiteX4" fmla="*/ 0 w 5046019"/>
                <a:gd name="connsiteY4" fmla="*/ 0 h 6877450"/>
                <a:gd name="connsiteX0" fmla="*/ 0 w 5043265"/>
                <a:gd name="connsiteY0" fmla="*/ 31675 h 6870566"/>
                <a:gd name="connsiteX1" fmla="*/ 4049940 w 5043265"/>
                <a:gd name="connsiteY1" fmla="*/ 0 h 6870566"/>
                <a:gd name="connsiteX2" fmla="*/ 5043265 w 5043265"/>
                <a:gd name="connsiteY2" fmla="*/ 6870566 h 6870566"/>
                <a:gd name="connsiteX3" fmla="*/ 1365 w 5043265"/>
                <a:gd name="connsiteY3" fmla="*/ 6870566 h 6870566"/>
                <a:gd name="connsiteX4" fmla="*/ 0 w 5043265"/>
                <a:gd name="connsiteY4" fmla="*/ 31675 h 6870566"/>
                <a:gd name="connsiteX0" fmla="*/ 0 w 5043265"/>
                <a:gd name="connsiteY0" fmla="*/ 1379 h 6870566"/>
                <a:gd name="connsiteX1" fmla="*/ 4049940 w 5043265"/>
                <a:gd name="connsiteY1" fmla="*/ 0 h 6870566"/>
                <a:gd name="connsiteX2" fmla="*/ 5043265 w 5043265"/>
                <a:gd name="connsiteY2" fmla="*/ 6870566 h 6870566"/>
                <a:gd name="connsiteX3" fmla="*/ 1365 w 5043265"/>
                <a:gd name="connsiteY3" fmla="*/ 6870566 h 6870566"/>
                <a:gd name="connsiteX4" fmla="*/ 0 w 5043265"/>
                <a:gd name="connsiteY4" fmla="*/ 1379 h 6870566"/>
                <a:gd name="connsiteX0" fmla="*/ 0 w 5043265"/>
                <a:gd name="connsiteY0" fmla="*/ 1379 h 6870566"/>
                <a:gd name="connsiteX1" fmla="*/ 4049940 w 5043265"/>
                <a:gd name="connsiteY1" fmla="*/ 0 h 6870566"/>
                <a:gd name="connsiteX2" fmla="*/ 5043265 w 5043265"/>
                <a:gd name="connsiteY2" fmla="*/ 6870566 h 6870566"/>
                <a:gd name="connsiteX3" fmla="*/ 83992 w 5043265"/>
                <a:gd name="connsiteY3" fmla="*/ 6843024 h 6870566"/>
                <a:gd name="connsiteX4" fmla="*/ 0 w 5043265"/>
                <a:gd name="connsiteY4" fmla="*/ 1379 h 6870566"/>
                <a:gd name="connsiteX0" fmla="*/ 0 w 5043265"/>
                <a:gd name="connsiteY0" fmla="*/ 1379 h 6870566"/>
                <a:gd name="connsiteX1" fmla="*/ 4049940 w 5043265"/>
                <a:gd name="connsiteY1" fmla="*/ 0 h 6870566"/>
                <a:gd name="connsiteX2" fmla="*/ 5043265 w 5043265"/>
                <a:gd name="connsiteY2" fmla="*/ 6870566 h 6870566"/>
                <a:gd name="connsiteX3" fmla="*/ 4120 w 5043265"/>
                <a:gd name="connsiteY3" fmla="*/ 6859550 h 6870566"/>
                <a:gd name="connsiteX4" fmla="*/ 0 w 5043265"/>
                <a:gd name="connsiteY4" fmla="*/ 1379 h 6870566"/>
                <a:gd name="connsiteX0" fmla="*/ 0 w 5043265"/>
                <a:gd name="connsiteY0" fmla="*/ 1379 h 6870566"/>
                <a:gd name="connsiteX1" fmla="*/ 4049940 w 5043265"/>
                <a:gd name="connsiteY1" fmla="*/ 0 h 6870566"/>
                <a:gd name="connsiteX2" fmla="*/ 5043265 w 5043265"/>
                <a:gd name="connsiteY2" fmla="*/ 6870566 h 6870566"/>
                <a:gd name="connsiteX3" fmla="*/ 1366 w 5043265"/>
                <a:gd name="connsiteY3" fmla="*/ 6859550 h 6870566"/>
                <a:gd name="connsiteX4" fmla="*/ 0 w 5043265"/>
                <a:gd name="connsiteY4" fmla="*/ 1379 h 6870566"/>
                <a:gd name="connsiteX0" fmla="*/ 0 w 5037757"/>
                <a:gd name="connsiteY0" fmla="*/ 1379 h 6859550"/>
                <a:gd name="connsiteX1" fmla="*/ 4049940 w 5037757"/>
                <a:gd name="connsiteY1" fmla="*/ 0 h 6859550"/>
                <a:gd name="connsiteX2" fmla="*/ 5037757 w 5037757"/>
                <a:gd name="connsiteY2" fmla="*/ 6837515 h 6859550"/>
                <a:gd name="connsiteX3" fmla="*/ 1366 w 5037757"/>
                <a:gd name="connsiteY3" fmla="*/ 6859550 h 6859550"/>
                <a:gd name="connsiteX4" fmla="*/ 0 w 5037757"/>
                <a:gd name="connsiteY4" fmla="*/ 1379 h 6859550"/>
                <a:gd name="connsiteX0" fmla="*/ 0 w 5035002"/>
                <a:gd name="connsiteY0" fmla="*/ 1379 h 6859550"/>
                <a:gd name="connsiteX1" fmla="*/ 4049940 w 5035002"/>
                <a:gd name="connsiteY1" fmla="*/ 0 h 6859550"/>
                <a:gd name="connsiteX2" fmla="*/ 5035002 w 5035002"/>
                <a:gd name="connsiteY2" fmla="*/ 6859549 h 6859550"/>
                <a:gd name="connsiteX3" fmla="*/ 1366 w 5035002"/>
                <a:gd name="connsiteY3" fmla="*/ 6859550 h 6859550"/>
                <a:gd name="connsiteX4" fmla="*/ 0 w 5035002"/>
                <a:gd name="connsiteY4" fmla="*/ 1379 h 6859550"/>
                <a:gd name="connsiteX0" fmla="*/ 0 w 5035002"/>
                <a:gd name="connsiteY0" fmla="*/ 1379 h 6859550"/>
                <a:gd name="connsiteX1" fmla="*/ 4049940 w 5035002"/>
                <a:gd name="connsiteY1" fmla="*/ 0 h 6859550"/>
                <a:gd name="connsiteX2" fmla="*/ 5035002 w 5035002"/>
                <a:gd name="connsiteY2" fmla="*/ 6859549 h 6859550"/>
                <a:gd name="connsiteX3" fmla="*/ 1366 w 5035002"/>
                <a:gd name="connsiteY3" fmla="*/ 6859550 h 6859550"/>
                <a:gd name="connsiteX4" fmla="*/ 0 w 5035002"/>
                <a:gd name="connsiteY4" fmla="*/ 1379 h 6859550"/>
                <a:gd name="connsiteX0" fmla="*/ 0 w 5035002"/>
                <a:gd name="connsiteY0" fmla="*/ 1379 h 6859550"/>
                <a:gd name="connsiteX1" fmla="*/ 4049940 w 5035002"/>
                <a:gd name="connsiteY1" fmla="*/ 0 h 6859550"/>
                <a:gd name="connsiteX2" fmla="*/ 5035002 w 5035002"/>
                <a:gd name="connsiteY2" fmla="*/ 6859549 h 6859550"/>
                <a:gd name="connsiteX3" fmla="*/ 1366 w 5035002"/>
                <a:gd name="connsiteY3" fmla="*/ 6859550 h 6859550"/>
                <a:gd name="connsiteX4" fmla="*/ 0 w 5035002"/>
                <a:gd name="connsiteY4" fmla="*/ 1379 h 6859550"/>
                <a:gd name="connsiteX0" fmla="*/ 0 w 5035002"/>
                <a:gd name="connsiteY0" fmla="*/ 1379 h 6859550"/>
                <a:gd name="connsiteX1" fmla="*/ 4049940 w 5035002"/>
                <a:gd name="connsiteY1" fmla="*/ 0 h 6859550"/>
                <a:gd name="connsiteX2" fmla="*/ 5035002 w 5035002"/>
                <a:gd name="connsiteY2" fmla="*/ 6859549 h 6859550"/>
                <a:gd name="connsiteX3" fmla="*/ 1366 w 5035002"/>
                <a:gd name="connsiteY3" fmla="*/ 6859550 h 6859550"/>
                <a:gd name="connsiteX4" fmla="*/ 0 w 5035002"/>
                <a:gd name="connsiteY4" fmla="*/ 1379 h 6859550"/>
                <a:gd name="connsiteX0" fmla="*/ 0 w 5035002"/>
                <a:gd name="connsiteY0" fmla="*/ 1379 h 6859550"/>
                <a:gd name="connsiteX1" fmla="*/ 4049940 w 5035002"/>
                <a:gd name="connsiteY1" fmla="*/ 0 h 6859550"/>
                <a:gd name="connsiteX2" fmla="*/ 5035002 w 5035002"/>
                <a:gd name="connsiteY2" fmla="*/ 6859549 h 6859550"/>
                <a:gd name="connsiteX3" fmla="*/ 1366 w 5035002"/>
                <a:gd name="connsiteY3" fmla="*/ 6859550 h 6859550"/>
                <a:gd name="connsiteX4" fmla="*/ 0 w 5035002"/>
                <a:gd name="connsiteY4" fmla="*/ 1379 h 6859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35002" h="6859550">
                  <a:moveTo>
                    <a:pt x="0" y="1379"/>
                  </a:moveTo>
                  <a:lnTo>
                    <a:pt x="4049940" y="0"/>
                  </a:lnTo>
                  <a:lnTo>
                    <a:pt x="5035002" y="6859549"/>
                  </a:lnTo>
                  <a:lnTo>
                    <a:pt x="1366" y="6859550"/>
                  </a:lnTo>
                  <a:cubicBezTo>
                    <a:pt x="-7" y="4573493"/>
                    <a:pt x="1373" y="2287436"/>
                    <a:pt x="0" y="1379"/>
                  </a:cubicBezTo>
                  <a:close/>
                </a:path>
              </a:pathLst>
            </a:custGeom>
            <a:gradFill>
              <a:gsLst>
                <a:gs pos="100000">
                  <a:schemeClr val="accent3">
                    <a:alpha val="95000"/>
                  </a:schemeClr>
                </a:gs>
                <a:gs pos="0">
                  <a:schemeClr val="accent1">
                    <a:alpha val="80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dirty="0"/>
            </a:p>
          </p:txBody>
        </p:sp>
        <p:sp>
          <p:nvSpPr>
            <p:cNvPr id="18" name="Freeform 19"/>
            <p:cNvSpPr>
              <a:spLocks/>
            </p:cNvSpPr>
            <p:nvPr userDrawn="1"/>
          </p:nvSpPr>
          <p:spPr bwMode="auto">
            <a:xfrm>
              <a:off x="1" y="-4114"/>
              <a:ext cx="5033636" cy="6862754"/>
            </a:xfrm>
            <a:custGeom>
              <a:avLst/>
              <a:gdLst>
                <a:gd name="T0" fmla="*/ 3840 w 8030"/>
                <a:gd name="T1" fmla="*/ 0 h 5110"/>
                <a:gd name="T2" fmla="*/ 0 w 8030"/>
                <a:gd name="T3" fmla="*/ 0 h 5110"/>
                <a:gd name="T4" fmla="*/ 6337 w 8030"/>
                <a:gd name="T5" fmla="*/ 5110 h 5110"/>
                <a:gd name="T6" fmla="*/ 8030 w 8030"/>
                <a:gd name="T7" fmla="*/ 5110 h 5110"/>
                <a:gd name="T8" fmla="*/ 3840 w 8030"/>
                <a:gd name="T9" fmla="*/ 0 h 5110"/>
                <a:gd name="connsiteX0" fmla="*/ 8033 w 10000"/>
                <a:gd name="connsiteY0" fmla="*/ 0 h 10000"/>
                <a:gd name="connsiteX1" fmla="*/ 0 w 10000"/>
                <a:gd name="connsiteY1" fmla="*/ 0 h 10000"/>
                <a:gd name="connsiteX2" fmla="*/ 7892 w 10000"/>
                <a:gd name="connsiteY2" fmla="*/ 10000 h 10000"/>
                <a:gd name="connsiteX3" fmla="*/ 10000 w 10000"/>
                <a:gd name="connsiteY3" fmla="*/ 10000 h 10000"/>
                <a:gd name="connsiteX4" fmla="*/ 8033 w 10000"/>
                <a:gd name="connsiteY4" fmla="*/ 0 h 10000"/>
                <a:gd name="connsiteX0" fmla="*/ 7837 w 10000"/>
                <a:gd name="connsiteY0" fmla="*/ 192 h 10000"/>
                <a:gd name="connsiteX1" fmla="*/ 0 w 10000"/>
                <a:gd name="connsiteY1" fmla="*/ 0 h 10000"/>
                <a:gd name="connsiteX2" fmla="*/ 7892 w 10000"/>
                <a:gd name="connsiteY2" fmla="*/ 10000 h 10000"/>
                <a:gd name="connsiteX3" fmla="*/ 10000 w 10000"/>
                <a:gd name="connsiteY3" fmla="*/ 10000 h 10000"/>
                <a:gd name="connsiteX4" fmla="*/ 7837 w 10000"/>
                <a:gd name="connsiteY4" fmla="*/ 192 h 10000"/>
                <a:gd name="connsiteX0" fmla="*/ 8033 w 10000"/>
                <a:gd name="connsiteY0" fmla="*/ 0 h 10012"/>
                <a:gd name="connsiteX1" fmla="*/ 0 w 10000"/>
                <a:gd name="connsiteY1" fmla="*/ 12 h 10012"/>
                <a:gd name="connsiteX2" fmla="*/ 7892 w 10000"/>
                <a:gd name="connsiteY2" fmla="*/ 10012 h 10012"/>
                <a:gd name="connsiteX3" fmla="*/ 10000 w 10000"/>
                <a:gd name="connsiteY3" fmla="*/ 10012 h 10012"/>
                <a:gd name="connsiteX4" fmla="*/ 8033 w 10000"/>
                <a:gd name="connsiteY4" fmla="*/ 0 h 10012"/>
                <a:gd name="connsiteX0" fmla="*/ 8033 w 10000"/>
                <a:gd name="connsiteY0" fmla="*/ 0 h 10006"/>
                <a:gd name="connsiteX1" fmla="*/ 0 w 10000"/>
                <a:gd name="connsiteY1" fmla="*/ 6 h 10006"/>
                <a:gd name="connsiteX2" fmla="*/ 7892 w 10000"/>
                <a:gd name="connsiteY2" fmla="*/ 10006 h 10006"/>
                <a:gd name="connsiteX3" fmla="*/ 10000 w 10000"/>
                <a:gd name="connsiteY3" fmla="*/ 10006 h 10006"/>
                <a:gd name="connsiteX4" fmla="*/ 8033 w 10000"/>
                <a:gd name="connsiteY4" fmla="*/ 0 h 10006"/>
                <a:gd name="connsiteX0" fmla="*/ 8033 w 10000"/>
                <a:gd name="connsiteY0" fmla="*/ 0 h 10006"/>
                <a:gd name="connsiteX1" fmla="*/ 0 w 10000"/>
                <a:gd name="connsiteY1" fmla="*/ 6 h 10006"/>
                <a:gd name="connsiteX2" fmla="*/ 7892 w 10000"/>
                <a:gd name="connsiteY2" fmla="*/ 10006 h 10006"/>
                <a:gd name="connsiteX3" fmla="*/ 10000 w 10000"/>
                <a:gd name="connsiteY3" fmla="*/ 10006 h 10006"/>
                <a:gd name="connsiteX4" fmla="*/ 8033 w 10000"/>
                <a:gd name="connsiteY4" fmla="*/ 0 h 10006"/>
                <a:gd name="connsiteX0" fmla="*/ 8033 w 10000"/>
                <a:gd name="connsiteY0" fmla="*/ 0 h 10006"/>
                <a:gd name="connsiteX1" fmla="*/ 0 w 10000"/>
                <a:gd name="connsiteY1" fmla="*/ 6 h 10006"/>
                <a:gd name="connsiteX2" fmla="*/ 7892 w 10000"/>
                <a:gd name="connsiteY2" fmla="*/ 10006 h 10006"/>
                <a:gd name="connsiteX3" fmla="*/ 10000 w 10000"/>
                <a:gd name="connsiteY3" fmla="*/ 10006 h 10006"/>
                <a:gd name="connsiteX4" fmla="*/ 8033 w 10000"/>
                <a:gd name="connsiteY4" fmla="*/ 0 h 10006"/>
                <a:gd name="connsiteX0" fmla="*/ 8033 w 10000"/>
                <a:gd name="connsiteY0" fmla="*/ 0 h 10006"/>
                <a:gd name="connsiteX1" fmla="*/ 0 w 10000"/>
                <a:gd name="connsiteY1" fmla="*/ 6 h 10006"/>
                <a:gd name="connsiteX2" fmla="*/ 7892 w 10000"/>
                <a:gd name="connsiteY2" fmla="*/ 10006 h 10006"/>
                <a:gd name="connsiteX3" fmla="*/ 10000 w 10000"/>
                <a:gd name="connsiteY3" fmla="*/ 10006 h 10006"/>
                <a:gd name="connsiteX4" fmla="*/ 8033 w 10000"/>
                <a:gd name="connsiteY4" fmla="*/ 0 h 10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6">
                  <a:moveTo>
                    <a:pt x="8033" y="0"/>
                  </a:moveTo>
                  <a:lnTo>
                    <a:pt x="0" y="6"/>
                  </a:lnTo>
                  <a:lnTo>
                    <a:pt x="7892" y="10006"/>
                  </a:lnTo>
                  <a:lnTo>
                    <a:pt x="10000" y="10006"/>
                  </a:lnTo>
                  <a:lnTo>
                    <a:pt x="8033" y="0"/>
                  </a:lnTo>
                  <a:close/>
                </a:path>
              </a:pathLst>
            </a:custGeom>
            <a:gradFill>
              <a:gsLst>
                <a:gs pos="100000">
                  <a:schemeClr val="accent3">
                    <a:alpha val="24000"/>
                  </a:schemeClr>
                </a:gs>
                <a:gs pos="38000">
                  <a:schemeClr val="accent2">
                    <a:alpha val="25000"/>
                  </a:schemeClr>
                </a:gs>
              </a:gsLst>
              <a:lin ang="4800000" scaled="0"/>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9" name="Freeform 19"/>
            <p:cNvSpPr>
              <a:spLocks/>
            </p:cNvSpPr>
            <p:nvPr userDrawn="1"/>
          </p:nvSpPr>
          <p:spPr bwMode="auto">
            <a:xfrm flipV="1">
              <a:off x="199" y="-686"/>
              <a:ext cx="3432693" cy="6862406"/>
            </a:xfrm>
            <a:custGeom>
              <a:avLst/>
              <a:gdLst>
                <a:gd name="T0" fmla="*/ 3840 w 8030"/>
                <a:gd name="T1" fmla="*/ 0 h 5110"/>
                <a:gd name="T2" fmla="*/ 0 w 8030"/>
                <a:gd name="T3" fmla="*/ 0 h 5110"/>
                <a:gd name="T4" fmla="*/ 6337 w 8030"/>
                <a:gd name="T5" fmla="*/ 5110 h 5110"/>
                <a:gd name="T6" fmla="*/ 8030 w 8030"/>
                <a:gd name="T7" fmla="*/ 5110 h 5110"/>
                <a:gd name="T8" fmla="*/ 3840 w 8030"/>
                <a:gd name="T9" fmla="*/ 0 h 5110"/>
                <a:gd name="connsiteX0" fmla="*/ 8033 w 10000"/>
                <a:gd name="connsiteY0" fmla="*/ 0 h 10000"/>
                <a:gd name="connsiteX1" fmla="*/ 0 w 10000"/>
                <a:gd name="connsiteY1" fmla="*/ 0 h 10000"/>
                <a:gd name="connsiteX2" fmla="*/ 7892 w 10000"/>
                <a:gd name="connsiteY2" fmla="*/ 10000 h 10000"/>
                <a:gd name="connsiteX3" fmla="*/ 10000 w 10000"/>
                <a:gd name="connsiteY3" fmla="*/ 10000 h 10000"/>
                <a:gd name="connsiteX4" fmla="*/ 8033 w 10000"/>
                <a:gd name="connsiteY4" fmla="*/ 0 h 10000"/>
                <a:gd name="connsiteX0" fmla="*/ 7837 w 10000"/>
                <a:gd name="connsiteY0" fmla="*/ 192 h 10000"/>
                <a:gd name="connsiteX1" fmla="*/ 0 w 10000"/>
                <a:gd name="connsiteY1" fmla="*/ 0 h 10000"/>
                <a:gd name="connsiteX2" fmla="*/ 7892 w 10000"/>
                <a:gd name="connsiteY2" fmla="*/ 10000 h 10000"/>
                <a:gd name="connsiteX3" fmla="*/ 10000 w 10000"/>
                <a:gd name="connsiteY3" fmla="*/ 10000 h 10000"/>
                <a:gd name="connsiteX4" fmla="*/ 7837 w 10000"/>
                <a:gd name="connsiteY4" fmla="*/ 192 h 10000"/>
                <a:gd name="connsiteX0" fmla="*/ 8033 w 10000"/>
                <a:gd name="connsiteY0" fmla="*/ 0 h 10012"/>
                <a:gd name="connsiteX1" fmla="*/ 0 w 10000"/>
                <a:gd name="connsiteY1" fmla="*/ 12 h 10012"/>
                <a:gd name="connsiteX2" fmla="*/ 7892 w 10000"/>
                <a:gd name="connsiteY2" fmla="*/ 10012 h 10012"/>
                <a:gd name="connsiteX3" fmla="*/ 10000 w 10000"/>
                <a:gd name="connsiteY3" fmla="*/ 10012 h 10012"/>
                <a:gd name="connsiteX4" fmla="*/ 8033 w 10000"/>
                <a:gd name="connsiteY4" fmla="*/ 0 h 10012"/>
                <a:gd name="connsiteX0" fmla="*/ 8033 w 10000"/>
                <a:gd name="connsiteY0" fmla="*/ 0 h 10006"/>
                <a:gd name="connsiteX1" fmla="*/ 0 w 10000"/>
                <a:gd name="connsiteY1" fmla="*/ 6 h 10006"/>
                <a:gd name="connsiteX2" fmla="*/ 7892 w 10000"/>
                <a:gd name="connsiteY2" fmla="*/ 10006 h 10006"/>
                <a:gd name="connsiteX3" fmla="*/ 10000 w 10000"/>
                <a:gd name="connsiteY3" fmla="*/ 10006 h 10006"/>
                <a:gd name="connsiteX4" fmla="*/ 8033 w 10000"/>
                <a:gd name="connsiteY4" fmla="*/ 0 h 10006"/>
                <a:gd name="connsiteX0" fmla="*/ 8033 w 10000"/>
                <a:gd name="connsiteY0" fmla="*/ 0 h 10006"/>
                <a:gd name="connsiteX1" fmla="*/ 0 w 10000"/>
                <a:gd name="connsiteY1" fmla="*/ 6 h 10006"/>
                <a:gd name="connsiteX2" fmla="*/ 7892 w 10000"/>
                <a:gd name="connsiteY2" fmla="*/ 10006 h 10006"/>
                <a:gd name="connsiteX3" fmla="*/ 10000 w 10000"/>
                <a:gd name="connsiteY3" fmla="*/ 10006 h 10006"/>
                <a:gd name="connsiteX4" fmla="*/ 8033 w 10000"/>
                <a:gd name="connsiteY4" fmla="*/ 0 h 10006"/>
                <a:gd name="connsiteX0" fmla="*/ 8033 w 10000"/>
                <a:gd name="connsiteY0" fmla="*/ 0 h 10006"/>
                <a:gd name="connsiteX1" fmla="*/ 0 w 10000"/>
                <a:gd name="connsiteY1" fmla="*/ 6 h 10006"/>
                <a:gd name="connsiteX2" fmla="*/ 7892 w 10000"/>
                <a:gd name="connsiteY2" fmla="*/ 10006 h 10006"/>
                <a:gd name="connsiteX3" fmla="*/ 10000 w 10000"/>
                <a:gd name="connsiteY3" fmla="*/ 10006 h 10006"/>
                <a:gd name="connsiteX4" fmla="*/ 8033 w 10000"/>
                <a:gd name="connsiteY4" fmla="*/ 0 h 10006"/>
                <a:gd name="connsiteX0" fmla="*/ 8033 w 10000"/>
                <a:gd name="connsiteY0" fmla="*/ 0 h 10006"/>
                <a:gd name="connsiteX1" fmla="*/ 0 w 10000"/>
                <a:gd name="connsiteY1" fmla="*/ 6 h 10006"/>
                <a:gd name="connsiteX2" fmla="*/ 7892 w 10000"/>
                <a:gd name="connsiteY2" fmla="*/ 10006 h 10006"/>
                <a:gd name="connsiteX3" fmla="*/ 10000 w 10000"/>
                <a:gd name="connsiteY3" fmla="*/ 10006 h 10006"/>
                <a:gd name="connsiteX4" fmla="*/ 8033 w 10000"/>
                <a:gd name="connsiteY4" fmla="*/ 0 h 10006"/>
                <a:gd name="connsiteX0" fmla="*/ 8033 w 10000"/>
                <a:gd name="connsiteY0" fmla="*/ 0 h 10006"/>
                <a:gd name="connsiteX1" fmla="*/ 0 w 10000"/>
                <a:gd name="connsiteY1" fmla="*/ 6 h 10006"/>
                <a:gd name="connsiteX2" fmla="*/ 4757 w 10000"/>
                <a:gd name="connsiteY2" fmla="*/ 10006 h 10006"/>
                <a:gd name="connsiteX3" fmla="*/ 10000 w 10000"/>
                <a:gd name="connsiteY3" fmla="*/ 10006 h 10006"/>
                <a:gd name="connsiteX4" fmla="*/ 8033 w 10000"/>
                <a:gd name="connsiteY4" fmla="*/ 0 h 10006"/>
                <a:gd name="connsiteX0" fmla="*/ 8033 w 8033"/>
                <a:gd name="connsiteY0" fmla="*/ 0 h 10006"/>
                <a:gd name="connsiteX1" fmla="*/ 0 w 8033"/>
                <a:gd name="connsiteY1" fmla="*/ 6 h 10006"/>
                <a:gd name="connsiteX2" fmla="*/ 4757 w 8033"/>
                <a:gd name="connsiteY2" fmla="*/ 10006 h 10006"/>
                <a:gd name="connsiteX3" fmla="*/ 7415 w 8033"/>
                <a:gd name="connsiteY3" fmla="*/ 10006 h 10006"/>
                <a:gd name="connsiteX4" fmla="*/ 8033 w 8033"/>
                <a:gd name="connsiteY4" fmla="*/ 0 h 10006"/>
                <a:gd name="connsiteX0" fmla="*/ 5710 w 9231"/>
                <a:gd name="connsiteY0" fmla="*/ 12 h 9994"/>
                <a:gd name="connsiteX1" fmla="*/ 0 w 9231"/>
                <a:gd name="connsiteY1" fmla="*/ 0 h 9994"/>
                <a:gd name="connsiteX2" fmla="*/ 5922 w 9231"/>
                <a:gd name="connsiteY2" fmla="*/ 9994 h 9994"/>
                <a:gd name="connsiteX3" fmla="*/ 9231 w 9231"/>
                <a:gd name="connsiteY3" fmla="*/ 9994 h 9994"/>
                <a:gd name="connsiteX4" fmla="*/ 5710 w 9231"/>
                <a:gd name="connsiteY4" fmla="*/ 12 h 9994"/>
                <a:gd name="connsiteX0" fmla="*/ 6186 w 10000"/>
                <a:gd name="connsiteY0" fmla="*/ 12 h 10000"/>
                <a:gd name="connsiteX1" fmla="*/ 0 w 10000"/>
                <a:gd name="connsiteY1" fmla="*/ 0 h 10000"/>
                <a:gd name="connsiteX2" fmla="*/ 4575 w 10000"/>
                <a:gd name="connsiteY2" fmla="*/ 10000 h 10000"/>
                <a:gd name="connsiteX3" fmla="*/ 10000 w 10000"/>
                <a:gd name="connsiteY3" fmla="*/ 10000 h 10000"/>
                <a:gd name="connsiteX4" fmla="*/ 6186 w 10000"/>
                <a:gd name="connsiteY4" fmla="*/ 12 h 10000"/>
                <a:gd name="connsiteX0" fmla="*/ 6186 w 7838"/>
                <a:gd name="connsiteY0" fmla="*/ 12 h 10000"/>
                <a:gd name="connsiteX1" fmla="*/ 0 w 7838"/>
                <a:gd name="connsiteY1" fmla="*/ 0 h 10000"/>
                <a:gd name="connsiteX2" fmla="*/ 4575 w 7838"/>
                <a:gd name="connsiteY2" fmla="*/ 10000 h 10000"/>
                <a:gd name="connsiteX3" fmla="*/ 7838 w 7838"/>
                <a:gd name="connsiteY3" fmla="*/ 10000 h 10000"/>
                <a:gd name="connsiteX4" fmla="*/ 6186 w 7838"/>
                <a:gd name="connsiteY4" fmla="*/ 12 h 10000"/>
                <a:gd name="connsiteX0" fmla="*/ 9745 w 10000"/>
                <a:gd name="connsiteY0" fmla="*/ 0 h 10023"/>
                <a:gd name="connsiteX1" fmla="*/ 0 w 10000"/>
                <a:gd name="connsiteY1" fmla="*/ 23 h 10023"/>
                <a:gd name="connsiteX2" fmla="*/ 5837 w 10000"/>
                <a:gd name="connsiteY2" fmla="*/ 10023 h 10023"/>
                <a:gd name="connsiteX3" fmla="*/ 10000 w 10000"/>
                <a:gd name="connsiteY3" fmla="*/ 10023 h 10023"/>
                <a:gd name="connsiteX4" fmla="*/ 9745 w 10000"/>
                <a:gd name="connsiteY4" fmla="*/ 0 h 10023"/>
                <a:gd name="connsiteX0" fmla="*/ 9745 w 11688"/>
                <a:gd name="connsiteY0" fmla="*/ 0 h 10041"/>
                <a:gd name="connsiteX1" fmla="*/ 0 w 11688"/>
                <a:gd name="connsiteY1" fmla="*/ 23 h 10041"/>
                <a:gd name="connsiteX2" fmla="*/ 5837 w 11688"/>
                <a:gd name="connsiteY2" fmla="*/ 10023 h 10041"/>
                <a:gd name="connsiteX3" fmla="*/ 11688 w 11688"/>
                <a:gd name="connsiteY3" fmla="*/ 10041 h 10041"/>
                <a:gd name="connsiteX4" fmla="*/ 9745 w 11688"/>
                <a:gd name="connsiteY4" fmla="*/ 0 h 10041"/>
                <a:gd name="connsiteX0" fmla="*/ 9745 w 11688"/>
                <a:gd name="connsiteY0" fmla="*/ 0 h 10041"/>
                <a:gd name="connsiteX1" fmla="*/ 0 w 11688"/>
                <a:gd name="connsiteY1" fmla="*/ 23 h 10041"/>
                <a:gd name="connsiteX2" fmla="*/ 6990 w 11688"/>
                <a:gd name="connsiteY2" fmla="*/ 10023 h 10041"/>
                <a:gd name="connsiteX3" fmla="*/ 11688 w 11688"/>
                <a:gd name="connsiteY3" fmla="*/ 10041 h 10041"/>
                <a:gd name="connsiteX4" fmla="*/ 9745 w 11688"/>
                <a:gd name="connsiteY4" fmla="*/ 0 h 10041"/>
                <a:gd name="connsiteX0" fmla="*/ 9745 w 11675"/>
                <a:gd name="connsiteY0" fmla="*/ 0 h 10023"/>
                <a:gd name="connsiteX1" fmla="*/ 0 w 11675"/>
                <a:gd name="connsiteY1" fmla="*/ 23 h 10023"/>
                <a:gd name="connsiteX2" fmla="*/ 6990 w 11675"/>
                <a:gd name="connsiteY2" fmla="*/ 10023 h 10023"/>
                <a:gd name="connsiteX3" fmla="*/ 11675 w 11675"/>
                <a:gd name="connsiteY3" fmla="*/ 9950 h 10023"/>
                <a:gd name="connsiteX4" fmla="*/ 9745 w 11675"/>
                <a:gd name="connsiteY4" fmla="*/ 0 h 10023"/>
                <a:gd name="connsiteX0" fmla="*/ 9745 w 11702"/>
                <a:gd name="connsiteY0" fmla="*/ 0 h 10024"/>
                <a:gd name="connsiteX1" fmla="*/ 0 w 11702"/>
                <a:gd name="connsiteY1" fmla="*/ 23 h 10024"/>
                <a:gd name="connsiteX2" fmla="*/ 6990 w 11702"/>
                <a:gd name="connsiteY2" fmla="*/ 10023 h 10024"/>
                <a:gd name="connsiteX3" fmla="*/ 11702 w 11702"/>
                <a:gd name="connsiteY3" fmla="*/ 10024 h 10024"/>
                <a:gd name="connsiteX4" fmla="*/ 9745 w 11702"/>
                <a:gd name="connsiteY4" fmla="*/ 0 h 10024"/>
                <a:gd name="connsiteX0" fmla="*/ 9558 w 11515"/>
                <a:gd name="connsiteY0" fmla="*/ 0 h 10024"/>
                <a:gd name="connsiteX1" fmla="*/ 0 w 11515"/>
                <a:gd name="connsiteY1" fmla="*/ 303 h 10024"/>
                <a:gd name="connsiteX2" fmla="*/ 6803 w 11515"/>
                <a:gd name="connsiteY2" fmla="*/ 10023 h 10024"/>
                <a:gd name="connsiteX3" fmla="*/ 11515 w 11515"/>
                <a:gd name="connsiteY3" fmla="*/ 10024 h 10024"/>
                <a:gd name="connsiteX4" fmla="*/ 9558 w 11515"/>
                <a:gd name="connsiteY4" fmla="*/ 0 h 10024"/>
                <a:gd name="connsiteX0" fmla="*/ 9772 w 11729"/>
                <a:gd name="connsiteY0" fmla="*/ 0 h 10024"/>
                <a:gd name="connsiteX1" fmla="*/ 0 w 11729"/>
                <a:gd name="connsiteY1" fmla="*/ 6 h 10024"/>
                <a:gd name="connsiteX2" fmla="*/ 7017 w 11729"/>
                <a:gd name="connsiteY2" fmla="*/ 10023 h 10024"/>
                <a:gd name="connsiteX3" fmla="*/ 11729 w 11729"/>
                <a:gd name="connsiteY3" fmla="*/ 10024 h 10024"/>
                <a:gd name="connsiteX4" fmla="*/ 9772 w 11729"/>
                <a:gd name="connsiteY4" fmla="*/ 0 h 10024"/>
                <a:gd name="connsiteX0" fmla="*/ 9785 w 11729"/>
                <a:gd name="connsiteY0" fmla="*/ 62 h 10018"/>
                <a:gd name="connsiteX1" fmla="*/ 0 w 11729"/>
                <a:gd name="connsiteY1" fmla="*/ 0 h 10018"/>
                <a:gd name="connsiteX2" fmla="*/ 7017 w 11729"/>
                <a:gd name="connsiteY2" fmla="*/ 10017 h 10018"/>
                <a:gd name="connsiteX3" fmla="*/ 11729 w 11729"/>
                <a:gd name="connsiteY3" fmla="*/ 10018 h 10018"/>
                <a:gd name="connsiteX4" fmla="*/ 9785 w 11729"/>
                <a:gd name="connsiteY4" fmla="*/ 62 h 10018"/>
                <a:gd name="connsiteX0" fmla="*/ 9772 w 11729"/>
                <a:gd name="connsiteY0" fmla="*/ 5 h 10018"/>
                <a:gd name="connsiteX1" fmla="*/ 0 w 11729"/>
                <a:gd name="connsiteY1" fmla="*/ 0 h 10018"/>
                <a:gd name="connsiteX2" fmla="*/ 7017 w 11729"/>
                <a:gd name="connsiteY2" fmla="*/ 10017 h 10018"/>
                <a:gd name="connsiteX3" fmla="*/ 11729 w 11729"/>
                <a:gd name="connsiteY3" fmla="*/ 10018 h 10018"/>
                <a:gd name="connsiteX4" fmla="*/ 9772 w 11729"/>
                <a:gd name="connsiteY4" fmla="*/ 5 h 10018"/>
                <a:gd name="connsiteX0" fmla="*/ 9772 w 11729"/>
                <a:gd name="connsiteY0" fmla="*/ 5 h 10018"/>
                <a:gd name="connsiteX1" fmla="*/ 0 w 11729"/>
                <a:gd name="connsiteY1" fmla="*/ 0 h 10018"/>
                <a:gd name="connsiteX2" fmla="*/ 1064 w 11729"/>
                <a:gd name="connsiteY2" fmla="*/ 1494 h 10018"/>
                <a:gd name="connsiteX3" fmla="*/ 7017 w 11729"/>
                <a:gd name="connsiteY3" fmla="*/ 10017 h 10018"/>
                <a:gd name="connsiteX4" fmla="*/ 11729 w 11729"/>
                <a:gd name="connsiteY4" fmla="*/ 10018 h 10018"/>
                <a:gd name="connsiteX5" fmla="*/ 9772 w 11729"/>
                <a:gd name="connsiteY5" fmla="*/ 5 h 10018"/>
                <a:gd name="connsiteX0" fmla="*/ 9791 w 11748"/>
                <a:gd name="connsiteY0" fmla="*/ 5 h 10018"/>
                <a:gd name="connsiteX1" fmla="*/ 19 w 11748"/>
                <a:gd name="connsiteY1" fmla="*/ 0 h 10018"/>
                <a:gd name="connsiteX2" fmla="*/ 0 w 11748"/>
                <a:gd name="connsiteY2" fmla="*/ 2481 h 10018"/>
                <a:gd name="connsiteX3" fmla="*/ 7036 w 11748"/>
                <a:gd name="connsiteY3" fmla="*/ 10017 h 10018"/>
                <a:gd name="connsiteX4" fmla="*/ 11748 w 11748"/>
                <a:gd name="connsiteY4" fmla="*/ 10018 h 10018"/>
                <a:gd name="connsiteX5" fmla="*/ 9791 w 11748"/>
                <a:gd name="connsiteY5" fmla="*/ 5 h 10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748" h="10018">
                  <a:moveTo>
                    <a:pt x="9791" y="5"/>
                  </a:moveTo>
                  <a:lnTo>
                    <a:pt x="19" y="0"/>
                  </a:lnTo>
                  <a:cubicBezTo>
                    <a:pt x="13" y="827"/>
                    <a:pt x="6" y="1654"/>
                    <a:pt x="0" y="2481"/>
                  </a:cubicBezTo>
                  <a:lnTo>
                    <a:pt x="7036" y="10017"/>
                  </a:lnTo>
                  <a:lnTo>
                    <a:pt x="11748" y="10018"/>
                  </a:lnTo>
                  <a:lnTo>
                    <a:pt x="9791" y="5"/>
                  </a:lnTo>
                  <a:close/>
                </a:path>
              </a:pathLst>
            </a:custGeom>
            <a:gradFill>
              <a:gsLst>
                <a:gs pos="100000">
                  <a:schemeClr val="accent3">
                    <a:alpha val="17000"/>
                  </a:schemeClr>
                </a:gs>
                <a:gs pos="38000">
                  <a:schemeClr val="accent2">
                    <a:alpha val="18000"/>
                  </a:schemeClr>
                </a:gs>
              </a:gsLst>
              <a:lin ang="1800000" scaled="0"/>
            </a:gra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2" name="Title 1"/>
          <p:cNvSpPr>
            <a:spLocks noGrp="1"/>
          </p:cNvSpPr>
          <p:nvPr>
            <p:ph type="title"/>
          </p:nvPr>
        </p:nvSpPr>
        <p:spPr>
          <a:xfrm>
            <a:off x="414054" y="457200"/>
            <a:ext cx="3482317" cy="1600200"/>
          </a:xfrm>
        </p:spPr>
        <p:txBody>
          <a:bodyPr anchor="b">
            <a:noAutofit/>
          </a:bodyPr>
          <a:lstStyle>
            <a:lvl1pPr>
              <a:defRPr sz="4400">
                <a:solidFill>
                  <a:schemeClr val="bg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5183188" y="457200"/>
            <a:ext cx="6172200" cy="5713358"/>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14055" y="2514183"/>
            <a:ext cx="3703320" cy="3658015"/>
          </a:xfrm>
        </p:spPr>
        <p:txBody>
          <a:bodyPr/>
          <a:lstStyle>
            <a:lvl1pPr marL="0" indent="0">
              <a:buNone/>
              <a:defRPr sz="1600" b="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0FFEE5F-65BB-4268-AC17-D19CED90FB82}" type="datetimeFigureOut">
              <a:rPr lang="en-US" smtClean="0"/>
              <a:t>26-Feb-15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lvl1pPr>
              <a:defRPr>
                <a:solidFill>
                  <a:schemeClr val="accent1"/>
                </a:solidFill>
              </a:defRPr>
            </a:lvl1pPr>
          </a:lstStyle>
          <a:p>
            <a:fld id="{7DBECBBC-B5FD-4F11-9AC2-5AED2BF7CA3D}" type="slidenum">
              <a:rPr lang="en-US" smtClean="0"/>
              <a:pPr/>
              <a:t>‹#›</a:t>
            </a:fld>
            <a:endParaRPr lang="en-US" dirty="0"/>
          </a:p>
        </p:txBody>
      </p:sp>
    </p:spTree>
    <p:extLst>
      <p:ext uri="{BB962C8B-B14F-4D97-AF65-F5344CB8AC3E}">
        <p14:creationId xmlns:p14="http://schemas.microsoft.com/office/powerpoint/2010/main" val="109054314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100000">
              <a:schemeClr val="bg2"/>
            </a:gs>
            <a:gs pos="0">
              <a:schemeClr val="bg1">
                <a:lumMod val="85000"/>
                <a:alpha val="50000"/>
              </a:schemeClr>
            </a:gs>
          </a:gsLst>
          <a:lin ang="5400000" scaled="0"/>
        </a:gradFill>
        <a:effectLst/>
      </p:bgPr>
    </p:bg>
    <p:spTree>
      <p:nvGrpSpPr>
        <p:cNvPr id="1" name=""/>
        <p:cNvGrpSpPr/>
        <p:nvPr/>
      </p:nvGrpSpPr>
      <p:grpSpPr>
        <a:xfrm>
          <a:off x="0" y="0"/>
          <a:ext cx="0" cy="0"/>
          <a:chOff x="0" y="0"/>
          <a:chExt cx="0" cy="0"/>
        </a:xfrm>
      </p:grpSpPr>
      <p:grpSp>
        <p:nvGrpSpPr>
          <p:cNvPr id="1039" name="Group 1038"/>
          <p:cNvGrpSpPr/>
          <p:nvPr userDrawn="1"/>
        </p:nvGrpSpPr>
        <p:grpSpPr>
          <a:xfrm>
            <a:off x="-1" y="-2971"/>
            <a:ext cx="12192001" cy="6866062"/>
            <a:chOff x="-1" y="-2971"/>
            <a:chExt cx="12192001" cy="6866062"/>
          </a:xfrm>
        </p:grpSpPr>
        <p:sp>
          <p:nvSpPr>
            <p:cNvPr id="1028" name="Freeform 37"/>
            <p:cNvSpPr>
              <a:spLocks/>
            </p:cNvSpPr>
            <p:nvPr userDrawn="1"/>
          </p:nvSpPr>
          <p:spPr bwMode="auto">
            <a:xfrm>
              <a:off x="0" y="-2971"/>
              <a:ext cx="10287000" cy="6866062"/>
            </a:xfrm>
            <a:custGeom>
              <a:avLst/>
              <a:gdLst>
                <a:gd name="T0" fmla="*/ 6663 w 7656"/>
                <a:gd name="T1" fmla="*/ 0 h 5110"/>
                <a:gd name="T2" fmla="*/ 0 w 7656"/>
                <a:gd name="T3" fmla="*/ 5110 h 5110"/>
                <a:gd name="T4" fmla="*/ 4772 w 7656"/>
                <a:gd name="T5" fmla="*/ 5110 h 5110"/>
                <a:gd name="T6" fmla="*/ 7656 w 7656"/>
                <a:gd name="T7" fmla="*/ 0 h 5110"/>
                <a:gd name="T8" fmla="*/ 6663 w 7656"/>
                <a:gd name="T9" fmla="*/ 0 h 5110"/>
              </a:gdLst>
              <a:ahLst/>
              <a:cxnLst>
                <a:cxn ang="0">
                  <a:pos x="T0" y="T1"/>
                </a:cxn>
                <a:cxn ang="0">
                  <a:pos x="T2" y="T3"/>
                </a:cxn>
                <a:cxn ang="0">
                  <a:pos x="T4" y="T5"/>
                </a:cxn>
                <a:cxn ang="0">
                  <a:pos x="T6" y="T7"/>
                </a:cxn>
                <a:cxn ang="0">
                  <a:pos x="T8" y="T9"/>
                </a:cxn>
              </a:cxnLst>
              <a:rect l="0" t="0" r="r" b="b"/>
              <a:pathLst>
                <a:path w="7656" h="5110">
                  <a:moveTo>
                    <a:pt x="6663" y="0"/>
                  </a:moveTo>
                  <a:lnTo>
                    <a:pt x="0" y="5110"/>
                  </a:lnTo>
                  <a:lnTo>
                    <a:pt x="4772" y="5110"/>
                  </a:lnTo>
                  <a:lnTo>
                    <a:pt x="7656" y="0"/>
                  </a:lnTo>
                  <a:lnTo>
                    <a:pt x="6663" y="0"/>
                  </a:lnTo>
                  <a:close/>
                </a:path>
              </a:pathLst>
            </a:custGeom>
            <a:gradFill>
              <a:gsLst>
                <a:gs pos="100000">
                  <a:schemeClr val="bg1">
                    <a:alpha val="0"/>
                  </a:schemeClr>
                </a:gs>
                <a:gs pos="0">
                  <a:schemeClr val="bg1">
                    <a:alpha val="50000"/>
                  </a:schemeClr>
                </a:gs>
              </a:gsLst>
              <a:lin ang="5400000" scaled="0"/>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024" name="Freeform 33"/>
            <p:cNvSpPr>
              <a:spLocks/>
            </p:cNvSpPr>
            <p:nvPr userDrawn="1"/>
          </p:nvSpPr>
          <p:spPr bwMode="auto">
            <a:xfrm>
              <a:off x="-1" y="0"/>
              <a:ext cx="5430032" cy="6858000"/>
            </a:xfrm>
            <a:custGeom>
              <a:avLst/>
              <a:gdLst>
                <a:gd name="T0" fmla="*/ 0 w 4046"/>
                <a:gd name="T1" fmla="*/ 0 h 5110"/>
                <a:gd name="T2" fmla="*/ 2437 w 4046"/>
                <a:gd name="T3" fmla="*/ 0 h 5110"/>
                <a:gd name="T4" fmla="*/ 4046 w 4046"/>
                <a:gd name="T5" fmla="*/ 5110 h 5110"/>
                <a:gd name="T6" fmla="*/ 2664 w 4046"/>
                <a:gd name="T7" fmla="*/ 5110 h 5110"/>
                <a:gd name="T8" fmla="*/ 0 w 4046"/>
                <a:gd name="T9" fmla="*/ 0 h 5110"/>
              </a:gdLst>
              <a:ahLst/>
              <a:cxnLst>
                <a:cxn ang="0">
                  <a:pos x="T0" y="T1"/>
                </a:cxn>
                <a:cxn ang="0">
                  <a:pos x="T2" y="T3"/>
                </a:cxn>
                <a:cxn ang="0">
                  <a:pos x="T4" y="T5"/>
                </a:cxn>
                <a:cxn ang="0">
                  <a:pos x="T6" y="T7"/>
                </a:cxn>
                <a:cxn ang="0">
                  <a:pos x="T8" y="T9"/>
                </a:cxn>
              </a:cxnLst>
              <a:rect l="0" t="0" r="r" b="b"/>
              <a:pathLst>
                <a:path w="4046" h="5110">
                  <a:moveTo>
                    <a:pt x="0" y="0"/>
                  </a:moveTo>
                  <a:lnTo>
                    <a:pt x="2437" y="0"/>
                  </a:lnTo>
                  <a:lnTo>
                    <a:pt x="4046" y="5110"/>
                  </a:lnTo>
                  <a:lnTo>
                    <a:pt x="2664" y="5110"/>
                  </a:lnTo>
                  <a:lnTo>
                    <a:pt x="0" y="0"/>
                  </a:lnTo>
                  <a:close/>
                </a:path>
              </a:pathLst>
            </a:custGeom>
            <a:gradFill>
              <a:gsLst>
                <a:gs pos="100000">
                  <a:schemeClr val="bg1">
                    <a:alpha val="0"/>
                  </a:schemeClr>
                </a:gs>
                <a:gs pos="0">
                  <a:schemeClr val="bg1">
                    <a:alpha val="50000"/>
                  </a:schemeClr>
                </a:gs>
              </a:gsLst>
              <a:lin ang="5400000" scaled="0"/>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27" name="Freeform 29"/>
            <p:cNvSpPr>
              <a:spLocks/>
            </p:cNvSpPr>
            <p:nvPr userDrawn="1"/>
          </p:nvSpPr>
          <p:spPr bwMode="auto">
            <a:xfrm>
              <a:off x="1205778" y="-1"/>
              <a:ext cx="10986222" cy="6858001"/>
            </a:xfrm>
            <a:custGeom>
              <a:avLst/>
              <a:gdLst>
                <a:gd name="T0" fmla="*/ 0 w 8186"/>
                <a:gd name="T1" fmla="*/ 0 h 5110"/>
                <a:gd name="T2" fmla="*/ 5278 w 8186"/>
                <a:gd name="T3" fmla="*/ 0 h 5110"/>
                <a:gd name="T4" fmla="*/ 8186 w 8186"/>
                <a:gd name="T5" fmla="*/ 5110 h 5110"/>
                <a:gd name="T6" fmla="*/ 6479 w 8186"/>
                <a:gd name="T7" fmla="*/ 5110 h 5110"/>
                <a:gd name="T8" fmla="*/ 0 w 8186"/>
                <a:gd name="T9" fmla="*/ 0 h 5110"/>
              </a:gdLst>
              <a:ahLst/>
              <a:cxnLst>
                <a:cxn ang="0">
                  <a:pos x="T0" y="T1"/>
                </a:cxn>
                <a:cxn ang="0">
                  <a:pos x="T2" y="T3"/>
                </a:cxn>
                <a:cxn ang="0">
                  <a:pos x="T4" y="T5"/>
                </a:cxn>
                <a:cxn ang="0">
                  <a:pos x="T6" y="T7"/>
                </a:cxn>
                <a:cxn ang="0">
                  <a:pos x="T8" y="T9"/>
                </a:cxn>
              </a:cxnLst>
              <a:rect l="0" t="0" r="r" b="b"/>
              <a:pathLst>
                <a:path w="8186" h="5110">
                  <a:moveTo>
                    <a:pt x="0" y="0"/>
                  </a:moveTo>
                  <a:lnTo>
                    <a:pt x="5278" y="0"/>
                  </a:lnTo>
                  <a:lnTo>
                    <a:pt x="8186" y="5110"/>
                  </a:lnTo>
                  <a:lnTo>
                    <a:pt x="6479" y="5110"/>
                  </a:lnTo>
                  <a:lnTo>
                    <a:pt x="0" y="0"/>
                  </a:lnTo>
                  <a:close/>
                </a:path>
              </a:pathLst>
            </a:custGeom>
            <a:gradFill>
              <a:gsLst>
                <a:gs pos="100000">
                  <a:schemeClr val="bg1">
                    <a:alpha val="0"/>
                  </a:schemeClr>
                </a:gs>
                <a:gs pos="0">
                  <a:schemeClr val="bg1">
                    <a:alpha val="50000"/>
                  </a:schemeClr>
                </a:gs>
              </a:gsLst>
              <a:lin ang="5400000" scaled="0"/>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23" name="Freeform 25"/>
            <p:cNvSpPr>
              <a:spLocks/>
            </p:cNvSpPr>
            <p:nvPr userDrawn="1"/>
          </p:nvSpPr>
          <p:spPr bwMode="auto">
            <a:xfrm>
              <a:off x="6996758" y="0"/>
              <a:ext cx="4495800" cy="6858000"/>
            </a:xfrm>
            <a:custGeom>
              <a:avLst/>
              <a:gdLst>
                <a:gd name="T0" fmla="*/ 0 w 2832"/>
                <a:gd name="T1" fmla="*/ 0 h 4320"/>
                <a:gd name="T2" fmla="*/ 526 w 2832"/>
                <a:gd name="T3" fmla="*/ 4320 h 4320"/>
                <a:gd name="T4" fmla="*/ 2015 w 2832"/>
                <a:gd name="T5" fmla="*/ 4320 h 4320"/>
                <a:gd name="T6" fmla="*/ 2832 w 2832"/>
                <a:gd name="T7" fmla="*/ 0 h 4320"/>
                <a:gd name="T8" fmla="*/ 0 w 2832"/>
                <a:gd name="T9" fmla="*/ 0 h 4320"/>
              </a:gdLst>
              <a:ahLst/>
              <a:cxnLst>
                <a:cxn ang="0">
                  <a:pos x="T0" y="T1"/>
                </a:cxn>
                <a:cxn ang="0">
                  <a:pos x="T2" y="T3"/>
                </a:cxn>
                <a:cxn ang="0">
                  <a:pos x="T4" y="T5"/>
                </a:cxn>
                <a:cxn ang="0">
                  <a:pos x="T6" y="T7"/>
                </a:cxn>
                <a:cxn ang="0">
                  <a:pos x="T8" y="T9"/>
                </a:cxn>
              </a:cxnLst>
              <a:rect l="0" t="0" r="r" b="b"/>
              <a:pathLst>
                <a:path w="2832" h="4320">
                  <a:moveTo>
                    <a:pt x="0" y="0"/>
                  </a:moveTo>
                  <a:lnTo>
                    <a:pt x="526" y="4320"/>
                  </a:lnTo>
                  <a:lnTo>
                    <a:pt x="2015" y="4320"/>
                  </a:lnTo>
                  <a:lnTo>
                    <a:pt x="2832" y="0"/>
                  </a:lnTo>
                  <a:lnTo>
                    <a:pt x="0" y="0"/>
                  </a:lnTo>
                  <a:close/>
                </a:path>
              </a:pathLst>
            </a:custGeom>
            <a:gradFill>
              <a:gsLst>
                <a:gs pos="100000">
                  <a:schemeClr val="bg1">
                    <a:alpha val="0"/>
                  </a:schemeClr>
                </a:gs>
                <a:gs pos="0">
                  <a:schemeClr val="bg1">
                    <a:alpha val="40000"/>
                  </a:schemeClr>
                </a:gs>
              </a:gsLst>
              <a:lin ang="5400000" scaled="0"/>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21"/>
            <p:cNvSpPr>
              <a:spLocks/>
            </p:cNvSpPr>
            <p:nvPr userDrawn="1"/>
          </p:nvSpPr>
          <p:spPr bwMode="auto">
            <a:xfrm>
              <a:off x="2487614" y="-1"/>
              <a:ext cx="6095702" cy="6858001"/>
            </a:xfrm>
            <a:custGeom>
              <a:avLst/>
              <a:gdLst>
                <a:gd name="T0" fmla="*/ 2157 w 4542"/>
                <a:gd name="T1" fmla="*/ 0 h 5110"/>
                <a:gd name="T2" fmla="*/ 1183 w 4542"/>
                <a:gd name="T3" fmla="*/ 0 h 5110"/>
                <a:gd name="T4" fmla="*/ 0 w 4542"/>
                <a:gd name="T5" fmla="*/ 5110 h 5110"/>
                <a:gd name="T6" fmla="*/ 4542 w 4542"/>
                <a:gd name="T7" fmla="*/ 5110 h 5110"/>
                <a:gd name="T8" fmla="*/ 2157 w 4542"/>
                <a:gd name="T9" fmla="*/ 0 h 5110"/>
              </a:gdLst>
              <a:ahLst/>
              <a:cxnLst>
                <a:cxn ang="0">
                  <a:pos x="T0" y="T1"/>
                </a:cxn>
                <a:cxn ang="0">
                  <a:pos x="T2" y="T3"/>
                </a:cxn>
                <a:cxn ang="0">
                  <a:pos x="T4" y="T5"/>
                </a:cxn>
                <a:cxn ang="0">
                  <a:pos x="T6" y="T7"/>
                </a:cxn>
                <a:cxn ang="0">
                  <a:pos x="T8" y="T9"/>
                </a:cxn>
              </a:cxnLst>
              <a:rect l="0" t="0" r="r" b="b"/>
              <a:pathLst>
                <a:path w="4542" h="5110">
                  <a:moveTo>
                    <a:pt x="2157" y="0"/>
                  </a:moveTo>
                  <a:lnTo>
                    <a:pt x="1183" y="0"/>
                  </a:lnTo>
                  <a:lnTo>
                    <a:pt x="0" y="5110"/>
                  </a:lnTo>
                  <a:lnTo>
                    <a:pt x="4542" y="5110"/>
                  </a:lnTo>
                  <a:lnTo>
                    <a:pt x="2157" y="0"/>
                  </a:lnTo>
                  <a:close/>
                </a:path>
              </a:pathLst>
            </a:custGeom>
            <a:gradFill>
              <a:gsLst>
                <a:gs pos="100000">
                  <a:schemeClr val="bg1">
                    <a:alpha val="0"/>
                  </a:schemeClr>
                </a:gs>
                <a:gs pos="0">
                  <a:schemeClr val="bg1">
                    <a:alpha val="50000"/>
                  </a:schemeClr>
                </a:gs>
              </a:gsLst>
              <a:lin ang="5400000" scaled="0"/>
            </a:gradFill>
            <a:ln>
              <a:noFill/>
            </a:ln>
          </p:spPr>
          <p:txBody>
            <a:bodyPr vert="horz" wrap="square" lIns="91440" tIns="45720" rIns="91440" bIns="45720" numCol="1" anchor="t" anchorCtr="0" compatLnSpc="1">
              <a:prstTxWarp prst="textNoShape">
                <a:avLst/>
              </a:prstTxWarp>
            </a:bodyPr>
            <a:lstStyle/>
            <a:p>
              <a:endParaRPr lang="en-US" dirty="0"/>
            </a:p>
          </p:txBody>
        </p:sp>
        <p:sp>
          <p:nvSpPr>
            <p:cNvPr id="13" name="Freeform 17"/>
            <p:cNvSpPr>
              <a:spLocks/>
            </p:cNvSpPr>
            <p:nvPr userDrawn="1"/>
          </p:nvSpPr>
          <p:spPr bwMode="auto">
            <a:xfrm>
              <a:off x="-1" y="798700"/>
              <a:ext cx="12192001" cy="4781176"/>
            </a:xfrm>
            <a:custGeom>
              <a:avLst/>
              <a:gdLst>
                <a:gd name="T0" fmla="*/ 0 w 9078"/>
                <a:gd name="T1" fmla="*/ 0 h 3560"/>
                <a:gd name="T2" fmla="*/ 9078 w 9078"/>
                <a:gd name="T3" fmla="*/ 672 h 3560"/>
                <a:gd name="T4" fmla="*/ 9078 w 9078"/>
                <a:gd name="T5" fmla="*/ 3560 h 3560"/>
                <a:gd name="T6" fmla="*/ 0 w 9078"/>
                <a:gd name="T7" fmla="*/ 985 h 3560"/>
                <a:gd name="T8" fmla="*/ 0 w 9078"/>
                <a:gd name="T9" fmla="*/ 0 h 3560"/>
              </a:gdLst>
              <a:ahLst/>
              <a:cxnLst>
                <a:cxn ang="0">
                  <a:pos x="T0" y="T1"/>
                </a:cxn>
                <a:cxn ang="0">
                  <a:pos x="T2" y="T3"/>
                </a:cxn>
                <a:cxn ang="0">
                  <a:pos x="T4" y="T5"/>
                </a:cxn>
                <a:cxn ang="0">
                  <a:pos x="T6" y="T7"/>
                </a:cxn>
                <a:cxn ang="0">
                  <a:pos x="T8" y="T9"/>
                </a:cxn>
              </a:cxnLst>
              <a:rect l="0" t="0" r="r" b="b"/>
              <a:pathLst>
                <a:path w="9078" h="3560">
                  <a:moveTo>
                    <a:pt x="0" y="0"/>
                  </a:moveTo>
                  <a:lnTo>
                    <a:pt x="9078" y="672"/>
                  </a:lnTo>
                  <a:lnTo>
                    <a:pt x="9078" y="3560"/>
                  </a:lnTo>
                  <a:lnTo>
                    <a:pt x="0" y="985"/>
                  </a:lnTo>
                  <a:lnTo>
                    <a:pt x="0" y="0"/>
                  </a:lnTo>
                  <a:close/>
                </a:path>
              </a:pathLst>
            </a:custGeom>
            <a:gradFill>
              <a:gsLst>
                <a:gs pos="100000">
                  <a:schemeClr val="bg1">
                    <a:alpha val="0"/>
                  </a:schemeClr>
                </a:gs>
                <a:gs pos="0">
                  <a:schemeClr val="bg1">
                    <a:alpha val="40000"/>
                  </a:schemeClr>
                </a:gs>
              </a:gsLst>
              <a:lin ang="5400000" scaled="0"/>
            </a:gra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1038" name="Rectangle 1037"/>
          <p:cNvSpPr/>
          <p:nvPr userDrawn="1"/>
        </p:nvSpPr>
        <p:spPr>
          <a:xfrm>
            <a:off x="0" y="-5092"/>
            <a:ext cx="12192000" cy="6858000"/>
          </a:xfrm>
          <a:prstGeom prst="rect">
            <a:avLst/>
          </a:prstGeom>
          <a:gradFill>
            <a:gsLst>
              <a:gs pos="100000">
                <a:schemeClr val="bg1">
                  <a:alpha val="0"/>
                </a:schemeClr>
              </a:gs>
              <a:gs pos="0">
                <a:schemeClr val="bg1">
                  <a:lumMod val="75000"/>
                  <a:alpha val="25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41" name="Rectangle 1040" descr="background shape"/>
          <p:cNvSpPr/>
          <p:nvPr userDrawn="1"/>
        </p:nvSpPr>
        <p:spPr>
          <a:xfrm>
            <a:off x="-4119" y="6237752"/>
            <a:ext cx="12197830" cy="630429"/>
          </a:xfrm>
          <a:custGeom>
            <a:avLst/>
            <a:gdLst>
              <a:gd name="connsiteX0" fmla="*/ 0 w 12192000"/>
              <a:gd name="connsiteY0" fmla="*/ 0 h 556282"/>
              <a:gd name="connsiteX1" fmla="*/ 12192000 w 12192000"/>
              <a:gd name="connsiteY1" fmla="*/ 0 h 556282"/>
              <a:gd name="connsiteX2" fmla="*/ 12192000 w 12192000"/>
              <a:gd name="connsiteY2" fmla="*/ 556282 h 556282"/>
              <a:gd name="connsiteX3" fmla="*/ 0 w 12192000"/>
              <a:gd name="connsiteY3" fmla="*/ 556282 h 556282"/>
              <a:gd name="connsiteX4" fmla="*/ 0 w 12192000"/>
              <a:gd name="connsiteY4" fmla="*/ 0 h 556282"/>
              <a:gd name="connsiteX0" fmla="*/ 0 w 12206068"/>
              <a:gd name="connsiteY0" fmla="*/ 1026941 h 1583223"/>
              <a:gd name="connsiteX1" fmla="*/ 12206068 w 12206068"/>
              <a:gd name="connsiteY1" fmla="*/ 0 h 1583223"/>
              <a:gd name="connsiteX2" fmla="*/ 12192000 w 12206068"/>
              <a:gd name="connsiteY2" fmla="*/ 1583223 h 1583223"/>
              <a:gd name="connsiteX3" fmla="*/ 0 w 12206068"/>
              <a:gd name="connsiteY3" fmla="*/ 1583223 h 1583223"/>
              <a:gd name="connsiteX4" fmla="*/ 0 w 12206068"/>
              <a:gd name="connsiteY4" fmla="*/ 1026941 h 1583223"/>
              <a:gd name="connsiteX0" fmla="*/ 0 w 12192000"/>
              <a:gd name="connsiteY0" fmla="*/ 34281 h 590563"/>
              <a:gd name="connsiteX1" fmla="*/ 12086619 w 12192000"/>
              <a:gd name="connsiteY1" fmla="*/ 0 h 590563"/>
              <a:gd name="connsiteX2" fmla="*/ 12192000 w 12192000"/>
              <a:gd name="connsiteY2" fmla="*/ 590563 h 590563"/>
              <a:gd name="connsiteX3" fmla="*/ 0 w 12192000"/>
              <a:gd name="connsiteY3" fmla="*/ 590563 h 590563"/>
              <a:gd name="connsiteX4" fmla="*/ 0 w 12192000"/>
              <a:gd name="connsiteY4" fmla="*/ 34281 h 590563"/>
              <a:gd name="connsiteX0" fmla="*/ 0 w 12193711"/>
              <a:gd name="connsiteY0" fmla="*/ 244346 h 800628"/>
              <a:gd name="connsiteX1" fmla="*/ 12193711 w 12193711"/>
              <a:gd name="connsiteY1" fmla="*/ 0 h 800628"/>
              <a:gd name="connsiteX2" fmla="*/ 12192000 w 12193711"/>
              <a:gd name="connsiteY2" fmla="*/ 800628 h 800628"/>
              <a:gd name="connsiteX3" fmla="*/ 0 w 12193711"/>
              <a:gd name="connsiteY3" fmla="*/ 800628 h 800628"/>
              <a:gd name="connsiteX4" fmla="*/ 0 w 12193711"/>
              <a:gd name="connsiteY4" fmla="*/ 244346 h 800628"/>
              <a:gd name="connsiteX0" fmla="*/ 98854 w 12193711"/>
              <a:gd name="connsiteY0" fmla="*/ 577978 h 800628"/>
              <a:gd name="connsiteX1" fmla="*/ 12193711 w 12193711"/>
              <a:gd name="connsiteY1" fmla="*/ 0 h 800628"/>
              <a:gd name="connsiteX2" fmla="*/ 12192000 w 12193711"/>
              <a:gd name="connsiteY2" fmla="*/ 800628 h 800628"/>
              <a:gd name="connsiteX3" fmla="*/ 0 w 12193711"/>
              <a:gd name="connsiteY3" fmla="*/ 800628 h 800628"/>
              <a:gd name="connsiteX4" fmla="*/ 98854 w 12193711"/>
              <a:gd name="connsiteY4" fmla="*/ 577978 h 800628"/>
              <a:gd name="connsiteX0" fmla="*/ 4119 w 12193711"/>
              <a:gd name="connsiteY0" fmla="*/ 606811 h 800628"/>
              <a:gd name="connsiteX1" fmla="*/ 12193711 w 12193711"/>
              <a:gd name="connsiteY1" fmla="*/ 0 h 800628"/>
              <a:gd name="connsiteX2" fmla="*/ 12192000 w 12193711"/>
              <a:gd name="connsiteY2" fmla="*/ 800628 h 800628"/>
              <a:gd name="connsiteX3" fmla="*/ 0 w 12193711"/>
              <a:gd name="connsiteY3" fmla="*/ 800628 h 800628"/>
              <a:gd name="connsiteX4" fmla="*/ 4119 w 12193711"/>
              <a:gd name="connsiteY4" fmla="*/ 606811 h 800628"/>
              <a:gd name="connsiteX0" fmla="*/ 135924 w 12193711"/>
              <a:gd name="connsiteY0" fmla="*/ 590335 h 800628"/>
              <a:gd name="connsiteX1" fmla="*/ 12193711 w 12193711"/>
              <a:gd name="connsiteY1" fmla="*/ 0 h 800628"/>
              <a:gd name="connsiteX2" fmla="*/ 12192000 w 12193711"/>
              <a:gd name="connsiteY2" fmla="*/ 800628 h 800628"/>
              <a:gd name="connsiteX3" fmla="*/ 0 w 12193711"/>
              <a:gd name="connsiteY3" fmla="*/ 800628 h 800628"/>
              <a:gd name="connsiteX4" fmla="*/ 135924 w 12193711"/>
              <a:gd name="connsiteY4" fmla="*/ 590335 h 800628"/>
              <a:gd name="connsiteX0" fmla="*/ 0 w 12197830"/>
              <a:gd name="connsiteY0" fmla="*/ 577978 h 800628"/>
              <a:gd name="connsiteX1" fmla="*/ 12197830 w 12197830"/>
              <a:gd name="connsiteY1" fmla="*/ 0 h 800628"/>
              <a:gd name="connsiteX2" fmla="*/ 12196119 w 12197830"/>
              <a:gd name="connsiteY2" fmla="*/ 800628 h 800628"/>
              <a:gd name="connsiteX3" fmla="*/ 4119 w 12197830"/>
              <a:gd name="connsiteY3" fmla="*/ 800628 h 800628"/>
              <a:gd name="connsiteX4" fmla="*/ 0 w 12197830"/>
              <a:gd name="connsiteY4" fmla="*/ 577978 h 800628"/>
              <a:gd name="connsiteX0" fmla="*/ 0 w 12196127"/>
              <a:gd name="connsiteY0" fmla="*/ 414454 h 637104"/>
              <a:gd name="connsiteX1" fmla="*/ 12167795 w 12196127"/>
              <a:gd name="connsiteY1" fmla="*/ 0 h 637104"/>
              <a:gd name="connsiteX2" fmla="*/ 12196119 w 12196127"/>
              <a:gd name="connsiteY2" fmla="*/ 637104 h 637104"/>
              <a:gd name="connsiteX3" fmla="*/ 4119 w 12196127"/>
              <a:gd name="connsiteY3" fmla="*/ 637104 h 637104"/>
              <a:gd name="connsiteX4" fmla="*/ 0 w 12196127"/>
              <a:gd name="connsiteY4" fmla="*/ 414454 h 637104"/>
              <a:gd name="connsiteX0" fmla="*/ 0 w 12196196"/>
              <a:gd name="connsiteY0" fmla="*/ 411116 h 633766"/>
              <a:gd name="connsiteX1" fmla="*/ 12194493 w 12196196"/>
              <a:gd name="connsiteY1" fmla="*/ 0 h 633766"/>
              <a:gd name="connsiteX2" fmla="*/ 12196119 w 12196196"/>
              <a:gd name="connsiteY2" fmla="*/ 633766 h 633766"/>
              <a:gd name="connsiteX3" fmla="*/ 4119 w 12196196"/>
              <a:gd name="connsiteY3" fmla="*/ 633766 h 633766"/>
              <a:gd name="connsiteX4" fmla="*/ 0 w 12196196"/>
              <a:gd name="connsiteY4" fmla="*/ 411116 h 633766"/>
              <a:gd name="connsiteX0" fmla="*/ 0 w 12196123"/>
              <a:gd name="connsiteY0" fmla="*/ 374407 h 597057"/>
              <a:gd name="connsiteX1" fmla="*/ 12147772 w 12196123"/>
              <a:gd name="connsiteY1" fmla="*/ 0 h 597057"/>
              <a:gd name="connsiteX2" fmla="*/ 12196119 w 12196123"/>
              <a:gd name="connsiteY2" fmla="*/ 597057 h 597057"/>
              <a:gd name="connsiteX3" fmla="*/ 4119 w 12196123"/>
              <a:gd name="connsiteY3" fmla="*/ 597057 h 597057"/>
              <a:gd name="connsiteX4" fmla="*/ 0 w 12196123"/>
              <a:gd name="connsiteY4" fmla="*/ 374407 h 597057"/>
              <a:gd name="connsiteX0" fmla="*/ 0 w 12196196"/>
              <a:gd name="connsiteY0" fmla="*/ 404442 h 627092"/>
              <a:gd name="connsiteX1" fmla="*/ 12194493 w 12196196"/>
              <a:gd name="connsiteY1" fmla="*/ 0 h 627092"/>
              <a:gd name="connsiteX2" fmla="*/ 12196119 w 12196196"/>
              <a:gd name="connsiteY2" fmla="*/ 627092 h 627092"/>
              <a:gd name="connsiteX3" fmla="*/ 4119 w 12196196"/>
              <a:gd name="connsiteY3" fmla="*/ 627092 h 627092"/>
              <a:gd name="connsiteX4" fmla="*/ 0 w 12196196"/>
              <a:gd name="connsiteY4" fmla="*/ 404442 h 627092"/>
              <a:gd name="connsiteX0" fmla="*/ 0 w 12196123"/>
              <a:gd name="connsiteY0" fmla="*/ 391093 h 613743"/>
              <a:gd name="connsiteX1" fmla="*/ 12141097 w 12196123"/>
              <a:gd name="connsiteY1" fmla="*/ 0 h 613743"/>
              <a:gd name="connsiteX2" fmla="*/ 12196119 w 12196123"/>
              <a:gd name="connsiteY2" fmla="*/ 613743 h 613743"/>
              <a:gd name="connsiteX3" fmla="*/ 4119 w 12196123"/>
              <a:gd name="connsiteY3" fmla="*/ 613743 h 613743"/>
              <a:gd name="connsiteX4" fmla="*/ 0 w 12196123"/>
              <a:gd name="connsiteY4" fmla="*/ 391093 h 613743"/>
              <a:gd name="connsiteX0" fmla="*/ 0 w 12197830"/>
              <a:gd name="connsiteY0" fmla="*/ 407779 h 630429"/>
              <a:gd name="connsiteX1" fmla="*/ 12197830 w 12197830"/>
              <a:gd name="connsiteY1" fmla="*/ 0 h 630429"/>
              <a:gd name="connsiteX2" fmla="*/ 12196119 w 12197830"/>
              <a:gd name="connsiteY2" fmla="*/ 630429 h 630429"/>
              <a:gd name="connsiteX3" fmla="*/ 4119 w 12197830"/>
              <a:gd name="connsiteY3" fmla="*/ 630429 h 630429"/>
              <a:gd name="connsiteX4" fmla="*/ 0 w 12197830"/>
              <a:gd name="connsiteY4" fmla="*/ 407779 h 6304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7830" h="630429">
                <a:moveTo>
                  <a:pt x="0" y="407779"/>
                </a:moveTo>
                <a:lnTo>
                  <a:pt x="12197830" y="0"/>
                </a:lnTo>
                <a:cubicBezTo>
                  <a:pt x="12197260" y="266876"/>
                  <a:pt x="12196689" y="363553"/>
                  <a:pt x="12196119" y="630429"/>
                </a:cubicBezTo>
                <a:lnTo>
                  <a:pt x="4119" y="630429"/>
                </a:lnTo>
                <a:lnTo>
                  <a:pt x="0" y="407779"/>
                </a:lnTo>
                <a:close/>
              </a:path>
            </a:pathLst>
          </a:custGeom>
          <a:gradFill>
            <a:gsLst>
              <a:gs pos="100000">
                <a:schemeClr val="accent3">
                  <a:alpha val="95000"/>
                </a:schemeClr>
              </a:gs>
              <a:gs pos="0">
                <a:schemeClr val="accent1">
                  <a:alpha val="80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aseline="-25000" dirty="0"/>
          </a:p>
        </p:txBody>
      </p:sp>
      <p:sp>
        <p:nvSpPr>
          <p:cNvPr id="4" name="Date Placeholder 3"/>
          <p:cNvSpPr>
            <a:spLocks noGrp="1"/>
          </p:cNvSpPr>
          <p:nvPr>
            <p:ph type="dt" sz="half" idx="2"/>
          </p:nvPr>
        </p:nvSpPr>
        <p:spPr>
          <a:xfrm rot="5400000">
            <a:off x="11235763" y="843711"/>
            <a:ext cx="1328829" cy="365125"/>
          </a:xfrm>
          <a:prstGeom prst="rect">
            <a:avLst/>
          </a:prstGeom>
        </p:spPr>
        <p:txBody>
          <a:bodyPr vert="horz" lIns="91440" tIns="45720" rIns="91440" bIns="45720" rtlCol="0" anchor="t"/>
          <a:lstStyle>
            <a:lvl1pPr algn="l">
              <a:defRPr sz="1200">
                <a:solidFill>
                  <a:schemeClr val="tx1">
                    <a:lumMod val="50000"/>
                    <a:lumOff val="50000"/>
                  </a:schemeClr>
                </a:solidFill>
                <a:latin typeface="Segoe UI" panose="020B0502040204020203" pitchFamily="34" charset="0"/>
                <a:cs typeface="Segoe UI" panose="020B0502040204020203" pitchFamily="34" charset="0"/>
              </a:defRPr>
            </a:lvl1pPr>
          </a:lstStyle>
          <a:p>
            <a:fld id="{90FFEE5F-65BB-4268-AC17-D19CED90FB82}" type="datetimeFigureOut">
              <a:rPr lang="en-US" smtClean="0"/>
              <a:pPr/>
              <a:t>26-Feb-15</a:t>
            </a:fld>
            <a:endParaRPr lang="en-US" dirty="0"/>
          </a:p>
        </p:txBody>
      </p:sp>
      <p:sp>
        <p:nvSpPr>
          <p:cNvPr id="5" name="Footer Placeholder 4"/>
          <p:cNvSpPr>
            <a:spLocks noGrp="1"/>
          </p:cNvSpPr>
          <p:nvPr>
            <p:ph type="ftr" sz="quarter" idx="3"/>
          </p:nvPr>
        </p:nvSpPr>
        <p:spPr>
          <a:xfrm rot="5400000">
            <a:off x="9741620" y="3812327"/>
            <a:ext cx="4351338" cy="365125"/>
          </a:xfrm>
          <a:prstGeom prst="rect">
            <a:avLst/>
          </a:prstGeom>
        </p:spPr>
        <p:txBody>
          <a:bodyPr vert="horz" lIns="91440" tIns="45720" rIns="91440" bIns="45720" rtlCol="0" anchor="t"/>
          <a:lstStyle>
            <a:lvl1pPr algn="l">
              <a:defRPr sz="1200">
                <a:solidFill>
                  <a:schemeClr val="tx1">
                    <a:lumMod val="50000"/>
                    <a:lumOff val="50000"/>
                  </a:schemeClr>
                </a:solidFill>
                <a:latin typeface="Segoe UI" panose="020B0502040204020203" pitchFamily="34" charset="0"/>
                <a:cs typeface="Segoe UI" panose="020B0502040204020203" pitchFamily="34" charset="0"/>
              </a:defRPr>
            </a:lvl1pPr>
          </a:lstStyle>
          <a:p>
            <a:endParaRPr lang="en-US" dirty="0"/>
          </a:p>
        </p:txBody>
      </p:sp>
      <p:sp>
        <p:nvSpPr>
          <p:cNvPr id="6" name="Slide Number Placeholder 5"/>
          <p:cNvSpPr>
            <a:spLocks noGrp="1"/>
          </p:cNvSpPr>
          <p:nvPr>
            <p:ph type="sldNum" sz="quarter" idx="4"/>
          </p:nvPr>
        </p:nvSpPr>
        <p:spPr>
          <a:xfrm>
            <a:off x="11118350" y="6370474"/>
            <a:ext cx="981502" cy="365125"/>
          </a:xfrm>
          <a:prstGeom prst="rect">
            <a:avLst/>
          </a:prstGeom>
        </p:spPr>
        <p:txBody>
          <a:bodyPr vert="horz" lIns="91440" tIns="45720" rIns="91440" bIns="45720" rtlCol="0" anchor="ctr"/>
          <a:lstStyle>
            <a:lvl1pPr algn="r">
              <a:defRPr sz="2000">
                <a:solidFill>
                  <a:schemeClr val="bg2"/>
                </a:solidFill>
                <a:latin typeface="Segoe UI" panose="020B0502040204020203" pitchFamily="34" charset="0"/>
                <a:cs typeface="Segoe UI" panose="020B0502040204020203" pitchFamily="34" charset="0"/>
              </a:defRPr>
            </a:lvl1pPr>
          </a:lstStyle>
          <a:p>
            <a:fld id="{7DBECBBC-B5FD-4F11-9AC2-5AED2BF7CA3D}" type="slidenum">
              <a:rPr lang="en-US" smtClean="0"/>
              <a:pPr/>
              <a:t>‹#›</a:t>
            </a:fld>
            <a:endParaRPr lang="en-US" dirty="0"/>
          </a:p>
        </p:txBody>
      </p:sp>
    </p:spTree>
    <p:extLst>
      <p:ext uri="{BB962C8B-B14F-4D97-AF65-F5344CB8AC3E}">
        <p14:creationId xmlns:p14="http://schemas.microsoft.com/office/powerpoint/2010/main" val="13950781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62" r:id="rId11"/>
    <p:sldLayoutId id="2147483658" r:id="rId12"/>
    <p:sldLayoutId id="2147483659"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lumMod val="75000"/>
              <a:lumOff val="25000"/>
            </a:schemeClr>
          </a:solidFill>
          <a:latin typeface="+mj-lt"/>
          <a:ea typeface="+mj-ea"/>
          <a:cs typeface="Segoe UI" panose="020B0502040204020203" pitchFamily="34" charset="0"/>
        </a:defRPr>
      </a:lvl1pPr>
    </p:titleStyle>
    <p:bodyStyle>
      <a:lvl1pPr marL="0" indent="0" algn="l" defTabSz="914400" rtl="0" eaLnBrk="1" latinLnBrk="0" hangingPunct="1">
        <a:lnSpc>
          <a:spcPct val="90000"/>
        </a:lnSpc>
        <a:spcBef>
          <a:spcPts val="1000"/>
        </a:spcBef>
        <a:buClr>
          <a:schemeClr val="tx1">
            <a:lumMod val="75000"/>
            <a:lumOff val="25000"/>
          </a:schemeClr>
        </a:buClr>
        <a:buFont typeface="Arial" panose="020B0604020202020204" pitchFamily="34" charset="0"/>
        <a:buNone/>
        <a:defRPr sz="2400" b="1" kern="1200">
          <a:solidFill>
            <a:schemeClr val="tx1">
              <a:lumMod val="75000"/>
              <a:lumOff val="25000"/>
            </a:schemeClr>
          </a:solidFill>
          <a:latin typeface="+mn-lt"/>
          <a:ea typeface="+mn-ea"/>
          <a:cs typeface="Segoe UI" panose="020B0502040204020203" pitchFamily="34" charset="0"/>
        </a:defRPr>
      </a:lvl1pPr>
      <a:lvl2pPr marL="233363" indent="0" algn="l" defTabSz="914400" rtl="0" eaLnBrk="1" latinLnBrk="0" hangingPunct="1">
        <a:lnSpc>
          <a:spcPct val="90000"/>
        </a:lnSpc>
        <a:spcBef>
          <a:spcPts val="1000"/>
        </a:spcBef>
        <a:buClr>
          <a:schemeClr val="tx1">
            <a:lumMod val="75000"/>
            <a:lumOff val="25000"/>
          </a:schemeClr>
        </a:buClr>
        <a:buFont typeface="Arial" panose="020B0604020202020204" pitchFamily="34" charset="0"/>
        <a:buNone/>
        <a:tabLst/>
        <a:defRPr sz="2200" kern="1200">
          <a:solidFill>
            <a:schemeClr val="tx1">
              <a:lumMod val="50000"/>
              <a:lumOff val="50000"/>
            </a:schemeClr>
          </a:solidFill>
          <a:latin typeface="+mn-lt"/>
          <a:ea typeface="+mn-ea"/>
          <a:cs typeface="Segoe UI" panose="020B0502040204020203" pitchFamily="34" charset="0"/>
        </a:defRPr>
      </a:lvl2pPr>
      <a:lvl3pPr marL="687388" indent="-228600" algn="l" defTabSz="914400" rtl="0" eaLnBrk="1" latinLnBrk="0" hangingPunct="1">
        <a:lnSpc>
          <a:spcPct val="90000"/>
        </a:lnSpc>
        <a:spcBef>
          <a:spcPts val="1000"/>
        </a:spcBef>
        <a:buClr>
          <a:schemeClr val="tx1">
            <a:lumMod val="75000"/>
            <a:lumOff val="25000"/>
          </a:schemeClr>
        </a:buClr>
        <a:buFont typeface="Arial" panose="020B0604020202020204" pitchFamily="34" charset="0"/>
        <a:buChar char="•"/>
        <a:tabLst/>
        <a:defRPr sz="2000" kern="1200">
          <a:solidFill>
            <a:schemeClr val="tx1">
              <a:lumMod val="50000"/>
              <a:lumOff val="50000"/>
            </a:schemeClr>
          </a:solidFill>
          <a:latin typeface="+mn-lt"/>
          <a:ea typeface="+mn-ea"/>
          <a:cs typeface="Segoe UI" panose="020B0502040204020203" pitchFamily="34" charset="0"/>
        </a:defRPr>
      </a:lvl3pPr>
      <a:lvl4pPr marL="914400" indent="-228600" algn="l" defTabSz="914400" rtl="0" eaLnBrk="1" latinLnBrk="0" hangingPunct="1">
        <a:lnSpc>
          <a:spcPct val="90000"/>
        </a:lnSpc>
        <a:spcBef>
          <a:spcPts val="1000"/>
        </a:spcBef>
        <a:buClr>
          <a:schemeClr val="tx1">
            <a:lumMod val="75000"/>
            <a:lumOff val="25000"/>
          </a:schemeClr>
        </a:buClr>
        <a:buFont typeface="Arial" panose="020B0604020202020204" pitchFamily="34" charset="0"/>
        <a:buChar char="•"/>
        <a:tabLst/>
        <a:defRPr sz="1800" kern="1200">
          <a:solidFill>
            <a:schemeClr val="tx1">
              <a:lumMod val="50000"/>
              <a:lumOff val="50000"/>
            </a:schemeClr>
          </a:solidFill>
          <a:latin typeface="+mn-lt"/>
          <a:ea typeface="+mn-ea"/>
          <a:cs typeface="Segoe UI" panose="020B0502040204020203" pitchFamily="34" charset="0"/>
        </a:defRPr>
      </a:lvl4pPr>
      <a:lvl5pPr marL="1141413" indent="-228600" algn="l" defTabSz="914400" rtl="0" eaLnBrk="1" latinLnBrk="0" hangingPunct="1">
        <a:lnSpc>
          <a:spcPct val="90000"/>
        </a:lnSpc>
        <a:spcBef>
          <a:spcPts val="1000"/>
        </a:spcBef>
        <a:buClr>
          <a:schemeClr val="tx1">
            <a:lumMod val="75000"/>
            <a:lumOff val="25000"/>
          </a:schemeClr>
        </a:buClr>
        <a:buFont typeface="Arial" panose="020B0604020202020204" pitchFamily="34" charset="0"/>
        <a:buChar char="•"/>
        <a:tabLst/>
        <a:defRPr sz="1800" kern="1200">
          <a:solidFill>
            <a:schemeClr val="tx1">
              <a:lumMod val="50000"/>
              <a:lumOff val="50000"/>
            </a:schemeClr>
          </a:solidFill>
          <a:latin typeface="+mn-lt"/>
          <a:ea typeface="+mn-ea"/>
          <a:cs typeface="Segoe UI" panose="020B0502040204020203" pitchFamily="34" charset="0"/>
        </a:defRPr>
      </a:lvl5pPr>
      <a:lvl6pPr marL="1141413" indent="-228600" algn="l" defTabSz="914400" rtl="0" eaLnBrk="1" latinLnBrk="0" hangingPunct="1">
        <a:lnSpc>
          <a:spcPct val="90000"/>
        </a:lnSpc>
        <a:spcBef>
          <a:spcPts val="1000"/>
        </a:spcBef>
        <a:buClr>
          <a:schemeClr val="tx1">
            <a:lumMod val="75000"/>
            <a:lumOff val="25000"/>
          </a:schemeClr>
        </a:buClr>
        <a:buFont typeface="Arial" panose="020B0604020202020204" pitchFamily="34" charset="0"/>
        <a:buChar char="•"/>
        <a:tabLst/>
        <a:defRPr lang="en-US" sz="1800" kern="1200" dirty="0" smtClean="0">
          <a:solidFill>
            <a:schemeClr val="tx1">
              <a:lumMod val="50000"/>
              <a:lumOff val="50000"/>
            </a:schemeClr>
          </a:solidFill>
          <a:latin typeface="+mn-lt"/>
          <a:ea typeface="+mn-ea"/>
          <a:cs typeface="Segoe UI" panose="020B0502040204020203" pitchFamily="34" charset="0"/>
        </a:defRPr>
      </a:lvl6pPr>
      <a:lvl7pPr marL="1141413" indent="-228600" algn="l" defTabSz="914400" rtl="0" eaLnBrk="1" latinLnBrk="0" hangingPunct="1">
        <a:lnSpc>
          <a:spcPct val="90000"/>
        </a:lnSpc>
        <a:spcBef>
          <a:spcPts val="1000"/>
        </a:spcBef>
        <a:buClr>
          <a:schemeClr val="tx1">
            <a:lumMod val="75000"/>
            <a:lumOff val="25000"/>
          </a:schemeClr>
        </a:buClr>
        <a:buFont typeface="Arial" panose="020B0604020202020204" pitchFamily="34" charset="0"/>
        <a:buChar char="•"/>
        <a:tabLst/>
        <a:defRPr lang="en-US" sz="1800" kern="1200" dirty="0" smtClean="0">
          <a:solidFill>
            <a:schemeClr val="tx1">
              <a:lumMod val="50000"/>
              <a:lumOff val="50000"/>
            </a:schemeClr>
          </a:solidFill>
          <a:latin typeface="+mn-lt"/>
          <a:ea typeface="+mn-ea"/>
          <a:cs typeface="Segoe UI" panose="020B0502040204020203" pitchFamily="34" charset="0"/>
        </a:defRPr>
      </a:lvl7pPr>
      <a:lvl8pPr marL="1141413" indent="-228600" algn="l" defTabSz="914400" rtl="0" eaLnBrk="1" latinLnBrk="0" hangingPunct="1">
        <a:lnSpc>
          <a:spcPct val="90000"/>
        </a:lnSpc>
        <a:spcBef>
          <a:spcPts val="1000"/>
        </a:spcBef>
        <a:buClr>
          <a:schemeClr val="tx1">
            <a:lumMod val="75000"/>
            <a:lumOff val="25000"/>
          </a:schemeClr>
        </a:buClr>
        <a:buFont typeface="Arial" panose="020B0604020202020204" pitchFamily="34" charset="0"/>
        <a:buChar char="•"/>
        <a:tabLst/>
        <a:defRPr lang="en-US" sz="1800" kern="1200" baseline="0" dirty="0" smtClean="0">
          <a:solidFill>
            <a:schemeClr val="tx1">
              <a:lumMod val="50000"/>
              <a:lumOff val="50000"/>
            </a:schemeClr>
          </a:solidFill>
          <a:latin typeface="+mn-lt"/>
          <a:ea typeface="+mn-ea"/>
          <a:cs typeface="Segoe UI" panose="020B0502040204020203" pitchFamily="34" charset="0"/>
        </a:defRPr>
      </a:lvl8pPr>
      <a:lvl9pPr marL="1141413" indent="-228600" algn="l" defTabSz="914400" rtl="0" eaLnBrk="1" latinLnBrk="0" hangingPunct="1">
        <a:lnSpc>
          <a:spcPct val="90000"/>
        </a:lnSpc>
        <a:spcBef>
          <a:spcPts val="1000"/>
        </a:spcBef>
        <a:buClr>
          <a:schemeClr val="tx1">
            <a:lumMod val="75000"/>
            <a:lumOff val="25000"/>
          </a:schemeClr>
        </a:buClr>
        <a:buFont typeface="Arial" panose="020B0604020202020204" pitchFamily="34" charset="0"/>
        <a:buChar char="•"/>
        <a:tabLst/>
        <a:defRPr lang="en-US" sz="1800" kern="1200" baseline="0" dirty="0">
          <a:solidFill>
            <a:schemeClr val="tx1">
              <a:lumMod val="50000"/>
              <a:lumOff val="50000"/>
            </a:schemeClr>
          </a:solidFill>
          <a:latin typeface="+mn-lt"/>
          <a:ea typeface="+mn-ea"/>
          <a:cs typeface="Segoe UI" panose="020B0502040204020203"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3"/>
            </a:gs>
            <a:gs pos="0">
              <a:schemeClr val="accent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04412" y="393894"/>
            <a:ext cx="9175668" cy="1229075"/>
          </a:xfrm>
        </p:spPr>
        <p:txBody>
          <a:bodyPr/>
          <a:lstStyle/>
          <a:p>
            <a:pPr algn="ctr"/>
            <a:r>
              <a:rPr lang="en-US" b="1" dirty="0" smtClean="0">
                <a:latin typeface="Times New Roman" panose="02020603050405020304" pitchFamily="18" charset="0"/>
                <a:cs typeface="Times New Roman" panose="02020603050405020304" pitchFamily="18" charset="0"/>
              </a:rPr>
              <a:t>Group 5</a:t>
            </a:r>
            <a:endParaRPr lang="en-US" b="1"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478303" y="2030977"/>
            <a:ext cx="11240086" cy="2301872"/>
          </a:xfrm>
        </p:spPr>
        <p:txBody>
          <a:bodyPr>
            <a:noAutofit/>
          </a:bodyPr>
          <a:lstStyle/>
          <a:p>
            <a:pPr algn="ctr"/>
            <a:r>
              <a:rPr lang="en-US" sz="3600" b="1" dirty="0">
                <a:latin typeface="Times New Roman" panose="02020603050405020304" pitchFamily="18" charset="0"/>
                <a:cs typeface="Times New Roman" panose="02020603050405020304" pitchFamily="18" charset="0"/>
              </a:rPr>
              <a:t>Identify and outline the main features of the polluter pays principle. Show how PPP may be the most effective instrument for ‘greening’ (rejuvenating) the current global economy, and identify any limitations of the PPP.</a:t>
            </a:r>
          </a:p>
        </p:txBody>
      </p:sp>
      <p:pic>
        <p:nvPicPr>
          <p:cNvPr id="6" name="Picture 5"/>
          <p:cNvPicPr>
            <a:picLocks noChangeAspect="1"/>
          </p:cNvPicPr>
          <p:nvPr/>
        </p:nvPicPr>
        <p:blipFill>
          <a:blip r:embed="rId2">
            <a:biLevel thresh="25000"/>
          </a:blip>
          <a:stretch>
            <a:fillRect/>
          </a:stretch>
        </p:blipFill>
        <p:spPr>
          <a:xfrm>
            <a:off x="3071572" y="801903"/>
            <a:ext cx="647920" cy="647920"/>
          </a:xfrm>
          <a:prstGeom prst="rect">
            <a:avLst/>
          </a:prstGeom>
          <a:noFill/>
          <a:ln>
            <a:noFill/>
          </a:ln>
        </p:spPr>
      </p:pic>
      <p:sp>
        <p:nvSpPr>
          <p:cNvPr id="5" name="Title 1"/>
          <p:cNvSpPr txBox="1">
            <a:spLocks/>
          </p:cNvSpPr>
          <p:nvPr/>
        </p:nvSpPr>
        <p:spPr>
          <a:xfrm>
            <a:off x="1952233" y="4740857"/>
            <a:ext cx="9175668" cy="1589605"/>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kern="1200">
                <a:solidFill>
                  <a:schemeClr val="tx2"/>
                </a:solidFill>
                <a:latin typeface="+mj-lt"/>
                <a:ea typeface="+mj-ea"/>
                <a:cs typeface="Segoe UI" panose="020B0502040204020203" pitchFamily="34" charset="0"/>
              </a:defRPr>
            </a:lvl1pPr>
          </a:lstStyle>
          <a:p>
            <a:pPr algn="ctr"/>
            <a:r>
              <a:rPr lang="en-US" sz="2000" b="1" dirty="0" smtClean="0">
                <a:latin typeface="Times New Roman" panose="02020603050405020304" pitchFamily="18" charset="0"/>
                <a:cs typeface="Times New Roman" panose="02020603050405020304" pitchFamily="18" charset="0"/>
              </a:rPr>
              <a:t>PRESENTATION BY:</a:t>
            </a:r>
          </a:p>
          <a:p>
            <a:pPr algn="ctr"/>
            <a:endParaRPr lang="en-US" sz="2000" b="1" dirty="0" smtClean="0">
              <a:latin typeface="Times New Roman" panose="02020603050405020304" pitchFamily="18" charset="0"/>
              <a:cs typeface="Times New Roman" panose="02020603050405020304" pitchFamily="18" charset="0"/>
            </a:endParaRPr>
          </a:p>
          <a:p>
            <a:pPr marL="285750" indent="-285750" algn="ctr">
              <a:buFont typeface="Wingdings" panose="05000000000000000000" pitchFamily="2" charset="2"/>
              <a:buChar char="Ø"/>
            </a:pPr>
            <a:r>
              <a:rPr lang="en-US" sz="2800" b="1" dirty="0" smtClean="0">
                <a:latin typeface="Times New Roman" panose="02020603050405020304" pitchFamily="18" charset="0"/>
                <a:cs typeface="Times New Roman" panose="02020603050405020304" pitchFamily="18" charset="0"/>
              </a:rPr>
              <a:t>AIGUL </a:t>
            </a:r>
            <a:r>
              <a:rPr lang="en-US" sz="2800" b="1" dirty="0" smtClean="0">
                <a:solidFill>
                  <a:schemeClr val="accent5">
                    <a:lumMod val="60000"/>
                    <a:lumOff val="40000"/>
                  </a:schemeClr>
                </a:solidFill>
                <a:latin typeface="Times New Roman" panose="02020603050405020304" pitchFamily="18" charset="0"/>
                <a:cs typeface="Times New Roman" panose="02020603050405020304" pitchFamily="18" charset="0"/>
              </a:rPr>
              <a:t>MYRZABEKOVA</a:t>
            </a:r>
          </a:p>
          <a:p>
            <a:pPr marL="285750" indent="-285750" algn="ctr">
              <a:buFont typeface="Wingdings" panose="05000000000000000000" pitchFamily="2" charset="2"/>
              <a:buChar char="Ø"/>
            </a:pPr>
            <a:r>
              <a:rPr lang="en-US" sz="2800" b="1" dirty="0">
                <a:latin typeface="Times New Roman" panose="02020603050405020304" pitchFamily="18" charset="0"/>
                <a:cs typeface="Times New Roman" panose="02020603050405020304" pitchFamily="18" charset="0"/>
              </a:rPr>
              <a:t>SAMUEL </a:t>
            </a:r>
            <a:r>
              <a:rPr lang="en-US" sz="2800" b="1" dirty="0" smtClean="0">
                <a:solidFill>
                  <a:schemeClr val="accent5">
                    <a:lumMod val="60000"/>
                    <a:lumOff val="40000"/>
                  </a:schemeClr>
                </a:solidFill>
                <a:latin typeface="Times New Roman" panose="02020603050405020304" pitchFamily="18" charset="0"/>
                <a:cs typeface="Times New Roman" panose="02020603050405020304" pitchFamily="18" charset="0"/>
              </a:rPr>
              <a:t>ASUMADU-SARKODIE</a:t>
            </a:r>
            <a:endParaRPr lang="en-US" sz="2800" b="1" dirty="0" smtClean="0">
              <a:solidFill>
                <a:schemeClr val="accent5">
                  <a:lumMod val="60000"/>
                  <a:lumOff val="4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33605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81240"/>
            <a:ext cx="10515600" cy="880533"/>
          </a:xfrm>
        </p:spPr>
        <p:txBody>
          <a:bodyPr/>
          <a:lstStyle/>
          <a:p>
            <a:pPr algn="ctr"/>
            <a:r>
              <a:rPr lang="en-US" b="1" dirty="0" smtClean="0">
                <a:latin typeface="Times New Roman" panose="02020603050405020304" pitchFamily="18" charset="0"/>
                <a:cs typeface="Times New Roman" panose="02020603050405020304" pitchFamily="18" charset="0"/>
              </a:rPr>
              <a:t>Main Features of the PPP</a:t>
            </a:r>
            <a:endParaRPr lang="en-US"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838200" y="1027906"/>
            <a:ext cx="10515600" cy="5000361"/>
          </a:xfrm>
        </p:spPr>
        <p:txBody>
          <a:bodyPr>
            <a:noAutofit/>
          </a:bodyPr>
          <a:lstStyle/>
          <a:p>
            <a:pPr algn="just">
              <a:lnSpc>
                <a:spcPct val="150000"/>
              </a:lnSpc>
            </a:pPr>
            <a:r>
              <a:rPr lang="en-US" b="0" dirty="0" smtClean="0"/>
              <a:t>Expenses that polluter should bear are decided by public authorities (whether in by preventive measures, restoration, or a combination of both)</a:t>
            </a:r>
          </a:p>
          <a:p>
            <a:pPr algn="just">
              <a:lnSpc>
                <a:spcPct val="150000"/>
              </a:lnSpc>
            </a:pPr>
            <a:r>
              <a:rPr lang="en-US" b="0" dirty="0" smtClean="0"/>
              <a:t>Polluter’s expenses include pollution prevention and control </a:t>
            </a:r>
            <a:r>
              <a:rPr lang="en-US" b="0" dirty="0" smtClean="0"/>
              <a:t>measures.</a:t>
            </a:r>
            <a:endParaRPr lang="en-US" b="0" dirty="0" smtClean="0"/>
          </a:p>
          <a:p>
            <a:pPr algn="just">
              <a:lnSpc>
                <a:spcPct val="150000"/>
              </a:lnSpc>
            </a:pPr>
            <a:r>
              <a:rPr lang="en-US" b="0" dirty="0" smtClean="0"/>
              <a:t>Polluter pays for pollution control and prevention measures in any case (imposition, charges, other economic mechanisms, or direct </a:t>
            </a:r>
            <a:r>
              <a:rPr lang="en-US" b="0" dirty="0" smtClean="0"/>
              <a:t>regulation). The </a:t>
            </a:r>
            <a:r>
              <a:rPr lang="en-US" b="0" dirty="0"/>
              <a:t>private cost of goods and services should reflect the scarcity of environmental resources.</a:t>
            </a:r>
          </a:p>
          <a:p>
            <a:pPr algn="just">
              <a:lnSpc>
                <a:spcPct val="150000"/>
              </a:lnSpc>
            </a:pPr>
            <a:r>
              <a:rPr lang="en-US" b="0" dirty="0" smtClean="0"/>
              <a:t>Different environmental policies and standards</a:t>
            </a:r>
          </a:p>
        </p:txBody>
      </p:sp>
    </p:spTree>
    <p:extLst>
      <p:ext uri="{BB962C8B-B14F-4D97-AF65-F5344CB8AC3E}">
        <p14:creationId xmlns:p14="http://schemas.microsoft.com/office/powerpoint/2010/main" val="26026878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What PPP is not?</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a:bodyPr>
          <a:lstStyle/>
          <a:p>
            <a:pPr algn="just"/>
            <a:r>
              <a:rPr lang="en-US" sz="3600" b="0" dirty="0" smtClean="0"/>
              <a:t>Compensation</a:t>
            </a:r>
          </a:p>
          <a:p>
            <a:pPr algn="just"/>
            <a:r>
              <a:rPr lang="en-US" sz="3600" b="0" dirty="0" smtClean="0"/>
              <a:t>Prevention measure</a:t>
            </a:r>
          </a:p>
          <a:p>
            <a:pPr algn="just"/>
            <a:r>
              <a:rPr lang="en-US" sz="3600" b="0" dirty="0" smtClean="0"/>
              <a:t>A tool for fully internalizing the pollution costs</a:t>
            </a:r>
          </a:p>
          <a:p>
            <a:pPr algn="just"/>
            <a:r>
              <a:rPr lang="en-US" sz="3600" b="0" dirty="0" smtClean="0"/>
              <a:t>A tool for bringing pollution to an optimum level</a:t>
            </a:r>
          </a:p>
          <a:p>
            <a:pPr algn="just"/>
            <a:endParaRPr lang="en-US" sz="3600" b="0" dirty="0"/>
          </a:p>
        </p:txBody>
      </p:sp>
    </p:spTree>
    <p:extLst>
      <p:ext uri="{BB962C8B-B14F-4D97-AF65-F5344CB8AC3E}">
        <p14:creationId xmlns:p14="http://schemas.microsoft.com/office/powerpoint/2010/main" val="3900769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48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PPP in International Law</a:t>
            </a:r>
            <a:endParaRPr lang="en-US" sz="48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a:bodyPr>
          <a:lstStyle/>
          <a:p>
            <a:r>
              <a:rPr lang="en-US" sz="3600" b="0" dirty="0" smtClean="0">
                <a:latin typeface="Times New Roman" panose="02020603050405020304" pitchFamily="18" charset="0"/>
                <a:cs typeface="Times New Roman" panose="02020603050405020304" pitchFamily="18" charset="0"/>
              </a:rPr>
              <a:t>The Rio Declaration (1992)</a:t>
            </a:r>
          </a:p>
          <a:p>
            <a:r>
              <a:rPr lang="en-US" sz="3600" b="0" dirty="0" smtClean="0">
                <a:latin typeface="Times New Roman" panose="02020603050405020304" pitchFamily="18" charset="0"/>
                <a:cs typeface="Times New Roman" panose="02020603050405020304" pitchFamily="18" charset="0"/>
              </a:rPr>
              <a:t>Agenda 21 (1992)</a:t>
            </a:r>
            <a:endParaRPr lang="en-US" sz="3600" b="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014044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latin typeface="Times New Roman" panose="02020603050405020304" pitchFamily="18" charset="0"/>
                <a:cs typeface="Times New Roman" panose="02020603050405020304" pitchFamily="18" charset="0"/>
              </a:rPr>
              <a:t>The Rio Declaration (1992)</a:t>
            </a:r>
            <a:endParaRPr lang="en-US"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838200" y="1419225"/>
            <a:ext cx="10515600" cy="4947708"/>
          </a:xfrm>
        </p:spPr>
        <p:txBody>
          <a:bodyPr>
            <a:noAutofit/>
          </a:bodyPr>
          <a:lstStyle/>
          <a:p>
            <a:r>
              <a:rPr lang="en-US" sz="2800" b="0" dirty="0" smtClean="0">
                <a:latin typeface="Times New Roman" panose="02020603050405020304" pitchFamily="18" charset="0"/>
                <a:cs typeface="Times New Roman" panose="02020603050405020304" pitchFamily="18" charset="0"/>
              </a:rPr>
              <a:t>The 1992 Rio Declaration on Environment and Development</a:t>
            </a:r>
          </a:p>
          <a:p>
            <a:r>
              <a:rPr lang="en-US" sz="2800" b="0" dirty="0" smtClean="0">
                <a:latin typeface="Times New Roman" panose="02020603050405020304" pitchFamily="18" charset="0"/>
                <a:cs typeface="Times New Roman" panose="02020603050405020304" pitchFamily="18" charset="0"/>
              </a:rPr>
              <a:t>Principle 16:</a:t>
            </a:r>
          </a:p>
          <a:p>
            <a:r>
              <a:rPr lang="en-US" sz="2800" b="0" dirty="0" smtClean="0">
                <a:latin typeface="Times New Roman" panose="02020603050405020304" pitchFamily="18" charset="0"/>
                <a:cs typeface="Times New Roman" panose="02020603050405020304" pitchFamily="18" charset="0"/>
              </a:rPr>
              <a:t>“National authorities should endeavor to promote the internalization of environmental costs and the use of economic instruments, taking into account the approach that the polluter should, in principle, bear the cost of pollution, with due regard to the public interest and without distorting international trade and investment”</a:t>
            </a:r>
          </a:p>
          <a:p>
            <a:r>
              <a:rPr lang="en-US" sz="2800" b="0" dirty="0" smtClean="0">
                <a:latin typeface="Times New Roman" panose="02020603050405020304" pitchFamily="18" charset="0"/>
                <a:cs typeface="Times New Roman" panose="02020603050405020304" pitchFamily="18" charset="0"/>
              </a:rPr>
              <a:t>Principle 13:</a:t>
            </a:r>
          </a:p>
          <a:p>
            <a:r>
              <a:rPr lang="en-US" sz="2800" b="0" dirty="0" smtClean="0">
                <a:latin typeface="Times New Roman" panose="02020603050405020304" pitchFamily="18" charset="0"/>
                <a:cs typeface="Times New Roman" panose="02020603050405020304" pitchFamily="18" charset="0"/>
              </a:rPr>
              <a:t>States should develop “national law regarding liability and compensation for the victims of pollution and other environmental damage”</a:t>
            </a:r>
          </a:p>
          <a:p>
            <a:endParaRPr lang="en-US" sz="2800" b="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938259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smtClean="0">
                <a:latin typeface="Times New Roman" panose="02020603050405020304" pitchFamily="18" charset="0"/>
                <a:cs typeface="Times New Roman" panose="02020603050405020304" pitchFamily="18" charset="0"/>
              </a:rPr>
              <a:t>Agenda 21 (1992)</a:t>
            </a:r>
            <a:endParaRPr lang="en-US"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23333" y="1825625"/>
            <a:ext cx="11362267" cy="4351338"/>
          </a:xfrm>
        </p:spPr>
        <p:txBody>
          <a:bodyPr>
            <a:normAutofit lnSpcReduction="10000"/>
          </a:bodyPr>
          <a:lstStyle/>
          <a:p>
            <a:pPr algn="just">
              <a:lnSpc>
                <a:spcPct val="150000"/>
              </a:lnSpc>
            </a:pPr>
            <a:r>
              <a:rPr lang="en-US" sz="3600" b="0" dirty="0" smtClean="0">
                <a:latin typeface="Times New Roman" panose="02020603050405020304" pitchFamily="18" charset="0"/>
                <a:cs typeface="Times New Roman" panose="02020603050405020304" pitchFamily="18" charset="0"/>
              </a:rPr>
              <a:t>Implicitly recognized PPP in several of its provisions</a:t>
            </a:r>
          </a:p>
          <a:p>
            <a:pPr algn="just">
              <a:lnSpc>
                <a:spcPct val="150000"/>
              </a:lnSpc>
            </a:pPr>
            <a:r>
              <a:rPr lang="en-US" sz="3600" b="0" dirty="0" smtClean="0">
                <a:latin typeface="Times New Roman" panose="02020603050405020304" pitchFamily="18" charset="0"/>
                <a:cs typeface="Times New Roman" panose="02020603050405020304" pitchFamily="18" charset="0"/>
              </a:rPr>
              <a:t>Section 5 (d) of Agenda 21:</a:t>
            </a:r>
          </a:p>
          <a:p>
            <a:pPr marL="0" indent="0" algn="just">
              <a:lnSpc>
                <a:spcPct val="150000"/>
              </a:lnSpc>
              <a:buNone/>
            </a:pPr>
            <a:r>
              <a:rPr lang="en-US" sz="3600" b="0" i="1" dirty="0" smtClean="0">
                <a:latin typeface="Times New Roman" panose="02020603050405020304" pitchFamily="18" charset="0"/>
                <a:cs typeface="Times New Roman" panose="02020603050405020304" pitchFamily="18" charset="0"/>
              </a:rPr>
              <a:t>“To introduce or strengthen policies that would encourage self-sufficiency [include] pricing mechanisms which internalize environmental costs”</a:t>
            </a:r>
            <a:endParaRPr lang="en-US" sz="3600" b="0" i="1" dirty="0">
              <a:latin typeface="Times New Roman" panose="02020603050405020304" pitchFamily="18" charset="0"/>
              <a:cs typeface="Times New Roman" panose="02020603050405020304" pitchFamily="18" charset="0"/>
            </a:endParaRPr>
          </a:p>
          <a:p>
            <a:endParaRPr lang="en-US" sz="3600" b="0" dirty="0" smtClean="0">
              <a:latin typeface="Times New Roman" panose="02020603050405020304" pitchFamily="18" charset="0"/>
              <a:cs typeface="Times New Roman" panose="02020603050405020304" pitchFamily="18" charset="0"/>
            </a:endParaRPr>
          </a:p>
          <a:p>
            <a:endParaRPr lang="en-US" sz="3600" b="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604610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Regional development of the PPP</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838200" y="1383241"/>
            <a:ext cx="10515600" cy="5034491"/>
          </a:xfrm>
        </p:spPr>
        <p:txBody>
          <a:bodyPr>
            <a:noAutofit/>
          </a:bodyPr>
          <a:lstStyle/>
          <a:p>
            <a:pPr>
              <a:lnSpc>
                <a:spcPct val="150000"/>
              </a:lnSpc>
            </a:pPr>
            <a:r>
              <a:rPr lang="en-US" sz="2800" b="0" dirty="0" smtClean="0">
                <a:latin typeface="Times New Roman" panose="02020603050405020304" pitchFamily="18" charset="0"/>
                <a:cs typeface="Times New Roman" panose="02020603050405020304" pitchFamily="18" charset="0"/>
              </a:rPr>
              <a:t>EU: </a:t>
            </a:r>
          </a:p>
          <a:p>
            <a:pPr>
              <a:lnSpc>
                <a:spcPct val="150000"/>
              </a:lnSpc>
              <a:buFontTx/>
              <a:buChar char="-"/>
            </a:pPr>
            <a:r>
              <a:rPr lang="en-US" sz="2800" b="0" dirty="0" smtClean="0">
                <a:latin typeface="Times New Roman" panose="02020603050405020304" pitchFamily="18" charset="0"/>
                <a:cs typeface="Times New Roman" panose="02020603050405020304" pitchFamily="18" charset="0"/>
              </a:rPr>
              <a:t>Treaty of Rome (1957 amended in 1987 by the Single European Act (1987))</a:t>
            </a:r>
          </a:p>
          <a:p>
            <a:pPr>
              <a:lnSpc>
                <a:spcPct val="150000"/>
              </a:lnSpc>
              <a:buFontTx/>
              <a:buChar char="-"/>
            </a:pPr>
            <a:r>
              <a:rPr lang="en-US" sz="2800" b="0" dirty="0" smtClean="0">
                <a:latin typeface="Times New Roman" panose="02020603050405020304" pitchFamily="18" charset="0"/>
                <a:cs typeface="Times New Roman" panose="02020603050405020304" pitchFamily="18" charset="0"/>
              </a:rPr>
              <a:t>Convention on Civil Liability for Damage Resulting from Activities Dangerous to the Environment (1993)</a:t>
            </a:r>
          </a:p>
          <a:p>
            <a:pPr>
              <a:lnSpc>
                <a:spcPct val="150000"/>
              </a:lnSpc>
            </a:pPr>
            <a:r>
              <a:rPr lang="en-US" sz="2800" b="0" dirty="0" smtClean="0">
                <a:latin typeface="Times New Roman" panose="02020603050405020304" pitchFamily="18" charset="0"/>
                <a:cs typeface="Times New Roman" panose="02020603050405020304" pitchFamily="18" charset="0"/>
              </a:rPr>
              <a:t>Caribbean </a:t>
            </a:r>
          </a:p>
          <a:p>
            <a:pPr marL="0" indent="0">
              <a:lnSpc>
                <a:spcPct val="150000"/>
              </a:lnSpc>
              <a:buNone/>
            </a:pPr>
            <a:r>
              <a:rPr lang="en-US" sz="2800" b="0" dirty="0" smtClean="0">
                <a:latin typeface="Times New Roman" panose="02020603050405020304" pitchFamily="18" charset="0"/>
                <a:cs typeface="Times New Roman" panose="02020603050405020304" pitchFamily="18" charset="0"/>
              </a:rPr>
              <a:t>- The Revised Treaty of </a:t>
            </a:r>
            <a:r>
              <a:rPr lang="en-US" sz="2800" b="0" dirty="0" err="1" smtClean="0">
                <a:latin typeface="Times New Roman" panose="02020603050405020304" pitchFamily="18" charset="0"/>
                <a:cs typeface="Times New Roman" panose="02020603050405020304" pitchFamily="18" charset="0"/>
              </a:rPr>
              <a:t>Chaguaramas</a:t>
            </a:r>
            <a:r>
              <a:rPr lang="en-US" sz="2800" b="0" dirty="0" smtClean="0">
                <a:latin typeface="Times New Roman" panose="02020603050405020304" pitchFamily="18" charset="0"/>
                <a:cs typeface="Times New Roman" panose="02020603050405020304" pitchFamily="18" charset="0"/>
              </a:rPr>
              <a:t> </a:t>
            </a:r>
          </a:p>
          <a:p>
            <a:pPr>
              <a:lnSpc>
                <a:spcPct val="150000"/>
              </a:lnSpc>
            </a:pPr>
            <a:endParaRPr lang="en-US" sz="2800" b="0" dirty="0">
              <a:latin typeface="Times New Roman" panose="02020603050405020304" pitchFamily="18" charset="0"/>
              <a:cs typeface="Times New Roman" panose="02020603050405020304" pitchFamily="18" charset="0"/>
            </a:endParaRPr>
          </a:p>
          <a:p>
            <a:pPr>
              <a:lnSpc>
                <a:spcPct val="150000"/>
              </a:lnSpc>
              <a:buFontTx/>
              <a:buChar char="-"/>
            </a:pPr>
            <a:endParaRPr lang="en-US" sz="2800" b="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22279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Treaty of Rome (1957)</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a:bodyPr>
          <a:lstStyle/>
          <a:p>
            <a:pPr>
              <a:buFontTx/>
              <a:buChar char="-"/>
            </a:pPr>
            <a:r>
              <a:rPr lang="en-US" sz="3200" b="0" dirty="0" smtClean="0">
                <a:latin typeface="Times New Roman" panose="02020603050405020304" pitchFamily="18" charset="0"/>
                <a:cs typeface="Times New Roman" panose="02020603050405020304" pitchFamily="18" charset="0"/>
              </a:rPr>
              <a:t>Article 174 (2) of the Treaty of Rome provides:</a:t>
            </a:r>
          </a:p>
          <a:p>
            <a:pPr>
              <a:buFontTx/>
              <a:buChar char="-"/>
            </a:pPr>
            <a:r>
              <a:rPr lang="en-US" sz="3200" b="0" dirty="0" smtClean="0">
                <a:latin typeface="Times New Roman" panose="02020603050405020304" pitchFamily="18" charset="0"/>
                <a:cs typeface="Times New Roman" panose="02020603050405020304" pitchFamily="18" charset="0"/>
              </a:rPr>
              <a:t>“environmental damage should as a priority be rectified at source and […] the polluter should pay”</a:t>
            </a:r>
          </a:p>
          <a:p>
            <a:endParaRPr lang="en-US" sz="3200" b="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168694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751542"/>
          </a:xfrm>
        </p:spPr>
        <p:txBody>
          <a:bodyPr>
            <a:normAutofit fontScale="90000"/>
          </a:bodyPr>
          <a:lstStyle/>
          <a:p>
            <a:pPr algn="ct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Convention on Civil Liability for Damage Resulting form Activities Dangerous to the Environment (1993)</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92500" lnSpcReduction="10000"/>
          </a:bodyPr>
          <a:lstStyle/>
          <a:p>
            <a:pPr>
              <a:lnSpc>
                <a:spcPct val="150000"/>
              </a:lnSpc>
            </a:pPr>
            <a:endParaRPr lang="en-US" sz="3200" b="0" dirty="0" smtClean="0">
              <a:latin typeface="Times New Roman" panose="02020603050405020304" pitchFamily="18" charset="0"/>
              <a:cs typeface="Times New Roman" panose="02020603050405020304" pitchFamily="18" charset="0"/>
            </a:endParaRPr>
          </a:p>
          <a:p>
            <a:pPr>
              <a:lnSpc>
                <a:spcPct val="150000"/>
              </a:lnSpc>
            </a:pPr>
            <a:r>
              <a:rPr lang="en-US" sz="3200" b="0" i="1" dirty="0" smtClean="0">
                <a:latin typeface="Times New Roman" panose="02020603050405020304" pitchFamily="18" charset="0"/>
                <a:cs typeface="Times New Roman" panose="02020603050405020304" pitchFamily="18" charset="0"/>
              </a:rPr>
              <a:t>“Having regard to the desirability of providing for strict liability in this field taking into account the Polluter Pays Principle”</a:t>
            </a:r>
          </a:p>
          <a:p>
            <a:pPr>
              <a:lnSpc>
                <a:spcPct val="150000"/>
              </a:lnSpc>
            </a:pPr>
            <a:r>
              <a:rPr lang="en-US" sz="3200" b="0" dirty="0" smtClean="0">
                <a:latin typeface="Times New Roman" panose="02020603050405020304" pitchFamily="18" charset="0"/>
                <a:cs typeface="Times New Roman" panose="02020603050405020304" pitchFamily="18" charset="0"/>
              </a:rPr>
              <a:t>Convention that speaks specifically to the “polluter pays” principle</a:t>
            </a:r>
          </a:p>
          <a:p>
            <a:pPr>
              <a:lnSpc>
                <a:spcPct val="150000"/>
              </a:lnSpc>
            </a:pPr>
            <a:r>
              <a:rPr lang="en-US" sz="3200" b="0" dirty="0" smtClean="0">
                <a:latin typeface="Times New Roman" panose="02020603050405020304" pitchFamily="18" charset="0"/>
                <a:cs typeface="Times New Roman" panose="02020603050405020304" pitchFamily="18" charset="0"/>
              </a:rPr>
              <a:t>Objective: ensure adequate compensation for damage from activities which pose a danger or threat to the environment</a:t>
            </a:r>
          </a:p>
          <a:p>
            <a:pPr>
              <a:lnSpc>
                <a:spcPct val="150000"/>
              </a:lnSpc>
            </a:pPr>
            <a:endParaRPr lang="en-US" sz="3200" b="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098666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The Revised Treaty of </a:t>
            </a:r>
            <a:r>
              <a:rPr lang="en-US"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Chaguaramas</a:t>
            </a: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b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a:bodyPr>
          <a:lstStyle/>
          <a:p>
            <a:pPr algn="just">
              <a:lnSpc>
                <a:spcPct val="150000"/>
              </a:lnSpc>
            </a:pPr>
            <a:r>
              <a:rPr lang="en-US" sz="3200" b="0" dirty="0" smtClean="0"/>
              <a:t>Article 65 – Environmental protection:</a:t>
            </a:r>
          </a:p>
          <a:p>
            <a:pPr marL="0" indent="0" algn="just">
              <a:lnSpc>
                <a:spcPct val="150000"/>
              </a:lnSpc>
              <a:buNone/>
            </a:pPr>
            <a:r>
              <a:rPr lang="en-US" sz="3200" b="0" i="1" dirty="0" smtClean="0"/>
              <a:t>“Community shall promote measures to ensure [among others ] the principle that the polluter pays”</a:t>
            </a:r>
          </a:p>
        </p:txBody>
      </p:sp>
    </p:spTree>
    <p:extLst>
      <p:ext uri="{BB962C8B-B14F-4D97-AF65-F5344CB8AC3E}">
        <p14:creationId xmlns:p14="http://schemas.microsoft.com/office/powerpoint/2010/main" val="10962419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The PPP in national jurisdictions</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r>
              <a:rPr lang="en-US" b="0" dirty="0" smtClean="0">
                <a:latin typeface="Times New Roman" panose="02020603050405020304" pitchFamily="18" charset="0"/>
                <a:cs typeface="Times New Roman" panose="02020603050405020304" pitchFamily="18" charset="0"/>
              </a:rPr>
              <a:t>US</a:t>
            </a:r>
          </a:p>
          <a:p>
            <a:r>
              <a:rPr lang="en-US" b="0" dirty="0" smtClean="0">
                <a:latin typeface="Times New Roman" panose="02020603050405020304" pitchFamily="18" charset="0"/>
                <a:cs typeface="Times New Roman" panose="02020603050405020304" pitchFamily="18" charset="0"/>
              </a:rPr>
              <a:t>UK</a:t>
            </a:r>
          </a:p>
          <a:p>
            <a:r>
              <a:rPr lang="en-US" b="0" dirty="0" smtClean="0">
                <a:latin typeface="Times New Roman" panose="02020603050405020304" pitchFamily="18" charset="0"/>
                <a:cs typeface="Times New Roman" panose="02020603050405020304" pitchFamily="18" charset="0"/>
              </a:rPr>
              <a:t>Canada</a:t>
            </a:r>
          </a:p>
          <a:p>
            <a:r>
              <a:rPr lang="en-US" b="0" dirty="0" smtClean="0">
                <a:latin typeface="Times New Roman" panose="02020603050405020304" pitchFamily="18" charset="0"/>
                <a:cs typeface="Times New Roman" panose="02020603050405020304" pitchFamily="18" charset="0"/>
              </a:rPr>
              <a:t>India</a:t>
            </a:r>
          </a:p>
          <a:p>
            <a:endParaRPr lang="en-US" b="0" dirty="0" smtClean="0">
              <a:latin typeface="Times New Roman" panose="02020603050405020304" pitchFamily="18" charset="0"/>
              <a:cs typeface="Times New Roman" panose="02020603050405020304" pitchFamily="18" charset="0"/>
            </a:endParaRPr>
          </a:p>
          <a:p>
            <a:endParaRPr lang="en-US" b="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361636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en-US"/>
          </a:p>
        </p:txBody>
      </p:sp>
      <p:pic>
        <p:nvPicPr>
          <p:cNvPr id="4" name="Объект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33747" y="365126"/>
            <a:ext cx="10924505" cy="5790976"/>
          </a:xfrm>
        </p:spPr>
      </p:pic>
      <p:pic>
        <p:nvPicPr>
          <p:cNvPr id="5" name="Рисунок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45028" y="528746"/>
            <a:ext cx="7236854" cy="5524326"/>
          </a:xfrm>
          <a:prstGeom prst="rect">
            <a:avLst/>
          </a:prstGeom>
        </p:spPr>
      </p:pic>
      <p:pic>
        <p:nvPicPr>
          <p:cNvPr id="6" name="Рисунок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45028" y="528745"/>
            <a:ext cx="7236854" cy="5524326"/>
          </a:xfrm>
          <a:prstGeom prst="rect">
            <a:avLst/>
          </a:prstGeom>
        </p:spPr>
      </p:pic>
      <p:sp>
        <p:nvSpPr>
          <p:cNvPr id="7" name="Прямоугольник 6"/>
          <p:cNvSpPr/>
          <p:nvPr/>
        </p:nvSpPr>
        <p:spPr>
          <a:xfrm>
            <a:off x="4348089" y="1829289"/>
            <a:ext cx="3495818" cy="923330"/>
          </a:xfrm>
          <a:prstGeom prst="rect">
            <a:avLst/>
          </a:prstGeom>
        </p:spPr>
        <p:style>
          <a:lnRef idx="2">
            <a:schemeClr val="dk1"/>
          </a:lnRef>
          <a:fillRef idx="1">
            <a:schemeClr val="lt1"/>
          </a:fillRef>
          <a:effectRef idx="0">
            <a:schemeClr val="dk1"/>
          </a:effectRef>
          <a:fontRef idx="minor">
            <a:schemeClr val="dk1"/>
          </a:fontRef>
        </p:style>
        <p:txBody>
          <a:bodyPr wrap="square" lIns="91440" tIns="45720" rIns="91440" bIns="45720">
            <a:spAutoFit/>
          </a:bodyPr>
          <a:lstStyle/>
          <a:p>
            <a:pPr algn="ctr"/>
            <a:r>
              <a:rPr lang="en-US" sz="5400" b="1" cap="none" spc="0" dirty="0" smtClean="0">
                <a:ln w="0"/>
                <a:solidFill>
                  <a:schemeClr val="tx1"/>
                </a:solidFill>
                <a:effectLst>
                  <a:outerShdw blurRad="38100" dist="19050" dir="2700000" algn="tl" rotWithShape="0">
                    <a:schemeClr val="dk1">
                      <a:alpha val="40000"/>
                    </a:schemeClr>
                  </a:outerShdw>
                </a:effectLst>
              </a:rPr>
              <a:t>2 000 000</a:t>
            </a:r>
            <a:endParaRPr lang="ru-RU" sz="5400" b="1" cap="none" spc="0" dirty="0">
              <a:ln w="0"/>
              <a:solidFill>
                <a:schemeClr val="tx1"/>
              </a:solidFill>
              <a:effectLst>
                <a:outerShdw blurRad="38100" dist="19050" dir="2700000" algn="tl" rotWithShape="0">
                  <a:schemeClr val="dk1">
                    <a:alpha val="40000"/>
                  </a:schemeClr>
                </a:outerShdw>
              </a:effectLst>
            </a:endParaRPr>
          </a:p>
        </p:txBody>
      </p:sp>
      <p:sp>
        <p:nvSpPr>
          <p:cNvPr id="8" name="Прямоугольник 7"/>
          <p:cNvSpPr/>
          <p:nvPr/>
        </p:nvSpPr>
        <p:spPr>
          <a:xfrm>
            <a:off x="2421062" y="3998066"/>
            <a:ext cx="7160820" cy="923330"/>
          </a:xfrm>
          <a:prstGeom prst="rect">
            <a:avLst/>
          </a:prstGeom>
        </p:spPr>
        <p:style>
          <a:lnRef idx="2">
            <a:schemeClr val="dk1"/>
          </a:lnRef>
          <a:fillRef idx="1">
            <a:schemeClr val="lt1"/>
          </a:fillRef>
          <a:effectRef idx="0">
            <a:schemeClr val="dk1"/>
          </a:effectRef>
          <a:fontRef idx="minor">
            <a:schemeClr val="dk1"/>
          </a:fontRef>
        </p:style>
        <p:txBody>
          <a:bodyPr wrap="square" lIns="91440" tIns="45720" rIns="91440" bIns="45720">
            <a:spAutoFit/>
          </a:bodyPr>
          <a:lstStyle/>
          <a:p>
            <a:pPr algn="ctr"/>
            <a:r>
              <a:rPr lang="en-US" sz="5400" b="1" cap="none" spc="0" dirty="0" smtClean="0">
                <a:ln w="0"/>
                <a:solidFill>
                  <a:schemeClr val="tx1"/>
                </a:solidFill>
                <a:effectLst>
                  <a:outerShdw blurRad="38100" dist="19050" dir="2700000" algn="tl" rotWithShape="0">
                    <a:schemeClr val="dk1">
                      <a:alpha val="40000"/>
                    </a:schemeClr>
                  </a:outerShdw>
                </a:effectLst>
              </a:rPr>
              <a:t>1 out of 5 is recycled</a:t>
            </a:r>
            <a:endParaRPr lang="ru-RU" sz="5400" b="1" cap="none" spc="0" dirty="0">
              <a:ln w="0"/>
              <a:solidFill>
                <a:schemeClr val="tx1"/>
              </a:solidFill>
              <a:effectLst>
                <a:outerShdw blurRad="38100" dist="19050" dir="2700000" algn="tl" rotWithShape="0">
                  <a:schemeClr val="dk1">
                    <a:alpha val="40000"/>
                  </a:schemeClr>
                </a:outerShdw>
              </a:effectLst>
            </a:endParaRPr>
          </a:p>
        </p:txBody>
      </p:sp>
      <p:sp>
        <p:nvSpPr>
          <p:cNvPr id="9" name="Прямоугольник 8"/>
          <p:cNvSpPr/>
          <p:nvPr/>
        </p:nvSpPr>
        <p:spPr>
          <a:xfrm>
            <a:off x="4130632" y="2958141"/>
            <a:ext cx="3930733" cy="923330"/>
          </a:xfrm>
          <a:prstGeom prst="rect">
            <a:avLst/>
          </a:prstGeom>
        </p:spPr>
        <p:style>
          <a:lnRef idx="2">
            <a:schemeClr val="dk1"/>
          </a:lnRef>
          <a:fillRef idx="1">
            <a:schemeClr val="lt1"/>
          </a:fillRef>
          <a:effectRef idx="0">
            <a:schemeClr val="dk1"/>
          </a:effectRef>
          <a:fontRef idx="minor">
            <a:schemeClr val="dk1"/>
          </a:fontRef>
        </p:style>
        <p:txBody>
          <a:bodyPr wrap="square" lIns="91440" tIns="45720" rIns="91440" bIns="45720">
            <a:spAutoFit/>
          </a:bodyPr>
          <a:lstStyle/>
          <a:p>
            <a:pPr algn="ctr"/>
            <a:r>
              <a:rPr lang="en-US" sz="5400" b="1" dirty="0" smtClean="0">
                <a:ln w="0"/>
                <a:effectLst>
                  <a:outerShdw blurRad="38100" dist="19050" dir="2700000" algn="tl" rotWithShape="0">
                    <a:schemeClr val="dk1">
                      <a:alpha val="40000"/>
                    </a:schemeClr>
                  </a:outerShdw>
                </a:effectLst>
              </a:rPr>
              <a:t>5 minutes</a:t>
            </a:r>
            <a:endParaRPr lang="ru-RU" sz="5400" b="1"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5767175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5"/>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6"/>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US</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pPr marL="514350" indent="-514350">
              <a:buAutoNum type="arabicPeriod"/>
            </a:pPr>
            <a:r>
              <a:rPr lang="en-US" b="0" dirty="0" smtClean="0">
                <a:latin typeface="Times New Roman" panose="02020603050405020304" pitchFamily="18" charset="0"/>
                <a:cs typeface="Times New Roman" panose="02020603050405020304" pitchFamily="18" charset="0"/>
              </a:rPr>
              <a:t>The Comprehensive Environmental Response, Compensation and Liability Act (CERCLA) (1980)</a:t>
            </a:r>
          </a:p>
          <a:p>
            <a:pPr marL="514350" indent="-514350">
              <a:buAutoNum type="arabicPeriod"/>
            </a:pPr>
            <a:r>
              <a:rPr lang="en-US" b="0" dirty="0" smtClean="0">
                <a:latin typeface="Times New Roman" panose="02020603050405020304" pitchFamily="18" charset="0"/>
                <a:cs typeface="Times New Roman" panose="02020603050405020304" pitchFamily="18" charset="0"/>
              </a:rPr>
              <a:t>The Resource Conservation And Recovery Act (RCRA) </a:t>
            </a:r>
          </a:p>
          <a:p>
            <a:pPr marL="514350" indent="-514350">
              <a:buAutoNum type="arabicPeriod"/>
            </a:pPr>
            <a:r>
              <a:rPr lang="en-US" b="0" dirty="0" smtClean="0">
                <a:latin typeface="Times New Roman" panose="02020603050405020304" pitchFamily="18" charset="0"/>
                <a:cs typeface="Times New Roman" panose="02020603050405020304" pitchFamily="18" charset="0"/>
              </a:rPr>
              <a:t>The Clean Air Act (1970)</a:t>
            </a:r>
          </a:p>
          <a:p>
            <a:pPr marL="514350" indent="-514350">
              <a:buAutoNum type="arabicPeriod"/>
            </a:pPr>
            <a:r>
              <a:rPr lang="en-US" b="0" dirty="0" smtClean="0">
                <a:latin typeface="Times New Roman" panose="02020603050405020304" pitchFamily="18" charset="0"/>
                <a:cs typeface="Times New Roman" panose="02020603050405020304" pitchFamily="18" charset="0"/>
              </a:rPr>
              <a:t>The Clean Water Act (1977)</a:t>
            </a:r>
          </a:p>
          <a:p>
            <a:pPr marL="514350" indent="-514350">
              <a:buAutoNum type="arabicPeriod"/>
            </a:pPr>
            <a:r>
              <a:rPr lang="en-US" b="0" dirty="0" smtClean="0">
                <a:latin typeface="Times New Roman" panose="02020603050405020304" pitchFamily="18" charset="0"/>
                <a:cs typeface="Times New Roman" panose="02020603050405020304" pitchFamily="18" charset="0"/>
              </a:rPr>
              <a:t>National Pollutant Discharge Elimination System</a:t>
            </a:r>
          </a:p>
          <a:p>
            <a:endParaRPr lang="en-US" b="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504703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0"/>
            <a:ext cx="10515600" cy="1325563"/>
          </a:xfrm>
        </p:spPr>
        <p:txBody>
          <a:bodyPr/>
          <a:lstStyle/>
          <a:p>
            <a:pPr algn="ct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The Clean Water Act (1977)</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838200" y="1027906"/>
            <a:ext cx="10515600" cy="4351338"/>
          </a:xfrm>
        </p:spPr>
        <p:txBody>
          <a:bodyPr>
            <a:noAutofit/>
          </a:bodyPr>
          <a:lstStyle/>
          <a:p>
            <a:pPr>
              <a:lnSpc>
                <a:spcPct val="200000"/>
              </a:lnSpc>
            </a:pPr>
            <a:r>
              <a:rPr lang="en-US" sz="2800" b="0" dirty="0" smtClean="0">
                <a:latin typeface="Times New Roman" panose="02020603050405020304" pitchFamily="18" charset="0"/>
                <a:cs typeface="Times New Roman" panose="02020603050405020304" pitchFamily="18" charset="0"/>
              </a:rPr>
              <a:t>Prohibits “discharge of any pollutant by any person” into waters of the US</a:t>
            </a:r>
          </a:p>
          <a:p>
            <a:pPr>
              <a:lnSpc>
                <a:spcPct val="200000"/>
              </a:lnSpc>
            </a:pPr>
            <a:r>
              <a:rPr lang="en-US" sz="2800" b="0" dirty="0" smtClean="0">
                <a:latin typeface="Times New Roman" panose="02020603050405020304" pitchFamily="18" charset="0"/>
                <a:cs typeface="Times New Roman" panose="02020603050405020304" pitchFamily="18" charset="0"/>
              </a:rPr>
              <a:t>Regulated the discharge of pollutants through a permitting program</a:t>
            </a:r>
          </a:p>
          <a:p>
            <a:pPr>
              <a:lnSpc>
                <a:spcPct val="200000"/>
              </a:lnSpc>
            </a:pPr>
            <a:r>
              <a:rPr lang="en-US" sz="2800" b="0" dirty="0" smtClean="0">
                <a:latin typeface="Times New Roman" panose="02020603050405020304" pitchFamily="18" charset="0"/>
                <a:cs typeface="Times New Roman" panose="02020603050405020304" pitchFamily="18" charset="0"/>
              </a:rPr>
              <a:t>Requires each state to adopt water quality standards for the water bodies located within its borders which serve as the basis for treatment controls and </a:t>
            </a:r>
            <a:r>
              <a:rPr lang="en-US" sz="2800" b="0" dirty="0" err="1" smtClean="0">
                <a:latin typeface="Times New Roman" panose="02020603050405020304" pitchFamily="18" charset="0"/>
                <a:cs typeface="Times New Roman" panose="02020603050405020304" pitchFamily="18" charset="0"/>
              </a:rPr>
              <a:t>waterqulity</a:t>
            </a:r>
            <a:r>
              <a:rPr lang="en-US" sz="2800" b="0" dirty="0" smtClean="0">
                <a:latin typeface="Times New Roman" panose="02020603050405020304" pitchFamily="18" charset="0"/>
                <a:cs typeface="Times New Roman" panose="02020603050405020304" pitchFamily="18" charset="0"/>
              </a:rPr>
              <a:t> protection strategies. </a:t>
            </a:r>
          </a:p>
          <a:p>
            <a:pPr>
              <a:lnSpc>
                <a:spcPct val="200000"/>
              </a:lnSpc>
            </a:pPr>
            <a:endParaRPr lang="en-US" sz="2800" b="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35444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UK</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838200" y="1486958"/>
            <a:ext cx="10515600" cy="4351338"/>
          </a:xfrm>
        </p:spPr>
        <p:txBody>
          <a:bodyPr>
            <a:noAutofit/>
          </a:bodyPr>
          <a:lstStyle/>
          <a:p>
            <a:pPr algn="just">
              <a:lnSpc>
                <a:spcPct val="150000"/>
              </a:lnSpc>
            </a:pPr>
            <a:r>
              <a:rPr lang="en-US" b="0" i="1" dirty="0" smtClean="0">
                <a:latin typeface="Times New Roman" panose="02020603050405020304" pitchFamily="18" charset="0"/>
                <a:cs typeface="Times New Roman" panose="02020603050405020304" pitchFamily="18" charset="0"/>
              </a:rPr>
              <a:t>Regina v Secretary of State for the Environment and another, Ex Parte </a:t>
            </a:r>
            <a:r>
              <a:rPr lang="en-US" b="0" i="1" dirty="0" err="1" smtClean="0">
                <a:latin typeface="Times New Roman" panose="02020603050405020304" pitchFamily="18" charset="0"/>
                <a:cs typeface="Times New Roman" panose="02020603050405020304" pitchFamily="18" charset="0"/>
              </a:rPr>
              <a:t>Standley</a:t>
            </a:r>
            <a:r>
              <a:rPr lang="en-US" b="0" i="1" dirty="0" smtClean="0">
                <a:latin typeface="Times New Roman" panose="02020603050405020304" pitchFamily="18" charset="0"/>
                <a:cs typeface="Times New Roman" panose="02020603050405020304" pitchFamily="18" charset="0"/>
              </a:rPr>
              <a:t> and others (National Farmers Union, Intervener) (1999)</a:t>
            </a:r>
          </a:p>
          <a:p>
            <a:pPr algn="just">
              <a:lnSpc>
                <a:spcPct val="150000"/>
              </a:lnSpc>
            </a:pPr>
            <a:r>
              <a:rPr lang="en-US" b="0" i="1" dirty="0" smtClean="0">
                <a:latin typeface="Times New Roman" panose="02020603050405020304" pitchFamily="18" charset="0"/>
                <a:cs typeface="Times New Roman" panose="02020603050405020304" pitchFamily="18" charset="0"/>
              </a:rPr>
              <a:t>“It must be understood as requiring the person who causes the pollution, and that person along, to bear not only the costs of remedying pollution but also those arising form the implementation of a policy of prevention”</a:t>
            </a:r>
          </a:p>
          <a:p>
            <a:pPr algn="just">
              <a:lnSpc>
                <a:spcPct val="150000"/>
              </a:lnSpc>
            </a:pPr>
            <a:r>
              <a:rPr lang="en-US" b="0" i="1" dirty="0" smtClean="0">
                <a:latin typeface="Times New Roman" panose="02020603050405020304" pitchFamily="18" charset="0"/>
                <a:cs typeface="Times New Roman" panose="02020603050405020304" pitchFamily="18" charset="0"/>
              </a:rPr>
              <a:t>“The person responsible for the harmful effect </a:t>
            </a:r>
            <a:r>
              <a:rPr lang="en-US" b="0" i="1" dirty="0" err="1" smtClean="0">
                <a:latin typeface="Times New Roman" panose="02020603050405020304" pitchFamily="18" charset="0"/>
                <a:cs typeface="Times New Roman" panose="02020603050405020304" pitchFamily="18" charset="0"/>
              </a:rPr>
              <a:t>wil</a:t>
            </a:r>
            <a:r>
              <a:rPr lang="en-US" b="0" i="1" dirty="0" smtClean="0">
                <a:latin typeface="Times New Roman" panose="02020603050405020304" pitchFamily="18" charset="0"/>
                <a:cs typeface="Times New Roman" panose="02020603050405020304" pitchFamily="18" charset="0"/>
              </a:rPr>
              <a:t> then be required to make good or bear the cost of that harm”</a:t>
            </a:r>
            <a:endParaRPr lang="en-US" b="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138950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Canada</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838200" y="1855605"/>
            <a:ext cx="10515600" cy="4351338"/>
          </a:xfrm>
        </p:spPr>
        <p:txBody>
          <a:bodyPr>
            <a:normAutofit/>
          </a:bodyPr>
          <a:lstStyle/>
          <a:p>
            <a:pPr algn="just">
              <a:lnSpc>
                <a:spcPct val="150000"/>
              </a:lnSpc>
            </a:pPr>
            <a:r>
              <a:rPr lang="en-US" sz="3200" b="0" dirty="0" smtClean="0">
                <a:latin typeface="Times New Roman" panose="02020603050405020304" pitchFamily="18" charset="0"/>
                <a:cs typeface="Times New Roman" panose="02020603050405020304" pitchFamily="18" charset="0"/>
              </a:rPr>
              <a:t>Court cases</a:t>
            </a:r>
            <a:r>
              <a:rPr lang="en-US" sz="3200" b="0" dirty="0">
                <a:latin typeface="Times New Roman" panose="02020603050405020304" pitchFamily="18" charset="0"/>
                <a:cs typeface="Times New Roman" panose="02020603050405020304" pitchFamily="18" charset="0"/>
              </a:rPr>
              <a:t> </a:t>
            </a:r>
            <a:r>
              <a:rPr lang="en-US" sz="3200" b="0" dirty="0" smtClean="0">
                <a:latin typeface="Times New Roman" panose="02020603050405020304" pitchFamily="18" charset="0"/>
                <a:cs typeface="Times New Roman" panose="02020603050405020304" pitchFamily="18" charset="0"/>
              </a:rPr>
              <a:t>(The Queen v Hydro-Quebec)</a:t>
            </a:r>
          </a:p>
          <a:p>
            <a:pPr algn="just">
              <a:lnSpc>
                <a:spcPct val="150000"/>
              </a:lnSpc>
            </a:pPr>
            <a:r>
              <a:rPr lang="en-US" sz="3200" b="0" dirty="0" smtClean="0">
                <a:latin typeface="Times New Roman" panose="02020603050405020304" pitchFamily="18" charset="0"/>
                <a:cs typeface="Times New Roman" panose="02020603050405020304" pitchFamily="18" charset="0"/>
              </a:rPr>
              <a:t>Canadian provincial jurisdictions</a:t>
            </a:r>
          </a:p>
          <a:p>
            <a:pPr algn="just">
              <a:lnSpc>
                <a:spcPct val="150000"/>
              </a:lnSpc>
            </a:pPr>
            <a:r>
              <a:rPr lang="en-US" sz="3200" b="0" dirty="0" smtClean="0">
                <a:latin typeface="Times New Roman" panose="02020603050405020304" pitchFamily="18" charset="0"/>
                <a:cs typeface="Times New Roman" panose="02020603050405020304" pitchFamily="18" charset="0"/>
              </a:rPr>
              <a:t>Federal environmental legislation</a:t>
            </a:r>
          </a:p>
          <a:p>
            <a:pPr algn="just">
              <a:lnSpc>
                <a:spcPct val="150000"/>
              </a:lnSpc>
            </a:pPr>
            <a:r>
              <a:rPr lang="en-US" sz="3200" b="0" dirty="0" smtClean="0">
                <a:latin typeface="Times New Roman" panose="02020603050405020304" pitchFamily="18" charset="0"/>
                <a:cs typeface="Times New Roman" panose="02020603050405020304" pitchFamily="18" charset="0"/>
              </a:rPr>
              <a:t>Imperial Oil Ltd. v Quebec (Minister of Environment) (2003)</a:t>
            </a:r>
            <a:endParaRPr lang="en-US" sz="3200" b="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533428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Imperial Oil Ltd. v Quebec (Minister of Environment)</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838200" y="1690688"/>
            <a:ext cx="10515600" cy="4351338"/>
          </a:xfrm>
        </p:spPr>
        <p:txBody>
          <a:bodyPr>
            <a:noAutofit/>
          </a:bodyPr>
          <a:lstStyle/>
          <a:p>
            <a:r>
              <a:rPr lang="en-US" sz="2800" b="0" dirty="0" smtClean="0">
                <a:latin typeface="Times New Roman" panose="02020603050405020304" pitchFamily="18" charset="0"/>
                <a:cs typeface="Times New Roman" panose="02020603050405020304" pitchFamily="18" charset="0"/>
              </a:rPr>
              <a:t>From 1920 to 1973 Imperial Oil Ltd. Had owned and operated a petroleum depot on property subsequently sold in 1979.</a:t>
            </a:r>
          </a:p>
          <a:p>
            <a:r>
              <a:rPr lang="en-US" sz="2800" b="0" dirty="0" smtClean="0">
                <a:latin typeface="Times New Roman" panose="02020603050405020304" pitchFamily="18" charset="0"/>
                <a:cs typeface="Times New Roman" panose="02020603050405020304" pitchFamily="18" charset="0"/>
              </a:rPr>
              <a:t>Minister of Environment of Quebec decided to issue an order against Imperial Oil to study and assess the contamination of lands which it formerly used and owned.</a:t>
            </a:r>
          </a:p>
          <a:p>
            <a:r>
              <a:rPr lang="en-US" sz="2800" b="0" dirty="0" smtClean="0">
                <a:latin typeface="Times New Roman" panose="02020603050405020304" pitchFamily="18" charset="0"/>
                <a:cs typeface="Times New Roman" panose="02020603050405020304" pitchFamily="18" charset="0"/>
              </a:rPr>
              <a:t>The study revealed that the land was contaminated </a:t>
            </a:r>
          </a:p>
          <a:p>
            <a:r>
              <a:rPr lang="en-US" sz="2800" b="0" dirty="0" smtClean="0">
                <a:latin typeface="Times New Roman" panose="02020603050405020304" pitchFamily="18" charset="0"/>
                <a:cs typeface="Times New Roman" panose="02020603050405020304" pitchFamily="18" charset="0"/>
              </a:rPr>
              <a:t>The Minister of Environment issued an Order against Imperial Oil to cover the costs of contamination caused by the company’s previous use of the property</a:t>
            </a:r>
          </a:p>
          <a:p>
            <a:r>
              <a:rPr lang="en-US" sz="2800" b="0" dirty="0" smtClean="0">
                <a:latin typeface="Times New Roman" panose="02020603050405020304" pitchFamily="18" charset="0"/>
                <a:cs typeface="Times New Roman" panose="02020603050405020304" pitchFamily="18" charset="0"/>
              </a:rPr>
              <a:t>Imperial Oil sued the Minister on the ground of bias</a:t>
            </a:r>
          </a:p>
          <a:p>
            <a:r>
              <a:rPr lang="en-US" sz="2800" b="0" dirty="0" smtClean="0">
                <a:latin typeface="Times New Roman" panose="02020603050405020304" pitchFamily="18" charset="0"/>
                <a:cs typeface="Times New Roman" panose="02020603050405020304" pitchFamily="18" charset="0"/>
              </a:rPr>
              <a:t>What do you think the outcome was?</a:t>
            </a:r>
          </a:p>
          <a:p>
            <a:endParaRPr lang="en-US" sz="2800" b="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538576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02734" y="1097492"/>
            <a:ext cx="10515600" cy="4351338"/>
          </a:xfrm>
        </p:spPr>
        <p:txBody>
          <a:bodyPr>
            <a:noAutofit/>
          </a:bodyPr>
          <a:lstStyle/>
          <a:p>
            <a:pPr>
              <a:lnSpc>
                <a:spcPct val="200000"/>
              </a:lnSpc>
            </a:pPr>
            <a:r>
              <a:rPr lang="en-US" sz="2800" b="0" dirty="0" smtClean="0">
                <a:latin typeface="Times New Roman" panose="02020603050405020304" pitchFamily="18" charset="0"/>
                <a:cs typeface="Times New Roman" panose="02020603050405020304" pitchFamily="18" charset="0"/>
              </a:rPr>
              <a:t>The Court found that the Minister had in fact followed the procedural requirements and in issuing judgment against imperial Oil, applied the “polluter pays” principle, one of the main environmental principles in Quebec’s legislation</a:t>
            </a:r>
          </a:p>
          <a:p>
            <a:pPr>
              <a:lnSpc>
                <a:spcPct val="200000"/>
              </a:lnSpc>
            </a:pPr>
            <a:r>
              <a:rPr lang="en-US" sz="2800" b="0" dirty="0" smtClean="0">
                <a:latin typeface="Times New Roman" panose="02020603050405020304" pitchFamily="18" charset="0"/>
                <a:cs typeface="Times New Roman" panose="02020603050405020304" pitchFamily="18" charset="0"/>
              </a:rPr>
              <a:t>The Imperial Oil had to pay</a:t>
            </a:r>
          </a:p>
        </p:txBody>
      </p:sp>
    </p:spTree>
    <p:extLst>
      <p:ext uri="{BB962C8B-B14F-4D97-AF65-F5344CB8AC3E}">
        <p14:creationId xmlns:p14="http://schemas.microsoft.com/office/powerpoint/2010/main" val="37148522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199" y="287866"/>
            <a:ext cx="10515600" cy="1325563"/>
          </a:xfrm>
        </p:spPr>
        <p:txBody>
          <a:bodyPr/>
          <a:lstStyle/>
          <a:p>
            <a:pPr algn="ct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India</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550333" y="1325563"/>
            <a:ext cx="11091333" cy="5404908"/>
          </a:xfrm>
        </p:spPr>
        <p:txBody>
          <a:bodyPr>
            <a:noAutofit/>
          </a:bodyPr>
          <a:lstStyle/>
          <a:p>
            <a:pPr marL="0" indent="0">
              <a:lnSpc>
                <a:spcPct val="150000"/>
              </a:lnSpc>
              <a:buNone/>
            </a:pPr>
            <a:r>
              <a:rPr lang="en-US" b="0" dirty="0" smtClean="0">
                <a:latin typeface="Times New Roman" panose="02020603050405020304" pitchFamily="18" charset="0"/>
                <a:cs typeface="Times New Roman" panose="02020603050405020304" pitchFamily="18" charset="0"/>
              </a:rPr>
              <a:t>1. Vellore Citizens Welfare Forum v Union of India (1991):</a:t>
            </a:r>
          </a:p>
          <a:p>
            <a:pPr marL="0" indent="0">
              <a:lnSpc>
                <a:spcPct val="150000"/>
              </a:lnSpc>
              <a:buNone/>
            </a:pPr>
            <a:r>
              <a:rPr lang="en-US" b="0" dirty="0" smtClean="0">
                <a:latin typeface="Times New Roman" panose="02020603050405020304" pitchFamily="18" charset="0"/>
                <a:cs typeface="Times New Roman" panose="02020603050405020304" pitchFamily="18" charset="0"/>
              </a:rPr>
              <a:t>The court ruled that: </a:t>
            </a:r>
            <a:r>
              <a:rPr lang="en-US" b="0" i="1" dirty="0" smtClean="0">
                <a:latin typeface="Times New Roman" panose="02020603050405020304" pitchFamily="18" charset="0"/>
                <a:cs typeface="Times New Roman" panose="02020603050405020304" pitchFamily="18" charset="0"/>
              </a:rPr>
              <a:t>“Remediation of the damaged environment is part of the process of “Sustainable Development” and as such polluter is liable to apply the cost to the individual sufferers as well as the cost of reversing the damaged ecology”</a:t>
            </a:r>
          </a:p>
          <a:p>
            <a:pPr marL="0" indent="0">
              <a:lnSpc>
                <a:spcPct val="150000"/>
              </a:lnSpc>
              <a:buNone/>
            </a:pPr>
            <a:r>
              <a:rPr lang="en-US" b="0" dirty="0" smtClean="0">
                <a:latin typeface="Times New Roman" panose="02020603050405020304" pitchFamily="18" charset="0"/>
                <a:cs typeface="Times New Roman" panose="02020603050405020304" pitchFamily="18" charset="0"/>
              </a:rPr>
              <a:t>2. Mehta v . Union of India (1996):</a:t>
            </a:r>
          </a:p>
          <a:p>
            <a:pPr marL="0" indent="0">
              <a:lnSpc>
                <a:spcPct val="150000"/>
              </a:lnSpc>
              <a:buNone/>
            </a:pPr>
            <a:r>
              <a:rPr lang="en-US" b="0" i="1" dirty="0" smtClean="0">
                <a:latin typeface="Times New Roman" panose="02020603050405020304" pitchFamily="18" charset="0"/>
                <a:cs typeface="Times New Roman" panose="02020603050405020304" pitchFamily="18" charset="0"/>
              </a:rPr>
              <a:t>“if rights were violated by the disturbance of the environment, damages could be awarded not only for the disturbance of the ecological imbalance, but also for the victims who have suffered due to that disturbance”</a:t>
            </a:r>
          </a:p>
          <a:p>
            <a:endParaRPr lang="en-US" b="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216154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100000">
              <a:srgbClr val="00B050"/>
            </a:gs>
            <a:gs pos="0">
              <a:schemeClr val="accent1"/>
            </a:gs>
          </a:gsLst>
          <a:lin ang="1440000" scaled="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504412" y="1034302"/>
            <a:ext cx="9175668" cy="1644504"/>
          </a:xfrm>
        </p:spPr>
        <p:txBody>
          <a:bodyPr/>
          <a:lstStyle/>
          <a:p>
            <a:pPr algn="ctr"/>
            <a:r>
              <a:rPr lang="en-US" b="1" dirty="0" smtClean="0">
                <a:latin typeface="Times New Roman" panose="02020603050405020304" pitchFamily="18" charset="0"/>
                <a:cs typeface="Times New Roman" panose="02020603050405020304" pitchFamily="18" charset="0"/>
              </a:rPr>
              <a:t>Polluter Pays!</a:t>
            </a:r>
            <a:endParaRPr lang="en-US" b="1"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746974" y="2823316"/>
            <a:ext cx="10690545" cy="1561622"/>
          </a:xfrm>
        </p:spPr>
        <p:txBody>
          <a:bodyPr/>
          <a:lstStyle/>
          <a:p>
            <a:pPr algn="ctr"/>
            <a:r>
              <a:rPr lang="en-US" b="1" dirty="0" smtClean="0">
                <a:latin typeface="Times New Roman" panose="02020603050405020304" pitchFamily="18" charset="0"/>
                <a:cs typeface="Times New Roman" panose="02020603050405020304" pitchFamily="18" charset="0"/>
              </a:rPr>
              <a:t>As </a:t>
            </a:r>
            <a:r>
              <a:rPr lang="en-US" b="1" dirty="0">
                <a:latin typeface="Times New Roman" panose="02020603050405020304" pitchFamily="18" charset="0"/>
                <a:cs typeface="Times New Roman" panose="02020603050405020304" pitchFamily="18" charset="0"/>
              </a:rPr>
              <a:t>an effective principle for ‘greening’ the current global economy</a:t>
            </a:r>
            <a:endParaRPr lang="en-US" dirty="0">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2">
            <a:biLevel thresh="25000"/>
          </a:blip>
          <a:stretch>
            <a:fillRect/>
          </a:stretch>
        </p:blipFill>
        <p:spPr>
          <a:xfrm>
            <a:off x="3113775" y="1899183"/>
            <a:ext cx="647920" cy="647920"/>
          </a:xfrm>
          <a:prstGeom prst="rect">
            <a:avLst/>
          </a:prstGeom>
          <a:noFill/>
          <a:ln>
            <a:noFill/>
          </a:ln>
        </p:spPr>
      </p:pic>
    </p:spTree>
    <p:extLst>
      <p:ext uri="{BB962C8B-B14F-4D97-AF65-F5344CB8AC3E}">
        <p14:creationId xmlns:p14="http://schemas.microsoft.com/office/powerpoint/2010/main" val="10548691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2800" dirty="0" smtClean="0">
                <a:solidFill>
                  <a:schemeClr val="tx1"/>
                </a:solidFill>
                <a:latin typeface="Times New Roman" panose="02020603050405020304" pitchFamily="18" charset="0"/>
                <a:cs typeface="Times New Roman" panose="02020603050405020304" pitchFamily="18" charset="0"/>
              </a:rPr>
              <a:t>This section will show how </a:t>
            </a:r>
            <a:r>
              <a:rPr lang="en-US" sz="2800" b="1" dirty="0" smtClean="0">
                <a:solidFill>
                  <a:srgbClr val="FF0000"/>
                </a:solidFill>
                <a:latin typeface="Times New Roman" panose="02020603050405020304" pitchFamily="18" charset="0"/>
                <a:cs typeface="Times New Roman" panose="02020603050405020304" pitchFamily="18" charset="0"/>
              </a:rPr>
              <a:t>Polluter Pays Principle </a:t>
            </a:r>
            <a:r>
              <a:rPr lang="en-US" sz="2800" dirty="0" smtClean="0">
                <a:solidFill>
                  <a:schemeClr val="tx1"/>
                </a:solidFill>
                <a:latin typeface="Times New Roman" panose="02020603050405020304" pitchFamily="18" charset="0"/>
                <a:cs typeface="Times New Roman" panose="02020603050405020304" pitchFamily="18" charset="0"/>
              </a:rPr>
              <a:t>is the </a:t>
            </a:r>
            <a:r>
              <a:rPr lang="en-US" sz="2800" b="1" i="1" dirty="0" smtClean="0">
                <a:solidFill>
                  <a:srgbClr val="FF0000"/>
                </a:solidFill>
                <a:latin typeface="Times New Roman" panose="02020603050405020304" pitchFamily="18" charset="0"/>
                <a:cs typeface="Times New Roman" panose="02020603050405020304" pitchFamily="18" charset="0"/>
              </a:rPr>
              <a:t>most effective </a:t>
            </a:r>
            <a:r>
              <a:rPr lang="en-US" sz="2800" dirty="0" smtClean="0">
                <a:solidFill>
                  <a:schemeClr val="tx1"/>
                </a:solidFill>
                <a:latin typeface="Times New Roman" panose="02020603050405020304" pitchFamily="18" charset="0"/>
                <a:cs typeface="Times New Roman" panose="02020603050405020304" pitchFamily="18" charset="0"/>
              </a:rPr>
              <a:t>guiding principle for applying the </a:t>
            </a:r>
            <a:r>
              <a:rPr lang="en-US" sz="2800" b="1" dirty="0" smtClean="0">
                <a:solidFill>
                  <a:srgbClr val="FF0000"/>
                </a:solidFill>
                <a:latin typeface="Times New Roman" panose="02020603050405020304" pitchFamily="18" charset="0"/>
                <a:cs typeface="Times New Roman" panose="02020603050405020304" pitchFamily="18" charset="0"/>
              </a:rPr>
              <a:t>economic</a:t>
            </a:r>
            <a:r>
              <a:rPr lang="en-US" sz="2800" b="1" dirty="0" smtClean="0">
                <a:solidFill>
                  <a:schemeClr val="tx1"/>
                </a:solidFill>
                <a:latin typeface="Times New Roman" panose="02020603050405020304" pitchFamily="18" charset="0"/>
                <a:cs typeface="Times New Roman" panose="02020603050405020304" pitchFamily="18" charset="0"/>
              </a:rPr>
              <a:t> </a:t>
            </a:r>
            <a:r>
              <a:rPr lang="en-US" sz="2800" b="1" dirty="0" smtClean="0">
                <a:solidFill>
                  <a:srgbClr val="FF0000"/>
                </a:solidFill>
                <a:latin typeface="Times New Roman" panose="02020603050405020304" pitchFamily="18" charset="0"/>
                <a:cs typeface="Times New Roman" panose="02020603050405020304" pitchFamily="18" charset="0"/>
              </a:rPr>
              <a:t>instruments</a:t>
            </a:r>
            <a:r>
              <a:rPr lang="en-US" sz="2800" b="1" dirty="0" smtClean="0">
                <a:solidFill>
                  <a:schemeClr val="tx1"/>
                </a:solidFill>
                <a:latin typeface="Times New Roman" panose="02020603050405020304" pitchFamily="18" charset="0"/>
                <a:cs typeface="Times New Roman" panose="02020603050405020304" pitchFamily="18" charset="0"/>
              </a:rPr>
              <a:t> </a:t>
            </a:r>
            <a:r>
              <a:rPr lang="en-US" sz="2800" dirty="0" smtClean="0">
                <a:solidFill>
                  <a:schemeClr val="tx1"/>
                </a:solidFill>
                <a:latin typeface="Times New Roman" panose="02020603050405020304" pitchFamily="18" charset="0"/>
                <a:cs typeface="Times New Roman" panose="02020603050405020304" pitchFamily="18" charset="0"/>
              </a:rPr>
              <a:t>to </a:t>
            </a:r>
            <a:r>
              <a:rPr lang="en-US" sz="2800" i="1" dirty="0" smtClean="0">
                <a:solidFill>
                  <a:schemeClr val="tx1"/>
                </a:solidFill>
                <a:latin typeface="Times New Roman" panose="02020603050405020304" pitchFamily="18" charset="0"/>
                <a:cs typeface="Times New Roman" panose="02020603050405020304" pitchFamily="18" charset="0"/>
              </a:rPr>
              <a:t>rejuvenate</a:t>
            </a:r>
            <a:r>
              <a:rPr lang="en-US" sz="2800" dirty="0" smtClean="0">
                <a:solidFill>
                  <a:schemeClr val="tx1"/>
                </a:solidFill>
                <a:latin typeface="Times New Roman" panose="02020603050405020304" pitchFamily="18" charset="0"/>
                <a:cs typeface="Times New Roman" panose="02020603050405020304" pitchFamily="18" charset="0"/>
              </a:rPr>
              <a:t> the current global economy.</a:t>
            </a:r>
            <a:endParaRPr lang="en-US" sz="2800" dirty="0">
              <a:solidFill>
                <a:schemeClr val="tx1"/>
              </a:solidFill>
              <a:latin typeface="Times New Roman" panose="02020603050405020304" pitchFamily="18" charset="0"/>
              <a:cs typeface="Times New Roman" panose="02020603050405020304" pitchFamily="18" charset="0"/>
            </a:endParaRPr>
          </a:p>
        </p:txBody>
      </p:sp>
      <p:sp>
        <p:nvSpPr>
          <p:cNvPr id="7" name="Content Placeholder 6"/>
          <p:cNvSpPr>
            <a:spLocks noGrp="1"/>
          </p:cNvSpPr>
          <p:nvPr>
            <p:ph idx="1"/>
          </p:nvPr>
        </p:nvSpPr>
        <p:spPr>
          <a:xfrm>
            <a:off x="838200" y="2236763"/>
            <a:ext cx="10515600" cy="3940200"/>
          </a:xfrm>
        </p:spPr>
        <p:txBody>
          <a:bodyPr/>
          <a:lstStyle/>
          <a:p>
            <a:pPr algn="just"/>
            <a:r>
              <a:rPr lang="en-US" b="0" dirty="0">
                <a:solidFill>
                  <a:srgbClr val="FF0000"/>
                </a:solidFill>
                <a:latin typeface="Times New Roman" panose="02020603050405020304" pitchFamily="18" charset="0"/>
                <a:cs typeface="Times New Roman" panose="02020603050405020304" pitchFamily="18" charset="0"/>
              </a:rPr>
              <a:t>Economic instruments </a:t>
            </a:r>
            <a:r>
              <a:rPr lang="en-US" b="0" dirty="0">
                <a:solidFill>
                  <a:schemeClr val="tx1"/>
                </a:solidFill>
                <a:latin typeface="Times New Roman" panose="02020603050405020304" pitchFamily="18" charset="0"/>
                <a:cs typeface="Times New Roman" panose="02020603050405020304" pitchFamily="18" charset="0"/>
              </a:rPr>
              <a:t>aim to institute </a:t>
            </a:r>
            <a:r>
              <a:rPr lang="en-US" b="0" dirty="0">
                <a:solidFill>
                  <a:srgbClr val="00B0F0"/>
                </a:solidFill>
                <a:latin typeface="Times New Roman" panose="02020603050405020304" pitchFamily="18" charset="0"/>
                <a:cs typeface="Times New Roman" panose="02020603050405020304" pitchFamily="18" charset="0"/>
              </a:rPr>
              <a:t>full cost </a:t>
            </a:r>
            <a:r>
              <a:rPr lang="en-US" b="0" dirty="0" smtClean="0">
                <a:solidFill>
                  <a:srgbClr val="00B0F0"/>
                </a:solidFill>
                <a:latin typeface="Times New Roman" panose="02020603050405020304" pitchFamily="18" charset="0"/>
                <a:cs typeface="Times New Roman" panose="02020603050405020304" pitchFamily="18" charset="0"/>
              </a:rPr>
              <a:t>pricing</a:t>
            </a:r>
            <a:r>
              <a:rPr lang="en-US" b="0" dirty="0" smtClean="0">
                <a:latin typeface="Times New Roman" panose="02020603050405020304" pitchFamily="18" charset="0"/>
                <a:cs typeface="Times New Roman" panose="02020603050405020304" pitchFamily="18" charset="0"/>
              </a:rPr>
              <a:t> </a:t>
            </a:r>
            <a:r>
              <a:rPr lang="en-US" b="0" dirty="0">
                <a:solidFill>
                  <a:schemeClr val="tx1"/>
                </a:solidFill>
                <a:latin typeface="Times New Roman" panose="02020603050405020304" pitchFamily="18" charset="0"/>
                <a:cs typeface="Times New Roman" panose="02020603050405020304" pitchFamily="18" charset="0"/>
              </a:rPr>
              <a:t>by costing and charging full scarcity cost for resource depletion and full damage cost for </a:t>
            </a:r>
            <a:r>
              <a:rPr lang="en-US" b="0" dirty="0" smtClean="0">
                <a:solidFill>
                  <a:schemeClr val="tx1"/>
                </a:solidFill>
                <a:latin typeface="Times New Roman" panose="02020603050405020304" pitchFamily="18" charset="0"/>
                <a:cs typeface="Times New Roman" panose="02020603050405020304" pitchFamily="18" charset="0"/>
              </a:rPr>
              <a:t>environmental </a:t>
            </a:r>
            <a:r>
              <a:rPr lang="en-US" b="0" dirty="0">
                <a:solidFill>
                  <a:schemeClr val="tx1"/>
                </a:solidFill>
                <a:latin typeface="Times New Roman" panose="02020603050405020304" pitchFamily="18" charset="0"/>
                <a:cs typeface="Times New Roman" panose="02020603050405020304" pitchFamily="18" charset="0"/>
              </a:rPr>
              <a:t>degradation </a:t>
            </a:r>
            <a:r>
              <a:rPr lang="en-US" b="0" dirty="0" smtClean="0">
                <a:solidFill>
                  <a:schemeClr val="tx1"/>
                </a:solidFill>
                <a:latin typeface="Times New Roman" panose="02020603050405020304" pitchFamily="18" charset="0"/>
                <a:cs typeface="Times New Roman" panose="02020603050405020304" pitchFamily="18" charset="0"/>
              </a:rPr>
              <a:t>(</a:t>
            </a:r>
            <a:r>
              <a:rPr lang="en-US" b="0" dirty="0">
                <a:solidFill>
                  <a:schemeClr val="tx1"/>
                </a:solidFill>
                <a:latin typeface="Times New Roman" panose="02020603050405020304" pitchFamily="18" charset="0"/>
                <a:cs typeface="Times New Roman" panose="02020603050405020304" pitchFamily="18" charset="0"/>
              </a:rPr>
              <a:t>T </a:t>
            </a:r>
            <a:r>
              <a:rPr lang="en-US" b="0" dirty="0" err="1" smtClean="0">
                <a:solidFill>
                  <a:schemeClr val="tx1"/>
                </a:solidFill>
                <a:latin typeface="Times New Roman" panose="02020603050405020304" pitchFamily="18" charset="0"/>
                <a:cs typeface="Times New Roman" panose="02020603050405020304" pitchFamily="18" charset="0"/>
              </a:rPr>
              <a:t>Panayotou</a:t>
            </a:r>
            <a:r>
              <a:rPr lang="en-US" b="0" dirty="0" smtClean="0">
                <a:solidFill>
                  <a:schemeClr val="tx1"/>
                </a:solidFill>
                <a:latin typeface="Times New Roman" panose="02020603050405020304" pitchFamily="18" charset="0"/>
                <a:cs typeface="Times New Roman" panose="02020603050405020304" pitchFamily="18" charset="0"/>
              </a:rPr>
              <a:t>:‎1994).</a:t>
            </a:r>
          </a:p>
          <a:p>
            <a:pPr algn="just"/>
            <a:r>
              <a:rPr lang="en-US" b="0" dirty="0">
                <a:solidFill>
                  <a:srgbClr val="FF0000"/>
                </a:solidFill>
                <a:latin typeface="Times New Roman" panose="02020603050405020304" pitchFamily="18" charset="0"/>
                <a:cs typeface="Times New Roman" panose="02020603050405020304" pitchFamily="18" charset="0"/>
              </a:rPr>
              <a:t>Full cost pricing </a:t>
            </a:r>
            <a:r>
              <a:rPr lang="en-US" b="0" dirty="0">
                <a:solidFill>
                  <a:schemeClr val="tx1"/>
                </a:solidFill>
                <a:latin typeface="Times New Roman" panose="02020603050405020304" pitchFamily="18" charset="0"/>
                <a:cs typeface="Times New Roman" panose="02020603050405020304" pitchFamily="18" charset="0"/>
              </a:rPr>
              <a:t>is given by the formula: </a:t>
            </a:r>
            <a:r>
              <a:rPr lang="en-US" dirty="0" smtClean="0">
                <a:solidFill>
                  <a:srgbClr val="7030A0"/>
                </a:solidFill>
                <a:latin typeface="Times New Roman" panose="02020603050405020304" pitchFamily="18" charset="0"/>
                <a:cs typeface="Times New Roman" panose="02020603050405020304" pitchFamily="18" charset="0"/>
              </a:rPr>
              <a:t>P</a:t>
            </a:r>
            <a:r>
              <a:rPr lang="en-US" b="0" dirty="0" smtClean="0">
                <a:solidFill>
                  <a:srgbClr val="7030A0"/>
                </a:solidFill>
                <a:latin typeface="Times New Roman" panose="02020603050405020304" pitchFamily="18" charset="0"/>
                <a:cs typeface="Times New Roman" panose="02020603050405020304" pitchFamily="18" charset="0"/>
              </a:rPr>
              <a:t> </a:t>
            </a:r>
            <a:r>
              <a:rPr lang="en-US" b="0" dirty="0">
                <a:solidFill>
                  <a:srgbClr val="7030A0"/>
                </a:solidFill>
                <a:latin typeface="Times New Roman" panose="02020603050405020304" pitchFamily="18" charset="0"/>
                <a:cs typeface="Times New Roman" panose="02020603050405020304" pitchFamily="18" charset="0"/>
              </a:rPr>
              <a:t>= </a:t>
            </a:r>
            <a:r>
              <a:rPr lang="en-US" dirty="0">
                <a:solidFill>
                  <a:srgbClr val="7030A0"/>
                </a:solidFill>
                <a:latin typeface="Times New Roman" panose="02020603050405020304" pitchFamily="18" charset="0"/>
                <a:cs typeface="Times New Roman" panose="02020603050405020304" pitchFamily="18" charset="0"/>
              </a:rPr>
              <a:t>MPC</a:t>
            </a:r>
            <a:r>
              <a:rPr lang="en-US" b="0" dirty="0">
                <a:solidFill>
                  <a:srgbClr val="7030A0"/>
                </a:solidFill>
                <a:latin typeface="Times New Roman" panose="02020603050405020304" pitchFamily="18" charset="0"/>
                <a:cs typeface="Times New Roman" panose="02020603050405020304" pitchFamily="18" charset="0"/>
              </a:rPr>
              <a:t> + </a:t>
            </a:r>
            <a:r>
              <a:rPr lang="en-US" dirty="0">
                <a:solidFill>
                  <a:srgbClr val="7030A0"/>
                </a:solidFill>
                <a:latin typeface="Times New Roman" panose="02020603050405020304" pitchFamily="18" charset="0"/>
                <a:cs typeface="Times New Roman" panose="02020603050405020304" pitchFamily="18" charset="0"/>
              </a:rPr>
              <a:t>MUC</a:t>
            </a:r>
            <a:r>
              <a:rPr lang="en-US" b="0" dirty="0">
                <a:solidFill>
                  <a:srgbClr val="7030A0"/>
                </a:solidFill>
                <a:latin typeface="Times New Roman" panose="02020603050405020304" pitchFamily="18" charset="0"/>
                <a:cs typeface="Times New Roman" panose="02020603050405020304" pitchFamily="18" charset="0"/>
              </a:rPr>
              <a:t> + </a:t>
            </a:r>
            <a:r>
              <a:rPr lang="en-US" dirty="0">
                <a:solidFill>
                  <a:srgbClr val="7030A0"/>
                </a:solidFill>
                <a:latin typeface="Times New Roman" panose="02020603050405020304" pitchFamily="18" charset="0"/>
                <a:cs typeface="Times New Roman" panose="02020603050405020304" pitchFamily="18" charset="0"/>
              </a:rPr>
              <a:t>MEC</a:t>
            </a:r>
            <a:endParaRPr lang="en-US" dirty="0" smtClean="0">
              <a:solidFill>
                <a:srgbClr val="7030A0"/>
              </a:solidFill>
              <a:latin typeface="Times New Roman" panose="02020603050405020304" pitchFamily="18" charset="0"/>
              <a:cs typeface="Times New Roman" panose="02020603050405020304" pitchFamily="18" charset="0"/>
            </a:endParaRPr>
          </a:p>
          <a:p>
            <a:pPr algn="just"/>
            <a:r>
              <a:rPr lang="en-US" sz="2000" b="0" i="1" dirty="0" smtClean="0">
                <a:solidFill>
                  <a:schemeClr val="tx1"/>
                </a:solidFill>
                <a:latin typeface="Times New Roman" panose="02020603050405020304" pitchFamily="18" charset="0"/>
                <a:cs typeface="Times New Roman" panose="02020603050405020304" pitchFamily="18" charset="0"/>
              </a:rPr>
              <a:t>Where, </a:t>
            </a:r>
            <a:r>
              <a:rPr lang="en-US" sz="2000" i="1" dirty="0">
                <a:solidFill>
                  <a:schemeClr val="tx1"/>
                </a:solidFill>
                <a:latin typeface="Times New Roman" panose="02020603050405020304" pitchFamily="18" charset="0"/>
                <a:cs typeface="Times New Roman" panose="02020603050405020304" pitchFamily="18" charset="0"/>
              </a:rPr>
              <a:t>P</a:t>
            </a:r>
            <a:r>
              <a:rPr lang="en-US" sz="2000" b="0" i="1" dirty="0">
                <a:solidFill>
                  <a:schemeClr val="tx1"/>
                </a:solidFill>
                <a:latin typeface="Times New Roman" panose="02020603050405020304" pitchFamily="18" charset="0"/>
                <a:cs typeface="Times New Roman" panose="02020603050405020304" pitchFamily="18" charset="0"/>
              </a:rPr>
              <a:t> = price </a:t>
            </a:r>
          </a:p>
          <a:p>
            <a:pPr algn="just"/>
            <a:r>
              <a:rPr lang="en-US" sz="2000" i="1" dirty="0">
                <a:solidFill>
                  <a:schemeClr val="tx1"/>
                </a:solidFill>
                <a:latin typeface="Times New Roman" panose="02020603050405020304" pitchFamily="18" charset="0"/>
                <a:cs typeface="Times New Roman" panose="02020603050405020304" pitchFamily="18" charset="0"/>
              </a:rPr>
              <a:t>MPC</a:t>
            </a:r>
            <a:r>
              <a:rPr lang="en-US" sz="2000" b="0" i="1" dirty="0">
                <a:solidFill>
                  <a:schemeClr val="tx1"/>
                </a:solidFill>
                <a:latin typeface="Times New Roman" panose="02020603050405020304" pitchFamily="18" charset="0"/>
                <a:cs typeface="Times New Roman" panose="02020603050405020304" pitchFamily="18" charset="0"/>
              </a:rPr>
              <a:t> = marginal (or incremental) production cost </a:t>
            </a:r>
          </a:p>
          <a:p>
            <a:pPr algn="just"/>
            <a:r>
              <a:rPr lang="en-US" sz="2000" i="1" dirty="0">
                <a:solidFill>
                  <a:schemeClr val="tx1"/>
                </a:solidFill>
                <a:latin typeface="Times New Roman" panose="02020603050405020304" pitchFamily="18" charset="0"/>
                <a:cs typeface="Times New Roman" panose="02020603050405020304" pitchFamily="18" charset="0"/>
              </a:rPr>
              <a:t>MUC</a:t>
            </a:r>
            <a:r>
              <a:rPr lang="en-US" sz="2000" b="0" i="1" dirty="0">
                <a:solidFill>
                  <a:schemeClr val="tx1"/>
                </a:solidFill>
                <a:latin typeface="Times New Roman" panose="02020603050405020304" pitchFamily="18" charset="0"/>
                <a:cs typeface="Times New Roman" panose="02020603050405020304" pitchFamily="18" charset="0"/>
              </a:rPr>
              <a:t> = marginal user (or depletion) cost </a:t>
            </a:r>
          </a:p>
          <a:p>
            <a:pPr algn="just"/>
            <a:r>
              <a:rPr lang="en-US" sz="2000" i="1" dirty="0">
                <a:solidFill>
                  <a:schemeClr val="tx1"/>
                </a:solidFill>
                <a:latin typeface="Times New Roman" panose="02020603050405020304" pitchFamily="18" charset="0"/>
                <a:cs typeface="Times New Roman" panose="02020603050405020304" pitchFamily="18" charset="0"/>
              </a:rPr>
              <a:t>MEC</a:t>
            </a:r>
            <a:r>
              <a:rPr lang="en-US" sz="2000" b="0" i="1" dirty="0">
                <a:solidFill>
                  <a:schemeClr val="tx1"/>
                </a:solidFill>
                <a:latin typeface="Times New Roman" panose="02020603050405020304" pitchFamily="18" charset="0"/>
                <a:cs typeface="Times New Roman" panose="02020603050405020304" pitchFamily="18" charset="0"/>
              </a:rPr>
              <a:t> = marginal environmental (or damage) cost. </a:t>
            </a:r>
            <a:endParaRPr lang="en-US" sz="2000" b="0" i="1" dirty="0" smtClean="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18365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p:cNvSpPr>
            <a:spLocks noGrp="1"/>
          </p:cNvSpPr>
          <p:nvPr>
            <p:ph type="body" sz="half" idx="2"/>
          </p:nvPr>
        </p:nvSpPr>
        <p:spPr>
          <a:xfrm>
            <a:off x="143489" y="407963"/>
            <a:ext cx="4203428" cy="6274191"/>
          </a:xfrm>
        </p:spPr>
        <p:txBody>
          <a:bodyPr>
            <a:noAutofit/>
          </a:bodyPr>
          <a:lstStyle/>
          <a:p>
            <a:r>
              <a:rPr lang="en-US" sz="2000" dirty="0">
                <a:latin typeface="Times New Roman" panose="02020603050405020304" pitchFamily="18" charset="0"/>
                <a:cs typeface="Times New Roman" panose="02020603050405020304" pitchFamily="18" charset="0"/>
              </a:rPr>
              <a:t>At </a:t>
            </a:r>
            <a:r>
              <a:rPr lang="en-US" sz="2000" dirty="0">
                <a:solidFill>
                  <a:srgbClr val="FFFF00"/>
                </a:solidFill>
                <a:latin typeface="Times New Roman" panose="02020603050405020304" pitchFamily="18" charset="0"/>
                <a:cs typeface="Times New Roman" panose="02020603050405020304" pitchFamily="18" charset="0"/>
              </a:rPr>
              <a:t>A</a:t>
            </a:r>
            <a:r>
              <a:rPr lang="en-US" sz="2000" dirty="0">
                <a:latin typeface="Times New Roman" panose="02020603050405020304" pitchFamily="18" charset="0"/>
                <a:cs typeface="Times New Roman" panose="02020603050405020304" pitchFamily="18" charset="0"/>
              </a:rPr>
              <a:t>: P</a:t>
            </a:r>
            <a:r>
              <a:rPr lang="en-US" sz="2000" dirty="0" smtClean="0">
                <a:latin typeface="Times New Roman" panose="02020603050405020304" pitchFamily="18" charset="0"/>
                <a:cs typeface="Times New Roman" panose="02020603050405020304" pitchFamily="18" charset="0"/>
              </a:rPr>
              <a:t>*</a:t>
            </a:r>
            <a:r>
              <a:rPr lang="en-US" sz="1800" dirty="0" smtClean="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MSOC≡MPC + MUC + MEC </a:t>
            </a:r>
            <a:endParaRPr lang="en-US" sz="1800" dirty="0" smtClean="0">
              <a:latin typeface="Times New Roman" panose="02020603050405020304" pitchFamily="18" charset="0"/>
              <a:cs typeface="Times New Roman" panose="02020603050405020304" pitchFamily="18" charset="0"/>
            </a:endParaRPr>
          </a:p>
          <a:p>
            <a:r>
              <a:rPr lang="en-US" sz="2000" dirty="0" smtClean="0">
                <a:latin typeface="Times New Roman" panose="02020603050405020304" pitchFamily="18" charset="0"/>
                <a:cs typeface="Times New Roman" panose="02020603050405020304" pitchFamily="18" charset="0"/>
              </a:rPr>
              <a:t>where </a:t>
            </a:r>
            <a:r>
              <a:rPr lang="en-US" sz="2000" dirty="0">
                <a:solidFill>
                  <a:srgbClr val="FFFF00"/>
                </a:solidFill>
                <a:latin typeface="Times New Roman" panose="02020603050405020304" pitchFamily="18" charset="0"/>
                <a:cs typeface="Times New Roman" panose="02020603050405020304" pitchFamily="18" charset="0"/>
              </a:rPr>
              <a:t>P</a:t>
            </a:r>
            <a:r>
              <a:rPr lang="en-US" sz="2000" dirty="0" smtClean="0">
                <a:solidFill>
                  <a:srgbClr val="FFFF00"/>
                </a:solidFill>
                <a:latin typeface="Times New Roman" panose="02020603050405020304" pitchFamily="18" charset="0"/>
                <a:cs typeface="Times New Roman" panose="02020603050405020304" pitchFamily="18" charset="0"/>
              </a:rPr>
              <a:t>*</a:t>
            </a:r>
            <a:r>
              <a:rPr lang="en-US"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optimal price, </a:t>
            </a:r>
            <a:r>
              <a:rPr lang="en-US" sz="2000" dirty="0" smtClean="0">
                <a:solidFill>
                  <a:srgbClr val="FFFF00"/>
                </a:solidFill>
                <a:latin typeface="Times New Roman" panose="02020603050405020304" pitchFamily="18" charset="0"/>
                <a:cs typeface="Times New Roman" panose="02020603050405020304" pitchFamily="18" charset="0"/>
              </a:rPr>
              <a:t>MSOC</a:t>
            </a:r>
            <a:r>
              <a:rPr lang="en-US"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 marginal social opportunity </a:t>
            </a:r>
            <a:r>
              <a:rPr lang="en-US" sz="2000" dirty="0" smtClean="0">
                <a:latin typeface="Times New Roman" panose="02020603050405020304" pitchFamily="18" charset="0"/>
                <a:cs typeface="Times New Roman" panose="02020603050405020304" pitchFamily="18" charset="0"/>
              </a:rPr>
              <a:t>cost</a:t>
            </a:r>
            <a:r>
              <a:rPr lang="en-US" sz="2000" dirty="0">
                <a:latin typeface="Times New Roman" panose="02020603050405020304" pitchFamily="18" charset="0"/>
                <a:cs typeface="Times New Roman" panose="02020603050405020304" pitchFamily="18" charset="0"/>
              </a:rPr>
              <a:t>, MPC = marginal production cost; </a:t>
            </a:r>
            <a:r>
              <a:rPr lang="en-US" sz="2000" dirty="0">
                <a:solidFill>
                  <a:srgbClr val="FFFF00"/>
                </a:solidFill>
                <a:latin typeface="Times New Roman" panose="02020603050405020304" pitchFamily="18" charset="0"/>
                <a:cs typeface="Times New Roman" panose="02020603050405020304" pitchFamily="18" charset="0"/>
              </a:rPr>
              <a:t>MUC</a:t>
            </a:r>
            <a:r>
              <a:rPr lang="en-US" sz="2000" dirty="0">
                <a:latin typeface="Times New Roman" panose="02020603050405020304" pitchFamily="18" charset="0"/>
                <a:cs typeface="Times New Roman" panose="02020603050405020304" pitchFamily="18" charset="0"/>
              </a:rPr>
              <a:t> = marginal user (or depletion) cost; </a:t>
            </a:r>
            <a:r>
              <a:rPr lang="en-US" sz="2000" dirty="0">
                <a:solidFill>
                  <a:srgbClr val="FFFF00"/>
                </a:solidFill>
                <a:latin typeface="Times New Roman" panose="02020603050405020304" pitchFamily="18" charset="0"/>
                <a:cs typeface="Times New Roman" panose="02020603050405020304" pitchFamily="18" charset="0"/>
              </a:rPr>
              <a:t>MEC</a:t>
            </a:r>
            <a:r>
              <a:rPr lang="en-US" sz="2000" dirty="0">
                <a:latin typeface="Times New Roman" panose="02020603050405020304" pitchFamily="18" charset="0"/>
                <a:cs typeface="Times New Roman" panose="02020603050405020304" pitchFamily="18" charset="0"/>
              </a:rPr>
              <a:t> = marginal </a:t>
            </a:r>
            <a:r>
              <a:rPr lang="en-US" sz="2000" dirty="0" smtClean="0">
                <a:latin typeface="Times New Roman" panose="02020603050405020304" pitchFamily="18" charset="0"/>
                <a:cs typeface="Times New Roman" panose="02020603050405020304" pitchFamily="18" charset="0"/>
              </a:rPr>
              <a:t>environmental </a:t>
            </a:r>
            <a:r>
              <a:rPr lang="en-US" sz="2000" dirty="0">
                <a:latin typeface="Times New Roman" panose="02020603050405020304" pitchFamily="18" charset="0"/>
                <a:cs typeface="Times New Roman" panose="02020603050405020304" pitchFamily="18" charset="0"/>
              </a:rPr>
              <a:t>(damage) cost. </a:t>
            </a:r>
          </a:p>
          <a:p>
            <a:r>
              <a:rPr lang="en-US" sz="2000" dirty="0">
                <a:solidFill>
                  <a:srgbClr val="FFFF00"/>
                </a:solidFill>
                <a:latin typeface="Times New Roman" panose="02020603050405020304" pitchFamily="18" charset="0"/>
                <a:cs typeface="Times New Roman" panose="02020603050405020304" pitchFamily="18" charset="0"/>
              </a:rPr>
              <a:t>Q</a:t>
            </a:r>
            <a:r>
              <a:rPr lang="en-US" sz="2000" dirty="0" smtClean="0">
                <a:solidFill>
                  <a:srgbClr val="FFFF00"/>
                </a:solidFill>
                <a:latin typeface="Times New Roman" panose="02020603050405020304" pitchFamily="18" charset="0"/>
                <a:cs typeface="Times New Roman" panose="02020603050405020304" pitchFamily="18" charset="0"/>
              </a:rPr>
              <a:t>*</a:t>
            </a:r>
            <a:r>
              <a:rPr lang="en-US"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 optimal output; resources freed by the reduction of the polluting output from </a:t>
            </a:r>
            <a:r>
              <a:rPr lang="en-US" sz="2000" dirty="0" smtClean="0">
                <a:solidFill>
                  <a:srgbClr val="FFFF00"/>
                </a:solidFill>
                <a:latin typeface="Times New Roman" panose="02020603050405020304" pitchFamily="18" charset="0"/>
                <a:cs typeface="Times New Roman" panose="02020603050405020304" pitchFamily="18" charset="0"/>
              </a:rPr>
              <a:t>Q</a:t>
            </a:r>
            <a:r>
              <a:rPr lang="en-US" sz="2000" baseline="-25000" dirty="0" smtClean="0">
                <a:solidFill>
                  <a:srgbClr val="FFFF00"/>
                </a:solidFill>
                <a:latin typeface="Times New Roman" panose="02020603050405020304" pitchFamily="18" charset="0"/>
                <a:cs typeface="Times New Roman" panose="02020603050405020304" pitchFamily="18" charset="0"/>
              </a:rPr>
              <a:t>0</a:t>
            </a:r>
            <a:r>
              <a:rPr lang="en-US" sz="2000" dirty="0" smtClean="0">
                <a:latin typeface="Times New Roman" panose="02020603050405020304" pitchFamily="18" charset="0"/>
                <a:cs typeface="Times New Roman" panose="02020603050405020304" pitchFamily="18" charset="0"/>
              </a:rPr>
              <a:t> down </a:t>
            </a:r>
            <a:r>
              <a:rPr lang="en-US" sz="2000" dirty="0">
                <a:latin typeface="Times New Roman" panose="02020603050405020304" pitchFamily="18" charset="0"/>
                <a:cs typeface="Times New Roman" panose="02020603050405020304" pitchFamily="18" charset="0"/>
              </a:rPr>
              <a:t>to </a:t>
            </a:r>
            <a:r>
              <a:rPr lang="en-US" sz="2000" dirty="0">
                <a:solidFill>
                  <a:srgbClr val="FFFF00"/>
                </a:solidFill>
                <a:latin typeface="Times New Roman" panose="02020603050405020304" pitchFamily="18" charset="0"/>
                <a:cs typeface="Times New Roman" panose="02020603050405020304" pitchFamily="18" charset="0"/>
              </a:rPr>
              <a:t>Q</a:t>
            </a:r>
            <a:r>
              <a:rPr lang="en-US" sz="2000" dirty="0" smtClean="0">
                <a:solidFill>
                  <a:srgbClr val="FFFF00"/>
                </a:solidFill>
                <a:latin typeface="Times New Roman" panose="02020603050405020304" pitchFamily="18" charset="0"/>
                <a:cs typeface="Times New Roman" panose="02020603050405020304" pitchFamily="18" charset="0"/>
              </a:rPr>
              <a:t>*</a:t>
            </a:r>
            <a:r>
              <a:rPr lang="en-US"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move </a:t>
            </a:r>
            <a:r>
              <a:rPr lang="en-US" sz="2000" dirty="0" smtClean="0">
                <a:latin typeface="Times New Roman" panose="02020603050405020304" pitchFamily="18" charset="0"/>
                <a:cs typeface="Times New Roman" panose="02020603050405020304" pitchFamily="18" charset="0"/>
              </a:rPr>
              <a:t>to </a:t>
            </a:r>
            <a:r>
              <a:rPr lang="en-US" sz="2000" dirty="0">
                <a:latin typeface="Times New Roman" panose="02020603050405020304" pitchFamily="18" charset="0"/>
                <a:cs typeface="Times New Roman" panose="02020603050405020304" pitchFamily="18" charset="0"/>
              </a:rPr>
              <a:t>other products with lower social costs (e.g., resource saving and environment-friendly). </a:t>
            </a:r>
          </a:p>
          <a:p>
            <a:r>
              <a:rPr lang="en-US" sz="2000" dirty="0">
                <a:solidFill>
                  <a:srgbClr val="FFFF00"/>
                </a:solidFill>
                <a:latin typeface="Times New Roman" panose="02020603050405020304" pitchFamily="18" charset="0"/>
                <a:cs typeface="Times New Roman" panose="02020603050405020304" pitchFamily="18" charset="0"/>
              </a:rPr>
              <a:t>MPC</a:t>
            </a:r>
            <a:r>
              <a:rPr lang="en-US" sz="2000" dirty="0" smtClean="0">
                <a:solidFill>
                  <a:srgbClr val="FFFF00"/>
                </a:solidFill>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internalized by removal of distortionary subsidies. </a:t>
            </a:r>
          </a:p>
          <a:p>
            <a:r>
              <a:rPr lang="en-US" sz="2000" dirty="0">
                <a:solidFill>
                  <a:srgbClr val="FFFF00"/>
                </a:solidFill>
                <a:latin typeface="Times New Roman" panose="02020603050405020304" pitchFamily="18" charset="0"/>
                <a:cs typeface="Times New Roman" panose="02020603050405020304" pitchFamily="18" charset="0"/>
              </a:rPr>
              <a:t>MUC</a:t>
            </a:r>
            <a:r>
              <a:rPr lang="en-US" sz="2000" dirty="0" smtClean="0">
                <a:solidFill>
                  <a:srgbClr val="FFFF00"/>
                </a:solidFill>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internalized through secure property rights </a:t>
            </a:r>
            <a:endParaRPr lang="en-US" sz="2000" dirty="0" smtClean="0">
              <a:latin typeface="Times New Roman" panose="02020603050405020304" pitchFamily="18" charset="0"/>
              <a:cs typeface="Times New Roman" panose="02020603050405020304" pitchFamily="18" charset="0"/>
            </a:endParaRPr>
          </a:p>
          <a:p>
            <a:r>
              <a:rPr lang="en-US" sz="2000" dirty="0" smtClean="0">
                <a:solidFill>
                  <a:srgbClr val="FFFF00"/>
                </a:solidFill>
                <a:latin typeface="Times New Roman" panose="02020603050405020304" pitchFamily="18" charset="0"/>
                <a:cs typeface="Times New Roman" panose="02020603050405020304" pitchFamily="18" charset="0"/>
              </a:rPr>
              <a:t>MEC* </a:t>
            </a:r>
            <a:r>
              <a:rPr lang="en-US" sz="2000" dirty="0">
                <a:latin typeface="Times New Roman" panose="02020603050405020304" pitchFamily="18" charset="0"/>
                <a:cs typeface="Times New Roman" panose="02020603050405020304" pitchFamily="18" charset="0"/>
              </a:rPr>
              <a:t>internalized through taxes, charges, </a:t>
            </a:r>
            <a:r>
              <a:rPr lang="en-US" sz="2000" dirty="0" err="1">
                <a:latin typeface="Times New Roman" panose="02020603050405020304" pitchFamily="18" charset="0"/>
                <a:cs typeface="Times New Roman" panose="02020603050405020304" pitchFamily="18" charset="0"/>
              </a:rPr>
              <a:t>tradeable</a:t>
            </a:r>
            <a:r>
              <a:rPr lang="en-US" sz="2000" dirty="0">
                <a:latin typeface="Times New Roman" panose="02020603050405020304" pitchFamily="18" charset="0"/>
                <a:cs typeface="Times New Roman" panose="02020603050405020304" pitchFamily="18" charset="0"/>
              </a:rPr>
              <a:t> permits or other economic </a:t>
            </a:r>
            <a:r>
              <a:rPr lang="en-US" sz="2000" dirty="0" smtClean="0">
                <a:latin typeface="Times New Roman" panose="02020603050405020304" pitchFamily="18" charset="0"/>
                <a:cs typeface="Times New Roman" panose="02020603050405020304" pitchFamily="18" charset="0"/>
              </a:rPr>
              <a:t>instruments</a:t>
            </a:r>
            <a:endParaRPr lang="en-US" sz="2000" dirty="0">
              <a:latin typeface="Times New Roman" panose="02020603050405020304" pitchFamily="18" charset="0"/>
              <a:cs typeface="Times New Roman" panose="02020603050405020304" pitchFamily="18" charset="0"/>
            </a:endParaRPr>
          </a:p>
        </p:txBody>
      </p:sp>
      <p:pic>
        <p:nvPicPr>
          <p:cNvPr id="8" name="Picture 7"/>
          <p:cNvPicPr>
            <a:picLocks noChangeAspect="1"/>
          </p:cNvPicPr>
          <p:nvPr/>
        </p:nvPicPr>
        <p:blipFill>
          <a:blip r:embed="rId3"/>
          <a:stretch>
            <a:fillRect/>
          </a:stretch>
        </p:blipFill>
        <p:spPr>
          <a:xfrm>
            <a:off x="5008098" y="0"/>
            <a:ext cx="7183901" cy="6172200"/>
          </a:xfrm>
          <a:prstGeom prst="rect">
            <a:avLst/>
          </a:prstGeom>
        </p:spPr>
      </p:pic>
      <p:sp>
        <p:nvSpPr>
          <p:cNvPr id="10" name="TextBox 9"/>
          <p:cNvSpPr txBox="1"/>
          <p:nvPr/>
        </p:nvSpPr>
        <p:spPr>
          <a:xfrm>
            <a:off x="5008097" y="6172200"/>
            <a:ext cx="7183901" cy="923330"/>
          </a:xfrm>
          <a:prstGeom prst="rect">
            <a:avLst/>
          </a:prstGeom>
          <a:noFill/>
        </p:spPr>
        <p:txBody>
          <a:bodyPr wrap="square" rtlCol="0">
            <a:spAutoFit/>
          </a:bodyPr>
          <a:lstStyle/>
          <a:p>
            <a:r>
              <a:rPr lang="en-US" dirty="0">
                <a:solidFill>
                  <a:srgbClr val="FF0000"/>
                </a:solidFill>
              </a:rPr>
              <a:t>Figure 1</a:t>
            </a:r>
            <a:r>
              <a:rPr lang="en-US" dirty="0" smtClean="0">
                <a:solidFill>
                  <a:srgbClr val="FF0000"/>
                </a:solidFill>
              </a:rPr>
              <a:t>.</a:t>
            </a:r>
            <a:r>
              <a:rPr lang="en-US" dirty="0">
                <a:solidFill>
                  <a:srgbClr val="FF0000"/>
                </a:solidFill>
              </a:rPr>
              <a:t> Unaccounted social </a:t>
            </a:r>
            <a:r>
              <a:rPr lang="en-US" dirty="0" smtClean="0">
                <a:solidFill>
                  <a:srgbClr val="FF0000"/>
                </a:solidFill>
              </a:rPr>
              <a:t>costs (S+MUC</a:t>
            </a:r>
            <a:r>
              <a:rPr lang="en-US" baseline="-25000" dirty="0" smtClean="0">
                <a:solidFill>
                  <a:srgbClr val="FF0000"/>
                </a:solidFill>
              </a:rPr>
              <a:t>0</a:t>
            </a:r>
            <a:r>
              <a:rPr lang="en-US" dirty="0" smtClean="0">
                <a:solidFill>
                  <a:srgbClr val="FF0000"/>
                </a:solidFill>
              </a:rPr>
              <a:t>+MEC</a:t>
            </a:r>
            <a:r>
              <a:rPr lang="en-US" baseline="-25000" dirty="0" smtClean="0">
                <a:solidFill>
                  <a:srgbClr val="FF0000"/>
                </a:solidFill>
              </a:rPr>
              <a:t>0</a:t>
            </a:r>
            <a:r>
              <a:rPr lang="en-US" dirty="0" smtClean="0">
                <a:solidFill>
                  <a:srgbClr val="FF0000"/>
                </a:solidFill>
              </a:rPr>
              <a:t>), </a:t>
            </a:r>
            <a:r>
              <a:rPr lang="en-US" dirty="0">
                <a:solidFill>
                  <a:srgbClr val="FF0000"/>
                </a:solidFill>
              </a:rPr>
              <a:t>underpricing and overproduction </a:t>
            </a:r>
            <a:r>
              <a:rPr lang="en-US" dirty="0" smtClean="0">
                <a:solidFill>
                  <a:srgbClr val="FF0000"/>
                </a:solidFill>
              </a:rPr>
              <a:t>(P</a:t>
            </a:r>
            <a:r>
              <a:rPr lang="en-US" baseline="-25000" dirty="0" smtClean="0">
                <a:solidFill>
                  <a:srgbClr val="FF0000"/>
                </a:solidFill>
              </a:rPr>
              <a:t>0</a:t>
            </a:r>
            <a:r>
              <a:rPr lang="en-US" dirty="0" smtClean="0">
                <a:solidFill>
                  <a:srgbClr val="FF0000"/>
                </a:solidFill>
              </a:rPr>
              <a:t>, Q</a:t>
            </a:r>
            <a:r>
              <a:rPr lang="en-US" baseline="-25000" dirty="0" smtClean="0">
                <a:solidFill>
                  <a:srgbClr val="FF0000"/>
                </a:solidFill>
              </a:rPr>
              <a:t>0</a:t>
            </a:r>
            <a:r>
              <a:rPr lang="en-US" dirty="0" smtClean="0">
                <a:solidFill>
                  <a:srgbClr val="FF0000"/>
                </a:solidFill>
              </a:rPr>
              <a:t>) vs</a:t>
            </a:r>
            <a:r>
              <a:rPr lang="en-US" dirty="0">
                <a:solidFill>
                  <a:srgbClr val="FF0000"/>
                </a:solidFill>
              </a:rPr>
              <a:t>. </a:t>
            </a:r>
            <a:r>
              <a:rPr lang="en-US" dirty="0" smtClean="0">
                <a:solidFill>
                  <a:srgbClr val="FF0000"/>
                </a:solidFill>
              </a:rPr>
              <a:t>internalizing </a:t>
            </a:r>
            <a:r>
              <a:rPr lang="en-US" dirty="0">
                <a:solidFill>
                  <a:srgbClr val="FF0000"/>
                </a:solidFill>
              </a:rPr>
              <a:t>of external </a:t>
            </a:r>
            <a:r>
              <a:rPr lang="en-US" dirty="0" smtClean="0">
                <a:solidFill>
                  <a:srgbClr val="FF0000"/>
                </a:solidFill>
              </a:rPr>
              <a:t>costs (P*, Q*)</a:t>
            </a:r>
            <a:endParaRPr lang="en-US" dirty="0">
              <a:solidFill>
                <a:srgbClr val="FF0000"/>
              </a:solidFill>
            </a:endParaRPr>
          </a:p>
          <a:p>
            <a:r>
              <a:rPr lang="en-US" dirty="0" smtClean="0">
                <a:solidFill>
                  <a:srgbClr val="FF0000"/>
                </a:solidFill>
              </a:rPr>
              <a:t> </a:t>
            </a:r>
            <a:endParaRPr lang="en-US" dirty="0">
              <a:solidFill>
                <a:srgbClr val="FF0000"/>
              </a:solidFill>
            </a:endParaRPr>
          </a:p>
        </p:txBody>
      </p:sp>
      <p:sp>
        <p:nvSpPr>
          <p:cNvPr id="2" name="Title 1"/>
          <p:cNvSpPr>
            <a:spLocks noGrp="1"/>
          </p:cNvSpPr>
          <p:nvPr>
            <p:ph type="title"/>
          </p:nvPr>
        </p:nvSpPr>
        <p:spPr>
          <a:xfrm>
            <a:off x="5954149" y="172329"/>
            <a:ext cx="3483864" cy="527538"/>
          </a:xfrm>
        </p:spPr>
        <p:txBody>
          <a:bodyPr/>
          <a:lstStyle/>
          <a:p>
            <a:r>
              <a:rPr lang="en-US" sz="3200" b="1" dirty="0" smtClean="0">
                <a:solidFill>
                  <a:schemeClr val="accent1"/>
                </a:solidFill>
                <a:latin typeface="Times New Roman" panose="02020603050405020304" pitchFamily="18" charset="0"/>
                <a:cs typeface="Times New Roman" panose="02020603050405020304" pitchFamily="18" charset="0"/>
              </a:rPr>
              <a:t>Full Cost Pricing</a:t>
            </a:r>
            <a:endParaRPr lang="en-US" sz="3200" b="1" dirty="0">
              <a:solidFill>
                <a:schemeClr val="accent1"/>
              </a:solidFill>
              <a:latin typeface="Times New Roman" panose="02020603050405020304" pitchFamily="18" charset="0"/>
              <a:cs typeface="Times New Roman" panose="02020603050405020304" pitchFamily="18" charset="0"/>
            </a:endParaRPr>
          </a:p>
        </p:txBody>
      </p:sp>
      <p:sp>
        <p:nvSpPr>
          <p:cNvPr id="12" name="TextBox 11"/>
          <p:cNvSpPr txBox="1"/>
          <p:nvPr/>
        </p:nvSpPr>
        <p:spPr>
          <a:xfrm>
            <a:off x="9997439" y="5802868"/>
            <a:ext cx="2194559" cy="369332"/>
          </a:xfrm>
          <a:prstGeom prst="rect">
            <a:avLst/>
          </a:prstGeom>
          <a:noFill/>
        </p:spPr>
        <p:txBody>
          <a:bodyPr wrap="square" rtlCol="0">
            <a:spAutoFit/>
          </a:bodyPr>
          <a:lstStyle/>
          <a:p>
            <a:r>
              <a:rPr lang="en-US" b="1" dirty="0">
                <a:latin typeface="Times New Roman" panose="02020603050405020304" pitchFamily="18" charset="0"/>
                <a:cs typeface="Times New Roman" panose="02020603050405020304" pitchFamily="18" charset="0"/>
              </a:rPr>
              <a:t>Source: </a:t>
            </a:r>
            <a:r>
              <a:rPr lang="en-US" dirty="0" smtClean="0">
                <a:latin typeface="Times New Roman" panose="02020603050405020304" pitchFamily="18" charset="0"/>
                <a:cs typeface="Times New Roman" panose="02020603050405020304" pitchFamily="18" charset="0"/>
              </a:rPr>
              <a:t>UNEP, 1994</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456274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More wealth, More products</a:t>
            </a:r>
            <a:b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More products, </a:t>
            </a:r>
            <a:r>
              <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a:t>
            </a: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ore waste</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838200" y="1690688"/>
            <a:ext cx="10515600" cy="4794779"/>
          </a:xfrm>
        </p:spPr>
        <p:txBody>
          <a:bodyPr>
            <a:noAutofit/>
          </a:bodyPr>
          <a:lstStyle/>
          <a:p>
            <a:pPr algn="just"/>
            <a:r>
              <a:rPr lang="tr-TR" sz="3600" b="0" dirty="0" smtClean="0">
                <a:latin typeface="Times New Roman" panose="02020603050405020304" pitchFamily="18" charset="0"/>
                <a:cs typeface="Times New Roman" panose="02020603050405020304" pitchFamily="18" charset="0"/>
              </a:rPr>
              <a:t>There </a:t>
            </a:r>
            <a:r>
              <a:rPr lang="en-US" sz="3600" b="0" dirty="0" smtClean="0">
                <a:latin typeface="Times New Roman" panose="02020603050405020304" pitchFamily="18" charset="0"/>
                <a:cs typeface="Times New Roman" panose="02020603050405020304" pitchFamily="18" charset="0"/>
              </a:rPr>
              <a:t>is more pollution as people become wealthier. </a:t>
            </a:r>
          </a:p>
          <a:p>
            <a:pPr algn="just"/>
            <a:r>
              <a:rPr lang="en-US" sz="3600" b="0" dirty="0" smtClean="0">
                <a:latin typeface="Times New Roman" panose="02020603050405020304" pitchFamily="18" charset="0"/>
                <a:cs typeface="Times New Roman" panose="02020603050405020304" pitchFamily="18" charset="0"/>
              </a:rPr>
              <a:t>Moving to cities and an improving standard of living are both signs of economic progress. But even if these demographic shifts continue, the projected rates of waste aren’t entirely inevitable. </a:t>
            </a:r>
          </a:p>
          <a:p>
            <a:pPr algn="just"/>
            <a:r>
              <a:rPr lang="en-US" sz="3600" b="0" dirty="0" smtClean="0">
                <a:latin typeface="Times New Roman" panose="02020603050405020304" pitchFamily="18" charset="0"/>
                <a:cs typeface="Times New Roman" panose="02020603050405020304" pitchFamily="18" charset="0"/>
              </a:rPr>
              <a:t>The quantity of garbage we generate reflects the amount of new products we buy and the energy, resources and upstream waste that are involved in producing those items.</a:t>
            </a:r>
          </a:p>
          <a:p>
            <a:pPr algn="just"/>
            <a:endParaRPr lang="en-US" sz="3600" b="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218459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66651"/>
            <a:ext cx="10515600" cy="1325563"/>
          </a:xfrm>
        </p:spPr>
        <p:txBody>
          <a:bodyPr>
            <a:normAutofit/>
          </a:bodyPr>
          <a:lstStyle/>
          <a:p>
            <a:pPr algn="ctr"/>
            <a:r>
              <a:rPr lang="en-US" sz="2800" b="1" dirty="0">
                <a:solidFill>
                  <a:schemeClr val="tx1"/>
                </a:solidFill>
                <a:latin typeface="Times New Roman" panose="02020603050405020304" pitchFamily="18" charset="0"/>
                <a:cs typeface="Times New Roman" panose="02020603050405020304" pitchFamily="18" charset="0"/>
              </a:rPr>
              <a:t>Internalizing External Costs Through Economic Instruments</a:t>
            </a:r>
          </a:p>
        </p:txBody>
      </p:sp>
      <p:sp>
        <p:nvSpPr>
          <p:cNvPr id="3" name="Content Placeholder 2"/>
          <p:cNvSpPr>
            <a:spLocks noGrp="1"/>
          </p:cNvSpPr>
          <p:nvPr>
            <p:ph idx="1"/>
          </p:nvPr>
        </p:nvSpPr>
        <p:spPr/>
        <p:txBody>
          <a:bodyPr/>
          <a:lstStyle/>
          <a:p>
            <a:pPr algn="ctr"/>
            <a:r>
              <a:rPr lang="en-US" b="0" dirty="0">
                <a:solidFill>
                  <a:schemeClr val="tx1"/>
                </a:solidFill>
                <a:latin typeface="Times New Roman" panose="02020603050405020304" pitchFamily="18" charset="0"/>
                <a:cs typeface="Times New Roman" panose="02020603050405020304" pitchFamily="18" charset="0"/>
              </a:rPr>
              <a:t>Principle 16 of the Rio Declaration </a:t>
            </a:r>
            <a:r>
              <a:rPr lang="en-US" b="0" dirty="0" smtClean="0">
                <a:solidFill>
                  <a:schemeClr val="tx1"/>
                </a:solidFill>
                <a:latin typeface="Times New Roman" panose="02020603050405020304" pitchFamily="18" charset="0"/>
                <a:cs typeface="Times New Roman" panose="02020603050405020304" pitchFamily="18" charset="0"/>
              </a:rPr>
              <a:t>states that: </a:t>
            </a:r>
          </a:p>
          <a:p>
            <a:pPr algn="ctr"/>
            <a:r>
              <a:rPr lang="en-US" b="0" dirty="0" smtClean="0">
                <a:solidFill>
                  <a:schemeClr val="tx1"/>
                </a:solidFill>
                <a:latin typeface="Times New Roman" panose="02020603050405020304" pitchFamily="18" charset="0"/>
                <a:cs typeface="Times New Roman" panose="02020603050405020304" pitchFamily="18" charset="0"/>
              </a:rPr>
              <a:t>“</a:t>
            </a:r>
            <a:r>
              <a:rPr lang="en-US" b="0" dirty="0">
                <a:solidFill>
                  <a:schemeClr val="tx1"/>
                </a:solidFill>
                <a:latin typeface="Times New Roman" panose="02020603050405020304" pitchFamily="18" charset="0"/>
                <a:cs typeface="Times New Roman" panose="02020603050405020304" pitchFamily="18" charset="0"/>
              </a:rPr>
              <a:t>National authorities should </a:t>
            </a:r>
            <a:r>
              <a:rPr lang="en-US" b="0" dirty="0" err="1">
                <a:solidFill>
                  <a:schemeClr val="tx1"/>
                </a:solidFill>
                <a:latin typeface="Times New Roman" panose="02020603050405020304" pitchFamily="18" charset="0"/>
                <a:cs typeface="Times New Roman" panose="02020603050405020304" pitchFamily="18" charset="0"/>
              </a:rPr>
              <a:t>endeavour</a:t>
            </a:r>
            <a:r>
              <a:rPr lang="en-US" b="0" dirty="0">
                <a:solidFill>
                  <a:schemeClr val="tx1"/>
                </a:solidFill>
                <a:latin typeface="Times New Roman" panose="02020603050405020304" pitchFamily="18" charset="0"/>
                <a:cs typeface="Times New Roman" panose="02020603050405020304" pitchFamily="18" charset="0"/>
              </a:rPr>
              <a:t> to promote the </a:t>
            </a:r>
            <a:r>
              <a:rPr lang="en-US" b="0" dirty="0" smtClean="0">
                <a:solidFill>
                  <a:schemeClr val="tx1"/>
                </a:solidFill>
                <a:latin typeface="Times New Roman" panose="02020603050405020304" pitchFamily="18" charset="0"/>
                <a:cs typeface="Times New Roman" panose="02020603050405020304" pitchFamily="18" charset="0"/>
              </a:rPr>
              <a:t>internalization </a:t>
            </a:r>
            <a:r>
              <a:rPr lang="en-US" b="0" dirty="0">
                <a:solidFill>
                  <a:schemeClr val="tx1"/>
                </a:solidFill>
                <a:latin typeface="Times New Roman" panose="02020603050405020304" pitchFamily="18" charset="0"/>
                <a:cs typeface="Times New Roman" panose="02020603050405020304" pitchFamily="18" charset="0"/>
              </a:rPr>
              <a:t>of environmental costs and the use of economic instruments, taking into account the </a:t>
            </a:r>
            <a:r>
              <a:rPr lang="en-US" b="0" dirty="0" smtClean="0">
                <a:solidFill>
                  <a:schemeClr val="tx1"/>
                </a:solidFill>
                <a:latin typeface="Times New Roman" panose="02020603050405020304" pitchFamily="18" charset="0"/>
                <a:cs typeface="Times New Roman" panose="02020603050405020304" pitchFamily="18" charset="0"/>
              </a:rPr>
              <a:t>approach </a:t>
            </a:r>
            <a:r>
              <a:rPr lang="en-US" b="0" dirty="0">
                <a:solidFill>
                  <a:schemeClr val="tx1"/>
                </a:solidFill>
                <a:latin typeface="Times New Roman" panose="02020603050405020304" pitchFamily="18" charset="0"/>
                <a:cs typeface="Times New Roman" panose="02020603050405020304" pitchFamily="18" charset="0"/>
              </a:rPr>
              <a:t>that the polluter should, in principle, bear the cost of pollution with due regard to public </a:t>
            </a:r>
            <a:r>
              <a:rPr lang="en-US" b="0" dirty="0" smtClean="0">
                <a:solidFill>
                  <a:schemeClr val="tx1"/>
                </a:solidFill>
                <a:latin typeface="Times New Roman" panose="02020603050405020304" pitchFamily="18" charset="0"/>
                <a:cs typeface="Times New Roman" panose="02020603050405020304" pitchFamily="18" charset="0"/>
              </a:rPr>
              <a:t>interest </a:t>
            </a:r>
            <a:r>
              <a:rPr lang="en-US" b="0" dirty="0">
                <a:solidFill>
                  <a:schemeClr val="tx1"/>
                </a:solidFill>
                <a:latin typeface="Times New Roman" panose="02020603050405020304" pitchFamily="18" charset="0"/>
                <a:cs typeface="Times New Roman" panose="02020603050405020304" pitchFamily="18" charset="0"/>
              </a:rPr>
              <a:t>and without distorting international trade and investment (</a:t>
            </a:r>
            <a:r>
              <a:rPr lang="en-US" b="0" dirty="0" smtClean="0">
                <a:solidFill>
                  <a:schemeClr val="tx1"/>
                </a:solidFill>
                <a:latin typeface="Times New Roman" panose="02020603050405020304" pitchFamily="18" charset="0"/>
                <a:cs typeface="Times New Roman" panose="02020603050405020304" pitchFamily="18" charset="0"/>
              </a:rPr>
              <a:t>UN, </a:t>
            </a:r>
            <a:r>
              <a:rPr lang="en-US" b="0" dirty="0">
                <a:solidFill>
                  <a:schemeClr val="tx1"/>
                </a:solidFill>
                <a:latin typeface="Times New Roman" panose="02020603050405020304" pitchFamily="18" charset="0"/>
                <a:cs typeface="Times New Roman" panose="02020603050405020304" pitchFamily="18" charset="0"/>
              </a:rPr>
              <a:t>1992</a:t>
            </a:r>
            <a:r>
              <a:rPr lang="en-US" b="0" dirty="0" smtClean="0">
                <a:solidFill>
                  <a:schemeClr val="tx1"/>
                </a:solidFill>
                <a:latin typeface="Times New Roman" panose="02020603050405020304" pitchFamily="18" charset="0"/>
                <a:cs typeface="Times New Roman" panose="02020603050405020304" pitchFamily="18" charset="0"/>
              </a:rPr>
              <a:t>).”</a:t>
            </a:r>
          </a:p>
          <a:p>
            <a:pPr algn="ctr"/>
            <a:endParaRPr lang="en-US" b="0" dirty="0" smtClean="0">
              <a:solidFill>
                <a:schemeClr val="tx1"/>
              </a:solidFill>
              <a:latin typeface="Times New Roman" panose="02020603050405020304" pitchFamily="18" charset="0"/>
              <a:cs typeface="Times New Roman" panose="02020603050405020304" pitchFamily="18" charset="0"/>
            </a:endParaRPr>
          </a:p>
          <a:p>
            <a:pPr algn="ctr"/>
            <a:r>
              <a:rPr lang="en-US" b="0" dirty="0" smtClean="0">
                <a:solidFill>
                  <a:schemeClr val="tx1"/>
                </a:solidFill>
                <a:latin typeface="Times New Roman" panose="02020603050405020304" pitchFamily="18" charset="0"/>
                <a:cs typeface="Times New Roman" panose="02020603050405020304" pitchFamily="18" charset="0"/>
              </a:rPr>
              <a:t>In other words, polluters should not become free riders at the expense of the collectivity.</a:t>
            </a:r>
            <a:endParaRPr lang="en-US" b="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961215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000" b="1" dirty="0" smtClean="0">
                <a:solidFill>
                  <a:schemeClr val="tx1"/>
                </a:solidFill>
                <a:latin typeface="Times New Roman" panose="02020603050405020304" pitchFamily="18" charset="0"/>
                <a:cs typeface="Times New Roman" panose="02020603050405020304" pitchFamily="18" charset="0"/>
              </a:rPr>
              <a:t>PPP (Economic Instruments)</a:t>
            </a:r>
            <a:endParaRPr lang="en-US" sz="4000" b="1"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38200" y="1463040"/>
            <a:ext cx="10515600" cy="4713923"/>
          </a:xfrm>
        </p:spPr>
        <p:txBody>
          <a:bodyPr/>
          <a:lstStyle/>
          <a:p>
            <a:pPr algn="just"/>
            <a:r>
              <a:rPr lang="en-US" b="0" dirty="0">
                <a:solidFill>
                  <a:schemeClr val="tx1"/>
                </a:solidFill>
                <a:latin typeface="Times New Roman" panose="02020603050405020304" pitchFamily="18" charset="0"/>
                <a:cs typeface="Times New Roman" panose="02020603050405020304" pitchFamily="18" charset="0"/>
              </a:rPr>
              <a:t>E</a:t>
            </a:r>
            <a:r>
              <a:rPr lang="en-US" b="0" dirty="0" smtClean="0">
                <a:solidFill>
                  <a:schemeClr val="tx1"/>
                </a:solidFill>
                <a:latin typeface="Times New Roman" panose="02020603050405020304" pitchFamily="18" charset="0"/>
                <a:cs typeface="Times New Roman" panose="02020603050405020304" pitchFamily="18" charset="0"/>
              </a:rPr>
              <a:t>conomic </a:t>
            </a:r>
            <a:r>
              <a:rPr lang="en-US" b="0" dirty="0">
                <a:solidFill>
                  <a:schemeClr val="tx1"/>
                </a:solidFill>
                <a:latin typeface="Times New Roman" panose="02020603050405020304" pitchFamily="18" charset="0"/>
                <a:cs typeface="Times New Roman" panose="02020603050405020304" pitchFamily="18" charset="0"/>
              </a:rPr>
              <a:t>instruments may be classified into seven broad categories: </a:t>
            </a:r>
          </a:p>
          <a:p>
            <a:pPr marL="342900" indent="-342900" algn="just">
              <a:buFont typeface="Wingdings" panose="05000000000000000000" pitchFamily="2" charset="2"/>
              <a:buChar char="ü"/>
            </a:pPr>
            <a:r>
              <a:rPr lang="en-US" b="0" dirty="0" smtClean="0">
                <a:solidFill>
                  <a:schemeClr val="tx1"/>
                </a:solidFill>
                <a:latin typeface="Times New Roman" panose="02020603050405020304" pitchFamily="18" charset="0"/>
                <a:cs typeface="Times New Roman" panose="02020603050405020304" pitchFamily="18" charset="0"/>
              </a:rPr>
              <a:t>Property Rights </a:t>
            </a:r>
          </a:p>
          <a:p>
            <a:pPr marL="342900" indent="-342900" algn="just">
              <a:buFont typeface="Wingdings" panose="05000000000000000000" pitchFamily="2" charset="2"/>
              <a:buChar char="ü"/>
            </a:pPr>
            <a:r>
              <a:rPr lang="en-US" b="0" dirty="0" smtClean="0">
                <a:solidFill>
                  <a:schemeClr val="tx1"/>
                </a:solidFill>
                <a:latin typeface="Times New Roman" panose="02020603050405020304" pitchFamily="18" charset="0"/>
                <a:cs typeface="Times New Roman" panose="02020603050405020304" pitchFamily="18" charset="0"/>
              </a:rPr>
              <a:t>Market Creation </a:t>
            </a:r>
          </a:p>
          <a:p>
            <a:pPr marL="342900" indent="-342900" algn="just">
              <a:buFont typeface="Wingdings" panose="05000000000000000000" pitchFamily="2" charset="2"/>
              <a:buChar char="ü"/>
            </a:pPr>
            <a:r>
              <a:rPr lang="en-US" b="0" dirty="0" smtClean="0">
                <a:solidFill>
                  <a:schemeClr val="tx1"/>
                </a:solidFill>
                <a:latin typeface="Times New Roman" panose="02020603050405020304" pitchFamily="18" charset="0"/>
                <a:cs typeface="Times New Roman" panose="02020603050405020304" pitchFamily="18" charset="0"/>
              </a:rPr>
              <a:t>Fiscal Instruments </a:t>
            </a:r>
          </a:p>
          <a:p>
            <a:pPr marL="342900" indent="-342900" algn="just">
              <a:buFont typeface="Wingdings" panose="05000000000000000000" pitchFamily="2" charset="2"/>
              <a:buChar char="ü"/>
            </a:pPr>
            <a:r>
              <a:rPr lang="en-US" b="0" dirty="0" smtClean="0">
                <a:solidFill>
                  <a:schemeClr val="tx1"/>
                </a:solidFill>
                <a:latin typeface="Times New Roman" panose="02020603050405020304" pitchFamily="18" charset="0"/>
                <a:cs typeface="Times New Roman" panose="02020603050405020304" pitchFamily="18" charset="0"/>
              </a:rPr>
              <a:t>Charge Systems </a:t>
            </a:r>
          </a:p>
          <a:p>
            <a:pPr marL="342900" indent="-342900" algn="just">
              <a:buFont typeface="Wingdings" panose="05000000000000000000" pitchFamily="2" charset="2"/>
              <a:buChar char="ü"/>
            </a:pPr>
            <a:r>
              <a:rPr lang="en-US" b="0" dirty="0" smtClean="0">
                <a:solidFill>
                  <a:schemeClr val="tx1"/>
                </a:solidFill>
                <a:latin typeface="Times New Roman" panose="02020603050405020304" pitchFamily="18" charset="0"/>
                <a:cs typeface="Times New Roman" panose="02020603050405020304" pitchFamily="18" charset="0"/>
              </a:rPr>
              <a:t>Financial Instruments </a:t>
            </a:r>
          </a:p>
          <a:p>
            <a:pPr marL="342900" indent="-342900" algn="just">
              <a:buFont typeface="Wingdings" panose="05000000000000000000" pitchFamily="2" charset="2"/>
              <a:buChar char="ü"/>
            </a:pPr>
            <a:r>
              <a:rPr lang="en-US" b="0" dirty="0" smtClean="0">
                <a:solidFill>
                  <a:schemeClr val="tx1"/>
                </a:solidFill>
                <a:latin typeface="Times New Roman" panose="02020603050405020304" pitchFamily="18" charset="0"/>
                <a:cs typeface="Times New Roman" panose="02020603050405020304" pitchFamily="18" charset="0"/>
              </a:rPr>
              <a:t>Liability Instruments </a:t>
            </a:r>
          </a:p>
          <a:p>
            <a:pPr marL="342900" indent="-342900" algn="just">
              <a:buFont typeface="Wingdings" panose="05000000000000000000" pitchFamily="2" charset="2"/>
              <a:buChar char="ü"/>
            </a:pPr>
            <a:r>
              <a:rPr lang="en-US" b="0" dirty="0" smtClean="0">
                <a:solidFill>
                  <a:schemeClr val="tx1"/>
                </a:solidFill>
                <a:latin typeface="Times New Roman" panose="02020603050405020304" pitchFamily="18" charset="0"/>
                <a:cs typeface="Times New Roman" panose="02020603050405020304" pitchFamily="18" charset="0"/>
              </a:rPr>
              <a:t>Performance Bonds And Deposit Refund Systems</a:t>
            </a:r>
          </a:p>
        </p:txBody>
      </p:sp>
      <p:pic>
        <p:nvPicPr>
          <p:cNvPr id="4" name="Picture 3"/>
          <p:cNvPicPr>
            <a:picLocks noChangeAspect="1"/>
          </p:cNvPicPr>
          <p:nvPr/>
        </p:nvPicPr>
        <p:blipFill>
          <a:blip r:embed="rId2">
            <a:biLevel thresh="50000"/>
          </a:blip>
          <a:stretch>
            <a:fillRect/>
          </a:stretch>
        </p:blipFill>
        <p:spPr>
          <a:xfrm>
            <a:off x="1695523" y="703946"/>
            <a:ext cx="647920" cy="647920"/>
          </a:xfrm>
          <a:prstGeom prst="rect">
            <a:avLst/>
          </a:prstGeom>
        </p:spPr>
      </p:pic>
    </p:spTree>
    <p:extLst>
      <p:ext uri="{BB962C8B-B14F-4D97-AF65-F5344CB8AC3E}">
        <p14:creationId xmlns:p14="http://schemas.microsoft.com/office/powerpoint/2010/main" val="15104938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37095" y="365125"/>
            <a:ext cx="8216703" cy="1325563"/>
          </a:xfrm>
        </p:spPr>
        <p:txBody>
          <a:bodyPr>
            <a:normAutofit/>
          </a:bodyPr>
          <a:lstStyle/>
          <a:p>
            <a:r>
              <a:rPr lang="en-US" sz="4000" dirty="0" smtClean="0">
                <a:solidFill>
                  <a:schemeClr val="tx1"/>
                </a:solidFill>
                <a:latin typeface="Times New Roman" panose="02020603050405020304" pitchFamily="18" charset="0"/>
                <a:cs typeface="Times New Roman" panose="02020603050405020304" pitchFamily="18" charset="0"/>
              </a:rPr>
              <a:t>Property Rights </a:t>
            </a:r>
            <a:endParaRPr lang="en-US" sz="4000"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38200" y="1463040"/>
            <a:ext cx="10515600" cy="4713923"/>
          </a:xfrm>
        </p:spPr>
        <p:txBody>
          <a:bodyPr>
            <a:normAutofit/>
          </a:bodyPr>
          <a:lstStyle/>
          <a:p>
            <a:pPr algn="just">
              <a:lnSpc>
                <a:spcPct val="150000"/>
              </a:lnSpc>
            </a:pPr>
            <a:r>
              <a:rPr lang="en-US" sz="3200" b="0" dirty="0" smtClean="0">
                <a:solidFill>
                  <a:schemeClr val="tx1"/>
                </a:solidFill>
                <a:latin typeface="Times New Roman" panose="02020603050405020304" pitchFamily="18" charset="0"/>
                <a:cs typeface="Times New Roman" panose="02020603050405020304" pitchFamily="18" charset="0"/>
              </a:rPr>
              <a:t>Excessive </a:t>
            </a:r>
            <a:r>
              <a:rPr lang="en-US" sz="3200" b="0" dirty="0">
                <a:solidFill>
                  <a:schemeClr val="tx1"/>
                </a:solidFill>
                <a:latin typeface="Times New Roman" panose="02020603050405020304" pitchFamily="18" charset="0"/>
                <a:cs typeface="Times New Roman" panose="02020603050405020304" pitchFamily="18" charset="0"/>
              </a:rPr>
              <a:t>resource depletion and </a:t>
            </a:r>
            <a:r>
              <a:rPr lang="en-US" sz="3200" b="0" dirty="0" smtClean="0">
                <a:solidFill>
                  <a:schemeClr val="tx1"/>
                </a:solidFill>
                <a:latin typeface="Times New Roman" panose="02020603050405020304" pitchFamily="18" charset="0"/>
                <a:cs typeface="Times New Roman" panose="02020603050405020304" pitchFamily="18" charset="0"/>
              </a:rPr>
              <a:t>environmental </a:t>
            </a:r>
            <a:r>
              <a:rPr lang="en-US" sz="3200" b="0" dirty="0">
                <a:solidFill>
                  <a:schemeClr val="tx1"/>
                </a:solidFill>
                <a:latin typeface="Times New Roman" panose="02020603050405020304" pitchFamily="18" charset="0"/>
                <a:cs typeface="Times New Roman" panose="02020603050405020304" pitchFamily="18" charset="0"/>
              </a:rPr>
              <a:t>degradation </a:t>
            </a:r>
            <a:r>
              <a:rPr lang="en-US" sz="3200" b="0" dirty="0" smtClean="0">
                <a:solidFill>
                  <a:schemeClr val="tx1"/>
                </a:solidFill>
                <a:latin typeface="Times New Roman" panose="02020603050405020304" pitchFamily="18" charset="0"/>
                <a:cs typeface="Times New Roman" panose="02020603050405020304" pitchFamily="18" charset="0"/>
              </a:rPr>
              <a:t>results </a:t>
            </a:r>
            <a:r>
              <a:rPr lang="en-US" sz="3200" b="0" dirty="0">
                <a:solidFill>
                  <a:schemeClr val="tx1"/>
                </a:solidFill>
                <a:latin typeface="Times New Roman" panose="02020603050405020304" pitchFamily="18" charset="0"/>
                <a:cs typeface="Times New Roman" panose="02020603050405020304" pitchFamily="18" charset="0"/>
              </a:rPr>
              <a:t>from the absence (or </a:t>
            </a:r>
            <a:r>
              <a:rPr lang="en-US" sz="3200" b="0" dirty="0" smtClean="0">
                <a:solidFill>
                  <a:schemeClr val="tx1"/>
                </a:solidFill>
                <a:latin typeface="Times New Roman" panose="02020603050405020304" pitchFamily="18" charset="0"/>
                <a:cs typeface="Times New Roman" panose="02020603050405020304" pitchFamily="18" charset="0"/>
              </a:rPr>
              <a:t>thinness</a:t>
            </a:r>
            <a:r>
              <a:rPr lang="en-US" sz="3200" b="0" dirty="0">
                <a:solidFill>
                  <a:schemeClr val="tx1"/>
                </a:solidFill>
                <a:latin typeface="Times New Roman" panose="02020603050405020304" pitchFamily="18" charset="0"/>
                <a:cs typeface="Times New Roman" panose="02020603050405020304" pitchFamily="18" charset="0"/>
              </a:rPr>
              <a:t>) of markets in resource and environmental </a:t>
            </a:r>
            <a:r>
              <a:rPr lang="en-US" sz="3200" b="0" dirty="0" smtClean="0">
                <a:solidFill>
                  <a:schemeClr val="tx1"/>
                </a:solidFill>
                <a:latin typeface="Times New Roman" panose="02020603050405020304" pitchFamily="18" charset="0"/>
                <a:cs typeface="Times New Roman" panose="02020603050405020304" pitchFamily="18" charset="0"/>
              </a:rPr>
              <a:t>assets due to open access. So therefore</a:t>
            </a:r>
            <a:r>
              <a:rPr lang="en-US" sz="3200" b="0" dirty="0">
                <a:solidFill>
                  <a:schemeClr val="tx1"/>
                </a:solidFill>
                <a:latin typeface="Times New Roman" panose="02020603050405020304" pitchFamily="18" charset="0"/>
                <a:cs typeface="Times New Roman" panose="02020603050405020304" pitchFamily="18" charset="0"/>
              </a:rPr>
              <a:t>, With </a:t>
            </a:r>
            <a:r>
              <a:rPr lang="en-US" sz="3200" b="0" dirty="0" smtClean="0">
                <a:solidFill>
                  <a:schemeClr val="tx1"/>
                </a:solidFill>
                <a:latin typeface="Times New Roman" panose="02020603050405020304" pitchFamily="18" charset="0"/>
                <a:cs typeface="Times New Roman" panose="02020603050405020304" pitchFamily="18" charset="0"/>
              </a:rPr>
              <a:t>secure </a:t>
            </a:r>
            <a:r>
              <a:rPr lang="en-US" sz="3200" b="0" dirty="0">
                <a:solidFill>
                  <a:schemeClr val="tx1"/>
                </a:solidFill>
                <a:latin typeface="Times New Roman" panose="02020603050405020304" pitchFamily="18" charset="0"/>
                <a:cs typeface="Times New Roman" panose="02020603050405020304" pitchFamily="18" charset="0"/>
              </a:rPr>
              <a:t>property rights, resource </a:t>
            </a:r>
            <a:r>
              <a:rPr lang="en-US" sz="3200" b="0" dirty="0" smtClean="0">
                <a:solidFill>
                  <a:schemeClr val="tx1"/>
                </a:solidFill>
                <a:latin typeface="Times New Roman" panose="02020603050405020304" pitchFamily="18" charset="0"/>
                <a:cs typeface="Times New Roman" panose="02020603050405020304" pitchFamily="18" charset="0"/>
              </a:rPr>
              <a:t>depletion </a:t>
            </a:r>
            <a:r>
              <a:rPr lang="en-US" sz="3200" b="0" dirty="0">
                <a:solidFill>
                  <a:schemeClr val="tx1"/>
                </a:solidFill>
                <a:latin typeface="Times New Roman" panose="02020603050405020304" pitchFamily="18" charset="0"/>
                <a:cs typeface="Times New Roman" panose="02020603050405020304" pitchFamily="18" charset="0"/>
              </a:rPr>
              <a:t>is internal to the </a:t>
            </a:r>
            <a:r>
              <a:rPr lang="en-US" sz="3200" b="0" dirty="0" smtClean="0">
                <a:solidFill>
                  <a:schemeClr val="tx1"/>
                </a:solidFill>
                <a:latin typeface="Times New Roman" panose="02020603050405020304" pitchFamily="18" charset="0"/>
                <a:cs typeface="Times New Roman" panose="02020603050405020304" pitchFamily="18" charset="0"/>
              </a:rPr>
              <a:t>owners/users (</a:t>
            </a:r>
            <a:r>
              <a:rPr lang="en-US" sz="3200" b="0" dirty="0">
                <a:solidFill>
                  <a:schemeClr val="tx1"/>
                </a:solidFill>
                <a:latin typeface="Times New Roman" panose="02020603050405020304" pitchFamily="18" charset="0"/>
                <a:cs typeface="Times New Roman" panose="02020603050405020304" pitchFamily="18" charset="0"/>
              </a:rPr>
              <a:t>T </a:t>
            </a:r>
            <a:r>
              <a:rPr lang="en-US" sz="3200" b="0" dirty="0" err="1">
                <a:solidFill>
                  <a:schemeClr val="tx1"/>
                </a:solidFill>
                <a:latin typeface="Times New Roman" panose="02020603050405020304" pitchFamily="18" charset="0"/>
                <a:cs typeface="Times New Roman" panose="02020603050405020304" pitchFamily="18" charset="0"/>
              </a:rPr>
              <a:t>Panayotou</a:t>
            </a:r>
            <a:r>
              <a:rPr lang="en-US" sz="3200" b="0" dirty="0">
                <a:solidFill>
                  <a:schemeClr val="tx1"/>
                </a:solidFill>
                <a:latin typeface="Times New Roman" panose="02020603050405020304" pitchFamily="18" charset="0"/>
                <a:cs typeface="Times New Roman" panose="02020603050405020304" pitchFamily="18" charset="0"/>
              </a:rPr>
              <a:t>:‎1994</a:t>
            </a:r>
            <a:r>
              <a:rPr lang="en-US" sz="3200" b="0" dirty="0" smtClean="0">
                <a:solidFill>
                  <a:schemeClr val="tx1"/>
                </a:solidFill>
                <a:latin typeface="Times New Roman" panose="02020603050405020304" pitchFamily="18" charset="0"/>
                <a:cs typeface="Times New Roman" panose="02020603050405020304" pitchFamily="18" charset="0"/>
              </a:rPr>
              <a:t>).</a:t>
            </a:r>
          </a:p>
        </p:txBody>
      </p:sp>
      <p:pic>
        <p:nvPicPr>
          <p:cNvPr id="4" name="Picture 3"/>
          <p:cNvPicPr>
            <a:picLocks noChangeAspect="1"/>
          </p:cNvPicPr>
          <p:nvPr/>
        </p:nvPicPr>
        <p:blipFill>
          <a:blip r:embed="rId3">
            <a:biLevel thresh="50000"/>
          </a:blip>
          <a:stretch>
            <a:fillRect/>
          </a:stretch>
        </p:blipFill>
        <p:spPr>
          <a:xfrm>
            <a:off x="2177158" y="703946"/>
            <a:ext cx="647920" cy="647920"/>
          </a:xfrm>
          <a:prstGeom prst="rect">
            <a:avLst/>
          </a:prstGeom>
        </p:spPr>
      </p:pic>
    </p:spTree>
    <p:extLst>
      <p:ext uri="{BB962C8B-B14F-4D97-AF65-F5344CB8AC3E}">
        <p14:creationId xmlns:p14="http://schemas.microsoft.com/office/powerpoint/2010/main" val="28136830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54214" y="365125"/>
            <a:ext cx="8399585" cy="1325563"/>
          </a:xfrm>
        </p:spPr>
        <p:txBody>
          <a:bodyPr>
            <a:normAutofit/>
          </a:bodyPr>
          <a:lstStyle/>
          <a:p>
            <a:r>
              <a:rPr lang="en-US" sz="4000" dirty="0">
                <a:solidFill>
                  <a:schemeClr val="tx1"/>
                </a:solidFill>
                <a:latin typeface="Times New Roman" panose="02020603050405020304" pitchFamily="18" charset="0"/>
                <a:cs typeface="Times New Roman" panose="02020603050405020304" pitchFamily="18" charset="0"/>
              </a:rPr>
              <a:t>Market Creation </a:t>
            </a:r>
          </a:p>
        </p:txBody>
      </p:sp>
      <p:pic>
        <p:nvPicPr>
          <p:cNvPr id="4" name="Picture 3"/>
          <p:cNvPicPr>
            <a:picLocks noChangeAspect="1"/>
          </p:cNvPicPr>
          <p:nvPr/>
        </p:nvPicPr>
        <p:blipFill>
          <a:blip r:embed="rId3">
            <a:biLevel thresh="50000"/>
          </a:blip>
          <a:stretch>
            <a:fillRect/>
          </a:stretch>
        </p:blipFill>
        <p:spPr>
          <a:xfrm>
            <a:off x="2019080" y="703946"/>
            <a:ext cx="647920" cy="647920"/>
          </a:xfrm>
          <a:prstGeom prst="rect">
            <a:avLst/>
          </a:prstGeom>
        </p:spPr>
      </p:pic>
      <p:sp>
        <p:nvSpPr>
          <p:cNvPr id="8" name="Content Placeholder 7"/>
          <p:cNvSpPr>
            <a:spLocks noGrp="1"/>
          </p:cNvSpPr>
          <p:nvPr>
            <p:ph idx="1"/>
          </p:nvPr>
        </p:nvSpPr>
        <p:spPr>
          <a:xfrm>
            <a:off x="838200" y="1351866"/>
            <a:ext cx="10515600" cy="4825097"/>
          </a:xfrm>
        </p:spPr>
        <p:txBody>
          <a:bodyPr>
            <a:normAutofit fontScale="92500" lnSpcReduction="10000"/>
          </a:bodyPr>
          <a:lstStyle/>
          <a:p>
            <a:pPr algn="just">
              <a:lnSpc>
                <a:spcPct val="150000"/>
              </a:lnSpc>
            </a:pPr>
            <a:r>
              <a:rPr lang="en-US" b="0" dirty="0">
                <a:solidFill>
                  <a:schemeClr val="tx1"/>
                </a:solidFill>
                <a:latin typeface="Times New Roman" panose="02020603050405020304" pitchFamily="18" charset="0"/>
                <a:cs typeface="Times New Roman" panose="02020603050405020304" pitchFamily="18" charset="0"/>
              </a:rPr>
              <a:t>In the case of environmental pollution</a:t>
            </a:r>
            <a:r>
              <a:rPr lang="en-US" b="0" dirty="0" smtClean="0">
                <a:solidFill>
                  <a:schemeClr val="tx1"/>
                </a:solidFill>
                <a:latin typeface="Times New Roman" panose="02020603050405020304" pitchFamily="18" charset="0"/>
                <a:cs typeface="Times New Roman" panose="02020603050405020304" pitchFamily="18" charset="0"/>
              </a:rPr>
              <a:t>, property rights are technically impossible.</a:t>
            </a:r>
            <a:endParaRPr lang="en-US" b="0" dirty="0">
              <a:solidFill>
                <a:schemeClr val="tx1"/>
              </a:solidFill>
              <a:latin typeface="Times New Roman" panose="02020603050405020304" pitchFamily="18" charset="0"/>
              <a:cs typeface="Times New Roman" panose="02020603050405020304" pitchFamily="18" charset="0"/>
            </a:endParaRPr>
          </a:p>
          <a:p>
            <a:pPr algn="just">
              <a:lnSpc>
                <a:spcPct val="150000"/>
              </a:lnSpc>
            </a:pPr>
            <a:r>
              <a:rPr lang="en-US" b="0" dirty="0" smtClean="0">
                <a:solidFill>
                  <a:schemeClr val="tx1"/>
                </a:solidFill>
                <a:latin typeface="Times New Roman" panose="02020603050405020304" pitchFamily="18" charset="0"/>
                <a:cs typeface="Times New Roman" panose="02020603050405020304" pitchFamily="18" charset="0"/>
              </a:rPr>
              <a:t>Therefore, one </a:t>
            </a:r>
            <a:r>
              <a:rPr lang="en-US" b="0" dirty="0">
                <a:solidFill>
                  <a:schemeClr val="tx1"/>
                </a:solidFill>
                <a:latin typeface="Times New Roman" panose="02020603050405020304" pitchFamily="18" charset="0"/>
                <a:cs typeface="Times New Roman" panose="02020603050405020304" pitchFamily="18" charset="0"/>
              </a:rPr>
              <a:t>solution is for the state to provide the desired level of environmental quality (like other public </a:t>
            </a:r>
            <a:r>
              <a:rPr lang="en-US" b="0" dirty="0" smtClean="0">
                <a:solidFill>
                  <a:schemeClr val="tx1"/>
                </a:solidFill>
                <a:latin typeface="Times New Roman" panose="02020603050405020304" pitchFamily="18" charset="0"/>
                <a:cs typeface="Times New Roman" panose="02020603050405020304" pitchFamily="18" charset="0"/>
              </a:rPr>
              <a:t>goods</a:t>
            </a:r>
            <a:r>
              <a:rPr lang="en-US" b="0" dirty="0">
                <a:solidFill>
                  <a:schemeClr val="tx1"/>
                </a:solidFill>
                <a:latin typeface="Times New Roman" panose="02020603050405020304" pitchFamily="18" charset="0"/>
                <a:cs typeface="Times New Roman" panose="02020603050405020304" pitchFamily="18" charset="0"/>
              </a:rPr>
              <a:t>) and pay for it through general taxation</a:t>
            </a:r>
            <a:r>
              <a:rPr lang="en-US" b="0" dirty="0" smtClean="0">
                <a:solidFill>
                  <a:schemeClr val="tx1"/>
                </a:solidFill>
                <a:latin typeface="Times New Roman" panose="02020603050405020304" pitchFamily="18" charset="0"/>
                <a:cs typeface="Times New Roman" panose="02020603050405020304" pitchFamily="18" charset="0"/>
              </a:rPr>
              <a:t>.</a:t>
            </a:r>
          </a:p>
          <a:p>
            <a:pPr algn="just">
              <a:lnSpc>
                <a:spcPct val="150000"/>
              </a:lnSpc>
            </a:pPr>
            <a:r>
              <a:rPr lang="en-US" b="0" dirty="0" smtClean="0">
                <a:solidFill>
                  <a:schemeClr val="tx1"/>
                </a:solidFill>
                <a:latin typeface="Times New Roman" panose="02020603050405020304" pitchFamily="18" charset="0"/>
                <a:cs typeface="Times New Roman" panose="02020603050405020304" pitchFamily="18" charset="0"/>
              </a:rPr>
              <a:t> </a:t>
            </a:r>
          </a:p>
          <a:p>
            <a:pPr algn="just">
              <a:lnSpc>
                <a:spcPct val="150000"/>
              </a:lnSpc>
            </a:pPr>
            <a:r>
              <a:rPr lang="en-US" b="0" dirty="0" smtClean="0">
                <a:solidFill>
                  <a:schemeClr val="tx1"/>
                </a:solidFill>
                <a:latin typeface="Times New Roman" panose="02020603050405020304" pitchFamily="18" charset="0"/>
                <a:cs typeface="Times New Roman" panose="02020603050405020304" pitchFamily="18" charset="0"/>
              </a:rPr>
              <a:t>This </a:t>
            </a:r>
            <a:r>
              <a:rPr lang="en-US" b="0" dirty="0">
                <a:solidFill>
                  <a:schemeClr val="tx1"/>
                </a:solidFill>
                <a:latin typeface="Times New Roman" panose="02020603050405020304" pitchFamily="18" charset="0"/>
                <a:cs typeface="Times New Roman" panose="02020603050405020304" pitchFamily="18" charset="0"/>
              </a:rPr>
              <a:t>can be effected through a combination of pollution </a:t>
            </a:r>
            <a:r>
              <a:rPr lang="en-US" b="0" dirty="0" smtClean="0">
                <a:solidFill>
                  <a:schemeClr val="tx1"/>
                </a:solidFill>
                <a:latin typeface="Times New Roman" panose="02020603050405020304" pitchFamily="18" charset="0"/>
                <a:cs typeface="Times New Roman" panose="02020603050405020304" pitchFamily="18" charset="0"/>
              </a:rPr>
              <a:t>control </a:t>
            </a:r>
            <a:r>
              <a:rPr lang="en-US" b="0" dirty="0">
                <a:solidFill>
                  <a:schemeClr val="tx1"/>
                </a:solidFill>
                <a:latin typeface="Times New Roman" panose="02020603050405020304" pitchFamily="18" charset="0"/>
                <a:cs typeface="Times New Roman" panose="02020603050405020304" pitchFamily="18" charset="0"/>
              </a:rPr>
              <a:t>regulations, incentives, and public investment in pollution </a:t>
            </a:r>
            <a:r>
              <a:rPr lang="en-US" b="0" dirty="0" smtClean="0">
                <a:solidFill>
                  <a:schemeClr val="tx1"/>
                </a:solidFill>
                <a:latin typeface="Times New Roman" panose="02020603050405020304" pitchFamily="18" charset="0"/>
                <a:cs typeface="Times New Roman" panose="02020603050405020304" pitchFamily="18" charset="0"/>
              </a:rPr>
              <a:t>abatement (</a:t>
            </a:r>
            <a:r>
              <a:rPr lang="en-US" b="0" dirty="0" err="1" smtClean="0">
                <a:solidFill>
                  <a:schemeClr val="tx1"/>
                </a:solidFill>
                <a:latin typeface="Times New Roman" panose="02020603050405020304" pitchFamily="18" charset="0"/>
                <a:cs typeface="Times New Roman" panose="02020603050405020304" pitchFamily="18" charset="0"/>
              </a:rPr>
              <a:t>Pearman</a:t>
            </a:r>
            <a:r>
              <a:rPr lang="en-US" b="0" dirty="0" smtClean="0">
                <a:solidFill>
                  <a:schemeClr val="tx1"/>
                </a:solidFill>
                <a:latin typeface="Times New Roman" panose="02020603050405020304" pitchFamily="18" charset="0"/>
                <a:cs typeface="Times New Roman" panose="02020603050405020304" pitchFamily="18" charset="0"/>
              </a:rPr>
              <a:t>, 2003). </a:t>
            </a:r>
            <a:r>
              <a:rPr lang="en-US" b="0" dirty="0">
                <a:solidFill>
                  <a:schemeClr val="tx1"/>
                </a:solidFill>
                <a:latin typeface="Times New Roman" panose="02020603050405020304" pitchFamily="18" charset="0"/>
                <a:cs typeface="Times New Roman" panose="02020603050405020304" pitchFamily="18" charset="0"/>
              </a:rPr>
              <a:t>An alternative </a:t>
            </a:r>
            <a:r>
              <a:rPr lang="en-US" b="0" dirty="0" smtClean="0">
                <a:solidFill>
                  <a:schemeClr val="tx1"/>
                </a:solidFill>
                <a:latin typeface="Times New Roman" panose="02020603050405020304" pitchFamily="18" charset="0"/>
                <a:cs typeface="Times New Roman" panose="02020603050405020304" pitchFamily="18" charset="0"/>
              </a:rPr>
              <a:t>is </a:t>
            </a:r>
            <a:r>
              <a:rPr lang="en-US" b="0" dirty="0">
                <a:solidFill>
                  <a:schemeClr val="tx1"/>
                </a:solidFill>
                <a:latin typeface="Times New Roman" panose="02020603050405020304" pitchFamily="18" charset="0"/>
                <a:cs typeface="Times New Roman" panose="02020603050405020304" pitchFamily="18" charset="0"/>
              </a:rPr>
              <a:t>to try and mimic the market, in fact, to create a </a:t>
            </a:r>
            <a:r>
              <a:rPr lang="en-US" b="0" dirty="0" smtClean="0">
                <a:solidFill>
                  <a:schemeClr val="tx1"/>
                </a:solidFill>
                <a:latin typeface="Times New Roman" panose="02020603050405020304" pitchFamily="18" charset="0"/>
                <a:cs typeface="Times New Roman" panose="02020603050405020304" pitchFamily="18" charset="0"/>
              </a:rPr>
              <a:t>market </a:t>
            </a:r>
            <a:r>
              <a:rPr lang="en-US" b="0" dirty="0">
                <a:solidFill>
                  <a:schemeClr val="tx1"/>
                </a:solidFill>
                <a:latin typeface="Times New Roman" panose="02020603050405020304" pitchFamily="18" charset="0"/>
                <a:cs typeface="Times New Roman" panose="02020603050405020304" pitchFamily="18" charset="0"/>
              </a:rPr>
              <a:t>in environmental quality. This approach treats the environment as a scarce, yet </a:t>
            </a:r>
            <a:r>
              <a:rPr lang="en-US" b="0" dirty="0" err="1">
                <a:solidFill>
                  <a:schemeClr val="tx1"/>
                </a:solidFill>
                <a:latin typeface="Times New Roman" panose="02020603050405020304" pitchFamily="18" charset="0"/>
                <a:cs typeface="Times New Roman" panose="02020603050405020304" pitchFamily="18" charset="0"/>
              </a:rPr>
              <a:t>unmarketed</a:t>
            </a:r>
            <a:r>
              <a:rPr lang="en-US" b="0" dirty="0">
                <a:solidFill>
                  <a:schemeClr val="tx1"/>
                </a:solidFill>
                <a:latin typeface="Times New Roman" panose="02020603050405020304" pitchFamily="18" charset="0"/>
                <a:cs typeface="Times New Roman" panose="02020603050405020304" pitchFamily="18" charset="0"/>
              </a:rPr>
              <a:t> </a:t>
            </a:r>
            <a:r>
              <a:rPr lang="en-US" b="0" dirty="0" smtClean="0">
                <a:solidFill>
                  <a:schemeClr val="tx1"/>
                </a:solidFill>
                <a:latin typeface="Times New Roman" panose="02020603050405020304" pitchFamily="18" charset="0"/>
                <a:cs typeface="Times New Roman" panose="02020603050405020304" pitchFamily="18" charset="0"/>
              </a:rPr>
              <a:t>and </a:t>
            </a:r>
            <a:r>
              <a:rPr lang="en-US" b="0" dirty="0">
                <a:solidFill>
                  <a:schemeClr val="tx1"/>
                </a:solidFill>
                <a:latin typeface="Times New Roman" panose="02020603050405020304" pitchFamily="18" charset="0"/>
                <a:cs typeface="Times New Roman" panose="02020603050405020304" pitchFamily="18" charset="0"/>
              </a:rPr>
              <a:t>unpriced resource which is overused because it is </a:t>
            </a:r>
            <a:r>
              <a:rPr lang="en-US" b="0" dirty="0" smtClean="0">
                <a:solidFill>
                  <a:schemeClr val="tx1"/>
                </a:solidFill>
                <a:latin typeface="Times New Roman" panose="02020603050405020304" pitchFamily="18" charset="0"/>
                <a:cs typeface="Times New Roman" panose="02020603050405020304" pitchFamily="18" charset="0"/>
              </a:rPr>
              <a:t>free</a:t>
            </a:r>
            <a:r>
              <a:rPr lang="en-US" b="0" dirty="0">
                <a:solidFill>
                  <a:schemeClr val="tx1"/>
                </a:solidFill>
                <a:latin typeface="Times New Roman" panose="02020603050405020304" pitchFamily="18" charset="0"/>
                <a:cs typeface="Times New Roman" panose="02020603050405020304" pitchFamily="18" charset="0"/>
              </a:rPr>
              <a:t> (</a:t>
            </a:r>
            <a:r>
              <a:rPr lang="en-US" b="0" dirty="0" err="1" smtClean="0">
                <a:solidFill>
                  <a:schemeClr val="tx1"/>
                </a:solidFill>
                <a:latin typeface="Times New Roman" panose="02020603050405020304" pitchFamily="18" charset="0"/>
                <a:cs typeface="Times New Roman" panose="02020603050405020304" pitchFamily="18" charset="0"/>
              </a:rPr>
              <a:t>Kete</a:t>
            </a:r>
            <a:r>
              <a:rPr lang="en-US" b="0" dirty="0">
                <a:solidFill>
                  <a:schemeClr val="tx1"/>
                </a:solidFill>
                <a:latin typeface="Times New Roman" panose="02020603050405020304" pitchFamily="18" charset="0"/>
                <a:cs typeface="Times New Roman" panose="02020603050405020304" pitchFamily="18" charset="0"/>
              </a:rPr>
              <a:t>, </a:t>
            </a:r>
            <a:r>
              <a:rPr lang="en-US" b="0" dirty="0" smtClean="0">
                <a:solidFill>
                  <a:schemeClr val="tx1"/>
                </a:solidFill>
                <a:latin typeface="Times New Roman" panose="02020603050405020304" pitchFamily="18" charset="0"/>
                <a:cs typeface="Times New Roman" panose="02020603050405020304" pitchFamily="18" charset="0"/>
              </a:rPr>
              <a:t>N, 1994). </a:t>
            </a:r>
          </a:p>
        </p:txBody>
      </p:sp>
    </p:spTree>
    <p:extLst>
      <p:ext uri="{BB962C8B-B14F-4D97-AF65-F5344CB8AC3E}">
        <p14:creationId xmlns:p14="http://schemas.microsoft.com/office/powerpoint/2010/main" val="25628759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93366" y="365125"/>
            <a:ext cx="8160434" cy="1325563"/>
          </a:xfrm>
        </p:spPr>
        <p:txBody>
          <a:bodyPr>
            <a:normAutofit/>
          </a:bodyPr>
          <a:lstStyle/>
          <a:p>
            <a:r>
              <a:rPr lang="en-US" sz="4000" dirty="0">
                <a:solidFill>
                  <a:schemeClr val="tx1"/>
                </a:solidFill>
                <a:latin typeface="Times New Roman" panose="02020603050405020304" pitchFamily="18" charset="0"/>
                <a:cs typeface="Times New Roman" panose="02020603050405020304" pitchFamily="18" charset="0"/>
              </a:rPr>
              <a:t>Fiscal Instruments </a:t>
            </a:r>
          </a:p>
        </p:txBody>
      </p:sp>
      <p:sp>
        <p:nvSpPr>
          <p:cNvPr id="3" name="Content Placeholder 2"/>
          <p:cNvSpPr>
            <a:spLocks noGrp="1"/>
          </p:cNvSpPr>
          <p:nvPr>
            <p:ph idx="1"/>
          </p:nvPr>
        </p:nvSpPr>
        <p:spPr>
          <a:xfrm>
            <a:off x="838200" y="1463040"/>
            <a:ext cx="10515600" cy="4713923"/>
          </a:xfrm>
        </p:spPr>
        <p:txBody>
          <a:bodyPr>
            <a:normAutofit fontScale="92500" lnSpcReduction="20000"/>
          </a:bodyPr>
          <a:lstStyle/>
          <a:p>
            <a:pPr algn="just">
              <a:lnSpc>
                <a:spcPct val="150000"/>
              </a:lnSpc>
            </a:pPr>
            <a:r>
              <a:rPr lang="en-US" b="0" dirty="0">
                <a:solidFill>
                  <a:schemeClr val="tx1"/>
                </a:solidFill>
                <a:latin typeface="Times New Roman" panose="02020603050405020304" pitchFamily="18" charset="0"/>
                <a:cs typeface="Times New Roman" panose="02020603050405020304" pitchFamily="18" charset="0"/>
              </a:rPr>
              <a:t>Fiscal instruments such as taxes and subsidies could be used to bridge the gap between private and </a:t>
            </a:r>
            <a:r>
              <a:rPr lang="en-US" b="0" dirty="0" smtClean="0">
                <a:solidFill>
                  <a:schemeClr val="tx1"/>
                </a:solidFill>
                <a:latin typeface="Times New Roman" panose="02020603050405020304" pitchFamily="18" charset="0"/>
                <a:cs typeface="Times New Roman" panose="02020603050405020304" pitchFamily="18" charset="0"/>
              </a:rPr>
              <a:t>social </a:t>
            </a:r>
            <a:r>
              <a:rPr lang="en-US" b="0" dirty="0">
                <a:solidFill>
                  <a:schemeClr val="tx1"/>
                </a:solidFill>
                <a:latin typeface="Times New Roman" panose="02020603050405020304" pitchFamily="18" charset="0"/>
                <a:cs typeface="Times New Roman" panose="02020603050405020304" pitchFamily="18" charset="0"/>
              </a:rPr>
              <a:t>costs/benefits. </a:t>
            </a:r>
            <a:endParaRPr lang="en-US" b="0" dirty="0" smtClean="0">
              <a:solidFill>
                <a:schemeClr val="tx1"/>
              </a:solidFill>
              <a:latin typeface="Times New Roman" panose="02020603050405020304" pitchFamily="18" charset="0"/>
              <a:cs typeface="Times New Roman" panose="02020603050405020304" pitchFamily="18" charset="0"/>
            </a:endParaRPr>
          </a:p>
          <a:p>
            <a:pPr algn="just">
              <a:lnSpc>
                <a:spcPct val="150000"/>
              </a:lnSpc>
            </a:pPr>
            <a:r>
              <a:rPr lang="en-US" b="0" dirty="0" smtClean="0">
                <a:solidFill>
                  <a:schemeClr val="tx1"/>
                </a:solidFill>
                <a:latin typeface="Times New Roman" panose="02020603050405020304" pitchFamily="18" charset="0"/>
                <a:cs typeface="Times New Roman" panose="02020603050405020304" pitchFamily="18" charset="0"/>
              </a:rPr>
              <a:t>For </a:t>
            </a:r>
            <a:r>
              <a:rPr lang="en-US" b="0" dirty="0">
                <a:solidFill>
                  <a:schemeClr val="tx1"/>
                </a:solidFill>
                <a:latin typeface="Times New Roman" panose="02020603050405020304" pitchFamily="18" charset="0"/>
                <a:cs typeface="Times New Roman" panose="02020603050405020304" pitchFamily="18" charset="0"/>
              </a:rPr>
              <a:t>example, the prices of polluting products such as gasoline or pesticides do </a:t>
            </a:r>
            <a:r>
              <a:rPr lang="en-US" b="0" dirty="0" smtClean="0">
                <a:solidFill>
                  <a:schemeClr val="tx1"/>
                </a:solidFill>
                <a:latin typeface="Times New Roman" panose="02020603050405020304" pitchFamily="18" charset="0"/>
                <a:cs typeface="Times New Roman" panose="02020603050405020304" pitchFamily="18" charset="0"/>
              </a:rPr>
              <a:t>not </a:t>
            </a:r>
            <a:r>
              <a:rPr lang="en-US" b="0" dirty="0">
                <a:solidFill>
                  <a:schemeClr val="tx1"/>
                </a:solidFill>
                <a:latin typeface="Times New Roman" panose="02020603050405020304" pitchFamily="18" charset="0"/>
                <a:cs typeface="Times New Roman" panose="02020603050405020304" pitchFamily="18" charset="0"/>
              </a:rPr>
              <a:t>incorporate the social costs of damage to peoples' health and other activities which arise from </a:t>
            </a:r>
            <a:r>
              <a:rPr lang="en-US" b="0" dirty="0" smtClean="0">
                <a:solidFill>
                  <a:schemeClr val="tx1"/>
                </a:solidFill>
                <a:latin typeface="Times New Roman" panose="02020603050405020304" pitchFamily="18" charset="0"/>
                <a:cs typeface="Times New Roman" panose="02020603050405020304" pitchFamily="18" charset="0"/>
              </a:rPr>
              <a:t>their </a:t>
            </a:r>
            <a:r>
              <a:rPr lang="en-US" b="0" dirty="0">
                <a:solidFill>
                  <a:schemeClr val="tx1"/>
                </a:solidFill>
                <a:latin typeface="Times New Roman" panose="02020603050405020304" pitchFamily="18" charset="0"/>
                <a:cs typeface="Times New Roman" panose="02020603050405020304" pitchFamily="18" charset="0"/>
              </a:rPr>
              <a:t>use because these costs are external to the decision maker (producer or consumer). </a:t>
            </a:r>
            <a:endParaRPr lang="en-US" b="0" dirty="0" smtClean="0">
              <a:solidFill>
                <a:schemeClr val="tx1"/>
              </a:solidFill>
              <a:latin typeface="Times New Roman" panose="02020603050405020304" pitchFamily="18" charset="0"/>
              <a:cs typeface="Times New Roman" panose="02020603050405020304" pitchFamily="18" charset="0"/>
            </a:endParaRPr>
          </a:p>
          <a:p>
            <a:pPr algn="just">
              <a:lnSpc>
                <a:spcPct val="150000"/>
              </a:lnSpc>
            </a:pPr>
            <a:r>
              <a:rPr lang="en-US" b="0" dirty="0">
                <a:solidFill>
                  <a:schemeClr val="tx1"/>
                </a:solidFill>
                <a:latin typeface="Times New Roman" panose="02020603050405020304" pitchFamily="18" charset="0"/>
                <a:cs typeface="Times New Roman" panose="02020603050405020304" pitchFamily="18" charset="0"/>
              </a:rPr>
              <a:t>Hence, polluting inputs and final products are generally underpriced, both absolutely (in terms of social costs) and in relation to non-polluting or less polluting products. This results in overproduction and overconsumption which in turn result in environmental damage at a higher than socially optimal level.</a:t>
            </a:r>
          </a:p>
          <a:p>
            <a:pPr algn="just">
              <a:lnSpc>
                <a:spcPct val="150000"/>
              </a:lnSpc>
            </a:pPr>
            <a:endParaRPr lang="en-US" b="0" dirty="0" smtClean="0">
              <a:solidFill>
                <a:schemeClr val="tx1"/>
              </a:solidFill>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3">
            <a:biLevel thresh="50000"/>
          </a:blip>
          <a:stretch>
            <a:fillRect/>
          </a:stretch>
        </p:blipFill>
        <p:spPr>
          <a:xfrm>
            <a:off x="2230096" y="703946"/>
            <a:ext cx="647920" cy="647920"/>
          </a:xfrm>
          <a:prstGeom prst="rect">
            <a:avLst/>
          </a:prstGeom>
        </p:spPr>
      </p:pic>
    </p:spTree>
    <p:extLst>
      <p:ext uri="{BB962C8B-B14F-4D97-AF65-F5344CB8AC3E}">
        <p14:creationId xmlns:p14="http://schemas.microsoft.com/office/powerpoint/2010/main" val="31189003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54216" y="365125"/>
            <a:ext cx="8399584" cy="1325563"/>
          </a:xfrm>
        </p:spPr>
        <p:txBody>
          <a:bodyPr>
            <a:normAutofit/>
          </a:bodyPr>
          <a:lstStyle/>
          <a:p>
            <a:r>
              <a:rPr lang="en-US" sz="4000" dirty="0">
                <a:solidFill>
                  <a:schemeClr val="tx1"/>
                </a:solidFill>
                <a:latin typeface="Times New Roman" panose="02020603050405020304" pitchFamily="18" charset="0"/>
                <a:cs typeface="Times New Roman" panose="02020603050405020304" pitchFamily="18" charset="0"/>
              </a:rPr>
              <a:t>Charge Systems </a:t>
            </a:r>
          </a:p>
        </p:txBody>
      </p:sp>
      <p:sp>
        <p:nvSpPr>
          <p:cNvPr id="3" name="Content Placeholder 2"/>
          <p:cNvSpPr>
            <a:spLocks noGrp="1"/>
          </p:cNvSpPr>
          <p:nvPr>
            <p:ph idx="1"/>
          </p:nvPr>
        </p:nvSpPr>
        <p:spPr>
          <a:xfrm>
            <a:off x="838200" y="1463040"/>
            <a:ext cx="10515600" cy="4713923"/>
          </a:xfrm>
        </p:spPr>
        <p:txBody>
          <a:bodyPr/>
          <a:lstStyle/>
          <a:p>
            <a:pPr algn="just">
              <a:lnSpc>
                <a:spcPct val="150000"/>
              </a:lnSpc>
            </a:pPr>
            <a:r>
              <a:rPr lang="en-US" b="0" dirty="0">
                <a:solidFill>
                  <a:schemeClr val="tx1"/>
                </a:solidFill>
                <a:latin typeface="Times New Roman" panose="02020603050405020304" pitchFamily="18" charset="0"/>
                <a:cs typeface="Times New Roman" panose="02020603050405020304" pitchFamily="18" charset="0"/>
              </a:rPr>
              <a:t>Charges are defined as payments for use of resources, infrastructure, </a:t>
            </a:r>
            <a:r>
              <a:rPr lang="en-US" b="0" dirty="0" smtClean="0">
                <a:solidFill>
                  <a:schemeClr val="tx1"/>
                </a:solidFill>
                <a:latin typeface="Times New Roman" panose="02020603050405020304" pitchFamily="18" charset="0"/>
                <a:cs typeface="Times New Roman" panose="02020603050405020304" pitchFamily="18" charset="0"/>
              </a:rPr>
              <a:t>and </a:t>
            </a:r>
            <a:r>
              <a:rPr lang="en-US" b="0" dirty="0">
                <a:solidFill>
                  <a:schemeClr val="tx1"/>
                </a:solidFill>
                <a:latin typeface="Times New Roman" panose="02020603050405020304" pitchFamily="18" charset="0"/>
                <a:cs typeface="Times New Roman" panose="02020603050405020304" pitchFamily="18" charset="0"/>
              </a:rPr>
              <a:t>services and are </a:t>
            </a:r>
            <a:r>
              <a:rPr lang="en-US" b="0" dirty="0" smtClean="0">
                <a:solidFill>
                  <a:schemeClr val="tx1"/>
                </a:solidFill>
                <a:latin typeface="Times New Roman" panose="02020603050405020304" pitchFamily="18" charset="0"/>
                <a:cs typeface="Times New Roman" panose="02020603050405020304" pitchFamily="18" charset="0"/>
              </a:rPr>
              <a:t>similar to </a:t>
            </a:r>
            <a:r>
              <a:rPr lang="en-US" b="0" dirty="0">
                <a:solidFill>
                  <a:schemeClr val="tx1"/>
                </a:solidFill>
                <a:latin typeface="Times New Roman" panose="02020603050405020304" pitchFamily="18" charset="0"/>
                <a:cs typeface="Times New Roman" panose="02020603050405020304" pitchFamily="18" charset="0"/>
              </a:rPr>
              <a:t>market prices for private goods. One way of thinking of charges is as </a:t>
            </a:r>
            <a:r>
              <a:rPr lang="en-US" b="0" dirty="0" smtClean="0">
                <a:solidFill>
                  <a:schemeClr val="tx1"/>
                </a:solidFill>
                <a:latin typeface="Times New Roman" panose="02020603050405020304" pitchFamily="18" charset="0"/>
                <a:cs typeface="Times New Roman" panose="02020603050405020304" pitchFamily="18" charset="0"/>
              </a:rPr>
              <a:t>“</a:t>
            </a:r>
            <a:r>
              <a:rPr lang="en-US" b="0" dirty="0">
                <a:solidFill>
                  <a:schemeClr val="tx1"/>
                </a:solidFill>
                <a:latin typeface="Times New Roman" panose="02020603050405020304" pitchFamily="18" charset="0"/>
                <a:cs typeface="Times New Roman" panose="02020603050405020304" pitchFamily="18" charset="0"/>
              </a:rPr>
              <a:t>prices” for public goods or publicly provided private goods. </a:t>
            </a:r>
            <a:endParaRPr lang="en-US" b="0" dirty="0" smtClean="0">
              <a:solidFill>
                <a:schemeClr val="tx1"/>
              </a:solidFill>
              <a:latin typeface="Times New Roman" panose="02020603050405020304" pitchFamily="18" charset="0"/>
              <a:cs typeface="Times New Roman" panose="02020603050405020304" pitchFamily="18" charset="0"/>
            </a:endParaRPr>
          </a:p>
          <a:p>
            <a:pPr algn="just">
              <a:lnSpc>
                <a:spcPct val="150000"/>
              </a:lnSpc>
            </a:pPr>
            <a:r>
              <a:rPr lang="en-US" b="0" dirty="0" smtClean="0">
                <a:solidFill>
                  <a:schemeClr val="tx1"/>
                </a:solidFill>
                <a:latin typeface="Times New Roman" panose="02020603050405020304" pitchFamily="18" charset="0"/>
                <a:cs typeface="Times New Roman" panose="02020603050405020304" pitchFamily="18" charset="0"/>
              </a:rPr>
              <a:t>They </a:t>
            </a:r>
            <a:r>
              <a:rPr lang="en-US" b="0" dirty="0">
                <a:solidFill>
                  <a:schemeClr val="tx1"/>
                </a:solidFill>
                <a:latin typeface="Times New Roman" panose="02020603050405020304" pitchFamily="18" charset="0"/>
                <a:cs typeface="Times New Roman" panose="02020603050405020304" pitchFamily="18" charset="0"/>
              </a:rPr>
              <a:t>differ </a:t>
            </a:r>
            <a:r>
              <a:rPr lang="en-US" b="0" dirty="0" smtClean="0">
                <a:solidFill>
                  <a:schemeClr val="tx1"/>
                </a:solidFill>
                <a:latin typeface="Times New Roman" panose="02020603050405020304" pitchFamily="18" charset="0"/>
                <a:cs typeface="Times New Roman" panose="02020603050405020304" pitchFamily="18" charset="0"/>
              </a:rPr>
              <a:t>from market </a:t>
            </a:r>
            <a:r>
              <a:rPr lang="en-US" b="0" dirty="0">
                <a:solidFill>
                  <a:schemeClr val="tx1"/>
                </a:solidFill>
                <a:latin typeface="Times New Roman" panose="02020603050405020304" pitchFamily="18" charset="0"/>
                <a:cs typeface="Times New Roman" panose="02020603050405020304" pitchFamily="18" charset="0"/>
              </a:rPr>
              <a:t>prices for private </a:t>
            </a:r>
            <a:r>
              <a:rPr lang="en-US" b="0" dirty="0" smtClean="0">
                <a:solidFill>
                  <a:schemeClr val="tx1"/>
                </a:solidFill>
                <a:latin typeface="Times New Roman" panose="02020603050405020304" pitchFamily="18" charset="0"/>
                <a:cs typeface="Times New Roman" panose="02020603050405020304" pitchFamily="18" charset="0"/>
              </a:rPr>
              <a:t>goods </a:t>
            </a:r>
            <a:r>
              <a:rPr lang="en-US" b="0" dirty="0">
                <a:solidFill>
                  <a:schemeClr val="tx1"/>
                </a:solidFill>
                <a:latin typeface="Times New Roman" panose="02020603050405020304" pitchFamily="18" charset="0"/>
                <a:cs typeface="Times New Roman" panose="02020603050405020304" pitchFamily="18" charset="0"/>
              </a:rPr>
              <a:t>because they are </a:t>
            </a:r>
            <a:r>
              <a:rPr lang="en-US" b="0" i="1" dirty="0">
                <a:solidFill>
                  <a:schemeClr val="tx1"/>
                </a:solidFill>
                <a:latin typeface="Times New Roman" panose="02020603050405020304" pitchFamily="18" charset="0"/>
                <a:cs typeface="Times New Roman" panose="02020603050405020304" pitchFamily="18" charset="0"/>
              </a:rPr>
              <a:t>not market determined</a:t>
            </a:r>
            <a:r>
              <a:rPr lang="en-US" b="0" dirty="0">
                <a:solidFill>
                  <a:schemeClr val="tx1"/>
                </a:solidFill>
                <a:latin typeface="Times New Roman" panose="02020603050405020304" pitchFamily="18" charset="0"/>
                <a:cs typeface="Times New Roman" panose="02020603050405020304" pitchFamily="18" charset="0"/>
              </a:rPr>
              <a:t> but are </a:t>
            </a:r>
            <a:r>
              <a:rPr lang="en-US" b="0" i="1" dirty="0">
                <a:solidFill>
                  <a:schemeClr val="tx1"/>
                </a:solidFill>
                <a:latin typeface="Times New Roman" panose="02020603050405020304" pitchFamily="18" charset="0"/>
                <a:cs typeface="Times New Roman" panose="02020603050405020304" pitchFamily="18" charset="0"/>
              </a:rPr>
              <a:t>administratively set by a government agency</a:t>
            </a:r>
            <a:r>
              <a:rPr lang="en-US" b="0" dirty="0">
                <a:solidFill>
                  <a:schemeClr val="tx1"/>
                </a:solidFill>
                <a:latin typeface="Times New Roman" panose="02020603050405020304" pitchFamily="18" charset="0"/>
                <a:cs typeface="Times New Roman" panose="02020603050405020304" pitchFamily="18" charset="0"/>
              </a:rPr>
              <a:t>, </a:t>
            </a:r>
            <a:r>
              <a:rPr lang="en-US" b="0" dirty="0" smtClean="0">
                <a:solidFill>
                  <a:schemeClr val="tx1"/>
                </a:solidFill>
                <a:latin typeface="Times New Roman" panose="02020603050405020304" pitchFamily="18" charset="0"/>
                <a:cs typeface="Times New Roman" panose="02020603050405020304" pitchFamily="18" charset="0"/>
              </a:rPr>
              <a:t>a </a:t>
            </a:r>
            <a:r>
              <a:rPr lang="en-US" b="0" dirty="0">
                <a:solidFill>
                  <a:schemeClr val="tx1"/>
                </a:solidFill>
                <a:latin typeface="Times New Roman" panose="02020603050405020304" pitchFamily="18" charset="0"/>
                <a:cs typeface="Times New Roman" panose="02020603050405020304" pitchFamily="18" charset="0"/>
              </a:rPr>
              <a:t>public utility, or other types of regulated natural monopoly.</a:t>
            </a:r>
            <a:endParaRPr lang="en-US" b="0" dirty="0" smtClean="0">
              <a:solidFill>
                <a:schemeClr val="tx1"/>
              </a:solidFill>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biLevel thresh="50000"/>
          </a:blip>
          <a:stretch>
            <a:fillRect/>
          </a:stretch>
        </p:blipFill>
        <p:spPr>
          <a:xfrm>
            <a:off x="2033148" y="703946"/>
            <a:ext cx="647920" cy="647920"/>
          </a:xfrm>
          <a:prstGeom prst="rect">
            <a:avLst/>
          </a:prstGeom>
        </p:spPr>
      </p:pic>
    </p:spTree>
    <p:extLst>
      <p:ext uri="{BB962C8B-B14F-4D97-AF65-F5344CB8AC3E}">
        <p14:creationId xmlns:p14="http://schemas.microsoft.com/office/powerpoint/2010/main" val="2711231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0486" y="365125"/>
            <a:ext cx="8343314" cy="1325563"/>
          </a:xfrm>
        </p:spPr>
        <p:txBody>
          <a:bodyPr>
            <a:normAutofit/>
          </a:bodyPr>
          <a:lstStyle/>
          <a:p>
            <a:r>
              <a:rPr lang="en-US" sz="4000" dirty="0">
                <a:solidFill>
                  <a:schemeClr val="tx1"/>
                </a:solidFill>
                <a:latin typeface="Times New Roman" panose="02020603050405020304" pitchFamily="18" charset="0"/>
                <a:cs typeface="Times New Roman" panose="02020603050405020304" pitchFamily="18" charset="0"/>
              </a:rPr>
              <a:t>Financial Instruments </a:t>
            </a:r>
          </a:p>
        </p:txBody>
      </p:sp>
      <p:sp>
        <p:nvSpPr>
          <p:cNvPr id="3" name="Content Placeholder 2"/>
          <p:cNvSpPr>
            <a:spLocks noGrp="1"/>
          </p:cNvSpPr>
          <p:nvPr>
            <p:ph idx="1"/>
          </p:nvPr>
        </p:nvSpPr>
        <p:spPr>
          <a:xfrm>
            <a:off x="838200" y="1463040"/>
            <a:ext cx="10515600" cy="4713923"/>
          </a:xfrm>
        </p:spPr>
        <p:txBody>
          <a:bodyPr>
            <a:normAutofit lnSpcReduction="10000"/>
          </a:bodyPr>
          <a:lstStyle/>
          <a:p>
            <a:pPr algn="just">
              <a:lnSpc>
                <a:spcPct val="150000"/>
              </a:lnSpc>
            </a:pPr>
            <a:r>
              <a:rPr lang="en-US" b="0" dirty="0">
                <a:solidFill>
                  <a:schemeClr val="tx1"/>
                </a:solidFill>
                <a:latin typeface="Times New Roman" panose="02020603050405020304" pitchFamily="18" charset="0"/>
                <a:cs typeface="Times New Roman" panose="02020603050405020304" pitchFamily="18" charset="0"/>
              </a:rPr>
              <a:t>Financial instruments have many similarities with subsidy and tax incentive systems and share many </a:t>
            </a:r>
            <a:r>
              <a:rPr lang="en-US" b="0" dirty="0" smtClean="0">
                <a:solidFill>
                  <a:schemeClr val="tx1"/>
                </a:solidFill>
                <a:latin typeface="Times New Roman" panose="02020603050405020304" pitchFamily="18" charset="0"/>
                <a:cs typeface="Times New Roman" panose="02020603050405020304" pitchFamily="18" charset="0"/>
              </a:rPr>
              <a:t>of </a:t>
            </a:r>
            <a:r>
              <a:rPr lang="en-US" b="0" dirty="0">
                <a:solidFill>
                  <a:schemeClr val="tx1"/>
                </a:solidFill>
                <a:latin typeface="Times New Roman" panose="02020603050405020304" pitchFamily="18" charset="0"/>
                <a:cs typeface="Times New Roman" panose="02020603050405020304" pitchFamily="18" charset="0"/>
              </a:rPr>
              <a:t>their limitations as well. </a:t>
            </a:r>
            <a:endParaRPr lang="en-US" b="0" dirty="0" smtClean="0">
              <a:solidFill>
                <a:schemeClr val="tx1"/>
              </a:solidFill>
              <a:latin typeface="Times New Roman" panose="02020603050405020304" pitchFamily="18" charset="0"/>
              <a:cs typeface="Times New Roman" panose="02020603050405020304" pitchFamily="18" charset="0"/>
            </a:endParaRPr>
          </a:p>
          <a:p>
            <a:pPr algn="just">
              <a:lnSpc>
                <a:spcPct val="150000"/>
              </a:lnSpc>
            </a:pPr>
            <a:r>
              <a:rPr lang="en-US" b="0" dirty="0" smtClean="0">
                <a:solidFill>
                  <a:schemeClr val="tx1"/>
                </a:solidFill>
                <a:latin typeface="Times New Roman" panose="02020603050405020304" pitchFamily="18" charset="0"/>
                <a:cs typeface="Times New Roman" panose="02020603050405020304" pitchFamily="18" charset="0"/>
              </a:rPr>
              <a:t>Financial </a:t>
            </a:r>
            <a:r>
              <a:rPr lang="en-US" b="0" dirty="0">
                <a:solidFill>
                  <a:schemeClr val="tx1"/>
                </a:solidFill>
                <a:latin typeface="Times New Roman" panose="02020603050405020304" pitchFamily="18" charset="0"/>
                <a:cs typeface="Times New Roman" panose="02020603050405020304" pitchFamily="18" charset="0"/>
              </a:rPr>
              <a:t>instruments are distinguished from fiscal instruments because </a:t>
            </a:r>
            <a:r>
              <a:rPr lang="en-US" b="0" dirty="0" smtClean="0">
                <a:solidFill>
                  <a:schemeClr val="tx1"/>
                </a:solidFill>
                <a:latin typeface="Times New Roman" panose="02020603050405020304" pitchFamily="18" charset="0"/>
                <a:cs typeface="Times New Roman" panose="02020603050405020304" pitchFamily="18" charset="0"/>
              </a:rPr>
              <a:t>they </a:t>
            </a:r>
            <a:r>
              <a:rPr lang="en-US" b="0" dirty="0">
                <a:solidFill>
                  <a:schemeClr val="tx1"/>
                </a:solidFill>
                <a:latin typeface="Times New Roman" panose="02020603050405020304" pitchFamily="18" charset="0"/>
                <a:cs typeface="Times New Roman" panose="02020603050405020304" pitchFamily="18" charset="0"/>
              </a:rPr>
              <a:t>are often </a:t>
            </a:r>
            <a:r>
              <a:rPr lang="en-US" b="0" i="1" dirty="0">
                <a:solidFill>
                  <a:schemeClr val="tx1"/>
                </a:solidFill>
                <a:latin typeface="Times New Roman" panose="02020603050405020304" pitchFamily="18" charset="0"/>
                <a:cs typeface="Times New Roman" panose="02020603050405020304" pitchFamily="18" charset="0"/>
              </a:rPr>
              <a:t>extra-budgetary</a:t>
            </a:r>
            <a:r>
              <a:rPr lang="en-US" b="0" dirty="0">
                <a:solidFill>
                  <a:schemeClr val="tx1"/>
                </a:solidFill>
                <a:latin typeface="Times New Roman" panose="02020603050405020304" pitchFamily="18" charset="0"/>
                <a:cs typeface="Times New Roman" panose="02020603050405020304" pitchFamily="18" charset="0"/>
              </a:rPr>
              <a:t> and </a:t>
            </a:r>
            <a:r>
              <a:rPr lang="en-US" b="0" i="1" dirty="0">
                <a:solidFill>
                  <a:schemeClr val="tx1"/>
                </a:solidFill>
                <a:latin typeface="Times New Roman" panose="02020603050405020304" pitchFamily="18" charset="0"/>
                <a:cs typeface="Times New Roman" panose="02020603050405020304" pitchFamily="18" charset="0"/>
              </a:rPr>
              <a:t>financed from foreign aid</a:t>
            </a:r>
            <a:r>
              <a:rPr lang="en-US" b="0" dirty="0">
                <a:solidFill>
                  <a:schemeClr val="tx1"/>
                </a:solidFill>
                <a:latin typeface="Times New Roman" panose="02020603050405020304" pitchFamily="18" charset="0"/>
                <a:cs typeface="Times New Roman" panose="02020603050405020304" pitchFamily="18" charset="0"/>
              </a:rPr>
              <a:t>, </a:t>
            </a:r>
            <a:r>
              <a:rPr lang="en-US" b="0" i="1" dirty="0">
                <a:solidFill>
                  <a:schemeClr val="tx1"/>
                </a:solidFill>
                <a:latin typeface="Times New Roman" panose="02020603050405020304" pitchFamily="18" charset="0"/>
                <a:cs typeface="Times New Roman" panose="02020603050405020304" pitchFamily="18" charset="0"/>
              </a:rPr>
              <a:t>external borrowing</a:t>
            </a:r>
            <a:r>
              <a:rPr lang="en-US" b="0" dirty="0">
                <a:solidFill>
                  <a:schemeClr val="tx1"/>
                </a:solidFill>
                <a:latin typeface="Times New Roman" panose="02020603050405020304" pitchFamily="18" charset="0"/>
                <a:cs typeface="Times New Roman" panose="02020603050405020304" pitchFamily="18" charset="0"/>
              </a:rPr>
              <a:t>, </a:t>
            </a:r>
            <a:r>
              <a:rPr lang="en-US" b="0" i="1" dirty="0">
                <a:solidFill>
                  <a:schemeClr val="tx1"/>
                </a:solidFill>
                <a:latin typeface="Times New Roman" panose="02020603050405020304" pitchFamily="18" charset="0"/>
                <a:cs typeface="Times New Roman" panose="02020603050405020304" pitchFamily="18" charset="0"/>
              </a:rPr>
              <a:t>debt for nature </a:t>
            </a:r>
            <a:r>
              <a:rPr lang="en-US" b="0" i="1" dirty="0" smtClean="0">
                <a:solidFill>
                  <a:schemeClr val="tx1"/>
                </a:solidFill>
                <a:latin typeface="Times New Roman" panose="02020603050405020304" pitchFamily="18" charset="0"/>
                <a:cs typeface="Times New Roman" panose="02020603050405020304" pitchFamily="18" charset="0"/>
              </a:rPr>
              <a:t>swaps</a:t>
            </a:r>
            <a:r>
              <a:rPr lang="en-US" b="0" dirty="0">
                <a:solidFill>
                  <a:schemeClr val="tx1"/>
                </a:solidFill>
                <a:latin typeface="Times New Roman" panose="02020603050405020304" pitchFamily="18" charset="0"/>
                <a:cs typeface="Times New Roman" panose="02020603050405020304" pitchFamily="18" charset="0"/>
              </a:rPr>
              <a:t>, and the </a:t>
            </a:r>
            <a:r>
              <a:rPr lang="en-US" b="0" dirty="0" smtClean="0">
                <a:solidFill>
                  <a:schemeClr val="tx1"/>
                </a:solidFill>
                <a:latin typeface="Times New Roman" panose="02020603050405020304" pitchFamily="18" charset="0"/>
                <a:cs typeface="Times New Roman" panose="02020603050405020304" pitchFamily="18" charset="0"/>
              </a:rPr>
              <a:t>like.</a:t>
            </a:r>
          </a:p>
          <a:p>
            <a:pPr algn="just">
              <a:lnSpc>
                <a:spcPct val="150000"/>
              </a:lnSpc>
            </a:pPr>
            <a:r>
              <a:rPr lang="en-US" b="0" dirty="0">
                <a:solidFill>
                  <a:schemeClr val="tx1"/>
                </a:solidFill>
                <a:latin typeface="Times New Roman" panose="02020603050405020304" pitchFamily="18" charset="0"/>
                <a:cs typeface="Times New Roman" panose="02020603050405020304" pitchFamily="18" charset="0"/>
              </a:rPr>
              <a:t>Financial instruments such as  revolving funds, green funds, relocation incentives and </a:t>
            </a:r>
            <a:r>
              <a:rPr lang="en-US" b="0" dirty="0" smtClean="0">
                <a:solidFill>
                  <a:schemeClr val="tx1"/>
                </a:solidFill>
                <a:latin typeface="Times New Roman" panose="02020603050405020304" pitchFamily="18" charset="0"/>
                <a:cs typeface="Times New Roman" panose="02020603050405020304" pitchFamily="18" charset="0"/>
              </a:rPr>
              <a:t>subsidized </a:t>
            </a:r>
            <a:r>
              <a:rPr lang="en-US" b="0" dirty="0">
                <a:solidFill>
                  <a:schemeClr val="tx1"/>
                </a:solidFill>
                <a:latin typeface="Times New Roman" panose="02020603050405020304" pitchFamily="18" charset="0"/>
                <a:cs typeface="Times New Roman" panose="02020603050405020304" pitchFamily="18" charset="0"/>
              </a:rPr>
              <a:t>interest or soft loans </a:t>
            </a:r>
            <a:r>
              <a:rPr lang="en-US" b="0" dirty="0" smtClean="0">
                <a:solidFill>
                  <a:schemeClr val="tx1"/>
                </a:solidFill>
                <a:latin typeface="Times New Roman" panose="02020603050405020304" pitchFamily="18" charset="0"/>
                <a:cs typeface="Times New Roman" panose="02020603050405020304" pitchFamily="18" charset="0"/>
              </a:rPr>
              <a:t>are used for </a:t>
            </a:r>
            <a:r>
              <a:rPr lang="en-US" b="0" dirty="0">
                <a:solidFill>
                  <a:schemeClr val="tx1"/>
                </a:solidFill>
                <a:latin typeface="Times New Roman" panose="02020603050405020304" pitchFamily="18" charset="0"/>
                <a:cs typeface="Times New Roman" panose="02020603050405020304" pitchFamily="18" charset="0"/>
              </a:rPr>
              <a:t>projects with significant positive </a:t>
            </a:r>
            <a:r>
              <a:rPr lang="en-US" b="0" dirty="0" smtClean="0">
                <a:solidFill>
                  <a:schemeClr val="tx1"/>
                </a:solidFill>
                <a:latin typeface="Times New Roman" panose="02020603050405020304" pitchFamily="18" charset="0"/>
                <a:cs typeface="Times New Roman" panose="02020603050405020304" pitchFamily="18" charset="0"/>
              </a:rPr>
              <a:t>externalities e.g. reforestation.</a:t>
            </a:r>
          </a:p>
        </p:txBody>
      </p:sp>
      <p:pic>
        <p:nvPicPr>
          <p:cNvPr id="4" name="Picture 3"/>
          <p:cNvPicPr>
            <a:picLocks noChangeAspect="1"/>
          </p:cNvPicPr>
          <p:nvPr/>
        </p:nvPicPr>
        <p:blipFill>
          <a:blip r:embed="rId3">
            <a:biLevel thresh="50000"/>
          </a:blip>
          <a:stretch>
            <a:fillRect/>
          </a:stretch>
        </p:blipFill>
        <p:spPr>
          <a:xfrm>
            <a:off x="2117554" y="703946"/>
            <a:ext cx="647920" cy="647920"/>
          </a:xfrm>
          <a:prstGeom prst="rect">
            <a:avLst/>
          </a:prstGeom>
        </p:spPr>
      </p:pic>
    </p:spTree>
    <p:extLst>
      <p:ext uri="{BB962C8B-B14F-4D97-AF65-F5344CB8AC3E}">
        <p14:creationId xmlns:p14="http://schemas.microsoft.com/office/powerpoint/2010/main" val="13911088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570" y="365125"/>
            <a:ext cx="8118230" cy="1325563"/>
          </a:xfrm>
        </p:spPr>
        <p:txBody>
          <a:bodyPr>
            <a:normAutofit/>
          </a:bodyPr>
          <a:lstStyle/>
          <a:p>
            <a:r>
              <a:rPr lang="en-US" sz="4000" dirty="0">
                <a:solidFill>
                  <a:schemeClr val="tx1"/>
                </a:solidFill>
                <a:latin typeface="Times New Roman" panose="02020603050405020304" pitchFamily="18" charset="0"/>
                <a:cs typeface="Times New Roman" panose="02020603050405020304" pitchFamily="18" charset="0"/>
              </a:rPr>
              <a:t>Liability Instruments </a:t>
            </a:r>
          </a:p>
        </p:txBody>
      </p:sp>
      <p:sp>
        <p:nvSpPr>
          <p:cNvPr id="3" name="Content Placeholder 2"/>
          <p:cNvSpPr>
            <a:spLocks noGrp="1"/>
          </p:cNvSpPr>
          <p:nvPr>
            <p:ph idx="1"/>
          </p:nvPr>
        </p:nvSpPr>
        <p:spPr>
          <a:xfrm>
            <a:off x="838200" y="1533379"/>
            <a:ext cx="10515600" cy="4713923"/>
          </a:xfrm>
        </p:spPr>
        <p:txBody>
          <a:bodyPr/>
          <a:lstStyle/>
          <a:p>
            <a:r>
              <a:rPr lang="en-US" b="0" dirty="0">
                <a:solidFill>
                  <a:schemeClr val="tx1"/>
                </a:solidFill>
                <a:latin typeface="Times New Roman" panose="02020603050405020304" pitchFamily="18" charset="0"/>
                <a:cs typeface="Times New Roman" panose="02020603050405020304" pitchFamily="18" charset="0"/>
              </a:rPr>
              <a:t>This class of instruments aims to </a:t>
            </a:r>
            <a:r>
              <a:rPr lang="en-US" b="0" dirty="0" smtClean="0">
                <a:solidFill>
                  <a:schemeClr val="tx1"/>
                </a:solidFill>
                <a:latin typeface="Times New Roman" panose="02020603050405020304" pitchFamily="18" charset="0"/>
                <a:cs typeface="Times New Roman" panose="02020603050405020304" pitchFamily="18" charset="0"/>
              </a:rPr>
              <a:t>induce </a:t>
            </a:r>
            <a:r>
              <a:rPr lang="en-US" b="0" dirty="0">
                <a:solidFill>
                  <a:schemeClr val="tx1"/>
                </a:solidFill>
                <a:latin typeface="Times New Roman" panose="02020603050405020304" pitchFamily="18" charset="0"/>
                <a:cs typeface="Times New Roman" panose="02020603050405020304" pitchFamily="18" charset="0"/>
              </a:rPr>
              <a:t>socially responsible behavior </a:t>
            </a:r>
            <a:r>
              <a:rPr lang="en-US" b="0" dirty="0" smtClean="0">
                <a:solidFill>
                  <a:schemeClr val="tx1"/>
                </a:solidFill>
                <a:latin typeface="Times New Roman" panose="02020603050405020304" pitchFamily="18" charset="0"/>
                <a:cs typeface="Times New Roman" panose="02020603050405020304" pitchFamily="18" charset="0"/>
              </a:rPr>
              <a:t>by establishing  </a:t>
            </a:r>
            <a:r>
              <a:rPr lang="en-US" b="0" dirty="0">
                <a:solidFill>
                  <a:schemeClr val="tx1"/>
                </a:solidFill>
                <a:latin typeface="Times New Roman" panose="02020603050405020304" pitchFamily="18" charset="0"/>
                <a:cs typeface="Times New Roman" panose="02020603050405020304" pitchFamily="18" charset="0"/>
              </a:rPr>
              <a:t>legal liability </a:t>
            </a:r>
            <a:r>
              <a:rPr lang="en-US" b="0" dirty="0" smtClean="0">
                <a:solidFill>
                  <a:schemeClr val="tx1"/>
                </a:solidFill>
                <a:latin typeface="Times New Roman" panose="02020603050405020304" pitchFamily="18" charset="0"/>
                <a:cs typeface="Times New Roman" panose="02020603050405020304" pitchFamily="18" charset="0"/>
              </a:rPr>
              <a:t>for;</a:t>
            </a:r>
          </a:p>
          <a:p>
            <a:endParaRPr lang="en-US" b="0" dirty="0" smtClean="0">
              <a:solidFill>
                <a:schemeClr val="tx1"/>
              </a:solidFill>
              <a:latin typeface="Times New Roman" panose="02020603050405020304" pitchFamily="18" charset="0"/>
              <a:cs typeface="Times New Roman" panose="02020603050405020304" pitchFamily="18" charset="0"/>
            </a:endParaRPr>
          </a:p>
          <a:p>
            <a:pPr marL="457200" indent="-457200">
              <a:buAutoNum type="alphaLcParenBoth"/>
            </a:pPr>
            <a:r>
              <a:rPr lang="en-US" b="0" dirty="0" smtClean="0">
                <a:solidFill>
                  <a:schemeClr val="tx1"/>
                </a:solidFill>
                <a:latin typeface="Times New Roman" panose="02020603050405020304" pitchFamily="18" charset="0"/>
                <a:cs typeface="Times New Roman" panose="02020603050405020304" pitchFamily="18" charset="0"/>
              </a:rPr>
              <a:t>natural </a:t>
            </a:r>
            <a:r>
              <a:rPr lang="en-US" b="0" dirty="0">
                <a:solidFill>
                  <a:schemeClr val="tx1"/>
                </a:solidFill>
                <a:latin typeface="Times New Roman" panose="02020603050405020304" pitchFamily="18" charset="0"/>
                <a:cs typeface="Times New Roman" panose="02020603050405020304" pitchFamily="18" charset="0"/>
              </a:rPr>
              <a:t>resource damage, </a:t>
            </a:r>
            <a:endParaRPr lang="en-US" b="0" dirty="0" smtClean="0">
              <a:solidFill>
                <a:schemeClr val="tx1"/>
              </a:solidFill>
              <a:latin typeface="Times New Roman" panose="02020603050405020304" pitchFamily="18" charset="0"/>
              <a:cs typeface="Times New Roman" panose="02020603050405020304" pitchFamily="18" charset="0"/>
            </a:endParaRPr>
          </a:p>
          <a:p>
            <a:pPr marL="457200" indent="-457200">
              <a:buAutoNum type="alphaLcParenBoth"/>
            </a:pPr>
            <a:r>
              <a:rPr lang="en-US" b="0" dirty="0" smtClean="0">
                <a:solidFill>
                  <a:schemeClr val="tx1"/>
                </a:solidFill>
                <a:latin typeface="Times New Roman" panose="02020603050405020304" pitchFamily="18" charset="0"/>
                <a:cs typeface="Times New Roman" panose="02020603050405020304" pitchFamily="18" charset="0"/>
              </a:rPr>
              <a:t>environmental </a:t>
            </a:r>
            <a:r>
              <a:rPr lang="en-US" b="0" dirty="0">
                <a:solidFill>
                  <a:schemeClr val="tx1"/>
                </a:solidFill>
                <a:latin typeface="Times New Roman" panose="02020603050405020304" pitchFamily="18" charset="0"/>
                <a:cs typeface="Times New Roman" panose="02020603050405020304" pitchFamily="18" charset="0"/>
              </a:rPr>
              <a:t>damage</a:t>
            </a:r>
            <a:r>
              <a:rPr lang="en-US" b="0" dirty="0" smtClean="0">
                <a:solidFill>
                  <a:schemeClr val="tx1"/>
                </a:solidFill>
                <a:latin typeface="Times New Roman" panose="02020603050405020304" pitchFamily="18" charset="0"/>
                <a:cs typeface="Times New Roman" panose="02020603050405020304" pitchFamily="18" charset="0"/>
              </a:rPr>
              <a:t>, </a:t>
            </a:r>
          </a:p>
          <a:p>
            <a:pPr marL="457200" indent="-457200">
              <a:buAutoNum type="alphaLcParenBoth"/>
            </a:pPr>
            <a:r>
              <a:rPr lang="en-US" b="0" dirty="0" smtClean="0">
                <a:solidFill>
                  <a:schemeClr val="tx1"/>
                </a:solidFill>
                <a:latin typeface="Times New Roman" panose="02020603050405020304" pitchFamily="18" charset="0"/>
                <a:cs typeface="Times New Roman" panose="02020603050405020304" pitchFamily="18" charset="0"/>
              </a:rPr>
              <a:t>property </a:t>
            </a:r>
            <a:r>
              <a:rPr lang="en-US" b="0" dirty="0">
                <a:solidFill>
                  <a:schemeClr val="tx1"/>
                </a:solidFill>
                <a:latin typeface="Times New Roman" panose="02020603050405020304" pitchFamily="18" charset="0"/>
                <a:cs typeface="Times New Roman" panose="02020603050405020304" pitchFamily="18" charset="0"/>
              </a:rPr>
              <a:t>damage, </a:t>
            </a:r>
            <a:endParaRPr lang="en-US" b="0" dirty="0" smtClean="0">
              <a:solidFill>
                <a:schemeClr val="tx1"/>
              </a:solidFill>
              <a:latin typeface="Times New Roman" panose="02020603050405020304" pitchFamily="18" charset="0"/>
              <a:cs typeface="Times New Roman" panose="02020603050405020304" pitchFamily="18" charset="0"/>
            </a:endParaRPr>
          </a:p>
          <a:p>
            <a:pPr marL="457200" indent="-457200">
              <a:buAutoNum type="alphaLcParenBoth"/>
            </a:pPr>
            <a:r>
              <a:rPr lang="en-US" b="0" dirty="0" smtClean="0">
                <a:solidFill>
                  <a:schemeClr val="tx1"/>
                </a:solidFill>
                <a:latin typeface="Times New Roman" panose="02020603050405020304" pitchFamily="18" charset="0"/>
                <a:cs typeface="Times New Roman" panose="02020603050405020304" pitchFamily="18" charset="0"/>
              </a:rPr>
              <a:t>damage </a:t>
            </a:r>
            <a:r>
              <a:rPr lang="en-US" b="0" dirty="0">
                <a:solidFill>
                  <a:schemeClr val="tx1"/>
                </a:solidFill>
                <a:latin typeface="Times New Roman" panose="02020603050405020304" pitchFamily="18" charset="0"/>
                <a:cs typeface="Times New Roman" panose="02020603050405020304" pitchFamily="18" charset="0"/>
              </a:rPr>
              <a:t>to </a:t>
            </a:r>
            <a:r>
              <a:rPr lang="en-US" b="0" dirty="0" smtClean="0">
                <a:solidFill>
                  <a:schemeClr val="tx1"/>
                </a:solidFill>
                <a:latin typeface="Times New Roman" panose="02020603050405020304" pitchFamily="18" charset="0"/>
                <a:cs typeface="Times New Roman" panose="02020603050405020304" pitchFamily="18" charset="0"/>
              </a:rPr>
              <a:t>human </a:t>
            </a:r>
            <a:r>
              <a:rPr lang="en-US" b="0" dirty="0">
                <a:solidFill>
                  <a:schemeClr val="tx1"/>
                </a:solidFill>
                <a:latin typeface="Times New Roman" panose="02020603050405020304" pitchFamily="18" charset="0"/>
                <a:cs typeface="Times New Roman" panose="02020603050405020304" pitchFamily="18" charset="0"/>
              </a:rPr>
              <a:t>health or loss of life</a:t>
            </a:r>
            <a:r>
              <a:rPr lang="en-US" b="0" dirty="0" smtClean="0">
                <a:solidFill>
                  <a:schemeClr val="tx1"/>
                </a:solidFill>
                <a:latin typeface="Times New Roman" panose="02020603050405020304" pitchFamily="18" charset="0"/>
                <a:cs typeface="Times New Roman" panose="02020603050405020304" pitchFamily="18" charset="0"/>
              </a:rPr>
              <a:t>,</a:t>
            </a:r>
          </a:p>
          <a:p>
            <a:pPr marL="457200" indent="-457200">
              <a:buAutoNum type="alphaLcParenBoth"/>
            </a:pPr>
            <a:r>
              <a:rPr lang="en-US" b="0" dirty="0" smtClean="0">
                <a:solidFill>
                  <a:schemeClr val="tx1"/>
                </a:solidFill>
                <a:latin typeface="Times New Roman" panose="02020603050405020304" pitchFamily="18" charset="0"/>
                <a:cs typeface="Times New Roman" panose="02020603050405020304" pitchFamily="18" charset="0"/>
              </a:rPr>
              <a:t>non-compliance </a:t>
            </a:r>
            <a:r>
              <a:rPr lang="en-US" b="0" dirty="0">
                <a:solidFill>
                  <a:schemeClr val="tx1"/>
                </a:solidFill>
                <a:latin typeface="Times New Roman" panose="02020603050405020304" pitchFamily="18" charset="0"/>
                <a:cs typeface="Times New Roman" panose="02020603050405020304" pitchFamily="18" charset="0"/>
              </a:rPr>
              <a:t>to environmental laws and regulations, </a:t>
            </a:r>
            <a:r>
              <a:rPr lang="en-US" b="0" dirty="0" smtClean="0">
                <a:solidFill>
                  <a:schemeClr val="tx1"/>
                </a:solidFill>
                <a:latin typeface="Times New Roman" panose="02020603050405020304" pitchFamily="18" charset="0"/>
                <a:cs typeface="Times New Roman" panose="02020603050405020304" pitchFamily="18" charset="0"/>
              </a:rPr>
              <a:t>and</a:t>
            </a:r>
          </a:p>
          <a:p>
            <a:pPr marL="457200" indent="-457200">
              <a:buAutoNum type="alphaLcParenBoth"/>
            </a:pPr>
            <a:r>
              <a:rPr lang="en-US" b="0" dirty="0" smtClean="0">
                <a:solidFill>
                  <a:schemeClr val="tx1"/>
                </a:solidFill>
                <a:latin typeface="Times New Roman" panose="02020603050405020304" pitchFamily="18" charset="0"/>
                <a:cs typeface="Times New Roman" panose="02020603050405020304" pitchFamily="18" charset="0"/>
              </a:rPr>
              <a:t>non-payment </a:t>
            </a:r>
            <a:r>
              <a:rPr lang="en-US" b="0" dirty="0">
                <a:solidFill>
                  <a:schemeClr val="tx1"/>
                </a:solidFill>
                <a:latin typeface="Times New Roman" panose="02020603050405020304" pitchFamily="18" charset="0"/>
                <a:cs typeface="Times New Roman" panose="02020603050405020304" pitchFamily="18" charset="0"/>
              </a:rPr>
              <a:t>of due taxes, fees or charges.</a:t>
            </a:r>
            <a:endParaRPr lang="en-US" b="0" dirty="0" smtClean="0">
              <a:solidFill>
                <a:schemeClr val="tx1"/>
              </a:solidFill>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3">
            <a:biLevel thresh="50000"/>
          </a:blip>
          <a:stretch>
            <a:fillRect/>
          </a:stretch>
        </p:blipFill>
        <p:spPr>
          <a:xfrm>
            <a:off x="2187892" y="703946"/>
            <a:ext cx="647920" cy="647920"/>
          </a:xfrm>
          <a:prstGeom prst="rect">
            <a:avLst/>
          </a:prstGeom>
        </p:spPr>
      </p:pic>
    </p:spTree>
    <p:extLst>
      <p:ext uri="{BB962C8B-B14F-4D97-AF65-F5344CB8AC3E}">
        <p14:creationId xmlns:p14="http://schemas.microsoft.com/office/powerpoint/2010/main" val="3331341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42989" y="365125"/>
            <a:ext cx="9850316" cy="1325563"/>
          </a:xfrm>
        </p:spPr>
        <p:txBody>
          <a:bodyPr>
            <a:normAutofit/>
          </a:bodyPr>
          <a:lstStyle/>
          <a:p>
            <a:r>
              <a:rPr lang="en-US" sz="3600" dirty="0">
                <a:solidFill>
                  <a:schemeClr val="tx1"/>
                </a:solidFill>
                <a:latin typeface="Times New Roman" panose="02020603050405020304" pitchFamily="18" charset="0"/>
                <a:cs typeface="Times New Roman" panose="02020603050405020304" pitchFamily="18" charset="0"/>
              </a:rPr>
              <a:t>Performance Bonds And Deposit Refund Systems</a:t>
            </a:r>
          </a:p>
        </p:txBody>
      </p:sp>
      <p:sp>
        <p:nvSpPr>
          <p:cNvPr id="3" name="Content Placeholder 2"/>
          <p:cNvSpPr>
            <a:spLocks noGrp="1"/>
          </p:cNvSpPr>
          <p:nvPr>
            <p:ph idx="1"/>
          </p:nvPr>
        </p:nvSpPr>
        <p:spPr>
          <a:xfrm>
            <a:off x="838199" y="1463040"/>
            <a:ext cx="10655105" cy="4923692"/>
          </a:xfrm>
        </p:spPr>
        <p:txBody>
          <a:bodyPr>
            <a:normAutofit/>
          </a:bodyPr>
          <a:lstStyle/>
          <a:p>
            <a:pPr algn="just">
              <a:lnSpc>
                <a:spcPct val="150000"/>
              </a:lnSpc>
            </a:pPr>
            <a:r>
              <a:rPr lang="en-US" b="0" dirty="0">
                <a:solidFill>
                  <a:schemeClr val="tx1"/>
                </a:solidFill>
                <a:latin typeface="Times New Roman" panose="02020603050405020304" pitchFamily="18" charset="0"/>
                <a:cs typeface="Times New Roman" panose="02020603050405020304" pitchFamily="18" charset="0"/>
              </a:rPr>
              <a:t>Environmental performance bonds and deposit refund systems are economic instruments that aim to </a:t>
            </a:r>
            <a:r>
              <a:rPr lang="en-US" b="0" dirty="0" smtClean="0">
                <a:solidFill>
                  <a:schemeClr val="tx1"/>
                </a:solidFill>
                <a:latin typeface="Times New Roman" panose="02020603050405020304" pitchFamily="18" charset="0"/>
                <a:cs typeface="Times New Roman" panose="02020603050405020304" pitchFamily="18" charset="0"/>
              </a:rPr>
              <a:t>shift </a:t>
            </a:r>
            <a:r>
              <a:rPr lang="en-US" b="0" dirty="0">
                <a:solidFill>
                  <a:schemeClr val="tx1"/>
                </a:solidFill>
                <a:latin typeface="Times New Roman" panose="02020603050405020304" pitchFamily="18" charset="0"/>
                <a:cs typeface="Times New Roman" panose="02020603050405020304" pitchFamily="18" charset="0"/>
              </a:rPr>
              <a:t>responsibility for controlling pollution, monitoring, and enforcement to individual producers and </a:t>
            </a:r>
            <a:r>
              <a:rPr lang="en-US" b="0" dirty="0" smtClean="0">
                <a:solidFill>
                  <a:schemeClr val="tx1"/>
                </a:solidFill>
                <a:latin typeface="Times New Roman" panose="02020603050405020304" pitchFamily="18" charset="0"/>
                <a:cs typeface="Times New Roman" panose="02020603050405020304" pitchFamily="18" charset="0"/>
              </a:rPr>
              <a:t>consumers </a:t>
            </a:r>
            <a:r>
              <a:rPr lang="en-US" b="0" dirty="0">
                <a:solidFill>
                  <a:schemeClr val="tx1"/>
                </a:solidFill>
                <a:latin typeface="Times New Roman" panose="02020603050405020304" pitchFamily="18" charset="0"/>
                <a:cs typeface="Times New Roman" panose="02020603050405020304" pitchFamily="18" charset="0"/>
              </a:rPr>
              <a:t>who are charged in advance for the potential damage</a:t>
            </a:r>
            <a:r>
              <a:rPr lang="en-US" b="0" dirty="0" smtClean="0">
                <a:solidFill>
                  <a:schemeClr val="tx1"/>
                </a:solidFill>
                <a:latin typeface="Times New Roman" panose="02020603050405020304" pitchFamily="18" charset="0"/>
                <a:cs typeface="Times New Roman" panose="02020603050405020304" pitchFamily="18" charset="0"/>
              </a:rPr>
              <a:t>.</a:t>
            </a:r>
          </a:p>
          <a:p>
            <a:pPr algn="just">
              <a:lnSpc>
                <a:spcPct val="150000"/>
              </a:lnSpc>
            </a:pPr>
            <a:r>
              <a:rPr lang="en-US" b="0" dirty="0" smtClean="0">
                <a:solidFill>
                  <a:schemeClr val="tx1"/>
                </a:solidFill>
                <a:latin typeface="Times New Roman" panose="02020603050405020304" pitchFamily="18" charset="0"/>
                <a:cs typeface="Times New Roman" panose="02020603050405020304" pitchFamily="18" charset="0"/>
              </a:rPr>
              <a:t>Example: bills </a:t>
            </a:r>
            <a:r>
              <a:rPr lang="en-US" b="0" dirty="0">
                <a:solidFill>
                  <a:schemeClr val="tx1"/>
                </a:solidFill>
                <a:latin typeface="Times New Roman" panose="02020603050405020304" pitchFamily="18" charset="0"/>
                <a:cs typeface="Times New Roman" panose="02020603050405020304" pitchFamily="18" charset="0"/>
              </a:rPr>
              <a:t>for cleaning up oil spills and contaminated land, for collection and treatment of hazardous </a:t>
            </a:r>
            <a:r>
              <a:rPr lang="en-US" b="0" dirty="0" smtClean="0">
                <a:solidFill>
                  <a:schemeClr val="tx1"/>
                </a:solidFill>
                <a:latin typeface="Times New Roman" panose="02020603050405020304" pitchFamily="18" charset="0"/>
                <a:cs typeface="Times New Roman" panose="02020603050405020304" pitchFamily="18" charset="0"/>
              </a:rPr>
              <a:t>waste</a:t>
            </a:r>
            <a:r>
              <a:rPr lang="en-US" b="0" dirty="0">
                <a:solidFill>
                  <a:schemeClr val="tx1"/>
                </a:solidFill>
                <a:latin typeface="Times New Roman" panose="02020603050405020304" pitchFamily="18" charset="0"/>
                <a:cs typeface="Times New Roman" panose="02020603050405020304" pitchFamily="18" charset="0"/>
              </a:rPr>
              <a:t>, for reclamation of abandoned land after mining, for reforestation after logging, and for </a:t>
            </a:r>
            <a:r>
              <a:rPr lang="en-US" b="0" dirty="0" smtClean="0">
                <a:solidFill>
                  <a:schemeClr val="tx1"/>
                </a:solidFill>
                <a:latin typeface="Times New Roman" panose="02020603050405020304" pitchFamily="18" charset="0"/>
                <a:cs typeface="Times New Roman" panose="02020603050405020304" pitchFamily="18" charset="0"/>
              </a:rPr>
              <a:t>man-made </a:t>
            </a:r>
            <a:r>
              <a:rPr lang="en-US" b="0" dirty="0">
                <a:solidFill>
                  <a:schemeClr val="tx1"/>
                </a:solidFill>
                <a:latin typeface="Times New Roman" panose="02020603050405020304" pitchFamily="18" charset="0"/>
                <a:cs typeface="Times New Roman" panose="02020603050405020304" pitchFamily="18" charset="0"/>
              </a:rPr>
              <a:t>“natural” disasters</a:t>
            </a:r>
            <a:r>
              <a:rPr lang="en-US" b="0" dirty="0" smtClean="0">
                <a:solidFill>
                  <a:schemeClr val="tx1"/>
                </a:solidFill>
                <a:latin typeface="Times New Roman" panose="02020603050405020304" pitchFamily="18" charset="0"/>
                <a:cs typeface="Times New Roman" panose="02020603050405020304" pitchFamily="18" charset="0"/>
              </a:rPr>
              <a:t>.</a:t>
            </a:r>
          </a:p>
        </p:txBody>
      </p:sp>
      <p:pic>
        <p:nvPicPr>
          <p:cNvPr id="4" name="Picture 3"/>
          <p:cNvPicPr>
            <a:picLocks noChangeAspect="1"/>
          </p:cNvPicPr>
          <p:nvPr/>
        </p:nvPicPr>
        <p:blipFill>
          <a:blip r:embed="rId3">
            <a:biLevel thresh="50000"/>
          </a:blip>
          <a:stretch>
            <a:fillRect/>
          </a:stretch>
        </p:blipFill>
        <p:spPr>
          <a:xfrm>
            <a:off x="995069" y="590123"/>
            <a:ext cx="647920" cy="647920"/>
          </a:xfrm>
          <a:prstGeom prst="rect">
            <a:avLst/>
          </a:prstGeom>
        </p:spPr>
      </p:pic>
    </p:spTree>
    <p:extLst>
      <p:ext uri="{BB962C8B-B14F-4D97-AF65-F5344CB8AC3E}">
        <p14:creationId xmlns:p14="http://schemas.microsoft.com/office/powerpoint/2010/main" val="29856549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668087" y="6488668"/>
            <a:ext cx="5523913" cy="369332"/>
          </a:xfrm>
          <a:prstGeom prst="rect">
            <a:avLst/>
          </a:prstGeom>
          <a:noFill/>
        </p:spPr>
        <p:txBody>
          <a:bodyPr wrap="square" rtlCol="0">
            <a:spAutoFit/>
          </a:bodyPr>
          <a:lstStyle/>
          <a:p>
            <a:r>
              <a:rPr lang="en-US" b="1" dirty="0">
                <a:solidFill>
                  <a:schemeClr val="bg1"/>
                </a:solidFill>
                <a:latin typeface="Times New Roman" panose="02020603050405020304" pitchFamily="18" charset="0"/>
                <a:cs typeface="Times New Roman" panose="02020603050405020304" pitchFamily="18" charset="0"/>
              </a:rPr>
              <a:t>Figure 2</a:t>
            </a:r>
            <a:r>
              <a:rPr lang="en-US" dirty="0">
                <a:solidFill>
                  <a:schemeClr val="bg1"/>
                </a:solidFill>
                <a:latin typeface="Times New Roman" panose="02020603050405020304" pitchFamily="18" charset="0"/>
                <a:cs typeface="Times New Roman" panose="02020603050405020304" pitchFamily="18" charset="0"/>
              </a:rPr>
              <a:t>. Economic </a:t>
            </a:r>
            <a:r>
              <a:rPr lang="en-US" dirty="0" smtClean="0">
                <a:solidFill>
                  <a:schemeClr val="bg1"/>
                </a:solidFill>
                <a:latin typeface="Times New Roman" panose="02020603050405020304" pitchFamily="18" charset="0"/>
                <a:cs typeface="Times New Roman" panose="02020603050405020304" pitchFamily="18" charset="0"/>
              </a:rPr>
              <a:t>Instruments, Adapted: OECD, </a:t>
            </a:r>
            <a:r>
              <a:rPr lang="en-US" dirty="0">
                <a:solidFill>
                  <a:schemeClr val="bg1"/>
                </a:solidFill>
                <a:latin typeface="Times New Roman" panose="02020603050405020304" pitchFamily="18" charset="0"/>
                <a:cs typeface="Times New Roman" panose="02020603050405020304" pitchFamily="18" charset="0"/>
              </a:rPr>
              <a:t>1989</a:t>
            </a:r>
            <a:r>
              <a:rPr lang="en-US" dirty="0" smtClean="0">
                <a:solidFill>
                  <a:schemeClr val="bg1"/>
                </a:solidFill>
                <a:latin typeface="Times New Roman" panose="02020603050405020304" pitchFamily="18" charset="0"/>
                <a:cs typeface="Times New Roman" panose="02020603050405020304" pitchFamily="18" charset="0"/>
              </a:rPr>
              <a:t> </a:t>
            </a:r>
            <a:endParaRPr lang="en-US" dirty="0">
              <a:solidFill>
                <a:schemeClr val="bg1"/>
              </a:solidFill>
              <a:latin typeface="Times New Roman" panose="02020603050405020304" pitchFamily="18" charset="0"/>
              <a:cs typeface="Times New Roman" panose="02020603050405020304" pitchFamily="18" charset="0"/>
            </a:endParaRP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786666105"/>
              </p:ext>
            </p:extLst>
          </p:nvPr>
        </p:nvGraphicFramePr>
        <p:xfrm>
          <a:off x="838200" y="0"/>
          <a:ext cx="10515600" cy="64886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p:cNvSpPr txBox="1"/>
          <p:nvPr/>
        </p:nvSpPr>
        <p:spPr>
          <a:xfrm>
            <a:off x="197224" y="6488668"/>
            <a:ext cx="6203576" cy="369332"/>
          </a:xfrm>
          <a:prstGeom prst="rect">
            <a:avLst/>
          </a:prstGeom>
          <a:noFill/>
        </p:spPr>
        <p:txBody>
          <a:bodyPr wrap="square" rtlCol="0">
            <a:spAutoFit/>
          </a:bodyPr>
          <a:lstStyle/>
          <a:p>
            <a:pPr algn="ctr"/>
            <a:r>
              <a:rPr lang="en-US" b="1" dirty="0" smtClean="0">
                <a:latin typeface="Times New Roman" panose="02020603050405020304" pitchFamily="18" charset="0"/>
                <a:cs typeface="Times New Roman" panose="02020603050405020304" pitchFamily="18" charset="0"/>
              </a:rPr>
              <a:t>GRAPHICAL SUMMARY OF ECONOMIC INSTRUMENT</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345619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err="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Rylands</a:t>
            </a: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v Fletcher (1868)</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a:bodyPr>
          <a:lstStyle/>
          <a:p>
            <a:pPr algn="just"/>
            <a:r>
              <a:rPr lang="en-US" sz="2800" b="0" dirty="0">
                <a:latin typeface="Times New Roman" panose="02020603050405020304" pitchFamily="18" charset="0"/>
                <a:cs typeface="Times New Roman" panose="02020603050405020304" pitchFamily="18" charset="0"/>
              </a:rPr>
              <a:t>This case was decided well before environmental law was heard of, it developed the concept that “the polluter pays”</a:t>
            </a:r>
          </a:p>
          <a:p>
            <a:pPr algn="just"/>
            <a:r>
              <a:rPr lang="en-US" sz="2800" b="0" dirty="0" smtClean="0">
                <a:latin typeface="Times New Roman" panose="02020603050405020304" pitchFamily="18" charset="0"/>
                <a:cs typeface="Times New Roman" panose="02020603050405020304" pitchFamily="18" charset="0"/>
              </a:rPr>
              <a:t>A </a:t>
            </a:r>
            <a:r>
              <a:rPr lang="en-US" sz="2800" b="0" dirty="0">
                <a:latin typeface="Times New Roman" panose="02020603050405020304" pitchFamily="18" charset="0"/>
                <a:cs typeface="Times New Roman" panose="02020603050405020304" pitchFamily="18" charset="0"/>
              </a:rPr>
              <a:t>mill owner (</a:t>
            </a:r>
            <a:r>
              <a:rPr lang="en-US" sz="2800" b="0" dirty="0" err="1">
                <a:latin typeface="Times New Roman" panose="02020603050405020304" pitchFamily="18" charset="0"/>
                <a:cs typeface="Times New Roman" panose="02020603050405020304" pitchFamily="18" charset="0"/>
              </a:rPr>
              <a:t>Mr</a:t>
            </a:r>
            <a:r>
              <a:rPr lang="en-US" sz="2800" b="0" dirty="0">
                <a:latin typeface="Times New Roman" panose="02020603050405020304" pitchFamily="18" charset="0"/>
                <a:cs typeface="Times New Roman" panose="02020603050405020304" pitchFamily="18" charset="0"/>
              </a:rPr>
              <a:t> </a:t>
            </a:r>
            <a:r>
              <a:rPr lang="en-US" sz="2800" b="0" dirty="0" err="1">
                <a:latin typeface="Times New Roman" panose="02020603050405020304" pitchFamily="18" charset="0"/>
                <a:cs typeface="Times New Roman" panose="02020603050405020304" pitchFamily="18" charset="0"/>
              </a:rPr>
              <a:t>Rylands</a:t>
            </a:r>
            <a:r>
              <a:rPr lang="en-US" sz="2800" b="0" dirty="0">
                <a:latin typeface="Times New Roman" panose="02020603050405020304" pitchFamily="18" charset="0"/>
                <a:cs typeface="Times New Roman" panose="02020603050405020304" pitchFamily="18" charset="0"/>
              </a:rPr>
              <a:t>) employed a contractor to build a reservoir on rented land</a:t>
            </a:r>
          </a:p>
          <a:p>
            <a:pPr algn="just"/>
            <a:r>
              <a:rPr lang="en-US" sz="2800" b="0" dirty="0">
                <a:latin typeface="Times New Roman" panose="02020603050405020304" pitchFamily="18" charset="0"/>
                <a:cs typeface="Times New Roman" panose="02020603050405020304" pitchFamily="18" charset="0"/>
              </a:rPr>
              <a:t>The contractor filled in some disused mine shafts on the land which was to become part of the reservoir</a:t>
            </a:r>
          </a:p>
          <a:p>
            <a:pPr algn="just"/>
            <a:r>
              <a:rPr lang="en-US" sz="2800" b="0" dirty="0">
                <a:latin typeface="Times New Roman" panose="02020603050405020304" pitchFamily="18" charset="0"/>
                <a:cs typeface="Times New Roman" panose="02020603050405020304" pitchFamily="18" charset="0"/>
              </a:rPr>
              <a:t>The reservoir was then filled with water</a:t>
            </a:r>
          </a:p>
          <a:p>
            <a:pPr algn="just"/>
            <a:r>
              <a:rPr lang="en-US" sz="2800" b="0" dirty="0">
                <a:latin typeface="Times New Roman" panose="02020603050405020304" pitchFamily="18" charset="0"/>
                <a:cs typeface="Times New Roman" panose="02020603050405020304" pitchFamily="18" charset="0"/>
              </a:rPr>
              <a:t>The reservoir flooded adjacent mines owned by Mr. Fletcher</a:t>
            </a:r>
          </a:p>
          <a:p>
            <a:pPr algn="just"/>
            <a:r>
              <a:rPr lang="en-US" sz="2800" b="0" dirty="0">
                <a:latin typeface="Times New Roman" panose="02020603050405020304" pitchFamily="18" charset="0"/>
                <a:cs typeface="Times New Roman" panose="02020603050405020304" pitchFamily="18" charset="0"/>
              </a:rPr>
              <a:t>Mr. Fletcher sued</a:t>
            </a:r>
          </a:p>
          <a:p>
            <a:pPr algn="just"/>
            <a:endParaRPr lang="en-US" sz="2800" b="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208355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117375" y="1"/>
            <a:ext cx="8074625" cy="6858000"/>
          </a:xfrm>
        </p:spPr>
      </p:pic>
      <p:sp>
        <p:nvSpPr>
          <p:cNvPr id="6" name="Text Placeholder 5"/>
          <p:cNvSpPr>
            <a:spLocks noGrp="1"/>
          </p:cNvSpPr>
          <p:nvPr>
            <p:ph type="body" sz="half" idx="2"/>
          </p:nvPr>
        </p:nvSpPr>
        <p:spPr>
          <a:xfrm>
            <a:off x="245661" y="545910"/>
            <a:ext cx="3971498" cy="6086901"/>
          </a:xfrm>
        </p:spPr>
        <p:txBody>
          <a:bodyPr>
            <a:normAutofit/>
          </a:bodyPr>
          <a:lstStyle/>
          <a:p>
            <a:r>
              <a:rPr lang="en-US" sz="2400" b="1" dirty="0">
                <a:latin typeface="Times New Roman" panose="02020603050405020304" pitchFamily="18" charset="0"/>
                <a:cs typeface="Times New Roman" panose="02020603050405020304" pitchFamily="18" charset="0"/>
              </a:rPr>
              <a:t>Elusiveness of the term ‘Polluter’ </a:t>
            </a:r>
            <a:r>
              <a:rPr lang="en-US" sz="2400" b="1" dirty="0" smtClean="0">
                <a:latin typeface="Times New Roman" panose="02020603050405020304" pitchFamily="18" charset="0"/>
                <a:cs typeface="Times New Roman" panose="02020603050405020304" pitchFamily="18" charset="0"/>
              </a:rPr>
              <a:t>— Q. is it possible to measure pollution? mimicking </a:t>
            </a:r>
            <a:r>
              <a:rPr lang="en-US" sz="2400" b="1" dirty="0">
                <a:latin typeface="Times New Roman" panose="02020603050405020304" pitchFamily="18" charset="0"/>
                <a:cs typeface="Times New Roman" panose="02020603050405020304" pitchFamily="18" charset="0"/>
              </a:rPr>
              <a:t>the food chain (more than one agent contributing to the nuisance), the person who causes pollution is always not easy to identify. Solution is to establish clarity and transparency in identifying the polluter which seems problematic. For example: charges placed on bottles should be paid by producers and importers, rather than charging the consumers.</a:t>
            </a:r>
          </a:p>
          <a:p>
            <a:endParaRPr lang="en-US" dirty="0"/>
          </a:p>
        </p:txBody>
      </p:sp>
      <p:sp>
        <p:nvSpPr>
          <p:cNvPr id="4" name="Title 3"/>
          <p:cNvSpPr>
            <a:spLocks noGrp="1"/>
          </p:cNvSpPr>
          <p:nvPr>
            <p:ph type="title"/>
          </p:nvPr>
        </p:nvSpPr>
        <p:spPr>
          <a:xfrm>
            <a:off x="4535606" y="1"/>
            <a:ext cx="7656394" cy="757451"/>
          </a:xfrm>
        </p:spPr>
        <p:txBody>
          <a:bodyPr/>
          <a:lstStyle/>
          <a:p>
            <a:pPr algn="ctr"/>
            <a:r>
              <a:rPr lang="en-US" sz="3200" b="1" dirty="0">
                <a:solidFill>
                  <a:schemeClr val="tx1"/>
                </a:solidFill>
                <a:latin typeface="Times New Roman" panose="02020603050405020304" pitchFamily="18" charset="0"/>
                <a:cs typeface="Times New Roman" panose="02020603050405020304" pitchFamily="18" charset="0"/>
              </a:rPr>
              <a:t>Limitations of Polluter Pays </a:t>
            </a:r>
            <a:r>
              <a:rPr lang="en-US" sz="3200" b="1" dirty="0" smtClean="0">
                <a:solidFill>
                  <a:schemeClr val="tx1"/>
                </a:solidFill>
                <a:latin typeface="Times New Roman" panose="02020603050405020304" pitchFamily="18" charset="0"/>
                <a:cs typeface="Times New Roman" panose="02020603050405020304" pitchFamily="18" charset="0"/>
              </a:rPr>
              <a:t>Principle: 1</a:t>
            </a:r>
            <a:endParaRPr lang="en-US" sz="3200" dirty="0">
              <a:solidFill>
                <a:schemeClr val="tx1"/>
              </a:solidFill>
            </a:endParaRPr>
          </a:p>
        </p:txBody>
      </p:sp>
      <p:sp>
        <p:nvSpPr>
          <p:cNvPr id="8" name="TextBox 7"/>
          <p:cNvSpPr txBox="1"/>
          <p:nvPr/>
        </p:nvSpPr>
        <p:spPr>
          <a:xfrm>
            <a:off x="102359" y="6376074"/>
            <a:ext cx="4258102" cy="369332"/>
          </a:xfrm>
          <a:prstGeom prst="rect">
            <a:avLst/>
          </a:prstGeom>
          <a:noFill/>
        </p:spPr>
        <p:txBody>
          <a:bodyPr wrap="square" rtlCol="0">
            <a:spAutoFit/>
          </a:bodyPr>
          <a:lstStyle/>
          <a:p>
            <a:r>
              <a:rPr lang="en-US" b="1" dirty="0" smtClean="0">
                <a:latin typeface="Times New Roman" panose="02020603050405020304" pitchFamily="18" charset="0"/>
                <a:cs typeface="Times New Roman" panose="02020603050405020304" pitchFamily="18" charset="0"/>
              </a:rPr>
              <a:t>Source: Food </a:t>
            </a:r>
            <a:r>
              <a:rPr lang="en-US" b="1" dirty="0">
                <a:latin typeface="Times New Roman" panose="02020603050405020304" pitchFamily="18" charset="0"/>
                <a:cs typeface="Times New Roman" panose="02020603050405020304" pitchFamily="18" charset="0"/>
              </a:rPr>
              <a:t>Chains and Food Webs</a:t>
            </a:r>
          </a:p>
        </p:txBody>
      </p:sp>
      <p:cxnSp>
        <p:nvCxnSpPr>
          <p:cNvPr id="10" name="Straight Arrow Connector 9"/>
          <p:cNvCxnSpPr/>
          <p:nvPr/>
        </p:nvCxnSpPr>
        <p:spPr>
          <a:xfrm flipH="1">
            <a:off x="3848669" y="6560740"/>
            <a:ext cx="2306471" cy="0"/>
          </a:xfrm>
          <a:prstGeom prst="straightConnector1">
            <a:avLst/>
          </a:prstGeom>
          <a:ln w="38100" cmpd="sng">
            <a:tailEnd type="triangle"/>
          </a:ln>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21077602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chemeClr val="tx1"/>
                </a:solidFill>
                <a:latin typeface="Times New Roman" panose="02020603050405020304" pitchFamily="18" charset="0"/>
                <a:cs typeface="Times New Roman" panose="02020603050405020304" pitchFamily="18" charset="0"/>
              </a:rPr>
              <a:t>Limitations of Polluter Pays Principle 2</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38200" y="1542197"/>
            <a:ext cx="10515600" cy="4634766"/>
          </a:xfrm>
        </p:spPr>
        <p:txBody>
          <a:bodyPr>
            <a:normAutofit fontScale="92500" lnSpcReduction="20000"/>
          </a:bodyPr>
          <a:lstStyle/>
          <a:p>
            <a:pPr marL="457200" indent="-457200" algn="just">
              <a:lnSpc>
                <a:spcPct val="150000"/>
              </a:lnSpc>
              <a:buFont typeface="+mj-lt"/>
              <a:buAutoNum type="arabicPeriod" startAt="2"/>
            </a:pPr>
            <a:r>
              <a:rPr lang="en-US" b="0" dirty="0" smtClean="0">
                <a:solidFill>
                  <a:schemeClr val="tx1"/>
                </a:solidFill>
                <a:latin typeface="Times New Roman" panose="02020603050405020304" pitchFamily="18" charset="0"/>
                <a:cs typeface="Times New Roman" panose="02020603050405020304" pitchFamily="18" charset="0"/>
              </a:rPr>
              <a:t>Elusiveness of the term ‘Pay’—After identifying the polluter, how much should he pay? Solution: Redistribution approach according to the intensity of pollution and the proportionality of cost of prevention and control borne by local authorities. </a:t>
            </a:r>
          </a:p>
          <a:p>
            <a:pPr algn="just">
              <a:lnSpc>
                <a:spcPct val="150000"/>
              </a:lnSpc>
            </a:pPr>
            <a:r>
              <a:rPr lang="en-US" b="0" dirty="0">
                <a:solidFill>
                  <a:schemeClr val="tx1"/>
                </a:solidFill>
                <a:latin typeface="Times New Roman" panose="02020603050405020304" pitchFamily="18" charset="0"/>
                <a:cs typeface="Times New Roman" panose="02020603050405020304" pitchFamily="18" charset="0"/>
              </a:rPr>
              <a:t> </a:t>
            </a:r>
            <a:r>
              <a:rPr lang="en-US" b="0" dirty="0" smtClean="0">
                <a:solidFill>
                  <a:schemeClr val="tx1"/>
                </a:solidFill>
                <a:latin typeface="Times New Roman" panose="02020603050405020304" pitchFamily="18" charset="0"/>
                <a:cs typeface="Times New Roman" panose="02020603050405020304" pitchFamily="18" charset="0"/>
              </a:rPr>
              <a:t>      Q. What if the local authorities are corrupt, will there be fairness??</a:t>
            </a:r>
          </a:p>
          <a:p>
            <a:pPr marL="457200" indent="-457200">
              <a:lnSpc>
                <a:spcPct val="150000"/>
              </a:lnSpc>
              <a:buFont typeface="+mj-lt"/>
              <a:buAutoNum type="arabicPeriod" startAt="2"/>
            </a:pPr>
            <a:endParaRPr lang="en-US" b="0" dirty="0" smtClean="0">
              <a:solidFill>
                <a:schemeClr val="tx1"/>
              </a:solidFill>
              <a:latin typeface="Times New Roman" panose="02020603050405020304" pitchFamily="18" charset="0"/>
              <a:cs typeface="Times New Roman" panose="02020603050405020304" pitchFamily="18" charset="0"/>
            </a:endParaRPr>
          </a:p>
          <a:p>
            <a:pPr marL="457200" indent="-457200" algn="just">
              <a:lnSpc>
                <a:spcPct val="150000"/>
              </a:lnSpc>
              <a:buFont typeface="+mj-lt"/>
              <a:buAutoNum type="arabicPeriod" startAt="3"/>
            </a:pPr>
            <a:r>
              <a:rPr lang="en-US" b="0" dirty="0" smtClean="0">
                <a:solidFill>
                  <a:schemeClr val="tx1"/>
                </a:solidFill>
                <a:latin typeface="Times New Roman" panose="02020603050405020304" pitchFamily="18" charset="0"/>
                <a:cs typeface="Times New Roman" panose="02020603050405020304" pitchFamily="18" charset="0"/>
              </a:rPr>
              <a:t>It can be difficult </a:t>
            </a:r>
            <a:r>
              <a:rPr lang="en-US" b="0" dirty="0">
                <a:solidFill>
                  <a:schemeClr val="tx1"/>
                </a:solidFill>
                <a:latin typeface="Times New Roman" panose="02020603050405020304" pitchFamily="18" charset="0"/>
                <a:cs typeface="Times New Roman" panose="02020603050405020304" pitchFamily="18" charset="0"/>
              </a:rPr>
              <a:t>to impose regulations or tax on firms from other countries. For example, when we contribute to global warming, the problem effects everyone around the world, but it can be difficult to create international agreements to impose penalties on those polluting</a:t>
            </a:r>
            <a:r>
              <a:rPr lang="en-US" b="0" dirty="0" smtClean="0">
                <a:solidFill>
                  <a:schemeClr val="tx1"/>
                </a:solidFill>
                <a:latin typeface="Times New Roman" panose="02020603050405020304" pitchFamily="18" charset="0"/>
                <a:cs typeface="Times New Roman" panose="02020603050405020304" pitchFamily="18" charset="0"/>
              </a:rPr>
              <a:t>.</a:t>
            </a:r>
          </a:p>
          <a:p>
            <a:pPr marL="457200" indent="-457200">
              <a:buFont typeface="+mj-lt"/>
              <a:buAutoNum type="arabicPeriod" startAt="3"/>
            </a:pPr>
            <a:endParaRPr lang="en-US" dirty="0">
              <a:solidFill>
                <a:schemeClr val="tx1"/>
              </a:solidFill>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647480" y="703946"/>
            <a:ext cx="647920" cy="647920"/>
          </a:xfrm>
          <a:prstGeom prst="rect">
            <a:avLst/>
          </a:prstGeom>
        </p:spPr>
      </p:pic>
    </p:spTree>
    <p:extLst>
      <p:ext uri="{BB962C8B-B14F-4D97-AF65-F5344CB8AC3E}">
        <p14:creationId xmlns:p14="http://schemas.microsoft.com/office/powerpoint/2010/main" val="945190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chemeClr val="tx1"/>
                </a:solidFill>
                <a:latin typeface="Times New Roman" panose="02020603050405020304" pitchFamily="18" charset="0"/>
                <a:cs typeface="Times New Roman" panose="02020603050405020304" pitchFamily="18" charset="0"/>
              </a:rPr>
              <a:t>Limitations of Polluter Pays Principle 3</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38200" y="1542197"/>
            <a:ext cx="10515600" cy="4634766"/>
          </a:xfrm>
        </p:spPr>
        <p:txBody>
          <a:bodyPr>
            <a:normAutofit/>
          </a:bodyPr>
          <a:lstStyle/>
          <a:p>
            <a:pPr marL="457200" indent="-457200" algn="just">
              <a:lnSpc>
                <a:spcPct val="150000"/>
              </a:lnSpc>
              <a:buFont typeface="+mj-lt"/>
              <a:buAutoNum type="arabicPeriod" startAt="4"/>
            </a:pPr>
            <a:r>
              <a:rPr lang="en-US" b="0" dirty="0">
                <a:solidFill>
                  <a:schemeClr val="tx1"/>
                </a:solidFill>
                <a:latin typeface="Times New Roman" panose="02020603050405020304" pitchFamily="18" charset="0"/>
                <a:cs typeface="Times New Roman" panose="02020603050405020304" pitchFamily="18" charset="0"/>
              </a:rPr>
              <a:t>Pollution havens. These are countries which have weaker environmental </a:t>
            </a:r>
            <a:r>
              <a:rPr lang="en-US" b="0" dirty="0" smtClean="0">
                <a:solidFill>
                  <a:schemeClr val="tx1"/>
                </a:solidFill>
                <a:latin typeface="Times New Roman" panose="02020603050405020304" pitchFamily="18" charset="0"/>
                <a:cs typeface="Times New Roman" panose="02020603050405020304" pitchFamily="18" charset="0"/>
              </a:rPr>
              <a:t>legislation, as a result, firms </a:t>
            </a:r>
            <a:r>
              <a:rPr lang="en-US" b="0" dirty="0">
                <a:solidFill>
                  <a:schemeClr val="tx1"/>
                </a:solidFill>
                <a:latin typeface="Times New Roman" panose="02020603050405020304" pitchFamily="18" charset="0"/>
                <a:cs typeface="Times New Roman" panose="02020603050405020304" pitchFamily="18" charset="0"/>
              </a:rPr>
              <a:t>can escape taxes and regulations on pollution by shifting production to those </a:t>
            </a:r>
            <a:r>
              <a:rPr lang="en-US" b="0" dirty="0" smtClean="0">
                <a:solidFill>
                  <a:schemeClr val="tx1"/>
                </a:solidFill>
                <a:latin typeface="Times New Roman" panose="02020603050405020304" pitchFamily="18" charset="0"/>
                <a:cs typeface="Times New Roman" panose="02020603050405020304" pitchFamily="18" charset="0"/>
              </a:rPr>
              <a:t>countries.</a:t>
            </a:r>
          </a:p>
          <a:p>
            <a:pPr marL="457200" indent="-457200" algn="just">
              <a:lnSpc>
                <a:spcPct val="150000"/>
              </a:lnSpc>
              <a:buFont typeface="+mj-lt"/>
              <a:buAutoNum type="arabicPeriod" startAt="4"/>
            </a:pPr>
            <a:endParaRPr lang="en-US" b="0" dirty="0" smtClean="0">
              <a:solidFill>
                <a:schemeClr val="tx1"/>
              </a:solidFill>
              <a:latin typeface="Times New Roman" panose="02020603050405020304" pitchFamily="18" charset="0"/>
              <a:cs typeface="Times New Roman" panose="02020603050405020304" pitchFamily="18" charset="0"/>
            </a:endParaRPr>
          </a:p>
          <a:p>
            <a:pPr marL="457200" indent="-457200" algn="just">
              <a:lnSpc>
                <a:spcPct val="150000"/>
              </a:lnSpc>
              <a:buFont typeface="+mj-lt"/>
              <a:buAutoNum type="arabicPeriod" startAt="4"/>
            </a:pPr>
            <a:r>
              <a:rPr lang="en-US" b="0" dirty="0">
                <a:solidFill>
                  <a:schemeClr val="tx1"/>
                </a:solidFill>
                <a:latin typeface="Times New Roman" panose="02020603050405020304" pitchFamily="18" charset="0"/>
                <a:cs typeface="Times New Roman" panose="02020603050405020304" pitchFamily="18" charset="0"/>
              </a:rPr>
              <a:t>Administration costs of collecting information and implementing tax.</a:t>
            </a:r>
            <a:endParaRPr lang="en-US" dirty="0">
              <a:solidFill>
                <a:schemeClr val="tx1"/>
              </a:solidFill>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stretch>
            <a:fillRect/>
          </a:stretch>
        </p:blipFill>
        <p:spPr>
          <a:xfrm>
            <a:off x="514240" y="703946"/>
            <a:ext cx="647920" cy="647920"/>
          </a:xfrm>
          <a:prstGeom prst="rect">
            <a:avLst/>
          </a:prstGeom>
        </p:spPr>
      </p:pic>
    </p:spTree>
    <p:extLst>
      <p:ext uri="{BB962C8B-B14F-4D97-AF65-F5344CB8AC3E}">
        <p14:creationId xmlns:p14="http://schemas.microsoft.com/office/powerpoint/2010/main" val="32720739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solidFill>
                  <a:schemeClr val="tx1"/>
                </a:solidFill>
                <a:latin typeface="Times New Roman" panose="02020603050405020304" pitchFamily="18" charset="0"/>
                <a:cs typeface="Times New Roman" panose="02020603050405020304" pitchFamily="18" charset="0"/>
              </a:rPr>
              <a:t>Criticism of Polluter Pays Principle</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a:bodyPr>
          <a:lstStyle/>
          <a:p>
            <a:pPr algn="just">
              <a:lnSpc>
                <a:spcPct val="150000"/>
              </a:lnSpc>
            </a:pPr>
            <a:r>
              <a:rPr lang="en-US" sz="2800" b="0" dirty="0" smtClean="0">
                <a:solidFill>
                  <a:schemeClr val="tx1"/>
                </a:solidFill>
                <a:latin typeface="Times New Roman" panose="02020603050405020304" pitchFamily="18" charset="0"/>
                <a:cs typeface="Times New Roman" panose="02020603050405020304" pitchFamily="18" charset="0"/>
              </a:rPr>
              <a:t>Some </a:t>
            </a:r>
            <a:r>
              <a:rPr lang="en-US" sz="2800" b="0" dirty="0">
                <a:solidFill>
                  <a:schemeClr val="tx1"/>
                </a:solidFill>
                <a:latin typeface="Times New Roman" panose="02020603050405020304" pitchFamily="18" charset="0"/>
                <a:cs typeface="Times New Roman" panose="02020603050405020304" pitchFamily="18" charset="0"/>
              </a:rPr>
              <a:t>may argue that  certain types of environmental pollution are so bad </a:t>
            </a:r>
            <a:r>
              <a:rPr lang="en-US" sz="2800" b="0" dirty="0" smtClean="0">
                <a:solidFill>
                  <a:schemeClr val="tx1"/>
                </a:solidFill>
                <a:latin typeface="Times New Roman" panose="02020603050405020304" pitchFamily="18" charset="0"/>
                <a:cs typeface="Times New Roman" panose="02020603050405020304" pitchFamily="18" charset="0"/>
              </a:rPr>
              <a:t>that they </a:t>
            </a:r>
            <a:r>
              <a:rPr lang="en-US" sz="2800" b="0" dirty="0">
                <a:solidFill>
                  <a:schemeClr val="tx1"/>
                </a:solidFill>
                <a:latin typeface="Times New Roman" panose="02020603050405020304" pitchFamily="18" charset="0"/>
                <a:cs typeface="Times New Roman" panose="02020603050405020304" pitchFamily="18" charset="0"/>
              </a:rPr>
              <a:t>should just be banned rather than taxing </a:t>
            </a:r>
            <a:r>
              <a:rPr lang="en-US" sz="2800" b="0" dirty="0" smtClean="0">
                <a:solidFill>
                  <a:schemeClr val="tx1"/>
                </a:solidFill>
                <a:latin typeface="Times New Roman" panose="02020603050405020304" pitchFamily="18" charset="0"/>
                <a:cs typeface="Times New Roman" panose="02020603050405020304" pitchFamily="18" charset="0"/>
              </a:rPr>
              <a:t>them </a:t>
            </a:r>
            <a:r>
              <a:rPr lang="en-US" sz="2800" b="0" dirty="0">
                <a:solidFill>
                  <a:schemeClr val="tx1"/>
                </a:solidFill>
                <a:latin typeface="Times New Roman" panose="02020603050405020304" pitchFamily="18" charset="0"/>
                <a:cs typeface="Times New Roman" panose="02020603050405020304" pitchFamily="18" charset="0"/>
              </a:rPr>
              <a:t>even if the polluter </a:t>
            </a:r>
            <a:r>
              <a:rPr lang="en-US" sz="2800" b="0" dirty="0" smtClean="0">
                <a:solidFill>
                  <a:schemeClr val="tx1"/>
                </a:solidFill>
                <a:latin typeface="Times New Roman" panose="02020603050405020304" pitchFamily="18" charset="0"/>
                <a:cs typeface="Times New Roman" panose="02020603050405020304" pitchFamily="18" charset="0"/>
              </a:rPr>
              <a:t>pays or is willing to pay </a:t>
            </a:r>
            <a:r>
              <a:rPr lang="en-US" sz="2800" b="0" dirty="0">
                <a:solidFill>
                  <a:schemeClr val="tx1"/>
                </a:solidFill>
                <a:latin typeface="Times New Roman" panose="02020603050405020304" pitchFamily="18" charset="0"/>
                <a:cs typeface="Times New Roman" panose="02020603050405020304" pitchFamily="18" charset="0"/>
              </a:rPr>
              <a:t>some financial cost.</a:t>
            </a:r>
          </a:p>
        </p:txBody>
      </p:sp>
      <p:pic>
        <p:nvPicPr>
          <p:cNvPr id="4" name="Picture 3"/>
          <p:cNvPicPr>
            <a:picLocks noChangeAspect="1"/>
          </p:cNvPicPr>
          <p:nvPr/>
        </p:nvPicPr>
        <p:blipFill>
          <a:blip r:embed="rId2"/>
          <a:stretch>
            <a:fillRect/>
          </a:stretch>
        </p:blipFill>
        <p:spPr>
          <a:xfrm>
            <a:off x="967520" y="703946"/>
            <a:ext cx="647920" cy="647920"/>
          </a:xfrm>
          <a:prstGeom prst="rect">
            <a:avLst/>
          </a:prstGeom>
        </p:spPr>
      </p:pic>
    </p:spTree>
    <p:extLst>
      <p:ext uri="{BB962C8B-B14F-4D97-AF65-F5344CB8AC3E}">
        <p14:creationId xmlns:p14="http://schemas.microsoft.com/office/powerpoint/2010/main" val="21225485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98494" y="315889"/>
            <a:ext cx="9955306" cy="985373"/>
          </a:xfrm>
        </p:spPr>
        <p:txBody>
          <a:bodyPr/>
          <a:lstStyle/>
          <a:p>
            <a:r>
              <a:rPr lang="en-US" b="1" dirty="0" smtClean="0">
                <a:solidFill>
                  <a:schemeClr val="tx1"/>
                </a:solidFill>
                <a:latin typeface="Times New Roman" panose="02020603050405020304" pitchFamily="18" charset="0"/>
                <a:cs typeface="Times New Roman" panose="02020603050405020304" pitchFamily="18" charset="0"/>
              </a:rPr>
              <a:t>Conclusion</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838200" y="1469989"/>
            <a:ext cx="10515600" cy="4888608"/>
          </a:xfrm>
        </p:spPr>
        <p:txBody>
          <a:bodyPr>
            <a:noAutofit/>
          </a:bodyPr>
          <a:lstStyle/>
          <a:p>
            <a:pPr algn="just">
              <a:lnSpc>
                <a:spcPct val="150000"/>
              </a:lnSpc>
            </a:pPr>
            <a:r>
              <a:rPr lang="en-US" b="0" dirty="0">
                <a:solidFill>
                  <a:schemeClr val="tx1"/>
                </a:solidFill>
                <a:latin typeface="Times New Roman" panose="02020603050405020304" pitchFamily="18" charset="0"/>
                <a:cs typeface="Times New Roman" panose="02020603050405020304" pitchFamily="18" charset="0"/>
              </a:rPr>
              <a:t>The </a:t>
            </a:r>
            <a:r>
              <a:rPr lang="en-US" b="0" dirty="0" smtClean="0">
                <a:solidFill>
                  <a:schemeClr val="tx1"/>
                </a:solidFill>
                <a:latin typeface="Times New Roman" panose="02020603050405020304" pitchFamily="18" charset="0"/>
                <a:cs typeface="Times New Roman" panose="02020603050405020304" pitchFamily="18" charset="0"/>
              </a:rPr>
              <a:t>limitations </a:t>
            </a:r>
            <a:r>
              <a:rPr lang="en-US" b="0" dirty="0">
                <a:solidFill>
                  <a:schemeClr val="tx1"/>
                </a:solidFill>
                <a:latin typeface="Times New Roman" panose="02020603050405020304" pitchFamily="18" charset="0"/>
                <a:cs typeface="Times New Roman" panose="02020603050405020304" pitchFamily="18" charset="0"/>
              </a:rPr>
              <a:t>of implementing the </a:t>
            </a:r>
            <a:r>
              <a:rPr lang="en-US" b="0" dirty="0" smtClean="0">
                <a:solidFill>
                  <a:schemeClr val="tx1"/>
                </a:solidFill>
                <a:latin typeface="Times New Roman" panose="02020603050405020304" pitchFamily="18" charset="0"/>
                <a:cs typeface="Times New Roman" panose="02020603050405020304" pitchFamily="18" charset="0"/>
              </a:rPr>
              <a:t>Polluter Pays Principle doesn’t </a:t>
            </a:r>
            <a:r>
              <a:rPr lang="en-US" b="0" dirty="0">
                <a:solidFill>
                  <a:schemeClr val="tx1"/>
                </a:solidFill>
                <a:latin typeface="Times New Roman" panose="02020603050405020304" pitchFamily="18" charset="0"/>
                <a:cs typeface="Times New Roman" panose="02020603050405020304" pitchFamily="18" charset="0"/>
              </a:rPr>
              <a:t>undermine its validity. It just means in the real world it will be </a:t>
            </a:r>
            <a:r>
              <a:rPr lang="en-US" b="0" dirty="0" smtClean="0">
                <a:solidFill>
                  <a:schemeClr val="tx1"/>
                </a:solidFill>
                <a:latin typeface="Times New Roman" panose="02020603050405020304" pitchFamily="18" charset="0"/>
                <a:cs typeface="Times New Roman" panose="02020603050405020304" pitchFamily="18" charset="0"/>
              </a:rPr>
              <a:t>very difficult </a:t>
            </a:r>
            <a:r>
              <a:rPr lang="en-US" b="0" dirty="0">
                <a:solidFill>
                  <a:schemeClr val="tx1"/>
                </a:solidFill>
                <a:latin typeface="Times New Roman" panose="02020603050405020304" pitchFamily="18" charset="0"/>
                <a:cs typeface="Times New Roman" panose="02020603050405020304" pitchFamily="18" charset="0"/>
              </a:rPr>
              <a:t>to get a perfect approximation of the external cost. </a:t>
            </a:r>
            <a:r>
              <a:rPr lang="en-US" b="0" dirty="0" smtClean="0">
                <a:solidFill>
                  <a:schemeClr val="tx1"/>
                </a:solidFill>
                <a:latin typeface="Times New Roman" panose="02020603050405020304" pitchFamily="18" charset="0"/>
                <a:cs typeface="Times New Roman" panose="02020603050405020304" pitchFamily="18" charset="0"/>
              </a:rPr>
              <a:t>Yet still, as </a:t>
            </a:r>
            <a:r>
              <a:rPr lang="en-US" b="0" dirty="0">
                <a:solidFill>
                  <a:schemeClr val="tx1"/>
                </a:solidFill>
                <a:latin typeface="Times New Roman" panose="02020603050405020304" pitchFamily="18" charset="0"/>
                <a:cs typeface="Times New Roman" panose="02020603050405020304" pitchFamily="18" charset="0"/>
              </a:rPr>
              <a:t>long as we get closer to the social cost, there will be an increase in economic welfare</a:t>
            </a:r>
            <a:r>
              <a:rPr lang="en-US" b="0" dirty="0" smtClean="0">
                <a:solidFill>
                  <a:schemeClr val="tx1"/>
                </a:solidFill>
                <a:latin typeface="Times New Roman" panose="02020603050405020304" pitchFamily="18" charset="0"/>
                <a:cs typeface="Times New Roman" panose="02020603050405020304" pitchFamily="18" charset="0"/>
              </a:rPr>
              <a:t>.</a:t>
            </a:r>
          </a:p>
          <a:p>
            <a:pPr algn="just">
              <a:lnSpc>
                <a:spcPct val="150000"/>
              </a:lnSpc>
            </a:pPr>
            <a:endParaRPr lang="en-US" b="0" dirty="0">
              <a:solidFill>
                <a:schemeClr val="tx1"/>
              </a:solidFill>
              <a:latin typeface="Times New Roman" panose="02020603050405020304" pitchFamily="18" charset="0"/>
              <a:cs typeface="Times New Roman" panose="02020603050405020304" pitchFamily="18" charset="0"/>
            </a:endParaRPr>
          </a:p>
          <a:p>
            <a:pPr algn="just">
              <a:lnSpc>
                <a:spcPct val="150000"/>
              </a:lnSpc>
            </a:pPr>
            <a:r>
              <a:rPr lang="en-US" b="0" dirty="0" smtClean="0">
                <a:solidFill>
                  <a:schemeClr val="tx1"/>
                </a:solidFill>
                <a:latin typeface="Times New Roman" panose="02020603050405020304" pitchFamily="18" charset="0"/>
                <a:cs typeface="Times New Roman" panose="02020603050405020304" pitchFamily="18" charset="0"/>
              </a:rPr>
              <a:t>At this juncture, I will like to state categorically that, </a:t>
            </a:r>
            <a:r>
              <a:rPr lang="en-US" b="0" dirty="0">
                <a:solidFill>
                  <a:schemeClr val="tx1"/>
                </a:solidFill>
                <a:latin typeface="Times New Roman" panose="02020603050405020304" pitchFamily="18" charset="0"/>
                <a:cs typeface="Times New Roman" panose="02020603050405020304" pitchFamily="18" charset="0"/>
              </a:rPr>
              <a:t>the Polluter Pays </a:t>
            </a:r>
            <a:r>
              <a:rPr lang="en-US" b="0" dirty="0" smtClean="0">
                <a:solidFill>
                  <a:schemeClr val="tx1"/>
                </a:solidFill>
                <a:latin typeface="Times New Roman" panose="02020603050405020304" pitchFamily="18" charset="0"/>
                <a:cs typeface="Times New Roman" panose="02020603050405020304" pitchFamily="18" charset="0"/>
              </a:rPr>
              <a:t>Principle is the most effective instrument for greening the current global economy despite its limitation.---I rest my Case.</a:t>
            </a:r>
          </a:p>
        </p:txBody>
      </p:sp>
      <p:pic>
        <p:nvPicPr>
          <p:cNvPr id="4" name="Picture 3"/>
          <p:cNvPicPr>
            <a:picLocks noChangeAspect="1"/>
          </p:cNvPicPr>
          <p:nvPr/>
        </p:nvPicPr>
        <p:blipFill>
          <a:blip r:embed="rId2"/>
          <a:stretch>
            <a:fillRect/>
          </a:stretch>
        </p:blipFill>
        <p:spPr>
          <a:xfrm>
            <a:off x="514240" y="484615"/>
            <a:ext cx="647920" cy="647920"/>
          </a:xfrm>
          <a:prstGeom prst="rect">
            <a:avLst/>
          </a:prstGeom>
        </p:spPr>
      </p:pic>
    </p:spTree>
    <p:extLst>
      <p:ext uri="{BB962C8B-B14F-4D97-AF65-F5344CB8AC3E}">
        <p14:creationId xmlns:p14="http://schemas.microsoft.com/office/powerpoint/2010/main" val="29275629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mph" presetSubtype="0" repeatCount="indefinite" fill="remove" grpId="0" nodeType="withEffect">
                                  <p:stCondLst>
                                    <p:cond delay="0"/>
                                  </p:stCondLst>
                                  <p:childTnLst>
                                    <p:animClr clrSpc="hsl" dir="cw">
                                      <p:cBhvr override="childStyle">
                                        <p:cTn id="6" dur="500" fill="hold"/>
                                        <p:tgtEl>
                                          <p:spTgt spid="2"/>
                                        </p:tgtEl>
                                        <p:attrNameLst>
                                          <p:attrName>style.color</p:attrName>
                                        </p:attrNameLst>
                                      </p:cBhvr>
                                      <p:by>
                                        <p:hsl h="7200000" s="0" l="0"/>
                                      </p:by>
                                    </p:animClr>
                                    <p:animClr clrSpc="hsl" dir="cw">
                                      <p:cBhvr>
                                        <p:cTn id="7" dur="500" fill="hold"/>
                                        <p:tgtEl>
                                          <p:spTgt spid="2"/>
                                        </p:tgtEl>
                                        <p:attrNameLst>
                                          <p:attrName>fillcolor</p:attrName>
                                        </p:attrNameLst>
                                      </p:cBhvr>
                                      <p:by>
                                        <p:hsl h="7200000" s="0" l="0"/>
                                      </p:by>
                                    </p:animClr>
                                    <p:animClr clrSpc="hsl" dir="cw">
                                      <p:cBhvr>
                                        <p:cTn id="8" dur="500" fill="hold"/>
                                        <p:tgtEl>
                                          <p:spTgt spid="2"/>
                                        </p:tgtEl>
                                        <p:attrNameLst>
                                          <p:attrName>stroke.color</p:attrName>
                                        </p:attrNameLst>
                                      </p:cBhvr>
                                      <p:by>
                                        <p:hsl h="7200000" s="0" l="0"/>
                                      </p:by>
                                    </p:animClr>
                                    <p:set>
                                      <p:cBhvr>
                                        <p:cTn id="9" dur="500" fill="hold"/>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wipe(down)">
                                      <p:cBhvr>
                                        <p:cTn id="14"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345442" y="245636"/>
            <a:ext cx="10008357" cy="886900"/>
          </a:xfrm>
        </p:spPr>
        <p:txBody>
          <a:bodyPr/>
          <a:lstStyle/>
          <a:p>
            <a:r>
              <a:rPr lang="en-US" b="1" dirty="0" smtClean="0">
                <a:solidFill>
                  <a:schemeClr val="tx1"/>
                </a:solidFill>
                <a:latin typeface="Times New Roman" panose="02020603050405020304" pitchFamily="18" charset="0"/>
                <a:cs typeface="Times New Roman" panose="02020603050405020304" pitchFamily="18" charset="0"/>
              </a:rPr>
              <a:t>References 1</a:t>
            </a:r>
            <a:endParaRPr lang="en-US" b="1" dirty="0">
              <a:solidFill>
                <a:schemeClr val="tx1"/>
              </a:solidFill>
              <a:latin typeface="Times New Roman" panose="02020603050405020304" pitchFamily="18" charset="0"/>
              <a:cs typeface="Times New Roman" panose="02020603050405020304" pitchFamily="18" charset="0"/>
            </a:endParaRPr>
          </a:p>
        </p:txBody>
      </p:sp>
      <p:sp>
        <p:nvSpPr>
          <p:cNvPr id="7" name="Subtitle 6"/>
          <p:cNvSpPr>
            <a:spLocks noGrp="1"/>
          </p:cNvSpPr>
          <p:nvPr>
            <p:ph idx="1"/>
          </p:nvPr>
        </p:nvSpPr>
        <p:spPr>
          <a:xfrm>
            <a:off x="697523" y="1132536"/>
            <a:ext cx="10515600" cy="5423009"/>
          </a:xfrm>
        </p:spPr>
        <p:txBody>
          <a:bodyPr>
            <a:noAutofit/>
          </a:bodyPr>
          <a:lstStyle/>
          <a:p>
            <a:r>
              <a:rPr lang="en-US" sz="1600" b="0" dirty="0" smtClean="0">
                <a:solidFill>
                  <a:schemeClr val="tx1"/>
                </a:solidFill>
                <a:latin typeface="Times New Roman" panose="02020603050405020304" pitchFamily="18" charset="0"/>
                <a:cs typeface="Times New Roman" panose="02020603050405020304" pitchFamily="18" charset="0"/>
              </a:rPr>
              <a:t>Bugge, H (2009). The </a:t>
            </a:r>
            <a:r>
              <a:rPr lang="en-US" sz="1600" b="0" dirty="0">
                <a:solidFill>
                  <a:schemeClr val="tx1"/>
                </a:solidFill>
                <a:latin typeface="Times New Roman" panose="02020603050405020304" pitchFamily="18" charset="0"/>
                <a:cs typeface="Times New Roman" panose="02020603050405020304" pitchFamily="18" charset="0"/>
              </a:rPr>
              <a:t>polluter pays principle: dilemmas of justice in national and international contexts pp. </a:t>
            </a:r>
            <a:r>
              <a:rPr lang="en-US" sz="1600" b="0" dirty="0" smtClean="0">
                <a:solidFill>
                  <a:schemeClr val="tx1"/>
                </a:solidFill>
                <a:latin typeface="Times New Roman" panose="02020603050405020304" pitchFamily="18" charset="0"/>
                <a:cs typeface="Times New Roman" panose="02020603050405020304" pitchFamily="18" charset="0"/>
              </a:rPr>
              <a:t>411-428</a:t>
            </a:r>
          </a:p>
          <a:p>
            <a:r>
              <a:rPr lang="en-US" sz="1600" b="0" dirty="0">
                <a:solidFill>
                  <a:schemeClr val="tx1"/>
                </a:solidFill>
                <a:latin typeface="Times New Roman" panose="02020603050405020304" pitchFamily="18" charset="0"/>
                <a:cs typeface="Times New Roman" panose="02020603050405020304" pitchFamily="18" charset="0"/>
              </a:rPr>
              <a:t>Our Common </a:t>
            </a:r>
            <a:r>
              <a:rPr lang="en-US" sz="1600" b="0" dirty="0" smtClean="0">
                <a:solidFill>
                  <a:schemeClr val="tx1"/>
                </a:solidFill>
                <a:latin typeface="Times New Roman" panose="02020603050405020304" pitchFamily="18" charset="0"/>
                <a:cs typeface="Times New Roman" panose="02020603050405020304" pitchFamily="18" charset="0"/>
              </a:rPr>
              <a:t>Future (1987). WCED, </a:t>
            </a:r>
            <a:r>
              <a:rPr lang="en-US" sz="1600" b="0" dirty="0" err="1">
                <a:solidFill>
                  <a:schemeClr val="tx1"/>
                </a:solidFill>
                <a:latin typeface="Times New Roman" panose="02020603050405020304" pitchFamily="18" charset="0"/>
                <a:cs typeface="Times New Roman" panose="02020603050405020304" pitchFamily="18" charset="0"/>
              </a:rPr>
              <a:t>Annexe</a:t>
            </a:r>
            <a:r>
              <a:rPr lang="en-US" sz="1600" b="0" dirty="0">
                <a:solidFill>
                  <a:schemeClr val="tx1"/>
                </a:solidFill>
                <a:latin typeface="Times New Roman" panose="02020603050405020304" pitchFamily="18" charset="0"/>
                <a:cs typeface="Times New Roman" panose="02020603050405020304" pitchFamily="18" charset="0"/>
              </a:rPr>
              <a:t> 1: Summary of Proposed </a:t>
            </a:r>
            <a:r>
              <a:rPr lang="en-US" sz="1600" b="0" dirty="0" smtClean="0">
                <a:solidFill>
                  <a:schemeClr val="tx1"/>
                </a:solidFill>
                <a:latin typeface="Times New Roman" panose="02020603050405020304" pitchFamily="18" charset="0"/>
                <a:cs typeface="Times New Roman" panose="02020603050405020304" pitchFamily="18" charset="0"/>
              </a:rPr>
              <a:t>Legal Principles </a:t>
            </a:r>
            <a:r>
              <a:rPr lang="en-US" sz="1600" b="0" dirty="0">
                <a:solidFill>
                  <a:schemeClr val="tx1"/>
                </a:solidFill>
                <a:latin typeface="Times New Roman" panose="02020603050405020304" pitchFamily="18" charset="0"/>
                <a:cs typeface="Times New Roman" panose="02020603050405020304" pitchFamily="18" charset="0"/>
              </a:rPr>
              <a:t>for Environmental Protection and </a:t>
            </a:r>
            <a:r>
              <a:rPr lang="en-US" sz="1600" b="0" dirty="0" smtClean="0">
                <a:solidFill>
                  <a:schemeClr val="tx1"/>
                </a:solidFill>
                <a:latin typeface="Times New Roman" panose="02020603050405020304" pitchFamily="18" charset="0"/>
                <a:cs typeface="Times New Roman" panose="02020603050405020304" pitchFamily="18" charset="0"/>
              </a:rPr>
              <a:t>Sustainable Development </a:t>
            </a:r>
            <a:r>
              <a:rPr lang="en-US" sz="1600" b="0" dirty="0">
                <a:solidFill>
                  <a:schemeClr val="tx1"/>
                </a:solidFill>
                <a:latin typeface="Times New Roman" panose="02020603050405020304" pitchFamily="18" charset="0"/>
                <a:cs typeface="Times New Roman" panose="02020603050405020304" pitchFamily="18" charset="0"/>
              </a:rPr>
              <a:t>Adopted by the WCED Experts Group </a:t>
            </a:r>
            <a:r>
              <a:rPr lang="en-US" sz="1600" b="0" dirty="0" smtClean="0">
                <a:solidFill>
                  <a:schemeClr val="tx1"/>
                </a:solidFill>
                <a:latin typeface="Times New Roman" panose="02020603050405020304" pitchFamily="18" charset="0"/>
                <a:cs typeface="Times New Roman" panose="02020603050405020304" pitchFamily="18" charset="0"/>
              </a:rPr>
              <a:t>on Environmental </a:t>
            </a:r>
            <a:r>
              <a:rPr lang="en-US" sz="1600" b="0" dirty="0">
                <a:solidFill>
                  <a:schemeClr val="tx1"/>
                </a:solidFill>
                <a:latin typeface="Times New Roman" panose="02020603050405020304" pitchFamily="18" charset="0"/>
                <a:cs typeface="Times New Roman" panose="02020603050405020304" pitchFamily="18" charset="0"/>
              </a:rPr>
              <a:t>Law</a:t>
            </a:r>
            <a:endParaRPr lang="en-US" sz="1600" b="0" dirty="0" smtClean="0">
              <a:solidFill>
                <a:schemeClr val="tx1"/>
              </a:solidFill>
              <a:latin typeface="Times New Roman" panose="02020603050405020304" pitchFamily="18" charset="0"/>
              <a:cs typeface="Times New Roman" panose="02020603050405020304" pitchFamily="18" charset="0"/>
            </a:endParaRPr>
          </a:p>
          <a:p>
            <a:r>
              <a:rPr lang="en-US" sz="1600" b="0" dirty="0" err="1" smtClean="0">
                <a:solidFill>
                  <a:schemeClr val="tx1"/>
                </a:solidFill>
                <a:latin typeface="Times New Roman" panose="02020603050405020304" pitchFamily="18" charset="0"/>
                <a:cs typeface="Times New Roman" panose="02020603050405020304" pitchFamily="18" charset="0"/>
              </a:rPr>
              <a:t>Panayotou</a:t>
            </a:r>
            <a:r>
              <a:rPr lang="en-US" sz="1600" b="0" dirty="0">
                <a:solidFill>
                  <a:schemeClr val="tx1"/>
                </a:solidFill>
                <a:latin typeface="Times New Roman" panose="02020603050405020304" pitchFamily="18" charset="0"/>
                <a:cs typeface="Times New Roman" panose="02020603050405020304" pitchFamily="18" charset="0"/>
              </a:rPr>
              <a:t>, T. “Financing Mechanisms for Agenda 21 (or How to Pay for Sustainable Development). </a:t>
            </a:r>
            <a:r>
              <a:rPr lang="en-US" sz="1600" b="0" dirty="0" smtClean="0">
                <a:solidFill>
                  <a:schemeClr val="tx1"/>
                </a:solidFill>
                <a:latin typeface="Times New Roman" panose="02020603050405020304" pitchFamily="18" charset="0"/>
                <a:cs typeface="Times New Roman" panose="02020603050405020304" pitchFamily="18" charset="0"/>
              </a:rPr>
              <a:t>Cambridge</a:t>
            </a:r>
            <a:r>
              <a:rPr lang="en-US" sz="1600" b="0" dirty="0">
                <a:solidFill>
                  <a:schemeClr val="tx1"/>
                </a:solidFill>
                <a:latin typeface="Times New Roman" panose="02020603050405020304" pitchFamily="18" charset="0"/>
                <a:cs typeface="Times New Roman" panose="02020603050405020304" pitchFamily="18" charset="0"/>
              </a:rPr>
              <a:t>, MA: HIID (March 1994a). </a:t>
            </a:r>
          </a:p>
          <a:p>
            <a:r>
              <a:rPr lang="en-US" sz="1600" b="0" dirty="0" err="1">
                <a:solidFill>
                  <a:schemeClr val="tx1"/>
                </a:solidFill>
                <a:latin typeface="Times New Roman" panose="02020603050405020304" pitchFamily="18" charset="0"/>
                <a:cs typeface="Times New Roman" panose="02020603050405020304" pitchFamily="18" charset="0"/>
              </a:rPr>
              <a:t>Panayotou</a:t>
            </a:r>
            <a:r>
              <a:rPr lang="en-US" sz="1600" b="0" dirty="0">
                <a:solidFill>
                  <a:schemeClr val="tx1"/>
                </a:solidFill>
                <a:latin typeface="Times New Roman" panose="02020603050405020304" pitchFamily="18" charset="0"/>
                <a:cs typeface="Times New Roman" panose="02020603050405020304" pitchFamily="18" charset="0"/>
              </a:rPr>
              <a:t>, T. “Conservation of Biodiversity and Economic Development: The Concept of </a:t>
            </a:r>
            <a:r>
              <a:rPr lang="en-US" sz="1600" b="0" dirty="0" smtClean="0">
                <a:solidFill>
                  <a:schemeClr val="tx1"/>
                </a:solidFill>
                <a:latin typeface="Times New Roman" panose="02020603050405020304" pitchFamily="18" charset="0"/>
                <a:cs typeface="Times New Roman" panose="02020603050405020304" pitchFamily="18" charset="0"/>
              </a:rPr>
              <a:t>Transferable </a:t>
            </a:r>
            <a:r>
              <a:rPr lang="en-US" sz="1600" b="0" dirty="0">
                <a:solidFill>
                  <a:schemeClr val="tx1"/>
                </a:solidFill>
                <a:latin typeface="Times New Roman" panose="02020603050405020304" pitchFamily="18" charset="0"/>
                <a:cs typeface="Times New Roman" panose="02020603050405020304" pitchFamily="18" charset="0"/>
              </a:rPr>
              <a:t>Development Rights,” Environmental and Resource Economics, 4 (1994b), </a:t>
            </a:r>
            <a:r>
              <a:rPr lang="en-US" sz="1600" b="0" dirty="0" smtClean="0">
                <a:solidFill>
                  <a:schemeClr val="tx1"/>
                </a:solidFill>
                <a:latin typeface="Times New Roman" panose="02020603050405020304" pitchFamily="18" charset="0"/>
                <a:cs typeface="Times New Roman" panose="02020603050405020304" pitchFamily="18" charset="0"/>
              </a:rPr>
              <a:t>91-110</a:t>
            </a:r>
          </a:p>
          <a:p>
            <a:r>
              <a:rPr lang="en-US" sz="1600" b="0" dirty="0">
                <a:solidFill>
                  <a:schemeClr val="tx1"/>
                </a:solidFill>
                <a:latin typeface="Times New Roman" panose="02020603050405020304" pitchFamily="18" charset="0"/>
                <a:cs typeface="Times New Roman" panose="02020603050405020304" pitchFamily="18" charset="0"/>
              </a:rPr>
              <a:t>OECD. Economic instruments in solid waste management. Paris, 1981. </a:t>
            </a:r>
          </a:p>
          <a:p>
            <a:r>
              <a:rPr lang="en-US" sz="1600" b="0" dirty="0">
                <a:solidFill>
                  <a:schemeClr val="tx1"/>
                </a:solidFill>
                <a:latin typeface="Times New Roman" panose="02020603050405020304" pitchFamily="18" charset="0"/>
                <a:cs typeface="Times New Roman" panose="02020603050405020304" pitchFamily="18" charset="0"/>
              </a:rPr>
              <a:t>OECD. Economic Instruments for Environmental Protection. Paris, 1989. </a:t>
            </a:r>
          </a:p>
          <a:p>
            <a:r>
              <a:rPr lang="en-US" sz="1600" b="0" dirty="0">
                <a:solidFill>
                  <a:schemeClr val="tx1"/>
                </a:solidFill>
                <a:latin typeface="Times New Roman" panose="02020603050405020304" pitchFamily="18" charset="0"/>
                <a:cs typeface="Times New Roman" panose="02020603050405020304" pitchFamily="18" charset="0"/>
              </a:rPr>
              <a:t>OECD. Environmental Policy: How to Apply Economic Instruments. Paris, 1991a. ECONOMIC INSTRUMENTS FOR ENVIRONMENTAL MANAGEMENT AND SUSTAINABLE DEVELOPMENT </a:t>
            </a:r>
          </a:p>
          <a:p>
            <a:r>
              <a:rPr lang="en-US" sz="1600" b="0" dirty="0" smtClean="0">
                <a:solidFill>
                  <a:schemeClr val="tx1"/>
                </a:solidFill>
                <a:latin typeface="Times New Roman" panose="02020603050405020304" pitchFamily="18" charset="0"/>
                <a:cs typeface="Times New Roman" panose="02020603050405020304" pitchFamily="18" charset="0"/>
              </a:rPr>
              <a:t>OECD</a:t>
            </a:r>
            <a:r>
              <a:rPr lang="en-US" sz="1600" b="0" dirty="0">
                <a:solidFill>
                  <a:schemeClr val="tx1"/>
                </a:solidFill>
                <a:latin typeface="Times New Roman" panose="02020603050405020304" pitchFamily="18" charset="0"/>
                <a:cs typeface="Times New Roman" panose="02020603050405020304" pitchFamily="18" charset="0"/>
              </a:rPr>
              <a:t>. Renewable Natural Resources: Economic Incentives for improved Management. </a:t>
            </a:r>
            <a:r>
              <a:rPr lang="en-US" sz="1600" b="0" dirty="0" smtClean="0">
                <a:solidFill>
                  <a:schemeClr val="tx1"/>
                </a:solidFill>
                <a:latin typeface="Times New Roman" panose="02020603050405020304" pitchFamily="18" charset="0"/>
                <a:cs typeface="Times New Roman" panose="02020603050405020304" pitchFamily="18" charset="0"/>
              </a:rPr>
              <a:t>Paris</a:t>
            </a:r>
            <a:r>
              <a:rPr lang="en-US" sz="1600" b="0" dirty="0">
                <a:solidFill>
                  <a:schemeClr val="tx1"/>
                </a:solidFill>
                <a:latin typeface="Times New Roman" panose="02020603050405020304" pitchFamily="18" charset="0"/>
                <a:cs typeface="Times New Roman" panose="02020603050405020304" pitchFamily="18" charset="0"/>
              </a:rPr>
              <a:t>. NL;US,N,EC, Water, Forests, Land, 1991b</a:t>
            </a:r>
            <a:r>
              <a:rPr lang="en-US" sz="1600" b="0" dirty="0" smtClean="0">
                <a:solidFill>
                  <a:schemeClr val="tx1"/>
                </a:solidFill>
                <a:latin typeface="Times New Roman" panose="02020603050405020304" pitchFamily="18" charset="0"/>
                <a:cs typeface="Times New Roman" panose="02020603050405020304" pitchFamily="18" charset="0"/>
              </a:rPr>
              <a:t>.</a:t>
            </a:r>
          </a:p>
          <a:p>
            <a:r>
              <a:rPr lang="en-US" sz="1600" b="0" dirty="0" err="1" smtClean="0">
                <a:solidFill>
                  <a:schemeClr val="tx1"/>
                </a:solidFill>
                <a:latin typeface="Times New Roman" panose="02020603050405020304" pitchFamily="18" charset="0"/>
                <a:cs typeface="Times New Roman" panose="02020603050405020304" pitchFamily="18" charset="0"/>
              </a:rPr>
              <a:t>Pearman</a:t>
            </a:r>
            <a:r>
              <a:rPr lang="en-US" sz="1600" b="0" dirty="0" smtClean="0">
                <a:solidFill>
                  <a:schemeClr val="tx1"/>
                </a:solidFill>
                <a:latin typeface="Times New Roman" panose="02020603050405020304" pitchFamily="18" charset="0"/>
                <a:cs typeface="Times New Roman" panose="02020603050405020304" pitchFamily="18" charset="0"/>
              </a:rPr>
              <a:t>, R. et. Al. </a:t>
            </a:r>
            <a:r>
              <a:rPr lang="en-US" sz="1600" b="0" i="1" dirty="0" smtClean="0">
                <a:solidFill>
                  <a:schemeClr val="tx1"/>
                </a:solidFill>
                <a:latin typeface="Times New Roman" panose="02020603050405020304" pitchFamily="18" charset="0"/>
                <a:cs typeface="Times New Roman" panose="02020603050405020304" pitchFamily="18" charset="0"/>
              </a:rPr>
              <a:t>Natural resource and environmental economics</a:t>
            </a:r>
            <a:r>
              <a:rPr lang="en-US" sz="1600" b="0" dirty="0" smtClean="0">
                <a:solidFill>
                  <a:schemeClr val="tx1"/>
                </a:solidFill>
                <a:latin typeface="Times New Roman" panose="02020603050405020304" pitchFamily="18" charset="0"/>
                <a:cs typeface="Times New Roman" panose="02020603050405020304" pitchFamily="18" charset="0"/>
              </a:rPr>
              <a:t>. </a:t>
            </a:r>
            <a:r>
              <a:rPr lang="en-US" sz="1600" b="0" dirty="0" err="1" smtClean="0">
                <a:solidFill>
                  <a:schemeClr val="tx1"/>
                </a:solidFill>
                <a:latin typeface="Times New Roman" panose="02020603050405020304" pitchFamily="18" charset="0"/>
                <a:cs typeface="Times New Roman" panose="02020603050405020304" pitchFamily="18" charset="0"/>
              </a:rPr>
              <a:t>Perason</a:t>
            </a:r>
            <a:r>
              <a:rPr lang="en-US" sz="1600" b="0" dirty="0" smtClean="0">
                <a:solidFill>
                  <a:schemeClr val="tx1"/>
                </a:solidFill>
                <a:latin typeface="Times New Roman" panose="02020603050405020304" pitchFamily="18" charset="0"/>
                <a:cs typeface="Times New Roman" panose="02020603050405020304" pitchFamily="18" charset="0"/>
              </a:rPr>
              <a:t>/Addison Wesley, 2005 pp. 165-201</a:t>
            </a:r>
          </a:p>
          <a:p>
            <a:r>
              <a:rPr lang="en-US" sz="1600" b="0" dirty="0" err="1">
                <a:solidFill>
                  <a:schemeClr val="tx1"/>
                </a:solidFill>
                <a:latin typeface="Times New Roman" panose="02020603050405020304" pitchFamily="18" charset="0"/>
                <a:cs typeface="Times New Roman" panose="02020603050405020304" pitchFamily="18" charset="0"/>
              </a:rPr>
              <a:t>Stavins</a:t>
            </a:r>
            <a:r>
              <a:rPr lang="en-US" sz="1600" b="0" dirty="0">
                <a:solidFill>
                  <a:schemeClr val="tx1"/>
                </a:solidFill>
                <a:latin typeface="Times New Roman" panose="02020603050405020304" pitchFamily="18" charset="0"/>
                <a:cs typeface="Times New Roman" panose="02020603050405020304" pitchFamily="18" charset="0"/>
              </a:rPr>
              <a:t>, R.N. “Transaction Costs and the Performance of Markets for Pollution Control,” Resources </a:t>
            </a:r>
            <a:r>
              <a:rPr lang="en-US" sz="1600" b="0" dirty="0" smtClean="0">
                <a:solidFill>
                  <a:schemeClr val="tx1"/>
                </a:solidFill>
                <a:latin typeface="Times New Roman" panose="02020603050405020304" pitchFamily="18" charset="0"/>
                <a:cs typeface="Times New Roman" panose="02020603050405020304" pitchFamily="18" charset="0"/>
              </a:rPr>
              <a:t>For </a:t>
            </a:r>
            <a:r>
              <a:rPr lang="en-US" sz="1600" b="0" dirty="0">
                <a:solidFill>
                  <a:schemeClr val="tx1"/>
                </a:solidFill>
                <a:latin typeface="Times New Roman" panose="02020603050405020304" pitchFamily="18" charset="0"/>
                <a:cs typeface="Times New Roman" panose="02020603050405020304" pitchFamily="18" charset="0"/>
              </a:rPr>
              <a:t>the Future, Discussion Paper QE93-16, (1993). </a:t>
            </a:r>
          </a:p>
          <a:p>
            <a:endParaRPr lang="en-US" sz="1600" b="0" dirty="0" smtClean="0">
              <a:solidFill>
                <a:schemeClr val="tx1"/>
              </a:solidFill>
              <a:latin typeface="Times New Roman" panose="02020603050405020304" pitchFamily="18" charset="0"/>
              <a:cs typeface="Times New Roman" panose="02020603050405020304" pitchFamily="18" charset="0"/>
            </a:endParaRPr>
          </a:p>
        </p:txBody>
      </p:sp>
      <p:pic>
        <p:nvPicPr>
          <p:cNvPr id="12" name="Picture 11"/>
          <p:cNvPicPr>
            <a:picLocks noChangeAspect="1"/>
          </p:cNvPicPr>
          <p:nvPr/>
        </p:nvPicPr>
        <p:blipFill>
          <a:blip r:embed="rId2"/>
          <a:stretch>
            <a:fillRect/>
          </a:stretch>
        </p:blipFill>
        <p:spPr>
          <a:xfrm>
            <a:off x="697522" y="484616"/>
            <a:ext cx="647920" cy="647920"/>
          </a:xfrm>
          <a:prstGeom prst="rect">
            <a:avLst/>
          </a:prstGeom>
        </p:spPr>
      </p:pic>
    </p:spTree>
    <p:extLst>
      <p:ext uri="{BB962C8B-B14F-4D97-AF65-F5344CB8AC3E}">
        <p14:creationId xmlns:p14="http://schemas.microsoft.com/office/powerpoint/2010/main" val="36294353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6"/>
            <a:ext cx="10515600" cy="886900"/>
          </a:xfrm>
        </p:spPr>
        <p:txBody>
          <a:bodyPr/>
          <a:lstStyle/>
          <a:p>
            <a:r>
              <a:rPr lang="en-US" b="1" dirty="0" smtClean="0">
                <a:latin typeface="Times New Roman" panose="02020603050405020304" pitchFamily="18" charset="0"/>
                <a:cs typeface="Times New Roman" panose="02020603050405020304" pitchFamily="18" charset="0"/>
              </a:rPr>
              <a:t>References 2</a:t>
            </a:r>
            <a:endParaRPr lang="en-US" b="1" dirty="0">
              <a:latin typeface="Times New Roman" panose="02020603050405020304" pitchFamily="18" charset="0"/>
              <a:cs typeface="Times New Roman" panose="02020603050405020304" pitchFamily="18" charset="0"/>
            </a:endParaRPr>
          </a:p>
        </p:txBody>
      </p:sp>
      <p:sp>
        <p:nvSpPr>
          <p:cNvPr id="7" name="Subtitle 6"/>
          <p:cNvSpPr>
            <a:spLocks noGrp="1"/>
          </p:cNvSpPr>
          <p:nvPr>
            <p:ph idx="1"/>
          </p:nvPr>
        </p:nvSpPr>
        <p:spPr>
          <a:xfrm>
            <a:off x="697523" y="1132536"/>
            <a:ext cx="10515600" cy="5296399"/>
          </a:xfrm>
        </p:spPr>
        <p:txBody>
          <a:bodyPr>
            <a:noAutofit/>
          </a:bodyPr>
          <a:lstStyle/>
          <a:p>
            <a:r>
              <a:rPr lang="en-US" sz="1600" b="0" dirty="0" err="1">
                <a:solidFill>
                  <a:schemeClr val="tx1"/>
                </a:solidFill>
                <a:latin typeface="Times New Roman" panose="02020603050405020304" pitchFamily="18" charset="0"/>
                <a:cs typeface="Times New Roman" panose="02020603050405020304" pitchFamily="18" charset="0"/>
              </a:rPr>
              <a:t>Panayotou</a:t>
            </a:r>
            <a:r>
              <a:rPr lang="en-US" sz="1600" b="0" dirty="0">
                <a:solidFill>
                  <a:schemeClr val="tx1"/>
                </a:solidFill>
                <a:latin typeface="Times New Roman" panose="02020603050405020304" pitchFamily="18" charset="0"/>
                <a:cs typeface="Times New Roman" panose="02020603050405020304" pitchFamily="18" charset="0"/>
              </a:rPr>
              <a:t>, Theodore. “Economics, Environment and Development”, Development Discussion Paper No. 259.” Cambridge, MA: Harvard Institute for International Development, December 1987. </a:t>
            </a:r>
          </a:p>
          <a:p>
            <a:r>
              <a:rPr lang="en-US" sz="1600" b="0" dirty="0" err="1">
                <a:solidFill>
                  <a:schemeClr val="tx1"/>
                </a:solidFill>
                <a:latin typeface="Times New Roman" panose="02020603050405020304" pitchFamily="18" charset="0"/>
                <a:cs typeface="Times New Roman" panose="02020603050405020304" pitchFamily="18" charset="0"/>
              </a:rPr>
              <a:t>Panayotou</a:t>
            </a:r>
            <a:r>
              <a:rPr lang="en-US" sz="1600" b="0" dirty="0">
                <a:solidFill>
                  <a:schemeClr val="tx1"/>
                </a:solidFill>
                <a:latin typeface="Times New Roman" panose="02020603050405020304" pitchFamily="18" charset="0"/>
                <a:cs typeface="Times New Roman" panose="02020603050405020304" pitchFamily="18" charset="0"/>
              </a:rPr>
              <a:t>, Theodore. “Natural Resource Management: Strategies for Sustainable Asian Agriculture in the 1990's.” Cambridge, MA: Harvard Institute for International Development, September 1988. </a:t>
            </a:r>
          </a:p>
          <a:p>
            <a:r>
              <a:rPr lang="en-US" sz="1600" b="0" dirty="0" err="1">
                <a:solidFill>
                  <a:schemeClr val="tx1"/>
                </a:solidFill>
                <a:latin typeface="Times New Roman" panose="02020603050405020304" pitchFamily="18" charset="0"/>
                <a:cs typeface="Times New Roman" panose="02020603050405020304" pitchFamily="18" charset="0"/>
              </a:rPr>
              <a:t>Panayotou</a:t>
            </a:r>
            <a:r>
              <a:rPr lang="en-US" sz="1600" b="0" dirty="0">
                <a:solidFill>
                  <a:schemeClr val="tx1"/>
                </a:solidFill>
                <a:latin typeface="Times New Roman" panose="02020603050405020304" pitchFamily="18" charset="0"/>
                <a:cs typeface="Times New Roman" panose="02020603050405020304" pitchFamily="18" charset="0"/>
              </a:rPr>
              <a:t>, Theodore. “An Econometric Study of the Causes of Tropical Deforestation: The Case of Northeast Thailand.” Development Discussion Paper No. 284. Cambridge, MA: Harvard Institute for International Development, March 1989. </a:t>
            </a:r>
          </a:p>
          <a:p>
            <a:r>
              <a:rPr lang="en-US" sz="1600" b="0" dirty="0" err="1">
                <a:solidFill>
                  <a:schemeClr val="tx1"/>
                </a:solidFill>
                <a:latin typeface="Times New Roman" panose="02020603050405020304" pitchFamily="18" charset="0"/>
                <a:cs typeface="Times New Roman" panose="02020603050405020304" pitchFamily="18" charset="0"/>
              </a:rPr>
              <a:t>Panayotou</a:t>
            </a:r>
            <a:r>
              <a:rPr lang="en-US" sz="1600" b="0" dirty="0">
                <a:solidFill>
                  <a:schemeClr val="tx1"/>
                </a:solidFill>
                <a:latin typeface="Times New Roman" panose="02020603050405020304" pitchFamily="18" charset="0"/>
                <a:cs typeface="Times New Roman" panose="02020603050405020304" pitchFamily="18" charset="0"/>
              </a:rPr>
              <a:t>, Theodore. “Environment and Development in Asia.”  Asian Development Bank. </a:t>
            </a:r>
            <a:r>
              <a:rPr lang="en-US" sz="1600" b="0" dirty="0" err="1">
                <a:solidFill>
                  <a:schemeClr val="tx1"/>
                </a:solidFill>
                <a:latin typeface="Times New Roman" panose="02020603050405020304" pitchFamily="18" charset="0"/>
                <a:cs typeface="Times New Roman" panose="02020603050405020304" pitchFamily="18" charset="0"/>
              </a:rPr>
              <a:t>Manilla</a:t>
            </a:r>
            <a:r>
              <a:rPr lang="en-US" sz="1600" b="0" dirty="0">
                <a:solidFill>
                  <a:schemeClr val="tx1"/>
                </a:solidFill>
                <a:latin typeface="Times New Roman" panose="02020603050405020304" pitchFamily="18" charset="0"/>
                <a:cs typeface="Times New Roman" panose="02020603050405020304" pitchFamily="18" charset="0"/>
              </a:rPr>
              <a:t> </a:t>
            </a:r>
            <a:r>
              <a:rPr lang="en-US" sz="1600" b="0" dirty="0" smtClean="0">
                <a:solidFill>
                  <a:schemeClr val="tx1"/>
                </a:solidFill>
                <a:latin typeface="Times New Roman" panose="02020603050405020304" pitchFamily="18" charset="0"/>
                <a:cs typeface="Times New Roman" panose="02020603050405020304" pitchFamily="18" charset="0"/>
              </a:rPr>
              <a:t>(</a:t>
            </a:r>
            <a:r>
              <a:rPr lang="en-US" sz="1600" b="0" dirty="0">
                <a:solidFill>
                  <a:schemeClr val="tx1"/>
                </a:solidFill>
                <a:latin typeface="Times New Roman" panose="02020603050405020304" pitchFamily="18" charset="0"/>
                <a:cs typeface="Times New Roman" panose="02020603050405020304" pitchFamily="18" charset="0"/>
              </a:rPr>
              <a:t>1991) </a:t>
            </a:r>
            <a:endParaRPr lang="en-US" sz="1600" b="0" dirty="0" smtClean="0">
              <a:solidFill>
                <a:schemeClr val="tx1"/>
              </a:solidFill>
              <a:latin typeface="Times New Roman" panose="02020603050405020304" pitchFamily="18" charset="0"/>
              <a:cs typeface="Times New Roman" panose="02020603050405020304" pitchFamily="18" charset="0"/>
            </a:endParaRPr>
          </a:p>
          <a:p>
            <a:r>
              <a:rPr lang="en-US" sz="1600" b="0" dirty="0" err="1" smtClean="0">
                <a:solidFill>
                  <a:schemeClr val="tx1"/>
                </a:solidFill>
                <a:latin typeface="Times New Roman" panose="02020603050405020304" pitchFamily="18" charset="0"/>
                <a:cs typeface="Times New Roman" panose="02020603050405020304" pitchFamily="18" charset="0"/>
              </a:rPr>
              <a:t>Panayotou</a:t>
            </a:r>
            <a:r>
              <a:rPr lang="en-US" sz="1600" b="0" dirty="0">
                <a:solidFill>
                  <a:schemeClr val="tx1"/>
                </a:solidFill>
                <a:latin typeface="Times New Roman" panose="02020603050405020304" pitchFamily="18" charset="0"/>
                <a:cs typeface="Times New Roman" panose="02020603050405020304" pitchFamily="18" charset="0"/>
              </a:rPr>
              <a:t>, Theodore. “An Innovative Economic Instrument for Hazardous Waste Management: The </a:t>
            </a:r>
            <a:r>
              <a:rPr lang="en-US" sz="1600" b="0" dirty="0" smtClean="0">
                <a:solidFill>
                  <a:schemeClr val="tx1"/>
                </a:solidFill>
                <a:latin typeface="Times New Roman" panose="02020603050405020304" pitchFamily="18" charset="0"/>
                <a:cs typeface="Times New Roman" panose="02020603050405020304" pitchFamily="18" charset="0"/>
              </a:rPr>
              <a:t>Case </a:t>
            </a:r>
            <a:r>
              <a:rPr lang="en-US" sz="1600" b="0" dirty="0">
                <a:solidFill>
                  <a:schemeClr val="tx1"/>
                </a:solidFill>
                <a:latin typeface="Times New Roman" panose="02020603050405020304" pitchFamily="18" charset="0"/>
                <a:cs typeface="Times New Roman" panose="02020603050405020304" pitchFamily="18" charset="0"/>
              </a:rPr>
              <a:t>of the Thailand Industrial Environmental Fund.” Greener Management International (1993). </a:t>
            </a:r>
          </a:p>
          <a:p>
            <a:r>
              <a:rPr lang="en-US" sz="1600" b="0" dirty="0" err="1">
                <a:solidFill>
                  <a:schemeClr val="tx1"/>
                </a:solidFill>
                <a:latin typeface="Times New Roman" panose="02020603050405020304" pitchFamily="18" charset="0"/>
                <a:cs typeface="Times New Roman" panose="02020603050405020304" pitchFamily="18" charset="0"/>
              </a:rPr>
              <a:t>Panayotou</a:t>
            </a:r>
            <a:r>
              <a:rPr lang="en-US" sz="1600" b="0" dirty="0">
                <a:solidFill>
                  <a:schemeClr val="tx1"/>
                </a:solidFill>
                <a:latin typeface="Times New Roman" panose="02020603050405020304" pitchFamily="18" charset="0"/>
                <a:cs typeface="Times New Roman" panose="02020603050405020304" pitchFamily="18" charset="0"/>
              </a:rPr>
              <a:t>, T., R. </a:t>
            </a:r>
            <a:r>
              <a:rPr lang="en-US" sz="1600" b="0" dirty="0" err="1">
                <a:solidFill>
                  <a:schemeClr val="tx1"/>
                </a:solidFill>
                <a:latin typeface="Times New Roman" panose="02020603050405020304" pitchFamily="18" charset="0"/>
                <a:cs typeface="Times New Roman" panose="02020603050405020304" pitchFamily="18" charset="0"/>
              </a:rPr>
              <a:t>Bluffstone</a:t>
            </a:r>
            <a:r>
              <a:rPr lang="en-US" sz="1600" b="0" dirty="0">
                <a:solidFill>
                  <a:schemeClr val="tx1"/>
                </a:solidFill>
                <a:latin typeface="Times New Roman" panose="02020603050405020304" pitchFamily="18" charset="0"/>
                <a:cs typeface="Times New Roman" panose="02020603050405020304" pitchFamily="18" charset="0"/>
              </a:rPr>
              <a:t> and V. </a:t>
            </a:r>
            <a:r>
              <a:rPr lang="en-US" sz="1600" b="0" dirty="0" err="1">
                <a:solidFill>
                  <a:schemeClr val="tx1"/>
                </a:solidFill>
                <a:latin typeface="Times New Roman" panose="02020603050405020304" pitchFamily="18" charset="0"/>
                <a:cs typeface="Times New Roman" panose="02020603050405020304" pitchFamily="18" charset="0"/>
              </a:rPr>
              <a:t>Balaban</a:t>
            </a:r>
            <a:r>
              <a:rPr lang="en-US" sz="1600" b="0" dirty="0">
                <a:solidFill>
                  <a:schemeClr val="tx1"/>
                </a:solidFill>
                <a:latin typeface="Times New Roman" panose="02020603050405020304" pitchFamily="18" charset="0"/>
                <a:cs typeface="Times New Roman" panose="02020603050405020304" pitchFamily="18" charset="0"/>
              </a:rPr>
              <a:t>, “Lemons and Liabilities: Privatization, Foreign Investment, and Environmental Liability in Central and Eastern Europe” in Environmental Impact Assessment Review 14 (1994). </a:t>
            </a:r>
            <a:endParaRPr lang="en-US" sz="1600" b="0" dirty="0" smtClean="0">
              <a:solidFill>
                <a:schemeClr val="tx1"/>
              </a:solidFill>
              <a:latin typeface="Times New Roman" panose="02020603050405020304" pitchFamily="18" charset="0"/>
              <a:cs typeface="Times New Roman" panose="02020603050405020304" pitchFamily="18" charset="0"/>
            </a:endParaRPr>
          </a:p>
          <a:p>
            <a:r>
              <a:rPr lang="en-US" sz="1600" b="0" dirty="0">
                <a:solidFill>
                  <a:schemeClr val="tx1"/>
                </a:solidFill>
                <a:latin typeface="Times New Roman" panose="02020603050405020304" pitchFamily="18" charset="0"/>
                <a:cs typeface="Times New Roman" panose="02020603050405020304" pitchFamily="18" charset="0"/>
              </a:rPr>
              <a:t>OECD (2008), </a:t>
            </a:r>
            <a:r>
              <a:rPr lang="en-US" sz="1600" b="0" i="1" dirty="0">
                <a:solidFill>
                  <a:schemeClr val="tx1"/>
                </a:solidFill>
                <a:latin typeface="Times New Roman" panose="02020603050405020304" pitchFamily="18" charset="0"/>
                <a:cs typeface="Times New Roman" panose="02020603050405020304" pitchFamily="18" charset="0"/>
              </a:rPr>
              <a:t>The Polluter Pays Principle</a:t>
            </a:r>
            <a:r>
              <a:rPr lang="en-US" sz="1600" b="0" dirty="0">
                <a:solidFill>
                  <a:schemeClr val="tx1"/>
                </a:solidFill>
                <a:latin typeface="Times New Roman" panose="02020603050405020304" pitchFamily="18" charset="0"/>
                <a:cs typeface="Times New Roman" panose="02020603050405020304" pitchFamily="18" charset="0"/>
              </a:rPr>
              <a:t>, OECD Publishing</a:t>
            </a:r>
            <a:r>
              <a:rPr lang="en-US" sz="1600" b="0" dirty="0" smtClean="0">
                <a:solidFill>
                  <a:schemeClr val="tx1"/>
                </a:solidFill>
                <a:latin typeface="Times New Roman" panose="02020603050405020304" pitchFamily="18" charset="0"/>
                <a:cs typeface="Times New Roman" panose="02020603050405020304" pitchFamily="18" charset="0"/>
              </a:rPr>
              <a:t>.</a:t>
            </a:r>
          </a:p>
          <a:p>
            <a:r>
              <a:rPr lang="en-US" sz="1600" b="0" dirty="0" err="1">
                <a:solidFill>
                  <a:schemeClr val="tx1"/>
                </a:solidFill>
                <a:latin typeface="Times New Roman" panose="02020603050405020304" pitchFamily="18" charset="0"/>
                <a:cs typeface="Times New Roman" panose="02020603050405020304" pitchFamily="18" charset="0"/>
              </a:rPr>
              <a:t>Kete</a:t>
            </a:r>
            <a:r>
              <a:rPr lang="en-US" sz="1600" b="0" dirty="0">
                <a:solidFill>
                  <a:schemeClr val="tx1"/>
                </a:solidFill>
                <a:latin typeface="Times New Roman" panose="02020603050405020304" pitchFamily="18" charset="0"/>
                <a:cs typeface="Times New Roman" panose="02020603050405020304" pitchFamily="18" charset="0"/>
              </a:rPr>
              <a:t>, N. “Environmental Policy Instruments for Market and Mixed-Market Economies,” Utilities Policy, </a:t>
            </a:r>
            <a:r>
              <a:rPr lang="en-US" sz="1600" b="0" dirty="0" smtClean="0">
                <a:solidFill>
                  <a:schemeClr val="tx1"/>
                </a:solidFill>
                <a:latin typeface="Times New Roman" panose="02020603050405020304" pitchFamily="18" charset="0"/>
                <a:cs typeface="Times New Roman" panose="02020603050405020304" pitchFamily="18" charset="0"/>
              </a:rPr>
              <a:t>January </a:t>
            </a:r>
            <a:r>
              <a:rPr lang="en-US" sz="1600" b="0" dirty="0">
                <a:solidFill>
                  <a:schemeClr val="tx1"/>
                </a:solidFill>
                <a:latin typeface="Times New Roman" panose="02020603050405020304" pitchFamily="18" charset="0"/>
                <a:cs typeface="Times New Roman" panose="02020603050405020304" pitchFamily="18" charset="0"/>
              </a:rPr>
              <a:t>1994, 5-18</a:t>
            </a:r>
            <a:r>
              <a:rPr lang="en-US" sz="1600" b="0" dirty="0" smtClean="0">
                <a:solidFill>
                  <a:schemeClr val="tx1"/>
                </a:solidFill>
                <a:latin typeface="Times New Roman" panose="02020603050405020304" pitchFamily="18" charset="0"/>
                <a:cs typeface="Times New Roman" panose="02020603050405020304" pitchFamily="18" charset="0"/>
              </a:rPr>
              <a:t>.</a:t>
            </a:r>
          </a:p>
          <a:p>
            <a:r>
              <a:rPr lang="en-US" sz="1600" b="0" dirty="0">
                <a:solidFill>
                  <a:schemeClr val="tx1"/>
                </a:solidFill>
                <a:latin typeface="Times New Roman" panose="02020603050405020304" pitchFamily="18" charset="0"/>
                <a:cs typeface="Times New Roman" panose="02020603050405020304" pitchFamily="18" charset="0"/>
              </a:rPr>
              <a:t>Hahn, R. W. and G.L. Hester. “Where did all the Markets go? An analysis of EPA's Emissions Trading </a:t>
            </a:r>
            <a:r>
              <a:rPr lang="en-US" sz="1600" b="0" dirty="0" smtClean="0">
                <a:solidFill>
                  <a:schemeClr val="tx1"/>
                </a:solidFill>
                <a:latin typeface="Times New Roman" panose="02020603050405020304" pitchFamily="18" charset="0"/>
                <a:cs typeface="Times New Roman" panose="02020603050405020304" pitchFamily="18" charset="0"/>
              </a:rPr>
              <a:t>Program</a:t>
            </a:r>
            <a:r>
              <a:rPr lang="en-US" sz="1600" b="0" dirty="0">
                <a:solidFill>
                  <a:schemeClr val="tx1"/>
                </a:solidFill>
                <a:latin typeface="Times New Roman" panose="02020603050405020304" pitchFamily="18" charset="0"/>
                <a:cs typeface="Times New Roman" panose="02020603050405020304" pitchFamily="18" charset="0"/>
              </a:rPr>
              <a:t>,” Yale Journal on Regulation, 7(1990), 109-53. </a:t>
            </a:r>
            <a:endParaRPr lang="en-US" sz="1600" b="0" dirty="0" smtClean="0">
              <a:solidFill>
                <a:schemeClr val="tx1"/>
              </a:solidFill>
              <a:latin typeface="Times New Roman" panose="02020603050405020304" pitchFamily="18" charset="0"/>
              <a:cs typeface="Times New Roman" panose="02020603050405020304" pitchFamily="18" charset="0"/>
            </a:endParaRPr>
          </a:p>
          <a:p>
            <a:r>
              <a:rPr lang="en-US" sz="1600" b="0" dirty="0">
                <a:solidFill>
                  <a:schemeClr val="tx1"/>
                </a:solidFill>
                <a:latin typeface="Times New Roman" panose="02020603050405020304" pitchFamily="18" charset="0"/>
                <a:cs typeface="Times New Roman" panose="02020603050405020304" pitchFamily="18" charset="0"/>
              </a:rPr>
              <a:t>Stewart, R.B. Models for Environmental Regulation: Central Planning Versus Market-Based </a:t>
            </a:r>
            <a:r>
              <a:rPr lang="en-US" sz="1600" b="0" dirty="0" smtClean="0">
                <a:solidFill>
                  <a:schemeClr val="tx1"/>
                </a:solidFill>
                <a:latin typeface="Times New Roman" panose="02020603050405020304" pitchFamily="18" charset="0"/>
                <a:cs typeface="Times New Roman" panose="02020603050405020304" pitchFamily="18" charset="0"/>
              </a:rPr>
              <a:t>Approaches</a:t>
            </a:r>
            <a:r>
              <a:rPr lang="en-US" sz="1600" b="0" dirty="0">
                <a:solidFill>
                  <a:schemeClr val="tx1"/>
                </a:solidFill>
                <a:latin typeface="Times New Roman" panose="02020603050405020304" pitchFamily="18" charset="0"/>
                <a:cs typeface="Times New Roman" panose="02020603050405020304" pitchFamily="18" charset="0"/>
              </a:rPr>
              <a:t>,” Boston College Environmental Affairs Law Review, 19, 3, 547-62 (Spring 1992)</a:t>
            </a:r>
            <a:endParaRPr lang="en-US" sz="1600" b="0" dirty="0" smtClean="0">
              <a:solidFill>
                <a:schemeClr val="tx1"/>
              </a:solidFill>
              <a:latin typeface="Times New Roman" panose="02020603050405020304" pitchFamily="18" charset="0"/>
              <a:cs typeface="Times New Roman" panose="02020603050405020304" pitchFamily="18" charset="0"/>
            </a:endParaRPr>
          </a:p>
          <a:p>
            <a:endParaRPr lang="en-US" sz="1600" b="0" dirty="0">
              <a:solidFill>
                <a:schemeClr val="tx1"/>
              </a:solidFill>
              <a:latin typeface="Times New Roman" panose="02020603050405020304" pitchFamily="18" charset="0"/>
              <a:cs typeface="Times New Roman" panose="02020603050405020304" pitchFamily="18" charset="0"/>
            </a:endParaRPr>
          </a:p>
        </p:txBody>
      </p:sp>
      <p:pic>
        <p:nvPicPr>
          <p:cNvPr id="12" name="Picture 11"/>
          <p:cNvPicPr>
            <a:picLocks noChangeAspect="1"/>
          </p:cNvPicPr>
          <p:nvPr/>
        </p:nvPicPr>
        <p:blipFill>
          <a:blip r:embed="rId2"/>
          <a:stretch>
            <a:fillRect/>
          </a:stretch>
        </p:blipFill>
        <p:spPr>
          <a:xfrm>
            <a:off x="190280" y="484616"/>
            <a:ext cx="647920" cy="647920"/>
          </a:xfrm>
          <a:prstGeom prst="rect">
            <a:avLst/>
          </a:prstGeom>
        </p:spPr>
      </p:pic>
    </p:spTree>
    <p:extLst>
      <p:ext uri="{BB962C8B-B14F-4D97-AF65-F5344CB8AC3E}">
        <p14:creationId xmlns:p14="http://schemas.microsoft.com/office/powerpoint/2010/main" val="15571481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99564" y="570016"/>
            <a:ext cx="10515600" cy="5949317"/>
          </a:xfrm>
        </p:spPr>
        <p:txBody>
          <a:bodyPr>
            <a:noAutofit/>
          </a:bodyPr>
          <a:lstStyle/>
          <a:p>
            <a:pPr algn="just"/>
            <a:r>
              <a:rPr lang="en-US" sz="2800" b="0" dirty="0">
                <a:latin typeface="Times New Roman" panose="02020603050405020304" pitchFamily="18" charset="0"/>
                <a:cs typeface="Times New Roman" panose="02020603050405020304" pitchFamily="18" charset="0"/>
              </a:rPr>
              <a:t>The first hearing</a:t>
            </a:r>
          </a:p>
          <a:p>
            <a:pPr algn="just"/>
            <a:r>
              <a:rPr lang="en-US" sz="2800" b="0" dirty="0" err="1">
                <a:latin typeface="Times New Roman" panose="02020603050405020304" pitchFamily="18" charset="0"/>
                <a:cs typeface="Times New Roman" panose="02020603050405020304" pitchFamily="18" charset="0"/>
              </a:rPr>
              <a:t>Mr</a:t>
            </a:r>
            <a:r>
              <a:rPr lang="en-US" sz="2800" b="0" dirty="0">
                <a:latin typeface="Times New Roman" panose="02020603050405020304" pitchFamily="18" charset="0"/>
                <a:cs typeface="Times New Roman" panose="02020603050405020304" pitchFamily="18" charset="0"/>
              </a:rPr>
              <a:t> Fletcher </a:t>
            </a:r>
            <a:r>
              <a:rPr lang="en-US" sz="2800" b="0" dirty="0" err="1" smtClean="0">
                <a:latin typeface="Times New Roman" panose="02020603050405020304" pitchFamily="18" charset="0"/>
                <a:cs typeface="Times New Roman" panose="02020603050405020304" pitchFamily="18" charset="0"/>
              </a:rPr>
              <a:t>succeded</a:t>
            </a:r>
            <a:r>
              <a:rPr lang="en-US" sz="2800" b="0" dirty="0" smtClean="0">
                <a:latin typeface="Times New Roman" panose="02020603050405020304" pitchFamily="18" charset="0"/>
                <a:cs typeface="Times New Roman" panose="02020603050405020304" pitchFamily="18" charset="0"/>
              </a:rPr>
              <a:t> </a:t>
            </a:r>
            <a:r>
              <a:rPr lang="en-US" sz="2800" b="0" dirty="0">
                <a:latin typeface="Times New Roman" panose="02020603050405020304" pitchFamily="18" charset="0"/>
                <a:cs typeface="Times New Roman" panose="02020603050405020304" pitchFamily="18" charset="0"/>
              </a:rPr>
              <a:t>on the basis of trespass over and nuisance to his land by Mr. </a:t>
            </a:r>
            <a:r>
              <a:rPr lang="en-US" sz="2800" b="0" dirty="0" err="1">
                <a:latin typeface="Times New Roman" panose="02020603050405020304" pitchFamily="18" charset="0"/>
                <a:cs typeface="Times New Roman" panose="02020603050405020304" pitchFamily="18" charset="0"/>
              </a:rPr>
              <a:t>Rylands</a:t>
            </a:r>
            <a:endParaRPr lang="en-US" sz="2800" b="0" dirty="0">
              <a:latin typeface="Times New Roman" panose="02020603050405020304" pitchFamily="18" charset="0"/>
              <a:cs typeface="Times New Roman" panose="02020603050405020304" pitchFamily="18" charset="0"/>
            </a:endParaRPr>
          </a:p>
          <a:p>
            <a:pPr algn="just"/>
            <a:r>
              <a:rPr lang="en-US" sz="2800" b="0" dirty="0">
                <a:latin typeface="Times New Roman" panose="02020603050405020304" pitchFamily="18" charset="0"/>
                <a:cs typeface="Times New Roman" panose="02020603050405020304" pitchFamily="18" charset="0"/>
              </a:rPr>
              <a:t>The case went to appeal</a:t>
            </a:r>
          </a:p>
          <a:p>
            <a:pPr algn="just"/>
            <a:r>
              <a:rPr lang="en-US" sz="2800" b="0" dirty="0">
                <a:latin typeface="Times New Roman" panose="02020603050405020304" pitchFamily="18" charset="0"/>
                <a:cs typeface="Times New Roman" panose="02020603050405020304" pitchFamily="18" charset="0"/>
              </a:rPr>
              <a:t>The first appeal hearing</a:t>
            </a:r>
          </a:p>
          <a:p>
            <a:pPr algn="just"/>
            <a:r>
              <a:rPr lang="en-US" sz="2800" b="0" dirty="0">
                <a:latin typeface="Times New Roman" panose="02020603050405020304" pitchFamily="18" charset="0"/>
                <a:cs typeface="Times New Roman" panose="02020603050405020304" pitchFamily="18" charset="0"/>
              </a:rPr>
              <a:t>The court overturned the judgment arguing that “intent” needs to be proved in trespass or nuisance cases and there was no “intent” by Mr. </a:t>
            </a:r>
            <a:r>
              <a:rPr lang="en-US" sz="2800" b="0" dirty="0" err="1">
                <a:latin typeface="Times New Roman" panose="02020603050405020304" pitchFamily="18" charset="0"/>
                <a:cs typeface="Times New Roman" panose="02020603050405020304" pitchFamily="18" charset="0"/>
              </a:rPr>
              <a:t>Rylands</a:t>
            </a:r>
            <a:r>
              <a:rPr lang="en-US" sz="2800" b="0" dirty="0">
                <a:latin typeface="Times New Roman" panose="02020603050405020304" pitchFamily="18" charset="0"/>
                <a:cs typeface="Times New Roman" panose="02020603050405020304" pitchFamily="18" charset="0"/>
              </a:rPr>
              <a:t> to flood Mr. Fletcher’s mines</a:t>
            </a:r>
          </a:p>
          <a:p>
            <a:pPr algn="just"/>
            <a:r>
              <a:rPr lang="en-US" sz="2800" b="0" dirty="0">
                <a:latin typeface="Times New Roman" panose="02020603050405020304" pitchFamily="18" charset="0"/>
                <a:cs typeface="Times New Roman" panose="02020603050405020304" pitchFamily="18" charset="0"/>
              </a:rPr>
              <a:t>The court also said “there is nothing offensive to the senses about water” and “Mr. </a:t>
            </a:r>
            <a:r>
              <a:rPr lang="en-US" sz="2800" b="0" dirty="0" err="1">
                <a:latin typeface="Times New Roman" panose="02020603050405020304" pitchFamily="18" charset="0"/>
                <a:cs typeface="Times New Roman" panose="02020603050405020304" pitchFamily="18" charset="0"/>
              </a:rPr>
              <a:t>Rylands</a:t>
            </a:r>
            <a:r>
              <a:rPr lang="en-US" sz="2800" b="0" dirty="0">
                <a:latin typeface="Times New Roman" panose="02020603050405020304" pitchFamily="18" charset="0"/>
                <a:cs typeface="Times New Roman" panose="02020603050405020304" pitchFamily="18" charset="0"/>
              </a:rPr>
              <a:t> had been involved in lawful act” (i.e. building a </a:t>
            </a:r>
            <a:r>
              <a:rPr lang="en-US" sz="2800" b="0" dirty="0" smtClean="0">
                <a:latin typeface="Times New Roman" panose="02020603050405020304" pitchFamily="18" charset="0"/>
                <a:cs typeface="Times New Roman" panose="02020603050405020304" pitchFamily="18" charset="0"/>
              </a:rPr>
              <a:t>reservoir, water is not a poisonous or noxious substance of itself). It was a bad luck</a:t>
            </a:r>
            <a:endParaRPr lang="en-US" sz="2800" b="0" dirty="0">
              <a:latin typeface="Times New Roman" panose="02020603050405020304" pitchFamily="18" charset="0"/>
              <a:cs typeface="Times New Roman" panose="02020603050405020304" pitchFamily="18" charset="0"/>
            </a:endParaRPr>
          </a:p>
          <a:p>
            <a:pPr algn="just"/>
            <a:r>
              <a:rPr lang="en-US" sz="2800" b="0" dirty="0">
                <a:latin typeface="Times New Roman" panose="02020603050405020304" pitchFamily="18" charset="0"/>
                <a:cs typeface="Times New Roman" panose="02020603050405020304" pitchFamily="18" charset="0"/>
              </a:rPr>
              <a:t>Mr. Fletcher appealed</a:t>
            </a:r>
          </a:p>
          <a:p>
            <a:pPr algn="just"/>
            <a:r>
              <a:rPr lang="en-US" sz="2800" b="0" dirty="0" smtClean="0">
                <a:latin typeface="Times New Roman" panose="02020603050405020304" pitchFamily="18" charset="0"/>
                <a:cs typeface="Times New Roman" panose="02020603050405020304" pitchFamily="18" charset="0"/>
              </a:rPr>
              <a:t> </a:t>
            </a:r>
            <a:endParaRPr lang="en-US" sz="2800" b="0" dirty="0">
              <a:latin typeface="Times New Roman" panose="02020603050405020304" pitchFamily="18" charset="0"/>
              <a:cs typeface="Times New Roman" panose="02020603050405020304" pitchFamily="18" charset="0"/>
            </a:endParaRPr>
          </a:p>
          <a:p>
            <a:pPr algn="just"/>
            <a:endParaRPr lang="en-US" sz="2800" b="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576468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838200" y="451262"/>
            <a:ext cx="10515600" cy="5725701"/>
          </a:xfrm>
        </p:spPr>
        <p:txBody>
          <a:bodyPr>
            <a:normAutofit/>
          </a:bodyPr>
          <a:lstStyle/>
          <a:p>
            <a:r>
              <a:rPr lang="en-US" sz="3200" b="0" dirty="0">
                <a:latin typeface="Times New Roman" panose="02020603050405020304" pitchFamily="18" charset="0"/>
                <a:cs typeface="Times New Roman" panose="02020603050405020304" pitchFamily="18" charset="0"/>
              </a:rPr>
              <a:t>The Court of Appeal: </a:t>
            </a:r>
          </a:p>
          <a:p>
            <a:r>
              <a:rPr lang="en-US" sz="3200" b="0" dirty="0">
                <a:latin typeface="Times New Roman" panose="02020603050405020304" pitchFamily="18" charset="0"/>
                <a:cs typeface="Times New Roman" panose="02020603050405020304" pitchFamily="18" charset="0"/>
              </a:rPr>
              <a:t>“a person who for his own purposes brings on his land and collects or keeps there, anything likely to do mischief if it </a:t>
            </a:r>
            <a:r>
              <a:rPr lang="en-US" sz="3200" b="0" dirty="0" smtClean="0">
                <a:latin typeface="Times New Roman" panose="02020603050405020304" pitchFamily="18" charset="0"/>
                <a:cs typeface="Times New Roman" panose="02020603050405020304" pitchFamily="18" charset="0"/>
              </a:rPr>
              <a:t>escapes</a:t>
            </a:r>
            <a:r>
              <a:rPr lang="en-US" sz="3200" b="0" dirty="0">
                <a:latin typeface="Times New Roman" panose="02020603050405020304" pitchFamily="18" charset="0"/>
                <a:cs typeface="Times New Roman" panose="02020603050405020304" pitchFamily="18" charset="0"/>
              </a:rPr>
              <a:t>, must keep it at his peril. He is answerable for all the damage which is the natural consequences of its escape</a:t>
            </a:r>
            <a:r>
              <a:rPr lang="en-US" sz="3200" b="0" dirty="0" smtClean="0">
                <a:latin typeface="Times New Roman" panose="02020603050405020304" pitchFamily="18" charset="0"/>
                <a:cs typeface="Times New Roman" panose="02020603050405020304" pitchFamily="18" charset="0"/>
              </a:rPr>
              <a:t>”</a:t>
            </a:r>
          </a:p>
          <a:p>
            <a:r>
              <a:rPr lang="en-US" sz="3200" b="0" dirty="0" smtClean="0">
                <a:latin typeface="Times New Roman" panose="02020603050405020304" pitchFamily="18" charset="0"/>
                <a:cs typeface="Times New Roman" panose="02020603050405020304" pitchFamily="18" charset="0"/>
              </a:rPr>
              <a:t>i.e. if you have done it and caused damage, you are liable</a:t>
            </a:r>
          </a:p>
          <a:p>
            <a:r>
              <a:rPr lang="en-US" sz="3200" b="0" dirty="0" smtClean="0">
                <a:latin typeface="Times New Roman" panose="02020603050405020304" pitchFamily="18" charset="0"/>
                <a:cs typeface="Times New Roman" panose="02020603050405020304" pitchFamily="18" charset="0"/>
              </a:rPr>
              <a:t>i.e</a:t>
            </a:r>
            <a:r>
              <a:rPr lang="en-US" sz="3200" b="0" dirty="0">
                <a:latin typeface="Times New Roman" panose="02020603050405020304" pitchFamily="18" charset="0"/>
                <a:cs typeface="Times New Roman" panose="02020603050405020304" pitchFamily="18" charset="0"/>
              </a:rPr>
              <a:t>. Mr. Fletcher (the mine owner) won</a:t>
            </a:r>
          </a:p>
          <a:p>
            <a:r>
              <a:rPr lang="en-US" sz="3200" b="0" dirty="0" smtClean="0">
                <a:latin typeface="Times New Roman" panose="02020603050405020304" pitchFamily="18" charset="0"/>
                <a:cs typeface="Times New Roman" panose="02020603050405020304" pitchFamily="18" charset="0"/>
              </a:rPr>
              <a:t>Mr. </a:t>
            </a:r>
            <a:r>
              <a:rPr lang="en-US" sz="3200" b="0" dirty="0" err="1" smtClean="0">
                <a:latin typeface="Times New Roman" panose="02020603050405020304" pitchFamily="18" charset="0"/>
                <a:cs typeface="Times New Roman" panose="02020603050405020304" pitchFamily="18" charset="0"/>
              </a:rPr>
              <a:t>Rylands</a:t>
            </a:r>
            <a:r>
              <a:rPr lang="en-US" sz="3200" b="0" dirty="0" smtClean="0">
                <a:latin typeface="Times New Roman" panose="02020603050405020304" pitchFamily="18" charset="0"/>
                <a:cs typeface="Times New Roman" panose="02020603050405020304" pitchFamily="18" charset="0"/>
              </a:rPr>
              <a:t> appealed, but the House of Lords agreed with the Court of Appeal </a:t>
            </a:r>
          </a:p>
          <a:p>
            <a:r>
              <a:rPr lang="en-US" sz="3200" b="0" dirty="0" smtClean="0">
                <a:latin typeface="Times New Roman" panose="02020603050405020304" pitchFamily="18" charset="0"/>
                <a:cs typeface="Times New Roman" panose="02020603050405020304" pitchFamily="18" charset="0"/>
              </a:rPr>
              <a:t>This case was constantly followed ever since this decision</a:t>
            </a:r>
          </a:p>
          <a:p>
            <a:r>
              <a:rPr lang="en-US" sz="3200" b="0" dirty="0" smtClean="0">
                <a:latin typeface="Times New Roman" panose="02020603050405020304" pitchFamily="18" charset="0"/>
                <a:cs typeface="Times New Roman" panose="02020603050405020304" pitchFamily="18" charset="0"/>
              </a:rPr>
              <a:t>“polluter pays” was developed</a:t>
            </a:r>
          </a:p>
          <a:p>
            <a:endParaRPr lang="en-US" sz="3200" b="0" dirty="0" smtClean="0">
              <a:latin typeface="Times New Roman" panose="02020603050405020304" pitchFamily="18" charset="0"/>
              <a:cs typeface="Times New Roman" panose="02020603050405020304" pitchFamily="18" charset="0"/>
            </a:endParaRPr>
          </a:p>
          <a:p>
            <a:endParaRPr lang="en-US" sz="3200" b="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710919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“Polluter pays” principle (PPP)</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a:bodyPr>
          <a:lstStyle/>
          <a:p>
            <a:pPr algn="just"/>
            <a:r>
              <a:rPr lang="en-US" sz="3600" b="0" dirty="0" smtClean="0">
                <a:latin typeface="Times New Roman" panose="02020603050405020304" pitchFamily="18" charset="0"/>
                <a:cs typeface="Times New Roman" panose="02020603050405020304" pitchFamily="18" charset="0"/>
              </a:rPr>
              <a:t>Popular in recent times</a:t>
            </a:r>
          </a:p>
          <a:p>
            <a:pPr algn="just"/>
            <a:r>
              <a:rPr lang="en-US" sz="3600" b="0" dirty="0" smtClean="0">
                <a:latin typeface="Times New Roman" panose="02020603050405020304" pitchFamily="18" charset="0"/>
                <a:cs typeface="Times New Roman" panose="02020603050405020304" pitchFamily="18" charset="0"/>
              </a:rPr>
              <a:t>“you make a mess you clean it up”</a:t>
            </a:r>
            <a:r>
              <a:rPr lang="en-US" sz="3600" b="0" dirty="0">
                <a:latin typeface="Times New Roman" panose="02020603050405020304" pitchFamily="18" charset="0"/>
                <a:cs typeface="Times New Roman" panose="02020603050405020304" pitchFamily="18" charset="0"/>
              </a:rPr>
              <a:t> </a:t>
            </a:r>
            <a:endParaRPr lang="en-US" sz="3600" b="0" dirty="0" smtClean="0">
              <a:latin typeface="Times New Roman" panose="02020603050405020304" pitchFamily="18" charset="0"/>
              <a:cs typeface="Times New Roman" panose="02020603050405020304" pitchFamily="18" charset="0"/>
            </a:endParaRPr>
          </a:p>
          <a:p>
            <a:pPr algn="just"/>
            <a:r>
              <a:rPr lang="en-US" sz="3600" b="0" dirty="0" smtClean="0">
                <a:latin typeface="Times New Roman" panose="02020603050405020304" pitchFamily="18" charset="0"/>
                <a:cs typeface="Times New Roman" panose="02020603050405020304" pitchFamily="18" charset="0"/>
              </a:rPr>
              <a:t>The </a:t>
            </a:r>
            <a:r>
              <a:rPr lang="en-US" sz="3600" b="0" dirty="0">
                <a:latin typeface="Times New Roman" panose="02020603050405020304" pitchFamily="18" charset="0"/>
                <a:cs typeface="Times New Roman" panose="02020603050405020304" pitchFamily="18" charset="0"/>
              </a:rPr>
              <a:t>parties who generate pollution, whether governmental or not, should bear the cost of abatement</a:t>
            </a:r>
          </a:p>
          <a:p>
            <a:pPr algn="just"/>
            <a:r>
              <a:rPr lang="en-US" sz="3600" b="0" dirty="0" smtClean="0">
                <a:latin typeface="Times New Roman" panose="02020603050405020304" pitchFamily="18" charset="0"/>
                <a:cs typeface="Times New Roman" panose="02020603050405020304" pitchFamily="18" charset="0"/>
              </a:rPr>
              <a:t>Received the strongest support from OECD and EC</a:t>
            </a:r>
          </a:p>
        </p:txBody>
      </p:sp>
    </p:spTree>
    <p:extLst>
      <p:ext uri="{BB962C8B-B14F-4D97-AF65-F5344CB8AC3E}">
        <p14:creationId xmlns:p14="http://schemas.microsoft.com/office/powerpoint/2010/main" val="27160679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703518"/>
          </a:xfrm>
        </p:spPr>
        <p:txBody>
          <a:bodyPr>
            <a:normAutofit/>
          </a:bodyPr>
          <a:lstStyle/>
          <a:p>
            <a:pPr algn="ctr"/>
            <a:r>
              <a:rPr lang="en-US" sz="3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Guiding Principles </a:t>
            </a:r>
            <a:r>
              <a:rPr lang="en-US" sz="3600"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Concerning </a:t>
            </a:r>
            <a:r>
              <a:rPr lang="en-US" sz="36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the International Economic Aspects of Environmental Policies (May 1972)- OECD Council Recommendation</a:t>
            </a:r>
          </a:p>
        </p:txBody>
      </p:sp>
      <p:sp>
        <p:nvSpPr>
          <p:cNvPr id="3" name="Объект 2"/>
          <p:cNvSpPr>
            <a:spLocks noGrp="1"/>
          </p:cNvSpPr>
          <p:nvPr>
            <p:ph idx="1"/>
          </p:nvPr>
        </p:nvSpPr>
        <p:spPr>
          <a:xfrm>
            <a:off x="838200" y="2068643"/>
            <a:ext cx="10515600" cy="3928438"/>
          </a:xfrm>
        </p:spPr>
        <p:txBody>
          <a:bodyPr>
            <a:noAutofit/>
          </a:bodyPr>
          <a:lstStyle/>
          <a:p>
            <a:pPr>
              <a:lnSpc>
                <a:spcPct val="200000"/>
              </a:lnSpc>
            </a:pPr>
            <a:r>
              <a:rPr lang="en-US" sz="2800" b="0" dirty="0" smtClean="0">
                <a:latin typeface="Times New Roman" panose="02020603050405020304" pitchFamily="18" charset="0"/>
                <a:cs typeface="Times New Roman" panose="02020603050405020304" pitchFamily="18" charset="0"/>
              </a:rPr>
              <a:t>“</a:t>
            </a:r>
            <a:r>
              <a:rPr lang="en-US" sz="2800" b="0" i="1" dirty="0" smtClean="0">
                <a:latin typeface="Times New Roman" panose="02020603050405020304" pitchFamily="18" charset="0"/>
                <a:cs typeface="Times New Roman" panose="02020603050405020304" pitchFamily="18" charset="0"/>
              </a:rPr>
              <a:t>In order to ensure that the environment is in an acceptable state, the polluter should bear the expenses of carrying out the pollution prevention and control measures. And such costs of the measures should be reflected in the cost of goods and services which cause pollution in production and/or consumption”</a:t>
            </a:r>
          </a:p>
        </p:txBody>
      </p:sp>
    </p:spTree>
    <p:extLst>
      <p:ext uri="{BB962C8B-B14F-4D97-AF65-F5344CB8AC3E}">
        <p14:creationId xmlns:p14="http://schemas.microsoft.com/office/powerpoint/2010/main" val="35956981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Origin of the PPP: OECD document</a:t>
            </a:r>
            <a:endParaRPr lang="en-US"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Autofit/>
          </a:bodyPr>
          <a:lstStyle/>
          <a:p>
            <a:pPr algn="just"/>
            <a:r>
              <a:rPr lang="en-US" sz="2800" b="0" dirty="0" smtClean="0">
                <a:latin typeface="Times New Roman" panose="02020603050405020304" pitchFamily="18" charset="0"/>
                <a:cs typeface="Times New Roman" panose="02020603050405020304" pitchFamily="18" charset="0"/>
              </a:rPr>
              <a:t>OECD (1972), “Environment and Economics: Guiding Principles Concerning International Economic Aspects of Environmental Policies”</a:t>
            </a:r>
          </a:p>
          <a:p>
            <a:pPr algn="just"/>
            <a:r>
              <a:rPr lang="en-US" sz="2800" b="0" dirty="0" smtClean="0">
                <a:latin typeface="Times New Roman" panose="02020603050405020304" pitchFamily="18" charset="0"/>
                <a:cs typeface="Times New Roman" panose="02020603050405020304" pitchFamily="18" charset="0"/>
              </a:rPr>
              <a:t>The basis of the principle- the polluter should bear the expense of implementing measures imposed by public agencies to ensure that the environment is protected.</a:t>
            </a:r>
          </a:p>
          <a:p>
            <a:pPr algn="just"/>
            <a:r>
              <a:rPr lang="en-US" sz="2800" b="0" dirty="0" smtClean="0">
                <a:latin typeface="Times New Roman" panose="02020603050405020304" pitchFamily="18" charset="0"/>
                <a:cs typeface="Times New Roman" panose="02020603050405020304" pitchFamily="18" charset="0"/>
              </a:rPr>
              <a:t>The internalization of costs should be reflected in the cost of goods and services which cause pollution during production and/or consumption</a:t>
            </a:r>
          </a:p>
          <a:p>
            <a:pPr algn="just"/>
            <a:r>
              <a:rPr lang="en-US" sz="2800" b="0" dirty="0" smtClean="0">
                <a:latin typeface="Times New Roman" panose="02020603050405020304" pitchFamily="18" charset="0"/>
                <a:cs typeface="Times New Roman" panose="02020603050405020304" pitchFamily="18" charset="0"/>
              </a:rPr>
              <a:t>Although the OECD consists of official government representations, the recommendation was never formally ratified by any government.</a:t>
            </a:r>
          </a:p>
          <a:p>
            <a:pPr marL="0" indent="0" algn="just">
              <a:buNone/>
            </a:pPr>
            <a:endParaRPr lang="en-US" sz="2800" b="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698479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Mix">
  <a:themeElements>
    <a:clrScheme name="Custom 561">
      <a:dk1>
        <a:sysClr val="windowText" lastClr="000000"/>
      </a:dk1>
      <a:lt1>
        <a:sysClr val="window" lastClr="FFFFFF"/>
      </a:lt1>
      <a:dk2>
        <a:srgbClr val="0E0600"/>
      </a:dk2>
      <a:lt2>
        <a:srgbClr val="FCF5EF"/>
      </a:lt2>
      <a:accent1>
        <a:srgbClr val="DD5900"/>
      </a:accent1>
      <a:accent2>
        <a:srgbClr val="FFB900"/>
      </a:accent2>
      <a:accent3>
        <a:srgbClr val="DC3C00"/>
      </a:accent3>
      <a:accent4>
        <a:srgbClr val="00BCF2"/>
      </a:accent4>
      <a:accent5>
        <a:srgbClr val="00B294"/>
      </a:accent5>
      <a:accent6>
        <a:srgbClr val="68217A"/>
      </a:accent6>
      <a:hlink>
        <a:srgbClr val="00BCF2"/>
      </a:hlink>
      <a:folHlink>
        <a:srgbClr val="68217A"/>
      </a:folHlink>
    </a:clrScheme>
    <a:fontScheme name="Custom 3">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eate an Office Mix.potx" id="{4B7366DC-B74D-454D-9AF1-C5E1E2713A61}" vid="{D9FD2935-D4F2-4034-8F2D-E6786535C4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F26494B6-1467-40D3-9D2C-6096235D254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Create an Office Mix</Template>
  <TotalTime>2582</TotalTime>
  <Words>4591</Words>
  <Application>Microsoft Office PowerPoint</Application>
  <PresentationFormat>Widescreen</PresentationFormat>
  <Paragraphs>307</Paragraphs>
  <Slides>46</Slides>
  <Notes>21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46</vt:i4>
      </vt:variant>
    </vt:vector>
  </HeadingPairs>
  <TitlesOfParts>
    <vt:vector size="53" baseType="lpstr">
      <vt:lpstr>Arial</vt:lpstr>
      <vt:lpstr>Calibri</vt:lpstr>
      <vt:lpstr>Segoe UI</vt:lpstr>
      <vt:lpstr>Segoe UI Light</vt:lpstr>
      <vt:lpstr>Times New Roman</vt:lpstr>
      <vt:lpstr>Wingdings</vt:lpstr>
      <vt:lpstr>Office Mix</vt:lpstr>
      <vt:lpstr>Group 5</vt:lpstr>
      <vt:lpstr>PowerPoint Presentation</vt:lpstr>
      <vt:lpstr>More wealth, More products More products, More waste</vt:lpstr>
      <vt:lpstr>Rylands v Fletcher (1868)</vt:lpstr>
      <vt:lpstr>PowerPoint Presentation</vt:lpstr>
      <vt:lpstr>PowerPoint Presentation</vt:lpstr>
      <vt:lpstr>“Polluter pays” principle (PPP)</vt:lpstr>
      <vt:lpstr>Guiding Principles Concerning the International Economic Aspects of Environmental Policies (May 1972)- OECD Council Recommendation</vt:lpstr>
      <vt:lpstr>Origin of the PPP: OECD document</vt:lpstr>
      <vt:lpstr>Main Features of the PPP</vt:lpstr>
      <vt:lpstr>What PPP is not?</vt:lpstr>
      <vt:lpstr>PPP in International Law</vt:lpstr>
      <vt:lpstr>The Rio Declaration (1992)</vt:lpstr>
      <vt:lpstr>Agenda 21 (1992)</vt:lpstr>
      <vt:lpstr>Regional development of the PPP</vt:lpstr>
      <vt:lpstr>Treaty of Rome (1957)</vt:lpstr>
      <vt:lpstr>Convention on Civil Liability for Damage Resulting form Activities Dangerous to the Environment (1993)</vt:lpstr>
      <vt:lpstr>The Revised Treaty of Chaguaramas  </vt:lpstr>
      <vt:lpstr>The PPP in national jurisdictions</vt:lpstr>
      <vt:lpstr>US</vt:lpstr>
      <vt:lpstr>The Clean Water Act (1977)</vt:lpstr>
      <vt:lpstr>UK</vt:lpstr>
      <vt:lpstr>Canada</vt:lpstr>
      <vt:lpstr>Imperial Oil Ltd. v Quebec (Minister of Environment)</vt:lpstr>
      <vt:lpstr>PowerPoint Presentation</vt:lpstr>
      <vt:lpstr>India</vt:lpstr>
      <vt:lpstr>Polluter Pays!</vt:lpstr>
      <vt:lpstr>This section will show how Polluter Pays Principle is the most effective guiding principle for applying the economic instruments to rejuvenate the current global economy.</vt:lpstr>
      <vt:lpstr>Full Cost Pricing</vt:lpstr>
      <vt:lpstr>Internalizing External Costs Through Economic Instruments</vt:lpstr>
      <vt:lpstr>PPP (Economic Instruments)</vt:lpstr>
      <vt:lpstr>Property Rights </vt:lpstr>
      <vt:lpstr>Market Creation </vt:lpstr>
      <vt:lpstr>Fiscal Instruments </vt:lpstr>
      <vt:lpstr>Charge Systems </vt:lpstr>
      <vt:lpstr>Financial Instruments </vt:lpstr>
      <vt:lpstr>Liability Instruments </vt:lpstr>
      <vt:lpstr>Performance Bonds And Deposit Refund Systems</vt:lpstr>
      <vt:lpstr>PowerPoint Presentation</vt:lpstr>
      <vt:lpstr>Limitations of Polluter Pays Principle: 1</vt:lpstr>
      <vt:lpstr>Limitations of Polluter Pays Principle 2</vt:lpstr>
      <vt:lpstr>Limitations of Polluter Pays Principle 3</vt:lpstr>
      <vt:lpstr>Criticism of Polluter Pays Principle</vt:lpstr>
      <vt:lpstr>Conclusion</vt:lpstr>
      <vt:lpstr>References 1</vt:lpstr>
      <vt:lpstr>References 2</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Polluter Pays!</dc:title>
  <dc:creator>Samuel Asumadu-Sarkodie</dc:creator>
  <cp:keywords/>
  <cp:lastModifiedBy>SA SARKODIE</cp:lastModifiedBy>
  <cp:revision>108</cp:revision>
  <dcterms:created xsi:type="dcterms:W3CDTF">2014-12-13T20:38:28Z</dcterms:created>
  <dcterms:modified xsi:type="dcterms:W3CDTF">2015-02-26T01:11:52Z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TC043863139991</vt:lpwstr>
  </property>
</Properties>
</file>