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52"/>
  </p:notesMasterIdLst>
  <p:sldIdLst>
    <p:sldId id="280" r:id="rId6"/>
    <p:sldId id="282" r:id="rId7"/>
    <p:sldId id="283" r:id="rId8"/>
    <p:sldId id="273" r:id="rId9"/>
    <p:sldId id="268" r:id="rId10"/>
    <p:sldId id="264" r:id="rId11"/>
    <p:sldId id="286" r:id="rId12"/>
    <p:sldId id="287" r:id="rId13"/>
    <p:sldId id="289" r:id="rId14"/>
    <p:sldId id="288" r:id="rId15"/>
    <p:sldId id="290" r:id="rId16"/>
    <p:sldId id="291" r:id="rId17"/>
    <p:sldId id="274" r:id="rId18"/>
    <p:sldId id="275" r:id="rId19"/>
    <p:sldId id="272" r:id="rId20"/>
    <p:sldId id="276" r:id="rId21"/>
    <p:sldId id="269" r:id="rId22"/>
    <p:sldId id="278" r:id="rId23"/>
    <p:sldId id="279" r:id="rId24"/>
    <p:sldId id="285" r:id="rId25"/>
    <p:sldId id="294" r:id="rId26"/>
    <p:sldId id="295" r:id="rId27"/>
    <p:sldId id="297" r:id="rId28"/>
    <p:sldId id="299" r:id="rId29"/>
    <p:sldId id="293" r:id="rId30"/>
    <p:sldId id="292" r:id="rId31"/>
    <p:sldId id="300" r:id="rId32"/>
    <p:sldId id="301" r:id="rId33"/>
    <p:sldId id="298" r:id="rId34"/>
    <p:sldId id="302" r:id="rId35"/>
    <p:sldId id="303" r:id="rId36"/>
    <p:sldId id="304" r:id="rId37"/>
    <p:sldId id="305" r:id="rId38"/>
    <p:sldId id="311" r:id="rId39"/>
    <p:sldId id="309" r:id="rId40"/>
    <p:sldId id="306" r:id="rId41"/>
    <p:sldId id="312" r:id="rId42"/>
    <p:sldId id="313" r:id="rId43"/>
    <p:sldId id="307" r:id="rId44"/>
    <p:sldId id="310" r:id="rId45"/>
    <p:sldId id="314" r:id="rId46"/>
    <p:sldId id="315" r:id="rId47"/>
    <p:sldId id="316" r:id="rId48"/>
    <p:sldId id="317" r:id="rId49"/>
    <p:sldId id="318" r:id="rId50"/>
    <p:sldId id="319" r:id="rId51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43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7F412A-A010-E477-6BD6-E7D237451365}" v="3" dt="2023-01-12T10:11:16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Styl Světlá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8D230F3-CF80-4859-8CE7-A43EE81993B5}" styleName="Světlý styl 1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8" autoAdjust="0"/>
    <p:restoredTop sz="66545" autoAdjust="0"/>
  </p:normalViewPr>
  <p:slideViewPr>
    <p:cSldViewPr snapToGrid="0">
      <p:cViewPr varScale="1">
        <p:scale>
          <a:sx n="92" d="100"/>
          <a:sy n="92" d="100"/>
        </p:scale>
        <p:origin x="214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presProps" Target="presProps.xml"/><Relationship Id="rId58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istian Petersen" userId="S::crg486_adm.ku.dk#ext#@cunicz.onmicrosoft.com::6e503730-f2c4-465e-a079-1da7182fe0c2" providerId="AD" clId="Web-{187F412A-A010-E477-6BD6-E7D237451365}"/>
    <pc:docChg chg="addSld">
      <pc:chgData name="Kristian Petersen" userId="S::crg486_adm.ku.dk#ext#@cunicz.onmicrosoft.com::6e503730-f2c4-465e-a079-1da7182fe0c2" providerId="AD" clId="Web-{187F412A-A010-E477-6BD6-E7D237451365}" dt="2023-01-12T10:11:16.617" v="2"/>
      <pc:docMkLst>
        <pc:docMk/>
      </pc:docMkLst>
      <pc:sldChg chg="new">
        <pc:chgData name="Kristian Petersen" userId="S::crg486_adm.ku.dk#ext#@cunicz.onmicrosoft.com::6e503730-f2c4-465e-a079-1da7182fe0c2" providerId="AD" clId="Web-{187F412A-A010-E477-6BD6-E7D237451365}" dt="2023-01-12T10:03:45.809" v="0"/>
        <pc:sldMkLst>
          <pc:docMk/>
          <pc:sldMk cId="770852107" sldId="267"/>
        </pc:sldMkLst>
      </pc:sldChg>
      <pc:sldChg chg="new">
        <pc:chgData name="Kristian Petersen" userId="S::crg486_adm.ku.dk#ext#@cunicz.onmicrosoft.com::6e503730-f2c4-465e-a079-1da7182fe0c2" providerId="AD" clId="Web-{187F412A-A010-E477-6BD6-E7D237451365}" dt="2023-01-12T10:03:53.841" v="1"/>
        <pc:sldMkLst>
          <pc:docMk/>
          <pc:sldMk cId="1258255951" sldId="268"/>
        </pc:sldMkLst>
      </pc:sldChg>
      <pc:sldChg chg="new">
        <pc:chgData name="Kristian Petersen" userId="S::crg486_adm.ku.dk#ext#@cunicz.onmicrosoft.com::6e503730-f2c4-465e-a079-1da7182fe0c2" providerId="AD" clId="Web-{187F412A-A010-E477-6BD6-E7D237451365}" dt="2023-01-12T10:11:16.617" v="2"/>
        <pc:sldMkLst>
          <pc:docMk/>
          <pc:sldMk cId="2845111039" sldId="269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508C1-24E6-47E2-8365-6005EE37BB1D}" type="datetimeFigureOut">
              <a:rPr lang="cs-CZ" smtClean="0"/>
              <a:t>03.07.2023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9B0F8A-3ED9-43EC-B747-C39FAC23339D}" type="slidenum">
              <a:rPr lang="cs-CZ" smtClean="0"/>
              <a:t>‹N°›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8453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02385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6981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4389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8347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69790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5849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56393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99474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47210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39126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436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186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7358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75416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47429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11056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33744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66253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9116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11487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29579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9505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46893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33307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830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12792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8705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78455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67032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63815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29576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285691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6024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308474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487134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064439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702700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494197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398231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3819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3750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2003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7665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1949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B0F8A-3ED9-43EC-B747-C39FAC23339D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809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header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chemeClr val="accent6"/>
              </a:buClr>
              <a:defRPr/>
            </a:lvl2pPr>
            <a:lvl4pPr>
              <a:buClr>
                <a:schemeClr val="accent6"/>
              </a:buClr>
              <a:defRPr/>
            </a:lvl4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Open for you! An introduction series to Open Science II</a:t>
            </a:r>
            <a:endParaRPr lang="cs-CZ"/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D2B3897-519A-4D24-BC0A-D03F00678031}" type="slidenum">
              <a:rPr lang="cs-CZ" smtClean="0"/>
              <a:pPr/>
              <a:t>‹N°›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4566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header 1 column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377138" y="2789551"/>
            <a:ext cx="4120770" cy="1807731"/>
          </a:xfrm>
        </p:spPr>
        <p:txBody>
          <a:bodyPr/>
          <a:lstStyle>
            <a:lvl1pP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4650306" y="2791659"/>
            <a:ext cx="4118663" cy="1797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Open for you! An introduction series to Open Science II</a:t>
            </a:r>
            <a:endParaRPr lang="cs-CZ"/>
          </a:p>
        </p:txBody>
      </p:sp>
      <p:sp>
        <p:nvSpPr>
          <p:cNvPr id="8" name="Zástupný symbol pro obsah 2"/>
          <p:cNvSpPr>
            <a:spLocks noGrp="1"/>
          </p:cNvSpPr>
          <p:nvPr>
            <p:ph sz="half" idx="13"/>
          </p:nvPr>
        </p:nvSpPr>
        <p:spPr>
          <a:xfrm>
            <a:off x="379245" y="1859461"/>
            <a:ext cx="8379190" cy="921663"/>
          </a:xfrm>
        </p:spPr>
        <p:txBody>
          <a:bodyPr/>
          <a:lstStyle>
            <a:lvl1pP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</p:txBody>
      </p:sp>
      <p:sp>
        <p:nvSpPr>
          <p:cNvPr id="10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D2B3897-519A-4D24-BC0A-D03F00678031}" type="slidenum">
              <a:rPr lang="cs-CZ" smtClean="0"/>
              <a:pPr/>
              <a:t>‹N°›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9110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 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77138" y="1707061"/>
            <a:ext cx="4120770" cy="2890222"/>
          </a:xfrm>
        </p:spPr>
        <p:txBody>
          <a:bodyPr/>
          <a:lstStyle>
            <a:lvl1pP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0306" y="1707061"/>
            <a:ext cx="4118663" cy="2881794"/>
          </a:xfrm>
        </p:spPr>
        <p:txBody>
          <a:bodyPr/>
          <a:lstStyle>
            <a:lvl1pP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Open for you! An introduction series to Open Science II</a:t>
            </a: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D2B3897-519A-4D24-BC0A-D03F00678031}" type="slidenum">
              <a:rPr lang="cs-CZ" smtClean="0"/>
              <a:pPr/>
              <a:t>‹N°›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58318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79241" y="1076138"/>
            <a:ext cx="4119018" cy="61992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77138" y="1707061"/>
            <a:ext cx="4120770" cy="2890222"/>
          </a:xfrm>
        </p:spPr>
        <p:txBody>
          <a:bodyPr/>
          <a:lstStyle>
            <a:lvl1pP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0306" y="1707061"/>
            <a:ext cx="4118663" cy="2881794"/>
          </a:xfrm>
        </p:spPr>
        <p:txBody>
          <a:bodyPr/>
          <a:lstStyle>
            <a:lvl1pP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Open for you! An introduction series to Open Science II</a:t>
            </a:r>
            <a:endParaRPr lang="cs-CZ"/>
          </a:p>
        </p:txBody>
      </p:sp>
      <p:sp>
        <p:nvSpPr>
          <p:cNvPr id="11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D2B3897-519A-4D24-BC0A-D03F00678031}" type="slidenum">
              <a:rPr lang="cs-CZ" smtClean="0"/>
              <a:pPr/>
              <a:t>‹N°›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1866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 column + photo/table/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79241" y="1076138"/>
            <a:ext cx="4123232" cy="61992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77138" y="1707061"/>
            <a:ext cx="4120770" cy="2890222"/>
          </a:xfrm>
        </p:spPr>
        <p:txBody>
          <a:bodyPr/>
          <a:lstStyle>
            <a:lvl1pP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0306" y="1125091"/>
            <a:ext cx="4118663" cy="3280464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Open for you! An introduction series to Open Science II</a:t>
            </a: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D2B3897-519A-4D24-BC0A-D03F00678031}" type="slidenum">
              <a:rPr lang="cs-CZ" smtClean="0"/>
              <a:pPr/>
              <a:t>‹N°›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7087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Photo/table/graph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54166" y="1080352"/>
            <a:ext cx="4123232" cy="61992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52063" y="1711275"/>
            <a:ext cx="4120770" cy="2890222"/>
          </a:xfrm>
        </p:spPr>
        <p:txBody>
          <a:bodyPr/>
          <a:lstStyle>
            <a:lvl1pP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85915" y="1129305"/>
            <a:ext cx="4118663" cy="3280464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Open for you! An introduction series to Open Science II</a:t>
            </a: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D2B3897-519A-4D24-BC0A-D03F00678031}" type="slidenum">
              <a:rPr lang="cs-CZ" smtClean="0"/>
              <a:pPr/>
              <a:t>‹N°›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82583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59228" y="2112204"/>
            <a:ext cx="6477703" cy="125936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ts val="4600"/>
              </a:lnSpc>
              <a:defRPr sz="4600" b="1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58175" y="3321284"/>
            <a:ext cx="6476650" cy="7893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2200" b="1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Kliknutím lze upravit styl předlohy.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7824" y="4286887"/>
            <a:ext cx="6474894" cy="651716"/>
          </a:xfrm>
          <a:prstGeom prst="rect">
            <a:avLst/>
          </a:prstGeom>
        </p:spPr>
        <p:txBody>
          <a:bodyPr anchor="t" anchorCtr="0"/>
          <a:lstStyle>
            <a:lvl1pPr algn="l">
              <a:defRPr sz="1050" b="1">
                <a:solidFill>
                  <a:schemeClr val="bg2"/>
                </a:solidFill>
              </a:defRPr>
            </a:lvl1pPr>
          </a:lstStyle>
          <a:p>
            <a:r>
              <a:rPr lang="en-US" b="1" dirty="0" smtClean="0"/>
              <a:t>Open for you! An introduction series to Open Science II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38334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79240" y="1076138"/>
            <a:ext cx="8391835" cy="61992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348" y="1693952"/>
            <a:ext cx="8387622" cy="2892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79243" y="4782012"/>
            <a:ext cx="788406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6"/>
                </a:solidFill>
              </a:defRPr>
            </a:lvl1pPr>
          </a:lstStyle>
          <a:p>
            <a:r>
              <a:rPr lang="en-US" b="1" dirty="0" smtClean="0"/>
              <a:t>Open for you! An introduction series to Open Science II</a:t>
            </a:r>
            <a:endParaRPr lang="en-US" b="1" dirty="0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D2B3897-519A-4D24-BC0A-D03F00678031}" type="slidenum">
              <a:rPr lang="cs-CZ" smtClean="0"/>
              <a:pPr/>
              <a:t>‹N°›</a:t>
            </a:fld>
            <a:endParaRPr lang="cs-CZ" dirty="0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94" y="0"/>
            <a:ext cx="1239921" cy="53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028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3" r:id="rId2"/>
    <p:sldLayoutId id="2147483652" r:id="rId3"/>
    <p:sldLayoutId id="2147483664" r:id="rId4"/>
    <p:sldLayoutId id="2147483662" r:id="rId5"/>
    <p:sldLayoutId id="2147483665" r:id="rId6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8288" indent="-268288" algn="l" defTabSz="9144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61938" algn="l" defTabSz="914400" rtl="0" eaLnBrk="1" latinLnBrk="0" hangingPunct="1">
        <a:spcBef>
          <a:spcPct val="20000"/>
        </a:spcBef>
        <a:buClr>
          <a:schemeClr val="accent6"/>
        </a:buClr>
        <a:buFont typeface="Wingdings" panose="05000000000000000000" pitchFamily="2" charset="2"/>
        <a:buChar char="§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14488" indent="-242888" algn="l" defTabSz="914400" rtl="0" eaLnBrk="1" latinLnBrk="0" hangingPunct="1">
        <a:spcBef>
          <a:spcPct val="20000"/>
        </a:spcBef>
        <a:buClr>
          <a:schemeClr val="accent6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62163" indent="-233363" algn="l" defTabSz="9144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189470" cy="51435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" t="3505"/>
          <a:stretch/>
        </p:blipFill>
        <p:spPr>
          <a:xfrm>
            <a:off x="7270123" y="90152"/>
            <a:ext cx="1764699" cy="496319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22" y="0"/>
            <a:ext cx="2361586" cy="102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3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hyperlink" Target="https://www.researcherid.com/#rid-for-researchers" TargetMode="External"/><Relationship Id="rId18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hyperlink" Target="http://www.isni.org/" TargetMode="External"/><Relationship Id="rId12" Type="http://schemas.openxmlformats.org/officeDocument/2006/relationships/image" Target="../media/image15.png"/><Relationship Id="rId17" Type="http://schemas.openxmlformats.org/officeDocument/2006/relationships/hyperlink" Target="https://orcid.org/" TargetMode="External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7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hyperlink" Target="https://www.scopus.com/" TargetMode="External"/><Relationship Id="rId5" Type="http://schemas.openxmlformats.org/officeDocument/2006/relationships/image" Target="../media/image11.png"/><Relationship Id="rId15" Type="http://schemas.openxmlformats.org/officeDocument/2006/relationships/hyperlink" Target="http://viaf.org/" TargetMode="External"/><Relationship Id="rId10" Type="http://schemas.openxmlformats.org/officeDocument/2006/relationships/image" Target="../media/image14.png"/><Relationship Id="rId19" Type="http://schemas.openxmlformats.org/officeDocument/2006/relationships/hyperlink" Target="https://www.wikidata.org/" TargetMode="External"/><Relationship Id="rId4" Type="http://schemas.openxmlformats.org/officeDocument/2006/relationships/image" Target="../media/image10.png"/><Relationship Id="rId9" Type="http://schemas.openxmlformats.org/officeDocument/2006/relationships/hyperlink" Target="https://arxiv.org/help/author_identifiers" TargetMode="External"/><Relationship Id="rId1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doc.archives-ouvertes.fr/identifiant-auteur-idhal-cv/" TargetMode="External"/><Relationship Id="rId3" Type="http://schemas.openxmlformats.org/officeDocument/2006/relationships/hyperlink" Target="https://orcid.org/" TargetMode="External"/><Relationship Id="rId7" Type="http://schemas.openxmlformats.org/officeDocument/2006/relationships/hyperlink" Target="https://www.idref.fr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dnb.de/EN/Professionell/Standardisierung/GND/gnd.html" TargetMode="External"/><Relationship Id="rId5" Type="http://schemas.openxmlformats.org/officeDocument/2006/relationships/hyperlink" Target="https://aleph.nkp.cz/F/X3LCRCRKG8P7IXSNKMASHRKDLV1KU7PN9UXA4PTAIJNR56VSUK-23405?func=file&amp;file_name=find-b" TargetMode="External"/><Relationship Id="rId4" Type="http://schemas.openxmlformats.org/officeDocument/2006/relationships/hyperlink" Target="https://pbn.nauka.gov.pl/core/#/home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4.png"/><Relationship Id="rId3" Type="http://schemas.openxmlformats.org/officeDocument/2006/relationships/hyperlink" Target="http://www.isni.org/" TargetMode="External"/><Relationship Id="rId7" Type="http://schemas.openxmlformats.org/officeDocument/2006/relationships/hyperlink" Target="https://www.researcherid.com/#rid-for-researchers" TargetMode="External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hyperlink" Target="https://www.wikidata.org/" TargetMode="External"/><Relationship Id="rId10" Type="http://schemas.openxmlformats.org/officeDocument/2006/relationships/image" Target="../media/image15.png"/><Relationship Id="rId4" Type="http://schemas.openxmlformats.org/officeDocument/2006/relationships/image" Target="../media/image13.png"/><Relationship Id="rId9" Type="http://schemas.openxmlformats.org/officeDocument/2006/relationships/hyperlink" Target="https://www.scopus.com/" TargetMode="External"/><Relationship Id="rId1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hyperlink" Target="https://legislacja.rcl.gov.pl/projekt/12314507" TargetMode="External"/><Relationship Id="rId3" Type="http://schemas.openxmlformats.org/officeDocument/2006/relationships/image" Target="../media/image27.png"/><Relationship Id="rId21" Type="http://schemas.openxmlformats.org/officeDocument/2006/relationships/image" Target="../media/image42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6" Type="http://schemas.openxmlformats.org/officeDocument/2006/relationships/hyperlink" Target="https://www.enseignementsup-recherche.gouv.fr/sites/default/files/content_migration/document/2e-plan-national-pour-la-science-ouverte-2021-2024-7794.pdf" TargetMode="External"/><Relationship Id="rId20" Type="http://schemas.openxmlformats.org/officeDocument/2006/relationships/hyperlink" Target="https://www.anvur.it/wp-content/uploads/2015/07/Il%20progetto%20IRIDE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41.jpe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Relationship Id="rId22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hyperlink" Target="https://www.plos.org/orcid" TargetMode="External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hyperlink" Target="https://authorservices.wiley.com/author-resources/Journal-Authors/submission-peer-review/orcid.html" TargetMode="External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49.png"/><Relationship Id="rId21" Type="http://schemas.openxmlformats.org/officeDocument/2006/relationships/image" Target="../media/image35.png"/><Relationship Id="rId7" Type="http://schemas.openxmlformats.org/officeDocument/2006/relationships/image" Target="../media/image53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61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image" Target="../media/image51.png"/><Relationship Id="rId15" Type="http://schemas.openxmlformats.org/officeDocument/2006/relationships/image" Target="../media/image60.png"/><Relationship Id="rId23" Type="http://schemas.openxmlformats.org/officeDocument/2006/relationships/image" Target="../media/image65.png"/><Relationship Id="rId10" Type="http://schemas.openxmlformats.org/officeDocument/2006/relationships/image" Target="../media/image55.png"/><Relationship Id="rId19" Type="http://schemas.openxmlformats.org/officeDocument/2006/relationships/image" Target="../media/image37.png"/><Relationship Id="rId4" Type="http://schemas.openxmlformats.org/officeDocument/2006/relationships/image" Target="../media/image50.png"/><Relationship Id="rId9" Type="http://schemas.openxmlformats.org/officeDocument/2006/relationships/image" Target="../media/image13.png"/><Relationship Id="rId14" Type="http://schemas.openxmlformats.org/officeDocument/2006/relationships/image" Target="../media/image59.png"/><Relationship Id="rId22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4euplus.eu/4EU-498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image" Target="../media/image67.png"/><Relationship Id="rId4" Type="http://schemas.openxmlformats.org/officeDocument/2006/relationships/hyperlink" Target="https://orcid.org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hyperlink" Target="https://www.ringgold.com/ringgold-identifier/" TargetMode="External"/><Relationship Id="rId4" Type="http://schemas.openxmlformats.org/officeDocument/2006/relationships/hyperlink" Target="https://ror.org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5" Type="http://schemas.openxmlformats.org/officeDocument/2006/relationships/hyperlink" Target="https://orcid.dimensions.ai/datasources" TargetMode="External"/><Relationship Id="rId4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1.png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37.png"/><Relationship Id="rId12" Type="http://schemas.openxmlformats.org/officeDocument/2006/relationships/image" Target="../media/image90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92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52.png"/><Relationship Id="rId11" Type="http://schemas.openxmlformats.org/officeDocument/2006/relationships/image" Target="../media/image89.png"/><Relationship Id="rId5" Type="http://schemas.openxmlformats.org/officeDocument/2006/relationships/image" Target="../media/image51.png"/><Relationship Id="rId15" Type="http://schemas.openxmlformats.org/officeDocument/2006/relationships/image" Target="../media/image84.wmf"/><Relationship Id="rId10" Type="http://schemas.openxmlformats.org/officeDocument/2006/relationships/image" Target="../media/image88.png"/><Relationship Id="rId4" Type="http://schemas.openxmlformats.org/officeDocument/2006/relationships/image" Target="../media/image85.png"/><Relationship Id="rId9" Type="http://schemas.openxmlformats.org/officeDocument/2006/relationships/image" Target="../media/image87.png"/><Relationship Id="rId1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5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9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3.png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hyperlink" Target="https://www.researcherid.com/#rid-for-researchers" TargetMode="External"/><Relationship Id="rId18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hyperlink" Target="http://www.isni.org/" TargetMode="External"/><Relationship Id="rId12" Type="http://schemas.openxmlformats.org/officeDocument/2006/relationships/image" Target="../media/image15.png"/><Relationship Id="rId17" Type="http://schemas.openxmlformats.org/officeDocument/2006/relationships/hyperlink" Target="https://orcid.org/" TargetMode="Externa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7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hyperlink" Target="https://www.scopus.com/" TargetMode="External"/><Relationship Id="rId5" Type="http://schemas.openxmlformats.org/officeDocument/2006/relationships/image" Target="../media/image11.png"/><Relationship Id="rId15" Type="http://schemas.openxmlformats.org/officeDocument/2006/relationships/hyperlink" Target="http://viaf.org/" TargetMode="External"/><Relationship Id="rId10" Type="http://schemas.openxmlformats.org/officeDocument/2006/relationships/image" Target="../media/image14.png"/><Relationship Id="rId19" Type="http://schemas.openxmlformats.org/officeDocument/2006/relationships/hyperlink" Target="https://www.wikidata.org/" TargetMode="External"/><Relationship Id="rId4" Type="http://schemas.openxmlformats.org/officeDocument/2006/relationships/image" Target="../media/image10.png"/><Relationship Id="rId9" Type="http://schemas.openxmlformats.org/officeDocument/2006/relationships/hyperlink" Target="https://arxiv.org/help/author_identifiers" TargetMode="External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hyperlink" Target="https://www.researcherid.com/#rid-for-researchers" TargetMode="External"/><Relationship Id="rId18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hyperlink" Target="http://www.isni.org/" TargetMode="External"/><Relationship Id="rId12" Type="http://schemas.openxmlformats.org/officeDocument/2006/relationships/image" Target="../media/image15.png"/><Relationship Id="rId17" Type="http://schemas.openxmlformats.org/officeDocument/2006/relationships/hyperlink" Target="https://orcid.org/" TargetMode="Externa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7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hyperlink" Target="https://www.scopus.com/" TargetMode="External"/><Relationship Id="rId5" Type="http://schemas.openxmlformats.org/officeDocument/2006/relationships/image" Target="../media/image11.png"/><Relationship Id="rId15" Type="http://schemas.openxmlformats.org/officeDocument/2006/relationships/hyperlink" Target="http://viaf.org/" TargetMode="External"/><Relationship Id="rId10" Type="http://schemas.openxmlformats.org/officeDocument/2006/relationships/image" Target="../media/image14.png"/><Relationship Id="rId19" Type="http://schemas.openxmlformats.org/officeDocument/2006/relationships/hyperlink" Target="https://www.wikidata.org/" TargetMode="External"/><Relationship Id="rId4" Type="http://schemas.openxmlformats.org/officeDocument/2006/relationships/image" Target="../media/image10.png"/><Relationship Id="rId9" Type="http://schemas.openxmlformats.org/officeDocument/2006/relationships/hyperlink" Target="https://arxiv.org/help/author_identifiers" TargetMode="External"/><Relationship Id="rId1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57824" y="1174734"/>
            <a:ext cx="6536886" cy="59406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dirty="0"/>
              <a:t>Researcher ID and digital strategy : creating a real </a:t>
            </a:r>
            <a:r>
              <a:rPr lang="en-US" sz="2800" dirty="0" err="1"/>
              <a:t>Orcid</a:t>
            </a:r>
            <a:r>
              <a:rPr lang="en-US" sz="2800" dirty="0"/>
              <a:t> ID to be visible</a:t>
            </a:r>
          </a:p>
        </p:txBody>
      </p:sp>
      <p:sp>
        <p:nvSpPr>
          <p:cNvPr id="7" name="Google Shape;7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/>
          <a:p>
            <a:r>
              <a:rPr lang="fr-FR" sz="1400" dirty="0"/>
              <a:t>Aurélien Moisan, data </a:t>
            </a:r>
            <a:r>
              <a:rPr lang="fr-FR" sz="1400" dirty="0" err="1"/>
              <a:t>engineer</a:t>
            </a:r>
            <a:r>
              <a:rPr lang="fr-FR" sz="1400" dirty="0"/>
              <a:t> (Sorbonne </a:t>
            </a:r>
            <a:r>
              <a:rPr lang="fr-FR" sz="1400" dirty="0" err="1"/>
              <a:t>University</a:t>
            </a:r>
            <a:r>
              <a:rPr lang="fr-FR" sz="1400" dirty="0"/>
              <a:t>)</a:t>
            </a:r>
          </a:p>
          <a:p>
            <a:r>
              <a:rPr lang="fr-FR" sz="1400" dirty="0"/>
              <a:t>Pascale </a:t>
            </a:r>
            <a:r>
              <a:rPr lang="fr-FR" sz="1400" dirty="0" err="1"/>
              <a:t>Pauplin</a:t>
            </a:r>
            <a:r>
              <a:rPr lang="fr-FR" sz="1400" dirty="0"/>
              <a:t>, </a:t>
            </a:r>
            <a:r>
              <a:rPr lang="fr-FR" sz="1400" dirty="0" err="1"/>
              <a:t>librarian</a:t>
            </a:r>
            <a:r>
              <a:rPr lang="fr-FR" sz="1400" dirty="0"/>
              <a:t> (Sorbonne </a:t>
            </a:r>
            <a:r>
              <a:rPr lang="fr-FR" sz="1400" dirty="0" err="1"/>
              <a:t>University</a:t>
            </a:r>
            <a:r>
              <a:rPr lang="fr-FR" sz="1400" dirty="0"/>
              <a:t>)</a:t>
            </a:r>
          </a:p>
        </p:txBody>
      </p:sp>
      <p:sp>
        <p:nvSpPr>
          <p:cNvPr id="4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Open for you! - </a:t>
            </a:r>
            <a:r>
              <a:rPr lang="en-US" dirty="0"/>
              <a:t>An Introduction Series to Open </a:t>
            </a:r>
            <a:r>
              <a:rPr lang="en-US" dirty="0" smtClean="0"/>
              <a:t>Science II </a:t>
            </a:r>
            <a:r>
              <a:rPr lang="en-US" dirty="0"/>
              <a:t>| </a:t>
            </a:r>
            <a:r>
              <a:rPr lang="en-US" dirty="0" smtClean="0"/>
              <a:t>22 February 2023</a:t>
            </a:r>
            <a:endParaRPr lang="cs-CZ" dirty="0"/>
          </a:p>
        </p:txBody>
      </p:sp>
      <p:sp>
        <p:nvSpPr>
          <p:cNvPr id="5" name="ZoneTexte 4"/>
          <p:cNvSpPr txBox="1"/>
          <p:nvPr/>
        </p:nvSpPr>
        <p:spPr>
          <a:xfrm>
            <a:off x="357824" y="2210280"/>
            <a:ext cx="57710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Thank you for joining us.</a:t>
            </a:r>
          </a:p>
          <a:p>
            <a:r>
              <a:rPr lang="en-US" sz="1400" dirty="0">
                <a:solidFill>
                  <a:schemeClr val="bg1"/>
                </a:solidFill>
              </a:rPr>
              <a:t>The presentation will start in few minutes.</a:t>
            </a:r>
          </a:p>
          <a:p>
            <a:r>
              <a:rPr lang="en-US" sz="1400" dirty="0">
                <a:solidFill>
                  <a:schemeClr val="bg1"/>
                </a:solidFill>
              </a:rPr>
              <a:t>As it will be registered, please turn off your microphone.</a:t>
            </a:r>
          </a:p>
          <a:p>
            <a:r>
              <a:rPr lang="en-US" sz="1400" dirty="0">
                <a:solidFill>
                  <a:schemeClr val="bg1"/>
                </a:solidFill>
              </a:rPr>
              <a:t>Due to the big numbers of participants, please switch off your camera. </a:t>
            </a:r>
          </a:p>
        </p:txBody>
      </p:sp>
    </p:spTree>
    <p:extLst>
      <p:ext uri="{BB962C8B-B14F-4D97-AF65-F5344CB8AC3E}">
        <p14:creationId xmlns:p14="http://schemas.microsoft.com/office/powerpoint/2010/main" val="183699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379243" y="749351"/>
            <a:ext cx="4123232" cy="619928"/>
          </a:xfrm>
        </p:spPr>
        <p:txBody>
          <a:bodyPr>
            <a:normAutofit/>
          </a:bodyPr>
          <a:lstStyle/>
          <a:p>
            <a:r>
              <a:rPr lang="en-US" sz="2000" dirty="0">
                <a:ea typeface="Tahoma" panose="020B0604030504040204" pitchFamily="34" charset="0"/>
                <a:cs typeface="Tahoma" panose="020B0604030504040204" pitchFamily="34" charset="0"/>
              </a:rPr>
              <a:t>Who provides researchers IDs ?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10</a:t>
            </a:fld>
            <a:endParaRPr lang="cs-CZ" dirty="0"/>
          </a:p>
        </p:txBody>
      </p:sp>
      <p:grpSp>
        <p:nvGrpSpPr>
          <p:cNvPr id="10" name="Groupe 9"/>
          <p:cNvGrpSpPr/>
          <p:nvPr/>
        </p:nvGrpSpPr>
        <p:grpSpPr>
          <a:xfrm>
            <a:off x="4321276" y="485450"/>
            <a:ext cx="4065175" cy="4225035"/>
            <a:chOff x="4482542" y="2193719"/>
            <a:chExt cx="4065175" cy="4225035"/>
          </a:xfrm>
        </p:grpSpPr>
        <p:sp>
          <p:nvSpPr>
            <p:cNvPr id="11" name="Ellipse 10"/>
            <p:cNvSpPr/>
            <p:nvPr/>
          </p:nvSpPr>
          <p:spPr>
            <a:xfrm>
              <a:off x="4649594" y="2279081"/>
              <a:ext cx="3786536" cy="3947670"/>
            </a:xfrm>
            <a:prstGeom prst="ellipse">
              <a:avLst/>
            </a:prstGeom>
            <a:noFill/>
            <a:ln w="76200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94429" y="4201707"/>
              <a:ext cx="458174" cy="417010"/>
            </a:xfrm>
            <a:prstGeom prst="rect">
              <a:avLst/>
            </a:prstGeom>
          </p:spPr>
        </p:pic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9134" y="3028848"/>
              <a:ext cx="533024" cy="4929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78950" y="3062584"/>
              <a:ext cx="445676" cy="543386"/>
            </a:xfrm>
            <a:prstGeom prst="rect">
              <a:avLst/>
            </a:prstGeom>
          </p:spPr>
        </p:pic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9661" y="4103121"/>
              <a:ext cx="389272" cy="614182"/>
            </a:xfrm>
            <a:prstGeom prst="rect">
              <a:avLst/>
            </a:prstGeom>
          </p:spPr>
        </p:pic>
        <p:sp>
          <p:nvSpPr>
            <p:cNvPr id="17" name="ZoneTexte 16"/>
            <p:cNvSpPr txBox="1"/>
            <p:nvPr/>
          </p:nvSpPr>
          <p:spPr>
            <a:xfrm>
              <a:off x="6661335" y="3703923"/>
              <a:ext cx="1121632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err="1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Publishers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5163197" y="3672426"/>
              <a:ext cx="1557498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err="1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Libraries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6580903" y="4713462"/>
              <a:ext cx="124176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Open Access</a:t>
              </a:r>
            </a:p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fr-FR" sz="1400" b="1" i="0" u="none" strike="noStrike" cap="none" spc="0" normalizeH="0" baseline="0" dirty="0" err="1" smtClean="0">
                  <a:ln>
                    <a:noFill/>
                  </a:ln>
                  <a:solidFill>
                    <a:srgbClr val="2C439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Light"/>
                </a:rPr>
                <a:t>Repositories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5170263" y="4723239"/>
              <a:ext cx="1508457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International consortia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pic>
          <p:nvPicPr>
            <p:cNvPr id="21" name="Image 20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82542" y="4847203"/>
              <a:ext cx="584392" cy="248678"/>
            </a:xfrm>
            <a:prstGeom prst="rect">
              <a:avLst/>
            </a:prstGeom>
          </p:spPr>
        </p:pic>
        <p:pic>
          <p:nvPicPr>
            <p:cNvPr id="22" name="Image 21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667561" y="5490763"/>
              <a:ext cx="663788" cy="302318"/>
            </a:xfrm>
            <a:prstGeom prst="rect">
              <a:avLst/>
            </a:prstGeom>
          </p:spPr>
        </p:pic>
        <p:pic>
          <p:nvPicPr>
            <p:cNvPr id="23" name="Image 22">
              <a:hlinkClick r:id="rId11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5963" y="3216775"/>
              <a:ext cx="681754" cy="218374"/>
            </a:xfrm>
            <a:prstGeom prst="rect">
              <a:avLst/>
            </a:prstGeom>
          </p:spPr>
        </p:pic>
        <p:pic>
          <p:nvPicPr>
            <p:cNvPr id="24" name="Image 23">
              <a:hlinkClick r:id="rId13"/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6209" y="2193719"/>
              <a:ext cx="551352" cy="517776"/>
            </a:xfrm>
            <a:prstGeom prst="rect">
              <a:avLst/>
            </a:prstGeom>
          </p:spPr>
        </p:pic>
        <p:pic>
          <p:nvPicPr>
            <p:cNvPr id="26" name="Image 25">
              <a:hlinkClick r:id="rId15"/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8595" y="3184754"/>
              <a:ext cx="620878" cy="179222"/>
            </a:xfrm>
            <a:prstGeom prst="rect">
              <a:avLst/>
            </a:prstGeom>
          </p:spPr>
        </p:pic>
        <p:pic>
          <p:nvPicPr>
            <p:cNvPr id="27" name="Image 26">
              <a:hlinkClick r:id="rId17"/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4429" y="5989496"/>
              <a:ext cx="1200722" cy="429258"/>
            </a:xfrm>
            <a:prstGeom prst="rect">
              <a:avLst/>
            </a:prstGeom>
          </p:spPr>
        </p:pic>
      </p:grpSp>
      <p:pic>
        <p:nvPicPr>
          <p:cNvPr id="31" name="Image 30">
            <a:hlinkClick r:id="rId19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768" y="3740751"/>
            <a:ext cx="693930" cy="49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09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</a:t>
            </a:r>
            <a:r>
              <a:rPr lang="en-US" dirty="0" smtClean="0"/>
              <a:t>researchers IDs </a:t>
            </a:r>
            <a:r>
              <a:rPr lang="en-US" dirty="0"/>
              <a:t>in your country?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 smtClean="0"/>
              <a:t>All 4EU+ countries : </a:t>
            </a:r>
            <a:r>
              <a:rPr lang="fr-FR" dirty="0" err="1" smtClean="0"/>
              <a:t>strong</a:t>
            </a:r>
            <a:r>
              <a:rPr lang="fr-FR" dirty="0" smtClean="0"/>
              <a:t> </a:t>
            </a:r>
            <a:r>
              <a:rPr lang="fr-FR" dirty="0" err="1" smtClean="0"/>
              <a:t>recommendation</a:t>
            </a:r>
            <a:r>
              <a:rPr lang="fr-FR" dirty="0" smtClean="0"/>
              <a:t> </a:t>
            </a:r>
            <a:r>
              <a:rPr lang="en-US" dirty="0"/>
              <a:t>or even obligation to have an</a:t>
            </a:r>
            <a:r>
              <a:rPr lang="fr-FR" dirty="0" smtClean="0"/>
              <a:t> </a:t>
            </a:r>
            <a:r>
              <a:rPr lang="fr-FR" dirty="0" smtClean="0">
                <a:hlinkClick r:id="rId3"/>
              </a:rPr>
              <a:t>ORCID</a:t>
            </a: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 smtClean="0"/>
              <a:t>In addition</a:t>
            </a:r>
          </a:p>
          <a:p>
            <a:r>
              <a:rPr lang="fr-FR" sz="1800" dirty="0" err="1" smtClean="0"/>
              <a:t>Poland</a:t>
            </a:r>
            <a:r>
              <a:rPr lang="fr-FR" sz="1800" dirty="0" smtClean="0"/>
              <a:t> (</a:t>
            </a:r>
            <a:r>
              <a:rPr lang="fr-FR" sz="1800" dirty="0" smtClean="0">
                <a:hlinkClick r:id="rId4"/>
              </a:rPr>
              <a:t>PBN ID</a:t>
            </a:r>
            <a:r>
              <a:rPr lang="fr-FR" sz="1800" dirty="0" smtClean="0"/>
              <a:t> – not visible), </a:t>
            </a:r>
          </a:p>
          <a:p>
            <a:r>
              <a:rPr lang="fr-FR" sz="1800" dirty="0" err="1" smtClean="0"/>
              <a:t>Czeck</a:t>
            </a:r>
            <a:r>
              <a:rPr lang="fr-FR" sz="1800" dirty="0" smtClean="0"/>
              <a:t> </a:t>
            </a:r>
            <a:r>
              <a:rPr lang="fr-FR" sz="1800" dirty="0" err="1" smtClean="0"/>
              <a:t>republic</a:t>
            </a:r>
            <a:r>
              <a:rPr lang="fr-FR" sz="1800" dirty="0" smtClean="0"/>
              <a:t> (</a:t>
            </a:r>
            <a:r>
              <a:rPr lang="fr-FR" sz="1800" dirty="0" smtClean="0">
                <a:hlinkClick r:id="rId5"/>
              </a:rPr>
              <a:t>VEDIDK</a:t>
            </a:r>
            <a:r>
              <a:rPr lang="fr-FR" sz="1800" dirty="0" smtClean="0"/>
              <a:t> – not visible), </a:t>
            </a:r>
          </a:p>
          <a:p>
            <a:r>
              <a:rPr lang="fr-FR" sz="1800" dirty="0" smtClean="0"/>
              <a:t>Germany (</a:t>
            </a:r>
            <a:r>
              <a:rPr lang="fr-FR" sz="1800" dirty="0" smtClean="0">
                <a:hlinkClick r:id="rId6"/>
              </a:rPr>
              <a:t>GND</a:t>
            </a:r>
            <a:r>
              <a:rPr lang="fr-FR" sz="1800" dirty="0" smtClean="0"/>
              <a:t>-ID), </a:t>
            </a:r>
          </a:p>
          <a:p>
            <a:r>
              <a:rPr lang="fr-FR" sz="1800" dirty="0" smtClean="0"/>
              <a:t>France (</a:t>
            </a:r>
            <a:r>
              <a:rPr lang="fr-FR" sz="1800" dirty="0" err="1" smtClean="0">
                <a:hlinkClick r:id="rId7"/>
              </a:rPr>
              <a:t>Idref</a:t>
            </a:r>
            <a:r>
              <a:rPr lang="fr-FR" sz="1800" dirty="0" smtClean="0"/>
              <a:t>, </a:t>
            </a:r>
            <a:r>
              <a:rPr lang="fr-FR" sz="1800" dirty="0" err="1" smtClean="0">
                <a:hlinkClick r:id="rId8"/>
              </a:rPr>
              <a:t>IdHAL</a:t>
            </a:r>
            <a:r>
              <a:rPr lang="fr-FR" sz="1800" dirty="0" smtClean="0"/>
              <a:t>)</a:t>
            </a:r>
          </a:p>
          <a:p>
            <a:pPr marL="0" indent="0">
              <a:buNone/>
            </a:pP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11</a:t>
            </a:fld>
            <a:endParaRPr lang="cs-CZ" dirty="0"/>
          </a:p>
        </p:txBody>
      </p:sp>
      <p:sp>
        <p:nvSpPr>
          <p:cNvPr id="6" name="Rectangle 5"/>
          <p:cNvSpPr/>
          <p:nvPr/>
        </p:nvSpPr>
        <p:spPr>
          <a:xfrm>
            <a:off x="375030" y="4497169"/>
            <a:ext cx="6349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8710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Exercise</a:t>
            </a:r>
            <a:r>
              <a:rPr lang="fr-FR" dirty="0" smtClean="0"/>
              <a:t> : look for </a:t>
            </a:r>
            <a:r>
              <a:rPr lang="fr-FR" dirty="0" err="1" smtClean="0"/>
              <a:t>you</a:t>
            </a:r>
            <a:r>
              <a:rPr lang="fr-FR" dirty="0" smtClean="0"/>
              <a:t> </a:t>
            </a:r>
            <a:r>
              <a:rPr lang="fr-FR" dirty="0" err="1" smtClean="0"/>
              <a:t>researcher</a:t>
            </a:r>
            <a:r>
              <a:rPr lang="fr-FR" dirty="0" smtClean="0"/>
              <a:t> </a:t>
            </a:r>
            <a:r>
              <a:rPr lang="fr-FR" dirty="0" err="1" smtClean="0"/>
              <a:t>IDs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12</a:t>
            </a:fld>
            <a:endParaRPr lang="cs-CZ" dirty="0"/>
          </a:p>
        </p:txBody>
      </p:sp>
      <p:pic>
        <p:nvPicPr>
          <p:cNvPr id="6" name="Image 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116" y="2548392"/>
            <a:ext cx="584392" cy="248678"/>
          </a:xfrm>
          <a:prstGeom prst="rect">
            <a:avLst/>
          </a:prstGeom>
        </p:spPr>
      </p:pic>
      <p:pic>
        <p:nvPicPr>
          <p:cNvPr id="7" name="Image 6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16" y="3593534"/>
            <a:ext cx="693930" cy="490954"/>
          </a:xfrm>
          <a:prstGeom prst="rect">
            <a:avLst/>
          </a:prstGeom>
        </p:spPr>
      </p:pic>
      <p:pic>
        <p:nvPicPr>
          <p:cNvPr id="9" name="Image 8">
            <a:hlinkClick r:id="rId7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576" y="3514394"/>
            <a:ext cx="551352" cy="517776"/>
          </a:xfrm>
          <a:prstGeom prst="rect">
            <a:avLst/>
          </a:prstGeom>
        </p:spPr>
      </p:pic>
      <p:pic>
        <p:nvPicPr>
          <p:cNvPr id="10" name="Image 9">
            <a:hlinkClick r:id="rId9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455" y="3109131"/>
            <a:ext cx="681754" cy="218374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4277" y="2383431"/>
            <a:ext cx="1089571" cy="5786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4555" y="3593822"/>
            <a:ext cx="1307901" cy="49095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45578" y="1814659"/>
            <a:ext cx="4345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 smtClean="0"/>
              <a:t>Those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 (</a:t>
            </a:r>
            <a:r>
              <a:rPr lang="fr-FR" dirty="0" err="1" smtClean="0"/>
              <a:t>perhaps</a:t>
            </a:r>
            <a:r>
              <a:rPr lang="fr-FR" dirty="0" smtClean="0"/>
              <a:t>) </a:t>
            </a:r>
            <a:r>
              <a:rPr lang="fr-FR" dirty="0" err="1" smtClean="0"/>
              <a:t>didn't</a:t>
            </a:r>
            <a:r>
              <a:rPr lang="fr-FR" dirty="0" smtClean="0"/>
              <a:t> </a:t>
            </a:r>
            <a:r>
              <a:rPr lang="fr-FR" dirty="0" err="1" smtClean="0"/>
              <a:t>create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4708851" y="1795123"/>
            <a:ext cx="4345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 smtClean="0"/>
              <a:t>Those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 </a:t>
            </a:r>
            <a:r>
              <a:rPr lang="fr-FR" dirty="0" err="1" smtClean="0"/>
              <a:t>may</a:t>
            </a:r>
            <a:r>
              <a:rPr lang="fr-FR" dirty="0" smtClean="0"/>
              <a:t> have </a:t>
            </a:r>
            <a:r>
              <a:rPr lang="fr-FR" dirty="0" err="1" smtClean="0"/>
              <a:t>created</a:t>
            </a:r>
            <a:endParaRPr lang="fr-FR" dirty="0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435" y="3518766"/>
            <a:ext cx="1138950" cy="579481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653" y="2322547"/>
            <a:ext cx="2113464" cy="755564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828800" y="143377"/>
            <a:ext cx="6810703" cy="546538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r>
              <a:rPr lang="fr-FR" sz="3200" b="1" dirty="0" err="1">
                <a:latin typeface="+mj-lt"/>
                <a:ea typeface="+mj-ea"/>
                <a:cs typeface="+mj-cs"/>
              </a:rPr>
              <a:t>Join</a:t>
            </a:r>
            <a:r>
              <a:rPr lang="fr-FR" sz="3200" b="1" dirty="0">
                <a:latin typeface="+mj-lt"/>
                <a:ea typeface="+mj-ea"/>
                <a:cs typeface="+mj-cs"/>
              </a:rPr>
              <a:t> on wooclap.com : XQURQH </a:t>
            </a:r>
          </a:p>
        </p:txBody>
      </p:sp>
    </p:spTree>
    <p:extLst>
      <p:ext uri="{BB962C8B-B14F-4D97-AF65-F5344CB8AC3E}">
        <p14:creationId xmlns:p14="http://schemas.microsoft.com/office/powerpoint/2010/main" val="143036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ctrTitle"/>
          </p:nvPr>
        </p:nvSpPr>
        <p:spPr>
          <a:xfrm>
            <a:off x="290476" y="1534688"/>
            <a:ext cx="6542241" cy="1259361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ORCID : the main international PID for the </a:t>
            </a:r>
            <a:r>
              <a:rPr lang="fr-FR" dirty="0" err="1" smtClean="0"/>
              <a:t>researchers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13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379243" y="749351"/>
            <a:ext cx="4123232" cy="619928"/>
          </a:xfrm>
        </p:spPr>
        <p:txBody>
          <a:bodyPr>
            <a:normAutofit/>
          </a:bodyPr>
          <a:lstStyle/>
          <a:p>
            <a:r>
              <a:rPr lang="fr-FR" sz="2000" dirty="0" smtClean="0">
                <a:ea typeface="Tahoma" panose="020B0604030504040204" pitchFamily="34" charset="0"/>
                <a:cs typeface="Tahoma" panose="020B0604030504040204" pitchFamily="34" charset="0"/>
              </a:rPr>
              <a:t>In practice  :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1"/>
          </p:nvPr>
        </p:nvSpPr>
        <p:spPr>
          <a:xfrm>
            <a:off x="379243" y="1218568"/>
            <a:ext cx="3838527" cy="383728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fr-FR" sz="2000" dirty="0"/>
          </a:p>
          <a:p>
            <a:r>
              <a:rPr lang="fr-FR" sz="2900" dirty="0" err="1" smtClean="0"/>
              <a:t>Created</a:t>
            </a:r>
            <a:r>
              <a:rPr lang="fr-FR" sz="2900" dirty="0" smtClean="0"/>
              <a:t> by the </a:t>
            </a:r>
            <a:r>
              <a:rPr lang="fr-FR" sz="2900" dirty="0" err="1" smtClean="0"/>
              <a:t>reseacher</a:t>
            </a:r>
            <a:endParaRPr lang="fr-FR" sz="2900" dirty="0" smtClean="0"/>
          </a:p>
          <a:p>
            <a:endParaRPr lang="fr-FR" sz="2900" dirty="0" smtClean="0"/>
          </a:p>
          <a:p>
            <a:r>
              <a:rPr lang="fr-FR" sz="2900" dirty="0" smtClean="0"/>
              <a:t>Identifies the </a:t>
            </a:r>
            <a:r>
              <a:rPr lang="fr-FR" sz="2900" dirty="0" err="1" smtClean="0"/>
              <a:t>reseacher</a:t>
            </a:r>
            <a:r>
              <a:rPr lang="fr-FR" sz="2900" dirty="0" smtClean="0"/>
              <a:t> </a:t>
            </a:r>
            <a:r>
              <a:rPr lang="fr-FR" sz="2900" dirty="0" err="1" smtClean="0"/>
              <a:t>during</a:t>
            </a:r>
            <a:r>
              <a:rPr lang="fr-FR" sz="2900" dirty="0" smtClean="0"/>
              <a:t> the </a:t>
            </a:r>
            <a:r>
              <a:rPr lang="fr-FR" sz="2900" dirty="0" err="1" smtClean="0"/>
              <a:t>research</a:t>
            </a:r>
            <a:r>
              <a:rPr lang="fr-FR" sz="2900" dirty="0" smtClean="0"/>
              <a:t> workflow</a:t>
            </a:r>
          </a:p>
          <a:p>
            <a:endParaRPr lang="fr-FR" sz="2900" dirty="0"/>
          </a:p>
          <a:p>
            <a:r>
              <a:rPr lang="fr-FR" sz="2900" dirty="0" err="1" smtClean="0"/>
              <a:t>Provides</a:t>
            </a:r>
            <a:r>
              <a:rPr lang="fr-FR" sz="2900" dirty="0" smtClean="0"/>
              <a:t> </a:t>
            </a:r>
            <a:r>
              <a:rPr lang="fr-FR" sz="2900" dirty="0" err="1"/>
              <a:t>b</a:t>
            </a:r>
            <a:r>
              <a:rPr lang="fr-FR" sz="2900" dirty="0" err="1" smtClean="0"/>
              <a:t>etter</a:t>
            </a:r>
            <a:r>
              <a:rPr lang="fr-FR" sz="2900" dirty="0" smtClean="0"/>
              <a:t> </a:t>
            </a:r>
            <a:r>
              <a:rPr lang="fr-FR" sz="2900" dirty="0" err="1" smtClean="0"/>
              <a:t>visibility</a:t>
            </a:r>
            <a:r>
              <a:rPr lang="fr-FR" sz="2900" dirty="0" smtClean="0"/>
              <a:t> </a:t>
            </a:r>
          </a:p>
          <a:p>
            <a:endParaRPr lang="fr-FR" sz="2900" dirty="0"/>
          </a:p>
          <a:p>
            <a:r>
              <a:rPr lang="fr-FR" sz="2900" dirty="0" err="1" smtClean="0"/>
              <a:t>Allows</a:t>
            </a:r>
            <a:r>
              <a:rPr lang="fr-FR" sz="2900" dirty="0" smtClean="0"/>
              <a:t> </a:t>
            </a:r>
            <a:r>
              <a:rPr lang="fr-FR" sz="2900" dirty="0" err="1"/>
              <a:t>b</a:t>
            </a:r>
            <a:r>
              <a:rPr lang="fr-FR" sz="2900" dirty="0" err="1" smtClean="0"/>
              <a:t>etter</a:t>
            </a:r>
            <a:r>
              <a:rPr lang="fr-FR" sz="2900" dirty="0" smtClean="0"/>
              <a:t> </a:t>
            </a:r>
            <a:r>
              <a:rPr lang="fr-FR" sz="2900" dirty="0" err="1" smtClean="0"/>
              <a:t>quality</a:t>
            </a:r>
            <a:r>
              <a:rPr lang="fr-FR" sz="2900" dirty="0" smtClean="0"/>
              <a:t> </a:t>
            </a:r>
            <a:r>
              <a:rPr lang="fr-FR" sz="2900" dirty="0" err="1" smtClean="0"/>
              <a:t>metrics</a:t>
            </a:r>
            <a:endParaRPr lang="fr-FR" sz="29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14</a:t>
            </a:fld>
            <a:endParaRPr lang="cs-CZ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7171" y="481263"/>
            <a:ext cx="4442458" cy="424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2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77DA47-7F58-63A8-AED5-5E935F895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ym typeface="Arial"/>
              </a:rPr>
              <a:t>Ajouter une slide sur l’</a:t>
            </a:r>
            <a:r>
              <a:rPr lang="fr-FR" dirty="0" err="1" smtClean="0">
                <a:sym typeface="Arial"/>
              </a:rPr>
              <a:t>ecosysteme</a:t>
            </a:r>
            <a:r>
              <a:rPr lang="fr-FR" dirty="0" smtClean="0">
                <a:sym typeface="Arial"/>
              </a:rPr>
              <a:t> des identifiants</a:t>
            </a:r>
            <a:endParaRPr lang="da-DK" dirty="0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0062B125-DFBC-98F8-DAA8-B1EE666A8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Open for you! An introduction series to Open Science II</a:t>
            </a:r>
            <a:endParaRPr lang="cs-CZ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625BC21-389A-9714-BFBF-B820C386DC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15</a:t>
            </a:fld>
            <a:endParaRPr lang="cs-CZ" dirty="0"/>
          </a:p>
        </p:txBody>
      </p:sp>
      <p:pic>
        <p:nvPicPr>
          <p:cNvPr id="11" name="Espace réservé du contenu 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78928" y="1693863"/>
            <a:ext cx="3992494" cy="289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7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ag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226" y="2056008"/>
            <a:ext cx="785474" cy="411065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016" y="2044861"/>
            <a:ext cx="514006" cy="51400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377DA47-7F58-63A8-AED5-5E935F89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37" y="651199"/>
            <a:ext cx="8391835" cy="619928"/>
          </a:xfrm>
        </p:spPr>
        <p:txBody>
          <a:bodyPr/>
          <a:lstStyle/>
          <a:p>
            <a:r>
              <a:rPr lang="fr-FR" dirty="0" smtClean="0">
                <a:sym typeface="Arial"/>
              </a:rPr>
              <a:t>National initiatives </a:t>
            </a:r>
            <a:endParaRPr lang="da-DK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625BC21-389A-9714-BFBF-B820C386DC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16</a:t>
            </a:fld>
            <a:endParaRPr lang="cs-CZ" dirty="0"/>
          </a:p>
        </p:txBody>
      </p:sp>
      <p:sp>
        <p:nvSpPr>
          <p:cNvPr id="10" name="Flèche droite 9"/>
          <p:cNvSpPr/>
          <p:nvPr/>
        </p:nvSpPr>
        <p:spPr>
          <a:xfrm>
            <a:off x="831899" y="1237534"/>
            <a:ext cx="7115819" cy="825022"/>
          </a:xfrm>
          <a:prstGeom prst="rightArrow">
            <a:avLst/>
          </a:prstGeom>
          <a:solidFill>
            <a:schemeClr val="bg1"/>
          </a:solidFill>
          <a:ln>
            <a:solidFill>
              <a:srgbClr val="2C4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rgbClr val="2C4390"/>
                </a:solidFill>
              </a:rPr>
              <a:t>National ORCID consortia </a:t>
            </a:r>
            <a:r>
              <a:rPr lang="fr-FR" sz="1400" dirty="0" err="1" smtClean="0">
                <a:solidFill>
                  <a:srgbClr val="2C4390"/>
                </a:solidFill>
              </a:rPr>
              <a:t>creation</a:t>
            </a:r>
            <a:endParaRPr lang="fr-FR" sz="1400" dirty="0">
              <a:solidFill>
                <a:srgbClr val="2C4390"/>
              </a:solidFill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969402" y="1856301"/>
            <a:ext cx="0" cy="103128"/>
          </a:xfrm>
          <a:prstGeom prst="line">
            <a:avLst/>
          </a:prstGeom>
          <a:ln w="28575">
            <a:solidFill>
              <a:srgbClr val="2C43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1680602" y="1856301"/>
            <a:ext cx="0" cy="103128"/>
          </a:xfrm>
          <a:prstGeom prst="line">
            <a:avLst/>
          </a:prstGeom>
          <a:ln w="28575">
            <a:solidFill>
              <a:srgbClr val="2C43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739719" y="1216336"/>
            <a:ext cx="476250" cy="24597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r>
              <a:rPr lang="fr-FR" sz="900" b="1" dirty="0" smtClean="0">
                <a:solidFill>
                  <a:srgbClr val="2C4390"/>
                </a:solidFill>
              </a:rPr>
              <a:t>2014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24397" y="1921875"/>
            <a:ext cx="7312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000" b="1" dirty="0" err="1">
                <a:solidFill>
                  <a:srgbClr val="2C4390"/>
                </a:solidFill>
              </a:rPr>
              <a:t>Denmark</a:t>
            </a:r>
            <a:endParaRPr lang="fr-FR" sz="1000" b="1" dirty="0">
              <a:solidFill>
                <a:srgbClr val="2C4390"/>
              </a:solidFill>
            </a:endParaRP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81" y="2168096"/>
            <a:ext cx="431688" cy="393698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1447757" y="1216336"/>
            <a:ext cx="476250" cy="24597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r>
              <a:rPr lang="fr-FR" sz="900" b="1" dirty="0" smtClean="0">
                <a:solidFill>
                  <a:srgbClr val="2C4390"/>
                </a:solidFill>
              </a:rPr>
              <a:t>2015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1447757" y="1922639"/>
            <a:ext cx="476250" cy="24597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ctr"/>
            <a:r>
              <a:rPr lang="fr-FR" sz="1000" b="1" dirty="0" err="1" smtClean="0">
                <a:solidFill>
                  <a:srgbClr val="2C4390"/>
                </a:solidFill>
              </a:rPr>
              <a:t>Italy</a:t>
            </a:r>
            <a:endParaRPr lang="fr-FR" sz="1000" b="1" dirty="0" smtClean="0">
              <a:solidFill>
                <a:srgbClr val="2C4390"/>
              </a:solidFill>
            </a:endParaRP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125" y="2234950"/>
            <a:ext cx="604954" cy="165100"/>
          </a:xfrm>
          <a:prstGeom prst="rect">
            <a:avLst/>
          </a:prstGeom>
        </p:spPr>
      </p:pic>
      <p:sp>
        <p:nvSpPr>
          <p:cNvPr id="23" name="ZoneTexte 22"/>
          <p:cNvSpPr txBox="1"/>
          <p:nvPr/>
        </p:nvSpPr>
        <p:spPr>
          <a:xfrm>
            <a:off x="2170374" y="1216336"/>
            <a:ext cx="476250" cy="24597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r>
              <a:rPr lang="fr-FR" sz="900" b="1" dirty="0" smtClean="0">
                <a:solidFill>
                  <a:srgbClr val="2C4390"/>
                </a:solidFill>
              </a:rPr>
              <a:t>2016</a:t>
            </a:r>
          </a:p>
        </p:txBody>
      </p:sp>
      <p:cxnSp>
        <p:nvCxnSpPr>
          <p:cNvPr id="24" name="Connecteur droit 23"/>
          <p:cNvCxnSpPr/>
          <p:nvPr/>
        </p:nvCxnSpPr>
        <p:spPr>
          <a:xfrm>
            <a:off x="2408499" y="1856301"/>
            <a:ext cx="0" cy="103128"/>
          </a:xfrm>
          <a:prstGeom prst="line">
            <a:avLst/>
          </a:prstGeom>
          <a:ln w="28575">
            <a:solidFill>
              <a:srgbClr val="2C43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2030652" y="1921875"/>
            <a:ext cx="755694" cy="24597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/>
            <a:r>
              <a:rPr lang="fr-FR" sz="1000" b="1" dirty="0" smtClean="0">
                <a:solidFill>
                  <a:srgbClr val="2C4390"/>
                </a:solidFill>
              </a:rPr>
              <a:t>Germany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3633437" y="1216336"/>
            <a:ext cx="476250" cy="24597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r>
              <a:rPr lang="fr-FR" sz="900" b="1" dirty="0" smtClean="0">
                <a:solidFill>
                  <a:srgbClr val="2C4390"/>
                </a:solidFill>
              </a:rPr>
              <a:t>2018</a:t>
            </a:r>
          </a:p>
        </p:txBody>
      </p:sp>
      <p:cxnSp>
        <p:nvCxnSpPr>
          <p:cNvPr id="28" name="Connecteur droit 27"/>
          <p:cNvCxnSpPr/>
          <p:nvPr/>
        </p:nvCxnSpPr>
        <p:spPr>
          <a:xfrm>
            <a:off x="3854361" y="1866826"/>
            <a:ext cx="0" cy="103128"/>
          </a:xfrm>
          <a:prstGeom prst="line">
            <a:avLst/>
          </a:prstGeom>
          <a:ln w="28575">
            <a:solidFill>
              <a:srgbClr val="2C43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/>
          <p:cNvSpPr txBox="1"/>
          <p:nvPr/>
        </p:nvSpPr>
        <p:spPr>
          <a:xfrm>
            <a:off x="3347355" y="1921875"/>
            <a:ext cx="983345" cy="24597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/>
            <a:r>
              <a:rPr lang="fr-FR" sz="1000" b="1" dirty="0" err="1" smtClean="0">
                <a:solidFill>
                  <a:srgbClr val="2C4390"/>
                </a:solidFill>
              </a:rPr>
              <a:t>Czech</a:t>
            </a:r>
            <a:r>
              <a:rPr lang="fr-FR" sz="1000" b="1" dirty="0" smtClean="0">
                <a:solidFill>
                  <a:srgbClr val="2C4390"/>
                </a:solidFill>
              </a:rPr>
              <a:t> </a:t>
            </a:r>
            <a:r>
              <a:rPr lang="fr-FR" sz="1000" b="1" dirty="0" err="1" smtClean="0">
                <a:solidFill>
                  <a:srgbClr val="2C4390"/>
                </a:solidFill>
              </a:rPr>
              <a:t>Republic</a:t>
            </a:r>
            <a:endParaRPr lang="fr-FR" sz="1000" b="1" dirty="0" smtClean="0">
              <a:solidFill>
                <a:srgbClr val="2C4390"/>
              </a:solidFill>
            </a:endParaRPr>
          </a:p>
        </p:txBody>
      </p:sp>
      <p:pic>
        <p:nvPicPr>
          <p:cNvPr id="30" name="Image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112" y="2364945"/>
            <a:ext cx="402498" cy="228082"/>
          </a:xfrm>
          <a:prstGeom prst="rect">
            <a:avLst/>
          </a:prstGeom>
        </p:spPr>
      </p:pic>
      <p:cxnSp>
        <p:nvCxnSpPr>
          <p:cNvPr id="31" name="Connecteur droit 30"/>
          <p:cNvCxnSpPr/>
          <p:nvPr/>
        </p:nvCxnSpPr>
        <p:spPr>
          <a:xfrm>
            <a:off x="4575160" y="1866826"/>
            <a:ext cx="0" cy="103128"/>
          </a:xfrm>
          <a:prstGeom prst="line">
            <a:avLst/>
          </a:prstGeom>
          <a:ln w="28575">
            <a:solidFill>
              <a:srgbClr val="2C43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ZoneTexte 31"/>
          <p:cNvSpPr txBox="1"/>
          <p:nvPr/>
        </p:nvSpPr>
        <p:spPr>
          <a:xfrm>
            <a:off x="4154826" y="1933432"/>
            <a:ext cx="840667" cy="222857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 fontScale="92500" lnSpcReduction="10000"/>
          </a:bodyPr>
          <a:lstStyle/>
          <a:p>
            <a:pPr algn="ctr"/>
            <a:r>
              <a:rPr lang="fr-FR" sz="1000" b="1" dirty="0" smtClean="0">
                <a:solidFill>
                  <a:srgbClr val="2C4390"/>
                </a:solidFill>
              </a:rPr>
              <a:t>France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4337034" y="1216335"/>
            <a:ext cx="476250" cy="24597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r>
              <a:rPr lang="fr-FR" sz="900" b="1" dirty="0" smtClean="0">
                <a:solidFill>
                  <a:srgbClr val="2C4390"/>
                </a:solidFill>
              </a:rPr>
              <a:t>2019</a:t>
            </a:r>
          </a:p>
        </p:txBody>
      </p:sp>
      <p:sp>
        <p:nvSpPr>
          <p:cNvPr id="35" name="Zástupný symbol pro obsah 14"/>
          <p:cNvSpPr>
            <a:spLocks noGrp="1"/>
          </p:cNvSpPr>
          <p:nvPr>
            <p:ph sz="half" idx="4294967295"/>
          </p:nvPr>
        </p:nvSpPr>
        <p:spPr>
          <a:xfrm>
            <a:off x="6179675" y="2902574"/>
            <a:ext cx="2338572" cy="1910880"/>
          </a:xfrm>
          <a:prstGeom prst="rect">
            <a:avLst/>
          </a:prstGeom>
          <a:noFill/>
        </p:spPr>
        <p:txBody>
          <a:bodyPr wrap="square" lIns="144000" tIns="108000" rIns="144000" bIns="108000">
            <a:spAutoFit/>
          </a:bodyPr>
          <a:lstStyle/>
          <a:p>
            <a:pPr marL="0" indent="0" algn="ctr">
              <a:buNone/>
            </a:pPr>
            <a:r>
              <a:rPr lang="fr-FR" sz="1400" b="1" dirty="0" smtClean="0">
                <a:solidFill>
                  <a:srgbClr val="2C4390"/>
                </a:solidFill>
              </a:rPr>
              <a:t>CRIS </a:t>
            </a:r>
            <a:r>
              <a:rPr lang="fr-FR" sz="1400" b="1" dirty="0" err="1">
                <a:solidFill>
                  <a:srgbClr val="2C4390"/>
                </a:solidFill>
              </a:rPr>
              <a:t>i</a:t>
            </a:r>
            <a:r>
              <a:rPr lang="fr-FR" sz="1400" b="1" dirty="0" err="1" smtClean="0">
                <a:solidFill>
                  <a:srgbClr val="2C4390"/>
                </a:solidFill>
              </a:rPr>
              <a:t>ntegration</a:t>
            </a:r>
            <a:endParaRPr lang="fr-FR" sz="1400" b="1" dirty="0" smtClean="0">
              <a:solidFill>
                <a:srgbClr val="2C4390"/>
              </a:solidFill>
            </a:endParaRPr>
          </a:p>
          <a:p>
            <a:endParaRPr lang="fr-FR" sz="2000" dirty="0">
              <a:solidFill>
                <a:schemeClr val="bg1"/>
              </a:solidFill>
            </a:endParaRPr>
          </a:p>
          <a:p>
            <a:endParaRPr lang="fr-FR" sz="2000" dirty="0" smtClean="0">
              <a:solidFill>
                <a:schemeClr val="bg1"/>
              </a:solidFill>
            </a:endParaRPr>
          </a:p>
          <a:p>
            <a:endParaRPr lang="fr-FR" sz="2000" dirty="0">
              <a:solidFill>
                <a:schemeClr val="bg1"/>
              </a:solidFill>
            </a:endParaRPr>
          </a:p>
          <a:p>
            <a:endParaRPr lang="cs-CZ" sz="2000" dirty="0">
              <a:solidFill>
                <a:schemeClr val="bg1"/>
              </a:solidFill>
            </a:endParaRPr>
          </a:p>
        </p:txBody>
      </p:sp>
      <p:pic>
        <p:nvPicPr>
          <p:cNvPr id="37" name="Image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258" y="3336005"/>
            <a:ext cx="669826" cy="705080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08551" y="4082937"/>
            <a:ext cx="1104172" cy="527094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 rotWithShape="1">
          <a:blip r:embed="rId10"/>
          <a:srcRect l="4152" t="9801" r="2703" b="8606"/>
          <a:stretch/>
        </p:blipFill>
        <p:spPr>
          <a:xfrm>
            <a:off x="7299390" y="4013133"/>
            <a:ext cx="1440180" cy="610798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 rotWithShape="1">
          <a:blip r:embed="rId11"/>
          <a:srcRect t="2136" b="5461"/>
          <a:stretch/>
        </p:blipFill>
        <p:spPr>
          <a:xfrm>
            <a:off x="7144285" y="3470421"/>
            <a:ext cx="1004337" cy="518160"/>
          </a:xfrm>
          <a:prstGeom prst="rect">
            <a:avLst/>
          </a:prstGeom>
        </p:spPr>
      </p:pic>
      <p:sp>
        <p:nvSpPr>
          <p:cNvPr id="43" name="Zástupný symbol pro obsah 14"/>
          <p:cNvSpPr>
            <a:spLocks noGrp="1"/>
          </p:cNvSpPr>
          <p:nvPr>
            <p:ph sz="half" idx="4294967295"/>
          </p:nvPr>
        </p:nvSpPr>
        <p:spPr>
          <a:xfrm>
            <a:off x="593040" y="2902574"/>
            <a:ext cx="2338572" cy="1910880"/>
          </a:xfrm>
          <a:prstGeom prst="rect">
            <a:avLst/>
          </a:prstGeom>
          <a:noFill/>
        </p:spPr>
        <p:txBody>
          <a:bodyPr wrap="square" lIns="144000" tIns="108000" rIns="144000" bIns="108000">
            <a:spAutoFit/>
          </a:bodyPr>
          <a:lstStyle/>
          <a:p>
            <a:pPr marL="0" indent="0" algn="ctr">
              <a:buNone/>
            </a:pPr>
            <a:r>
              <a:rPr lang="fr-FR" sz="1400" b="1" dirty="0" smtClean="0">
                <a:solidFill>
                  <a:srgbClr val="2C4390"/>
                </a:solidFill>
              </a:rPr>
              <a:t>Open Science </a:t>
            </a:r>
            <a:r>
              <a:rPr lang="fr-FR" sz="1400" b="1" dirty="0" err="1" smtClean="0">
                <a:solidFill>
                  <a:srgbClr val="2C4390"/>
                </a:solidFill>
              </a:rPr>
              <a:t>policies</a:t>
            </a:r>
            <a:endParaRPr lang="fr-FR" sz="1400" b="1" dirty="0" smtClean="0">
              <a:solidFill>
                <a:srgbClr val="2C4390"/>
              </a:solidFill>
            </a:endParaRPr>
          </a:p>
          <a:p>
            <a:endParaRPr lang="fr-FR" sz="2000" dirty="0">
              <a:solidFill>
                <a:schemeClr val="bg1"/>
              </a:solidFill>
            </a:endParaRPr>
          </a:p>
          <a:p>
            <a:endParaRPr lang="fr-FR" sz="2000" dirty="0" smtClean="0">
              <a:solidFill>
                <a:schemeClr val="bg1"/>
              </a:solidFill>
            </a:endParaRPr>
          </a:p>
          <a:p>
            <a:endParaRPr lang="fr-FR" sz="2000" dirty="0">
              <a:solidFill>
                <a:schemeClr val="bg1"/>
              </a:solidFill>
            </a:endParaRPr>
          </a:p>
          <a:p>
            <a:endParaRPr lang="cs-CZ" sz="2000" dirty="0">
              <a:solidFill>
                <a:schemeClr val="bg1"/>
              </a:solidFill>
            </a:endParaRPr>
          </a:p>
        </p:txBody>
      </p:sp>
      <p:sp>
        <p:nvSpPr>
          <p:cNvPr id="44" name="Zástupný symbol pro obsah 14"/>
          <p:cNvSpPr>
            <a:spLocks noGrp="1"/>
          </p:cNvSpPr>
          <p:nvPr>
            <p:ph sz="half" idx="4294967295"/>
          </p:nvPr>
        </p:nvSpPr>
        <p:spPr>
          <a:xfrm>
            <a:off x="2958323" y="2902574"/>
            <a:ext cx="2892087" cy="1541549"/>
          </a:xfrm>
          <a:prstGeom prst="rect">
            <a:avLst/>
          </a:prstGeom>
          <a:noFill/>
        </p:spPr>
        <p:txBody>
          <a:bodyPr wrap="square" lIns="144000" tIns="108000" rIns="144000" bIns="108000">
            <a:spAutoFit/>
          </a:bodyPr>
          <a:lstStyle/>
          <a:p>
            <a:pPr marL="0" indent="0" algn="ctr">
              <a:buNone/>
            </a:pPr>
            <a:r>
              <a:rPr lang="fr-FR" sz="1400" b="1" dirty="0" smtClean="0">
                <a:solidFill>
                  <a:srgbClr val="2C4390"/>
                </a:solidFill>
              </a:rPr>
              <a:t>OS Infrastructures </a:t>
            </a:r>
            <a:r>
              <a:rPr lang="fr-FR" sz="1400" b="1" dirty="0" err="1">
                <a:solidFill>
                  <a:srgbClr val="2C4390"/>
                </a:solidFill>
              </a:rPr>
              <a:t>i</a:t>
            </a:r>
            <a:r>
              <a:rPr lang="fr-FR" sz="1400" b="1" dirty="0" err="1" smtClean="0">
                <a:solidFill>
                  <a:srgbClr val="2C4390"/>
                </a:solidFill>
              </a:rPr>
              <a:t>ntegration</a:t>
            </a:r>
            <a:endParaRPr lang="fr-FR" sz="1400" b="1" dirty="0" smtClean="0">
              <a:solidFill>
                <a:srgbClr val="2C4390"/>
              </a:solidFill>
            </a:endParaRPr>
          </a:p>
          <a:p>
            <a:endParaRPr lang="fr-FR" sz="2000" dirty="0">
              <a:solidFill>
                <a:schemeClr val="bg1"/>
              </a:solidFill>
            </a:endParaRPr>
          </a:p>
          <a:p>
            <a:endParaRPr lang="fr-FR" sz="2000" dirty="0" smtClean="0">
              <a:solidFill>
                <a:schemeClr val="bg1"/>
              </a:solidFill>
            </a:endParaRPr>
          </a:p>
          <a:p>
            <a:endParaRPr lang="fr-FR" sz="2000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246" y="3380990"/>
            <a:ext cx="617765" cy="61776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810" r="7350" b="23674"/>
          <a:stretch/>
        </p:blipFill>
        <p:spPr>
          <a:xfrm>
            <a:off x="4131317" y="3450469"/>
            <a:ext cx="1260998" cy="47861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693" y="3963890"/>
            <a:ext cx="1551786" cy="79917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273" y="4062918"/>
            <a:ext cx="754268" cy="480845"/>
          </a:xfrm>
          <a:prstGeom prst="rect">
            <a:avLst/>
          </a:prstGeom>
        </p:spPr>
      </p:pic>
      <p:pic>
        <p:nvPicPr>
          <p:cNvPr id="9" name="Image 8">
            <a:hlinkClick r:id="rId16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204" y="3739021"/>
            <a:ext cx="652274" cy="652274"/>
          </a:xfrm>
          <a:prstGeom prst="rect">
            <a:avLst/>
          </a:prstGeom>
        </p:spPr>
      </p:pic>
      <p:pic>
        <p:nvPicPr>
          <p:cNvPr id="11" name="Image 10">
            <a:hlinkClick r:id="rId18"/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7" t="34296" r="19000" b="28370"/>
          <a:stretch/>
        </p:blipFill>
        <p:spPr>
          <a:xfrm>
            <a:off x="927106" y="3325180"/>
            <a:ext cx="1652233" cy="383626"/>
          </a:xfrm>
          <a:prstGeom prst="rect">
            <a:avLst/>
          </a:prstGeom>
        </p:spPr>
      </p:pic>
      <p:pic>
        <p:nvPicPr>
          <p:cNvPr id="13" name="Image 12">
            <a:hlinkClick r:id="rId20"/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118" y="3729501"/>
            <a:ext cx="824221" cy="661699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22"/>
          <a:srcRect t="62894" r="10666"/>
          <a:stretch/>
        </p:blipFill>
        <p:spPr>
          <a:xfrm>
            <a:off x="1245339" y="4504514"/>
            <a:ext cx="1570626" cy="339092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 rotWithShape="1">
          <a:blip r:embed="rId10"/>
          <a:srcRect l="4152" t="11948" r="52711" b="8606"/>
          <a:stretch/>
        </p:blipFill>
        <p:spPr>
          <a:xfrm>
            <a:off x="715295" y="4409436"/>
            <a:ext cx="666965" cy="59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97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Examples of national and international funder policies 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EF6A556-5F68-A49E-52A0-CF77E49314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7138" y="1707061"/>
            <a:ext cx="8553502" cy="289022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600" b="1" dirty="0" smtClean="0"/>
              <a:t>Ask for a PID (such as ORCID)</a:t>
            </a:r>
          </a:p>
          <a:p>
            <a:r>
              <a:rPr lang="en-US" sz="1600" dirty="0" smtClean="0"/>
              <a:t>Horizon  Europe</a:t>
            </a:r>
          </a:p>
          <a:p>
            <a:r>
              <a:rPr lang="en-US" sz="1600" dirty="0" smtClean="0"/>
              <a:t>GACR </a:t>
            </a:r>
            <a:r>
              <a:rPr lang="en-US" sz="1600" dirty="0"/>
              <a:t>(</a:t>
            </a:r>
            <a:r>
              <a:rPr lang="fr-FR" sz="1600" dirty="0" err="1"/>
              <a:t>Grantová</a:t>
            </a:r>
            <a:r>
              <a:rPr lang="fr-FR" sz="1600" dirty="0"/>
              <a:t> </a:t>
            </a:r>
            <a:r>
              <a:rPr lang="fr-FR" sz="1600" dirty="0" err="1"/>
              <a:t>agentura</a:t>
            </a:r>
            <a:r>
              <a:rPr lang="fr-FR" sz="1600" dirty="0"/>
              <a:t> </a:t>
            </a:r>
            <a:r>
              <a:rPr lang="fr-FR" sz="1600" dirty="0" err="1"/>
              <a:t>České</a:t>
            </a:r>
            <a:r>
              <a:rPr lang="fr-FR" sz="1600" dirty="0"/>
              <a:t> </a:t>
            </a:r>
            <a:r>
              <a:rPr lang="fr-FR" sz="1600" dirty="0" err="1"/>
              <a:t>republiky</a:t>
            </a:r>
            <a:r>
              <a:rPr lang="fr-FR" sz="1600" dirty="0"/>
              <a:t>)</a:t>
            </a:r>
            <a:r>
              <a:rPr lang="en-US" sz="1600" dirty="0"/>
              <a:t> </a:t>
            </a: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b="1" dirty="0" smtClean="0"/>
              <a:t>Recommend ORCID</a:t>
            </a:r>
          </a:p>
          <a:p>
            <a:r>
              <a:rPr lang="da-DK" sz="1600" dirty="0" smtClean="0"/>
              <a:t>DFG (Deutsche Forschungsgemeinschatf)</a:t>
            </a:r>
          </a:p>
          <a:p>
            <a:r>
              <a:rPr lang="en-US" sz="1600" dirty="0" smtClean="0"/>
              <a:t>Danish </a:t>
            </a:r>
            <a:r>
              <a:rPr lang="en-US" sz="1600" dirty="0"/>
              <a:t>National Research </a:t>
            </a:r>
            <a:r>
              <a:rPr lang="en-US" sz="1600" dirty="0" smtClean="0"/>
              <a:t>Foundation</a:t>
            </a:r>
          </a:p>
          <a:p>
            <a:endParaRPr lang="en-US" sz="1600" dirty="0"/>
          </a:p>
          <a:p>
            <a:pPr marL="0" indent="0">
              <a:buNone/>
            </a:pPr>
            <a:r>
              <a:rPr lang="da-DK" sz="1600" b="1" dirty="0" smtClean="0"/>
              <a:t>Require </a:t>
            </a:r>
            <a:r>
              <a:rPr lang="en-US" sz="1600" b="1" dirty="0"/>
              <a:t>grant holders to register an </a:t>
            </a:r>
            <a:r>
              <a:rPr lang="en-US" sz="1600" b="1" dirty="0" smtClean="0"/>
              <a:t>ORCID</a:t>
            </a:r>
            <a:endParaRPr lang="da-DK" sz="1600" dirty="0" smtClean="0"/>
          </a:p>
          <a:p>
            <a:r>
              <a:rPr lang="da-DK" sz="1600" dirty="0" smtClean="0"/>
              <a:t>ANR (Agence Nationale de Recherche)</a:t>
            </a:r>
          </a:p>
          <a:p>
            <a:r>
              <a:rPr lang="fr-FR" sz="1600" dirty="0" err="1" smtClean="0"/>
              <a:t>Lundbeckfonden</a:t>
            </a:r>
            <a:endParaRPr lang="en-US" sz="1600" dirty="0" smtClean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BE41445-534B-85B9-AE06-49490A81D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511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Publishers policies 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EF6A556-5F68-A49E-52A0-CF77E49314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7138" y="1707061"/>
            <a:ext cx="4575862" cy="2890222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ts val="0"/>
              </a:spcBef>
              <a:buClrTx/>
              <a:buNone/>
              <a:defRPr/>
            </a:pPr>
            <a:r>
              <a:rPr lang="fr-FR" sz="1600" dirty="0" err="1" smtClean="0"/>
              <a:t>Many</a:t>
            </a:r>
            <a:r>
              <a:rPr lang="fr-FR" sz="1600" dirty="0" smtClean="0"/>
              <a:t> </a:t>
            </a:r>
            <a:r>
              <a:rPr lang="fr-FR" sz="1600" dirty="0" err="1" smtClean="0"/>
              <a:t>publishers</a:t>
            </a:r>
            <a:r>
              <a:rPr lang="fr-FR" sz="1600" dirty="0" smtClean="0"/>
              <a:t> </a:t>
            </a:r>
            <a:r>
              <a:rPr lang="fr-FR" sz="1600" dirty="0" err="1" smtClean="0"/>
              <a:t>require</a:t>
            </a:r>
            <a:r>
              <a:rPr lang="fr-FR" sz="1600" dirty="0" smtClean="0"/>
              <a:t> </a:t>
            </a:r>
            <a:r>
              <a:rPr lang="fr-FR" sz="1600" dirty="0" err="1" smtClean="0"/>
              <a:t>authors</a:t>
            </a:r>
            <a:r>
              <a:rPr lang="fr-FR" sz="1600" dirty="0" smtClean="0"/>
              <a:t> to have an ORCID. For instance 1100 </a:t>
            </a:r>
            <a:r>
              <a:rPr lang="fr-FR" sz="1600" dirty="0" err="1" smtClean="0"/>
              <a:t>Wiley</a:t>
            </a:r>
            <a:r>
              <a:rPr lang="fr-FR" sz="1600" dirty="0" smtClean="0"/>
              <a:t> </a:t>
            </a:r>
            <a:r>
              <a:rPr lang="fr-FR" sz="1600" dirty="0" err="1" smtClean="0"/>
              <a:t>journals</a:t>
            </a:r>
            <a:r>
              <a:rPr lang="fr-FR" sz="1600" dirty="0" smtClean="0"/>
              <a:t> </a:t>
            </a:r>
            <a:r>
              <a:rPr lang="fr-FR" sz="1600" dirty="0" err="1" smtClean="0"/>
              <a:t>require</a:t>
            </a:r>
            <a:r>
              <a:rPr lang="fr-FR" sz="1600" dirty="0" smtClean="0"/>
              <a:t> </a:t>
            </a:r>
            <a:r>
              <a:rPr lang="fr-FR" sz="1600" dirty="0" err="1"/>
              <a:t>corresponding</a:t>
            </a:r>
            <a:r>
              <a:rPr lang="fr-FR" sz="1600" dirty="0"/>
              <a:t> </a:t>
            </a:r>
            <a:r>
              <a:rPr lang="fr-FR" sz="1600" dirty="0" err="1"/>
              <a:t>authors</a:t>
            </a:r>
            <a:r>
              <a:rPr lang="fr-FR" sz="1600" dirty="0"/>
              <a:t> </a:t>
            </a:r>
            <a:r>
              <a:rPr lang="fr-FR" sz="1600" dirty="0" smtClean="0"/>
              <a:t>to </a:t>
            </a:r>
            <a:r>
              <a:rPr lang="fr-FR" sz="1600" dirty="0" err="1" smtClean="0"/>
              <a:t>register</a:t>
            </a:r>
            <a:r>
              <a:rPr lang="fr-FR" sz="1600" dirty="0" smtClean="0"/>
              <a:t> an ORCID.</a:t>
            </a:r>
          </a:p>
          <a:p>
            <a:pPr marL="0" lvl="0" indent="0" fontAlgn="base">
              <a:spcBef>
                <a:spcPts val="0"/>
              </a:spcBef>
              <a:buClrTx/>
              <a:buNone/>
              <a:defRPr/>
            </a:pPr>
            <a:endParaRPr lang="fr-FR" sz="1600" dirty="0"/>
          </a:p>
          <a:p>
            <a:pPr marL="0" lvl="0" indent="0" fontAlgn="base">
              <a:spcBef>
                <a:spcPts val="0"/>
              </a:spcBef>
              <a:buClrTx/>
              <a:buNone/>
              <a:defRPr/>
            </a:pPr>
            <a:r>
              <a:rPr lang="fr-FR" sz="1600" dirty="0" err="1" smtClean="0"/>
              <a:t>Some</a:t>
            </a:r>
            <a:r>
              <a:rPr lang="fr-FR" sz="1600" dirty="0" smtClean="0"/>
              <a:t> </a:t>
            </a:r>
            <a:r>
              <a:rPr lang="fr-FR" sz="1600" dirty="0" err="1" smtClean="0"/>
              <a:t>publishers</a:t>
            </a:r>
            <a:r>
              <a:rPr lang="fr-FR" sz="1600" dirty="0" smtClean="0"/>
              <a:t> </a:t>
            </a:r>
            <a:r>
              <a:rPr lang="fr-FR" sz="1600" dirty="0" err="1" smtClean="0"/>
              <a:t>allow</a:t>
            </a:r>
            <a:r>
              <a:rPr lang="fr-FR" sz="1600" dirty="0" smtClean="0"/>
              <a:t> </a:t>
            </a:r>
            <a:r>
              <a:rPr lang="fr-FR" sz="1600" dirty="0" err="1" smtClean="0"/>
              <a:t>researchers</a:t>
            </a:r>
            <a:r>
              <a:rPr lang="fr-FR" sz="1600" dirty="0" smtClean="0"/>
              <a:t> to </a:t>
            </a:r>
            <a:r>
              <a:rPr lang="fr-FR" sz="1600" dirty="0" err="1" smtClean="0"/>
              <a:t>add</a:t>
            </a:r>
            <a:r>
              <a:rPr lang="fr-FR" sz="1600" dirty="0" smtClean="0"/>
              <a:t> an ORCID to import </a:t>
            </a:r>
            <a:r>
              <a:rPr lang="fr-FR" sz="1600" dirty="0" err="1" smtClean="0"/>
              <a:t>peer</a:t>
            </a:r>
            <a:r>
              <a:rPr lang="fr-FR" sz="1600" dirty="0" smtClean="0"/>
              <a:t> </a:t>
            </a:r>
            <a:r>
              <a:rPr lang="fr-FR" sz="1600" dirty="0" err="1" smtClean="0"/>
              <a:t>review</a:t>
            </a:r>
            <a:r>
              <a:rPr lang="fr-FR" sz="1600" dirty="0" smtClean="0"/>
              <a:t> data to </a:t>
            </a:r>
            <a:r>
              <a:rPr lang="fr-FR" sz="1600" dirty="0" err="1" smtClean="0"/>
              <a:t>their</a:t>
            </a:r>
            <a:r>
              <a:rPr lang="fr-FR" sz="1600" dirty="0" smtClean="0"/>
              <a:t> ORCID profile (e. g. : ACS, F1000…) </a:t>
            </a:r>
          </a:p>
          <a:p>
            <a:pPr marL="0" lvl="0" indent="0" fontAlgn="base">
              <a:spcBef>
                <a:spcPts val="0"/>
              </a:spcBef>
              <a:buClrTx/>
              <a:buNone/>
              <a:defRPr/>
            </a:pPr>
            <a:endParaRPr lang="fr-FR" sz="1600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BE41445-534B-85B9-AE06-49490A81D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18</a:t>
            </a:fld>
            <a:endParaRPr lang="cs-CZ" dirty="0"/>
          </a:p>
        </p:txBody>
      </p:sp>
      <p:pic>
        <p:nvPicPr>
          <p:cNvPr id="7" name="Image 6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213" y="2282500"/>
            <a:ext cx="774727" cy="774727"/>
          </a:xfrm>
          <a:prstGeom prst="rect">
            <a:avLst/>
          </a:prstGeom>
        </p:spPr>
      </p:pic>
      <p:pic>
        <p:nvPicPr>
          <p:cNvPr id="8" name="Image 7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156" y="1579294"/>
            <a:ext cx="1618286" cy="6490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18" y="2341693"/>
            <a:ext cx="823002" cy="77910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820" y="3120801"/>
            <a:ext cx="1584800" cy="103452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0820" y="4023908"/>
            <a:ext cx="1644382" cy="34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19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BE41445-534B-85B9-AE06-49490A81D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19</a:t>
            </a:fld>
            <a:endParaRPr lang="cs-CZ" dirty="0"/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680855" y="268562"/>
            <a:ext cx="8263374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28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2" name="Groupe 11"/>
          <p:cNvGrpSpPr/>
          <p:nvPr/>
        </p:nvGrpSpPr>
        <p:grpSpPr>
          <a:xfrm>
            <a:off x="3420906" y="1323788"/>
            <a:ext cx="1863742" cy="1750584"/>
            <a:chOff x="3491880" y="1975403"/>
            <a:chExt cx="2021839" cy="1899082"/>
          </a:xfrm>
        </p:grpSpPr>
        <p:sp>
          <p:nvSpPr>
            <p:cNvPr id="13" name="Ellipse 12"/>
            <p:cNvSpPr/>
            <p:nvPr/>
          </p:nvSpPr>
          <p:spPr>
            <a:xfrm>
              <a:off x="3491880" y="1975403"/>
              <a:ext cx="2021839" cy="1899082"/>
            </a:xfrm>
            <a:prstGeom prst="ellipse">
              <a:avLst/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4620" y="2619053"/>
              <a:ext cx="1657149" cy="55646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</p:pic>
      </p:grpSp>
      <p:sp>
        <p:nvSpPr>
          <p:cNvPr id="15" name="Rectangle 14"/>
          <p:cNvSpPr/>
          <p:nvPr/>
        </p:nvSpPr>
        <p:spPr>
          <a:xfrm>
            <a:off x="5978979" y="1355703"/>
            <a:ext cx="2160240" cy="1733503"/>
          </a:xfrm>
          <a:prstGeom prst="rect">
            <a:avLst/>
          </a:prstGeom>
          <a:noFill/>
          <a:ln>
            <a:solidFill>
              <a:srgbClr val="1D2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/>
          <p:cNvGrpSpPr/>
          <p:nvPr/>
        </p:nvGrpSpPr>
        <p:grpSpPr>
          <a:xfrm>
            <a:off x="6147081" y="1321591"/>
            <a:ext cx="1681653" cy="952962"/>
            <a:chOff x="6585558" y="2267206"/>
            <a:chExt cx="1681653" cy="952962"/>
          </a:xfrm>
        </p:grpSpPr>
        <p:pic>
          <p:nvPicPr>
            <p:cNvPr id="17" name="Imag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5558" y="2346706"/>
              <a:ext cx="1007902" cy="707036"/>
            </a:xfrm>
            <a:prstGeom prst="rect">
              <a:avLst/>
            </a:prstGeom>
          </p:spPr>
        </p:pic>
        <p:pic>
          <p:nvPicPr>
            <p:cNvPr id="18" name="Image 1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469"/>
            <a:stretch/>
          </p:blipFill>
          <p:spPr>
            <a:xfrm>
              <a:off x="7547129" y="2267206"/>
              <a:ext cx="720082" cy="572686"/>
            </a:xfrm>
            <a:prstGeom prst="rect">
              <a:avLst/>
            </a:prstGeom>
          </p:spPr>
        </p:pic>
        <p:pic>
          <p:nvPicPr>
            <p:cNvPr id="20" name="Image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8" t="23190" r="40789" b="25626"/>
            <a:stretch/>
          </p:blipFill>
          <p:spPr>
            <a:xfrm>
              <a:off x="7593460" y="2930292"/>
              <a:ext cx="579752" cy="289876"/>
            </a:xfrm>
            <a:prstGeom prst="rect">
              <a:avLst/>
            </a:prstGeom>
          </p:spPr>
        </p:pic>
      </p:grpSp>
      <p:sp>
        <p:nvSpPr>
          <p:cNvPr id="21" name="ZoneTexte 20"/>
          <p:cNvSpPr txBox="1"/>
          <p:nvPr/>
        </p:nvSpPr>
        <p:spPr>
          <a:xfrm>
            <a:off x="5978979" y="1067216"/>
            <a:ext cx="2160240" cy="215444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fr-FR" sz="1400" b="1" dirty="0" err="1" smtClean="0">
                <a:solidFill>
                  <a:srgbClr val="1D2769"/>
                </a:solidFill>
              </a:rPr>
              <a:t>Databases</a:t>
            </a:r>
            <a:endParaRPr lang="fr-FR" sz="1400" b="1" dirty="0">
              <a:solidFill>
                <a:srgbClr val="1D2769"/>
              </a:solidFill>
            </a:endParaRPr>
          </a:p>
        </p:txBody>
      </p:sp>
      <p:grpSp>
        <p:nvGrpSpPr>
          <p:cNvPr id="22" name="Groupe 21"/>
          <p:cNvGrpSpPr/>
          <p:nvPr/>
        </p:nvGrpSpPr>
        <p:grpSpPr>
          <a:xfrm>
            <a:off x="914917" y="1240620"/>
            <a:ext cx="1818797" cy="1655086"/>
            <a:chOff x="1783400" y="1847501"/>
            <a:chExt cx="1818797" cy="1655086"/>
          </a:xfrm>
        </p:grpSpPr>
        <p:grpSp>
          <p:nvGrpSpPr>
            <p:cNvPr id="23" name="Groupe 22"/>
            <p:cNvGrpSpPr/>
            <p:nvPr/>
          </p:nvGrpSpPr>
          <p:grpSpPr>
            <a:xfrm>
              <a:off x="1783400" y="1847501"/>
              <a:ext cx="1818797" cy="1655086"/>
              <a:chOff x="6742004" y="1765067"/>
              <a:chExt cx="2078466" cy="1891381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6742004" y="2059628"/>
                <a:ext cx="2078466" cy="1596820"/>
              </a:xfrm>
              <a:prstGeom prst="rect">
                <a:avLst/>
              </a:prstGeom>
              <a:noFill/>
              <a:ln>
                <a:solidFill>
                  <a:srgbClr val="1D27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ZoneTexte 27"/>
              <p:cNvSpPr txBox="1"/>
              <p:nvPr/>
            </p:nvSpPr>
            <p:spPr>
              <a:xfrm>
                <a:off x="6742004" y="1765067"/>
                <a:ext cx="2078466" cy="246203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>
                <a:spAutoFit/>
              </a:bodyPr>
              <a:lstStyle/>
              <a:p>
                <a:pPr algn="ctr"/>
                <a:r>
                  <a:rPr lang="fr-FR" sz="1400" b="1" dirty="0" err="1">
                    <a:solidFill>
                      <a:srgbClr val="1D2769"/>
                    </a:solidFill>
                  </a:rPr>
                  <a:t>Identifiers</a:t>
                </a:r>
                <a:endParaRPr lang="fr-FR" sz="1400" b="1" dirty="0">
                  <a:solidFill>
                    <a:srgbClr val="1D2769"/>
                  </a:solidFill>
                </a:endParaRPr>
              </a:p>
            </p:txBody>
          </p:sp>
        </p:grpSp>
        <p:pic>
          <p:nvPicPr>
            <p:cNvPr id="24" name="Image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2926" y="2338745"/>
              <a:ext cx="584181" cy="548606"/>
            </a:xfrm>
            <a:prstGeom prst="rect">
              <a:avLst/>
            </a:prstGeom>
          </p:spPr>
        </p:pic>
        <p:pic>
          <p:nvPicPr>
            <p:cNvPr id="25" name="Image 2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6293" y="2406511"/>
              <a:ext cx="687157" cy="220105"/>
            </a:xfrm>
            <a:prstGeom prst="rect">
              <a:avLst/>
            </a:prstGeom>
          </p:spPr>
        </p:pic>
        <p:pic>
          <p:nvPicPr>
            <p:cNvPr id="26" name="Image 2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53029" y="2972941"/>
              <a:ext cx="631011" cy="268516"/>
            </a:xfrm>
            <a:prstGeom prst="rect">
              <a:avLst/>
            </a:prstGeom>
          </p:spPr>
        </p:pic>
      </p:grpSp>
      <p:grpSp>
        <p:nvGrpSpPr>
          <p:cNvPr id="29" name="Groupe 28"/>
          <p:cNvGrpSpPr/>
          <p:nvPr/>
        </p:nvGrpSpPr>
        <p:grpSpPr>
          <a:xfrm>
            <a:off x="6147081" y="3346313"/>
            <a:ext cx="2195815" cy="1260871"/>
            <a:chOff x="6848923" y="3250821"/>
            <a:chExt cx="2195815" cy="1260871"/>
          </a:xfrm>
        </p:grpSpPr>
        <p:grpSp>
          <p:nvGrpSpPr>
            <p:cNvPr id="30" name="Groupe 29"/>
            <p:cNvGrpSpPr/>
            <p:nvPr/>
          </p:nvGrpSpPr>
          <p:grpSpPr>
            <a:xfrm>
              <a:off x="6848923" y="3250821"/>
              <a:ext cx="2195815" cy="1260871"/>
              <a:chOff x="6660231" y="1780540"/>
              <a:chExt cx="2509312" cy="1440884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6660231" y="2077930"/>
                <a:ext cx="2203438" cy="1143494"/>
              </a:xfrm>
              <a:prstGeom prst="rect">
                <a:avLst/>
              </a:prstGeom>
              <a:noFill/>
              <a:ln>
                <a:solidFill>
                  <a:srgbClr val="1D27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4" name="ZoneTexte 33"/>
              <p:cNvSpPr txBox="1"/>
              <p:nvPr/>
            </p:nvSpPr>
            <p:spPr>
              <a:xfrm>
                <a:off x="7009304" y="1780540"/>
                <a:ext cx="2160239" cy="246203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>
                <a:spAutoFit/>
              </a:bodyPr>
              <a:lstStyle/>
              <a:p>
                <a:r>
                  <a:rPr lang="fr-FR" sz="1400" b="1" dirty="0" err="1" smtClean="0">
                    <a:solidFill>
                      <a:srgbClr val="1D2769"/>
                    </a:solidFill>
                  </a:rPr>
                  <a:t>Trusted</a:t>
                </a:r>
                <a:r>
                  <a:rPr lang="fr-FR" sz="1400" b="1" dirty="0" smtClean="0">
                    <a:solidFill>
                      <a:srgbClr val="1D2769"/>
                    </a:solidFill>
                  </a:rPr>
                  <a:t> parties</a:t>
                </a:r>
                <a:endParaRPr lang="fr-FR" sz="1400" b="1" dirty="0">
                  <a:solidFill>
                    <a:srgbClr val="1D2769"/>
                  </a:solidFill>
                </a:endParaRPr>
              </a:p>
            </p:txBody>
          </p:sp>
        </p:grpSp>
        <p:pic>
          <p:nvPicPr>
            <p:cNvPr id="31" name="Image 3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7069" y="3776588"/>
              <a:ext cx="509890" cy="509890"/>
            </a:xfrm>
            <a:prstGeom prst="rect">
              <a:avLst/>
            </a:prstGeom>
          </p:spPr>
        </p:pic>
        <p:pic>
          <p:nvPicPr>
            <p:cNvPr id="32" name="Image 3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7960" y="3811647"/>
              <a:ext cx="383440" cy="383440"/>
            </a:xfrm>
            <a:prstGeom prst="rect">
              <a:avLst/>
            </a:prstGeom>
          </p:spPr>
        </p:pic>
      </p:grpSp>
      <p:cxnSp>
        <p:nvCxnSpPr>
          <p:cNvPr id="35" name="Connecteur droit 34"/>
          <p:cNvCxnSpPr>
            <a:stCxn id="15" idx="1"/>
            <a:endCxn id="13" idx="6"/>
          </p:cNvCxnSpPr>
          <p:nvPr/>
        </p:nvCxnSpPr>
        <p:spPr>
          <a:xfrm flipH="1" flipV="1">
            <a:off x="5284648" y="2199080"/>
            <a:ext cx="694331" cy="23375"/>
          </a:xfrm>
          <a:prstGeom prst="line">
            <a:avLst/>
          </a:prstGeom>
          <a:ln w="22225">
            <a:solidFill>
              <a:srgbClr val="1D27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/>
          <p:cNvCxnSpPr>
            <a:stCxn id="33" idx="1"/>
            <a:endCxn id="13" idx="5"/>
          </p:cNvCxnSpPr>
          <p:nvPr/>
        </p:nvCxnSpPr>
        <p:spPr>
          <a:xfrm flipH="1" flipV="1">
            <a:off x="5011709" y="2818005"/>
            <a:ext cx="1135372" cy="1288862"/>
          </a:xfrm>
          <a:prstGeom prst="line">
            <a:avLst/>
          </a:prstGeom>
          <a:ln w="22225">
            <a:solidFill>
              <a:srgbClr val="1D27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/>
          <p:cNvCxnSpPr>
            <a:stCxn id="13" idx="2"/>
            <a:endCxn id="27" idx="3"/>
          </p:cNvCxnSpPr>
          <p:nvPr/>
        </p:nvCxnSpPr>
        <p:spPr>
          <a:xfrm flipH="1" flipV="1">
            <a:off x="2733714" y="2197044"/>
            <a:ext cx="687192" cy="2036"/>
          </a:xfrm>
          <a:prstGeom prst="line">
            <a:avLst/>
          </a:prstGeom>
          <a:ln w="22225">
            <a:solidFill>
              <a:srgbClr val="1D27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e 37"/>
          <p:cNvGrpSpPr/>
          <p:nvPr/>
        </p:nvGrpSpPr>
        <p:grpSpPr>
          <a:xfrm>
            <a:off x="3411194" y="3364749"/>
            <a:ext cx="1898624" cy="1500235"/>
            <a:chOff x="1062729" y="4029653"/>
            <a:chExt cx="1898624" cy="1500235"/>
          </a:xfrm>
        </p:grpSpPr>
        <p:grpSp>
          <p:nvGrpSpPr>
            <p:cNvPr id="39" name="Groupe 38"/>
            <p:cNvGrpSpPr/>
            <p:nvPr/>
          </p:nvGrpSpPr>
          <p:grpSpPr>
            <a:xfrm>
              <a:off x="1062729" y="4029653"/>
              <a:ext cx="1898624" cy="1500235"/>
              <a:chOff x="6650781" y="2059630"/>
              <a:chExt cx="2169691" cy="1714423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6660232" y="2059630"/>
                <a:ext cx="2160240" cy="1413088"/>
              </a:xfrm>
              <a:prstGeom prst="rect">
                <a:avLst/>
              </a:prstGeom>
              <a:noFill/>
              <a:ln>
                <a:solidFill>
                  <a:srgbClr val="1D27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ZoneTexte 43"/>
              <p:cNvSpPr txBox="1"/>
              <p:nvPr/>
            </p:nvSpPr>
            <p:spPr>
              <a:xfrm>
                <a:off x="6650781" y="3527850"/>
                <a:ext cx="2160240" cy="246203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>
                <a:spAutoFit/>
              </a:bodyPr>
              <a:lstStyle/>
              <a:p>
                <a:pPr algn="ctr"/>
                <a:r>
                  <a:rPr lang="fr-FR" sz="1400" b="1" dirty="0" err="1" smtClean="0">
                    <a:solidFill>
                      <a:srgbClr val="1D2769"/>
                    </a:solidFill>
                  </a:rPr>
                  <a:t>Publishers</a:t>
                </a:r>
                <a:endParaRPr lang="fr-FR" sz="1400" b="1" dirty="0">
                  <a:solidFill>
                    <a:srgbClr val="1D2769"/>
                  </a:solidFill>
                </a:endParaRPr>
              </a:p>
            </p:txBody>
          </p:sp>
        </p:grpSp>
        <p:pic>
          <p:nvPicPr>
            <p:cNvPr id="40" name="Image 3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1712" y="4181660"/>
              <a:ext cx="725096" cy="290794"/>
            </a:xfrm>
            <a:prstGeom prst="rect">
              <a:avLst/>
            </a:prstGeom>
          </p:spPr>
        </p:pic>
        <p:pic>
          <p:nvPicPr>
            <p:cNvPr id="41" name="Image 4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3492" y="4199394"/>
              <a:ext cx="562461" cy="618709"/>
            </a:xfrm>
            <a:prstGeom prst="rect">
              <a:avLst/>
            </a:prstGeom>
          </p:spPr>
        </p:pic>
      </p:grpSp>
      <p:cxnSp>
        <p:nvCxnSpPr>
          <p:cNvPr id="45" name="Connecteur droit 44"/>
          <p:cNvCxnSpPr>
            <a:stCxn id="13" idx="4"/>
            <a:endCxn id="43" idx="0"/>
          </p:cNvCxnSpPr>
          <p:nvPr/>
        </p:nvCxnSpPr>
        <p:spPr>
          <a:xfrm>
            <a:off x="4352777" y="3074372"/>
            <a:ext cx="11864" cy="290377"/>
          </a:xfrm>
          <a:prstGeom prst="line">
            <a:avLst/>
          </a:prstGeom>
          <a:ln w="22225">
            <a:solidFill>
              <a:srgbClr val="1D27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Image 4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859" y="2508315"/>
            <a:ext cx="586429" cy="480515"/>
          </a:xfrm>
          <a:prstGeom prst="rect">
            <a:avLst/>
          </a:prstGeom>
        </p:spPr>
      </p:pic>
      <p:grpSp>
        <p:nvGrpSpPr>
          <p:cNvPr id="8" name="Groupe 7"/>
          <p:cNvGrpSpPr/>
          <p:nvPr/>
        </p:nvGrpSpPr>
        <p:grpSpPr>
          <a:xfrm>
            <a:off x="6090202" y="2407030"/>
            <a:ext cx="624582" cy="609600"/>
            <a:chOff x="5920998" y="2895601"/>
            <a:chExt cx="624582" cy="609600"/>
          </a:xfrm>
        </p:grpSpPr>
        <p:pic>
          <p:nvPicPr>
            <p:cNvPr id="47" name="Image 4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6" t="13728" r="59601" b="20537"/>
            <a:stretch/>
          </p:blipFill>
          <p:spPr>
            <a:xfrm>
              <a:off x="6156960" y="2895601"/>
              <a:ext cx="388620" cy="419100"/>
            </a:xfrm>
            <a:prstGeom prst="rect">
              <a:avLst/>
            </a:prstGeom>
          </p:spPr>
        </p:pic>
        <p:pic>
          <p:nvPicPr>
            <p:cNvPr id="48" name="Image 47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86" t="24805" r="9072" b="30169"/>
            <a:stretch/>
          </p:blipFill>
          <p:spPr>
            <a:xfrm>
              <a:off x="5920998" y="3238501"/>
              <a:ext cx="556002" cy="266700"/>
            </a:xfrm>
            <a:prstGeom prst="rect">
              <a:avLst/>
            </a:prstGeom>
          </p:spPr>
        </p:pic>
      </p:grpSp>
      <p:pic>
        <p:nvPicPr>
          <p:cNvPr id="49" name="Image 4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473" y="3929224"/>
            <a:ext cx="563843" cy="533772"/>
          </a:xfrm>
          <a:prstGeom prst="rect">
            <a:avLst/>
          </a:prstGeom>
        </p:spPr>
      </p:pic>
      <p:pic>
        <p:nvPicPr>
          <p:cNvPr id="50" name="Image 4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286" y="2106554"/>
            <a:ext cx="567538" cy="567538"/>
          </a:xfrm>
          <a:prstGeom prst="rect">
            <a:avLst/>
          </a:prstGeom>
        </p:spPr>
      </p:pic>
      <p:sp>
        <p:nvSpPr>
          <p:cNvPr id="51" name="Titre 50"/>
          <p:cNvSpPr>
            <a:spLocks noGrp="1"/>
          </p:cNvSpPr>
          <p:nvPr>
            <p:ph type="title"/>
          </p:nvPr>
        </p:nvSpPr>
        <p:spPr>
          <a:xfrm>
            <a:off x="379243" y="762993"/>
            <a:ext cx="8391835" cy="619928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ORCID </a:t>
            </a:r>
            <a:r>
              <a:rPr lang="fr-FR" dirty="0"/>
              <a:t>: </a:t>
            </a:r>
            <a:r>
              <a:rPr lang="fr-FR" dirty="0" smtClean="0"/>
              <a:t>a self-</a:t>
            </a:r>
            <a:r>
              <a:rPr lang="fr-FR" dirty="0" err="1" smtClean="0"/>
              <a:t>updating</a:t>
            </a:r>
            <a:r>
              <a:rPr lang="fr-FR" dirty="0" smtClean="0"/>
              <a:t> profile ? 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52" name="Image 5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810" r="7350" b="23674"/>
          <a:stretch/>
        </p:blipFill>
        <p:spPr>
          <a:xfrm>
            <a:off x="6706722" y="2514770"/>
            <a:ext cx="806717" cy="306190"/>
          </a:xfrm>
          <a:prstGeom prst="rect">
            <a:avLst/>
          </a:prstGeom>
        </p:spPr>
      </p:pic>
      <p:grpSp>
        <p:nvGrpSpPr>
          <p:cNvPr id="57" name="Groupe 56"/>
          <p:cNvGrpSpPr/>
          <p:nvPr/>
        </p:nvGrpSpPr>
        <p:grpSpPr>
          <a:xfrm>
            <a:off x="815720" y="3342276"/>
            <a:ext cx="1917994" cy="1218122"/>
            <a:chOff x="6690824" y="1784622"/>
            <a:chExt cx="2191825" cy="2645234"/>
          </a:xfrm>
        </p:grpSpPr>
        <p:sp>
          <p:nvSpPr>
            <p:cNvPr id="61" name="Rectangle 60"/>
            <p:cNvSpPr/>
            <p:nvPr/>
          </p:nvSpPr>
          <p:spPr>
            <a:xfrm>
              <a:off x="6804183" y="2439777"/>
              <a:ext cx="2078466" cy="1990079"/>
            </a:xfrm>
            <a:prstGeom prst="rect">
              <a:avLst/>
            </a:prstGeom>
            <a:noFill/>
            <a:ln>
              <a:solidFill>
                <a:srgbClr val="1D27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ZoneTexte 61"/>
            <p:cNvSpPr txBox="1"/>
            <p:nvPr/>
          </p:nvSpPr>
          <p:spPr>
            <a:xfrm>
              <a:off x="6690824" y="1784622"/>
              <a:ext cx="2078466" cy="246203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algn="ctr"/>
              <a:r>
                <a:rPr lang="fr-FR" sz="1400" b="1" dirty="0" smtClean="0">
                  <a:solidFill>
                    <a:srgbClr val="1D2769"/>
                  </a:solidFill>
                </a:rPr>
                <a:t>CRIS</a:t>
              </a:r>
              <a:endParaRPr lang="fr-FR" sz="1400" b="1" dirty="0">
                <a:solidFill>
                  <a:srgbClr val="1D2769"/>
                </a:solidFill>
              </a:endParaRPr>
            </a:p>
          </p:txBody>
        </p:sp>
      </p:grpSp>
      <p:cxnSp>
        <p:nvCxnSpPr>
          <p:cNvPr id="63" name="Connecteur droit 62"/>
          <p:cNvCxnSpPr>
            <a:stCxn id="13" idx="3"/>
            <a:endCxn id="61" idx="3"/>
          </p:cNvCxnSpPr>
          <p:nvPr/>
        </p:nvCxnSpPr>
        <p:spPr>
          <a:xfrm flipH="1">
            <a:off x="2733714" y="2818005"/>
            <a:ext cx="960131" cy="1284181"/>
          </a:xfrm>
          <a:prstGeom prst="line">
            <a:avLst/>
          </a:prstGeom>
          <a:ln w="22225">
            <a:solidFill>
              <a:srgbClr val="1D27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Image 6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889" y="3788975"/>
            <a:ext cx="549288" cy="578197"/>
          </a:xfrm>
          <a:prstGeom prst="rect">
            <a:avLst/>
          </a:prstGeom>
        </p:spPr>
      </p:pic>
      <p:pic>
        <p:nvPicPr>
          <p:cNvPr id="69" name="Image 68"/>
          <p:cNvPicPr>
            <a:picLocks noChangeAspect="1"/>
          </p:cNvPicPr>
          <p:nvPr/>
        </p:nvPicPr>
        <p:blipFill rotWithShape="1">
          <a:blip r:embed="rId21"/>
          <a:srcRect t="2136" b="5461"/>
          <a:stretch/>
        </p:blipFill>
        <p:spPr>
          <a:xfrm>
            <a:off x="1778071" y="3931684"/>
            <a:ext cx="757249" cy="390682"/>
          </a:xfrm>
          <a:prstGeom prst="rect">
            <a:avLst/>
          </a:prstGeom>
        </p:spPr>
      </p:pic>
      <p:pic>
        <p:nvPicPr>
          <p:cNvPr id="55" name="Image 5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233483" y="4222750"/>
            <a:ext cx="852530" cy="17843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264" y="1980646"/>
            <a:ext cx="804396" cy="3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44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4EU+ Alliance and Open Science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SzPct val="107142"/>
              <a:buNone/>
            </a:pPr>
            <a:r>
              <a:rPr lang="en-US" b="1" dirty="0"/>
              <a:t>4EU+ is a transnational strategic university association.</a:t>
            </a:r>
          </a:p>
          <a:p>
            <a:pPr>
              <a:buSzPct val="107142"/>
            </a:pPr>
            <a:endParaRPr lang="en-US" dirty="0"/>
          </a:p>
          <a:p>
            <a:pPr marL="285750" indent="-285750">
              <a:spcAft>
                <a:spcPts val="600"/>
              </a:spcAft>
              <a:buSzPct val="107142"/>
            </a:pPr>
            <a:r>
              <a:rPr lang="en-US" b="1" dirty="0"/>
              <a:t>Aim</a:t>
            </a:r>
            <a:r>
              <a:rPr lang="en-US" dirty="0"/>
              <a:t>: Strengthen the European vision of deepened cooperation and mutual enrichment in research and teaching</a:t>
            </a:r>
          </a:p>
          <a:p>
            <a:pPr marL="285750" indent="-285750">
              <a:spcAft>
                <a:spcPts val="600"/>
              </a:spcAft>
              <a:buSzPct val="107142"/>
            </a:pPr>
            <a:r>
              <a:rPr lang="en-US" dirty="0"/>
              <a:t>Open Science is an integral part of this. </a:t>
            </a:r>
          </a:p>
          <a:p>
            <a:pPr marL="285750" indent="-285750">
              <a:spcAft>
                <a:spcPts val="600"/>
              </a:spcAft>
              <a:buSzPct val="107142"/>
            </a:pPr>
            <a:r>
              <a:rPr lang="en-US" dirty="0"/>
              <a:t>Two 4EU+ projects currently work on Open Science.</a:t>
            </a:r>
          </a:p>
          <a:p>
            <a:pPr marL="285750" indent="-285750">
              <a:spcAft>
                <a:spcPts val="600"/>
              </a:spcAft>
              <a:buSzPct val="107142"/>
            </a:pPr>
            <a:r>
              <a:rPr lang="en-US" dirty="0"/>
              <a:t>“Open for you! – an Introduction Series to Open Science II” – </a:t>
            </a:r>
            <a:r>
              <a:rPr lang="en-US" dirty="0">
                <a:hlinkClick r:id="rId3"/>
              </a:rPr>
              <a:t>10 sessions on OS topics!</a:t>
            </a:r>
            <a:r>
              <a:rPr lang="en-US" dirty="0"/>
              <a:t> 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245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Workshop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1140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/>
          <a:srcRect l="4982" t="1154" r="6445" b="9099"/>
          <a:stretch/>
        </p:blipFill>
        <p:spPr>
          <a:xfrm>
            <a:off x="5483269" y="104258"/>
            <a:ext cx="3395383" cy="49515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6817" y="663762"/>
            <a:ext cx="8391835" cy="619928"/>
          </a:xfrm>
        </p:spPr>
        <p:txBody>
          <a:bodyPr/>
          <a:lstStyle/>
          <a:p>
            <a:r>
              <a:rPr lang="en-US" dirty="0" smtClean="0"/>
              <a:t>Create your ORCID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21</a:t>
            </a:fld>
            <a:endParaRPr lang="cs-CZ" dirty="0"/>
          </a:p>
        </p:txBody>
      </p:sp>
      <p:sp>
        <p:nvSpPr>
          <p:cNvPr id="9" name="ZoneTexte 8"/>
          <p:cNvSpPr txBox="1"/>
          <p:nvPr/>
        </p:nvSpPr>
        <p:spPr>
          <a:xfrm>
            <a:off x="239311" y="1159837"/>
            <a:ext cx="52439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Go to </a:t>
            </a:r>
            <a:r>
              <a:rPr lang="fr-FR" sz="1400" dirty="0" smtClean="0">
                <a:hlinkClick r:id="rId4"/>
              </a:rPr>
              <a:t>orcid.org</a:t>
            </a:r>
            <a:r>
              <a:rPr lang="fr-FR" sz="1400" dirty="0" smtClean="0"/>
              <a:t> and click   	               to </a:t>
            </a:r>
            <a:r>
              <a:rPr lang="fr-FR" sz="1400" dirty="0" err="1" smtClean="0"/>
              <a:t>create</a:t>
            </a:r>
            <a:r>
              <a:rPr lang="fr-FR" sz="1400" dirty="0" smtClean="0"/>
              <a:t> an </a:t>
            </a:r>
            <a:r>
              <a:rPr lang="fr-FR" sz="1400" dirty="0" err="1" smtClean="0"/>
              <a:t>account</a:t>
            </a:r>
            <a:r>
              <a:rPr lang="fr-FR" sz="1400" dirty="0" smtClean="0"/>
              <a:t>. </a:t>
            </a:r>
            <a:r>
              <a:rPr lang="fr-FR" sz="1400" dirty="0" err="1" smtClean="0"/>
              <a:t>Then</a:t>
            </a:r>
            <a:r>
              <a:rPr lang="fr-FR" sz="1400" dirty="0" smtClean="0"/>
              <a:t> click on « </a:t>
            </a:r>
            <a:r>
              <a:rPr lang="fr-FR" sz="1400" dirty="0" err="1" smtClean="0"/>
              <a:t>Register</a:t>
            </a:r>
            <a:r>
              <a:rPr lang="fr-FR" sz="1400" dirty="0" smtClean="0"/>
              <a:t> </a:t>
            </a:r>
            <a:r>
              <a:rPr lang="fr-FR" sz="1400" dirty="0" err="1" smtClean="0"/>
              <a:t>now</a:t>
            </a:r>
            <a:r>
              <a:rPr lang="fr-FR" sz="1400" dirty="0" smtClean="0"/>
              <a:t> » if </a:t>
            </a:r>
            <a:r>
              <a:rPr lang="fr-FR" sz="1400" dirty="0" err="1" smtClean="0"/>
              <a:t>you</a:t>
            </a:r>
            <a:r>
              <a:rPr lang="fr-FR" sz="1400" dirty="0" smtClean="0"/>
              <a:t> do not </a:t>
            </a:r>
            <a:r>
              <a:rPr lang="fr-FR" sz="1400" dirty="0" err="1" smtClean="0"/>
              <a:t>yet</a:t>
            </a:r>
            <a:r>
              <a:rPr lang="fr-FR" sz="1400" dirty="0" smtClean="0"/>
              <a:t> have an ORCID. 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/>
          <a:srcRect l="5176" t="20344" r="1" b="19680"/>
          <a:stretch/>
        </p:blipFill>
        <p:spPr>
          <a:xfrm>
            <a:off x="2309614" y="1214955"/>
            <a:ext cx="1451841" cy="200561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39311" y="1747904"/>
            <a:ext cx="50987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400" b="1" dirty="0" err="1" smtClean="0"/>
              <a:t>Primary</a:t>
            </a:r>
            <a:r>
              <a:rPr lang="fr-FR" sz="1400" b="1" dirty="0" smtClean="0"/>
              <a:t> email </a:t>
            </a:r>
            <a:r>
              <a:rPr lang="fr-FR" sz="1400" dirty="0" smtClean="0"/>
              <a:t>: </a:t>
            </a:r>
            <a:r>
              <a:rPr lang="fr-FR" sz="1400" dirty="0" err="1" smtClean="0"/>
              <a:t>Prefer</a:t>
            </a:r>
            <a:r>
              <a:rPr lang="fr-FR" sz="1400" dirty="0" smtClean="0"/>
              <a:t>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en-US" sz="1400" dirty="0" smtClean="0"/>
              <a:t>institutional</a:t>
            </a:r>
            <a:r>
              <a:rPr lang="fr-FR" sz="1400" dirty="0" smtClean="0"/>
              <a:t> email. You </a:t>
            </a:r>
            <a:r>
              <a:rPr lang="fr-FR" sz="1400" dirty="0" err="1" smtClean="0"/>
              <a:t>can</a:t>
            </a:r>
            <a:r>
              <a:rPr lang="fr-FR" sz="1400" dirty="0" smtClean="0"/>
              <a:t> change </a:t>
            </a:r>
            <a:r>
              <a:rPr lang="fr-FR" sz="1400" dirty="0" err="1" smtClean="0"/>
              <a:t>it</a:t>
            </a:r>
            <a:r>
              <a:rPr lang="fr-FR" sz="1400" dirty="0" smtClean="0"/>
              <a:t> if </a:t>
            </a:r>
            <a:r>
              <a:rPr lang="fr-FR" sz="1400" dirty="0" err="1" smtClean="0"/>
              <a:t>you</a:t>
            </a:r>
            <a:r>
              <a:rPr lang="fr-FR" sz="1400" dirty="0" smtClean="0"/>
              <a:t> change institution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400" b="1" dirty="0" err="1" smtClean="0"/>
              <a:t>Additionnal</a:t>
            </a:r>
            <a:r>
              <a:rPr lang="fr-FR" sz="1400" b="1" dirty="0" smtClean="0"/>
              <a:t> email </a:t>
            </a:r>
            <a:r>
              <a:rPr lang="fr-FR" sz="1400" dirty="0" smtClean="0"/>
              <a:t>: It </a:t>
            </a:r>
            <a:r>
              <a:rPr lang="fr-FR" sz="1400" dirty="0" err="1" smtClean="0"/>
              <a:t>may</a:t>
            </a:r>
            <a:r>
              <a:rPr lang="fr-FR" sz="1400" dirty="0" smtClean="0"/>
              <a:t> </a:t>
            </a:r>
            <a:r>
              <a:rPr lang="fr-FR" sz="1400" dirty="0" err="1" smtClean="0"/>
              <a:t>be</a:t>
            </a:r>
            <a:r>
              <a:rPr lang="fr-FR" sz="1400" dirty="0" smtClean="0"/>
              <a:t> </a:t>
            </a:r>
            <a:r>
              <a:rPr lang="fr-FR" sz="1400" dirty="0" err="1" smtClean="0"/>
              <a:t>usefull</a:t>
            </a:r>
            <a:r>
              <a:rPr lang="fr-FR" sz="1400" dirty="0" smtClean="0"/>
              <a:t> for </a:t>
            </a:r>
            <a:r>
              <a:rPr lang="fr-FR" sz="1400" dirty="0" err="1" smtClean="0"/>
              <a:t>recovering</a:t>
            </a:r>
            <a:r>
              <a:rPr lang="fr-FR" sz="1400" dirty="0" smtClean="0"/>
              <a:t>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 err="1" smtClean="0"/>
              <a:t>password</a:t>
            </a:r>
            <a:r>
              <a:rPr lang="fr-FR" sz="1400" dirty="0" smtClean="0"/>
              <a:t>. It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be</a:t>
            </a:r>
            <a:r>
              <a:rPr lang="fr-FR" sz="1400" dirty="0" smtClean="0"/>
              <a:t> </a:t>
            </a:r>
            <a:r>
              <a:rPr lang="fr-FR" sz="1400" dirty="0" err="1" smtClean="0"/>
              <a:t>hidden</a:t>
            </a:r>
            <a:r>
              <a:rPr lang="fr-FR" sz="1400" dirty="0" smtClean="0"/>
              <a:t> in </a:t>
            </a:r>
            <a:r>
              <a:rPr lang="fr-FR" sz="1400" dirty="0" err="1" smtClean="0"/>
              <a:t>your</a:t>
            </a:r>
            <a:r>
              <a:rPr lang="fr-FR" sz="1400" dirty="0" smtClean="0"/>
              <a:t> profile (</a:t>
            </a:r>
            <a:r>
              <a:rPr lang="fr-FR" sz="1400" dirty="0" err="1" smtClean="0"/>
              <a:t>see</a:t>
            </a:r>
            <a:r>
              <a:rPr lang="fr-FR" sz="1400" dirty="0" smtClean="0"/>
              <a:t> </a:t>
            </a:r>
            <a:r>
              <a:rPr lang="fr-FR" sz="1400" dirty="0" err="1" smtClean="0">
                <a:hlinkClick r:id="rId6" action="ppaction://hlinksldjump"/>
              </a:rPr>
              <a:t>visibility</a:t>
            </a:r>
            <a:r>
              <a:rPr lang="fr-FR" sz="1400" dirty="0" smtClean="0">
                <a:hlinkClick r:id="rId6" action="ppaction://hlinksldjump"/>
              </a:rPr>
              <a:t> </a:t>
            </a:r>
            <a:r>
              <a:rPr lang="fr-FR" sz="1400" dirty="0" err="1" smtClean="0">
                <a:hlinkClick r:id="rId6" action="ppaction://hlinksldjump"/>
              </a:rPr>
              <a:t>seeting</a:t>
            </a:r>
            <a:r>
              <a:rPr lang="fr-FR" sz="1400" dirty="0" smtClean="0"/>
              <a:t>)</a:t>
            </a:r>
          </a:p>
          <a:p>
            <a:endParaRPr lang="fr-FR" sz="1400" dirty="0" smtClean="0"/>
          </a:p>
          <a:p>
            <a:r>
              <a:rPr lang="fr-FR" sz="1400" dirty="0" err="1" smtClean="0"/>
              <a:t>After</a:t>
            </a:r>
            <a:r>
              <a:rPr lang="fr-FR" sz="1400" dirty="0" smtClean="0"/>
              <a:t> </a:t>
            </a:r>
            <a:r>
              <a:rPr lang="fr-FR" sz="1400" dirty="0" err="1" smtClean="0"/>
              <a:t>this</a:t>
            </a:r>
            <a:r>
              <a:rPr lang="fr-FR" sz="1400" dirty="0" smtClean="0"/>
              <a:t> </a:t>
            </a:r>
            <a:r>
              <a:rPr lang="fr-FR" sz="1400" dirty="0" err="1" smtClean="0"/>
              <a:t>step</a:t>
            </a:r>
            <a:r>
              <a:rPr lang="fr-FR" sz="1400" dirty="0" smtClean="0"/>
              <a:t> ORCID </a:t>
            </a:r>
            <a:r>
              <a:rPr lang="en-US" sz="1400" dirty="0"/>
              <a:t> </a:t>
            </a:r>
            <a:r>
              <a:rPr lang="en-US" sz="1400" dirty="0" smtClean="0"/>
              <a:t>checks whether </a:t>
            </a:r>
            <a:r>
              <a:rPr lang="en-US" sz="1400" dirty="0"/>
              <a:t>you already have an ORCID record. </a:t>
            </a:r>
            <a:endParaRPr lang="en-US" sz="1400" dirty="0" smtClean="0"/>
          </a:p>
          <a:p>
            <a:endParaRPr lang="fr-FR" sz="1400" dirty="0"/>
          </a:p>
          <a:p>
            <a:r>
              <a:rPr lang="fr-FR" sz="1400" dirty="0" smtClean="0"/>
              <a:t>If </a:t>
            </a:r>
            <a:r>
              <a:rPr lang="fr-FR" sz="1400" dirty="0" err="1" smtClean="0"/>
              <a:t>your</a:t>
            </a:r>
            <a:r>
              <a:rPr lang="fr-FR" sz="1400" dirty="0" smtClean="0"/>
              <a:t> institution has a CRIS (</a:t>
            </a:r>
            <a:r>
              <a:rPr lang="fr-FR" sz="1400" dirty="0" err="1" smtClean="0"/>
              <a:t>Current</a:t>
            </a:r>
            <a:r>
              <a:rPr lang="fr-FR" sz="1400" dirty="0" smtClean="0"/>
              <a:t> </a:t>
            </a:r>
            <a:r>
              <a:rPr lang="fr-FR" sz="1400" dirty="0" err="1" smtClean="0"/>
              <a:t>Research</a:t>
            </a:r>
            <a:r>
              <a:rPr lang="fr-FR" sz="1400" dirty="0" smtClean="0"/>
              <a:t> Information System) </a:t>
            </a:r>
            <a:r>
              <a:rPr lang="fr-FR" sz="1400" dirty="0" err="1" smtClean="0"/>
              <a:t>linked</a:t>
            </a:r>
            <a:r>
              <a:rPr lang="fr-FR" sz="1400" dirty="0" smtClean="0"/>
              <a:t> to ORCID,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may</a:t>
            </a:r>
            <a:r>
              <a:rPr lang="fr-FR" sz="1400" dirty="0" smtClean="0"/>
              <a:t> </a:t>
            </a:r>
            <a:r>
              <a:rPr lang="fr-FR" sz="1400" dirty="0" err="1" smtClean="0"/>
              <a:t>be</a:t>
            </a:r>
            <a:r>
              <a:rPr lang="fr-FR" sz="1400" dirty="0" smtClean="0"/>
              <a:t> able to </a:t>
            </a:r>
            <a:r>
              <a:rPr lang="fr-FR" sz="1400" dirty="0" err="1" smtClean="0"/>
              <a:t>create</a:t>
            </a:r>
            <a:r>
              <a:rPr lang="fr-FR" sz="1400" dirty="0" smtClean="0"/>
              <a:t> </a:t>
            </a:r>
            <a:r>
              <a:rPr lang="fr-FR" sz="1400" dirty="0" err="1" smtClean="0"/>
              <a:t>your</a:t>
            </a:r>
            <a:r>
              <a:rPr lang="fr-FR" sz="1400" dirty="0" smtClean="0"/>
              <a:t> ORCID </a:t>
            </a:r>
            <a:r>
              <a:rPr lang="fr-FR" sz="1400" dirty="0" err="1" smtClean="0"/>
              <a:t>directly</a:t>
            </a:r>
            <a:r>
              <a:rPr lang="fr-FR" sz="1400" dirty="0" smtClean="0"/>
              <a:t> </a:t>
            </a:r>
            <a:r>
              <a:rPr lang="fr-FR" sz="1400" dirty="0" err="1" smtClean="0"/>
              <a:t>from</a:t>
            </a:r>
            <a:r>
              <a:rPr lang="fr-FR" sz="1400" dirty="0" smtClean="0"/>
              <a:t> the CRIS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26843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6817" y="663762"/>
            <a:ext cx="8391835" cy="619928"/>
          </a:xfrm>
        </p:spPr>
        <p:txBody>
          <a:bodyPr/>
          <a:lstStyle/>
          <a:p>
            <a:r>
              <a:rPr lang="en-US" dirty="0" smtClean="0"/>
              <a:t>Visibility setting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22</a:t>
            </a:fld>
            <a:endParaRPr lang="cs-CZ" dirty="0"/>
          </a:p>
        </p:txBody>
      </p:sp>
      <p:sp>
        <p:nvSpPr>
          <p:cNvPr id="12" name="ZoneTexte 11"/>
          <p:cNvSpPr txBox="1"/>
          <p:nvPr/>
        </p:nvSpPr>
        <p:spPr>
          <a:xfrm>
            <a:off x="486817" y="1200780"/>
            <a:ext cx="7333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You </a:t>
            </a:r>
            <a:r>
              <a:rPr lang="fr-FR" dirty="0" err="1" smtClean="0"/>
              <a:t>can</a:t>
            </a:r>
            <a:r>
              <a:rPr lang="fr-FR" dirty="0" smtClean="0"/>
              <a:t> set the </a:t>
            </a:r>
            <a:r>
              <a:rPr lang="fr-FR" dirty="0" err="1" smtClean="0"/>
              <a:t>visibility</a:t>
            </a:r>
            <a:r>
              <a:rPr lang="fr-FR" dirty="0" smtClean="0"/>
              <a:t> of </a:t>
            </a:r>
            <a:r>
              <a:rPr lang="fr-FR" dirty="0" err="1" smtClean="0"/>
              <a:t>each</a:t>
            </a:r>
            <a:r>
              <a:rPr lang="fr-FR" dirty="0" smtClean="0"/>
              <a:t> data </a:t>
            </a:r>
            <a:r>
              <a:rPr lang="fr-FR" dirty="0" err="1" smtClean="0"/>
              <a:t>you</a:t>
            </a:r>
            <a:r>
              <a:rPr lang="fr-FR" dirty="0" smtClean="0"/>
              <a:t> </a:t>
            </a:r>
            <a:r>
              <a:rPr lang="fr-FR" dirty="0" err="1" smtClean="0"/>
              <a:t>publish</a:t>
            </a:r>
            <a:r>
              <a:rPr lang="fr-FR" dirty="0" smtClean="0"/>
              <a:t> on </a:t>
            </a:r>
            <a:r>
              <a:rPr lang="fr-FR" dirty="0" err="1" smtClean="0"/>
              <a:t>your</a:t>
            </a:r>
            <a:r>
              <a:rPr lang="fr-FR" dirty="0" smtClean="0"/>
              <a:t> profile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3"/>
          <a:srcRect b="6865"/>
          <a:stretch/>
        </p:blipFill>
        <p:spPr>
          <a:xfrm>
            <a:off x="634046" y="1698734"/>
            <a:ext cx="2975666" cy="1913570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3529734" y="1698734"/>
            <a:ext cx="53489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There are </a:t>
            </a:r>
            <a:r>
              <a:rPr lang="fr-FR" dirty="0" err="1" smtClean="0"/>
              <a:t>three</a:t>
            </a:r>
            <a:r>
              <a:rPr lang="fr-FR" dirty="0" smtClean="0"/>
              <a:t> </a:t>
            </a:r>
            <a:r>
              <a:rPr lang="fr-FR" dirty="0" err="1" smtClean="0"/>
              <a:t>visibility</a:t>
            </a:r>
            <a:r>
              <a:rPr lang="fr-FR" dirty="0" smtClean="0"/>
              <a:t> settings 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err="1" smtClean="0"/>
              <a:t>Everyone</a:t>
            </a:r>
            <a:r>
              <a:rPr lang="fr-FR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err="1" smtClean="0"/>
              <a:t>Trusted</a:t>
            </a:r>
            <a:r>
              <a:rPr lang="fr-FR" dirty="0" smtClean="0"/>
              <a:t> parties : record </a:t>
            </a:r>
            <a:r>
              <a:rPr lang="fr-FR" dirty="0" err="1" smtClean="0"/>
              <a:t>holder</a:t>
            </a:r>
            <a:r>
              <a:rPr lang="fr-FR" dirty="0" smtClean="0"/>
              <a:t>, </a:t>
            </a:r>
            <a:r>
              <a:rPr lang="fr-FR" dirty="0" err="1" smtClean="0"/>
              <a:t>trusted</a:t>
            </a:r>
            <a:r>
              <a:rPr lang="fr-FR" dirty="0" smtClean="0"/>
              <a:t> </a:t>
            </a:r>
            <a:r>
              <a:rPr lang="fr-FR" dirty="0" err="1" smtClean="0"/>
              <a:t>individuals</a:t>
            </a:r>
            <a:r>
              <a:rPr lang="fr-FR" dirty="0" smtClean="0"/>
              <a:t> and </a:t>
            </a:r>
            <a:r>
              <a:rPr lang="fr-FR" dirty="0" err="1" smtClean="0"/>
              <a:t>trusted</a:t>
            </a:r>
            <a:r>
              <a:rPr lang="fr-FR" dirty="0" smtClean="0"/>
              <a:t> </a:t>
            </a:r>
            <a:r>
              <a:rPr lang="fr-FR" dirty="0" err="1" smtClean="0"/>
              <a:t>organizations</a:t>
            </a:r>
            <a:endParaRPr lang="fr-F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err="1" smtClean="0"/>
              <a:t>Only</a:t>
            </a:r>
            <a:r>
              <a:rPr lang="fr-FR" dirty="0" smtClean="0"/>
              <a:t> me : record </a:t>
            </a:r>
            <a:r>
              <a:rPr lang="fr-FR" dirty="0" err="1" smtClean="0"/>
              <a:t>holder</a:t>
            </a:r>
            <a:r>
              <a:rPr lang="fr-FR" dirty="0"/>
              <a:t> </a:t>
            </a:r>
            <a:r>
              <a:rPr lang="fr-FR" dirty="0" smtClean="0"/>
              <a:t>and </a:t>
            </a:r>
            <a:r>
              <a:rPr lang="fr-FR" dirty="0" err="1" smtClean="0"/>
              <a:t>trusted</a:t>
            </a:r>
            <a:r>
              <a:rPr lang="fr-FR" dirty="0" smtClean="0"/>
              <a:t> </a:t>
            </a:r>
            <a:r>
              <a:rPr lang="fr-FR" dirty="0" err="1" smtClean="0"/>
              <a:t>individuals</a:t>
            </a:r>
            <a:endParaRPr lang="fr-FR" dirty="0" smtClean="0"/>
          </a:p>
        </p:txBody>
      </p:sp>
      <p:sp>
        <p:nvSpPr>
          <p:cNvPr id="3" name="Rectangle 2"/>
          <p:cNvSpPr/>
          <p:nvPr/>
        </p:nvSpPr>
        <p:spPr>
          <a:xfrm>
            <a:off x="634046" y="3695682"/>
            <a:ext cx="44561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You </a:t>
            </a:r>
            <a:r>
              <a:rPr lang="fr-FR" dirty="0" err="1"/>
              <a:t>can</a:t>
            </a:r>
            <a:r>
              <a:rPr lang="fr-FR" dirty="0"/>
              <a:t> </a:t>
            </a:r>
            <a:r>
              <a:rPr lang="fr-FR" dirty="0" err="1"/>
              <a:t>preview</a:t>
            </a:r>
            <a:r>
              <a:rPr lang="fr-FR" dirty="0"/>
              <a:t> </a:t>
            </a:r>
            <a:r>
              <a:rPr lang="fr-FR" dirty="0" err="1"/>
              <a:t>your</a:t>
            </a:r>
            <a:r>
              <a:rPr lang="fr-FR" dirty="0"/>
              <a:t> public </a:t>
            </a:r>
            <a:r>
              <a:rPr lang="fr-FR" dirty="0" smtClean="0"/>
              <a:t>record </a:t>
            </a:r>
            <a:r>
              <a:rPr lang="fr-FR" dirty="0"/>
              <a:t>by </a:t>
            </a:r>
            <a:r>
              <a:rPr lang="fr-FR" dirty="0" err="1"/>
              <a:t>clicking</a:t>
            </a:r>
            <a:r>
              <a:rPr lang="fr-FR" dirty="0"/>
              <a:t> on the </a:t>
            </a:r>
            <a:r>
              <a:rPr lang="fr-FR" dirty="0" err="1"/>
              <a:t>dedicated</a:t>
            </a:r>
            <a:r>
              <a:rPr lang="fr-FR" dirty="0"/>
              <a:t> </a:t>
            </a:r>
            <a:r>
              <a:rPr lang="fr-FR" dirty="0" err="1"/>
              <a:t>link</a:t>
            </a:r>
            <a:r>
              <a:rPr lang="fr-FR" dirty="0"/>
              <a:t> </a:t>
            </a:r>
            <a:r>
              <a:rPr lang="fr-FR" dirty="0" err="1"/>
              <a:t>under</a:t>
            </a:r>
            <a:r>
              <a:rPr lang="fr-FR" dirty="0"/>
              <a:t> </a:t>
            </a:r>
            <a:r>
              <a:rPr lang="fr-FR" dirty="0" err="1"/>
              <a:t>your</a:t>
            </a:r>
            <a:r>
              <a:rPr lang="fr-FR" dirty="0"/>
              <a:t> ORCID </a:t>
            </a:r>
            <a:r>
              <a:rPr lang="fr-FR" dirty="0" err="1"/>
              <a:t>number</a:t>
            </a:r>
            <a:r>
              <a:rPr lang="fr-FR" dirty="0"/>
              <a:t>.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7221" y="3363051"/>
            <a:ext cx="2752946" cy="169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7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6816" y="570620"/>
            <a:ext cx="8391835" cy="619928"/>
          </a:xfrm>
        </p:spPr>
        <p:txBody>
          <a:bodyPr/>
          <a:lstStyle/>
          <a:p>
            <a:r>
              <a:rPr lang="en-US" dirty="0" smtClean="0"/>
              <a:t>Names</a:t>
            </a:r>
            <a:r>
              <a:rPr lang="fr-FR" sz="2400" dirty="0"/>
              <a:t> </a:t>
            </a:r>
            <a:r>
              <a:rPr lang="fr-FR" dirty="0"/>
              <a:t>and </a:t>
            </a:r>
            <a:r>
              <a:rPr lang="fr-FR" dirty="0" err="1"/>
              <a:t>biography</a:t>
            </a:r>
            <a:r>
              <a:rPr lang="fr-FR" dirty="0"/>
              <a:t> 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23</a:t>
            </a:fld>
            <a:endParaRPr lang="cs-CZ" dirty="0"/>
          </a:p>
        </p:txBody>
      </p:sp>
      <p:sp>
        <p:nvSpPr>
          <p:cNvPr id="12" name="ZoneTexte 11"/>
          <p:cNvSpPr txBox="1"/>
          <p:nvPr/>
        </p:nvSpPr>
        <p:spPr>
          <a:xfrm>
            <a:off x="486816" y="1021271"/>
            <a:ext cx="744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Click on the </a:t>
            </a:r>
            <a:r>
              <a:rPr lang="fr-FR" sz="1600" dirty="0" err="1" smtClean="0"/>
              <a:t>pencil</a:t>
            </a:r>
            <a:r>
              <a:rPr lang="fr-FR" sz="1600" dirty="0" smtClean="0"/>
              <a:t> to </a:t>
            </a:r>
            <a:r>
              <a:rPr lang="fr-FR" sz="1600" dirty="0" err="1" smtClean="0"/>
              <a:t>edit</a:t>
            </a:r>
            <a:r>
              <a:rPr lang="fr-FR" sz="1600" dirty="0" smtClean="0"/>
              <a:t> </a:t>
            </a:r>
            <a:r>
              <a:rPr lang="fr-FR" sz="1600" dirty="0" err="1" smtClean="0"/>
              <a:t>your</a:t>
            </a:r>
            <a:r>
              <a:rPr lang="fr-FR" sz="1600" dirty="0" smtClean="0"/>
              <a:t> </a:t>
            </a:r>
            <a:r>
              <a:rPr lang="fr-FR" sz="1600" dirty="0" err="1" smtClean="0"/>
              <a:t>names</a:t>
            </a:r>
            <a:r>
              <a:rPr lang="fr-FR" sz="1600" dirty="0" smtClean="0"/>
              <a:t> and </a:t>
            </a:r>
            <a:r>
              <a:rPr lang="fr-FR" sz="1600" dirty="0" err="1" smtClean="0"/>
              <a:t>biography</a:t>
            </a:r>
            <a:r>
              <a:rPr lang="fr-FR" sz="1600" dirty="0" smtClean="0"/>
              <a:t> 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379243" y="3233140"/>
            <a:ext cx="86546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600" b="1" dirty="0" err="1" smtClean="0"/>
              <a:t>Given</a:t>
            </a:r>
            <a:r>
              <a:rPr lang="fr-FR" sz="1600" b="1" dirty="0" smtClean="0"/>
              <a:t> / </a:t>
            </a:r>
            <a:r>
              <a:rPr lang="fr-FR" sz="1600" b="1" dirty="0" err="1" smtClean="0"/>
              <a:t>Family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Names</a:t>
            </a:r>
            <a:r>
              <a:rPr lang="fr-FR" sz="1600" b="1" dirty="0" smtClean="0"/>
              <a:t> </a:t>
            </a:r>
            <a:r>
              <a:rPr lang="fr-FR" sz="1600" dirty="0" smtClean="0"/>
              <a:t>: administrative </a:t>
            </a:r>
            <a:r>
              <a:rPr lang="fr-FR" sz="1600" dirty="0" err="1" smtClean="0"/>
              <a:t>names</a:t>
            </a:r>
            <a:endParaRPr lang="fr-FR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600" b="1" dirty="0" err="1" smtClean="0"/>
              <a:t>Published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names</a:t>
            </a:r>
            <a:r>
              <a:rPr lang="fr-FR" sz="1600" b="1" dirty="0" smtClean="0"/>
              <a:t> </a:t>
            </a:r>
            <a:r>
              <a:rPr lang="fr-FR" sz="1600" dirty="0" smtClean="0"/>
              <a:t>: </a:t>
            </a:r>
            <a:r>
              <a:rPr lang="fr-FR" sz="1600" dirty="0" err="1" smtClean="0"/>
              <a:t>it</a:t>
            </a:r>
            <a:r>
              <a:rPr lang="fr-FR" sz="1600" dirty="0" smtClean="0"/>
              <a:t> </a:t>
            </a:r>
            <a:r>
              <a:rPr lang="fr-FR" sz="1600" dirty="0" err="1" smtClean="0"/>
              <a:t>will</a:t>
            </a:r>
            <a:r>
              <a:rPr lang="fr-FR" sz="1600" dirty="0" smtClean="0"/>
              <a:t> </a:t>
            </a:r>
            <a:r>
              <a:rPr lang="fr-FR" sz="1600" dirty="0" err="1" smtClean="0"/>
              <a:t>appear</a:t>
            </a:r>
            <a:r>
              <a:rPr lang="fr-FR" sz="1600" dirty="0" smtClean="0"/>
              <a:t> in </a:t>
            </a:r>
            <a:r>
              <a:rPr lang="fr-FR" sz="1600" dirty="0" err="1" smtClean="0"/>
              <a:t>blod</a:t>
            </a:r>
            <a:r>
              <a:rPr lang="fr-FR" sz="1600" dirty="0" smtClean="0"/>
              <a:t> at the top of </a:t>
            </a:r>
            <a:r>
              <a:rPr lang="fr-FR" sz="1600" dirty="0" err="1" smtClean="0"/>
              <a:t>your</a:t>
            </a:r>
            <a:r>
              <a:rPr lang="fr-FR" sz="1600" dirty="0" smtClean="0"/>
              <a:t> profile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600" b="1" dirty="0" err="1" smtClean="0"/>
              <a:t>Also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known</a:t>
            </a:r>
            <a:r>
              <a:rPr lang="fr-FR" sz="1600" b="1" dirty="0" smtClean="0"/>
              <a:t> as </a:t>
            </a:r>
            <a:r>
              <a:rPr lang="fr-FR" sz="1600" dirty="0" smtClean="0"/>
              <a:t>:  </a:t>
            </a:r>
            <a:r>
              <a:rPr lang="fr-FR" sz="1600" dirty="0" err="1" smtClean="0"/>
              <a:t>other</a:t>
            </a:r>
            <a:r>
              <a:rPr lang="fr-FR" sz="1600" dirty="0" smtClean="0"/>
              <a:t> </a:t>
            </a:r>
            <a:r>
              <a:rPr lang="fr-FR" sz="1600" dirty="0" err="1" smtClean="0"/>
              <a:t>ways</a:t>
            </a:r>
            <a:r>
              <a:rPr lang="fr-FR" sz="1600" dirty="0" smtClean="0"/>
              <a:t> to </a:t>
            </a:r>
            <a:r>
              <a:rPr lang="fr-FR" sz="1600" dirty="0" err="1" smtClean="0"/>
              <a:t>name</a:t>
            </a:r>
            <a:r>
              <a:rPr lang="fr-FR" sz="1600" dirty="0" smtClean="0"/>
              <a:t> </a:t>
            </a:r>
            <a:r>
              <a:rPr lang="fr-FR" sz="1600" dirty="0" err="1" smtClean="0"/>
              <a:t>you</a:t>
            </a:r>
            <a:r>
              <a:rPr lang="fr-FR" sz="1600" dirty="0" smtClean="0"/>
              <a:t> (</a:t>
            </a:r>
            <a:r>
              <a:rPr lang="fr-FR" sz="1600" dirty="0" err="1" smtClean="0"/>
              <a:t>other</a:t>
            </a:r>
            <a:r>
              <a:rPr lang="fr-FR" sz="1600" dirty="0" smtClean="0"/>
              <a:t> </a:t>
            </a:r>
            <a:r>
              <a:rPr lang="fr-FR" sz="1600" dirty="0" err="1" smtClean="0"/>
              <a:t>names</a:t>
            </a:r>
            <a:r>
              <a:rPr lang="fr-FR" sz="1600" dirty="0" smtClean="0"/>
              <a:t>, </a:t>
            </a:r>
            <a:r>
              <a:rPr lang="fr-FR" sz="1600" dirty="0" err="1" smtClean="0"/>
              <a:t>pseudonyms</a:t>
            </a:r>
            <a:r>
              <a:rPr lang="fr-FR" sz="1600" dirty="0" smtClean="0"/>
              <a:t>, </a:t>
            </a:r>
            <a:r>
              <a:rPr lang="fr-FR" sz="1600" dirty="0" err="1" smtClean="0"/>
              <a:t>transliterations</a:t>
            </a:r>
            <a:r>
              <a:rPr lang="fr-FR" sz="1600" dirty="0" smtClean="0"/>
              <a:t>, </a:t>
            </a:r>
            <a:r>
              <a:rPr lang="fr-FR" sz="1600" dirty="0" err="1" smtClean="0"/>
              <a:t>names</a:t>
            </a:r>
            <a:r>
              <a:rPr lang="fr-FR" sz="1600" dirty="0" smtClean="0"/>
              <a:t> </a:t>
            </a:r>
            <a:r>
              <a:rPr lang="fr-FR" sz="1600" dirty="0" err="1" smtClean="0"/>
              <a:t>with</a:t>
            </a:r>
            <a:r>
              <a:rPr lang="fr-FR" sz="1600" dirty="0" smtClean="0"/>
              <a:t> </a:t>
            </a:r>
            <a:r>
              <a:rPr lang="fr-FR" sz="1600" dirty="0" err="1" smtClean="0"/>
              <a:t>initials</a:t>
            </a:r>
            <a:r>
              <a:rPr lang="fr-FR" sz="1600" dirty="0" smtClean="0"/>
              <a:t>…)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600" b="1" dirty="0" err="1" smtClean="0"/>
              <a:t>Biography</a:t>
            </a:r>
            <a:r>
              <a:rPr lang="fr-FR" sz="1600" dirty="0" smtClean="0"/>
              <a:t> : free </a:t>
            </a:r>
            <a:r>
              <a:rPr lang="fr-FR" sz="1600" dirty="0" err="1" smtClean="0"/>
              <a:t>text</a:t>
            </a:r>
            <a:r>
              <a:rPr lang="fr-FR" sz="1600" dirty="0" smtClean="0"/>
              <a:t> </a:t>
            </a:r>
            <a:r>
              <a:rPr lang="fr-FR" sz="1600" dirty="0" err="1" smtClean="0"/>
              <a:t>field</a:t>
            </a:r>
            <a:r>
              <a:rPr lang="fr-FR" sz="1600" dirty="0" smtClean="0"/>
              <a:t> (max 5000 char.)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017" y="1359825"/>
            <a:ext cx="4459403" cy="187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80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6816" y="570620"/>
            <a:ext cx="8391835" cy="619928"/>
          </a:xfrm>
        </p:spPr>
        <p:txBody>
          <a:bodyPr/>
          <a:lstStyle/>
          <a:p>
            <a:r>
              <a:rPr lang="fr-FR" dirty="0" err="1" smtClean="0"/>
              <a:t>Identifying</a:t>
            </a:r>
            <a:r>
              <a:rPr lang="fr-FR" dirty="0" smtClean="0"/>
              <a:t> informations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24</a:t>
            </a:fld>
            <a:endParaRPr lang="cs-CZ" dirty="0"/>
          </a:p>
        </p:txBody>
      </p:sp>
      <p:sp>
        <p:nvSpPr>
          <p:cNvPr id="12" name="ZoneTexte 11"/>
          <p:cNvSpPr txBox="1"/>
          <p:nvPr/>
        </p:nvSpPr>
        <p:spPr>
          <a:xfrm>
            <a:off x="486815" y="1021271"/>
            <a:ext cx="63778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This information is used to distinguish you from your </a:t>
            </a:r>
            <a:r>
              <a:rPr lang="en-US" sz="1600" dirty="0" smtClean="0"/>
              <a:t>homonyms.</a:t>
            </a:r>
            <a:endParaRPr lang="fr-FR" sz="1600" dirty="0" smtClean="0"/>
          </a:p>
        </p:txBody>
      </p:sp>
      <p:sp>
        <p:nvSpPr>
          <p:cNvPr id="14" name="ZoneTexte 13"/>
          <p:cNvSpPr txBox="1"/>
          <p:nvPr/>
        </p:nvSpPr>
        <p:spPr>
          <a:xfrm>
            <a:off x="486815" y="1584257"/>
            <a:ext cx="63778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 smtClean="0"/>
              <a:t>Emails</a:t>
            </a:r>
            <a:r>
              <a:rPr lang="fr-FR" sz="1600" dirty="0" smtClean="0"/>
              <a:t>: </a:t>
            </a:r>
            <a:r>
              <a:rPr lang="fr-FR" sz="1600" dirty="0" err="1" smtClean="0"/>
              <a:t>here</a:t>
            </a:r>
            <a:r>
              <a:rPr lang="fr-FR" sz="1600" dirty="0" smtClean="0"/>
              <a:t> </a:t>
            </a:r>
            <a:r>
              <a:rPr lang="fr-FR" sz="1600" dirty="0" err="1" smtClean="0"/>
              <a:t>you</a:t>
            </a:r>
            <a:r>
              <a:rPr lang="fr-FR" sz="1600" dirty="0" smtClean="0"/>
              <a:t> </a:t>
            </a:r>
            <a:r>
              <a:rPr lang="fr-FR" sz="1600" dirty="0" err="1" smtClean="0"/>
              <a:t>can</a:t>
            </a:r>
            <a:r>
              <a:rPr lang="fr-FR" sz="1600" dirty="0" smtClean="0"/>
              <a:t> </a:t>
            </a:r>
            <a:r>
              <a:rPr lang="fr-FR" sz="1600" dirty="0" err="1" smtClean="0"/>
              <a:t>edit</a:t>
            </a:r>
            <a:r>
              <a:rPr lang="fr-FR" sz="1600" dirty="0" smtClean="0"/>
              <a:t> and check </a:t>
            </a:r>
            <a:r>
              <a:rPr lang="fr-FR" sz="1600" dirty="0" err="1" smtClean="0"/>
              <a:t>your</a:t>
            </a:r>
            <a:r>
              <a:rPr lang="fr-FR" sz="1600" dirty="0" smtClean="0"/>
              <a:t> main and </a:t>
            </a:r>
            <a:r>
              <a:rPr lang="fr-FR" sz="1600" dirty="0" err="1" smtClean="0"/>
              <a:t>additional</a:t>
            </a:r>
            <a:r>
              <a:rPr lang="fr-FR" sz="1600" dirty="0" smtClean="0"/>
              <a:t> emails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 err="1" smtClean="0"/>
              <a:t>Websites</a:t>
            </a:r>
            <a:r>
              <a:rPr lang="fr-FR" sz="1600" b="1" dirty="0" smtClean="0"/>
              <a:t> &amp; social links</a:t>
            </a:r>
            <a:r>
              <a:rPr lang="fr-FR" sz="1600" dirty="0" smtClean="0"/>
              <a:t>: </a:t>
            </a:r>
            <a:endParaRPr lang="fr-FR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1600" dirty="0" err="1" smtClean="0"/>
              <a:t>Personal</a:t>
            </a:r>
            <a:r>
              <a:rPr lang="fr-FR" sz="1600" dirty="0" smtClean="0"/>
              <a:t> pages (on </a:t>
            </a:r>
            <a:r>
              <a:rPr lang="fr-FR" sz="1600" dirty="0" err="1" smtClean="0"/>
              <a:t>insitutional</a:t>
            </a:r>
            <a:r>
              <a:rPr lang="fr-FR" sz="1600" dirty="0" smtClean="0"/>
              <a:t> </a:t>
            </a:r>
            <a:r>
              <a:rPr lang="fr-FR" sz="1600" dirty="0" err="1" smtClean="0"/>
              <a:t>website</a:t>
            </a:r>
            <a:r>
              <a:rPr lang="fr-FR" sz="1600" dirty="0" smtClean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1600" dirty="0" err="1" smtClean="0"/>
              <a:t>Academic</a:t>
            </a:r>
            <a:r>
              <a:rPr lang="fr-FR" sz="1600" dirty="0" smtClean="0"/>
              <a:t> and </a:t>
            </a:r>
            <a:r>
              <a:rPr lang="fr-FR" sz="1600" dirty="0" err="1" smtClean="0"/>
              <a:t>professional</a:t>
            </a:r>
            <a:r>
              <a:rPr lang="fr-FR" sz="1600" dirty="0" smtClean="0"/>
              <a:t> social networks (</a:t>
            </a:r>
            <a:r>
              <a:rPr lang="fr-FR" sz="1600" dirty="0" err="1" smtClean="0"/>
              <a:t>ResearchGate</a:t>
            </a:r>
            <a:r>
              <a:rPr lang="fr-FR" sz="1600" dirty="0" smtClean="0"/>
              <a:t>, Academia, LinkedIn…)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1600" dirty="0" smtClean="0"/>
              <a:t>Blogs or </a:t>
            </a:r>
            <a:r>
              <a:rPr lang="fr-FR" sz="1600" dirty="0" err="1" smtClean="0"/>
              <a:t>personal</a:t>
            </a:r>
            <a:r>
              <a:rPr lang="fr-FR" sz="1600" dirty="0" smtClean="0"/>
              <a:t> </a:t>
            </a:r>
            <a:r>
              <a:rPr lang="fr-FR" sz="1600" dirty="0" err="1" smtClean="0"/>
              <a:t>websites</a:t>
            </a:r>
            <a:endParaRPr lang="fr-FR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600" b="1" dirty="0" err="1" smtClean="0"/>
              <a:t>Other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Ids</a:t>
            </a:r>
            <a:r>
              <a:rPr lang="fr-FR" sz="1600" b="1" dirty="0" smtClean="0"/>
              <a:t> :</a:t>
            </a:r>
            <a:r>
              <a:rPr lang="fr-FR" sz="1600" dirty="0" smtClean="0"/>
              <a:t> You </a:t>
            </a:r>
            <a:r>
              <a:rPr lang="fr-FR" sz="1600" dirty="0" err="1" smtClean="0"/>
              <a:t>cannot</a:t>
            </a:r>
            <a:r>
              <a:rPr lang="fr-FR" sz="1600" dirty="0" smtClean="0"/>
              <a:t> </a:t>
            </a:r>
            <a:r>
              <a:rPr lang="fr-FR" sz="1600" dirty="0" err="1" smtClean="0"/>
              <a:t>add</a:t>
            </a:r>
            <a:r>
              <a:rPr lang="fr-FR" sz="1600" dirty="0" smtClean="0"/>
              <a:t> a PID </a:t>
            </a:r>
            <a:r>
              <a:rPr lang="fr-FR" sz="1600" dirty="0" err="1" smtClean="0"/>
              <a:t>manually</a:t>
            </a:r>
            <a:r>
              <a:rPr lang="fr-FR" sz="1600" dirty="0" smtClean="0"/>
              <a:t>, </a:t>
            </a:r>
            <a:r>
              <a:rPr lang="fr-FR" sz="1600" dirty="0" err="1" smtClean="0"/>
              <a:t>you</a:t>
            </a:r>
            <a:r>
              <a:rPr lang="fr-FR" sz="1600" dirty="0" smtClean="0"/>
              <a:t> </a:t>
            </a:r>
            <a:r>
              <a:rPr lang="fr-FR" sz="1600" dirty="0"/>
              <a:t>must synchronise </a:t>
            </a:r>
            <a:r>
              <a:rPr lang="fr-FR" sz="1600" dirty="0" err="1"/>
              <a:t>it</a:t>
            </a:r>
            <a:r>
              <a:rPr lang="fr-FR" sz="1600" dirty="0"/>
              <a:t> </a:t>
            </a:r>
            <a:r>
              <a:rPr lang="fr-FR" sz="1600" dirty="0" err="1"/>
              <a:t>with</a:t>
            </a:r>
            <a:r>
              <a:rPr lang="fr-FR" sz="1600" dirty="0"/>
              <a:t> </a:t>
            </a:r>
            <a:r>
              <a:rPr lang="fr-FR" sz="1600" dirty="0" smtClean="0"/>
              <a:t>an authentification </a:t>
            </a:r>
            <a:r>
              <a:rPr lang="fr-FR" sz="1600" dirty="0" err="1" smtClean="0"/>
              <a:t>process</a:t>
            </a:r>
            <a:r>
              <a:rPr lang="fr-FR" sz="1600" dirty="0" smtClean="0"/>
              <a:t> (</a:t>
            </a:r>
            <a:r>
              <a:rPr lang="fr-FR" sz="1600" dirty="0" err="1" smtClean="0"/>
              <a:t>see</a:t>
            </a:r>
            <a:r>
              <a:rPr lang="fr-FR" sz="1600" dirty="0" smtClean="0"/>
              <a:t> </a:t>
            </a:r>
            <a:r>
              <a:rPr lang="fr-FR" sz="1600" dirty="0" err="1" smtClean="0">
                <a:hlinkClick r:id="rId3" action="ppaction://hlinksldjump"/>
              </a:rPr>
              <a:t>search</a:t>
            </a:r>
            <a:r>
              <a:rPr lang="fr-FR" sz="1600" dirty="0" smtClean="0">
                <a:hlinkClick r:id="rId3" action="ppaction://hlinksldjump"/>
              </a:rPr>
              <a:t> &amp; </a:t>
            </a:r>
            <a:r>
              <a:rPr lang="fr-FR" sz="1600" dirty="0" err="1" smtClean="0">
                <a:hlinkClick r:id="rId3" action="ppaction://hlinksldjump"/>
              </a:rPr>
              <a:t>link</a:t>
            </a:r>
            <a:r>
              <a:rPr lang="fr-FR" sz="16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600" b="1" dirty="0" smtClean="0"/>
              <a:t>Keywords</a:t>
            </a:r>
            <a:r>
              <a:rPr lang="fr-FR" sz="1600" dirty="0" smtClean="0"/>
              <a:t> : </a:t>
            </a:r>
            <a:r>
              <a:rPr lang="fr-FR" sz="1600" dirty="0" err="1" smtClean="0"/>
              <a:t>add</a:t>
            </a:r>
            <a:r>
              <a:rPr lang="fr-FR" sz="1600" dirty="0" smtClean="0"/>
              <a:t> </a:t>
            </a:r>
            <a:r>
              <a:rPr lang="fr-FR" sz="1600" dirty="0" err="1" smtClean="0"/>
              <a:t>your</a:t>
            </a:r>
            <a:r>
              <a:rPr lang="fr-FR" sz="1600" dirty="0" smtClean="0"/>
              <a:t> expertise </a:t>
            </a:r>
            <a:r>
              <a:rPr lang="fr-FR" sz="1600" dirty="0" err="1" smtClean="0"/>
              <a:t>fields</a:t>
            </a:r>
            <a:endParaRPr lang="fr-FR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600" b="1" dirty="0" smtClean="0"/>
              <a:t>Countries</a:t>
            </a:r>
            <a:r>
              <a:rPr lang="fr-FR" sz="1600" dirty="0" smtClean="0"/>
              <a:t> : </a:t>
            </a:r>
            <a:r>
              <a:rPr lang="fr-FR" sz="1600" dirty="0" err="1" smtClean="0"/>
              <a:t>Add</a:t>
            </a:r>
            <a:r>
              <a:rPr lang="fr-FR" sz="1600" dirty="0" smtClean="0"/>
              <a:t> </a:t>
            </a:r>
            <a:r>
              <a:rPr lang="fr-FR" sz="1600" dirty="0" err="1" smtClean="0"/>
              <a:t>your</a:t>
            </a:r>
            <a:r>
              <a:rPr lang="fr-FR" sz="1600" dirty="0" smtClean="0"/>
              <a:t> country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706" y="241180"/>
            <a:ext cx="1676906" cy="454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1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495" y="660194"/>
            <a:ext cx="8391835" cy="619928"/>
          </a:xfrm>
        </p:spPr>
        <p:txBody>
          <a:bodyPr/>
          <a:lstStyle/>
          <a:p>
            <a:r>
              <a:rPr lang="da-DK" dirty="0" smtClean="0"/>
              <a:t>Link </a:t>
            </a:r>
            <a:r>
              <a:rPr lang="da-DK" sz="2400" dirty="0" smtClean="0"/>
              <a:t>your</a:t>
            </a:r>
            <a:r>
              <a:rPr lang="da-DK" dirty="0" smtClean="0"/>
              <a:t> ORCID with your CRIS profil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25</a:t>
            </a:fld>
            <a:endParaRPr lang="cs-CZ" dirty="0"/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495495" y="1159371"/>
            <a:ext cx="8391835" cy="61992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IRIS (Italy) </a:t>
            </a:r>
            <a:endParaRPr lang="fr-FR" dirty="0"/>
          </a:p>
        </p:txBody>
      </p:sp>
      <p:sp>
        <p:nvSpPr>
          <p:cNvPr id="8" name="Pladsholder til sidefod 4">
            <a:extLst>
              <a:ext uri="{FF2B5EF4-FFF2-40B4-BE49-F238E27FC236}">
                <a16:creationId xmlns:a16="http://schemas.microsoft.com/office/drawing/2014/main" id="{0BE41445-534B-85B9-AE06-49490A81D393}"/>
              </a:ext>
            </a:extLst>
          </p:cNvPr>
          <p:cNvSpPr txBox="1">
            <a:spLocks/>
          </p:cNvSpPr>
          <p:nvPr/>
        </p:nvSpPr>
        <p:spPr>
          <a:xfrm>
            <a:off x="749380" y="4645090"/>
            <a:ext cx="788406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l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Source : Paul </a:t>
            </a:r>
            <a:r>
              <a:rPr lang="en-US" dirty="0" err="1" smtClean="0"/>
              <a:t>Groth</a:t>
            </a:r>
            <a:r>
              <a:rPr lang="en-US" dirty="0" smtClean="0"/>
              <a:t>, ORCID &amp; Elsevier, </a:t>
            </a:r>
            <a:r>
              <a:rPr lang="fr-FR" dirty="0"/>
              <a:t>AHHEP8 </a:t>
            </a:r>
            <a:r>
              <a:rPr lang="fr-FR" dirty="0" err="1"/>
              <a:t>Summit</a:t>
            </a:r>
            <a:r>
              <a:rPr lang="fr-FR" dirty="0"/>
              <a:t> -­‐ Sept 2015</a:t>
            </a:r>
            <a:r>
              <a:rPr lang="en-US" dirty="0" smtClean="0"/>
              <a:t> 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/>
          <a:srcRect t="9369" b="39832"/>
          <a:stretch/>
        </p:blipFill>
        <p:spPr>
          <a:xfrm>
            <a:off x="646460" y="1712637"/>
            <a:ext cx="8240870" cy="286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40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495" y="660194"/>
            <a:ext cx="8391835" cy="619928"/>
          </a:xfrm>
        </p:spPr>
        <p:txBody>
          <a:bodyPr/>
          <a:lstStyle/>
          <a:p>
            <a:r>
              <a:rPr lang="da-DK" dirty="0" smtClean="0"/>
              <a:t>Link </a:t>
            </a:r>
            <a:r>
              <a:rPr lang="da-DK" sz="2400" dirty="0" smtClean="0"/>
              <a:t>your</a:t>
            </a:r>
            <a:r>
              <a:rPr lang="da-DK" dirty="0" smtClean="0"/>
              <a:t> ORCID with your CRIS profil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26</a:t>
            </a:fld>
            <a:endParaRPr lang="cs-CZ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478" y="1658547"/>
            <a:ext cx="7224102" cy="2849621"/>
          </a:xfrm>
          <a:prstGeom prst="rect">
            <a:avLst/>
          </a:prstGeom>
        </p:spPr>
      </p:pic>
      <p:sp>
        <p:nvSpPr>
          <p:cNvPr id="11" name="Titre 1"/>
          <p:cNvSpPr txBox="1">
            <a:spLocks/>
          </p:cNvSpPr>
          <p:nvPr/>
        </p:nvSpPr>
        <p:spPr>
          <a:xfrm>
            <a:off x="495495" y="1159371"/>
            <a:ext cx="8391835" cy="61992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PURE (Denmark) </a:t>
            </a:r>
            <a:endParaRPr lang="fr-FR" dirty="0"/>
          </a:p>
        </p:txBody>
      </p:sp>
      <p:sp>
        <p:nvSpPr>
          <p:cNvPr id="8" name="Pladsholder til sidefod 4">
            <a:extLst>
              <a:ext uri="{FF2B5EF4-FFF2-40B4-BE49-F238E27FC236}">
                <a16:creationId xmlns:a16="http://schemas.microsoft.com/office/drawing/2014/main" id="{0BE41445-534B-85B9-AE06-49490A81D393}"/>
              </a:ext>
            </a:extLst>
          </p:cNvPr>
          <p:cNvSpPr txBox="1">
            <a:spLocks/>
          </p:cNvSpPr>
          <p:nvPr/>
        </p:nvSpPr>
        <p:spPr>
          <a:xfrm>
            <a:off x="749380" y="4645090"/>
            <a:ext cx="788406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l" defTabSz="914400" rtl="0" eaLnBrk="1" latinLnBrk="0" hangingPunct="1">
              <a:defRPr sz="105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Source : Paul </a:t>
            </a:r>
            <a:r>
              <a:rPr lang="en-US" dirty="0" err="1" smtClean="0"/>
              <a:t>Groth</a:t>
            </a:r>
            <a:r>
              <a:rPr lang="en-US" dirty="0" smtClean="0"/>
              <a:t>, ORCID &amp; Elsevier, </a:t>
            </a:r>
            <a:r>
              <a:rPr lang="fr-FR" dirty="0"/>
              <a:t>AHHEP8 </a:t>
            </a:r>
            <a:r>
              <a:rPr lang="fr-FR" dirty="0" err="1"/>
              <a:t>Summit</a:t>
            </a:r>
            <a:r>
              <a:rPr lang="fr-FR" dirty="0"/>
              <a:t> -­‐ Sept 2015</a:t>
            </a:r>
            <a:r>
              <a:rPr lang="en-US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600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r="27587"/>
          <a:stretch/>
        </p:blipFill>
        <p:spPr>
          <a:xfrm>
            <a:off x="6117924" y="173752"/>
            <a:ext cx="2820335" cy="479448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6816" y="570620"/>
            <a:ext cx="8391835" cy="619928"/>
          </a:xfrm>
        </p:spPr>
        <p:txBody>
          <a:bodyPr/>
          <a:lstStyle/>
          <a:p>
            <a:r>
              <a:rPr lang="fr-FR" dirty="0" err="1" smtClean="0"/>
              <a:t>Add</a:t>
            </a:r>
            <a:r>
              <a:rPr lang="fr-FR" dirty="0" smtClean="0"/>
              <a:t> </a:t>
            </a:r>
            <a:r>
              <a:rPr lang="fr-FR" dirty="0" err="1" smtClean="0"/>
              <a:t>employments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27</a:t>
            </a:fld>
            <a:endParaRPr lang="cs-CZ" dirty="0"/>
          </a:p>
        </p:txBody>
      </p:sp>
      <p:sp>
        <p:nvSpPr>
          <p:cNvPr id="14" name="ZoneTexte 13"/>
          <p:cNvSpPr txBox="1"/>
          <p:nvPr/>
        </p:nvSpPr>
        <p:spPr>
          <a:xfrm>
            <a:off x="379243" y="1587416"/>
            <a:ext cx="552536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ORCID uses </a:t>
            </a:r>
            <a:r>
              <a:rPr lang="fr-FR" sz="1400" dirty="0" err="1" smtClean="0"/>
              <a:t>two</a:t>
            </a:r>
            <a:r>
              <a:rPr lang="fr-FR" sz="1400" dirty="0" smtClean="0"/>
              <a:t> </a:t>
            </a:r>
            <a:r>
              <a:rPr lang="fr-FR" sz="1400" dirty="0" err="1"/>
              <a:t>registers</a:t>
            </a:r>
            <a:r>
              <a:rPr lang="fr-FR" sz="1400" dirty="0"/>
              <a:t> for organisations </a:t>
            </a:r>
            <a:r>
              <a:rPr lang="fr-FR" sz="1400" dirty="0" smtClean="0"/>
              <a:t>: </a:t>
            </a:r>
            <a:r>
              <a:rPr lang="fr-FR" sz="1400" dirty="0" smtClean="0">
                <a:hlinkClick r:id="rId4"/>
              </a:rPr>
              <a:t>ROR</a:t>
            </a:r>
            <a:r>
              <a:rPr lang="fr-FR" sz="1400" dirty="0" smtClean="0"/>
              <a:t> and </a:t>
            </a:r>
            <a:r>
              <a:rPr lang="fr-FR" sz="1400" dirty="0" err="1" smtClean="0">
                <a:hlinkClick r:id="rId5"/>
              </a:rPr>
              <a:t>Ringgold</a:t>
            </a:r>
            <a:r>
              <a:rPr lang="fr-FR" sz="1400" dirty="0" smtClean="0"/>
              <a:t>. </a:t>
            </a:r>
            <a:r>
              <a:rPr lang="fr-FR" sz="1400" dirty="0" err="1" smtClean="0"/>
              <a:t>Prefer</a:t>
            </a:r>
            <a:r>
              <a:rPr lang="fr-FR" sz="1400" dirty="0" smtClean="0"/>
              <a:t> ROR </a:t>
            </a:r>
            <a:r>
              <a:rPr lang="fr-FR" sz="1400" dirty="0" err="1" smtClean="0"/>
              <a:t>which</a:t>
            </a:r>
            <a:r>
              <a:rPr lang="fr-FR" sz="1400" dirty="0" smtClean="0"/>
              <a:t> </a:t>
            </a:r>
            <a:r>
              <a:rPr lang="fr-FR" sz="1400" dirty="0" err="1" smtClean="0"/>
              <a:t>is</a:t>
            </a:r>
            <a:r>
              <a:rPr lang="fr-FR" sz="1400" dirty="0" smtClean="0"/>
              <a:t> open. If </a:t>
            </a:r>
            <a:r>
              <a:rPr lang="fr-FR" sz="1400" dirty="0" err="1" smtClean="0"/>
              <a:t>you</a:t>
            </a:r>
            <a:r>
              <a:rPr lang="fr-FR" sz="1400" dirty="0" smtClean="0"/>
              <a:t> use </a:t>
            </a:r>
            <a:r>
              <a:rPr lang="fr-FR" sz="1400" dirty="0" err="1" smtClean="0"/>
              <a:t>registry</a:t>
            </a:r>
            <a:r>
              <a:rPr lang="fr-FR" sz="1400" dirty="0" smtClean="0"/>
              <a:t>, city and country </a:t>
            </a:r>
            <a:r>
              <a:rPr lang="fr-FR" sz="1400" dirty="0" err="1" smtClean="0"/>
              <a:t>will</a:t>
            </a:r>
            <a:r>
              <a:rPr lang="fr-FR" sz="1400" dirty="0" smtClean="0"/>
              <a:t> </a:t>
            </a:r>
            <a:r>
              <a:rPr lang="fr-FR" sz="1400" dirty="0" err="1"/>
              <a:t>displayed</a:t>
            </a:r>
            <a:r>
              <a:rPr lang="fr-FR" sz="1400" dirty="0"/>
              <a:t> </a:t>
            </a:r>
            <a:r>
              <a:rPr lang="fr-FR" sz="1400" dirty="0" err="1"/>
              <a:t>automatically</a:t>
            </a:r>
            <a:r>
              <a:rPr lang="fr-FR" sz="1400" dirty="0"/>
              <a:t>.</a:t>
            </a:r>
            <a:endParaRPr lang="fr-FR" sz="1400" dirty="0" smtClean="0"/>
          </a:p>
          <a:p>
            <a:endParaRPr lang="fr-FR" sz="1400" dirty="0"/>
          </a:p>
          <a:p>
            <a:r>
              <a:rPr lang="fr-FR" sz="1400" dirty="0" smtClean="0"/>
              <a:t>If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can’t</a:t>
            </a:r>
            <a:r>
              <a:rPr lang="fr-FR" sz="1400" dirty="0" smtClean="0"/>
              <a:t> </a:t>
            </a:r>
            <a:r>
              <a:rPr lang="fr-FR" sz="1400" dirty="0" err="1" smtClean="0"/>
              <a:t>find</a:t>
            </a:r>
            <a:r>
              <a:rPr lang="fr-FR" sz="1400" dirty="0" smtClean="0"/>
              <a:t>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/>
              <a:t>organisation </a:t>
            </a:r>
            <a:r>
              <a:rPr lang="fr-FR" sz="1400" dirty="0" smtClean="0"/>
              <a:t>in the </a:t>
            </a:r>
            <a:r>
              <a:rPr lang="fr-FR" sz="1400" dirty="0" err="1" smtClean="0"/>
              <a:t>list</a:t>
            </a:r>
            <a:r>
              <a:rPr lang="fr-FR" sz="1400" dirty="0" smtClean="0"/>
              <a:t>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add</a:t>
            </a:r>
            <a:r>
              <a:rPr lang="fr-FR" sz="1400" dirty="0" smtClean="0"/>
              <a:t> </a:t>
            </a:r>
            <a:r>
              <a:rPr lang="fr-FR" sz="1400" dirty="0" err="1" smtClean="0"/>
              <a:t>it</a:t>
            </a:r>
            <a:r>
              <a:rPr lang="fr-FR" sz="1400" dirty="0" smtClean="0"/>
              <a:t> </a:t>
            </a:r>
            <a:r>
              <a:rPr lang="fr-FR" sz="1400" dirty="0" err="1" smtClean="0"/>
              <a:t>manually</a:t>
            </a:r>
            <a:r>
              <a:rPr lang="fr-FR" sz="1400" dirty="0" smtClean="0"/>
              <a:t>.</a:t>
            </a:r>
          </a:p>
          <a:p>
            <a:endParaRPr lang="fr-FR" sz="1400" dirty="0" smtClean="0"/>
          </a:p>
          <a:p>
            <a:r>
              <a:rPr lang="fr-FR" sz="1400" dirty="0" smtClean="0"/>
              <a:t>You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also</a:t>
            </a:r>
            <a:r>
              <a:rPr lang="fr-FR" sz="1400" dirty="0" smtClean="0"/>
              <a:t> </a:t>
            </a:r>
            <a:r>
              <a:rPr lang="fr-FR" sz="1400" dirty="0" err="1" smtClean="0"/>
              <a:t>add</a:t>
            </a:r>
            <a:r>
              <a:rPr lang="fr-FR" sz="1400" dirty="0" smtClean="0"/>
              <a:t>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 err="1" smtClean="0"/>
              <a:t>department</a:t>
            </a:r>
            <a:r>
              <a:rPr lang="fr-FR" sz="1400" dirty="0" smtClean="0"/>
              <a:t>, </a:t>
            </a:r>
            <a:r>
              <a:rPr lang="fr-FR" sz="1400" dirty="0" err="1" smtClean="0"/>
              <a:t>role</a:t>
            </a:r>
            <a:r>
              <a:rPr lang="fr-FR" sz="1400" dirty="0" smtClean="0"/>
              <a:t> and </a:t>
            </a:r>
            <a:r>
              <a:rPr lang="fr-FR" sz="1400" dirty="0" err="1" smtClean="0"/>
              <a:t>start</a:t>
            </a:r>
            <a:r>
              <a:rPr lang="fr-FR" sz="1400" dirty="0" smtClean="0"/>
              <a:t>/end dates. This informations </a:t>
            </a:r>
            <a:r>
              <a:rPr lang="fr-FR" sz="1400" dirty="0" err="1" smtClean="0"/>
              <a:t>aren’t</a:t>
            </a:r>
            <a:r>
              <a:rPr lang="fr-FR" sz="1400" dirty="0" smtClean="0"/>
              <a:t> </a:t>
            </a:r>
            <a:r>
              <a:rPr lang="fr-FR" sz="1400" dirty="0" err="1" smtClean="0"/>
              <a:t>mandatory</a:t>
            </a:r>
            <a:r>
              <a:rPr lang="fr-FR" sz="1400" dirty="0" smtClean="0"/>
              <a:t> but are </a:t>
            </a:r>
            <a:r>
              <a:rPr lang="fr-FR" sz="1400" dirty="0" err="1" smtClean="0"/>
              <a:t>recommended</a:t>
            </a:r>
            <a:r>
              <a:rPr lang="fr-FR" sz="1400" dirty="0" smtClean="0"/>
              <a:t>.</a:t>
            </a:r>
          </a:p>
          <a:p>
            <a:endParaRPr lang="fr-FR" sz="1600" dirty="0"/>
          </a:p>
          <a:p>
            <a:r>
              <a:rPr lang="fr-FR" sz="1400" dirty="0"/>
              <a:t>If </a:t>
            </a:r>
            <a:r>
              <a:rPr lang="fr-FR" sz="1400" dirty="0" err="1"/>
              <a:t>your</a:t>
            </a:r>
            <a:r>
              <a:rPr lang="fr-FR" sz="1400" dirty="0"/>
              <a:t> institution has a CRIS </a:t>
            </a:r>
            <a:r>
              <a:rPr lang="fr-FR" sz="1400" dirty="0" err="1" smtClean="0"/>
              <a:t>linked</a:t>
            </a:r>
            <a:r>
              <a:rPr lang="fr-FR" sz="1400" dirty="0" smtClean="0"/>
              <a:t> to </a:t>
            </a:r>
            <a:r>
              <a:rPr lang="fr-FR" sz="1400" dirty="0"/>
              <a:t>ORCID, </a:t>
            </a:r>
            <a:r>
              <a:rPr lang="fr-FR" sz="1400" dirty="0" err="1"/>
              <a:t>you</a:t>
            </a:r>
            <a:r>
              <a:rPr lang="fr-FR" sz="1400" dirty="0"/>
              <a:t>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fill</a:t>
            </a:r>
            <a:r>
              <a:rPr lang="fr-FR" sz="1400" dirty="0" smtClean="0"/>
              <a:t> in the </a:t>
            </a:r>
            <a:r>
              <a:rPr lang="fr-FR" sz="1400" dirty="0" err="1" smtClean="0"/>
              <a:t>employment</a:t>
            </a:r>
            <a:r>
              <a:rPr lang="fr-FR" sz="1400" dirty="0" smtClean="0"/>
              <a:t> </a:t>
            </a:r>
            <a:r>
              <a:rPr lang="fr-FR" sz="1400" dirty="0" err="1" smtClean="0"/>
              <a:t>automatically</a:t>
            </a:r>
            <a:r>
              <a:rPr lang="fr-FR" sz="1400" dirty="0" smtClean="0"/>
              <a:t> </a:t>
            </a:r>
            <a:r>
              <a:rPr lang="fr-FR" sz="1400" dirty="0" err="1" smtClean="0"/>
              <a:t>with</a:t>
            </a:r>
            <a:r>
              <a:rPr lang="fr-FR" sz="1400" dirty="0" smtClean="0"/>
              <a:t> the CRIS data.</a:t>
            </a:r>
            <a:endParaRPr lang="fr-FR" sz="14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6"/>
          <a:srcRect t="20500" b="11500"/>
          <a:stretch/>
        </p:blipFill>
        <p:spPr>
          <a:xfrm>
            <a:off x="319175" y="1075981"/>
            <a:ext cx="5541292" cy="38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39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965235"/>
            <a:ext cx="3073218" cy="401208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6816" y="570620"/>
            <a:ext cx="8657184" cy="619928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Add</a:t>
            </a:r>
            <a:r>
              <a:rPr lang="fr-FR" dirty="0" smtClean="0"/>
              <a:t> </a:t>
            </a:r>
            <a:r>
              <a:rPr lang="fr-FR" dirty="0" err="1" smtClean="0"/>
              <a:t>educations</a:t>
            </a:r>
            <a:r>
              <a:rPr lang="fr-FR" dirty="0" smtClean="0"/>
              <a:t>, </a:t>
            </a:r>
            <a:r>
              <a:rPr lang="fr-FR" dirty="0" err="1" smtClean="0"/>
              <a:t>qualifcations</a:t>
            </a:r>
            <a:r>
              <a:rPr lang="fr-FR" dirty="0" smtClean="0"/>
              <a:t>, </a:t>
            </a:r>
            <a:r>
              <a:rPr lang="fr-FR" dirty="0" err="1" smtClean="0"/>
              <a:t>invited</a:t>
            </a:r>
            <a:r>
              <a:rPr lang="fr-FR" dirty="0" smtClean="0"/>
              <a:t> positions and distinctions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28</a:t>
            </a:fld>
            <a:endParaRPr lang="cs-CZ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816" y="965235"/>
            <a:ext cx="5456784" cy="45062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816" y="1361051"/>
            <a:ext cx="5456784" cy="40890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816" y="1769958"/>
            <a:ext cx="5456784" cy="381199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486816" y="2269622"/>
            <a:ext cx="55253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For all </a:t>
            </a:r>
            <a:r>
              <a:rPr lang="fr-FR" sz="1400" dirty="0" err="1"/>
              <a:t>these</a:t>
            </a:r>
            <a:r>
              <a:rPr lang="fr-FR" sz="1400" dirty="0"/>
              <a:t> </a:t>
            </a:r>
            <a:r>
              <a:rPr lang="fr-FR" sz="1400" dirty="0" err="1" smtClean="0"/>
              <a:t>categories</a:t>
            </a:r>
            <a:r>
              <a:rPr lang="fr-FR" sz="1400" dirty="0" smtClean="0"/>
              <a:t>, the </a:t>
            </a:r>
            <a:r>
              <a:rPr lang="fr-FR" sz="1400" dirty="0" err="1" smtClean="0"/>
              <a:t>form</a:t>
            </a:r>
            <a:r>
              <a:rPr lang="fr-FR" sz="1400" dirty="0" smtClean="0"/>
              <a:t> </a:t>
            </a:r>
            <a:r>
              <a:rPr lang="fr-FR" sz="1400" dirty="0" err="1" smtClean="0"/>
              <a:t>is</a:t>
            </a:r>
            <a:r>
              <a:rPr lang="fr-FR" sz="1400" dirty="0" smtClean="0"/>
              <a:t> the </a:t>
            </a:r>
            <a:r>
              <a:rPr lang="fr-FR" sz="1400" dirty="0" err="1" smtClean="0"/>
              <a:t>same</a:t>
            </a:r>
            <a:r>
              <a:rPr lang="fr-FR" sz="1400" dirty="0" smtClean="0"/>
              <a:t> as for </a:t>
            </a:r>
            <a:r>
              <a:rPr lang="fr-FR" sz="1400" dirty="0" err="1" smtClean="0"/>
              <a:t>employments</a:t>
            </a:r>
            <a:r>
              <a:rPr lang="fr-FR" sz="1400" dirty="0" smtClean="0"/>
              <a:t>. You have to </a:t>
            </a:r>
            <a:r>
              <a:rPr lang="fr-FR" sz="1400" dirty="0" err="1" smtClean="0"/>
              <a:t>fill</a:t>
            </a:r>
            <a:r>
              <a:rPr lang="fr-FR" sz="1400" dirty="0" smtClean="0"/>
              <a:t> </a:t>
            </a:r>
            <a:r>
              <a:rPr lang="fr-FR" sz="1400" dirty="0"/>
              <a:t>in </a:t>
            </a:r>
            <a:r>
              <a:rPr lang="fr-FR" sz="1400" dirty="0" err="1"/>
              <a:t>some</a:t>
            </a:r>
            <a:r>
              <a:rPr lang="fr-FR" sz="1400" dirty="0"/>
              <a:t> </a:t>
            </a:r>
            <a:r>
              <a:rPr lang="fr-FR" sz="1400" dirty="0" err="1"/>
              <a:t>compulsory</a:t>
            </a:r>
            <a:r>
              <a:rPr lang="fr-FR" sz="1400" dirty="0"/>
              <a:t> </a:t>
            </a:r>
            <a:r>
              <a:rPr lang="fr-FR" sz="1400" dirty="0" smtClean="0"/>
              <a:t>information about </a:t>
            </a:r>
            <a:r>
              <a:rPr lang="fr-FR" sz="1400" dirty="0"/>
              <a:t>organisations, </a:t>
            </a:r>
            <a:r>
              <a:rPr lang="fr-FR" sz="1400" dirty="0" smtClean="0"/>
              <a:t>and </a:t>
            </a:r>
            <a:r>
              <a:rPr lang="fr-FR" sz="1400" dirty="0" err="1" smtClean="0"/>
              <a:t>some</a:t>
            </a:r>
            <a:r>
              <a:rPr lang="fr-FR" sz="1400" dirty="0" smtClean="0"/>
              <a:t> </a:t>
            </a:r>
            <a:r>
              <a:rPr lang="fr-FR" sz="1400" dirty="0" err="1" smtClean="0"/>
              <a:t>optional</a:t>
            </a:r>
            <a:r>
              <a:rPr lang="fr-FR" sz="1400" dirty="0" smtClean="0"/>
              <a:t> informations</a:t>
            </a:r>
            <a:endParaRPr lang="fr-FR" sz="1400" dirty="0"/>
          </a:p>
        </p:txBody>
      </p:sp>
      <p:sp>
        <p:nvSpPr>
          <p:cNvPr id="13" name="ZoneTexte 12"/>
          <p:cNvSpPr txBox="1"/>
          <p:nvPr/>
        </p:nvSpPr>
        <p:spPr>
          <a:xfrm>
            <a:off x="337779" y="3005224"/>
            <a:ext cx="58420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400" b="1" dirty="0" smtClean="0"/>
              <a:t>Education</a:t>
            </a:r>
            <a:r>
              <a:rPr lang="fr-FR" sz="1400" dirty="0" smtClean="0"/>
              <a:t> : </a:t>
            </a:r>
            <a:r>
              <a:rPr lang="fr-FR" sz="1400" dirty="0" err="1" smtClean="0"/>
              <a:t>add</a:t>
            </a:r>
            <a:r>
              <a:rPr lang="fr-FR" sz="1400" dirty="0" smtClean="0"/>
              <a:t>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 err="1" smtClean="0"/>
              <a:t>degree</a:t>
            </a:r>
            <a:r>
              <a:rPr lang="fr-FR" sz="1400" dirty="0" smtClean="0"/>
              <a:t> (Masters, PhD)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400" b="1" dirty="0" smtClean="0"/>
              <a:t>Qualifications</a:t>
            </a:r>
            <a:r>
              <a:rPr lang="fr-FR" sz="1400" dirty="0" smtClean="0"/>
              <a:t> : </a:t>
            </a:r>
            <a:r>
              <a:rPr lang="fr-FR" sz="1400" dirty="0" err="1" smtClean="0"/>
              <a:t>add</a:t>
            </a:r>
            <a:r>
              <a:rPr lang="fr-FR" sz="1400" dirty="0" smtClean="0"/>
              <a:t> </a:t>
            </a:r>
            <a:r>
              <a:rPr lang="fr-FR" sz="1400" dirty="0" err="1" smtClean="0"/>
              <a:t>your</a:t>
            </a:r>
            <a:r>
              <a:rPr lang="fr-FR" sz="1400" dirty="0" smtClean="0"/>
              <a:t> qualifications, training, certifications…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400" b="1" dirty="0" err="1" smtClean="0"/>
              <a:t>Invited</a:t>
            </a:r>
            <a:r>
              <a:rPr lang="fr-FR" sz="1400" b="1" dirty="0" smtClean="0"/>
              <a:t> positions : </a:t>
            </a:r>
            <a:r>
              <a:rPr lang="fr-FR" sz="1400" dirty="0" err="1" smtClean="0"/>
              <a:t>honorary</a:t>
            </a:r>
            <a:r>
              <a:rPr lang="fr-FR" sz="1400" dirty="0" smtClean="0"/>
              <a:t> </a:t>
            </a:r>
            <a:r>
              <a:rPr lang="fr-FR" sz="1400" dirty="0" err="1" smtClean="0"/>
              <a:t>fellow</a:t>
            </a:r>
            <a:r>
              <a:rPr lang="fr-FR" sz="1400" dirty="0" smtClean="0"/>
              <a:t>, </a:t>
            </a:r>
            <a:r>
              <a:rPr lang="fr-FR" sz="1400" dirty="0" err="1" smtClean="0"/>
              <a:t>guest</a:t>
            </a:r>
            <a:r>
              <a:rPr lang="fr-FR" sz="1400" dirty="0" smtClean="0"/>
              <a:t> </a:t>
            </a:r>
            <a:r>
              <a:rPr lang="fr-FR" sz="1400" dirty="0" err="1" smtClean="0"/>
              <a:t>researcher</a:t>
            </a:r>
            <a:r>
              <a:rPr lang="fr-FR" sz="1400" dirty="0" smtClean="0"/>
              <a:t>, </a:t>
            </a:r>
            <a:r>
              <a:rPr lang="fr-FR" sz="1400" dirty="0" err="1" smtClean="0"/>
              <a:t>emeritus</a:t>
            </a:r>
            <a:r>
              <a:rPr lang="fr-FR" sz="1400" dirty="0" smtClean="0"/>
              <a:t> </a:t>
            </a:r>
            <a:r>
              <a:rPr lang="fr-FR" sz="1400" dirty="0" err="1" smtClean="0"/>
              <a:t>professor</a:t>
            </a:r>
            <a:r>
              <a:rPr lang="fr-FR" sz="1400" dirty="0" smtClean="0"/>
              <a:t>, </a:t>
            </a:r>
            <a:r>
              <a:rPr lang="fr-FR" sz="1400" dirty="0" err="1" smtClean="0"/>
              <a:t>visiting</a:t>
            </a:r>
            <a:r>
              <a:rPr lang="fr-FR" sz="1400" dirty="0" smtClean="0"/>
              <a:t> </a:t>
            </a:r>
            <a:r>
              <a:rPr lang="fr-FR" sz="1400" dirty="0" err="1" smtClean="0"/>
              <a:t>lecturer</a:t>
            </a:r>
            <a:endParaRPr lang="fr-FR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400" b="1" dirty="0" smtClean="0"/>
              <a:t>Distinctions</a:t>
            </a:r>
            <a:r>
              <a:rPr lang="fr-FR" sz="1400" dirty="0" smtClean="0"/>
              <a:t> : </a:t>
            </a:r>
            <a:r>
              <a:rPr lang="fr-FR" sz="1400" dirty="0" err="1" smtClean="0"/>
              <a:t>trophies</a:t>
            </a:r>
            <a:r>
              <a:rPr lang="fr-FR" sz="1400" dirty="0" smtClean="0"/>
              <a:t>, </a:t>
            </a:r>
            <a:r>
              <a:rPr lang="fr-FR" sz="1400" dirty="0" err="1" smtClean="0"/>
              <a:t>medals</a:t>
            </a:r>
            <a:r>
              <a:rPr lang="fr-FR" sz="1400" dirty="0" smtClean="0"/>
              <a:t>, </a:t>
            </a:r>
            <a:r>
              <a:rPr lang="fr-FR" sz="1400" dirty="0" err="1" smtClean="0"/>
              <a:t>prizes</a:t>
            </a:r>
            <a:r>
              <a:rPr lang="fr-FR" sz="1400" dirty="0" smtClean="0"/>
              <a:t>, </a:t>
            </a:r>
            <a:r>
              <a:rPr lang="fr-FR" sz="1400" dirty="0" err="1" smtClean="0"/>
              <a:t>honorary</a:t>
            </a:r>
            <a:r>
              <a:rPr lang="fr-FR" sz="1400" dirty="0" smtClean="0"/>
              <a:t> </a:t>
            </a:r>
            <a:r>
              <a:rPr lang="fr-FR" sz="1400" dirty="0" err="1" smtClean="0"/>
              <a:t>members</a:t>
            </a:r>
            <a:r>
              <a:rPr lang="fr-FR" sz="1400" dirty="0" smtClean="0"/>
              <a:t>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400" b="1" dirty="0" err="1" smtClean="0"/>
              <a:t>Membership</a:t>
            </a:r>
            <a:r>
              <a:rPr lang="fr-FR" sz="1400" dirty="0" smtClean="0"/>
              <a:t> : </a:t>
            </a:r>
            <a:r>
              <a:rPr lang="fr-FR" sz="1400" dirty="0" err="1" smtClean="0"/>
              <a:t>member</a:t>
            </a:r>
            <a:r>
              <a:rPr lang="fr-FR" sz="1400" dirty="0" smtClean="0"/>
              <a:t> of an association or society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400" b="1" dirty="0" smtClean="0"/>
              <a:t>Service</a:t>
            </a:r>
            <a:r>
              <a:rPr lang="fr-FR" sz="1400" dirty="0" smtClean="0"/>
              <a:t> : </a:t>
            </a:r>
            <a:r>
              <a:rPr lang="fr-FR" sz="1400" dirty="0" err="1" smtClean="0"/>
              <a:t>editorial</a:t>
            </a:r>
            <a:r>
              <a:rPr lang="fr-FR" sz="1400" dirty="0" smtClean="0"/>
              <a:t> </a:t>
            </a:r>
            <a:r>
              <a:rPr lang="fr-FR" sz="1400" dirty="0" err="1" smtClean="0"/>
              <a:t>board</a:t>
            </a:r>
            <a:r>
              <a:rPr lang="fr-FR" sz="1400" dirty="0" smtClean="0"/>
              <a:t> </a:t>
            </a:r>
            <a:r>
              <a:rPr lang="fr-FR" sz="1400" dirty="0" err="1" smtClean="0"/>
              <a:t>member</a:t>
            </a:r>
            <a:r>
              <a:rPr lang="fr-FR" sz="1400" dirty="0" smtClean="0"/>
              <a:t>, </a:t>
            </a:r>
            <a:r>
              <a:rPr lang="fr-FR" sz="1400" dirty="0" err="1" smtClean="0"/>
              <a:t>elected</a:t>
            </a:r>
            <a:r>
              <a:rPr lang="fr-FR" sz="1400" dirty="0" smtClean="0"/>
              <a:t> </a:t>
            </a:r>
            <a:r>
              <a:rPr lang="fr-FR" sz="1400" dirty="0" err="1" smtClean="0"/>
              <a:t>board</a:t>
            </a:r>
            <a:r>
              <a:rPr lang="fr-FR" sz="1400" dirty="0" smtClean="0"/>
              <a:t> position, </a:t>
            </a:r>
            <a:r>
              <a:rPr lang="fr-FR" sz="1400" dirty="0" err="1" smtClean="0"/>
              <a:t>review</a:t>
            </a:r>
            <a:r>
              <a:rPr lang="fr-FR" sz="1400" dirty="0" smtClean="0"/>
              <a:t> editor, </a:t>
            </a:r>
            <a:r>
              <a:rPr lang="fr-FR" sz="1400" dirty="0" err="1" smtClean="0"/>
              <a:t>conference</a:t>
            </a:r>
            <a:r>
              <a:rPr lang="fr-FR" sz="1400" dirty="0" smtClean="0"/>
              <a:t> organiser</a:t>
            </a:r>
          </a:p>
        </p:txBody>
      </p:sp>
    </p:spTree>
    <p:extLst>
      <p:ext uri="{BB962C8B-B14F-4D97-AF65-F5344CB8AC3E}">
        <p14:creationId xmlns:p14="http://schemas.microsoft.com/office/powerpoint/2010/main" val="418708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r="3074"/>
          <a:stretch/>
        </p:blipFill>
        <p:spPr>
          <a:xfrm>
            <a:off x="4126962" y="1940452"/>
            <a:ext cx="4937759" cy="278787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4"/>
          <a:srcRect b="38216"/>
          <a:stretch/>
        </p:blipFill>
        <p:spPr>
          <a:xfrm>
            <a:off x="5032098" y="296970"/>
            <a:ext cx="3896376" cy="43088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fundings :</a:t>
            </a:r>
            <a:r>
              <a:rPr lang="fr-FR" sz="2400" dirty="0" smtClean="0"/>
              <a:t> </a:t>
            </a:r>
            <a:r>
              <a:rPr lang="da-DK" dirty="0" smtClean="0"/>
              <a:t>Search &amp; Link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29</a:t>
            </a:fld>
            <a:endParaRPr lang="cs-CZ" dirty="0"/>
          </a:p>
        </p:txBody>
      </p:sp>
      <p:sp>
        <p:nvSpPr>
          <p:cNvPr id="12" name="ZoneTexte 11"/>
          <p:cNvSpPr txBox="1"/>
          <p:nvPr/>
        </p:nvSpPr>
        <p:spPr>
          <a:xfrm>
            <a:off x="408141" y="1148100"/>
            <a:ext cx="8511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 smtClean="0"/>
              <a:t>Select [</a:t>
            </a:r>
            <a:r>
              <a:rPr lang="fr-FR" sz="1400" dirty="0" err="1" smtClean="0"/>
              <a:t>Add</a:t>
            </a:r>
            <a:r>
              <a:rPr lang="fr-FR" sz="1400" dirty="0" smtClean="0"/>
              <a:t>] &gt; [</a:t>
            </a:r>
            <a:r>
              <a:rPr lang="fr-FR" sz="1400" dirty="0" err="1" smtClean="0"/>
              <a:t>Search</a:t>
            </a:r>
            <a:r>
              <a:rPr lang="fr-FR" sz="1400" dirty="0" smtClean="0"/>
              <a:t> and Link] &gt; [Dimensions </a:t>
            </a:r>
            <a:r>
              <a:rPr lang="fr-FR" sz="1400" dirty="0" err="1" smtClean="0"/>
              <a:t>Wizard</a:t>
            </a:r>
            <a:r>
              <a:rPr lang="fr-FR" sz="1400" dirty="0" smtClean="0"/>
              <a:t>]. Once </a:t>
            </a:r>
            <a:r>
              <a:rPr lang="fr-FR" sz="1400" dirty="0" err="1" smtClean="0"/>
              <a:t>you</a:t>
            </a:r>
            <a:r>
              <a:rPr lang="fr-FR" sz="1400" dirty="0" smtClean="0"/>
              <a:t> have </a:t>
            </a:r>
            <a:r>
              <a:rPr lang="fr-FR" sz="1400" dirty="0" err="1" smtClean="0"/>
              <a:t>given</a:t>
            </a:r>
            <a:r>
              <a:rPr lang="fr-FR" sz="1400" dirty="0" smtClean="0"/>
              <a:t> </a:t>
            </a:r>
            <a:r>
              <a:rPr lang="fr-FR" sz="1400" dirty="0" err="1" smtClean="0"/>
              <a:t>authorisation</a:t>
            </a:r>
            <a:r>
              <a:rPr lang="fr-FR" sz="1400" dirty="0" smtClean="0"/>
              <a:t>,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will</a:t>
            </a:r>
            <a:r>
              <a:rPr lang="fr-FR" sz="1400" dirty="0" smtClean="0"/>
              <a:t> </a:t>
            </a:r>
            <a:r>
              <a:rPr lang="fr-FR" sz="1400" dirty="0" err="1" smtClean="0"/>
              <a:t>be</a:t>
            </a:r>
            <a:r>
              <a:rPr lang="fr-FR" sz="1400" dirty="0" smtClean="0"/>
              <a:t> </a:t>
            </a:r>
            <a:r>
              <a:rPr lang="fr-FR" sz="1400" dirty="0" err="1" smtClean="0"/>
              <a:t>taken</a:t>
            </a:r>
            <a:r>
              <a:rPr lang="fr-FR" sz="1400" dirty="0" smtClean="0"/>
              <a:t> to </a:t>
            </a:r>
            <a:r>
              <a:rPr lang="fr-FR" sz="1400" dirty="0"/>
              <a:t>Dimensions </a:t>
            </a:r>
            <a:r>
              <a:rPr lang="fr-FR" sz="1400" dirty="0" err="1" smtClean="0"/>
              <a:t>Wizard</a:t>
            </a:r>
            <a:r>
              <a:rPr lang="fr-FR" sz="1400" dirty="0" smtClean="0"/>
              <a:t> </a:t>
            </a:r>
            <a:r>
              <a:rPr lang="fr-FR" sz="1400" dirty="0" err="1" smtClean="0"/>
              <a:t>where</a:t>
            </a:r>
            <a:r>
              <a:rPr lang="fr-FR" sz="1400" dirty="0" smtClean="0"/>
              <a:t>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search</a:t>
            </a:r>
            <a:r>
              <a:rPr lang="fr-FR" sz="1400" dirty="0" smtClean="0"/>
              <a:t> for the </a:t>
            </a:r>
            <a:r>
              <a:rPr lang="fr-FR" sz="1400" dirty="0" err="1" smtClean="0"/>
              <a:t>grants</a:t>
            </a:r>
            <a:r>
              <a:rPr lang="fr-FR" sz="1400" dirty="0" smtClean="0"/>
              <a:t> </a:t>
            </a:r>
            <a:r>
              <a:rPr lang="fr-FR" sz="1400" dirty="0" err="1" smtClean="0"/>
              <a:t>you</a:t>
            </a:r>
            <a:r>
              <a:rPr lang="fr-FR" sz="1400" dirty="0" smtClean="0"/>
              <a:t> have </a:t>
            </a:r>
            <a:r>
              <a:rPr lang="fr-FR" sz="1400" dirty="0" err="1" smtClean="0"/>
              <a:t>received</a:t>
            </a:r>
            <a:r>
              <a:rPr lang="fr-FR" sz="1400" dirty="0" smtClean="0"/>
              <a:t> and </a:t>
            </a:r>
            <a:r>
              <a:rPr lang="fr-FR" sz="1400" dirty="0" err="1" smtClean="0"/>
              <a:t>link</a:t>
            </a:r>
            <a:r>
              <a:rPr lang="fr-FR" sz="1400" dirty="0" smtClean="0"/>
              <a:t> </a:t>
            </a:r>
            <a:r>
              <a:rPr lang="fr-FR" sz="1400" dirty="0" err="1" smtClean="0"/>
              <a:t>them</a:t>
            </a:r>
            <a:r>
              <a:rPr lang="fr-FR" sz="1400" dirty="0" smtClean="0"/>
              <a:t> to </a:t>
            </a:r>
            <a:r>
              <a:rPr lang="fr-FR" sz="1400" dirty="0" err="1" smtClean="0"/>
              <a:t>your</a:t>
            </a:r>
            <a:r>
              <a:rPr lang="fr-FR" sz="1400" dirty="0" smtClean="0"/>
              <a:t> ORCID profile (</a:t>
            </a:r>
            <a:r>
              <a:rPr lang="fr-FR" sz="1400" dirty="0" smtClean="0">
                <a:hlinkClick r:id="rId5"/>
              </a:rPr>
              <a:t>Grant sources </a:t>
            </a:r>
            <a:r>
              <a:rPr lang="fr-FR" sz="1400" dirty="0" err="1" smtClean="0">
                <a:hlinkClick r:id="rId5"/>
              </a:rPr>
              <a:t>covered</a:t>
            </a:r>
            <a:r>
              <a:rPr lang="fr-FR" sz="1400" dirty="0" smtClean="0">
                <a:hlinkClick r:id="rId5"/>
              </a:rPr>
              <a:t> by Dimensions</a:t>
            </a:r>
            <a:r>
              <a:rPr lang="fr-FR" sz="1400" dirty="0" smtClean="0"/>
              <a:t>)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438019" y="2112615"/>
            <a:ext cx="36648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 err="1" smtClean="0"/>
              <a:t>Search</a:t>
            </a:r>
            <a:r>
              <a:rPr lang="fr-FR" sz="1400" dirty="0" smtClean="0"/>
              <a:t> for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 err="1" smtClean="0"/>
              <a:t>grant</a:t>
            </a:r>
            <a:r>
              <a:rPr lang="fr-FR" sz="1400" dirty="0" smtClean="0"/>
              <a:t> by </a:t>
            </a:r>
            <a:r>
              <a:rPr lang="fr-FR" sz="1400" dirty="0" err="1" smtClean="0"/>
              <a:t>name</a:t>
            </a:r>
            <a:r>
              <a:rPr lang="fr-FR" sz="1400" dirty="0" smtClean="0"/>
              <a:t> or </a:t>
            </a:r>
            <a:r>
              <a:rPr lang="fr-FR" sz="1400" dirty="0" err="1" smtClean="0"/>
              <a:t>grant</a:t>
            </a:r>
            <a:r>
              <a:rPr lang="fr-FR" sz="1400" dirty="0" smtClean="0"/>
              <a:t> </a:t>
            </a:r>
            <a:r>
              <a:rPr lang="fr-FR" sz="1400" dirty="0" err="1" smtClean="0"/>
              <a:t>title</a:t>
            </a:r>
            <a:r>
              <a:rPr lang="fr-FR" sz="1400" dirty="0"/>
              <a:t> </a:t>
            </a:r>
            <a:r>
              <a:rPr lang="fr-FR" sz="1400" dirty="0" smtClean="0"/>
              <a:t>and select </a:t>
            </a:r>
            <a:r>
              <a:rPr lang="fr-FR" sz="1400" dirty="0" err="1" smtClean="0"/>
              <a:t>it</a:t>
            </a:r>
            <a:endParaRPr lang="fr-F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 smtClean="0"/>
              <a:t>Click on « </a:t>
            </a:r>
            <a:r>
              <a:rPr lang="fr-FR" sz="1400" dirty="0" err="1" smtClean="0"/>
              <a:t>Next</a:t>
            </a:r>
            <a:r>
              <a:rPr lang="fr-FR" sz="1400" dirty="0" smtClean="0"/>
              <a:t> 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 smtClean="0"/>
              <a:t>Check and click on « </a:t>
            </a:r>
            <a:r>
              <a:rPr lang="fr-FR" sz="1400" dirty="0" err="1" smtClean="0"/>
              <a:t>submit</a:t>
            </a:r>
            <a:r>
              <a:rPr lang="fr-FR" sz="1400" dirty="0" smtClean="0"/>
              <a:t> to ORCID »</a:t>
            </a:r>
          </a:p>
          <a:p>
            <a:endParaRPr lang="fr-FR" sz="1400" dirty="0" smtClean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201" y="3451543"/>
            <a:ext cx="4146516" cy="1390953"/>
          </a:xfrm>
          <a:prstGeom prst="rect">
            <a:avLst/>
          </a:prstGeom>
        </p:spPr>
      </p:pic>
      <p:sp>
        <p:nvSpPr>
          <p:cNvPr id="17" name="Ellipse 16"/>
          <p:cNvSpPr/>
          <p:nvPr/>
        </p:nvSpPr>
        <p:spPr>
          <a:xfrm>
            <a:off x="7631732" y="683760"/>
            <a:ext cx="235920" cy="2384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18" name="Ellipse 17"/>
          <p:cNvSpPr/>
          <p:nvPr/>
        </p:nvSpPr>
        <p:spPr>
          <a:xfrm>
            <a:off x="5796765" y="2343059"/>
            <a:ext cx="235920" cy="2384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9" name="Ellipse 18"/>
          <p:cNvSpPr/>
          <p:nvPr/>
        </p:nvSpPr>
        <p:spPr>
          <a:xfrm>
            <a:off x="2270459" y="4299419"/>
            <a:ext cx="235920" cy="2384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88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/>
              <a:t>Researcher ID and digital strategy : creating a real </a:t>
            </a:r>
            <a:r>
              <a:rPr lang="en-US" sz="2400" dirty="0" err="1"/>
              <a:t>Orcid</a:t>
            </a:r>
            <a:r>
              <a:rPr lang="en-US" sz="2400" dirty="0"/>
              <a:t> ID to be visible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3</a:t>
            </a:fld>
            <a:endParaRPr lang="cs-CZ" dirty="0"/>
          </a:p>
        </p:txBody>
      </p:sp>
      <p:grpSp>
        <p:nvGrpSpPr>
          <p:cNvPr id="6" name="Diagramme 1"/>
          <p:cNvGrpSpPr/>
          <p:nvPr/>
        </p:nvGrpSpPr>
        <p:grpSpPr bwMode="auto">
          <a:xfrm>
            <a:off x="375029" y="1914583"/>
            <a:ext cx="8393943" cy="2867429"/>
            <a:chOff x="0" y="3435"/>
            <a:chExt cx="7148732" cy="3141273"/>
          </a:xfrm>
        </p:grpSpPr>
        <p:sp>
          <p:nvSpPr>
            <p:cNvPr id="7" name="Chevron 6"/>
            <p:cNvSpPr/>
            <p:nvPr/>
          </p:nvSpPr>
          <p:spPr bwMode="auto">
            <a:xfrm rot="5400000">
              <a:off x="-171868" y="175303"/>
              <a:ext cx="1145787" cy="802051"/>
            </a:xfrm>
            <a:prstGeom prst="chevron">
              <a:avLst>
                <a:gd name="adj" fmla="val 50000"/>
              </a:avLst>
            </a:prstGeom>
            <a:solidFill>
              <a:srgbClr val="19225E"/>
            </a:solidFill>
            <a:ln w="254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vert270" wrap="square" lIns="14605" tIns="14605" rIns="14605" bIns="14605" numCol="1" spcCol="1270" anchor="ctr" anchorCtr="0">
              <a:noAutofit/>
            </a:bodyPr>
            <a:lstStyle/>
            <a:p>
              <a:pPr algn="ctr" defTabSz="1022350">
                <a:lnSpc>
                  <a:spcPct val="90000"/>
                </a:lnSpc>
                <a:defRPr/>
              </a:pPr>
              <a:endParaRPr lang="fr-FR" sz="1000" b="1" dirty="0"/>
            </a:p>
            <a:p>
              <a:pPr algn="ctr" defTabSz="1022350">
                <a:lnSpc>
                  <a:spcPct val="90000"/>
                </a:lnSpc>
                <a:defRPr/>
              </a:pPr>
              <a:r>
                <a:rPr lang="fr-FR" sz="2300" b="1" dirty="0"/>
                <a:t>1</a:t>
              </a:r>
            </a:p>
          </p:txBody>
        </p:sp>
        <p:sp>
          <p:nvSpPr>
            <p:cNvPr id="8" name="Rectangle avec coins arrondis du même côté 7"/>
            <p:cNvSpPr/>
            <p:nvPr/>
          </p:nvSpPr>
          <p:spPr bwMode="auto">
            <a:xfrm rot="5400000">
              <a:off x="3649616" y="-2516302"/>
              <a:ext cx="744761" cy="618525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1">
                <a:hueOff val="0"/>
                <a:satOff val="0"/>
                <a:lumOff val="0"/>
                <a:alphaOff val="0"/>
                <a:alpha val="90000"/>
              </a:schemeClr>
            </a:solidFill>
            <a:ln w="25400" cap="flat" cmpd="sng" algn="ctr">
              <a:noFill/>
              <a:prstDash val="solid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/>
          </p:style>
          <p:txBody>
            <a:bodyPr spcFirstLastPara="0" vert="vert270" wrap="square" lIns="170688" tIns="15240" rIns="15240" bIns="15240" numCol="1" spcCol="1270" anchor="ctr" anchorCtr="0">
              <a:noAutofit/>
            </a:bodyPr>
            <a:lstStyle/>
            <a:p>
              <a:pPr marL="228600" lvl="1" indent="-228600" defTabSz="1066800">
                <a:lnSpc>
                  <a:spcPct val="90000"/>
                </a:lnSpc>
                <a:buChar char="••"/>
                <a:defRPr/>
              </a:pPr>
              <a:r>
                <a:rPr lang="en-US" sz="2400" b="1" dirty="0">
                  <a:solidFill>
                    <a:srgbClr val="19225E"/>
                  </a:solidFill>
                </a:rPr>
                <a:t>What are </a:t>
              </a:r>
              <a:r>
                <a:rPr lang="fr-FR" sz="2400" b="1" dirty="0">
                  <a:solidFill>
                    <a:srgbClr val="19225E"/>
                  </a:solidFill>
                </a:rPr>
                <a:t>persistent</a:t>
              </a:r>
              <a:r>
                <a:rPr lang="en-US" sz="2400" b="1" dirty="0">
                  <a:solidFill>
                    <a:srgbClr val="19225E"/>
                  </a:solidFill>
                </a:rPr>
                <a:t> identifiers (PIDs) ?</a:t>
              </a:r>
            </a:p>
          </p:txBody>
        </p:sp>
        <p:sp>
          <p:nvSpPr>
            <p:cNvPr id="9" name="Chevron 8"/>
            <p:cNvSpPr/>
            <p:nvPr/>
          </p:nvSpPr>
          <p:spPr bwMode="auto">
            <a:xfrm rot="5400000">
              <a:off x="-171868" y="1173046"/>
              <a:ext cx="1145787" cy="802051"/>
            </a:xfrm>
            <a:prstGeom prst="chevron">
              <a:avLst>
                <a:gd name="adj" fmla="val 50000"/>
              </a:avLst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vert270" wrap="square" lIns="14605" tIns="14605" rIns="14605" bIns="14605" numCol="1" spcCol="1270" anchor="ctr" anchorCtr="0">
              <a:noAutofit/>
            </a:bodyPr>
            <a:lstStyle/>
            <a:p>
              <a:pPr algn="ctr" defTabSz="1022350">
                <a:lnSpc>
                  <a:spcPct val="90000"/>
                </a:lnSpc>
                <a:defRPr/>
              </a:pPr>
              <a:endParaRPr lang="fr-FR" sz="1000" b="1" dirty="0"/>
            </a:p>
            <a:p>
              <a:pPr algn="ctr" defTabSz="1022350">
                <a:lnSpc>
                  <a:spcPct val="90000"/>
                </a:lnSpc>
                <a:defRPr/>
              </a:pPr>
              <a:r>
                <a:rPr lang="fr-FR" sz="2300" b="1" dirty="0"/>
                <a:t>2</a:t>
              </a:r>
            </a:p>
          </p:txBody>
        </p:sp>
        <p:sp>
          <p:nvSpPr>
            <p:cNvPr id="10" name="Rectangle avec coins arrondis du même côté 9"/>
            <p:cNvSpPr/>
            <p:nvPr/>
          </p:nvSpPr>
          <p:spPr bwMode="auto">
            <a:xfrm rot="5400000">
              <a:off x="3683722" y="-1571027"/>
              <a:ext cx="744761" cy="618525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1">
                <a:hueOff val="0"/>
                <a:satOff val="0"/>
                <a:lumOff val="0"/>
                <a:alphaOff val="0"/>
                <a:alpha val="90000"/>
              </a:schemeClr>
            </a:solidFill>
            <a:ln w="25400" cap="flat" cmpd="sng" algn="ctr">
              <a:noFill/>
              <a:prstDash val="solid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/>
          </p:style>
          <p:txBody>
            <a:bodyPr spcFirstLastPara="0" vert="vert270" wrap="square" lIns="170688" tIns="15240" rIns="15240" bIns="15240" numCol="1" spcCol="1270" anchor="ctr" anchorCtr="0">
              <a:noAutofit/>
            </a:bodyPr>
            <a:lstStyle/>
            <a:p>
              <a:pPr marL="228600" lvl="1" indent="-228600" defTabSz="1066800">
                <a:lnSpc>
                  <a:spcPct val="90000"/>
                </a:lnSpc>
                <a:buChar char="••"/>
                <a:defRPr/>
              </a:pPr>
              <a:r>
                <a:rPr lang="en-US" sz="2400" b="1" dirty="0">
                  <a:solidFill>
                    <a:srgbClr val="0070C0"/>
                  </a:solidFill>
                </a:rPr>
                <a:t>ORCID : the main international PID for the researchers</a:t>
              </a:r>
              <a:endParaRPr lang="en-US" sz="2400" b="1" dirty="0">
                <a:solidFill>
                  <a:srgbClr val="363F84"/>
                </a:solidFill>
              </a:endParaRPr>
            </a:p>
          </p:txBody>
        </p:sp>
        <p:sp>
          <p:nvSpPr>
            <p:cNvPr id="11" name="Chevron 10"/>
            <p:cNvSpPr/>
            <p:nvPr/>
          </p:nvSpPr>
          <p:spPr bwMode="auto">
            <a:xfrm rot="5400000">
              <a:off x="-171868" y="2170789"/>
              <a:ext cx="1145787" cy="802051"/>
            </a:xfrm>
            <a:prstGeom prst="chevron">
              <a:avLst>
                <a:gd name="adj" fmla="val 50000"/>
              </a:avLst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vert270" wrap="square" lIns="14605" tIns="14605" rIns="14605" bIns="14605" numCol="1" spcCol="1270" anchor="ctr" anchorCtr="0">
              <a:noAutofit/>
            </a:bodyPr>
            <a:lstStyle/>
            <a:p>
              <a:pPr algn="ctr" defTabSz="1022350">
                <a:lnSpc>
                  <a:spcPct val="90000"/>
                </a:lnSpc>
                <a:defRPr/>
              </a:pPr>
              <a:endParaRPr lang="fr-FR" sz="1000" b="1" dirty="0"/>
            </a:p>
            <a:p>
              <a:pPr algn="ctr" defTabSz="1022350">
                <a:lnSpc>
                  <a:spcPct val="90000"/>
                </a:lnSpc>
                <a:defRPr/>
              </a:pPr>
              <a:r>
                <a:rPr lang="fr-FR" sz="2300" b="1" dirty="0"/>
                <a:t>3</a:t>
              </a:r>
            </a:p>
          </p:txBody>
        </p:sp>
        <p:sp>
          <p:nvSpPr>
            <p:cNvPr id="12" name="Rectangle avec coins arrondis du même côté 11"/>
            <p:cNvSpPr/>
            <p:nvPr/>
          </p:nvSpPr>
          <p:spPr bwMode="auto">
            <a:xfrm rot="5400000">
              <a:off x="3649615" y="-650974"/>
              <a:ext cx="744761" cy="618525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1">
                <a:hueOff val="0"/>
                <a:satOff val="0"/>
                <a:lumOff val="0"/>
                <a:alphaOff val="0"/>
                <a:alpha val="90000"/>
              </a:schemeClr>
            </a:solidFill>
            <a:ln w="25400" cap="flat" cmpd="sng" algn="ctr">
              <a:noFill/>
              <a:prstDash val="solid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/>
          </p:style>
          <p:txBody>
            <a:bodyPr spcFirstLastPara="0" vert="vert270" wrap="square" lIns="170688" tIns="15240" rIns="15240" bIns="15240" numCol="1" spcCol="1270" anchor="ctr" anchorCtr="0">
              <a:noAutofit/>
            </a:bodyPr>
            <a:lstStyle/>
            <a:p>
              <a:pPr marL="228600" lvl="1" indent="-228600" defTabSz="1066800">
                <a:lnSpc>
                  <a:spcPct val="90000"/>
                </a:lnSpc>
                <a:buChar char="••"/>
                <a:defRPr/>
              </a:pPr>
              <a:r>
                <a:rPr lang="en-US" sz="2400" b="1" dirty="0" smtClean="0">
                  <a:solidFill>
                    <a:srgbClr val="00B0F0"/>
                  </a:solidFill>
                </a:rPr>
                <a:t>Workshop : create your </a:t>
              </a:r>
              <a:r>
                <a:rPr lang="en-US" sz="2400" b="1" dirty="0" err="1" smtClean="0">
                  <a:solidFill>
                    <a:srgbClr val="00B0F0"/>
                  </a:solidFill>
                </a:rPr>
                <a:t>Orcid</a:t>
              </a:r>
              <a:r>
                <a:rPr lang="en-US" sz="2400" b="1" dirty="0" smtClean="0">
                  <a:solidFill>
                    <a:srgbClr val="00B0F0"/>
                  </a:solidFill>
                </a:rPr>
                <a:t> ID</a:t>
              </a:r>
              <a:endParaRPr lang="en-US" sz="2400" b="1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624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302" y="1409887"/>
            <a:ext cx="4579417" cy="81966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fundings :</a:t>
            </a:r>
            <a:r>
              <a:rPr lang="fr-FR" sz="2400" dirty="0" smtClean="0"/>
              <a:t> </a:t>
            </a:r>
            <a:r>
              <a:rPr lang="da-DK" dirty="0" smtClean="0"/>
              <a:t>Add manually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30</a:t>
            </a:fld>
            <a:endParaRPr lang="cs-CZ" dirty="0"/>
          </a:p>
        </p:txBody>
      </p:sp>
      <p:sp>
        <p:nvSpPr>
          <p:cNvPr id="12" name="ZoneTexte 11"/>
          <p:cNvSpPr txBox="1"/>
          <p:nvPr/>
        </p:nvSpPr>
        <p:spPr>
          <a:xfrm>
            <a:off x="311998" y="1786069"/>
            <a:ext cx="46867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 smtClean="0"/>
              <a:t>If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 err="1" smtClean="0"/>
              <a:t>grant</a:t>
            </a:r>
            <a:r>
              <a:rPr lang="fr-FR" sz="1400" dirty="0" smtClean="0"/>
              <a:t> </a:t>
            </a:r>
            <a:r>
              <a:rPr lang="fr-FR" sz="1400" dirty="0" err="1" smtClean="0"/>
              <a:t>is</a:t>
            </a:r>
            <a:r>
              <a:rPr lang="fr-FR" sz="1400" dirty="0" smtClean="0"/>
              <a:t> not </a:t>
            </a:r>
            <a:r>
              <a:rPr lang="fr-FR" sz="1400" dirty="0" err="1" smtClean="0"/>
              <a:t>covered</a:t>
            </a:r>
            <a:r>
              <a:rPr lang="fr-FR" sz="1400" dirty="0" smtClean="0"/>
              <a:t> by Dimension </a:t>
            </a:r>
          </a:p>
          <a:p>
            <a:r>
              <a:rPr lang="fr-FR" sz="1400" dirty="0"/>
              <a:t> </a:t>
            </a:r>
            <a:r>
              <a:rPr lang="fr-FR" sz="1400" dirty="0" smtClean="0"/>
              <a:t>    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fill</a:t>
            </a:r>
            <a:r>
              <a:rPr lang="fr-FR" sz="1400" dirty="0" smtClean="0"/>
              <a:t> in a </a:t>
            </a:r>
            <a:r>
              <a:rPr lang="fr-FR" sz="1400" dirty="0" err="1" smtClean="0"/>
              <a:t>form</a:t>
            </a:r>
            <a:r>
              <a:rPr lang="fr-FR" sz="1400" dirty="0" smtClean="0"/>
              <a:t> to </a:t>
            </a:r>
            <a:r>
              <a:rPr lang="fr-FR" sz="1400" dirty="0" err="1" smtClean="0"/>
              <a:t>add</a:t>
            </a:r>
            <a:r>
              <a:rPr lang="fr-FR" sz="1400" dirty="0" smtClean="0"/>
              <a:t> </a:t>
            </a:r>
            <a:r>
              <a:rPr lang="fr-FR" sz="1400" dirty="0" err="1" smtClean="0"/>
              <a:t>it</a:t>
            </a:r>
            <a:r>
              <a:rPr lang="fr-FR" sz="1400" dirty="0" smtClean="0"/>
              <a:t> </a:t>
            </a:r>
            <a:r>
              <a:rPr lang="fr-FR" sz="1400" dirty="0" err="1" smtClean="0"/>
              <a:t>manually</a:t>
            </a:r>
            <a:endParaRPr lang="fr-FR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 smtClean="0"/>
              <a:t>You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add</a:t>
            </a:r>
            <a:r>
              <a:rPr lang="fr-FR" sz="1400" dirty="0" smtClean="0"/>
              <a:t> </a:t>
            </a:r>
            <a:r>
              <a:rPr lang="fr-FR" sz="1400" dirty="0" err="1" smtClean="0"/>
              <a:t>several</a:t>
            </a:r>
            <a:r>
              <a:rPr lang="fr-FR" sz="1400" dirty="0" smtClean="0"/>
              <a:t> types of </a:t>
            </a:r>
            <a:r>
              <a:rPr lang="fr-FR" sz="1400" dirty="0" err="1" smtClean="0"/>
              <a:t>funding</a:t>
            </a:r>
            <a:r>
              <a:rPr lang="fr-FR" sz="1400" dirty="0" smtClean="0"/>
              <a:t> : </a:t>
            </a:r>
            <a:r>
              <a:rPr lang="fr-FR" sz="1400" dirty="0" err="1" smtClean="0"/>
              <a:t>grants</a:t>
            </a:r>
            <a:r>
              <a:rPr lang="fr-FR" sz="1400" dirty="0" smtClean="0"/>
              <a:t>, </a:t>
            </a:r>
            <a:r>
              <a:rPr lang="fr-FR" sz="1400" dirty="0" err="1" smtClean="0"/>
              <a:t>contracts</a:t>
            </a:r>
            <a:r>
              <a:rPr lang="fr-FR" sz="1400" dirty="0" smtClean="0"/>
              <a:t>, </a:t>
            </a:r>
            <a:r>
              <a:rPr lang="fr-FR" sz="1400" dirty="0" err="1" smtClean="0"/>
              <a:t>salary</a:t>
            </a:r>
            <a:r>
              <a:rPr lang="fr-FR" sz="1400" dirty="0" smtClean="0"/>
              <a:t> </a:t>
            </a:r>
            <a:r>
              <a:rPr lang="fr-FR" sz="1400" dirty="0" err="1" smtClean="0"/>
              <a:t>award</a:t>
            </a:r>
            <a:r>
              <a:rPr lang="fr-FR" sz="1400" dirty="0" smtClean="0"/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 smtClean="0"/>
              <a:t>You must </a:t>
            </a:r>
            <a:r>
              <a:rPr lang="fr-FR" sz="1400" dirty="0" err="1" smtClean="0"/>
              <a:t>provide</a:t>
            </a:r>
            <a:r>
              <a:rPr lang="fr-FR" sz="1400" dirty="0" smtClean="0"/>
              <a:t> information about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 err="1" smtClean="0"/>
              <a:t>project</a:t>
            </a:r>
            <a:r>
              <a:rPr lang="fr-FR" sz="1400" dirty="0" smtClean="0"/>
              <a:t> and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 err="1" smtClean="0"/>
              <a:t>funding</a:t>
            </a:r>
            <a:r>
              <a:rPr lang="fr-FR" sz="1400" dirty="0" smtClean="0"/>
              <a:t> </a:t>
            </a:r>
            <a:r>
              <a:rPr lang="fr-FR" sz="1400" dirty="0" err="1" smtClean="0"/>
              <a:t>agency</a:t>
            </a:r>
            <a:r>
              <a:rPr lang="fr-FR" sz="14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 smtClean="0"/>
              <a:t>If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 err="1" smtClean="0"/>
              <a:t>funding</a:t>
            </a:r>
            <a:r>
              <a:rPr lang="fr-FR" sz="1400" dirty="0" smtClean="0"/>
              <a:t> has an identifier </a:t>
            </a:r>
            <a:r>
              <a:rPr lang="fr-FR" sz="1400" dirty="0" err="1" smtClean="0"/>
              <a:t>we</a:t>
            </a:r>
            <a:r>
              <a:rPr lang="fr-FR" sz="1400" dirty="0" smtClean="0"/>
              <a:t> </a:t>
            </a:r>
            <a:r>
              <a:rPr lang="fr-FR" sz="1400" dirty="0" err="1" smtClean="0"/>
              <a:t>recommend</a:t>
            </a:r>
            <a:r>
              <a:rPr lang="fr-FR" sz="1400" dirty="0" smtClean="0"/>
              <a:t> </a:t>
            </a:r>
            <a:r>
              <a:rPr lang="fr-FR" sz="1400" dirty="0" err="1" smtClean="0"/>
              <a:t>that</a:t>
            </a:r>
            <a:r>
              <a:rPr lang="fr-FR" sz="1400" dirty="0" smtClean="0"/>
              <a:t>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add</a:t>
            </a:r>
            <a:r>
              <a:rPr lang="fr-FR" sz="1400" dirty="0" smtClean="0"/>
              <a:t> </a:t>
            </a:r>
            <a:r>
              <a:rPr lang="fr-FR" sz="1400" dirty="0" err="1" smtClean="0"/>
              <a:t>it</a:t>
            </a:r>
            <a:r>
              <a:rPr lang="fr-FR" sz="1400" dirty="0" smtClean="0"/>
              <a:t> in the « </a:t>
            </a:r>
            <a:r>
              <a:rPr lang="fr-FR" sz="1400" dirty="0" err="1" smtClean="0"/>
              <a:t>Funding</a:t>
            </a:r>
            <a:r>
              <a:rPr lang="fr-FR" sz="1400" dirty="0" smtClean="0"/>
              <a:t> </a:t>
            </a:r>
            <a:r>
              <a:rPr lang="fr-FR" sz="1400" dirty="0" err="1" smtClean="0"/>
              <a:t>indentifier</a:t>
            </a:r>
            <a:r>
              <a:rPr lang="fr-FR" sz="1400" dirty="0" smtClean="0"/>
              <a:t> » section.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dirty="0" smtClean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/>
          <a:srcRect r="5693"/>
          <a:stretch/>
        </p:blipFill>
        <p:spPr>
          <a:xfrm>
            <a:off x="5097031" y="262877"/>
            <a:ext cx="3886949" cy="479297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14589" y="431719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400" dirty="0"/>
              <a:t>If </a:t>
            </a:r>
            <a:r>
              <a:rPr lang="fr-FR" sz="1400" dirty="0" err="1"/>
              <a:t>your</a:t>
            </a:r>
            <a:r>
              <a:rPr lang="fr-FR" sz="1400" dirty="0"/>
              <a:t> institution has a CRIS </a:t>
            </a:r>
            <a:r>
              <a:rPr lang="fr-FR" sz="1400" dirty="0" err="1" smtClean="0"/>
              <a:t>linked</a:t>
            </a:r>
            <a:r>
              <a:rPr lang="fr-FR" sz="1400" dirty="0" smtClean="0"/>
              <a:t> to </a:t>
            </a:r>
            <a:r>
              <a:rPr lang="fr-FR" sz="1400" dirty="0"/>
              <a:t>ORCID, </a:t>
            </a:r>
            <a:r>
              <a:rPr lang="fr-FR" sz="1400" dirty="0" err="1"/>
              <a:t>you</a:t>
            </a:r>
            <a:r>
              <a:rPr lang="fr-FR" sz="1400" dirty="0"/>
              <a:t> </a:t>
            </a:r>
            <a:r>
              <a:rPr lang="fr-FR" sz="1400" dirty="0" err="1" smtClean="0"/>
              <a:t>can</a:t>
            </a:r>
            <a:r>
              <a:rPr lang="fr-FR" sz="1400" dirty="0" smtClean="0"/>
              <a:t> import </a:t>
            </a:r>
            <a:r>
              <a:rPr lang="fr-FR" sz="1400" dirty="0" err="1" smtClean="0"/>
              <a:t>this</a:t>
            </a:r>
            <a:r>
              <a:rPr lang="fr-FR" sz="1400" dirty="0" smtClean="0"/>
              <a:t> information </a:t>
            </a:r>
            <a:r>
              <a:rPr lang="fr-FR" sz="1400" dirty="0" err="1" smtClean="0"/>
              <a:t>directly</a:t>
            </a:r>
            <a:r>
              <a:rPr lang="fr-FR" sz="1400" dirty="0" smtClean="0"/>
              <a:t> </a:t>
            </a:r>
            <a:r>
              <a:rPr lang="fr-FR" sz="1400" dirty="0" err="1"/>
              <a:t>from</a:t>
            </a:r>
            <a:r>
              <a:rPr lang="fr-FR" sz="1400" dirty="0"/>
              <a:t> the </a:t>
            </a:r>
            <a:r>
              <a:rPr lang="fr-FR" sz="1400" dirty="0" smtClean="0"/>
              <a:t>CRIS.</a:t>
            </a:r>
            <a:endParaRPr lang="fr-FR" sz="1400" dirty="0"/>
          </a:p>
        </p:txBody>
      </p:sp>
      <p:sp>
        <p:nvSpPr>
          <p:cNvPr id="9" name="Rectangle 8"/>
          <p:cNvSpPr/>
          <p:nvPr/>
        </p:nvSpPr>
        <p:spPr>
          <a:xfrm>
            <a:off x="411059" y="1102110"/>
            <a:ext cx="3751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 smtClean="0"/>
              <a:t>In the </a:t>
            </a:r>
            <a:r>
              <a:rPr lang="fr-FR" sz="1400" dirty="0" err="1" smtClean="0"/>
              <a:t>Funding</a:t>
            </a:r>
            <a:r>
              <a:rPr lang="fr-FR" sz="1400" dirty="0" smtClean="0"/>
              <a:t>, select [</a:t>
            </a:r>
            <a:r>
              <a:rPr lang="fr-FR" sz="1400" dirty="0" err="1" smtClean="0"/>
              <a:t>Add</a:t>
            </a:r>
            <a:r>
              <a:rPr lang="fr-FR" sz="1400" dirty="0" smtClean="0"/>
              <a:t>] &gt; [</a:t>
            </a:r>
            <a:r>
              <a:rPr lang="fr-FR" sz="1400" dirty="0" err="1" smtClean="0"/>
              <a:t>Add</a:t>
            </a:r>
            <a:r>
              <a:rPr lang="fr-FR" sz="1400" dirty="0" smtClean="0"/>
              <a:t> </a:t>
            </a:r>
            <a:r>
              <a:rPr lang="fr-FR" sz="1400" dirty="0" err="1" smtClean="0"/>
              <a:t>manually</a:t>
            </a:r>
            <a:r>
              <a:rPr lang="fr-FR" sz="1400" dirty="0" smtClean="0"/>
              <a:t>]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407389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Works :</a:t>
            </a:r>
            <a:r>
              <a:rPr lang="fr-FR" sz="2400" dirty="0" smtClean="0"/>
              <a:t> </a:t>
            </a:r>
            <a:r>
              <a:rPr lang="da-DK" dirty="0" smtClean="0"/>
              <a:t>Search &amp; Link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31</a:t>
            </a:fld>
            <a:endParaRPr lang="cs-CZ" dirty="0"/>
          </a:p>
        </p:txBody>
      </p:sp>
      <p:sp>
        <p:nvSpPr>
          <p:cNvPr id="9" name="Rectangle 8"/>
          <p:cNvSpPr/>
          <p:nvPr/>
        </p:nvSpPr>
        <p:spPr>
          <a:xfrm>
            <a:off x="564493" y="1051033"/>
            <a:ext cx="8527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smtClean="0"/>
              <a:t>In the </a:t>
            </a:r>
            <a:r>
              <a:rPr lang="fr-FR" sz="1400" dirty="0" err="1" smtClean="0"/>
              <a:t>works</a:t>
            </a:r>
            <a:r>
              <a:rPr lang="fr-FR" sz="1400" dirty="0" smtClean="0"/>
              <a:t> section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add</a:t>
            </a:r>
            <a:r>
              <a:rPr lang="fr-FR" sz="1400" dirty="0" smtClean="0"/>
              <a:t> </a:t>
            </a:r>
            <a:r>
              <a:rPr lang="fr-FR" sz="1400" dirty="0" err="1" smtClean="0"/>
              <a:t>many</a:t>
            </a:r>
            <a:r>
              <a:rPr lang="fr-FR" sz="1400" dirty="0" smtClean="0"/>
              <a:t> types of </a:t>
            </a:r>
            <a:r>
              <a:rPr lang="fr-FR" sz="1400" dirty="0" err="1" smtClean="0"/>
              <a:t>research</a:t>
            </a:r>
            <a:r>
              <a:rPr lang="fr-FR" sz="1400" dirty="0" smtClean="0"/>
              <a:t> </a:t>
            </a:r>
            <a:r>
              <a:rPr lang="fr-FR" sz="1400" dirty="0" err="1" smtClean="0"/>
              <a:t>products</a:t>
            </a:r>
            <a:r>
              <a:rPr lang="fr-FR" sz="1400" dirty="0" smtClean="0"/>
              <a:t> : publication, </a:t>
            </a:r>
            <a:r>
              <a:rPr lang="fr-FR" sz="1400" dirty="0" err="1" smtClean="0"/>
              <a:t>conference</a:t>
            </a:r>
            <a:r>
              <a:rPr lang="fr-FR" sz="1400" dirty="0" smtClean="0"/>
              <a:t>, patent, data set, softwares, DMP...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574" y="2045386"/>
            <a:ext cx="718736" cy="50418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69"/>
          <a:stretch/>
        </p:blipFill>
        <p:spPr>
          <a:xfrm>
            <a:off x="1449885" y="1728358"/>
            <a:ext cx="485494" cy="38611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" t="23190" r="40789" b="25626"/>
          <a:stretch/>
        </p:blipFill>
        <p:spPr>
          <a:xfrm>
            <a:off x="925791" y="1863777"/>
            <a:ext cx="404057" cy="202029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810" r="7350" b="23674"/>
          <a:stretch/>
        </p:blipFill>
        <p:spPr>
          <a:xfrm>
            <a:off x="1094898" y="2152793"/>
            <a:ext cx="677058" cy="256978"/>
          </a:xfrm>
          <a:prstGeom prst="rect">
            <a:avLst/>
          </a:prstGeom>
        </p:spPr>
      </p:pic>
      <p:grpSp>
        <p:nvGrpSpPr>
          <p:cNvPr id="17" name="Groupe 16"/>
          <p:cNvGrpSpPr/>
          <p:nvPr/>
        </p:nvGrpSpPr>
        <p:grpSpPr>
          <a:xfrm>
            <a:off x="2027839" y="1687357"/>
            <a:ext cx="438574" cy="465436"/>
            <a:chOff x="5920998" y="2895601"/>
            <a:chExt cx="624582" cy="609600"/>
          </a:xfrm>
        </p:grpSpPr>
        <p:pic>
          <p:nvPicPr>
            <p:cNvPr id="18" name="Image 1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6" t="13728" r="59601" b="20537"/>
            <a:stretch/>
          </p:blipFill>
          <p:spPr>
            <a:xfrm>
              <a:off x="6156960" y="2895601"/>
              <a:ext cx="388620" cy="419100"/>
            </a:xfrm>
            <a:prstGeom prst="rect">
              <a:avLst/>
            </a:prstGeom>
          </p:spPr>
        </p:pic>
        <p:pic>
          <p:nvPicPr>
            <p:cNvPr id="19" name="Image 1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86" t="24805" r="9072" b="30169"/>
            <a:stretch/>
          </p:blipFill>
          <p:spPr>
            <a:xfrm>
              <a:off x="5920998" y="3238501"/>
              <a:ext cx="556002" cy="266700"/>
            </a:xfrm>
            <a:prstGeom prst="rect">
              <a:avLst/>
            </a:prstGeom>
          </p:spPr>
        </p:pic>
      </p:grpSp>
      <p:pic>
        <p:nvPicPr>
          <p:cNvPr id="20" name="Image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80" y="1780702"/>
            <a:ext cx="323026" cy="264684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811484" y="1594947"/>
            <a:ext cx="60482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 err="1" smtClean="0"/>
              <a:t>Find</a:t>
            </a:r>
            <a:r>
              <a:rPr lang="fr-FR" sz="1400" b="1" dirty="0" smtClean="0"/>
              <a:t> </a:t>
            </a:r>
            <a:r>
              <a:rPr lang="fr-FR" sz="1400" b="1" dirty="0"/>
              <a:t>s</a:t>
            </a:r>
            <a:r>
              <a:rPr lang="fr-FR" sz="1400" b="1" dirty="0" smtClean="0"/>
              <a:t>ources</a:t>
            </a:r>
            <a:endParaRPr lang="fr-FR" sz="1400" dirty="0" smtClean="0"/>
          </a:p>
          <a:p>
            <a:r>
              <a:rPr lang="fr-FR" sz="1400" dirty="0" smtClean="0"/>
              <a:t>The </a:t>
            </a:r>
            <a:r>
              <a:rPr lang="fr-FR" sz="1400" dirty="0" err="1" smtClean="0"/>
              <a:t>search</a:t>
            </a:r>
            <a:r>
              <a:rPr lang="fr-FR" sz="1400" dirty="0" smtClean="0"/>
              <a:t> &amp; </a:t>
            </a:r>
            <a:r>
              <a:rPr lang="fr-FR" sz="1400" dirty="0" err="1" smtClean="0"/>
              <a:t>link</a:t>
            </a:r>
            <a:r>
              <a:rPr lang="fr-FR" sz="1400" dirty="0" smtClean="0"/>
              <a:t> service </a:t>
            </a:r>
            <a:r>
              <a:rPr lang="fr-FR" sz="1400" dirty="0" err="1" smtClean="0"/>
              <a:t>allows</a:t>
            </a:r>
            <a:r>
              <a:rPr lang="fr-FR" sz="1400" dirty="0" smtClean="0"/>
              <a:t> </a:t>
            </a:r>
            <a:r>
              <a:rPr lang="fr-FR" sz="1400" dirty="0" err="1" smtClean="0"/>
              <a:t>you</a:t>
            </a:r>
            <a:r>
              <a:rPr lang="fr-FR" sz="1400" dirty="0" smtClean="0"/>
              <a:t> to import data </a:t>
            </a:r>
            <a:r>
              <a:rPr lang="fr-FR" sz="1400" dirty="0" err="1" smtClean="0"/>
              <a:t>from</a:t>
            </a:r>
            <a:r>
              <a:rPr lang="fr-FR" sz="1400" dirty="0" smtClean="0"/>
              <a:t> </a:t>
            </a:r>
            <a:r>
              <a:rPr lang="fr-FR" sz="1400" dirty="0" err="1" smtClean="0"/>
              <a:t>serveral</a:t>
            </a:r>
            <a:r>
              <a:rPr lang="fr-FR" sz="1400" dirty="0" smtClean="0"/>
              <a:t> sources : </a:t>
            </a:r>
            <a:endParaRPr lang="fr-FR" sz="1400" dirty="0"/>
          </a:p>
          <a:p>
            <a:r>
              <a:rPr lang="fr-FR" sz="1400" dirty="0" err="1" smtClean="0"/>
              <a:t>Some</a:t>
            </a:r>
            <a:r>
              <a:rPr lang="fr-FR" sz="1400" dirty="0" smtClean="0"/>
              <a:t> of </a:t>
            </a:r>
            <a:r>
              <a:rPr lang="fr-FR" sz="1400" dirty="0" err="1" smtClean="0"/>
              <a:t>them</a:t>
            </a:r>
            <a:r>
              <a:rPr lang="fr-FR" sz="1400" dirty="0" smtClean="0"/>
              <a:t> have a </a:t>
            </a:r>
            <a:r>
              <a:rPr lang="fr-FR" sz="1400" dirty="0" err="1" smtClean="0"/>
              <a:t>very</a:t>
            </a:r>
            <a:r>
              <a:rPr lang="fr-FR" sz="1400" dirty="0" smtClean="0"/>
              <a:t> </a:t>
            </a:r>
            <a:r>
              <a:rPr lang="fr-FR" sz="1400" dirty="0" err="1" smtClean="0"/>
              <a:t>specific</a:t>
            </a:r>
            <a:r>
              <a:rPr lang="fr-FR" sz="1400" dirty="0"/>
              <a:t> scope </a:t>
            </a:r>
            <a:r>
              <a:rPr lang="fr-FR" sz="1400" dirty="0" smtClean="0"/>
              <a:t>(</a:t>
            </a:r>
            <a:r>
              <a:rPr lang="fr-FR" sz="1400" dirty="0" err="1" smtClean="0"/>
              <a:t>geographical</a:t>
            </a:r>
            <a:r>
              <a:rPr lang="fr-FR" sz="1400" dirty="0" smtClean="0"/>
              <a:t>, </a:t>
            </a:r>
            <a:r>
              <a:rPr lang="fr-FR" sz="1400" dirty="0" err="1" smtClean="0"/>
              <a:t>thematic</a:t>
            </a:r>
            <a:r>
              <a:rPr lang="fr-FR" sz="1400" dirty="0" smtClean="0"/>
              <a:t>, </a:t>
            </a:r>
            <a:r>
              <a:rPr lang="fr-FR" sz="1400" dirty="0" err="1" smtClean="0"/>
              <a:t>typological</a:t>
            </a:r>
            <a:r>
              <a:rPr lang="fr-FR" sz="1400" dirty="0" smtClean="0"/>
              <a:t>…), and </a:t>
            </a:r>
            <a:r>
              <a:rPr lang="en-US" sz="1400" dirty="0" smtClean="0"/>
              <a:t>will </a:t>
            </a:r>
            <a:r>
              <a:rPr lang="en-US" sz="1400" dirty="0"/>
              <a:t>therefore not be useful to all </a:t>
            </a:r>
            <a:r>
              <a:rPr lang="en-US" sz="1400" dirty="0" smtClean="0"/>
              <a:t>researchers.</a:t>
            </a:r>
            <a:endParaRPr lang="fr-FR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dirty="0"/>
          </a:p>
          <a:p>
            <a:r>
              <a:rPr lang="fr-FR" sz="1400" b="1" dirty="0" err="1" smtClean="0"/>
              <a:t>Find</a:t>
            </a:r>
            <a:r>
              <a:rPr lang="fr-FR" sz="1400" b="1" dirty="0" smtClean="0"/>
              <a:t> </a:t>
            </a:r>
            <a:r>
              <a:rPr lang="fr-FR" sz="1400" b="1" dirty="0" err="1" smtClean="0"/>
              <a:t>your</a:t>
            </a:r>
            <a:r>
              <a:rPr lang="fr-FR" sz="1400" b="1" dirty="0" smtClean="0"/>
              <a:t> data</a:t>
            </a:r>
          </a:p>
          <a:p>
            <a:r>
              <a:rPr lang="fr-FR" sz="1400" dirty="0" smtClean="0"/>
              <a:t>For </a:t>
            </a:r>
            <a:r>
              <a:rPr lang="fr-FR" sz="1400" dirty="0" err="1" smtClean="0"/>
              <a:t>some</a:t>
            </a:r>
            <a:r>
              <a:rPr lang="fr-FR" sz="1400" dirty="0" smtClean="0"/>
              <a:t> sources all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need</a:t>
            </a:r>
            <a:r>
              <a:rPr lang="fr-FR" sz="1400" dirty="0" smtClean="0"/>
              <a:t> to do </a:t>
            </a:r>
            <a:r>
              <a:rPr lang="fr-FR" sz="1400" dirty="0" err="1" smtClean="0"/>
              <a:t>is</a:t>
            </a:r>
            <a:r>
              <a:rPr lang="fr-FR" sz="1400" dirty="0" smtClean="0"/>
              <a:t> to </a:t>
            </a:r>
            <a:r>
              <a:rPr lang="fr-FR" sz="1400" dirty="0" err="1" smtClean="0"/>
              <a:t>fill</a:t>
            </a:r>
            <a:r>
              <a:rPr lang="fr-FR" sz="1400" dirty="0" smtClean="0"/>
              <a:t> in or set an </a:t>
            </a:r>
            <a:r>
              <a:rPr lang="fr-FR" sz="1400" dirty="0" err="1" smtClean="0"/>
              <a:t>author</a:t>
            </a:r>
            <a:r>
              <a:rPr lang="fr-FR" sz="1400" dirty="0" smtClean="0"/>
              <a:t> ID (</a:t>
            </a:r>
            <a:r>
              <a:rPr lang="fr-FR" sz="1400" dirty="0" err="1" smtClean="0"/>
              <a:t>link</a:t>
            </a:r>
            <a:r>
              <a:rPr lang="fr-FR" sz="1400" dirty="0" smtClean="0"/>
              <a:t> to </a:t>
            </a:r>
            <a:r>
              <a:rPr lang="fr-FR" sz="1400" dirty="0" err="1" smtClean="0"/>
              <a:t>your</a:t>
            </a:r>
            <a:r>
              <a:rPr lang="fr-FR" sz="1400" dirty="0" smtClean="0"/>
              <a:t> publications). For </a:t>
            </a:r>
            <a:r>
              <a:rPr lang="fr-FR" sz="1400" dirty="0" err="1" smtClean="0"/>
              <a:t>others</a:t>
            </a:r>
            <a:r>
              <a:rPr lang="fr-FR" sz="1400" dirty="0" smtClean="0"/>
              <a:t> sources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will</a:t>
            </a:r>
            <a:r>
              <a:rPr lang="fr-FR" sz="1400" dirty="0" smtClean="0"/>
              <a:t> have to </a:t>
            </a:r>
            <a:r>
              <a:rPr lang="fr-FR" sz="1400" dirty="0" err="1" smtClean="0"/>
              <a:t>manually</a:t>
            </a:r>
            <a:r>
              <a:rPr lang="fr-FR" sz="1400" dirty="0" smtClean="0"/>
              <a:t> select </a:t>
            </a:r>
            <a:r>
              <a:rPr lang="fr-FR" sz="1400" dirty="0" err="1" smtClean="0"/>
              <a:t>your</a:t>
            </a:r>
            <a:r>
              <a:rPr lang="fr-FR" sz="1400" dirty="0" smtClean="0"/>
              <a:t> publications </a:t>
            </a:r>
            <a:r>
              <a:rPr lang="fr-FR" sz="1400" dirty="0" err="1" smtClean="0"/>
              <a:t>after</a:t>
            </a:r>
            <a:r>
              <a:rPr lang="fr-FR" sz="1400" dirty="0" smtClean="0"/>
              <a:t> a </a:t>
            </a:r>
            <a:r>
              <a:rPr lang="fr-FR" sz="1400" dirty="0" err="1" smtClean="0"/>
              <a:t>search</a:t>
            </a:r>
            <a:r>
              <a:rPr lang="fr-FR" sz="1400" dirty="0" smtClean="0"/>
              <a:t> </a:t>
            </a:r>
            <a:r>
              <a:rPr lang="fr-FR" sz="1400" dirty="0" err="1" smtClean="0"/>
              <a:t>based</a:t>
            </a:r>
            <a:r>
              <a:rPr lang="fr-FR" sz="1400" dirty="0" smtClean="0"/>
              <a:t> on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 err="1" smtClean="0"/>
              <a:t>name</a:t>
            </a:r>
            <a:endParaRPr lang="fr-FR" sz="1400" dirty="0" smtClean="0"/>
          </a:p>
          <a:p>
            <a:endParaRPr lang="fr-FR" sz="1400" b="1" dirty="0" smtClean="0"/>
          </a:p>
          <a:p>
            <a:r>
              <a:rPr lang="fr-FR" sz="1400" b="1" dirty="0" smtClean="0"/>
              <a:t>Update</a:t>
            </a:r>
            <a:endParaRPr lang="fr-FR" sz="1400" dirty="0" smtClean="0"/>
          </a:p>
          <a:p>
            <a:r>
              <a:rPr lang="fr-FR" sz="1400" dirty="0" err="1" smtClean="0"/>
              <a:t>Some</a:t>
            </a:r>
            <a:r>
              <a:rPr lang="fr-FR" sz="1400" dirty="0" smtClean="0"/>
              <a:t> sources </a:t>
            </a:r>
            <a:r>
              <a:rPr lang="fr-FR" sz="1400" dirty="0" err="1" smtClean="0"/>
              <a:t>only</a:t>
            </a:r>
            <a:r>
              <a:rPr lang="fr-FR" sz="1400" dirty="0" smtClean="0"/>
              <a:t> </a:t>
            </a:r>
            <a:r>
              <a:rPr lang="fr-FR" sz="1400" dirty="0" err="1" smtClean="0"/>
              <a:t>allow</a:t>
            </a:r>
            <a:r>
              <a:rPr lang="fr-FR" sz="1400" dirty="0" smtClean="0"/>
              <a:t> a </a:t>
            </a:r>
            <a:r>
              <a:rPr lang="fr-FR" sz="1400" dirty="0" err="1" smtClean="0"/>
              <a:t>semi-automatic</a:t>
            </a:r>
            <a:r>
              <a:rPr lang="fr-FR" sz="1400" dirty="0" smtClean="0"/>
              <a:t> import. You </a:t>
            </a:r>
            <a:r>
              <a:rPr lang="fr-FR" sz="1400" dirty="0" err="1" smtClean="0"/>
              <a:t>will</a:t>
            </a:r>
            <a:r>
              <a:rPr lang="fr-FR" sz="1400" dirty="0" smtClean="0"/>
              <a:t> </a:t>
            </a:r>
            <a:r>
              <a:rPr lang="fr-FR" sz="1400" dirty="0" err="1" smtClean="0"/>
              <a:t>need</a:t>
            </a:r>
            <a:r>
              <a:rPr lang="fr-FR" sz="1400" dirty="0" smtClean="0"/>
              <a:t> to </a:t>
            </a:r>
            <a:r>
              <a:rPr lang="fr-FR" sz="1400" dirty="0" err="1" smtClean="0"/>
              <a:t>manually</a:t>
            </a:r>
            <a:r>
              <a:rPr lang="fr-FR" sz="1400" dirty="0" smtClean="0"/>
              <a:t> push the publication to </a:t>
            </a:r>
            <a:r>
              <a:rPr lang="fr-FR" sz="1400" dirty="0" err="1" smtClean="0"/>
              <a:t>your</a:t>
            </a:r>
            <a:r>
              <a:rPr lang="fr-FR" sz="1400" dirty="0" smtClean="0"/>
              <a:t> ORCID profile. </a:t>
            </a:r>
            <a:r>
              <a:rPr lang="fr-FR" sz="1400" dirty="0" err="1" smtClean="0"/>
              <a:t>Others</a:t>
            </a:r>
            <a:r>
              <a:rPr lang="fr-FR" sz="1400" dirty="0" smtClean="0"/>
              <a:t> </a:t>
            </a:r>
            <a:r>
              <a:rPr lang="fr-FR" sz="1400" dirty="0" err="1" smtClean="0"/>
              <a:t>provides</a:t>
            </a:r>
            <a:r>
              <a:rPr lang="fr-FR" sz="1400" dirty="0" smtClean="0"/>
              <a:t> a </a:t>
            </a:r>
            <a:r>
              <a:rPr lang="fr-FR" sz="1400" dirty="0" err="1" smtClean="0"/>
              <a:t>synchronization</a:t>
            </a:r>
            <a:r>
              <a:rPr lang="fr-FR" sz="1400" dirty="0"/>
              <a:t> </a:t>
            </a:r>
            <a:r>
              <a:rPr lang="fr-FR" sz="1400" dirty="0" smtClean="0"/>
              <a:t>via </a:t>
            </a:r>
            <a:r>
              <a:rPr lang="fr-FR" sz="1400" dirty="0" err="1" smtClean="0"/>
              <a:t>PIDs</a:t>
            </a:r>
            <a:r>
              <a:rPr lang="fr-FR" sz="1400" dirty="0" smtClean="0"/>
              <a:t>. In </a:t>
            </a:r>
            <a:r>
              <a:rPr lang="fr-FR" sz="1400" dirty="0" err="1" smtClean="0"/>
              <a:t>this</a:t>
            </a:r>
            <a:r>
              <a:rPr lang="fr-FR" sz="1400" dirty="0" smtClean="0"/>
              <a:t> case </a:t>
            </a:r>
            <a:r>
              <a:rPr lang="fr-FR" sz="1400" dirty="0" err="1" smtClean="0"/>
              <a:t>your</a:t>
            </a:r>
            <a:r>
              <a:rPr lang="fr-FR" sz="1400" dirty="0" smtClean="0"/>
              <a:t> publications </a:t>
            </a:r>
            <a:r>
              <a:rPr lang="fr-FR" sz="1400" dirty="0" err="1" smtClean="0"/>
              <a:t>list</a:t>
            </a:r>
            <a:r>
              <a:rPr lang="fr-FR" sz="1400" dirty="0" smtClean="0"/>
              <a:t> </a:t>
            </a:r>
            <a:r>
              <a:rPr lang="fr-FR" sz="1400" dirty="0" err="1" smtClean="0"/>
              <a:t>will</a:t>
            </a:r>
            <a:r>
              <a:rPr lang="fr-FR" sz="1400" dirty="0" smtClean="0"/>
              <a:t> </a:t>
            </a:r>
            <a:r>
              <a:rPr lang="fr-FR" sz="1400" dirty="0" err="1" smtClean="0"/>
              <a:t>be</a:t>
            </a:r>
            <a:r>
              <a:rPr lang="fr-FR" sz="1400" dirty="0" smtClean="0"/>
              <a:t> </a:t>
            </a:r>
            <a:r>
              <a:rPr lang="fr-FR" sz="1400" dirty="0" err="1" smtClean="0"/>
              <a:t>automatically</a:t>
            </a:r>
            <a:r>
              <a:rPr lang="fr-FR" sz="1400" dirty="0" smtClean="0"/>
              <a:t> update </a:t>
            </a:r>
          </a:p>
          <a:p>
            <a:endParaRPr lang="fr-FR" sz="1400" dirty="0"/>
          </a:p>
        </p:txBody>
      </p:sp>
      <p:sp>
        <p:nvSpPr>
          <p:cNvPr id="4" name="Ellipse 3"/>
          <p:cNvSpPr/>
          <p:nvPr/>
        </p:nvSpPr>
        <p:spPr>
          <a:xfrm>
            <a:off x="1688876" y="3038258"/>
            <a:ext cx="476306" cy="3962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smtClean="0"/>
              <a:t>ID</a:t>
            </a:r>
            <a:endParaRPr lang="fr-FR" sz="11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173" y="2844227"/>
            <a:ext cx="213360" cy="213360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699" y="2737547"/>
            <a:ext cx="213360" cy="213360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81" y="2915261"/>
            <a:ext cx="213360" cy="21336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400" y="3335319"/>
            <a:ext cx="213360" cy="213360"/>
          </a:xfrm>
          <a:prstGeom prst="rect">
            <a:avLst/>
          </a:prstGeom>
        </p:spPr>
      </p:pic>
      <p:cxnSp>
        <p:nvCxnSpPr>
          <p:cNvPr id="26" name="Connecteur droit 25"/>
          <p:cNvCxnSpPr>
            <a:stCxn id="25" idx="1"/>
            <a:endCxn id="4" idx="5"/>
          </p:cNvCxnSpPr>
          <p:nvPr/>
        </p:nvCxnSpPr>
        <p:spPr>
          <a:xfrm flipH="1" flipV="1">
            <a:off x="2095429" y="3376470"/>
            <a:ext cx="57971" cy="655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>
            <a:stCxn id="5" idx="2"/>
            <a:endCxn id="4" idx="7"/>
          </p:cNvCxnSpPr>
          <p:nvPr/>
        </p:nvCxnSpPr>
        <p:spPr>
          <a:xfrm flipH="1">
            <a:off x="2095429" y="3057587"/>
            <a:ext cx="111424" cy="386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>
            <a:stCxn id="23" idx="2"/>
            <a:endCxn id="4" idx="0"/>
          </p:cNvCxnSpPr>
          <p:nvPr/>
        </p:nvCxnSpPr>
        <p:spPr>
          <a:xfrm flipH="1">
            <a:off x="1927029" y="2950907"/>
            <a:ext cx="8350" cy="873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/>
          <p:cNvCxnSpPr>
            <a:stCxn id="24" idx="2"/>
            <a:endCxn id="4" idx="2"/>
          </p:cNvCxnSpPr>
          <p:nvPr/>
        </p:nvCxnSpPr>
        <p:spPr>
          <a:xfrm>
            <a:off x="1596561" y="3128621"/>
            <a:ext cx="92315" cy="1077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Image 4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1984" y="2950907"/>
            <a:ext cx="609600" cy="609600"/>
          </a:xfrm>
          <a:prstGeom prst="rect">
            <a:avLst/>
          </a:prstGeom>
        </p:spPr>
      </p:pic>
      <p:sp>
        <p:nvSpPr>
          <p:cNvPr id="47" name="Ellipse 46"/>
          <p:cNvSpPr/>
          <p:nvPr/>
        </p:nvSpPr>
        <p:spPr>
          <a:xfrm>
            <a:off x="1573211" y="3909914"/>
            <a:ext cx="476306" cy="39624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smtClean="0"/>
              <a:t>ID</a:t>
            </a:r>
            <a:endParaRPr lang="fr-FR" sz="1100" dirty="0"/>
          </a:p>
        </p:txBody>
      </p:sp>
      <p:sp>
        <p:nvSpPr>
          <p:cNvPr id="48" name="Ellipse 47"/>
          <p:cNvSpPr/>
          <p:nvPr/>
        </p:nvSpPr>
        <p:spPr>
          <a:xfrm>
            <a:off x="2180104" y="3901867"/>
            <a:ext cx="476306" cy="3962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smtClean="0"/>
              <a:t>ID</a:t>
            </a:r>
            <a:endParaRPr lang="fr-FR" sz="1100" dirty="0"/>
          </a:p>
        </p:txBody>
      </p:sp>
      <p:pic>
        <p:nvPicPr>
          <p:cNvPr id="49" name="Image 4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925" y="4473791"/>
            <a:ext cx="355008" cy="355008"/>
          </a:xfrm>
          <a:prstGeom prst="rect">
            <a:avLst/>
          </a:prstGeom>
        </p:spPr>
      </p:pic>
      <p:cxnSp>
        <p:nvCxnSpPr>
          <p:cNvPr id="51" name="Connecteur droit 50"/>
          <p:cNvCxnSpPr>
            <a:stCxn id="47" idx="4"/>
            <a:endCxn id="49" idx="0"/>
          </p:cNvCxnSpPr>
          <p:nvPr/>
        </p:nvCxnSpPr>
        <p:spPr>
          <a:xfrm>
            <a:off x="1811364" y="4306154"/>
            <a:ext cx="284065" cy="167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/>
          <p:cNvCxnSpPr>
            <a:stCxn id="48" idx="4"/>
            <a:endCxn id="49" idx="0"/>
          </p:cNvCxnSpPr>
          <p:nvPr/>
        </p:nvCxnSpPr>
        <p:spPr>
          <a:xfrm flipH="1">
            <a:off x="2095429" y="4298107"/>
            <a:ext cx="322828" cy="1756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735612"/>
              </p:ext>
            </p:extLst>
          </p:nvPr>
        </p:nvGraphicFramePr>
        <p:xfrm>
          <a:off x="570658" y="4049860"/>
          <a:ext cx="624840" cy="624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Image bitmap" r:id="rId14" imgW="4876920" imgH="4876920" progId="Paint.Picture">
                  <p:embed/>
                </p:oleObj>
              </mc:Choice>
              <mc:Fallback>
                <p:oleObj name="Image bitmap" r:id="rId14" imgW="4876920" imgH="487692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0658" y="4049860"/>
                        <a:ext cx="624840" cy="624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86" y="2100601"/>
            <a:ext cx="725280" cy="32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6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Works :</a:t>
            </a:r>
            <a:r>
              <a:rPr lang="fr-FR" sz="2400" dirty="0" smtClean="0"/>
              <a:t> </a:t>
            </a:r>
            <a:r>
              <a:rPr lang="da-DK" dirty="0" smtClean="0"/>
              <a:t>Search &amp; Link : CrossRef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32</a:t>
            </a:fld>
            <a:endParaRPr lang="cs-CZ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440" y="1197735"/>
            <a:ext cx="4631920" cy="195662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4"/>
          <a:srcRect b="23140"/>
          <a:stretch/>
        </p:blipFill>
        <p:spPr>
          <a:xfrm>
            <a:off x="3164721" y="3533615"/>
            <a:ext cx="5737665" cy="125276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978" y="1050924"/>
            <a:ext cx="1642174" cy="225024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7469" y="3215558"/>
            <a:ext cx="3050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1 -  </a:t>
            </a:r>
            <a:r>
              <a:rPr lang="fr-FR" sz="1200" dirty="0" err="1" smtClean="0"/>
              <a:t>Authorize</a:t>
            </a:r>
            <a:r>
              <a:rPr lang="fr-FR" sz="1200" dirty="0" smtClean="0"/>
              <a:t> </a:t>
            </a:r>
            <a:r>
              <a:rPr lang="fr-FR" sz="1200" dirty="0" err="1" smtClean="0"/>
              <a:t>CrossRef</a:t>
            </a:r>
            <a:r>
              <a:rPr lang="fr-FR" sz="1200" dirty="0" smtClean="0"/>
              <a:t> to </a:t>
            </a:r>
            <a:r>
              <a:rPr lang="fr-FR" sz="1200" dirty="0" err="1" smtClean="0"/>
              <a:t>add</a:t>
            </a:r>
            <a:r>
              <a:rPr lang="fr-FR" sz="1200" dirty="0" smtClean="0"/>
              <a:t> and update </a:t>
            </a:r>
            <a:r>
              <a:rPr lang="fr-FR" sz="1200" dirty="0" err="1" smtClean="0"/>
              <a:t>research</a:t>
            </a:r>
            <a:r>
              <a:rPr lang="fr-FR" sz="1200" dirty="0" smtClean="0"/>
              <a:t> </a:t>
            </a:r>
            <a:r>
              <a:rPr lang="fr-FR" sz="1200" dirty="0" err="1" smtClean="0"/>
              <a:t>activities</a:t>
            </a:r>
            <a:endParaRPr lang="fr-FR" sz="1200" dirty="0"/>
          </a:p>
        </p:txBody>
      </p:sp>
      <p:sp>
        <p:nvSpPr>
          <p:cNvPr id="8" name="Rectangle 7"/>
          <p:cNvSpPr/>
          <p:nvPr/>
        </p:nvSpPr>
        <p:spPr>
          <a:xfrm>
            <a:off x="4012951" y="3271761"/>
            <a:ext cx="40412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2- </a:t>
            </a:r>
            <a:r>
              <a:rPr lang="fr-FR" sz="1200" dirty="0" err="1" smtClean="0"/>
              <a:t>Search</a:t>
            </a:r>
            <a:r>
              <a:rPr lang="fr-FR" sz="1200" dirty="0" smtClean="0"/>
              <a:t> </a:t>
            </a:r>
            <a:r>
              <a:rPr lang="fr-FR" sz="1200" dirty="0" err="1" smtClean="0"/>
              <a:t>your</a:t>
            </a:r>
            <a:r>
              <a:rPr lang="fr-FR" sz="1200" dirty="0" smtClean="0"/>
              <a:t> publications and click on « </a:t>
            </a:r>
            <a:r>
              <a:rPr lang="fr-FR" sz="1200" dirty="0" err="1" smtClean="0"/>
              <a:t>Add</a:t>
            </a:r>
            <a:r>
              <a:rPr lang="fr-FR" sz="1200" dirty="0" smtClean="0"/>
              <a:t> to ORCID »</a:t>
            </a:r>
            <a:endParaRPr lang="fr-FR" sz="1200" dirty="0"/>
          </a:p>
        </p:txBody>
      </p:sp>
      <p:sp>
        <p:nvSpPr>
          <p:cNvPr id="9" name="Rectangle 8"/>
          <p:cNvSpPr/>
          <p:nvPr/>
        </p:nvSpPr>
        <p:spPr>
          <a:xfrm>
            <a:off x="4012949" y="4771237"/>
            <a:ext cx="40412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/>
              <a:t>3</a:t>
            </a:r>
            <a:r>
              <a:rPr lang="fr-FR" sz="1200" dirty="0" smtClean="0"/>
              <a:t>- </a:t>
            </a:r>
            <a:r>
              <a:rPr lang="fr-FR" sz="1200" dirty="0" err="1" smtClean="0"/>
              <a:t>Your</a:t>
            </a:r>
            <a:r>
              <a:rPr lang="fr-FR" sz="1200" dirty="0" smtClean="0"/>
              <a:t> publication </a:t>
            </a:r>
            <a:r>
              <a:rPr lang="fr-FR" sz="1200" dirty="0" err="1" smtClean="0"/>
              <a:t>is</a:t>
            </a:r>
            <a:r>
              <a:rPr lang="fr-FR" sz="1200" dirty="0" smtClean="0"/>
              <a:t> </a:t>
            </a:r>
            <a:r>
              <a:rPr lang="fr-FR" sz="1200" dirty="0" err="1" smtClean="0"/>
              <a:t>added</a:t>
            </a:r>
            <a:r>
              <a:rPr lang="fr-FR" sz="1200" dirty="0" smtClean="0"/>
              <a:t> to </a:t>
            </a:r>
            <a:r>
              <a:rPr lang="fr-FR" sz="1200" dirty="0" err="1" smtClean="0"/>
              <a:t>your</a:t>
            </a:r>
            <a:r>
              <a:rPr lang="fr-FR" sz="1200" dirty="0" smtClean="0"/>
              <a:t> ORCID profile</a:t>
            </a:r>
            <a:endParaRPr lang="fr-FR" sz="1200" dirty="0"/>
          </a:p>
        </p:txBody>
      </p:sp>
      <p:sp>
        <p:nvSpPr>
          <p:cNvPr id="10" name="Bulle ronde 9"/>
          <p:cNvSpPr/>
          <p:nvPr/>
        </p:nvSpPr>
        <p:spPr>
          <a:xfrm>
            <a:off x="324872" y="3728059"/>
            <a:ext cx="2784088" cy="1320178"/>
          </a:xfrm>
          <a:prstGeom prst="wedgeEllipseCallout">
            <a:avLst>
              <a:gd name="adj1" fmla="val 4818"/>
              <a:gd name="adj2" fmla="val -604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err="1" smtClean="0"/>
              <a:t>With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this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authorization</a:t>
            </a:r>
            <a:r>
              <a:rPr lang="fr-FR" sz="1200" b="1" dirty="0" smtClean="0"/>
              <a:t>, </a:t>
            </a:r>
            <a:r>
              <a:rPr lang="fr-FR" sz="1200" b="1" dirty="0" err="1" smtClean="0"/>
              <a:t>each</a:t>
            </a:r>
            <a:r>
              <a:rPr lang="fr-FR" sz="1200" b="1" dirty="0" smtClean="0"/>
              <a:t> time </a:t>
            </a:r>
            <a:r>
              <a:rPr lang="fr-FR" sz="1200" b="1" dirty="0" err="1" smtClean="0"/>
              <a:t>your</a:t>
            </a:r>
            <a:r>
              <a:rPr lang="fr-FR" sz="1200" b="1" dirty="0" smtClean="0"/>
              <a:t> ORCID </a:t>
            </a:r>
            <a:r>
              <a:rPr lang="fr-FR" sz="1200" b="1" dirty="0" err="1" smtClean="0"/>
              <a:t>will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be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linked</a:t>
            </a:r>
            <a:r>
              <a:rPr lang="fr-FR" sz="1200" b="1" dirty="0" smtClean="0"/>
              <a:t> to a publication </a:t>
            </a:r>
            <a:r>
              <a:rPr lang="fr-FR" sz="1200" b="1" dirty="0" err="1" smtClean="0"/>
              <a:t>with</a:t>
            </a:r>
            <a:r>
              <a:rPr lang="fr-FR" sz="1200" b="1" dirty="0" smtClean="0"/>
              <a:t> DOI, </a:t>
            </a:r>
            <a:r>
              <a:rPr lang="fr-FR" sz="1200" b="1" dirty="0" err="1" smtClean="0"/>
              <a:t>it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will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be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added</a:t>
            </a:r>
            <a:r>
              <a:rPr lang="fr-FR" sz="1200" b="1" dirty="0" smtClean="0"/>
              <a:t> to </a:t>
            </a:r>
            <a:r>
              <a:rPr lang="fr-FR" sz="1200" b="1" dirty="0" err="1" smtClean="0"/>
              <a:t>your</a:t>
            </a:r>
            <a:r>
              <a:rPr lang="fr-FR" sz="1200" b="1" dirty="0" smtClean="0"/>
              <a:t> profile </a:t>
            </a:r>
            <a:endParaRPr lang="fr-FR" sz="1200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05" b="21144"/>
          <a:stretch/>
        </p:blipFill>
        <p:spPr>
          <a:xfrm>
            <a:off x="6484620" y="107624"/>
            <a:ext cx="2192232" cy="92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91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Works :</a:t>
            </a:r>
            <a:r>
              <a:rPr lang="fr-FR" sz="2400" dirty="0" smtClean="0"/>
              <a:t> </a:t>
            </a:r>
            <a:r>
              <a:rPr lang="da-DK" dirty="0" smtClean="0"/>
              <a:t>Search &amp; Link : DataCite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33</a:t>
            </a:fld>
            <a:endParaRPr lang="cs-CZ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897" y="1112098"/>
            <a:ext cx="1961344" cy="28655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7897" y="4044878"/>
            <a:ext cx="2339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1 -  </a:t>
            </a:r>
            <a:r>
              <a:rPr lang="fr-FR" sz="1200" dirty="0" err="1" smtClean="0"/>
              <a:t>Authorize</a:t>
            </a:r>
            <a:r>
              <a:rPr lang="fr-FR" sz="1200" dirty="0" smtClean="0"/>
              <a:t> </a:t>
            </a:r>
            <a:r>
              <a:rPr lang="fr-FR" sz="1200" dirty="0" err="1" smtClean="0"/>
              <a:t>DataCite</a:t>
            </a:r>
            <a:r>
              <a:rPr lang="fr-FR" sz="1200" dirty="0" smtClean="0"/>
              <a:t> to </a:t>
            </a:r>
            <a:r>
              <a:rPr lang="fr-FR" sz="1200" dirty="0" err="1" smtClean="0"/>
              <a:t>add</a:t>
            </a:r>
            <a:r>
              <a:rPr lang="fr-FR" sz="1200" dirty="0" smtClean="0"/>
              <a:t> and update </a:t>
            </a:r>
            <a:r>
              <a:rPr lang="fr-FR" sz="1200" dirty="0" err="1" smtClean="0"/>
              <a:t>research</a:t>
            </a:r>
            <a:r>
              <a:rPr lang="fr-FR" sz="1200" dirty="0" smtClean="0"/>
              <a:t> </a:t>
            </a:r>
            <a:r>
              <a:rPr lang="fr-FR" sz="1200" dirty="0" err="1" smtClean="0"/>
              <a:t>products</a:t>
            </a:r>
            <a:endParaRPr lang="fr-FR" sz="1200" dirty="0"/>
          </a:p>
        </p:txBody>
      </p:sp>
      <p:grpSp>
        <p:nvGrpSpPr>
          <p:cNvPr id="14" name="Groupe 13"/>
          <p:cNvGrpSpPr/>
          <p:nvPr/>
        </p:nvGrpSpPr>
        <p:grpSpPr>
          <a:xfrm>
            <a:off x="2956259" y="1251075"/>
            <a:ext cx="4822113" cy="2471165"/>
            <a:chOff x="2956259" y="1112098"/>
            <a:chExt cx="4822113" cy="2471165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56259" y="1112098"/>
              <a:ext cx="4822113" cy="2471165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3611880" y="3307080"/>
              <a:ext cx="899160" cy="1905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071360" y="1424940"/>
              <a:ext cx="579120" cy="13138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7" name="Rectangle 6"/>
          <p:cNvSpPr/>
          <p:nvPr/>
        </p:nvSpPr>
        <p:spPr>
          <a:xfrm>
            <a:off x="6466394" y="3075909"/>
            <a:ext cx="2170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/>
              <a:t>2</a:t>
            </a:r>
            <a:r>
              <a:rPr lang="fr-FR" sz="1200" dirty="0" smtClean="0"/>
              <a:t> -  </a:t>
            </a:r>
            <a:r>
              <a:rPr lang="fr-FR" sz="1200" dirty="0" err="1" smtClean="0"/>
              <a:t>Get</a:t>
            </a:r>
            <a:r>
              <a:rPr lang="fr-FR" sz="1200" dirty="0" smtClean="0"/>
              <a:t> a GitHub </a:t>
            </a:r>
            <a:r>
              <a:rPr lang="fr-FR" sz="1200" dirty="0" err="1" smtClean="0"/>
              <a:t>Token</a:t>
            </a:r>
            <a:r>
              <a:rPr lang="fr-FR" sz="1200" dirty="0" smtClean="0"/>
              <a:t> if </a:t>
            </a:r>
            <a:r>
              <a:rPr lang="fr-FR" sz="1200" dirty="0" err="1" smtClean="0"/>
              <a:t>you</a:t>
            </a:r>
            <a:r>
              <a:rPr lang="fr-FR" sz="1200" dirty="0" smtClean="0"/>
              <a:t> have a GitHub </a:t>
            </a:r>
            <a:r>
              <a:rPr lang="fr-FR" sz="1200" dirty="0" err="1" smtClean="0"/>
              <a:t>Account</a:t>
            </a:r>
            <a:r>
              <a:rPr lang="fr-FR" sz="1200" dirty="0" smtClean="0"/>
              <a:t>, </a:t>
            </a:r>
            <a:r>
              <a:rPr lang="fr-FR" sz="1200" dirty="0" err="1" smtClean="0"/>
              <a:t>then</a:t>
            </a:r>
            <a:r>
              <a:rPr lang="fr-FR" sz="1200" dirty="0" smtClean="0"/>
              <a:t> go to « Common Page »</a:t>
            </a:r>
            <a:endParaRPr lang="fr-FR" sz="1200" dirty="0"/>
          </a:p>
        </p:txBody>
      </p:sp>
      <p:sp>
        <p:nvSpPr>
          <p:cNvPr id="15" name="Bulle ronde 14"/>
          <p:cNvSpPr/>
          <p:nvPr/>
        </p:nvSpPr>
        <p:spPr>
          <a:xfrm>
            <a:off x="3151892" y="3890279"/>
            <a:ext cx="4209028" cy="1104872"/>
          </a:xfrm>
          <a:prstGeom prst="wedgeEllipseCallout">
            <a:avLst>
              <a:gd name="adj1" fmla="val -71544"/>
              <a:gd name="adj2" fmla="val -575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err="1" smtClean="0"/>
              <a:t>With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this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authorization</a:t>
            </a:r>
            <a:r>
              <a:rPr lang="fr-FR" sz="1200" b="1" dirty="0" smtClean="0"/>
              <a:t>, </a:t>
            </a:r>
            <a:r>
              <a:rPr lang="fr-FR" sz="1200" b="1" dirty="0" err="1"/>
              <a:t>whenever</a:t>
            </a:r>
            <a:r>
              <a:rPr lang="fr-FR" sz="1200" b="1" dirty="0"/>
              <a:t> </a:t>
            </a:r>
            <a:r>
              <a:rPr lang="fr-FR" sz="1200" b="1" dirty="0" err="1"/>
              <a:t>your</a:t>
            </a:r>
            <a:r>
              <a:rPr lang="fr-FR" sz="1200" b="1" dirty="0"/>
              <a:t> </a:t>
            </a:r>
            <a:r>
              <a:rPr lang="fr-FR" sz="1200" b="1" dirty="0" smtClean="0"/>
              <a:t>ORCID </a:t>
            </a:r>
            <a:r>
              <a:rPr lang="fr-FR" sz="1200" b="1" dirty="0" err="1" smtClean="0"/>
              <a:t>is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linked</a:t>
            </a:r>
            <a:r>
              <a:rPr lang="fr-FR" sz="1200" b="1" dirty="0" smtClean="0"/>
              <a:t> to a </a:t>
            </a:r>
            <a:r>
              <a:rPr lang="fr-FR" sz="1200" b="1" dirty="0" err="1" smtClean="0"/>
              <a:t>research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product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with</a:t>
            </a:r>
            <a:r>
              <a:rPr lang="fr-FR" sz="1200" b="1" dirty="0" smtClean="0"/>
              <a:t> DOI, </a:t>
            </a:r>
            <a:r>
              <a:rPr lang="fr-FR" sz="1200" b="1" dirty="0" err="1" smtClean="0"/>
              <a:t>it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will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be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added</a:t>
            </a:r>
            <a:r>
              <a:rPr lang="fr-FR" sz="1200" b="1" dirty="0" smtClean="0"/>
              <a:t> to </a:t>
            </a:r>
            <a:r>
              <a:rPr lang="fr-FR" sz="1200" b="1" dirty="0" err="1" smtClean="0"/>
              <a:t>your</a:t>
            </a:r>
            <a:r>
              <a:rPr lang="fr-FR" sz="1200" b="1" dirty="0" smtClean="0"/>
              <a:t> profile </a:t>
            </a:r>
            <a:endParaRPr lang="fr-FR" sz="1200" dirty="0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69"/>
          <a:stretch/>
        </p:blipFill>
        <p:spPr>
          <a:xfrm>
            <a:off x="7203112" y="46638"/>
            <a:ext cx="1150519" cy="91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08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Works :</a:t>
            </a:r>
            <a:r>
              <a:rPr lang="fr-FR" sz="2400" dirty="0" smtClean="0"/>
              <a:t> </a:t>
            </a:r>
            <a:r>
              <a:rPr lang="da-DK" dirty="0" smtClean="0"/>
              <a:t>Search &amp; Link : DataCite</a:t>
            </a:r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34</a:t>
            </a:fld>
            <a:endParaRPr lang="cs-CZ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897" y="1285550"/>
            <a:ext cx="4338801" cy="170149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102" y="3050165"/>
            <a:ext cx="4122705" cy="186876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458997" y="1598858"/>
            <a:ext cx="2366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4- </a:t>
            </a:r>
            <a:r>
              <a:rPr lang="fr-FR" sz="1200" dirty="0" err="1" smtClean="0"/>
              <a:t>Search</a:t>
            </a:r>
            <a:r>
              <a:rPr lang="fr-FR" sz="1200" dirty="0" smtClean="0"/>
              <a:t> </a:t>
            </a:r>
            <a:r>
              <a:rPr lang="fr-FR" sz="1200" dirty="0" err="1" smtClean="0"/>
              <a:t>you</a:t>
            </a:r>
            <a:r>
              <a:rPr lang="fr-FR" sz="1200" dirty="0" smtClean="0"/>
              <a:t> </a:t>
            </a:r>
            <a:r>
              <a:rPr lang="fr-FR" sz="1200" dirty="0" err="1" smtClean="0"/>
              <a:t>research</a:t>
            </a:r>
            <a:r>
              <a:rPr lang="fr-FR" sz="1200" dirty="0" smtClean="0"/>
              <a:t> </a:t>
            </a:r>
            <a:r>
              <a:rPr lang="fr-FR" sz="1200" dirty="0" err="1" smtClean="0"/>
              <a:t>products</a:t>
            </a:r>
            <a:r>
              <a:rPr lang="fr-FR" sz="1200" dirty="0" smtClean="0"/>
              <a:t> in « Works » </a:t>
            </a:r>
            <a:endParaRPr lang="fr-FR" sz="1200" dirty="0"/>
          </a:p>
        </p:txBody>
      </p:sp>
      <p:sp>
        <p:nvSpPr>
          <p:cNvPr id="13" name="Rectangle 12"/>
          <p:cNvSpPr/>
          <p:nvPr/>
        </p:nvSpPr>
        <p:spPr>
          <a:xfrm>
            <a:off x="1123217" y="3580058"/>
            <a:ext cx="2366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5 – Display the </a:t>
            </a:r>
            <a:r>
              <a:rPr lang="fr-FR" sz="1200" dirty="0" err="1" smtClean="0"/>
              <a:t>complete</a:t>
            </a:r>
            <a:r>
              <a:rPr lang="fr-FR" sz="1200" dirty="0" smtClean="0"/>
              <a:t> record to claim</a:t>
            </a:r>
            <a:endParaRPr lang="fr-FR" sz="1200" dirty="0"/>
          </a:p>
        </p:txBody>
      </p:sp>
      <p:sp>
        <p:nvSpPr>
          <p:cNvPr id="14" name="Rectangle 13"/>
          <p:cNvSpPr/>
          <p:nvPr/>
        </p:nvSpPr>
        <p:spPr>
          <a:xfrm>
            <a:off x="4373880" y="3703320"/>
            <a:ext cx="891540" cy="1752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69"/>
          <a:stretch/>
        </p:blipFill>
        <p:spPr>
          <a:xfrm>
            <a:off x="7454572" y="52446"/>
            <a:ext cx="1150519" cy="91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7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Works :</a:t>
            </a:r>
            <a:r>
              <a:rPr lang="fr-FR" sz="2400" dirty="0" smtClean="0"/>
              <a:t> </a:t>
            </a:r>
            <a:r>
              <a:rPr lang="da-DK" dirty="0" smtClean="0"/>
              <a:t>Search &amp; Link : PubMed</a:t>
            </a:r>
            <a:endParaRPr lang="da-DK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897" y="1104901"/>
            <a:ext cx="1713586" cy="22783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5164" y="3260018"/>
            <a:ext cx="23390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1 -  </a:t>
            </a:r>
            <a:r>
              <a:rPr lang="fr-FR" sz="1200" dirty="0" err="1" smtClean="0"/>
              <a:t>Authorize</a:t>
            </a:r>
            <a:r>
              <a:rPr lang="fr-FR" sz="1200" dirty="0" smtClean="0"/>
              <a:t> </a:t>
            </a:r>
            <a:r>
              <a:rPr lang="fr-FR" sz="1200" dirty="0" err="1" smtClean="0"/>
              <a:t>PubMed</a:t>
            </a:r>
            <a:r>
              <a:rPr lang="fr-FR" sz="1200" dirty="0" smtClean="0"/>
              <a:t> to </a:t>
            </a:r>
            <a:r>
              <a:rPr lang="fr-FR" sz="1200" dirty="0" err="1" smtClean="0"/>
              <a:t>add</a:t>
            </a:r>
            <a:r>
              <a:rPr lang="fr-FR" sz="1200" dirty="0" smtClean="0"/>
              <a:t> and update </a:t>
            </a:r>
            <a:r>
              <a:rPr lang="fr-FR" sz="1200" dirty="0" err="1" smtClean="0"/>
              <a:t>your</a:t>
            </a:r>
            <a:r>
              <a:rPr lang="fr-FR" sz="1200" dirty="0" smtClean="0"/>
              <a:t> </a:t>
            </a:r>
            <a:r>
              <a:rPr lang="fr-FR" sz="1200" dirty="0" err="1" smtClean="0"/>
              <a:t>research</a:t>
            </a:r>
            <a:r>
              <a:rPr lang="fr-FR" sz="1200" dirty="0" smtClean="0"/>
              <a:t> </a:t>
            </a:r>
            <a:r>
              <a:rPr lang="fr-FR" sz="1200" dirty="0" err="1" smtClean="0"/>
              <a:t>activities</a:t>
            </a:r>
            <a:endParaRPr lang="fr-FR" sz="12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0823" y="1296296"/>
            <a:ext cx="4822132" cy="18561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77383" y="3152446"/>
            <a:ext cx="51729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/>
              <a:t>2</a:t>
            </a:r>
            <a:r>
              <a:rPr lang="fr-FR" sz="1200" dirty="0" smtClean="0"/>
              <a:t> -  </a:t>
            </a:r>
            <a:r>
              <a:rPr lang="fr-FR" sz="1200" dirty="0" err="1" smtClean="0"/>
              <a:t>Search</a:t>
            </a:r>
            <a:r>
              <a:rPr lang="fr-FR" sz="1200" dirty="0" smtClean="0"/>
              <a:t> for </a:t>
            </a:r>
            <a:r>
              <a:rPr lang="fr-FR" sz="1200" dirty="0" err="1" smtClean="0"/>
              <a:t>your</a:t>
            </a:r>
            <a:r>
              <a:rPr lang="fr-FR" sz="1200" dirty="0" smtClean="0"/>
              <a:t> publications, select </a:t>
            </a:r>
            <a:r>
              <a:rPr lang="fr-FR" sz="1200" dirty="0" err="1" smtClean="0"/>
              <a:t>them</a:t>
            </a:r>
            <a:r>
              <a:rPr lang="fr-FR" sz="1200" dirty="0" smtClean="0"/>
              <a:t>, and click on « Continue »</a:t>
            </a:r>
            <a:endParaRPr lang="fr-FR" sz="12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3481" y="3437359"/>
            <a:ext cx="3080434" cy="170614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735581" y="4059596"/>
            <a:ext cx="22334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/>
              <a:t>3</a:t>
            </a:r>
            <a:r>
              <a:rPr lang="fr-FR" sz="1200" dirty="0" smtClean="0"/>
              <a:t> -  Check </a:t>
            </a:r>
            <a:r>
              <a:rPr lang="fr-FR" sz="1200" dirty="0" err="1" smtClean="0"/>
              <a:t>your</a:t>
            </a:r>
            <a:r>
              <a:rPr lang="fr-FR" sz="1200" dirty="0" smtClean="0"/>
              <a:t> </a:t>
            </a:r>
            <a:r>
              <a:rPr lang="fr-FR" sz="1200" dirty="0" err="1" smtClean="0"/>
              <a:t>list</a:t>
            </a:r>
            <a:r>
              <a:rPr lang="fr-FR" sz="1200" dirty="0" smtClean="0"/>
              <a:t> and </a:t>
            </a:r>
            <a:r>
              <a:rPr lang="fr-FR" sz="1200" dirty="0" err="1" smtClean="0"/>
              <a:t>send</a:t>
            </a:r>
            <a:r>
              <a:rPr lang="fr-FR" sz="1200" dirty="0" smtClean="0"/>
              <a:t> </a:t>
            </a:r>
            <a:r>
              <a:rPr lang="fr-FR" sz="1200" dirty="0" err="1" smtClean="0"/>
              <a:t>it</a:t>
            </a:r>
            <a:r>
              <a:rPr lang="fr-FR" sz="1200" dirty="0" smtClean="0"/>
              <a:t> to ORCID</a:t>
            </a:r>
            <a:endParaRPr lang="fr-FR" sz="1200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795" y="235754"/>
            <a:ext cx="1722120" cy="769214"/>
          </a:xfrm>
          <a:prstGeom prst="rect">
            <a:avLst/>
          </a:prstGeom>
        </p:spPr>
      </p:pic>
      <p:sp>
        <p:nvSpPr>
          <p:cNvPr id="11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35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1709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Works :</a:t>
            </a:r>
            <a:r>
              <a:rPr lang="fr-FR" sz="2400" dirty="0" smtClean="0"/>
              <a:t> </a:t>
            </a:r>
            <a:r>
              <a:rPr lang="da-DK" dirty="0" smtClean="0"/>
              <a:t>Search &amp; Link : BASE</a:t>
            </a:r>
            <a:endParaRPr lang="da-DK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85" y="1251075"/>
            <a:ext cx="1392630" cy="188836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9036" y="1061486"/>
            <a:ext cx="3994927" cy="20967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03794" y="2379821"/>
            <a:ext cx="320040" cy="1055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806" y="2968645"/>
            <a:ext cx="3057018" cy="205648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93535" y="1495634"/>
            <a:ext cx="11694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1 -  </a:t>
            </a:r>
            <a:r>
              <a:rPr lang="fr-FR" sz="1200" dirty="0" err="1" smtClean="0"/>
              <a:t>Authorize</a:t>
            </a:r>
            <a:r>
              <a:rPr lang="fr-FR" sz="1200" dirty="0" smtClean="0"/>
              <a:t> BASE to </a:t>
            </a:r>
            <a:r>
              <a:rPr lang="fr-FR" sz="1200" dirty="0" err="1" smtClean="0"/>
              <a:t>add</a:t>
            </a:r>
            <a:r>
              <a:rPr lang="fr-FR" sz="1200" dirty="0" smtClean="0"/>
              <a:t> and update </a:t>
            </a:r>
            <a:r>
              <a:rPr lang="fr-FR" sz="1200" dirty="0" err="1" smtClean="0"/>
              <a:t>your</a:t>
            </a:r>
            <a:r>
              <a:rPr lang="fr-FR" sz="1200" dirty="0" smtClean="0"/>
              <a:t> </a:t>
            </a:r>
            <a:r>
              <a:rPr lang="fr-FR" sz="1200" dirty="0" err="1" smtClean="0"/>
              <a:t>research</a:t>
            </a:r>
            <a:r>
              <a:rPr lang="fr-FR" sz="1200" dirty="0" smtClean="0"/>
              <a:t> </a:t>
            </a:r>
            <a:r>
              <a:rPr lang="fr-FR" sz="1200" dirty="0" err="1" smtClean="0"/>
              <a:t>activities</a:t>
            </a:r>
            <a:endParaRPr lang="fr-FR" sz="1200" dirty="0"/>
          </a:p>
        </p:txBody>
      </p:sp>
      <p:sp>
        <p:nvSpPr>
          <p:cNvPr id="9" name="Rectangle 8"/>
          <p:cNvSpPr/>
          <p:nvPr/>
        </p:nvSpPr>
        <p:spPr>
          <a:xfrm>
            <a:off x="7603955" y="1495634"/>
            <a:ext cx="11694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/>
              <a:t>2</a:t>
            </a:r>
            <a:r>
              <a:rPr lang="fr-FR" sz="1200" dirty="0" smtClean="0"/>
              <a:t> -  </a:t>
            </a:r>
            <a:r>
              <a:rPr lang="fr-FR" sz="1200" dirty="0" err="1" smtClean="0"/>
              <a:t>Search</a:t>
            </a:r>
            <a:r>
              <a:rPr lang="fr-FR" sz="1200" dirty="0" smtClean="0"/>
              <a:t> for </a:t>
            </a:r>
            <a:r>
              <a:rPr lang="fr-FR" sz="1200" dirty="0" err="1" smtClean="0"/>
              <a:t>your</a:t>
            </a:r>
            <a:r>
              <a:rPr lang="fr-FR" sz="1200" dirty="0" smtClean="0"/>
              <a:t> publications and click on« claim »</a:t>
            </a:r>
            <a:endParaRPr lang="fr-FR" sz="1200" dirty="0"/>
          </a:p>
        </p:txBody>
      </p:sp>
      <p:sp>
        <p:nvSpPr>
          <p:cNvPr id="10" name="Rectangle 9"/>
          <p:cNvSpPr/>
          <p:nvPr/>
        </p:nvSpPr>
        <p:spPr>
          <a:xfrm>
            <a:off x="3389036" y="3678241"/>
            <a:ext cx="1632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/>
              <a:t>2</a:t>
            </a:r>
            <a:r>
              <a:rPr lang="fr-FR" sz="1200" dirty="0" smtClean="0"/>
              <a:t> -  </a:t>
            </a:r>
            <a:r>
              <a:rPr lang="fr-FR" sz="1200" dirty="0" err="1" smtClean="0"/>
              <a:t>Sign</a:t>
            </a:r>
            <a:r>
              <a:rPr lang="fr-FR" sz="1200" dirty="0" smtClean="0"/>
              <a:t> in to </a:t>
            </a:r>
            <a:r>
              <a:rPr lang="fr-FR" sz="1200" dirty="0" err="1" smtClean="0"/>
              <a:t>your</a:t>
            </a:r>
            <a:r>
              <a:rPr lang="fr-FR" sz="1200" dirty="0" smtClean="0"/>
              <a:t> BASE </a:t>
            </a:r>
            <a:r>
              <a:rPr lang="fr-FR" sz="1200" dirty="0" err="1" smtClean="0"/>
              <a:t>account</a:t>
            </a:r>
            <a:r>
              <a:rPr lang="fr-FR" sz="1200" dirty="0" smtClean="0"/>
              <a:t> (or </a:t>
            </a:r>
            <a:r>
              <a:rPr lang="fr-FR" sz="1200" dirty="0" err="1" smtClean="0"/>
              <a:t>create</a:t>
            </a:r>
            <a:r>
              <a:rPr lang="fr-FR" sz="1200" dirty="0" smtClean="0"/>
              <a:t> one) and select the option « Claim in BASE and export to ORCID »</a:t>
            </a:r>
            <a:endParaRPr lang="fr-FR" sz="1200" dirty="0"/>
          </a:p>
        </p:txBody>
      </p:sp>
      <p:sp>
        <p:nvSpPr>
          <p:cNvPr id="11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36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974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Works :</a:t>
            </a:r>
            <a:r>
              <a:rPr lang="fr-FR" sz="2400" dirty="0" smtClean="0"/>
              <a:t> </a:t>
            </a:r>
            <a:r>
              <a:rPr lang="da-DK" dirty="0" smtClean="0"/>
              <a:t>Search &amp; Link : Scopus</a:t>
            </a:r>
            <a:endParaRPr lang="da-DK" dirty="0"/>
          </a:p>
        </p:txBody>
      </p:sp>
      <p:sp>
        <p:nvSpPr>
          <p:cNvPr id="4" name="Rectangle 3"/>
          <p:cNvSpPr/>
          <p:nvPr/>
        </p:nvSpPr>
        <p:spPr>
          <a:xfrm>
            <a:off x="996683" y="4104028"/>
            <a:ext cx="17269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1 -  </a:t>
            </a:r>
            <a:r>
              <a:rPr lang="fr-FR" sz="1200" dirty="0" err="1" smtClean="0"/>
              <a:t>Authorize</a:t>
            </a:r>
            <a:r>
              <a:rPr lang="fr-FR" sz="1200" dirty="0" smtClean="0"/>
              <a:t> </a:t>
            </a:r>
            <a:r>
              <a:rPr lang="fr-FR" sz="1200" dirty="0" err="1" smtClean="0"/>
              <a:t>Scopus</a:t>
            </a:r>
            <a:r>
              <a:rPr lang="fr-FR" sz="1200" dirty="0" smtClean="0"/>
              <a:t> to </a:t>
            </a:r>
            <a:r>
              <a:rPr lang="fr-FR" sz="1200" dirty="0" err="1" smtClean="0"/>
              <a:t>add</a:t>
            </a:r>
            <a:r>
              <a:rPr lang="fr-FR" sz="1200" dirty="0" smtClean="0"/>
              <a:t> and update </a:t>
            </a:r>
            <a:r>
              <a:rPr lang="fr-FR" sz="1200" dirty="0" err="1" smtClean="0"/>
              <a:t>your</a:t>
            </a:r>
            <a:r>
              <a:rPr lang="fr-FR" sz="1200" dirty="0" smtClean="0"/>
              <a:t> </a:t>
            </a:r>
            <a:r>
              <a:rPr lang="fr-FR" sz="1200" dirty="0" err="1" smtClean="0"/>
              <a:t>research</a:t>
            </a:r>
            <a:r>
              <a:rPr lang="fr-FR" sz="1200" dirty="0" smtClean="0"/>
              <a:t> </a:t>
            </a:r>
            <a:r>
              <a:rPr lang="fr-FR" sz="1200" dirty="0" err="1" smtClean="0"/>
              <a:t>activities</a:t>
            </a:r>
            <a:endParaRPr lang="fr-FR" sz="12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683" y="1337968"/>
            <a:ext cx="1877594" cy="27660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3425" y="1337968"/>
            <a:ext cx="3858498" cy="229362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660952" y="3867808"/>
            <a:ext cx="2946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2- </a:t>
            </a:r>
            <a:r>
              <a:rPr lang="fr-FR" sz="1200" dirty="0" err="1" smtClean="0"/>
              <a:t>Search</a:t>
            </a:r>
            <a:r>
              <a:rPr lang="fr-FR" sz="1200" dirty="0" smtClean="0"/>
              <a:t> for and select </a:t>
            </a:r>
            <a:r>
              <a:rPr lang="fr-FR" sz="1200" dirty="0" err="1" smtClean="0"/>
              <a:t>your</a:t>
            </a:r>
            <a:r>
              <a:rPr lang="fr-FR" sz="1200" dirty="0" smtClean="0"/>
              <a:t> </a:t>
            </a:r>
            <a:r>
              <a:rPr lang="fr-FR" sz="1200" dirty="0" err="1" smtClean="0"/>
              <a:t>Scopus</a:t>
            </a:r>
            <a:r>
              <a:rPr lang="fr-FR" sz="1200" dirty="0" smtClean="0"/>
              <a:t> </a:t>
            </a:r>
            <a:r>
              <a:rPr lang="fr-FR" sz="1200" dirty="0" err="1" smtClean="0"/>
              <a:t>Author</a:t>
            </a:r>
            <a:r>
              <a:rPr lang="fr-FR" sz="1200" dirty="0" smtClean="0"/>
              <a:t> Profile and select </a:t>
            </a:r>
            <a:r>
              <a:rPr lang="fr-FR" sz="1200" dirty="0" err="1" smtClean="0"/>
              <a:t>your</a:t>
            </a:r>
            <a:r>
              <a:rPr lang="fr-FR" sz="1200" dirty="0" smtClean="0"/>
              <a:t> </a:t>
            </a:r>
            <a:r>
              <a:rPr lang="fr-FR" sz="1200" dirty="0" err="1" smtClean="0"/>
              <a:t>preferred</a:t>
            </a:r>
            <a:r>
              <a:rPr lang="fr-FR" sz="1200" dirty="0" smtClean="0"/>
              <a:t> </a:t>
            </a:r>
            <a:r>
              <a:rPr lang="fr-FR" sz="1200" dirty="0" err="1" smtClean="0"/>
              <a:t>name</a:t>
            </a:r>
            <a:endParaRPr lang="fr-FR" sz="1200" dirty="0"/>
          </a:p>
        </p:txBody>
      </p:sp>
      <p:sp>
        <p:nvSpPr>
          <p:cNvPr id="11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37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8697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Works :</a:t>
            </a:r>
            <a:r>
              <a:rPr lang="fr-FR" sz="2400" dirty="0" smtClean="0"/>
              <a:t> </a:t>
            </a:r>
            <a:r>
              <a:rPr lang="da-DK" dirty="0" smtClean="0"/>
              <a:t>Search &amp; Link : Scopus</a:t>
            </a:r>
            <a:endParaRPr lang="da-DK" dirty="0"/>
          </a:p>
        </p:txBody>
      </p:sp>
      <p:sp>
        <p:nvSpPr>
          <p:cNvPr id="4" name="Rectangle 3"/>
          <p:cNvSpPr/>
          <p:nvPr/>
        </p:nvSpPr>
        <p:spPr>
          <a:xfrm>
            <a:off x="467897" y="2917877"/>
            <a:ext cx="31181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/>
              <a:t>3</a:t>
            </a:r>
            <a:r>
              <a:rPr lang="fr-FR" sz="1200" dirty="0" smtClean="0"/>
              <a:t> -  Check </a:t>
            </a:r>
            <a:r>
              <a:rPr lang="fr-FR" sz="1200" dirty="0" err="1" smtClean="0"/>
              <a:t>your</a:t>
            </a:r>
            <a:r>
              <a:rPr lang="fr-FR" sz="1200" dirty="0" smtClean="0"/>
              <a:t> publications</a:t>
            </a:r>
            <a:endParaRPr lang="fr-FR" sz="1200" dirty="0"/>
          </a:p>
        </p:txBody>
      </p:sp>
      <p:sp>
        <p:nvSpPr>
          <p:cNvPr id="10" name="Rectangle 9"/>
          <p:cNvSpPr/>
          <p:nvPr/>
        </p:nvSpPr>
        <p:spPr>
          <a:xfrm>
            <a:off x="4663814" y="3043539"/>
            <a:ext cx="2946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/>
              <a:t>4</a:t>
            </a:r>
            <a:r>
              <a:rPr lang="fr-FR" sz="1200" dirty="0" smtClean="0"/>
              <a:t>- Check </a:t>
            </a:r>
            <a:r>
              <a:rPr lang="fr-FR" sz="1200" dirty="0" err="1" smtClean="0"/>
              <a:t>your</a:t>
            </a:r>
            <a:r>
              <a:rPr lang="fr-FR" sz="1200" dirty="0" smtClean="0"/>
              <a:t> profile and </a:t>
            </a:r>
            <a:r>
              <a:rPr lang="fr-FR" sz="1200" dirty="0" err="1" smtClean="0"/>
              <a:t>send</a:t>
            </a:r>
            <a:r>
              <a:rPr lang="fr-FR" sz="1200" dirty="0" smtClean="0"/>
              <a:t> </a:t>
            </a:r>
            <a:r>
              <a:rPr lang="fr-FR" sz="1200" dirty="0" err="1" smtClean="0"/>
              <a:t>your</a:t>
            </a:r>
            <a:r>
              <a:rPr lang="fr-FR" sz="1200" dirty="0" smtClean="0"/>
              <a:t> </a:t>
            </a:r>
            <a:r>
              <a:rPr lang="fr-FR" sz="1200" dirty="0" err="1" smtClean="0"/>
              <a:t>Scopus</a:t>
            </a:r>
            <a:r>
              <a:rPr lang="fr-FR" sz="1200" dirty="0" smtClean="0"/>
              <a:t> </a:t>
            </a:r>
            <a:r>
              <a:rPr lang="fr-FR" sz="1200" dirty="0" err="1" smtClean="0"/>
              <a:t>Author</a:t>
            </a:r>
            <a:r>
              <a:rPr lang="fr-FR" sz="1200" dirty="0" smtClean="0"/>
              <a:t> ID and </a:t>
            </a:r>
            <a:r>
              <a:rPr lang="fr-FR" sz="1200" dirty="0" err="1" smtClean="0"/>
              <a:t>your</a:t>
            </a:r>
            <a:r>
              <a:rPr lang="fr-FR" sz="1200" dirty="0" smtClean="0"/>
              <a:t> publications to ORCID</a:t>
            </a:r>
            <a:endParaRPr lang="fr-FR" sz="12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1" y="1251075"/>
            <a:ext cx="3752850" cy="154786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8159" y="1251075"/>
            <a:ext cx="3810002" cy="1492654"/>
          </a:xfrm>
          <a:prstGeom prst="rect">
            <a:avLst/>
          </a:prstGeom>
        </p:spPr>
      </p:pic>
      <p:sp>
        <p:nvSpPr>
          <p:cNvPr id="11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38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9070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/>
          <a:lstStyle/>
          <a:p>
            <a:r>
              <a:rPr lang="da-DK" dirty="0" smtClean="0"/>
              <a:t>Add Works :</a:t>
            </a:r>
            <a:r>
              <a:rPr lang="fr-FR" sz="2400" dirty="0" smtClean="0"/>
              <a:t> </a:t>
            </a:r>
            <a:r>
              <a:rPr lang="da-DK" dirty="0" smtClean="0"/>
              <a:t>Search &amp; Link : HAL</a:t>
            </a:r>
            <a:endParaRPr lang="da-DK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897" y="1150620"/>
            <a:ext cx="1496946" cy="20193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2854" y="3111074"/>
            <a:ext cx="27243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1 -  </a:t>
            </a:r>
            <a:r>
              <a:rPr lang="fr-FR" sz="1200" dirty="0" err="1" smtClean="0"/>
              <a:t>Authorize</a:t>
            </a:r>
            <a:r>
              <a:rPr lang="fr-FR" sz="1200" dirty="0" smtClean="0"/>
              <a:t> HAL to </a:t>
            </a:r>
            <a:r>
              <a:rPr lang="fr-FR" sz="1200" dirty="0" err="1" smtClean="0"/>
              <a:t>add</a:t>
            </a:r>
            <a:r>
              <a:rPr lang="fr-FR" sz="1200" dirty="0" smtClean="0"/>
              <a:t> and update </a:t>
            </a:r>
            <a:r>
              <a:rPr lang="fr-FR" sz="1200" dirty="0" err="1" smtClean="0"/>
              <a:t>your</a:t>
            </a:r>
            <a:r>
              <a:rPr lang="fr-FR" sz="1200" dirty="0" smtClean="0"/>
              <a:t> publications</a:t>
            </a:r>
            <a:endParaRPr lang="fr-FR" sz="12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7193" y="1251075"/>
            <a:ext cx="5584684" cy="230878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38324" y="3368100"/>
            <a:ext cx="560331" cy="1055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3370874" y="3948957"/>
            <a:ext cx="4851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1 -  </a:t>
            </a:r>
            <a:r>
              <a:rPr lang="fr-FR" sz="1200" dirty="0" err="1" smtClean="0"/>
              <a:t>Search</a:t>
            </a:r>
            <a:r>
              <a:rPr lang="fr-FR" sz="1200" dirty="0" smtClean="0"/>
              <a:t> for </a:t>
            </a:r>
            <a:r>
              <a:rPr lang="fr-FR" sz="1200" dirty="0" err="1" smtClean="0"/>
              <a:t>your</a:t>
            </a:r>
            <a:r>
              <a:rPr lang="fr-FR" sz="1200" dirty="0" smtClean="0"/>
              <a:t> publications and click on « … » &gt; « Envoyer sur ORCID »</a:t>
            </a:r>
            <a:endParaRPr lang="fr-FR" sz="1200" dirty="0"/>
          </a:p>
        </p:txBody>
      </p:sp>
      <p:sp>
        <p:nvSpPr>
          <p:cNvPr id="8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39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4784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ctrTitle"/>
          </p:nvPr>
        </p:nvSpPr>
        <p:spPr>
          <a:xfrm>
            <a:off x="290477" y="1534688"/>
            <a:ext cx="6227202" cy="1259361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What</a:t>
            </a:r>
            <a:r>
              <a:rPr lang="fr-FR" dirty="0"/>
              <a:t> </a:t>
            </a:r>
            <a:r>
              <a:rPr lang="fr-FR" dirty="0" smtClean="0"/>
              <a:t>are </a:t>
            </a:r>
            <a:r>
              <a:rPr lang="fr-FR" dirty="0" err="1" smtClean="0"/>
              <a:t>persitent</a:t>
            </a:r>
            <a:r>
              <a:rPr lang="fr-FR" dirty="0" smtClean="0"/>
              <a:t> </a:t>
            </a:r>
            <a:r>
              <a:rPr lang="fr-FR" dirty="0" err="1" smtClean="0"/>
              <a:t>identifiers</a:t>
            </a:r>
            <a:r>
              <a:rPr lang="fr-FR" dirty="0" smtClean="0"/>
              <a:t> (</a:t>
            </a:r>
            <a:r>
              <a:rPr lang="fr-FR" dirty="0" err="1" smtClean="0"/>
              <a:t>PIDs</a:t>
            </a:r>
            <a:r>
              <a:rPr lang="fr-FR" dirty="0" smtClean="0"/>
              <a:t>) ?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5104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>
            <a:normAutofit fontScale="90000"/>
          </a:bodyPr>
          <a:lstStyle/>
          <a:p>
            <a:r>
              <a:rPr lang="da-DK" dirty="0" smtClean="0"/>
              <a:t>Add Works :</a:t>
            </a:r>
            <a:r>
              <a:rPr lang="fr-FR" sz="2400" dirty="0"/>
              <a:t> </a:t>
            </a:r>
            <a:r>
              <a:rPr lang="fr-FR" sz="2400" dirty="0" err="1" smtClean="0"/>
              <a:t>Connect</a:t>
            </a:r>
            <a:r>
              <a:rPr lang="fr-FR" sz="2400" dirty="0" smtClean="0"/>
              <a:t> </a:t>
            </a:r>
            <a:r>
              <a:rPr lang="fr-FR" sz="2400" dirty="0" err="1" smtClean="0"/>
              <a:t>your</a:t>
            </a:r>
            <a:r>
              <a:rPr lang="fr-FR" sz="2400" dirty="0" smtClean="0"/>
              <a:t> ORCID ID to </a:t>
            </a:r>
            <a:r>
              <a:rPr lang="fr-FR" sz="2400" dirty="0" err="1" smtClean="0"/>
              <a:t>other</a:t>
            </a:r>
            <a:r>
              <a:rPr lang="fr-FR" sz="2400" dirty="0" smtClean="0"/>
              <a:t> sources </a:t>
            </a:r>
            <a:r>
              <a:rPr lang="fr-FR" sz="2400" dirty="0" err="1" smtClean="0"/>
              <a:t>whitout</a:t>
            </a:r>
            <a:r>
              <a:rPr lang="fr-FR" sz="2400" dirty="0" smtClean="0"/>
              <a:t> </a:t>
            </a:r>
            <a:r>
              <a:rPr lang="fr-FR" sz="2400" dirty="0" err="1" smtClean="0"/>
              <a:t>Search</a:t>
            </a:r>
            <a:r>
              <a:rPr lang="fr-FR" sz="2400" dirty="0" smtClean="0"/>
              <a:t> &amp; </a:t>
            </a:r>
            <a:r>
              <a:rPr lang="fr-FR" sz="2400" dirty="0" err="1" smtClean="0"/>
              <a:t>link</a:t>
            </a:r>
            <a:r>
              <a:rPr lang="fr-FR" sz="2400" dirty="0" smtClean="0"/>
              <a:t> services</a:t>
            </a:r>
            <a:br>
              <a:rPr lang="fr-FR" sz="2400" dirty="0" smtClean="0"/>
            </a:br>
            <a:endParaRPr lang="da-DK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" t="23190" r="40789" b="25626"/>
          <a:stretch/>
        </p:blipFill>
        <p:spPr>
          <a:xfrm>
            <a:off x="3482207" y="2924358"/>
            <a:ext cx="792614" cy="39630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373" y="2721401"/>
            <a:ext cx="750441" cy="70474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274" y="2721401"/>
            <a:ext cx="1765934" cy="88296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7678" y="1764551"/>
            <a:ext cx="74342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err="1" smtClean="0"/>
              <a:t>Some</a:t>
            </a:r>
            <a:r>
              <a:rPr lang="fr-FR" sz="1200" dirty="0" smtClean="0"/>
              <a:t> </a:t>
            </a:r>
            <a:r>
              <a:rPr lang="fr-FR" sz="1200" dirty="0" err="1" smtClean="0"/>
              <a:t>databases</a:t>
            </a:r>
            <a:r>
              <a:rPr lang="fr-FR" sz="1200" dirty="0" smtClean="0"/>
              <a:t> are not </a:t>
            </a:r>
            <a:r>
              <a:rPr lang="fr-FR" sz="1200" dirty="0" err="1" smtClean="0"/>
              <a:t>availiable</a:t>
            </a:r>
            <a:r>
              <a:rPr lang="fr-FR" sz="1200" dirty="0" smtClean="0"/>
              <a:t> </a:t>
            </a:r>
            <a:r>
              <a:rPr lang="fr-FR" sz="1200" dirty="0" err="1" smtClean="0"/>
              <a:t>with</a:t>
            </a:r>
            <a:r>
              <a:rPr lang="fr-FR" sz="1200" dirty="0" smtClean="0"/>
              <a:t> </a:t>
            </a:r>
            <a:r>
              <a:rPr lang="fr-FR" sz="1200" dirty="0" err="1" smtClean="0"/>
              <a:t>Search</a:t>
            </a:r>
            <a:r>
              <a:rPr lang="fr-FR" sz="1200" dirty="0" smtClean="0"/>
              <a:t> &amp; Link service. In </a:t>
            </a:r>
            <a:r>
              <a:rPr lang="fr-FR" sz="1200" dirty="0" err="1" smtClean="0"/>
              <a:t>this</a:t>
            </a:r>
            <a:r>
              <a:rPr lang="fr-FR" sz="1200" dirty="0" smtClean="0"/>
              <a:t> case, log in to </a:t>
            </a:r>
            <a:r>
              <a:rPr lang="fr-FR" sz="1200" dirty="0" err="1" smtClean="0"/>
              <a:t>this</a:t>
            </a:r>
            <a:r>
              <a:rPr lang="fr-FR" sz="1200" dirty="0" smtClean="0"/>
              <a:t> applications and set </a:t>
            </a:r>
            <a:r>
              <a:rPr lang="fr-FR" sz="1200" dirty="0" err="1" smtClean="0"/>
              <a:t>your</a:t>
            </a:r>
            <a:r>
              <a:rPr lang="fr-FR" sz="1200" dirty="0" smtClean="0"/>
              <a:t> profile to </a:t>
            </a:r>
            <a:r>
              <a:rPr lang="fr-FR" sz="1200" dirty="0" err="1" smtClean="0"/>
              <a:t>link</a:t>
            </a:r>
            <a:r>
              <a:rPr lang="fr-FR" sz="1200" dirty="0" smtClean="0"/>
              <a:t> </a:t>
            </a:r>
            <a:r>
              <a:rPr lang="fr-FR" sz="1200" dirty="0" err="1" smtClean="0"/>
              <a:t>them</a:t>
            </a:r>
            <a:r>
              <a:rPr lang="fr-FR" sz="1200" dirty="0" smtClean="0"/>
              <a:t> </a:t>
            </a:r>
            <a:r>
              <a:rPr lang="fr-FR" sz="1200" dirty="0" err="1" smtClean="0"/>
              <a:t>with</a:t>
            </a:r>
            <a:r>
              <a:rPr lang="fr-FR" sz="1200" dirty="0" smtClean="0"/>
              <a:t> ORCID. </a:t>
            </a:r>
          </a:p>
          <a:p>
            <a:endParaRPr lang="fr-FR" sz="1200" dirty="0"/>
          </a:p>
        </p:txBody>
      </p:sp>
      <p:sp>
        <p:nvSpPr>
          <p:cNvPr id="7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40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362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>
            <a:normAutofit fontScale="90000"/>
          </a:bodyPr>
          <a:lstStyle/>
          <a:p>
            <a:r>
              <a:rPr lang="da-DK" dirty="0" smtClean="0"/>
              <a:t>Add Works manually </a:t>
            </a:r>
            <a:r>
              <a:rPr lang="fr-FR" sz="2400" dirty="0" smtClean="0"/>
              <a:t/>
            </a:r>
            <a:br>
              <a:rPr lang="fr-FR" sz="2400" dirty="0" smtClean="0"/>
            </a:br>
            <a:endParaRPr lang="da-DK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1978" y="270391"/>
            <a:ext cx="5582603" cy="185368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897" y="1866900"/>
            <a:ext cx="461464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smtClean="0"/>
              <a:t>You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also</a:t>
            </a:r>
            <a:r>
              <a:rPr lang="fr-FR" sz="1400" dirty="0" smtClean="0"/>
              <a:t> </a:t>
            </a:r>
            <a:r>
              <a:rPr lang="fr-FR" sz="1400" dirty="0" err="1" smtClean="0"/>
              <a:t>add</a:t>
            </a:r>
            <a:r>
              <a:rPr lang="fr-FR" sz="1400" dirty="0" smtClean="0"/>
              <a:t> </a:t>
            </a:r>
            <a:r>
              <a:rPr lang="fr-FR" sz="1400" dirty="0" err="1" smtClean="0"/>
              <a:t>works</a:t>
            </a:r>
            <a:r>
              <a:rPr lang="fr-FR" sz="1400" dirty="0" smtClean="0"/>
              <a:t> : </a:t>
            </a:r>
          </a:p>
          <a:p>
            <a:endParaRPr lang="fr-FR" sz="14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400" dirty="0" err="1"/>
              <a:t>w</a:t>
            </a:r>
            <a:r>
              <a:rPr lang="fr-FR" sz="1400" dirty="0" err="1" smtClean="0"/>
              <a:t>ith</a:t>
            </a:r>
            <a:r>
              <a:rPr lang="fr-FR" sz="1400" dirty="0" smtClean="0"/>
              <a:t> </a:t>
            </a:r>
            <a:r>
              <a:rPr lang="fr-FR" sz="1400" dirty="0" err="1" smtClean="0"/>
              <a:t>identifiers</a:t>
            </a:r>
            <a:r>
              <a:rPr lang="fr-FR" sz="1400" dirty="0" smtClean="0"/>
              <a:t> : DOI or </a:t>
            </a:r>
            <a:r>
              <a:rPr lang="fr-FR" sz="1400" dirty="0" err="1" smtClean="0"/>
              <a:t>PubMed</a:t>
            </a:r>
            <a:endParaRPr lang="fr-FR" sz="14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400" dirty="0" err="1"/>
              <a:t>w</a:t>
            </a:r>
            <a:r>
              <a:rPr lang="fr-FR" sz="1400" dirty="0" err="1" smtClean="0"/>
              <a:t>ith</a:t>
            </a:r>
            <a:r>
              <a:rPr lang="fr-FR" sz="1400" dirty="0" smtClean="0"/>
              <a:t> </a:t>
            </a:r>
            <a:r>
              <a:rPr lang="fr-FR" sz="1400" dirty="0" err="1" smtClean="0"/>
              <a:t>BibTeX</a:t>
            </a:r>
            <a:r>
              <a:rPr lang="fr-FR" sz="1400" dirty="0" smtClean="0"/>
              <a:t> file :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can</a:t>
            </a:r>
            <a:r>
              <a:rPr lang="fr-FR" sz="1400" dirty="0" smtClean="0"/>
              <a:t> export a </a:t>
            </a:r>
            <a:r>
              <a:rPr lang="fr-FR" sz="1400" dirty="0" err="1" smtClean="0"/>
              <a:t>BibTeX</a:t>
            </a:r>
            <a:r>
              <a:rPr lang="fr-FR" sz="1400" dirty="0" smtClean="0"/>
              <a:t> file </a:t>
            </a:r>
            <a:r>
              <a:rPr lang="fr-FR" sz="1400" dirty="0" err="1" smtClean="0"/>
              <a:t>from</a:t>
            </a:r>
            <a:r>
              <a:rPr lang="fr-FR" sz="1400" dirty="0" smtClean="0"/>
              <a:t> </a:t>
            </a:r>
            <a:r>
              <a:rPr lang="fr-FR" sz="1400" dirty="0" err="1" smtClean="0"/>
              <a:t>reference</a:t>
            </a:r>
            <a:r>
              <a:rPr lang="fr-FR" sz="1400" dirty="0" smtClean="0"/>
              <a:t> management software </a:t>
            </a:r>
            <a:r>
              <a:rPr lang="fr-FR" sz="1400" dirty="0" err="1" smtClean="0"/>
              <a:t>like</a:t>
            </a:r>
            <a:r>
              <a:rPr lang="fr-FR" sz="1400" dirty="0" smtClean="0"/>
              <a:t> </a:t>
            </a:r>
            <a:r>
              <a:rPr lang="fr-FR" sz="1400" dirty="0" err="1" smtClean="0"/>
              <a:t>Zotero</a:t>
            </a:r>
            <a:r>
              <a:rPr lang="fr-FR" sz="1400" dirty="0" smtClean="0"/>
              <a:t>, </a:t>
            </a:r>
            <a:r>
              <a:rPr lang="fr-FR" sz="1400" dirty="0" err="1" smtClean="0"/>
              <a:t>EndNote</a:t>
            </a:r>
            <a:r>
              <a:rPr lang="fr-FR" sz="1400" dirty="0" smtClean="0"/>
              <a:t> or </a:t>
            </a:r>
            <a:r>
              <a:rPr lang="fr-FR" sz="1400" dirty="0" err="1" smtClean="0"/>
              <a:t>Mendeley</a:t>
            </a:r>
            <a:endParaRPr lang="fr-FR" sz="14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400" dirty="0" err="1"/>
              <a:t>M</a:t>
            </a:r>
            <a:r>
              <a:rPr lang="fr-FR" sz="1400" dirty="0" err="1" smtClean="0"/>
              <a:t>anually</a:t>
            </a:r>
            <a:endParaRPr lang="fr-FR" sz="14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200" dirty="0" smtClean="0"/>
          </a:p>
          <a:p>
            <a:endParaRPr lang="fr-FR" sz="12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2540" y="1611831"/>
            <a:ext cx="2602399" cy="3013509"/>
          </a:xfrm>
          <a:prstGeom prst="rect">
            <a:avLst/>
          </a:prstGeom>
        </p:spPr>
      </p:pic>
      <p:sp>
        <p:nvSpPr>
          <p:cNvPr id="9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41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996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>
            <a:normAutofit/>
          </a:bodyPr>
          <a:lstStyle/>
          <a:p>
            <a:r>
              <a:rPr lang="fr-FR" dirty="0" smtClean="0"/>
              <a:t>Manage </a:t>
            </a:r>
            <a:r>
              <a:rPr lang="fr-FR" dirty="0" err="1" smtClean="0"/>
              <a:t>similar</a:t>
            </a:r>
            <a:r>
              <a:rPr lang="fr-FR" dirty="0" smtClean="0"/>
              <a:t> </a:t>
            </a:r>
            <a:r>
              <a:rPr lang="fr-FR" dirty="0" err="1" smtClean="0"/>
              <a:t>works</a:t>
            </a:r>
            <a:r>
              <a:rPr lang="fr-FR" dirty="0" smtClean="0"/>
              <a:t> : select </a:t>
            </a:r>
            <a:r>
              <a:rPr lang="fr-FR" dirty="0" err="1" smtClean="0"/>
              <a:t>your</a:t>
            </a:r>
            <a:r>
              <a:rPr lang="fr-FR" dirty="0" smtClean="0"/>
              <a:t> </a:t>
            </a:r>
            <a:r>
              <a:rPr lang="fr-FR" dirty="0" err="1" smtClean="0"/>
              <a:t>preferred</a:t>
            </a:r>
            <a:r>
              <a:rPr lang="fr-FR" dirty="0" smtClean="0"/>
              <a:t> source</a:t>
            </a:r>
            <a:endParaRPr lang="da-DK" dirty="0"/>
          </a:p>
        </p:txBody>
      </p:sp>
      <p:sp>
        <p:nvSpPr>
          <p:cNvPr id="9" name="Rectangle 8"/>
          <p:cNvSpPr/>
          <p:nvPr/>
        </p:nvSpPr>
        <p:spPr>
          <a:xfrm>
            <a:off x="467897" y="1150620"/>
            <a:ext cx="71216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Due to </a:t>
            </a:r>
            <a:r>
              <a:rPr lang="fr-FR" sz="1200" dirty="0" err="1" smtClean="0"/>
              <a:t>automatic</a:t>
            </a:r>
            <a:r>
              <a:rPr lang="fr-FR" sz="1200" dirty="0" smtClean="0"/>
              <a:t> imports </a:t>
            </a:r>
            <a:r>
              <a:rPr lang="fr-FR" sz="1200" dirty="0" err="1" smtClean="0"/>
              <a:t>from</a:t>
            </a:r>
            <a:r>
              <a:rPr lang="fr-FR" sz="1200" dirty="0" smtClean="0"/>
              <a:t> multiple sources, </a:t>
            </a:r>
            <a:r>
              <a:rPr lang="fr-FR" sz="1200" dirty="0" err="1" smtClean="0"/>
              <a:t>some</a:t>
            </a:r>
            <a:r>
              <a:rPr lang="fr-FR" sz="1200" dirty="0" smtClean="0"/>
              <a:t> of </a:t>
            </a:r>
            <a:r>
              <a:rPr lang="fr-FR" sz="1200" dirty="0" err="1" smtClean="0"/>
              <a:t>your</a:t>
            </a:r>
            <a:r>
              <a:rPr lang="fr-FR" sz="1200" dirty="0" smtClean="0"/>
              <a:t> </a:t>
            </a:r>
            <a:r>
              <a:rPr lang="fr-FR" sz="1200" dirty="0" err="1" smtClean="0"/>
              <a:t>works</a:t>
            </a:r>
            <a:r>
              <a:rPr lang="fr-FR" sz="1200" dirty="0" smtClean="0"/>
              <a:t> </a:t>
            </a:r>
            <a:r>
              <a:rPr lang="fr-FR" sz="1200" dirty="0" err="1" smtClean="0"/>
              <a:t>may</a:t>
            </a:r>
            <a:r>
              <a:rPr lang="fr-FR" sz="1200" dirty="0" smtClean="0"/>
              <a:t> </a:t>
            </a:r>
            <a:r>
              <a:rPr lang="fr-FR" sz="1200" dirty="0" err="1" smtClean="0"/>
              <a:t>appear</a:t>
            </a:r>
            <a:r>
              <a:rPr lang="fr-FR" sz="1200" dirty="0" smtClean="0"/>
              <a:t> in duplicate. </a:t>
            </a:r>
            <a:r>
              <a:rPr lang="fr-FR" sz="1200" dirty="0" err="1" smtClean="0"/>
              <a:t>When</a:t>
            </a:r>
            <a:r>
              <a:rPr lang="fr-FR" sz="1200" dirty="0" smtClean="0"/>
              <a:t> the </a:t>
            </a:r>
            <a:r>
              <a:rPr lang="fr-FR" sz="1200" dirty="0" err="1" smtClean="0"/>
              <a:t>same</a:t>
            </a:r>
            <a:r>
              <a:rPr lang="fr-FR" sz="1200" dirty="0" smtClean="0"/>
              <a:t> </a:t>
            </a:r>
            <a:r>
              <a:rPr lang="fr-FR" sz="1200" dirty="0" err="1" smtClean="0"/>
              <a:t>works</a:t>
            </a:r>
            <a:r>
              <a:rPr lang="fr-FR" sz="1200" dirty="0" smtClean="0"/>
              <a:t> come </a:t>
            </a:r>
            <a:r>
              <a:rPr lang="fr-FR" sz="1200" dirty="0" err="1" smtClean="0"/>
              <a:t>from</a:t>
            </a:r>
            <a:r>
              <a:rPr lang="fr-FR" sz="1200" dirty="0" smtClean="0"/>
              <a:t> </a:t>
            </a:r>
            <a:r>
              <a:rPr lang="fr-FR" sz="1200" dirty="0" err="1" smtClean="0"/>
              <a:t>several</a:t>
            </a:r>
            <a:r>
              <a:rPr lang="fr-FR" sz="1200" dirty="0" smtClean="0"/>
              <a:t> sources, </a:t>
            </a:r>
            <a:r>
              <a:rPr lang="fr-FR" sz="1200" dirty="0" err="1" smtClean="0"/>
              <a:t>you</a:t>
            </a:r>
            <a:r>
              <a:rPr lang="fr-FR" sz="1200" dirty="0" smtClean="0"/>
              <a:t> </a:t>
            </a:r>
            <a:r>
              <a:rPr lang="fr-FR" sz="1200" dirty="0" err="1" smtClean="0"/>
              <a:t>can</a:t>
            </a:r>
            <a:r>
              <a:rPr lang="fr-FR" sz="1200" dirty="0" smtClean="0"/>
              <a:t> display </a:t>
            </a:r>
            <a:r>
              <a:rPr lang="fr-FR" sz="1200" dirty="0" err="1" smtClean="0"/>
              <a:t>them</a:t>
            </a:r>
            <a:r>
              <a:rPr lang="fr-FR" sz="1200" dirty="0" smtClean="0"/>
              <a:t>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200" b="1" dirty="0" smtClean="0"/>
          </a:p>
          <a:p>
            <a:endParaRPr lang="fr-FR" sz="1200" dirty="0"/>
          </a:p>
        </p:txBody>
      </p:sp>
      <p:grpSp>
        <p:nvGrpSpPr>
          <p:cNvPr id="12" name="Groupe 11"/>
          <p:cNvGrpSpPr/>
          <p:nvPr/>
        </p:nvGrpSpPr>
        <p:grpSpPr>
          <a:xfrm>
            <a:off x="492383" y="1685795"/>
            <a:ext cx="3845023" cy="939242"/>
            <a:chOff x="492383" y="1685795"/>
            <a:chExt cx="3845023" cy="939242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2383" y="1685795"/>
              <a:ext cx="3845023" cy="939242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653540" y="2395692"/>
              <a:ext cx="243840" cy="16764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480461" y="2796540"/>
            <a:ext cx="27286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 …and select </a:t>
            </a:r>
            <a:r>
              <a:rPr lang="fr-FR" sz="1200" dirty="0"/>
              <a:t>a « </a:t>
            </a:r>
            <a:r>
              <a:rPr lang="fr-FR" sz="1200" dirty="0" err="1"/>
              <a:t>Preferred</a:t>
            </a:r>
            <a:r>
              <a:rPr lang="fr-FR" sz="1200" dirty="0"/>
              <a:t> source » </a:t>
            </a:r>
          </a:p>
        </p:txBody>
      </p:sp>
      <p:grpSp>
        <p:nvGrpSpPr>
          <p:cNvPr id="15" name="Groupe 14"/>
          <p:cNvGrpSpPr/>
          <p:nvPr/>
        </p:nvGrpSpPr>
        <p:grpSpPr>
          <a:xfrm>
            <a:off x="556259" y="3245042"/>
            <a:ext cx="3807085" cy="1533776"/>
            <a:chOff x="556259" y="3245042"/>
            <a:chExt cx="3807085" cy="1533776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 rotWithShape="1">
            <a:blip r:embed="rId4"/>
            <a:srcRect l="1650"/>
            <a:stretch/>
          </p:blipFill>
          <p:spPr>
            <a:xfrm>
              <a:off x="556259" y="3245042"/>
              <a:ext cx="3807085" cy="1533776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2488178" y="4480560"/>
              <a:ext cx="771339" cy="13844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42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751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>
            <a:normAutofit/>
          </a:bodyPr>
          <a:lstStyle/>
          <a:p>
            <a:r>
              <a:rPr lang="fr-FR" dirty="0" smtClean="0"/>
              <a:t>Manage </a:t>
            </a:r>
            <a:r>
              <a:rPr lang="fr-FR" dirty="0" err="1" smtClean="0"/>
              <a:t>similar</a:t>
            </a:r>
            <a:r>
              <a:rPr lang="fr-FR" dirty="0" smtClean="0"/>
              <a:t> </a:t>
            </a:r>
            <a:r>
              <a:rPr lang="fr-FR" dirty="0" err="1" smtClean="0"/>
              <a:t>works</a:t>
            </a:r>
            <a:r>
              <a:rPr lang="fr-FR" dirty="0" smtClean="0"/>
              <a:t> : combines </a:t>
            </a:r>
            <a:r>
              <a:rPr lang="fr-FR" dirty="0" err="1" smtClean="0"/>
              <a:t>similar</a:t>
            </a:r>
            <a:r>
              <a:rPr lang="fr-FR" dirty="0" smtClean="0"/>
              <a:t> </a:t>
            </a:r>
            <a:r>
              <a:rPr lang="fr-FR" dirty="0" err="1" smtClean="0"/>
              <a:t>works</a:t>
            </a:r>
            <a:endParaRPr lang="da-DK" dirty="0"/>
          </a:p>
        </p:txBody>
      </p:sp>
      <p:sp>
        <p:nvSpPr>
          <p:cNvPr id="9" name="Rectangle 8"/>
          <p:cNvSpPr/>
          <p:nvPr/>
        </p:nvSpPr>
        <p:spPr>
          <a:xfrm>
            <a:off x="467897" y="1150620"/>
            <a:ext cx="71216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/>
              <a:t>There </a:t>
            </a:r>
            <a:r>
              <a:rPr lang="fr-FR" sz="1200" dirty="0" err="1" smtClean="0"/>
              <a:t>is</a:t>
            </a:r>
            <a:r>
              <a:rPr lang="fr-FR" sz="1200" dirty="0" smtClean="0"/>
              <a:t> </a:t>
            </a:r>
            <a:r>
              <a:rPr lang="fr-FR" sz="1200" dirty="0" err="1" smtClean="0"/>
              <a:t>also</a:t>
            </a:r>
            <a:r>
              <a:rPr lang="fr-FR" sz="1200" dirty="0" smtClean="0"/>
              <a:t> a service to manage </a:t>
            </a:r>
            <a:r>
              <a:rPr lang="fr-FR" sz="1200" dirty="0" err="1" smtClean="0"/>
              <a:t>similar</a:t>
            </a:r>
            <a:r>
              <a:rPr lang="fr-FR" sz="1200" dirty="0" smtClean="0"/>
              <a:t> </a:t>
            </a:r>
            <a:r>
              <a:rPr lang="fr-FR" sz="1200" dirty="0" err="1" smtClean="0"/>
              <a:t>works</a:t>
            </a:r>
            <a:endParaRPr lang="fr-FR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200" dirty="0" smtClean="0"/>
          </a:p>
          <a:p>
            <a:endParaRPr lang="fr-FR" sz="1200" dirty="0"/>
          </a:p>
        </p:txBody>
      </p:sp>
      <p:grpSp>
        <p:nvGrpSpPr>
          <p:cNvPr id="17" name="Groupe 16"/>
          <p:cNvGrpSpPr/>
          <p:nvPr/>
        </p:nvGrpSpPr>
        <p:grpSpPr>
          <a:xfrm>
            <a:off x="666970" y="2387196"/>
            <a:ext cx="4080664" cy="640313"/>
            <a:chOff x="3973676" y="1037671"/>
            <a:chExt cx="4080664" cy="640313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73676" y="1037671"/>
              <a:ext cx="4080664" cy="62496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6408420" y="1365501"/>
              <a:ext cx="845820" cy="31248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5250180" y="1036320"/>
            <a:ext cx="3322441" cy="4008120"/>
            <a:chOff x="746760" y="1472137"/>
            <a:chExt cx="2857621" cy="3535555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6761" y="1472137"/>
              <a:ext cx="2857620" cy="3535554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746761" y="2316424"/>
              <a:ext cx="137159" cy="16935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46760" y="4787008"/>
              <a:ext cx="769619" cy="22068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43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4884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>
            <a:normAutofit/>
          </a:bodyPr>
          <a:lstStyle/>
          <a:p>
            <a:r>
              <a:rPr lang="fr-FR" dirty="0" smtClean="0"/>
              <a:t>Manage </a:t>
            </a:r>
            <a:r>
              <a:rPr lang="fr-FR" dirty="0" err="1" smtClean="0"/>
              <a:t>Trusted</a:t>
            </a:r>
            <a:r>
              <a:rPr lang="fr-FR" dirty="0" smtClean="0"/>
              <a:t> Parties : </a:t>
            </a:r>
            <a:r>
              <a:rPr lang="fr-FR" dirty="0" err="1" smtClean="0"/>
              <a:t>Organizations</a:t>
            </a:r>
            <a:endParaRPr lang="da-DK" dirty="0"/>
          </a:p>
        </p:txBody>
      </p:sp>
      <p:sp>
        <p:nvSpPr>
          <p:cNvPr id="9" name="Rectangle 8"/>
          <p:cNvSpPr/>
          <p:nvPr/>
        </p:nvSpPr>
        <p:spPr>
          <a:xfrm>
            <a:off x="375352" y="1251075"/>
            <a:ext cx="347344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smtClean="0"/>
              <a:t>At </a:t>
            </a:r>
            <a:r>
              <a:rPr lang="fr-FR" sz="1400" dirty="0" err="1" smtClean="0"/>
              <a:t>any</a:t>
            </a:r>
            <a:r>
              <a:rPr lang="fr-FR" sz="1400" dirty="0" smtClean="0"/>
              <a:t> time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retract</a:t>
            </a:r>
            <a:r>
              <a:rPr lang="fr-FR" sz="1400" dirty="0" smtClean="0"/>
              <a:t> the </a:t>
            </a:r>
            <a:r>
              <a:rPr lang="fr-FR" sz="1400" dirty="0" err="1" smtClean="0"/>
              <a:t>authorizations</a:t>
            </a:r>
            <a:r>
              <a:rPr lang="fr-FR" sz="1400" dirty="0" smtClean="0"/>
              <a:t> </a:t>
            </a:r>
            <a:r>
              <a:rPr lang="fr-FR" sz="1400" dirty="0" err="1" smtClean="0"/>
              <a:t>you</a:t>
            </a:r>
            <a:r>
              <a:rPr lang="fr-FR" sz="1400" dirty="0" smtClean="0"/>
              <a:t> have </a:t>
            </a:r>
            <a:r>
              <a:rPr lang="fr-FR" sz="1400" dirty="0" err="1" smtClean="0"/>
              <a:t>given</a:t>
            </a:r>
            <a:r>
              <a:rPr lang="fr-FR" sz="1400" dirty="0" smtClean="0"/>
              <a:t>.</a:t>
            </a:r>
          </a:p>
          <a:p>
            <a:endParaRPr lang="fr-FR" sz="1400" dirty="0" smtClean="0"/>
          </a:p>
          <a:p>
            <a:r>
              <a:rPr lang="fr-FR" sz="1400" dirty="0" smtClean="0"/>
              <a:t>Open the menu and go to « </a:t>
            </a:r>
            <a:r>
              <a:rPr lang="fr-FR" sz="1400" dirty="0" err="1" smtClean="0"/>
              <a:t>Trusted</a:t>
            </a:r>
            <a:r>
              <a:rPr lang="fr-FR" sz="1400" dirty="0" smtClean="0"/>
              <a:t> Parties ».</a:t>
            </a:r>
          </a:p>
          <a:p>
            <a:endParaRPr lang="fr-FR" sz="1400" dirty="0" smtClean="0"/>
          </a:p>
          <a:p>
            <a:r>
              <a:rPr lang="fr-FR" sz="1400" dirty="0" err="1" smtClean="0"/>
              <a:t>Here</a:t>
            </a:r>
            <a:r>
              <a:rPr lang="fr-FR" sz="1400" dirty="0" smtClean="0"/>
              <a:t>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will</a:t>
            </a:r>
            <a:r>
              <a:rPr lang="fr-FR" sz="1400" dirty="0" smtClean="0"/>
              <a:t> </a:t>
            </a:r>
            <a:r>
              <a:rPr lang="fr-FR" sz="1400" dirty="0" err="1" smtClean="0"/>
              <a:t>find</a:t>
            </a:r>
            <a:r>
              <a:rPr lang="fr-FR" sz="1400" dirty="0" smtClean="0"/>
              <a:t> all organisations </a:t>
            </a:r>
            <a:r>
              <a:rPr lang="fr-FR" sz="1400" dirty="0" err="1" smtClean="0"/>
              <a:t>that</a:t>
            </a:r>
            <a:r>
              <a:rPr lang="fr-FR" sz="1400" dirty="0" smtClean="0"/>
              <a:t> </a:t>
            </a:r>
            <a:r>
              <a:rPr lang="fr-FR" sz="1400" dirty="0" err="1" smtClean="0"/>
              <a:t>you</a:t>
            </a:r>
            <a:r>
              <a:rPr lang="fr-FR" sz="1400" dirty="0" smtClean="0"/>
              <a:t> have </a:t>
            </a:r>
            <a:r>
              <a:rPr lang="fr-FR" sz="1400" dirty="0" err="1" smtClean="0"/>
              <a:t>linked</a:t>
            </a:r>
            <a:r>
              <a:rPr lang="fr-FR" sz="1400" dirty="0" smtClean="0"/>
              <a:t> to </a:t>
            </a:r>
            <a:r>
              <a:rPr lang="fr-FR" sz="1400" dirty="0" err="1" smtClean="0"/>
              <a:t>your</a:t>
            </a:r>
            <a:r>
              <a:rPr lang="fr-FR" sz="1400" dirty="0" smtClean="0"/>
              <a:t> ORCID, </a:t>
            </a:r>
            <a:r>
              <a:rPr lang="fr-FR" sz="1400" dirty="0" err="1" smtClean="0"/>
              <a:t>using</a:t>
            </a:r>
            <a:r>
              <a:rPr lang="fr-FR" sz="1400" dirty="0" smtClean="0"/>
              <a:t> the « </a:t>
            </a:r>
            <a:r>
              <a:rPr lang="fr-FR" sz="1400" dirty="0" err="1" smtClean="0"/>
              <a:t>Search</a:t>
            </a:r>
            <a:r>
              <a:rPr lang="fr-FR" sz="1400" dirty="0" smtClean="0"/>
              <a:t> &amp;  Link » service or by </a:t>
            </a:r>
            <a:r>
              <a:rPr lang="fr-FR" sz="1400" dirty="0" err="1" smtClean="0"/>
              <a:t>signing</a:t>
            </a:r>
            <a:r>
              <a:rPr lang="fr-FR" sz="1400" dirty="0" smtClean="0"/>
              <a:t> in </a:t>
            </a:r>
            <a:r>
              <a:rPr lang="fr-FR" sz="1400" dirty="0" err="1" smtClean="0"/>
              <a:t>with</a:t>
            </a:r>
            <a:r>
              <a:rPr lang="fr-FR" sz="1400" dirty="0" smtClean="0"/>
              <a:t> ORCID on </a:t>
            </a:r>
            <a:r>
              <a:rPr lang="fr-FR" sz="1400" dirty="0" err="1" smtClean="0"/>
              <a:t>their</a:t>
            </a:r>
            <a:r>
              <a:rPr lang="fr-FR" sz="1400" dirty="0" smtClean="0"/>
              <a:t> sites.</a:t>
            </a:r>
          </a:p>
          <a:p>
            <a:endParaRPr lang="fr-FR" sz="1400" dirty="0"/>
          </a:p>
          <a:p>
            <a:r>
              <a:rPr lang="fr-FR" sz="1400" dirty="0" smtClean="0"/>
              <a:t>Click on « show </a:t>
            </a:r>
            <a:r>
              <a:rPr lang="fr-FR" sz="1400" dirty="0" err="1" smtClean="0"/>
              <a:t>details</a:t>
            </a:r>
            <a:r>
              <a:rPr lang="fr-FR" sz="1400" dirty="0" smtClean="0"/>
              <a:t> » to </a:t>
            </a:r>
            <a:r>
              <a:rPr lang="fr-FR" sz="1400" dirty="0" err="1" smtClean="0"/>
              <a:t>see</a:t>
            </a:r>
            <a:r>
              <a:rPr lang="fr-FR" sz="1400" dirty="0" smtClean="0"/>
              <a:t> the type of </a:t>
            </a:r>
            <a:r>
              <a:rPr lang="fr-FR" sz="1400" dirty="0" err="1" smtClean="0"/>
              <a:t>access</a:t>
            </a:r>
            <a:r>
              <a:rPr lang="fr-FR" sz="1400" dirty="0" smtClean="0"/>
              <a:t>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authorize</a:t>
            </a:r>
            <a:r>
              <a:rPr lang="fr-FR" sz="1400" dirty="0" smtClean="0"/>
              <a:t>.</a:t>
            </a:r>
          </a:p>
          <a:p>
            <a:endParaRPr lang="fr-FR" sz="1400" dirty="0"/>
          </a:p>
          <a:p>
            <a:r>
              <a:rPr lang="fr-FR" sz="1400" dirty="0" smtClean="0"/>
              <a:t>You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revoke</a:t>
            </a:r>
            <a:r>
              <a:rPr lang="fr-FR" sz="1400" dirty="0" smtClean="0"/>
              <a:t> </a:t>
            </a:r>
            <a:r>
              <a:rPr lang="fr-FR" sz="1400" dirty="0" err="1" smtClean="0"/>
              <a:t>access</a:t>
            </a:r>
            <a:r>
              <a:rPr lang="fr-FR" sz="1400" dirty="0" smtClean="0"/>
              <a:t> at the end of the line</a:t>
            </a:r>
          </a:p>
        </p:txBody>
      </p:sp>
      <p:sp>
        <p:nvSpPr>
          <p:cNvPr id="18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44</a:t>
            </a:fld>
            <a:endParaRPr lang="cs-CZ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775" y="1251075"/>
            <a:ext cx="4731197" cy="304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28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>
            <a:normAutofit/>
          </a:bodyPr>
          <a:lstStyle/>
          <a:p>
            <a:r>
              <a:rPr lang="fr-FR" dirty="0" smtClean="0"/>
              <a:t>Manage </a:t>
            </a:r>
            <a:r>
              <a:rPr lang="fr-FR" dirty="0" err="1" smtClean="0"/>
              <a:t>Trusted</a:t>
            </a:r>
            <a:r>
              <a:rPr lang="fr-FR" dirty="0" smtClean="0"/>
              <a:t> Parties : </a:t>
            </a:r>
            <a:r>
              <a:rPr lang="fr-FR" dirty="0" err="1" smtClean="0"/>
              <a:t>Individuals</a:t>
            </a:r>
            <a:endParaRPr lang="da-DK" dirty="0"/>
          </a:p>
        </p:txBody>
      </p:sp>
      <p:sp>
        <p:nvSpPr>
          <p:cNvPr id="9" name="Rectangle 8"/>
          <p:cNvSpPr/>
          <p:nvPr/>
        </p:nvSpPr>
        <p:spPr>
          <a:xfrm>
            <a:off x="467897" y="1362537"/>
            <a:ext cx="79612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Trusted individuals, also known as Account Delegates, are other ORCID </a:t>
            </a:r>
            <a:r>
              <a:rPr lang="en-US" sz="1400" dirty="0" err="1"/>
              <a:t>iD</a:t>
            </a:r>
            <a:r>
              <a:rPr lang="en-US" sz="1400" dirty="0"/>
              <a:t> holders to whom you have granted permission to update your ORCID record</a:t>
            </a:r>
            <a:r>
              <a:rPr lang="en-US" sz="1400" dirty="0" smtClean="0"/>
              <a:t>.</a:t>
            </a:r>
          </a:p>
          <a:p>
            <a:endParaRPr lang="fr-FR" sz="1400" dirty="0" smtClean="0"/>
          </a:p>
          <a:p>
            <a:r>
              <a:rPr lang="fr-FR" sz="1400" dirty="0" smtClean="0"/>
              <a:t>To </a:t>
            </a:r>
            <a:r>
              <a:rPr lang="fr-FR" sz="1400" dirty="0" err="1" smtClean="0"/>
              <a:t>grant</a:t>
            </a:r>
            <a:r>
              <a:rPr lang="fr-FR" sz="1400" dirty="0" smtClean="0"/>
              <a:t> a permission to update </a:t>
            </a:r>
            <a:r>
              <a:rPr lang="fr-FR" sz="1400" dirty="0" err="1" smtClean="0"/>
              <a:t>your</a:t>
            </a:r>
            <a:r>
              <a:rPr lang="fr-FR" sz="1400" dirty="0" smtClean="0"/>
              <a:t> ORCID profil, </a:t>
            </a:r>
            <a:r>
              <a:rPr lang="fr-FR" sz="1400" dirty="0" err="1" smtClean="0"/>
              <a:t>search</a:t>
            </a:r>
            <a:r>
              <a:rPr lang="fr-FR" sz="1400" dirty="0" smtClean="0"/>
              <a:t> for an ORCID user, and click on « </a:t>
            </a:r>
            <a:r>
              <a:rPr lang="fr-FR" sz="1400" dirty="0" err="1" smtClean="0"/>
              <a:t>Add</a:t>
            </a:r>
            <a:r>
              <a:rPr lang="fr-FR" sz="1400" dirty="0" smtClean="0"/>
              <a:t> as </a:t>
            </a:r>
            <a:r>
              <a:rPr lang="fr-FR" sz="1400" dirty="0" err="1" smtClean="0"/>
              <a:t>trusted</a:t>
            </a:r>
            <a:r>
              <a:rPr lang="fr-FR" sz="1400" dirty="0" smtClean="0"/>
              <a:t> </a:t>
            </a:r>
            <a:r>
              <a:rPr lang="fr-FR" sz="1400" dirty="0" err="1" smtClean="0"/>
              <a:t>individual</a:t>
            </a:r>
            <a:r>
              <a:rPr lang="fr-FR" sz="1400" dirty="0" smtClean="0"/>
              <a:t> »</a:t>
            </a:r>
          </a:p>
        </p:txBody>
      </p:sp>
      <p:sp>
        <p:nvSpPr>
          <p:cNvPr id="18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45</a:t>
            </a:fld>
            <a:endParaRPr lang="cs-CZ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586" y="2747532"/>
            <a:ext cx="4103729" cy="9136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1999" y="4236401"/>
            <a:ext cx="4023246" cy="5456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7897" y="3792795"/>
            <a:ext cx="7961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smtClean="0"/>
              <a:t>You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revoke</a:t>
            </a:r>
            <a:r>
              <a:rPr lang="fr-FR" sz="1400" dirty="0" smtClean="0"/>
              <a:t> </a:t>
            </a:r>
            <a:r>
              <a:rPr lang="fr-FR" sz="1400" dirty="0" err="1" smtClean="0"/>
              <a:t>access</a:t>
            </a:r>
            <a:r>
              <a:rPr lang="fr-FR" sz="1400" dirty="0" smtClean="0"/>
              <a:t> at </a:t>
            </a:r>
            <a:r>
              <a:rPr lang="fr-FR" sz="1400" dirty="0" err="1" smtClean="0"/>
              <a:t>any</a:t>
            </a:r>
            <a:r>
              <a:rPr lang="fr-FR" sz="1400" dirty="0" smtClean="0"/>
              <a:t> time</a:t>
            </a:r>
          </a:p>
        </p:txBody>
      </p:sp>
    </p:spTree>
    <p:extLst>
      <p:ext uri="{BB962C8B-B14F-4D97-AF65-F5344CB8AC3E}">
        <p14:creationId xmlns:p14="http://schemas.microsoft.com/office/powerpoint/2010/main" val="19625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CA3F9-C4DE-2215-F2AE-A15E7B0E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97" y="631147"/>
            <a:ext cx="8391835" cy="619928"/>
          </a:xfrm>
        </p:spPr>
        <p:txBody>
          <a:bodyPr>
            <a:normAutofit/>
          </a:bodyPr>
          <a:lstStyle/>
          <a:p>
            <a:r>
              <a:rPr lang="fr-FR" dirty="0" err="1" smtClean="0"/>
              <a:t>Remove</a:t>
            </a:r>
            <a:r>
              <a:rPr lang="fr-FR" dirty="0" smtClean="0"/>
              <a:t> a duplicate ORCID record</a:t>
            </a:r>
            <a:endParaRPr lang="da-DK" dirty="0"/>
          </a:p>
        </p:txBody>
      </p:sp>
      <p:sp>
        <p:nvSpPr>
          <p:cNvPr id="9" name="Rectangle 8"/>
          <p:cNvSpPr/>
          <p:nvPr/>
        </p:nvSpPr>
        <p:spPr>
          <a:xfrm>
            <a:off x="467897" y="1362537"/>
            <a:ext cx="235843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smtClean="0"/>
              <a:t>If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find</a:t>
            </a:r>
            <a:r>
              <a:rPr lang="fr-FR" sz="1400" dirty="0" smtClean="0"/>
              <a:t> </a:t>
            </a:r>
            <a:r>
              <a:rPr lang="fr-FR" sz="1400" dirty="0" err="1" smtClean="0"/>
              <a:t>that</a:t>
            </a:r>
            <a:r>
              <a:rPr lang="fr-FR" sz="1400" dirty="0" smtClean="0"/>
              <a:t> </a:t>
            </a:r>
            <a:r>
              <a:rPr lang="fr-FR" sz="1400" dirty="0" err="1" smtClean="0"/>
              <a:t>you</a:t>
            </a:r>
            <a:r>
              <a:rPr lang="fr-FR" sz="1400" dirty="0" smtClean="0"/>
              <a:t> have more </a:t>
            </a:r>
            <a:r>
              <a:rPr lang="fr-FR" sz="1400" dirty="0" err="1" smtClean="0"/>
              <a:t>than</a:t>
            </a:r>
            <a:r>
              <a:rPr lang="fr-FR" sz="1400" dirty="0" smtClean="0"/>
              <a:t> on ORCID record, </a:t>
            </a:r>
            <a:r>
              <a:rPr lang="fr-FR" sz="1400" dirty="0" err="1" smtClean="0"/>
              <a:t>you</a:t>
            </a:r>
            <a:r>
              <a:rPr lang="fr-FR" sz="1400" dirty="0" smtClean="0"/>
              <a:t> </a:t>
            </a:r>
            <a:r>
              <a:rPr lang="fr-FR" sz="1400" dirty="0" err="1" smtClean="0"/>
              <a:t>can</a:t>
            </a:r>
            <a:r>
              <a:rPr lang="fr-FR" sz="1400" dirty="0" smtClean="0"/>
              <a:t> </a:t>
            </a:r>
            <a:r>
              <a:rPr lang="fr-FR" sz="1400" dirty="0" err="1" smtClean="0"/>
              <a:t>deduplicate</a:t>
            </a:r>
            <a:r>
              <a:rPr lang="fr-FR" sz="1400" dirty="0" smtClean="0"/>
              <a:t> </a:t>
            </a:r>
            <a:r>
              <a:rPr lang="fr-FR" sz="1400" dirty="0" err="1" smtClean="0"/>
              <a:t>them</a:t>
            </a:r>
            <a:r>
              <a:rPr lang="fr-FR" sz="1400" dirty="0" smtClean="0"/>
              <a:t> in </a:t>
            </a:r>
            <a:r>
              <a:rPr lang="fr-FR" sz="1400" dirty="0" err="1" smtClean="0"/>
              <a:t>your</a:t>
            </a:r>
            <a:r>
              <a:rPr lang="fr-FR" sz="1400" dirty="0" smtClean="0"/>
              <a:t> </a:t>
            </a:r>
            <a:r>
              <a:rPr lang="fr-FR" sz="1400" dirty="0" err="1" smtClean="0"/>
              <a:t>account</a:t>
            </a:r>
            <a:r>
              <a:rPr lang="fr-FR" sz="1400" dirty="0" smtClean="0"/>
              <a:t> settings.</a:t>
            </a:r>
          </a:p>
          <a:p>
            <a:endParaRPr lang="fr-FR" sz="1400" dirty="0"/>
          </a:p>
          <a:p>
            <a:r>
              <a:rPr lang="fr-FR" sz="1400" dirty="0" smtClean="0"/>
              <a:t>Enter the email and </a:t>
            </a:r>
            <a:r>
              <a:rPr lang="fr-FR" sz="1400" dirty="0" err="1" smtClean="0"/>
              <a:t>password</a:t>
            </a:r>
            <a:r>
              <a:rPr lang="fr-FR" sz="1400" dirty="0" smtClean="0"/>
              <a:t> of the duplicate record and click on « </a:t>
            </a:r>
            <a:r>
              <a:rPr lang="fr-FR" sz="1400" dirty="0" err="1" smtClean="0"/>
              <a:t>Remove</a:t>
            </a:r>
            <a:r>
              <a:rPr lang="fr-FR" sz="1400" dirty="0" smtClean="0"/>
              <a:t> duplicate record »</a:t>
            </a:r>
          </a:p>
        </p:txBody>
      </p:sp>
      <p:sp>
        <p:nvSpPr>
          <p:cNvPr id="18" name="Pladsholder til slidenummer 5">
            <a:extLst>
              <a:ext uri="{FF2B5EF4-FFF2-40B4-BE49-F238E27FC236}">
                <a16:creationId xmlns:a16="http://schemas.microsoft.com/office/drawing/2014/main" id="{3F267413-E702-B557-2938-1DAD16085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7523" y="4782012"/>
            <a:ext cx="501449" cy="273844"/>
          </a:xfrm>
        </p:spPr>
        <p:txBody>
          <a:bodyPr/>
          <a:lstStyle/>
          <a:p>
            <a:fld id="{AD2B3897-519A-4D24-BC0A-D03F00678031}" type="slidenum">
              <a:rPr lang="cs-CZ" smtClean="0"/>
              <a:pPr/>
              <a:t>46</a:t>
            </a:fld>
            <a:endParaRPr lang="cs-CZ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041" y="1251075"/>
            <a:ext cx="5090206" cy="310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5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77DA47-7F58-63A8-AED5-5E935F895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are persistent </a:t>
            </a:r>
            <a:r>
              <a:rPr lang="fr-FR" dirty="0" err="1"/>
              <a:t>identifiers</a:t>
            </a:r>
            <a:r>
              <a:rPr lang="fr-FR" dirty="0"/>
              <a:t>?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D213857-4607-0F80-F6AD-1D7D00C38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A persistent identifier is a long-lasting reference to a digital resource. An identifier is a label which gives a unique name to an entity: a person, place, or thing. </a:t>
            </a:r>
            <a:r>
              <a:rPr lang="en-US" sz="2000" dirty="0" smtClean="0"/>
              <a:t>More that the object itself, PID are connected to metadata describing an object.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0062B125-DFBC-98F8-DAA8-B1EE666A8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625BC21-389A-9714-BFBF-B820C386DC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5</a:t>
            </a:fld>
            <a:endParaRPr lang="cs-CZ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89" y="3443525"/>
            <a:ext cx="2113464" cy="75556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094" y="3362235"/>
            <a:ext cx="1443011" cy="90516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246" y="3238752"/>
            <a:ext cx="1152128" cy="115212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129" y="3438163"/>
            <a:ext cx="2335426" cy="76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5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379243" y="749351"/>
            <a:ext cx="4123232" cy="619928"/>
          </a:xfrm>
        </p:spPr>
        <p:txBody>
          <a:bodyPr>
            <a:normAutofit/>
          </a:bodyPr>
          <a:lstStyle/>
          <a:p>
            <a:r>
              <a:rPr lang="en-US" sz="2000" dirty="0" smtClean="0">
                <a:ea typeface="Tahoma" panose="020B0604030504040204" pitchFamily="34" charset="0"/>
                <a:cs typeface="Tahoma" panose="020B0604030504040204" pitchFamily="34" charset="0"/>
              </a:rPr>
              <a:t>Why</a:t>
            </a:r>
            <a:r>
              <a:rPr lang="en-US" sz="2000" dirty="0"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1"/>
          </p:nvPr>
        </p:nvSpPr>
        <p:spPr>
          <a:xfrm>
            <a:off x="361966" y="1383573"/>
            <a:ext cx="3838527" cy="33984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sz="2000" dirty="0"/>
          </a:p>
          <a:p>
            <a:r>
              <a:rPr lang="fr-FR" sz="2900" dirty="0" err="1"/>
              <a:t>Managing</a:t>
            </a:r>
            <a:r>
              <a:rPr lang="fr-FR" sz="2900" dirty="0"/>
              <a:t> </a:t>
            </a:r>
            <a:r>
              <a:rPr lang="fr-FR" sz="2900" dirty="0" err="1"/>
              <a:t>homonyms</a:t>
            </a:r>
            <a:endParaRPr lang="fr-FR" sz="2900" dirty="0"/>
          </a:p>
          <a:p>
            <a:endParaRPr lang="en-US" sz="2900" dirty="0" smtClean="0"/>
          </a:p>
          <a:p>
            <a:pPr marL="0" indent="0">
              <a:buNone/>
            </a:pPr>
            <a:endParaRPr lang="fr-FR" sz="20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6</a:t>
            </a:fld>
            <a:endParaRPr lang="cs-CZ" dirty="0"/>
          </a:p>
        </p:txBody>
      </p:sp>
      <p:grpSp>
        <p:nvGrpSpPr>
          <p:cNvPr id="10" name="Groupe 9"/>
          <p:cNvGrpSpPr/>
          <p:nvPr/>
        </p:nvGrpSpPr>
        <p:grpSpPr>
          <a:xfrm>
            <a:off x="4321276" y="485450"/>
            <a:ext cx="4065175" cy="4225035"/>
            <a:chOff x="4482542" y="2193719"/>
            <a:chExt cx="4065175" cy="4225035"/>
          </a:xfrm>
        </p:grpSpPr>
        <p:sp>
          <p:nvSpPr>
            <p:cNvPr id="11" name="Ellipse 10"/>
            <p:cNvSpPr/>
            <p:nvPr/>
          </p:nvSpPr>
          <p:spPr>
            <a:xfrm>
              <a:off x="4649594" y="2279081"/>
              <a:ext cx="3786536" cy="3947670"/>
            </a:xfrm>
            <a:prstGeom prst="ellipse">
              <a:avLst/>
            </a:prstGeom>
            <a:noFill/>
            <a:ln w="76200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94429" y="4201707"/>
              <a:ext cx="458174" cy="417010"/>
            </a:xfrm>
            <a:prstGeom prst="rect">
              <a:avLst/>
            </a:prstGeom>
          </p:spPr>
        </p:pic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9134" y="3028848"/>
              <a:ext cx="533024" cy="4929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78950" y="3062584"/>
              <a:ext cx="445676" cy="543386"/>
            </a:xfrm>
            <a:prstGeom prst="rect">
              <a:avLst/>
            </a:prstGeom>
          </p:spPr>
        </p:pic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9661" y="4103121"/>
              <a:ext cx="389272" cy="614182"/>
            </a:xfrm>
            <a:prstGeom prst="rect">
              <a:avLst/>
            </a:prstGeom>
          </p:spPr>
        </p:pic>
        <p:sp>
          <p:nvSpPr>
            <p:cNvPr id="17" name="ZoneTexte 16"/>
            <p:cNvSpPr txBox="1"/>
            <p:nvPr/>
          </p:nvSpPr>
          <p:spPr>
            <a:xfrm>
              <a:off x="6661335" y="3703923"/>
              <a:ext cx="1121632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err="1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Publishers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5163197" y="3672426"/>
              <a:ext cx="1557498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err="1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Libraries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6580903" y="4713462"/>
              <a:ext cx="124176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Open Access</a:t>
              </a:r>
            </a:p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fr-FR" sz="1400" b="1" i="0" u="none" strike="noStrike" cap="none" spc="0" normalizeH="0" baseline="0" dirty="0" err="1" smtClean="0">
                  <a:ln>
                    <a:noFill/>
                  </a:ln>
                  <a:solidFill>
                    <a:srgbClr val="2C439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Light"/>
                </a:rPr>
                <a:t>Repositories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5170263" y="4723239"/>
              <a:ext cx="1508457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International consortia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pic>
          <p:nvPicPr>
            <p:cNvPr id="21" name="Image 20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82542" y="4847203"/>
              <a:ext cx="584392" cy="248678"/>
            </a:xfrm>
            <a:prstGeom prst="rect">
              <a:avLst/>
            </a:prstGeom>
          </p:spPr>
        </p:pic>
        <p:pic>
          <p:nvPicPr>
            <p:cNvPr id="22" name="Image 21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667561" y="5490763"/>
              <a:ext cx="663788" cy="302318"/>
            </a:xfrm>
            <a:prstGeom prst="rect">
              <a:avLst/>
            </a:prstGeom>
          </p:spPr>
        </p:pic>
        <p:pic>
          <p:nvPicPr>
            <p:cNvPr id="23" name="Image 22">
              <a:hlinkClick r:id="rId11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5963" y="3216775"/>
              <a:ext cx="681754" cy="218374"/>
            </a:xfrm>
            <a:prstGeom prst="rect">
              <a:avLst/>
            </a:prstGeom>
          </p:spPr>
        </p:pic>
        <p:pic>
          <p:nvPicPr>
            <p:cNvPr id="24" name="Image 23">
              <a:hlinkClick r:id="rId13"/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6209" y="2193719"/>
              <a:ext cx="551352" cy="517776"/>
            </a:xfrm>
            <a:prstGeom prst="rect">
              <a:avLst/>
            </a:prstGeom>
          </p:spPr>
        </p:pic>
        <p:pic>
          <p:nvPicPr>
            <p:cNvPr id="26" name="Image 25">
              <a:hlinkClick r:id="rId15"/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8595" y="3184754"/>
              <a:ext cx="620878" cy="179222"/>
            </a:xfrm>
            <a:prstGeom prst="rect">
              <a:avLst/>
            </a:prstGeom>
          </p:spPr>
        </p:pic>
        <p:pic>
          <p:nvPicPr>
            <p:cNvPr id="27" name="Image 26">
              <a:hlinkClick r:id="rId17"/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4429" y="5989496"/>
              <a:ext cx="1200722" cy="429258"/>
            </a:xfrm>
            <a:prstGeom prst="rect">
              <a:avLst/>
            </a:prstGeom>
          </p:spPr>
        </p:pic>
      </p:grpSp>
      <p:pic>
        <p:nvPicPr>
          <p:cNvPr id="31" name="Image 30">
            <a:hlinkClick r:id="rId19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768" y="3740751"/>
            <a:ext cx="693930" cy="49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9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Open for you! An introduction series to Open Science II</a:t>
            </a:r>
            <a:endParaRPr lang="cs-CZ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7</a:t>
            </a:fld>
            <a:endParaRPr lang="cs-CZ" dirty="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96" y="505926"/>
            <a:ext cx="9045704" cy="4637574"/>
          </a:xfrm>
          <a:prstGeom prst="rect">
            <a:avLst/>
          </a:prstGeom>
        </p:spPr>
      </p:pic>
      <p:sp>
        <p:nvSpPr>
          <p:cNvPr id="9" name="Bulle ronde 8"/>
          <p:cNvSpPr/>
          <p:nvPr/>
        </p:nvSpPr>
        <p:spPr>
          <a:xfrm>
            <a:off x="6217920" y="0"/>
            <a:ext cx="2926080" cy="160630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102780</a:t>
            </a:r>
            <a:r>
              <a:rPr lang="fr-FR" dirty="0"/>
              <a:t> </a:t>
            </a:r>
            <a:r>
              <a:rPr lang="fr-FR" dirty="0" err="1" smtClean="0"/>
              <a:t>results</a:t>
            </a:r>
            <a:r>
              <a:rPr lang="fr-FR" dirty="0" smtClean="0"/>
              <a:t> for « John Smith » on the ORCID </a:t>
            </a:r>
            <a:r>
              <a:rPr lang="fr-FR" dirty="0" err="1" smtClean="0"/>
              <a:t>website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060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379243" y="749351"/>
            <a:ext cx="4123232" cy="619928"/>
          </a:xfrm>
        </p:spPr>
        <p:txBody>
          <a:bodyPr>
            <a:normAutofit/>
          </a:bodyPr>
          <a:lstStyle/>
          <a:p>
            <a:r>
              <a:rPr lang="en-US" sz="2000" dirty="0" smtClean="0">
                <a:ea typeface="Tahoma" panose="020B0604030504040204" pitchFamily="34" charset="0"/>
                <a:cs typeface="Tahoma" panose="020B0604030504040204" pitchFamily="34" charset="0"/>
              </a:rPr>
              <a:t>Why</a:t>
            </a:r>
            <a:r>
              <a:rPr lang="en-US" sz="2000" dirty="0"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1"/>
          </p:nvPr>
        </p:nvSpPr>
        <p:spPr>
          <a:xfrm>
            <a:off x="361966" y="1383573"/>
            <a:ext cx="3838527" cy="339844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fr-FR" sz="2000" dirty="0"/>
          </a:p>
          <a:p>
            <a:r>
              <a:rPr lang="fr-FR" sz="2900" dirty="0" err="1"/>
              <a:t>Managing</a:t>
            </a:r>
            <a:r>
              <a:rPr lang="fr-FR" sz="2900" dirty="0"/>
              <a:t> </a:t>
            </a:r>
            <a:r>
              <a:rPr lang="fr-FR" sz="2900" dirty="0" err="1"/>
              <a:t>homonyms</a:t>
            </a:r>
            <a:endParaRPr lang="fr-FR" sz="2900" dirty="0"/>
          </a:p>
          <a:p>
            <a:endParaRPr lang="en-US" sz="2900" dirty="0" smtClean="0"/>
          </a:p>
          <a:p>
            <a:r>
              <a:rPr lang="en-US" sz="2900" dirty="0" smtClean="0"/>
              <a:t>Gathering </a:t>
            </a:r>
            <a:r>
              <a:rPr lang="en-US" sz="2900" dirty="0"/>
              <a:t>the different spellings of your </a:t>
            </a:r>
            <a:r>
              <a:rPr lang="en-US" sz="2900" dirty="0" smtClean="0"/>
              <a:t>name </a:t>
            </a:r>
            <a:r>
              <a:rPr lang="fr-FR" sz="2900" dirty="0" smtClean="0"/>
              <a:t>:</a:t>
            </a:r>
            <a:endParaRPr lang="fr-FR" sz="2900" dirty="0"/>
          </a:p>
          <a:p>
            <a:endParaRPr lang="fr-FR" sz="2000" dirty="0"/>
          </a:p>
          <a:p>
            <a:pPr lvl="1"/>
            <a:r>
              <a:rPr lang="fr-FR" sz="2500" dirty="0"/>
              <a:t>Name </a:t>
            </a:r>
            <a:r>
              <a:rPr lang="fr-FR" sz="2500" dirty="0" smtClean="0"/>
              <a:t>changes</a:t>
            </a:r>
          </a:p>
          <a:p>
            <a:pPr lvl="1"/>
            <a:r>
              <a:rPr lang="fr-FR" sz="2500" dirty="0" err="1" smtClean="0"/>
              <a:t>With</a:t>
            </a:r>
            <a:r>
              <a:rPr lang="fr-FR" sz="2500" dirty="0" smtClean="0"/>
              <a:t> or </a:t>
            </a:r>
            <a:r>
              <a:rPr lang="fr-FR" sz="2500" dirty="0" err="1" smtClean="0"/>
              <a:t>without</a:t>
            </a:r>
            <a:r>
              <a:rPr lang="fr-FR" sz="2500" dirty="0" smtClean="0"/>
              <a:t> </a:t>
            </a:r>
            <a:r>
              <a:rPr lang="fr-FR" sz="2500" dirty="0" err="1" smtClean="0"/>
              <a:t>initials</a:t>
            </a:r>
            <a:endParaRPr lang="fr-FR" sz="2500" dirty="0" smtClean="0"/>
          </a:p>
          <a:p>
            <a:pPr lvl="1"/>
            <a:r>
              <a:rPr lang="en-US" sz="2500" dirty="0"/>
              <a:t>One or more first names / </a:t>
            </a:r>
            <a:r>
              <a:rPr lang="en-US" sz="2500" dirty="0" smtClean="0"/>
              <a:t>surnames</a:t>
            </a:r>
          </a:p>
          <a:p>
            <a:pPr lvl="1"/>
            <a:r>
              <a:rPr lang="fr-FR" sz="2500" dirty="0" err="1"/>
              <a:t>Transliteration</a:t>
            </a:r>
            <a:endParaRPr lang="fr-FR" sz="2500" dirty="0"/>
          </a:p>
          <a:p>
            <a:endParaRPr lang="fr-FR" sz="20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8</a:t>
            </a:fld>
            <a:endParaRPr lang="cs-CZ" dirty="0"/>
          </a:p>
        </p:txBody>
      </p:sp>
      <p:grpSp>
        <p:nvGrpSpPr>
          <p:cNvPr id="10" name="Groupe 9"/>
          <p:cNvGrpSpPr/>
          <p:nvPr/>
        </p:nvGrpSpPr>
        <p:grpSpPr>
          <a:xfrm>
            <a:off x="4321276" y="485450"/>
            <a:ext cx="4065175" cy="4225035"/>
            <a:chOff x="4482542" y="2193719"/>
            <a:chExt cx="4065175" cy="4225035"/>
          </a:xfrm>
        </p:grpSpPr>
        <p:sp>
          <p:nvSpPr>
            <p:cNvPr id="11" name="Ellipse 10"/>
            <p:cNvSpPr/>
            <p:nvPr/>
          </p:nvSpPr>
          <p:spPr>
            <a:xfrm>
              <a:off x="4649594" y="2279081"/>
              <a:ext cx="3786536" cy="3947670"/>
            </a:xfrm>
            <a:prstGeom prst="ellipse">
              <a:avLst/>
            </a:prstGeom>
            <a:noFill/>
            <a:ln w="76200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94429" y="4201707"/>
              <a:ext cx="458174" cy="417010"/>
            </a:xfrm>
            <a:prstGeom prst="rect">
              <a:avLst/>
            </a:prstGeom>
          </p:spPr>
        </p:pic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9134" y="3028848"/>
              <a:ext cx="533024" cy="4929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78950" y="3062584"/>
              <a:ext cx="445676" cy="543386"/>
            </a:xfrm>
            <a:prstGeom prst="rect">
              <a:avLst/>
            </a:prstGeom>
          </p:spPr>
        </p:pic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9661" y="4103121"/>
              <a:ext cx="389272" cy="614182"/>
            </a:xfrm>
            <a:prstGeom prst="rect">
              <a:avLst/>
            </a:prstGeom>
          </p:spPr>
        </p:pic>
        <p:sp>
          <p:nvSpPr>
            <p:cNvPr id="17" name="ZoneTexte 16"/>
            <p:cNvSpPr txBox="1"/>
            <p:nvPr/>
          </p:nvSpPr>
          <p:spPr>
            <a:xfrm>
              <a:off x="6661335" y="3703923"/>
              <a:ext cx="1121632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err="1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Publishers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5163197" y="3672426"/>
              <a:ext cx="1557498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err="1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Libraries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6580903" y="4713462"/>
              <a:ext cx="124176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Open Access</a:t>
              </a:r>
            </a:p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fr-FR" sz="1400" b="1" i="0" u="none" strike="noStrike" cap="none" spc="0" normalizeH="0" baseline="0" dirty="0" err="1" smtClean="0">
                  <a:ln>
                    <a:noFill/>
                  </a:ln>
                  <a:solidFill>
                    <a:srgbClr val="2C439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Light"/>
                </a:rPr>
                <a:t>Repositories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5170263" y="4723239"/>
              <a:ext cx="1508457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400" b="1" dirty="0" smtClean="0">
                  <a:solidFill>
                    <a:srgbClr val="2C43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International consortia</a:t>
              </a:r>
              <a:endParaRPr kumimoji="0" lang="fr-FR" sz="1400" b="1" i="0" u="none" strike="noStrike" cap="none" spc="0" normalizeH="0" baseline="0" dirty="0">
                <a:ln>
                  <a:noFill/>
                </a:ln>
                <a:solidFill>
                  <a:srgbClr val="2C439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endParaRPr>
            </a:p>
          </p:txBody>
        </p:sp>
        <p:pic>
          <p:nvPicPr>
            <p:cNvPr id="21" name="Image 20">
              <a:hlinkClick r:id="rId7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82542" y="4847203"/>
              <a:ext cx="584392" cy="248678"/>
            </a:xfrm>
            <a:prstGeom prst="rect">
              <a:avLst/>
            </a:prstGeom>
          </p:spPr>
        </p:pic>
        <p:pic>
          <p:nvPicPr>
            <p:cNvPr id="22" name="Image 21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667561" y="5490763"/>
              <a:ext cx="663788" cy="302318"/>
            </a:xfrm>
            <a:prstGeom prst="rect">
              <a:avLst/>
            </a:prstGeom>
          </p:spPr>
        </p:pic>
        <p:pic>
          <p:nvPicPr>
            <p:cNvPr id="23" name="Image 22">
              <a:hlinkClick r:id="rId11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5963" y="3216775"/>
              <a:ext cx="681754" cy="218374"/>
            </a:xfrm>
            <a:prstGeom prst="rect">
              <a:avLst/>
            </a:prstGeom>
          </p:spPr>
        </p:pic>
        <p:pic>
          <p:nvPicPr>
            <p:cNvPr id="24" name="Image 23">
              <a:hlinkClick r:id="rId13"/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6209" y="2193719"/>
              <a:ext cx="551352" cy="517776"/>
            </a:xfrm>
            <a:prstGeom prst="rect">
              <a:avLst/>
            </a:prstGeom>
          </p:spPr>
        </p:pic>
        <p:pic>
          <p:nvPicPr>
            <p:cNvPr id="26" name="Image 25">
              <a:hlinkClick r:id="rId15"/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8595" y="3184754"/>
              <a:ext cx="620878" cy="179222"/>
            </a:xfrm>
            <a:prstGeom prst="rect">
              <a:avLst/>
            </a:prstGeom>
          </p:spPr>
        </p:pic>
        <p:pic>
          <p:nvPicPr>
            <p:cNvPr id="27" name="Image 26">
              <a:hlinkClick r:id="rId17"/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4429" y="5989496"/>
              <a:ext cx="1200722" cy="429258"/>
            </a:xfrm>
            <a:prstGeom prst="rect">
              <a:avLst/>
            </a:prstGeom>
          </p:spPr>
        </p:pic>
      </p:grpSp>
      <p:pic>
        <p:nvPicPr>
          <p:cNvPr id="31" name="Image 30">
            <a:hlinkClick r:id="rId19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768" y="3740751"/>
            <a:ext cx="693930" cy="49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78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1348" y="1720735"/>
            <a:ext cx="4972974" cy="32087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Maria </a:t>
            </a:r>
            <a:r>
              <a:rPr lang="fr-FR" dirty="0" err="1"/>
              <a:t>Salomea</a:t>
            </a:r>
            <a:r>
              <a:rPr lang="fr-FR" dirty="0"/>
              <a:t> </a:t>
            </a:r>
            <a:r>
              <a:rPr lang="fr-FR" dirty="0" err="1" smtClean="0"/>
              <a:t>Skłodowska</a:t>
            </a:r>
            <a:endParaRPr lang="fr-FR" dirty="0" smtClean="0"/>
          </a:p>
          <a:p>
            <a:pPr marL="0" indent="0">
              <a:buNone/>
            </a:pPr>
            <a:r>
              <a:rPr lang="az-Cyrl-AZ" dirty="0" smtClean="0"/>
              <a:t>Мария </a:t>
            </a:r>
            <a:r>
              <a:rPr lang="az-Cyrl-AZ" dirty="0"/>
              <a:t>Склодовская-Кюри</a:t>
            </a:r>
            <a:endParaRPr lang="fr-FR" dirty="0"/>
          </a:p>
          <a:p>
            <a:pPr marL="0" indent="0">
              <a:buNone/>
            </a:pPr>
            <a:r>
              <a:rPr lang="fr-FR" dirty="0" smtClean="0"/>
              <a:t>Marie </a:t>
            </a:r>
            <a:r>
              <a:rPr lang="fr-FR" dirty="0" err="1" smtClean="0"/>
              <a:t>Skłodowska</a:t>
            </a:r>
            <a:r>
              <a:rPr lang="fr-FR" dirty="0" smtClean="0"/>
              <a:t>-Curie</a:t>
            </a:r>
          </a:p>
          <a:p>
            <a:pPr marL="0" indent="0">
              <a:buNone/>
            </a:pPr>
            <a:r>
              <a:rPr lang="fr-FR" dirty="0"/>
              <a:t>Marie </a:t>
            </a:r>
            <a:r>
              <a:rPr lang="fr-FR" dirty="0" err="1" smtClean="0"/>
              <a:t>Skłodowska</a:t>
            </a:r>
            <a:r>
              <a:rPr lang="fr-FR" dirty="0" smtClean="0"/>
              <a:t> Curie</a:t>
            </a:r>
            <a:endParaRPr lang="fr-FR" dirty="0"/>
          </a:p>
          <a:p>
            <a:pPr marL="0" indent="0">
              <a:buNone/>
            </a:pPr>
            <a:r>
              <a:rPr lang="fr-FR" dirty="0" smtClean="0"/>
              <a:t>Marie Curie</a:t>
            </a:r>
          </a:p>
          <a:p>
            <a:pPr marL="0" indent="0">
              <a:buNone/>
            </a:pPr>
            <a:r>
              <a:rPr lang="fr-FR" dirty="0" smtClean="0"/>
              <a:t>M. S. Curie</a:t>
            </a:r>
          </a:p>
          <a:p>
            <a:pPr marL="0" indent="0">
              <a:buNone/>
            </a:pPr>
            <a:r>
              <a:rPr lang="fr-FR" dirty="0" smtClean="0"/>
              <a:t>M. Curie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Researcher ID and digital strategy : creating a real </a:t>
            </a:r>
            <a:r>
              <a:rPr lang="en-US" dirty="0" err="1"/>
              <a:t>Orcid</a:t>
            </a:r>
            <a:r>
              <a:rPr lang="en-US" dirty="0"/>
              <a:t> ID to be visible</a:t>
            </a:r>
            <a:endParaRPr lang="cs-C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2B3897-519A-4D24-BC0A-D03F00678031}" type="slidenum">
              <a:rPr lang="cs-CZ" smtClean="0"/>
              <a:pPr/>
              <a:t>9</a:t>
            </a:fld>
            <a:endParaRPr lang="cs-CZ" dirty="0"/>
          </a:p>
        </p:txBody>
      </p:sp>
      <p:sp>
        <p:nvSpPr>
          <p:cNvPr id="6" name="Bulle ronde 5"/>
          <p:cNvSpPr/>
          <p:nvPr/>
        </p:nvSpPr>
        <p:spPr>
          <a:xfrm>
            <a:off x="2535326" y="128402"/>
            <a:ext cx="2588291" cy="146393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Many ways to write </a:t>
            </a:r>
            <a:r>
              <a:rPr lang="en-US" b="1" dirty="0" smtClean="0"/>
              <a:t>the name "</a:t>
            </a:r>
            <a:r>
              <a:rPr lang="en-US" b="1" dirty="0"/>
              <a:t>Marie </a:t>
            </a:r>
            <a:r>
              <a:rPr lang="en-US" b="1" dirty="0" smtClean="0"/>
              <a:t>Curie“ </a:t>
            </a:r>
            <a:r>
              <a:rPr lang="en-US" sz="1600" dirty="0" smtClean="0"/>
              <a:t>(non-exhaustive)</a:t>
            </a:r>
            <a:endParaRPr lang="fr-FR" sz="16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535" y="0"/>
            <a:ext cx="378546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48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4eu COLORS">
      <a:dk1>
        <a:sysClr val="windowText" lastClr="000000"/>
      </a:dk1>
      <a:lt1>
        <a:sysClr val="window" lastClr="FFFFFF"/>
      </a:lt1>
      <a:dk2>
        <a:srgbClr val="2C4390"/>
      </a:dk2>
      <a:lt2>
        <a:srgbClr val="B3BFE2"/>
      </a:lt2>
      <a:accent1>
        <a:srgbClr val="CD1719"/>
      </a:accent1>
      <a:accent2>
        <a:srgbClr val="E89900"/>
      </a:accent2>
      <a:accent3>
        <a:srgbClr val="9BB520"/>
      </a:accent3>
      <a:accent4>
        <a:srgbClr val="009BD3"/>
      </a:accent4>
      <a:accent5>
        <a:srgbClr val="9A4077"/>
      </a:accent5>
      <a:accent6>
        <a:srgbClr val="9D9D9D"/>
      </a:accent6>
      <a:hlink>
        <a:srgbClr val="009BD3"/>
      </a:hlink>
      <a:folHlink>
        <a:srgbClr val="9D9D9D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t" anchorCtr="0">
        <a:norm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Cover">
  <a:themeElements>
    <a:clrScheme name="4eu COLORS">
      <a:dk1>
        <a:sysClr val="windowText" lastClr="000000"/>
      </a:dk1>
      <a:lt1>
        <a:sysClr val="window" lastClr="FFFFFF"/>
      </a:lt1>
      <a:dk2>
        <a:srgbClr val="2C4390"/>
      </a:dk2>
      <a:lt2>
        <a:srgbClr val="B3BFE2"/>
      </a:lt2>
      <a:accent1>
        <a:srgbClr val="CD1719"/>
      </a:accent1>
      <a:accent2>
        <a:srgbClr val="E89900"/>
      </a:accent2>
      <a:accent3>
        <a:srgbClr val="9BB520"/>
      </a:accent3>
      <a:accent4>
        <a:srgbClr val="009BD3"/>
      </a:accent4>
      <a:accent5>
        <a:srgbClr val="9A4077"/>
      </a:accent5>
      <a:accent6>
        <a:srgbClr val="9D9D9D"/>
      </a:accent6>
      <a:hlink>
        <a:srgbClr val="009BD3"/>
      </a:hlink>
      <a:folHlink>
        <a:srgbClr val="9D9D9D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30ECB9C74C9341A6B501ED72A7B3E8" ma:contentTypeVersion="17" ma:contentTypeDescription="Create a new document." ma:contentTypeScope="" ma:versionID="527b9a00cebfa9b1bc50bfce49e7d4bf">
  <xsd:schema xmlns:xsd="http://www.w3.org/2001/XMLSchema" xmlns:xs="http://www.w3.org/2001/XMLSchema" xmlns:p="http://schemas.microsoft.com/office/2006/metadata/properties" xmlns:ns2="ad3ffd3e-e43b-4adb-8d22-f296e71f1549" xmlns:ns3="3ce4c559-713a-47cc-b43e-f23e5728f263" targetNamespace="http://schemas.microsoft.com/office/2006/metadata/properties" ma:root="true" ma:fieldsID="31cfd64307f262ff9daaec1b10560ff9" ns2:_="" ns3:_="">
    <xsd:import namespace="ad3ffd3e-e43b-4adb-8d22-f296e71f1549"/>
    <xsd:import namespace="3ce4c559-713a-47cc-b43e-f23e5728f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3ffd3e-e43b-4adb-8d22-f296e71f15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de2c221-80ea-42f2-a6ce-7f19966b5d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e4c559-713a-47cc-b43e-f23e5728f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d8dffb8f-b229-485f-939f-36e467bc8eeb}" ma:internalName="TaxCatchAll" ma:showField="CatchAllData" ma:web="3ce4c559-713a-47cc-b43e-f23e5728f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ce4c559-713a-47cc-b43e-f23e5728f263" xsi:nil="true"/>
    <lcf76f155ced4ddcb4097134ff3c332f xmlns="ad3ffd3e-e43b-4adb-8d22-f296e71f15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D3F1F6D-D69D-46B7-ADFE-64C4BA2FBA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78E80E-26F8-47DB-BCF8-151B48C6B8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3ffd3e-e43b-4adb-8d22-f296e71f1549"/>
    <ds:schemaRef ds:uri="3ce4c559-713a-47cc-b43e-f23e5728f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7810F09-6023-40DA-B2A0-8DE8B08B18D7}">
  <ds:schemaRefs>
    <ds:schemaRef ds:uri="ad3ffd3e-e43b-4adb-8d22-f296e71f1549"/>
    <ds:schemaRef ds:uri="http://purl.org/dc/dcmitype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3ce4c559-713a-47cc-b43e-f23e5728f26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4eu+-powerpoint (1)</Template>
  <TotalTime>4032</TotalTime>
  <Words>2656</Words>
  <Application>Microsoft Office PowerPoint</Application>
  <PresentationFormat>Affichage à l'écran (16:9)</PresentationFormat>
  <Paragraphs>393</Paragraphs>
  <Slides>46</Slides>
  <Notes>45</Notes>
  <HiddenSlides>3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46</vt:i4>
      </vt:variant>
    </vt:vector>
  </HeadingPairs>
  <TitlesOfParts>
    <vt:vector size="54" baseType="lpstr">
      <vt:lpstr>Arial</vt:lpstr>
      <vt:lpstr>Calibri</vt:lpstr>
      <vt:lpstr>Helvetica Light</vt:lpstr>
      <vt:lpstr>Tahoma</vt:lpstr>
      <vt:lpstr>Wingdings</vt:lpstr>
      <vt:lpstr>Motiv systému Office</vt:lpstr>
      <vt:lpstr>Cover</vt:lpstr>
      <vt:lpstr>Image bitmap</vt:lpstr>
      <vt:lpstr>Researcher ID and digital strategy : creating a real Orcid ID to be visible</vt:lpstr>
      <vt:lpstr>4EU+ Alliance and Open Science</vt:lpstr>
      <vt:lpstr>Researcher ID and digital strategy : creating a real Orcid ID to be visible</vt:lpstr>
      <vt:lpstr>What are persitent identifiers (PIDs) ?</vt:lpstr>
      <vt:lpstr>What are persistent identifiers? </vt:lpstr>
      <vt:lpstr>Why?</vt:lpstr>
      <vt:lpstr>Présentation PowerPoint</vt:lpstr>
      <vt:lpstr>Why?</vt:lpstr>
      <vt:lpstr>Présentation PowerPoint</vt:lpstr>
      <vt:lpstr>Who provides researchers IDs ?</vt:lpstr>
      <vt:lpstr>Which researchers IDs in your country? </vt:lpstr>
      <vt:lpstr>Exercise : look for you researcher IDs</vt:lpstr>
      <vt:lpstr>ORCID : the main international PID for the researchers</vt:lpstr>
      <vt:lpstr>In practice  :</vt:lpstr>
      <vt:lpstr>Ajouter une slide sur l’ecosysteme des identifiants</vt:lpstr>
      <vt:lpstr>National initiatives </vt:lpstr>
      <vt:lpstr>Examples of national and international funder policies </vt:lpstr>
      <vt:lpstr>Publishers policies </vt:lpstr>
      <vt:lpstr>ORCID : a self-updating profile ?  </vt:lpstr>
      <vt:lpstr>Workshop</vt:lpstr>
      <vt:lpstr>Create your ORCID</vt:lpstr>
      <vt:lpstr>Visibility setting</vt:lpstr>
      <vt:lpstr>Names and biography </vt:lpstr>
      <vt:lpstr>Identifying informations</vt:lpstr>
      <vt:lpstr>Link your ORCID with your CRIS profil</vt:lpstr>
      <vt:lpstr>Link your ORCID with your CRIS profil</vt:lpstr>
      <vt:lpstr>Add employments</vt:lpstr>
      <vt:lpstr>Add educations, qualifcations, invited positions and distinctions</vt:lpstr>
      <vt:lpstr>Add fundings : Search &amp; Link</vt:lpstr>
      <vt:lpstr>Add fundings : Add manually</vt:lpstr>
      <vt:lpstr>Add Works : Search &amp; Link</vt:lpstr>
      <vt:lpstr>Add Works : Search &amp; Link : CrossRef</vt:lpstr>
      <vt:lpstr>Add Works : Search &amp; Link : DataCite</vt:lpstr>
      <vt:lpstr>Add Works : Search &amp; Link : DataCite</vt:lpstr>
      <vt:lpstr>Add Works : Search &amp; Link : PubMed</vt:lpstr>
      <vt:lpstr>Add Works : Search &amp; Link : BASE</vt:lpstr>
      <vt:lpstr>Add Works : Search &amp; Link : Scopus</vt:lpstr>
      <vt:lpstr>Add Works : Search &amp; Link : Scopus</vt:lpstr>
      <vt:lpstr>Add Works : Search &amp; Link : HAL</vt:lpstr>
      <vt:lpstr>Add Works : Connect your ORCID ID to other sources whitout Search &amp; link services </vt:lpstr>
      <vt:lpstr>Add Works manually  </vt:lpstr>
      <vt:lpstr>Manage similar works : select your preferred source</vt:lpstr>
      <vt:lpstr>Manage similar works : combines similar works</vt:lpstr>
      <vt:lpstr>Manage Trusted Parties : Organizations</vt:lpstr>
      <vt:lpstr>Manage Trusted Parties : Individuals</vt:lpstr>
      <vt:lpstr>Remove a duplicate ORCID record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European University Alliance</dc:title>
  <dc:creator>katarzyna.scieranska</dc:creator>
  <cp:lastModifiedBy>PAUPLIN Pascale</cp:lastModifiedBy>
  <cp:revision>203</cp:revision>
  <dcterms:created xsi:type="dcterms:W3CDTF">2022-08-04T11:52:33Z</dcterms:created>
  <dcterms:modified xsi:type="dcterms:W3CDTF">2023-07-03T09:38:54Z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0x0101007630ECB9C74C9341A6B501ED72A7B3E8</vt:lpwstr>
  </property>
  <property fmtid="{D5CDD505-2E9C-101B-9397-08002B2CF9AE}" pid="3" name="MediaServiceImageTags">
    <vt:lpwstr/>
  </property>
</Properties>
</file>