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2" r:id="rId5"/>
    <p:sldId id="260" r:id="rId6"/>
    <p:sldId id="259" r:id="rId7"/>
    <p:sldId id="263" r:id="rId8"/>
    <p:sldId id="264" r:id="rId9"/>
    <p:sldId id="265" r:id="rId10"/>
    <p:sldId id="266" r:id="rId11"/>
    <p:sldId id="269" r:id="rId12"/>
    <p:sldId id="268" r:id="rId13"/>
    <p:sldId id="272" r:id="rId14"/>
    <p:sldId id="261" r:id="rId15"/>
    <p:sldId id="273" r:id="rId16"/>
    <p:sldId id="27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2701" autoAdjust="0"/>
  </p:normalViewPr>
  <p:slideViewPr>
    <p:cSldViewPr snapToGrid="0" showGuides="1">
      <p:cViewPr varScale="1">
        <p:scale>
          <a:sx n="73" d="100"/>
          <a:sy n="73" d="100"/>
        </p:scale>
        <p:origin x="103" y="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340DF3-92FC-4321-99E7-E8EFB3A5D522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45FBB39-6E7B-4622-B326-BF4A512AC05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de-DE"/>
            <a:t>Construction principles:</a:t>
          </a:r>
          <a:endParaRPr lang="en-US"/>
        </a:p>
      </dgm:t>
    </dgm:pt>
    <dgm:pt modelId="{DC4585AE-B842-4AD0-920C-DA67D9E2B72B}" type="parTrans" cxnId="{614C2ED3-A33C-4553-A3EF-F7D3F4706F21}">
      <dgm:prSet/>
      <dgm:spPr/>
      <dgm:t>
        <a:bodyPr/>
        <a:lstStyle/>
        <a:p>
          <a:endParaRPr lang="en-US"/>
        </a:p>
      </dgm:t>
    </dgm:pt>
    <dgm:pt modelId="{E7B5EB7A-6E27-4FC9-B1A7-DA83898EC0BE}" type="sibTrans" cxnId="{614C2ED3-A33C-4553-A3EF-F7D3F4706F21}">
      <dgm:prSet/>
      <dgm:spPr/>
      <dgm:t>
        <a:bodyPr/>
        <a:lstStyle/>
        <a:p>
          <a:endParaRPr lang="en-US"/>
        </a:p>
      </dgm:t>
    </dgm:pt>
    <dgm:pt modelId="{5860D757-EB83-4776-BA61-7CC6F7E03B91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Theory language</a:t>
          </a:r>
          <a:endParaRPr lang="en-US"/>
        </a:p>
      </dgm:t>
    </dgm:pt>
    <dgm:pt modelId="{27350809-D060-45CA-8CC7-9318F2B84EC1}" type="parTrans" cxnId="{12EAE853-D39E-41C6-95CD-BDA720C4562F}">
      <dgm:prSet/>
      <dgm:spPr/>
      <dgm:t>
        <a:bodyPr/>
        <a:lstStyle/>
        <a:p>
          <a:endParaRPr lang="en-US"/>
        </a:p>
      </dgm:t>
    </dgm:pt>
    <dgm:pt modelId="{84BE8EBD-43D4-4E7E-B7D8-C41F8385BB8E}" type="sibTrans" cxnId="{12EAE853-D39E-41C6-95CD-BDA720C4562F}">
      <dgm:prSet/>
      <dgm:spPr/>
      <dgm:t>
        <a:bodyPr/>
        <a:lstStyle/>
        <a:p>
          <a:endParaRPr lang="en-US"/>
        </a:p>
      </dgm:t>
    </dgm:pt>
    <dgm:pt modelId="{946C9A2A-B4F3-4CBD-B086-2359A5FB0333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User driven development of the vocabulary</a:t>
          </a:r>
          <a:endParaRPr lang="en-US"/>
        </a:p>
      </dgm:t>
    </dgm:pt>
    <dgm:pt modelId="{4B7B22E6-C3F0-4BC7-88B4-F49584741548}" type="parTrans" cxnId="{B3EB1AC2-431B-4DF7-8B6F-F1AA6867591B}">
      <dgm:prSet/>
      <dgm:spPr/>
      <dgm:t>
        <a:bodyPr/>
        <a:lstStyle/>
        <a:p>
          <a:endParaRPr lang="en-US"/>
        </a:p>
      </dgm:t>
    </dgm:pt>
    <dgm:pt modelId="{172870B2-BB00-4832-9AFB-983BE2B9709E}" type="sibTrans" cxnId="{B3EB1AC2-431B-4DF7-8B6F-F1AA6867591B}">
      <dgm:prSet/>
      <dgm:spPr/>
      <dgm:t>
        <a:bodyPr/>
        <a:lstStyle/>
        <a:p>
          <a:endParaRPr lang="en-US"/>
        </a:p>
      </dgm:t>
    </dgm:pt>
    <dgm:pt modelId="{DAD0C43D-18D2-44B4-8752-D74617EE96EA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Linking to existing vocabularies and LOD-Resources </a:t>
          </a:r>
          <a:endParaRPr lang="en-US"/>
        </a:p>
      </dgm:t>
    </dgm:pt>
    <dgm:pt modelId="{6A35224C-C61A-4BB0-A939-092A5CCE267F}" type="parTrans" cxnId="{66BCA9B0-78F7-4288-AA8A-434237FAE8E6}">
      <dgm:prSet/>
      <dgm:spPr/>
      <dgm:t>
        <a:bodyPr/>
        <a:lstStyle/>
        <a:p>
          <a:endParaRPr lang="en-US"/>
        </a:p>
      </dgm:t>
    </dgm:pt>
    <dgm:pt modelId="{F92B97E9-B8EE-4BFD-A9E7-50914DA3E38E}" type="sibTrans" cxnId="{66BCA9B0-78F7-4288-AA8A-434237FAE8E6}">
      <dgm:prSet/>
      <dgm:spPr/>
      <dgm:t>
        <a:bodyPr/>
        <a:lstStyle/>
        <a:p>
          <a:endParaRPr lang="en-US"/>
        </a:p>
      </dgm:t>
    </dgm:pt>
    <dgm:pt modelId="{9625292B-1F99-4DA5-AD42-65CD8C610DBE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Open interface(s) for re-use</a:t>
          </a:r>
          <a:endParaRPr lang="en-US"/>
        </a:p>
      </dgm:t>
    </dgm:pt>
    <dgm:pt modelId="{2FDA5E46-D092-420C-9882-8D85CFF491D2}" type="parTrans" cxnId="{514ECF44-87EA-4C31-8F2A-DB45C970B60B}">
      <dgm:prSet/>
      <dgm:spPr/>
      <dgm:t>
        <a:bodyPr/>
        <a:lstStyle/>
        <a:p>
          <a:endParaRPr lang="en-US"/>
        </a:p>
      </dgm:t>
    </dgm:pt>
    <dgm:pt modelId="{69493A15-FCB2-4E5F-B90F-A8AA5ED289AF}" type="sibTrans" cxnId="{514ECF44-87EA-4C31-8F2A-DB45C970B60B}">
      <dgm:prSet/>
      <dgm:spPr/>
      <dgm:t>
        <a:bodyPr/>
        <a:lstStyle/>
        <a:p>
          <a:endParaRPr lang="en-US"/>
        </a:p>
      </dgm:t>
    </dgm:pt>
    <dgm:pt modelId="{51A5209F-E4E2-4196-9BB3-A7F8432D9A8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de-DE"/>
            <a:t>Components:</a:t>
          </a:r>
          <a:endParaRPr lang="en-US"/>
        </a:p>
      </dgm:t>
    </dgm:pt>
    <dgm:pt modelId="{7249F754-1CB6-454E-98B1-8367F265237A}" type="parTrans" cxnId="{B984AF9E-DED8-45C1-8F43-1A29BC769A3B}">
      <dgm:prSet/>
      <dgm:spPr/>
      <dgm:t>
        <a:bodyPr/>
        <a:lstStyle/>
        <a:p>
          <a:endParaRPr lang="en-US"/>
        </a:p>
      </dgm:t>
    </dgm:pt>
    <dgm:pt modelId="{4E123DDB-0199-44BB-A01F-2AA81826D0E2}" type="sibTrans" cxnId="{B984AF9E-DED8-45C1-8F43-1A29BC769A3B}">
      <dgm:prSet/>
      <dgm:spPr/>
      <dgm:t>
        <a:bodyPr/>
        <a:lstStyle/>
        <a:p>
          <a:endParaRPr lang="en-US"/>
        </a:p>
      </dgm:t>
    </dgm:pt>
    <dgm:pt modelId="{90A01EBA-A9B9-4D7A-97E1-74AD72E3687C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Data model for the concept registry</a:t>
          </a:r>
          <a:endParaRPr lang="en-US"/>
        </a:p>
      </dgm:t>
    </dgm:pt>
    <dgm:pt modelId="{A053B05B-9618-4AAE-AAFB-0D27EF7B5C40}" type="parTrans" cxnId="{8E32EF47-AA44-4AD9-817C-D13372AC45B9}">
      <dgm:prSet/>
      <dgm:spPr/>
      <dgm:t>
        <a:bodyPr/>
        <a:lstStyle/>
        <a:p>
          <a:endParaRPr lang="en-US"/>
        </a:p>
      </dgm:t>
    </dgm:pt>
    <dgm:pt modelId="{1D09CA15-14BE-4FAC-BC87-666F512210D3}" type="sibTrans" cxnId="{8E32EF47-AA44-4AD9-817C-D13372AC45B9}">
      <dgm:prSet/>
      <dgm:spPr/>
      <dgm:t>
        <a:bodyPr/>
        <a:lstStyle/>
        <a:p>
          <a:endParaRPr lang="en-US"/>
        </a:p>
      </dgm:t>
    </dgm:pt>
    <dgm:pt modelId="{6BAE366C-69B3-4E86-913E-E0C25E737399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Annotation Tool (linking concepts to the measurement metadata)</a:t>
          </a:r>
          <a:endParaRPr lang="en-US"/>
        </a:p>
      </dgm:t>
    </dgm:pt>
    <dgm:pt modelId="{FA2F8187-5160-4DB9-B8C9-622E9C44C61F}" type="parTrans" cxnId="{D13649E7-175C-44D8-AEF6-8B3A2EB61F5E}">
      <dgm:prSet/>
      <dgm:spPr/>
      <dgm:t>
        <a:bodyPr/>
        <a:lstStyle/>
        <a:p>
          <a:endParaRPr lang="en-US"/>
        </a:p>
      </dgm:t>
    </dgm:pt>
    <dgm:pt modelId="{AE76586C-8958-45D7-B90F-B59907300C03}" type="sibTrans" cxnId="{D13649E7-175C-44D8-AEF6-8B3A2EB61F5E}">
      <dgm:prSet/>
      <dgm:spPr/>
      <dgm:t>
        <a:bodyPr/>
        <a:lstStyle/>
        <a:p>
          <a:endParaRPr lang="en-US"/>
        </a:p>
      </dgm:t>
    </dgm:pt>
    <dgm:pt modelId="{388F3B38-B96A-46C6-9AE3-4F440D0BEA63}">
      <dgm:prSet/>
      <dgm:spPr/>
      <dgm:t>
        <a:bodyPr/>
        <a:lstStyle/>
        <a:p>
          <a:pPr>
            <a:lnSpc>
              <a:spcPct val="100000"/>
            </a:lnSpc>
          </a:pPr>
          <a:r>
            <a:rPr lang="de-DE"/>
            <a:t>Triple Store</a:t>
          </a:r>
          <a:endParaRPr lang="en-US"/>
        </a:p>
      </dgm:t>
    </dgm:pt>
    <dgm:pt modelId="{8454B52B-EC4C-4E6C-AD6E-57F586C48F1F}" type="parTrans" cxnId="{4E845C22-4B67-4481-9301-01CFC8374223}">
      <dgm:prSet/>
      <dgm:spPr/>
      <dgm:t>
        <a:bodyPr/>
        <a:lstStyle/>
        <a:p>
          <a:endParaRPr lang="en-US"/>
        </a:p>
      </dgm:t>
    </dgm:pt>
    <dgm:pt modelId="{298D0B51-DCEE-48FB-BC7C-A9DC76C593E6}" type="sibTrans" cxnId="{4E845C22-4B67-4481-9301-01CFC8374223}">
      <dgm:prSet/>
      <dgm:spPr/>
      <dgm:t>
        <a:bodyPr/>
        <a:lstStyle/>
        <a:p>
          <a:endParaRPr lang="en-US"/>
        </a:p>
      </dgm:t>
    </dgm:pt>
    <dgm:pt modelId="{D807C903-00AD-4701-B693-DF3C9052945D}" type="pres">
      <dgm:prSet presAssocID="{62340DF3-92FC-4321-99E7-E8EFB3A5D522}" presName="root" presStyleCnt="0">
        <dgm:presLayoutVars>
          <dgm:dir/>
          <dgm:resizeHandles val="exact"/>
        </dgm:presLayoutVars>
      </dgm:prSet>
      <dgm:spPr/>
    </dgm:pt>
    <dgm:pt modelId="{443FAE29-1B42-46BA-9EF2-8B65698E1C23}" type="pres">
      <dgm:prSet presAssocID="{C45FBB39-6E7B-4622-B326-BF4A512AC050}" presName="compNode" presStyleCnt="0"/>
      <dgm:spPr/>
    </dgm:pt>
    <dgm:pt modelId="{297919AD-5621-4578-A052-0F96E7504E98}" type="pres">
      <dgm:prSet presAssocID="{C45FBB39-6E7B-4622-B326-BF4A512AC05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ücher"/>
        </a:ext>
      </dgm:extLst>
    </dgm:pt>
    <dgm:pt modelId="{24AA59E5-4D47-4CF1-AD95-59A1A9669B2F}" type="pres">
      <dgm:prSet presAssocID="{C45FBB39-6E7B-4622-B326-BF4A512AC050}" presName="iconSpace" presStyleCnt="0"/>
      <dgm:spPr/>
    </dgm:pt>
    <dgm:pt modelId="{C1E41613-AC13-4D28-97AA-CE8D5C613B30}" type="pres">
      <dgm:prSet presAssocID="{C45FBB39-6E7B-4622-B326-BF4A512AC050}" presName="parTx" presStyleLbl="revTx" presStyleIdx="0" presStyleCnt="4">
        <dgm:presLayoutVars>
          <dgm:chMax val="0"/>
          <dgm:chPref val="0"/>
        </dgm:presLayoutVars>
      </dgm:prSet>
      <dgm:spPr/>
    </dgm:pt>
    <dgm:pt modelId="{21BD77E0-C872-471A-A34C-AF51CE53A817}" type="pres">
      <dgm:prSet presAssocID="{C45FBB39-6E7B-4622-B326-BF4A512AC050}" presName="txSpace" presStyleCnt="0"/>
      <dgm:spPr/>
    </dgm:pt>
    <dgm:pt modelId="{7934A889-B36C-4192-B5C0-EC558FE469F1}" type="pres">
      <dgm:prSet presAssocID="{C45FBB39-6E7B-4622-B326-BF4A512AC050}" presName="desTx" presStyleLbl="revTx" presStyleIdx="1" presStyleCnt="4">
        <dgm:presLayoutVars/>
      </dgm:prSet>
      <dgm:spPr/>
    </dgm:pt>
    <dgm:pt modelId="{06F5372B-96EC-4D36-A0EE-3A99C7DF66CC}" type="pres">
      <dgm:prSet presAssocID="{E7B5EB7A-6E27-4FC9-B1A7-DA83898EC0BE}" presName="sibTrans" presStyleCnt="0"/>
      <dgm:spPr/>
    </dgm:pt>
    <dgm:pt modelId="{3B9922E5-D360-4D30-ACD2-7261C4DDDCF9}" type="pres">
      <dgm:prSet presAssocID="{51A5209F-E4E2-4196-9BB3-A7F8432D9A84}" presName="compNode" presStyleCnt="0"/>
      <dgm:spPr/>
    </dgm:pt>
    <dgm:pt modelId="{6436B3E6-E82A-4F83-8AD6-DDAFC636F91C}" type="pres">
      <dgm:prSet presAssocID="{51A5209F-E4E2-4196-9BB3-A7F8432D9A84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Zahnräder"/>
        </a:ext>
      </dgm:extLst>
    </dgm:pt>
    <dgm:pt modelId="{B7797EAE-B4BA-4290-8776-5586E1AFE954}" type="pres">
      <dgm:prSet presAssocID="{51A5209F-E4E2-4196-9BB3-A7F8432D9A84}" presName="iconSpace" presStyleCnt="0"/>
      <dgm:spPr/>
    </dgm:pt>
    <dgm:pt modelId="{868748F5-21F3-4051-84E9-E0EF5E6EA67C}" type="pres">
      <dgm:prSet presAssocID="{51A5209F-E4E2-4196-9BB3-A7F8432D9A84}" presName="parTx" presStyleLbl="revTx" presStyleIdx="2" presStyleCnt="4">
        <dgm:presLayoutVars>
          <dgm:chMax val="0"/>
          <dgm:chPref val="0"/>
        </dgm:presLayoutVars>
      </dgm:prSet>
      <dgm:spPr/>
    </dgm:pt>
    <dgm:pt modelId="{90256944-6898-494D-B743-18C6EE7F6951}" type="pres">
      <dgm:prSet presAssocID="{51A5209F-E4E2-4196-9BB3-A7F8432D9A84}" presName="txSpace" presStyleCnt="0"/>
      <dgm:spPr/>
    </dgm:pt>
    <dgm:pt modelId="{82F7C472-C9F9-486B-8B88-8E5172E98E4F}" type="pres">
      <dgm:prSet presAssocID="{51A5209F-E4E2-4196-9BB3-A7F8432D9A84}" presName="desTx" presStyleLbl="revTx" presStyleIdx="3" presStyleCnt="4">
        <dgm:presLayoutVars/>
      </dgm:prSet>
      <dgm:spPr/>
    </dgm:pt>
  </dgm:ptLst>
  <dgm:cxnLst>
    <dgm:cxn modelId="{63797018-6CA7-451C-AC0C-046F4DFAE43B}" type="presOf" srcId="{9625292B-1F99-4DA5-AD42-65CD8C610DBE}" destId="{7934A889-B36C-4192-B5C0-EC558FE469F1}" srcOrd="0" destOrd="3" presId="urn:microsoft.com/office/officeart/2018/2/layout/IconLabelDescriptionList"/>
    <dgm:cxn modelId="{FB73BA19-FC37-4694-8CF2-B6610F52A24D}" type="presOf" srcId="{388F3B38-B96A-46C6-9AE3-4F440D0BEA63}" destId="{82F7C472-C9F9-486B-8B88-8E5172E98E4F}" srcOrd="0" destOrd="2" presId="urn:microsoft.com/office/officeart/2018/2/layout/IconLabelDescriptionList"/>
    <dgm:cxn modelId="{4E845C22-4B67-4481-9301-01CFC8374223}" srcId="{51A5209F-E4E2-4196-9BB3-A7F8432D9A84}" destId="{388F3B38-B96A-46C6-9AE3-4F440D0BEA63}" srcOrd="2" destOrd="0" parTransId="{8454B52B-EC4C-4E6C-AD6E-57F586C48F1F}" sibTransId="{298D0B51-DCEE-48FB-BC7C-A9DC76C593E6}"/>
    <dgm:cxn modelId="{E1D27723-CA82-41B6-B0A6-0103C9595248}" type="presOf" srcId="{51A5209F-E4E2-4196-9BB3-A7F8432D9A84}" destId="{868748F5-21F3-4051-84E9-E0EF5E6EA67C}" srcOrd="0" destOrd="0" presId="urn:microsoft.com/office/officeart/2018/2/layout/IconLabelDescriptionList"/>
    <dgm:cxn modelId="{514ECF44-87EA-4C31-8F2A-DB45C970B60B}" srcId="{C45FBB39-6E7B-4622-B326-BF4A512AC050}" destId="{9625292B-1F99-4DA5-AD42-65CD8C610DBE}" srcOrd="3" destOrd="0" parTransId="{2FDA5E46-D092-420C-9882-8D85CFF491D2}" sibTransId="{69493A15-FCB2-4E5F-B90F-A8AA5ED289AF}"/>
    <dgm:cxn modelId="{8E32EF47-AA44-4AD9-817C-D13372AC45B9}" srcId="{51A5209F-E4E2-4196-9BB3-A7F8432D9A84}" destId="{90A01EBA-A9B9-4D7A-97E1-74AD72E3687C}" srcOrd="0" destOrd="0" parTransId="{A053B05B-9618-4AAE-AAFB-0D27EF7B5C40}" sibTransId="{1D09CA15-14BE-4FAC-BC87-666F512210D3}"/>
    <dgm:cxn modelId="{17B5E150-BB26-4A96-96D3-0275B369AEBB}" type="presOf" srcId="{946C9A2A-B4F3-4CBD-B086-2359A5FB0333}" destId="{7934A889-B36C-4192-B5C0-EC558FE469F1}" srcOrd="0" destOrd="1" presId="urn:microsoft.com/office/officeart/2018/2/layout/IconLabelDescriptionList"/>
    <dgm:cxn modelId="{12EAE853-D39E-41C6-95CD-BDA720C4562F}" srcId="{C45FBB39-6E7B-4622-B326-BF4A512AC050}" destId="{5860D757-EB83-4776-BA61-7CC6F7E03B91}" srcOrd="0" destOrd="0" parTransId="{27350809-D060-45CA-8CC7-9318F2B84EC1}" sibTransId="{84BE8EBD-43D4-4E7E-B7D8-C41F8385BB8E}"/>
    <dgm:cxn modelId="{2048FF55-FFFC-4671-9842-35454EB502E1}" type="presOf" srcId="{5860D757-EB83-4776-BA61-7CC6F7E03B91}" destId="{7934A889-B36C-4192-B5C0-EC558FE469F1}" srcOrd="0" destOrd="0" presId="urn:microsoft.com/office/officeart/2018/2/layout/IconLabelDescriptionList"/>
    <dgm:cxn modelId="{F1DB0F87-D664-4E5A-BA18-B1BB6596886C}" type="presOf" srcId="{90A01EBA-A9B9-4D7A-97E1-74AD72E3687C}" destId="{82F7C472-C9F9-486B-8B88-8E5172E98E4F}" srcOrd="0" destOrd="0" presId="urn:microsoft.com/office/officeart/2018/2/layout/IconLabelDescriptionList"/>
    <dgm:cxn modelId="{B984AF9E-DED8-45C1-8F43-1A29BC769A3B}" srcId="{62340DF3-92FC-4321-99E7-E8EFB3A5D522}" destId="{51A5209F-E4E2-4196-9BB3-A7F8432D9A84}" srcOrd="1" destOrd="0" parTransId="{7249F754-1CB6-454E-98B1-8367F265237A}" sibTransId="{4E123DDB-0199-44BB-A01F-2AA81826D0E2}"/>
    <dgm:cxn modelId="{1C39A4A2-F84B-428E-B145-8B26FEA2ED7D}" type="presOf" srcId="{DAD0C43D-18D2-44B4-8752-D74617EE96EA}" destId="{7934A889-B36C-4192-B5C0-EC558FE469F1}" srcOrd="0" destOrd="2" presId="urn:microsoft.com/office/officeart/2018/2/layout/IconLabelDescriptionList"/>
    <dgm:cxn modelId="{66BCA9B0-78F7-4288-AA8A-434237FAE8E6}" srcId="{C45FBB39-6E7B-4622-B326-BF4A512AC050}" destId="{DAD0C43D-18D2-44B4-8752-D74617EE96EA}" srcOrd="2" destOrd="0" parTransId="{6A35224C-C61A-4BB0-A939-092A5CCE267F}" sibTransId="{F92B97E9-B8EE-4BFD-A9E7-50914DA3E38E}"/>
    <dgm:cxn modelId="{C34B57B5-A0BA-4F8B-B8BF-3398C4BC1C84}" type="presOf" srcId="{62340DF3-92FC-4321-99E7-E8EFB3A5D522}" destId="{D807C903-00AD-4701-B693-DF3C9052945D}" srcOrd="0" destOrd="0" presId="urn:microsoft.com/office/officeart/2018/2/layout/IconLabelDescriptionList"/>
    <dgm:cxn modelId="{B3EB1AC2-431B-4DF7-8B6F-F1AA6867591B}" srcId="{C45FBB39-6E7B-4622-B326-BF4A512AC050}" destId="{946C9A2A-B4F3-4CBD-B086-2359A5FB0333}" srcOrd="1" destOrd="0" parTransId="{4B7B22E6-C3F0-4BC7-88B4-F49584741548}" sibTransId="{172870B2-BB00-4832-9AFB-983BE2B9709E}"/>
    <dgm:cxn modelId="{614C2ED3-A33C-4553-A3EF-F7D3F4706F21}" srcId="{62340DF3-92FC-4321-99E7-E8EFB3A5D522}" destId="{C45FBB39-6E7B-4622-B326-BF4A512AC050}" srcOrd="0" destOrd="0" parTransId="{DC4585AE-B842-4AD0-920C-DA67D9E2B72B}" sibTransId="{E7B5EB7A-6E27-4FC9-B1A7-DA83898EC0BE}"/>
    <dgm:cxn modelId="{239E81E3-C2FA-49C5-BC85-BB9E73F49F1F}" type="presOf" srcId="{C45FBB39-6E7B-4622-B326-BF4A512AC050}" destId="{C1E41613-AC13-4D28-97AA-CE8D5C613B30}" srcOrd="0" destOrd="0" presId="urn:microsoft.com/office/officeart/2018/2/layout/IconLabelDescriptionList"/>
    <dgm:cxn modelId="{D13649E7-175C-44D8-AEF6-8B3A2EB61F5E}" srcId="{51A5209F-E4E2-4196-9BB3-A7F8432D9A84}" destId="{6BAE366C-69B3-4E86-913E-E0C25E737399}" srcOrd="1" destOrd="0" parTransId="{FA2F8187-5160-4DB9-B8C9-622E9C44C61F}" sibTransId="{AE76586C-8958-45D7-B90F-B59907300C03}"/>
    <dgm:cxn modelId="{791BBCE7-9BBE-469B-A4AE-51153701879D}" type="presOf" srcId="{6BAE366C-69B3-4E86-913E-E0C25E737399}" destId="{82F7C472-C9F9-486B-8B88-8E5172E98E4F}" srcOrd="0" destOrd="1" presId="urn:microsoft.com/office/officeart/2018/2/layout/IconLabelDescriptionList"/>
    <dgm:cxn modelId="{88E7851D-72C6-4985-9986-9125B60E4997}" type="presParOf" srcId="{D807C903-00AD-4701-B693-DF3C9052945D}" destId="{443FAE29-1B42-46BA-9EF2-8B65698E1C23}" srcOrd="0" destOrd="0" presId="urn:microsoft.com/office/officeart/2018/2/layout/IconLabelDescriptionList"/>
    <dgm:cxn modelId="{74C435E8-79D2-476A-91D7-673DABF7E526}" type="presParOf" srcId="{443FAE29-1B42-46BA-9EF2-8B65698E1C23}" destId="{297919AD-5621-4578-A052-0F96E7504E98}" srcOrd="0" destOrd="0" presId="urn:microsoft.com/office/officeart/2018/2/layout/IconLabelDescriptionList"/>
    <dgm:cxn modelId="{AAB098DB-F9B7-4E22-814C-679CBBFD9D5F}" type="presParOf" srcId="{443FAE29-1B42-46BA-9EF2-8B65698E1C23}" destId="{24AA59E5-4D47-4CF1-AD95-59A1A9669B2F}" srcOrd="1" destOrd="0" presId="urn:microsoft.com/office/officeart/2018/2/layout/IconLabelDescriptionList"/>
    <dgm:cxn modelId="{11FC8D45-3DEB-41A2-B0E6-06290918A0AF}" type="presParOf" srcId="{443FAE29-1B42-46BA-9EF2-8B65698E1C23}" destId="{C1E41613-AC13-4D28-97AA-CE8D5C613B30}" srcOrd="2" destOrd="0" presId="urn:microsoft.com/office/officeart/2018/2/layout/IconLabelDescriptionList"/>
    <dgm:cxn modelId="{17540005-7D5F-4986-85E3-235EEC4325A5}" type="presParOf" srcId="{443FAE29-1B42-46BA-9EF2-8B65698E1C23}" destId="{21BD77E0-C872-471A-A34C-AF51CE53A817}" srcOrd="3" destOrd="0" presId="urn:microsoft.com/office/officeart/2018/2/layout/IconLabelDescriptionList"/>
    <dgm:cxn modelId="{FF2F8B22-717C-4563-8955-07FFF171CB37}" type="presParOf" srcId="{443FAE29-1B42-46BA-9EF2-8B65698E1C23}" destId="{7934A889-B36C-4192-B5C0-EC558FE469F1}" srcOrd="4" destOrd="0" presId="urn:microsoft.com/office/officeart/2018/2/layout/IconLabelDescriptionList"/>
    <dgm:cxn modelId="{53547DA3-8BCC-413C-A018-D9F0EA3E255B}" type="presParOf" srcId="{D807C903-00AD-4701-B693-DF3C9052945D}" destId="{06F5372B-96EC-4D36-A0EE-3A99C7DF66CC}" srcOrd="1" destOrd="0" presId="urn:microsoft.com/office/officeart/2018/2/layout/IconLabelDescriptionList"/>
    <dgm:cxn modelId="{83AD3D07-BFD1-432C-BB6E-B1997EF91F12}" type="presParOf" srcId="{D807C903-00AD-4701-B693-DF3C9052945D}" destId="{3B9922E5-D360-4D30-ACD2-7261C4DDDCF9}" srcOrd="2" destOrd="0" presId="urn:microsoft.com/office/officeart/2018/2/layout/IconLabelDescriptionList"/>
    <dgm:cxn modelId="{D0C6986B-9DCF-402B-BBA1-91C90E7315B3}" type="presParOf" srcId="{3B9922E5-D360-4D30-ACD2-7261C4DDDCF9}" destId="{6436B3E6-E82A-4F83-8AD6-DDAFC636F91C}" srcOrd="0" destOrd="0" presId="urn:microsoft.com/office/officeart/2018/2/layout/IconLabelDescriptionList"/>
    <dgm:cxn modelId="{3F62A829-02C2-43EE-B99F-34AD1F532224}" type="presParOf" srcId="{3B9922E5-D360-4D30-ACD2-7261C4DDDCF9}" destId="{B7797EAE-B4BA-4290-8776-5586E1AFE954}" srcOrd="1" destOrd="0" presId="urn:microsoft.com/office/officeart/2018/2/layout/IconLabelDescriptionList"/>
    <dgm:cxn modelId="{3ECBD60F-85B8-4A28-964F-5392D43091C2}" type="presParOf" srcId="{3B9922E5-D360-4D30-ACD2-7261C4DDDCF9}" destId="{868748F5-21F3-4051-84E9-E0EF5E6EA67C}" srcOrd="2" destOrd="0" presId="urn:microsoft.com/office/officeart/2018/2/layout/IconLabelDescriptionList"/>
    <dgm:cxn modelId="{73B2151E-7BC9-4AC9-A057-603DBAC7FE4F}" type="presParOf" srcId="{3B9922E5-D360-4D30-ACD2-7261C4DDDCF9}" destId="{90256944-6898-494D-B743-18C6EE7F6951}" srcOrd="3" destOrd="0" presId="urn:microsoft.com/office/officeart/2018/2/layout/IconLabelDescriptionList"/>
    <dgm:cxn modelId="{0DC7E6A0-F968-40C1-9732-6372959F4190}" type="presParOf" srcId="{3B9922E5-D360-4D30-ACD2-7261C4DDDCF9}" destId="{82F7C472-C9F9-486B-8B88-8E5172E98E4F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919AD-5621-4578-A052-0F96E7504E98}">
      <dsp:nvSpPr>
        <dsp:cNvPr id="0" name=""/>
        <dsp:cNvSpPr/>
      </dsp:nvSpPr>
      <dsp:spPr>
        <a:xfrm>
          <a:off x="421764" y="154464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E41613-AC13-4D28-97AA-CE8D5C613B30}">
      <dsp:nvSpPr>
        <dsp:cNvPr id="0" name=""/>
        <dsp:cNvSpPr/>
      </dsp:nvSpPr>
      <dsp:spPr>
        <a:xfrm>
          <a:off x="421764" y="1840287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de-DE" sz="3400" kern="1200"/>
            <a:t>Construction principles:</a:t>
          </a:r>
          <a:endParaRPr lang="en-US" sz="3400" kern="1200"/>
        </a:p>
      </dsp:txBody>
      <dsp:txXfrm>
        <a:off x="421764" y="1840287"/>
        <a:ext cx="4320000" cy="648000"/>
      </dsp:txXfrm>
    </dsp:sp>
    <dsp:sp modelId="{7934A889-B36C-4192-B5C0-EC558FE469F1}">
      <dsp:nvSpPr>
        <dsp:cNvPr id="0" name=""/>
        <dsp:cNvSpPr/>
      </dsp:nvSpPr>
      <dsp:spPr>
        <a:xfrm>
          <a:off x="421764" y="2569135"/>
          <a:ext cx="4320000" cy="16277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Theory language</a:t>
          </a:r>
          <a:endParaRPr lang="en-US" sz="1700" kern="1200"/>
        </a:p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User driven development of the vocabulary</a:t>
          </a:r>
          <a:endParaRPr lang="en-US" sz="1700" kern="1200"/>
        </a:p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Linking to existing vocabularies and LOD-Resources </a:t>
          </a:r>
          <a:endParaRPr lang="en-US" sz="1700" kern="1200"/>
        </a:p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Open interface(s) for re-use</a:t>
          </a:r>
          <a:endParaRPr lang="en-US" sz="1700" kern="1200"/>
        </a:p>
      </dsp:txBody>
      <dsp:txXfrm>
        <a:off x="421764" y="2569135"/>
        <a:ext cx="4320000" cy="1627738"/>
      </dsp:txXfrm>
    </dsp:sp>
    <dsp:sp modelId="{6436B3E6-E82A-4F83-8AD6-DDAFC636F91C}">
      <dsp:nvSpPr>
        <dsp:cNvPr id="0" name=""/>
        <dsp:cNvSpPr/>
      </dsp:nvSpPr>
      <dsp:spPr>
        <a:xfrm>
          <a:off x="5497765" y="154464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748F5-21F3-4051-84E9-E0EF5E6EA67C}">
      <dsp:nvSpPr>
        <dsp:cNvPr id="0" name=""/>
        <dsp:cNvSpPr/>
      </dsp:nvSpPr>
      <dsp:spPr>
        <a:xfrm>
          <a:off x="5497765" y="1840287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de-DE" sz="3400" kern="1200"/>
            <a:t>Components:</a:t>
          </a:r>
          <a:endParaRPr lang="en-US" sz="3400" kern="1200"/>
        </a:p>
      </dsp:txBody>
      <dsp:txXfrm>
        <a:off x="5497765" y="1840287"/>
        <a:ext cx="4320000" cy="648000"/>
      </dsp:txXfrm>
    </dsp:sp>
    <dsp:sp modelId="{82F7C472-C9F9-486B-8B88-8E5172E98E4F}">
      <dsp:nvSpPr>
        <dsp:cNvPr id="0" name=""/>
        <dsp:cNvSpPr/>
      </dsp:nvSpPr>
      <dsp:spPr>
        <a:xfrm>
          <a:off x="5497765" y="2569135"/>
          <a:ext cx="4320000" cy="16277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Data model for the concept registry</a:t>
          </a:r>
          <a:endParaRPr lang="en-US" sz="1700" kern="1200"/>
        </a:p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Annotation Tool (linking concepts to the measurement metadata)</a:t>
          </a:r>
          <a:endParaRPr lang="en-US" sz="1700" kern="1200"/>
        </a:p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Triple Store</a:t>
          </a:r>
          <a:endParaRPr lang="en-US" sz="1700" kern="1200"/>
        </a:p>
      </dsp:txBody>
      <dsp:txXfrm>
        <a:off x="5497765" y="2569135"/>
        <a:ext cx="4320000" cy="1627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5D9FF-16E8-4C54-A20F-4E210045E233}" type="datetimeFigureOut">
              <a:rPr lang="de-DE" smtClean="0"/>
              <a:t>26.05.2023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9EB29-C52B-48F6-A168-A8DA975ED00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812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GGSS 2021 (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voting</a:t>
            </a:r>
            <a:r>
              <a:rPr lang="de-DE" dirty="0"/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29EB29-C52B-48F6-A168-A8DA975ED00D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0671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7B726C-8E2E-AA46-AC47-11E4A4B70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DF4981E-80DE-19C2-9570-CD324B49A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79A077-642E-B5F8-25DA-23683AD53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8CECEB-EE6F-827D-9B7A-09614102F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62B6F2-2B16-6B4C-42BA-290A94F61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0499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BF1BA8-940F-E380-CCB2-121B3D16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314AF57-0404-8819-AEB5-AE54E7F63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DB5550-7DF3-ED23-10B8-A2B389602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991CCD-8299-E723-F64A-B0FB05091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EECEFD-F031-FFC4-5B11-F88B4441D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054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EDB48EB-93BE-C2E3-0E94-71B82C2D1E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141A770-DA79-10B5-0D97-612F204AD9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2D1EC3-954B-92C7-5C2C-217753A00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5714452-9AAC-7932-FC4D-D14D4B784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F9AAAA-EA21-5A0D-4313-87708D71A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53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B1118-7825-F33A-CFEA-5466C1618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7D37A6-0A2E-94A8-6AB0-6B4549996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65FA1F-1A1F-366F-AC3D-FCCF8D7BB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97D898-725F-7B47-5541-6385F7BBE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4F3389-A9C1-38FE-1A95-92550EFBD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51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DFE22F-4859-8EF6-D02E-C5F3D0202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DE542F-2CCD-8557-D1AD-223BB8208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2C2116A-B188-2D3C-5DB7-2F33ECE1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1625DB9-FF72-B42E-7328-116061F33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85FD02D-7833-A4E5-409F-9EBDADCF9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92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F8E517-5793-F105-4672-14F9C2EC1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72B497-6B06-8412-47D8-7D8344613E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DA9976A-0E61-85C8-02B3-13DB31B1F6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363562E-D5A2-F20B-576C-AF2465BA3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7B7C81B-05E6-AEE6-A55F-509899EE2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A956B49-ECD3-C114-5147-CCDDDEA05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875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A71C2B-886C-F8CC-74C0-DD4AD36A4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ADD3DF-E3EB-1AC3-01F0-6F9A6BA31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0CC40E1-F1EE-B175-9C3A-BD5B1A5F61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BB217B2-C959-DDB2-F671-709962D67B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B100D00-DF81-C319-35F0-6DDB966A7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33E258A-13DF-4C1B-ECB2-26A2C383C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48F2BCB-F201-9029-B0A2-57C5F7CF4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91B7872-E3EE-1E38-5F75-276D4A908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8263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3D8B4-2F61-0418-D1CB-1669FDE6B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2C06E53-5739-E59E-B850-2B442BBF9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2D245C-B996-FFA7-36CF-A6D98939C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00B2E7D-4DA6-660D-6725-7940D395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677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52F76D4-D4E9-CB0D-D525-C90099948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DADC37-1037-5024-3345-556DFEF61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F41EA3-7E6E-C1DE-2FE4-80EDA497B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4625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6E0265-8BB0-E93B-402E-517BA5427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931194-BDC0-B60D-6872-AB51CA188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2871D0E-ED0A-4C60-C6C3-E459FE589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1A105C5-9036-9FFF-1F3F-FFF563D94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2F38FFC-0C86-FA15-AA9B-89BF1FE4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7477169-098D-043C-A67E-6C6C31118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317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A465C-2746-BB53-FD4B-4D553F841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4EF9BDF-BB27-E208-302B-E273989367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81E36E5-EDA9-65DA-22A1-0D6B12D46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1F7C99-36A4-BDF5-C1F0-CC16613B6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D5F4D1F-06B3-99C5-A0EE-07BD517DC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361F69E-C0F9-2358-52EC-6B33DA7B9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748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56BB68-D41D-8E9F-DDE8-D51908F42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51377E5-C61B-74CE-FDB4-9CAC1063D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7AA92E-BFBE-8E28-6DC9-1827C789C4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226AE-BDAB-4A3C-A299-1E4D15CFDB02}" type="datetimeFigureOut">
              <a:rPr lang="de-DE" smtClean="0"/>
              <a:t>25.05.2023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F3D00F-6C80-6722-C74B-082EFE656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97CE93-28C5-3A16-3239-89F5CBBAF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0E737-4475-4E20-993F-4E5AD385D9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45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s://www.diw.de/de/diw_01.c.862891.de/projekte/linked_open_research_data_for_social_science_pilot_study__lordpilot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8EDC3C-7997-3233-7DE6-6A3147B3BD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b="1" dirty="0">
                <a:effectLst/>
              </a:rPr>
              <a:t>Linked Open Research Data for Social Science</a:t>
            </a:r>
            <a:br>
              <a:rPr lang="en-US" sz="4400" b="1" dirty="0">
                <a:effectLst/>
              </a:rPr>
            </a:br>
            <a:endParaRPr lang="de-DE" sz="44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CDBD703-ECD3-B986-B569-7E243C431B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057544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>
                <a:effectLst/>
              </a:rPr>
              <a:t>A concept registry for granular data documentation</a:t>
            </a:r>
          </a:p>
          <a:p>
            <a:endParaRPr lang="en-US" b="1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Pascal Siegers</a:t>
            </a:r>
            <a:r>
              <a:rPr lang="de-DE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Dagmar Kern</a:t>
            </a:r>
            <a:r>
              <a:rPr lang="de-DE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Antonia May</a:t>
            </a:r>
            <a:r>
              <a:rPr lang="de-DE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Fakhri Momeni</a:t>
            </a:r>
            <a:r>
              <a:rPr lang="de-DE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Andreas Daniel</a:t>
            </a:r>
            <a:r>
              <a:rPr lang="de-DE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Ben Zapilko</a:t>
            </a:r>
            <a:r>
              <a:rPr lang="de-DE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Jana Nebelin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Claudia Saalbach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Knut </a:t>
            </a:r>
            <a:r>
              <a:rPr lang="de-DE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Wenzig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&amp; 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 Goebel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GESIS Leibniz-Institute for the Social Sciences, </a:t>
            </a:r>
            <a:r>
              <a:rPr lang="en-GB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German Centre for Higher Education Research and Science Studies, </a:t>
            </a:r>
            <a:r>
              <a:rPr lang="en-GB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German Socio Economic Panel (SOEP) at the German Institute for Economic Research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8346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463036" cy="1325563"/>
          </a:xfrm>
        </p:spPr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50"/>
                </a:solidFill>
              </a:rPr>
              <a:t>III. The LORD Annotation Tool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4721941" cy="4351338"/>
          </a:xfrm>
        </p:spPr>
        <p:txBody>
          <a:bodyPr>
            <a:normAutofit/>
          </a:bodyPr>
          <a:lstStyle/>
          <a:p>
            <a:r>
              <a:rPr lang="de-DE" sz="2400" dirty="0"/>
              <a:t>Displays </a:t>
            </a:r>
            <a:r>
              <a:rPr lang="de-DE" sz="2400" dirty="0" err="1"/>
              <a:t>question</a:t>
            </a:r>
            <a:r>
              <a:rPr lang="de-DE" sz="2400" dirty="0"/>
              <a:t> and variable </a:t>
            </a:r>
            <a:r>
              <a:rPr lang="de-DE" sz="2400" dirty="0" err="1"/>
              <a:t>metadata</a:t>
            </a:r>
            <a:endParaRPr lang="de-DE" sz="2400" dirty="0"/>
          </a:p>
          <a:p>
            <a:r>
              <a:rPr lang="de-DE" sz="2400" dirty="0" err="1"/>
              <a:t>Allows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select</a:t>
            </a:r>
            <a:r>
              <a:rPr lang="de-DE" sz="2400" dirty="0"/>
              <a:t> a </a:t>
            </a:r>
            <a:r>
              <a:rPr lang="de-DE" sz="2400" dirty="0" err="1"/>
              <a:t>concept</a:t>
            </a:r>
            <a:r>
              <a:rPr lang="de-DE" sz="2400" dirty="0"/>
              <a:t>/</a:t>
            </a:r>
            <a:r>
              <a:rPr lang="de-DE" sz="2400" dirty="0" err="1"/>
              <a:t>topic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Thesaurus </a:t>
            </a:r>
            <a:r>
              <a:rPr lang="de-DE" sz="2400" dirty="0" err="1"/>
              <a:t>Social</a:t>
            </a:r>
            <a:r>
              <a:rPr lang="de-DE" sz="2400" dirty="0"/>
              <a:t> Sciences (</a:t>
            </a:r>
            <a:r>
              <a:rPr lang="de-DE" sz="2400" dirty="0" err="1"/>
              <a:t>TheSoz</a:t>
            </a:r>
            <a:r>
              <a:rPr lang="de-DE" sz="2400" dirty="0"/>
              <a:t>)</a:t>
            </a:r>
          </a:p>
          <a:p>
            <a:r>
              <a:rPr lang="de-DE" sz="2400" dirty="0">
                <a:sym typeface="Wingdings" panose="05000000000000000000" pitchFamily="2" charset="2"/>
              </a:rPr>
              <a:t>New </a:t>
            </a:r>
            <a:r>
              <a:rPr lang="de-DE" sz="2400" dirty="0" err="1">
                <a:sym typeface="Wingdings" panose="05000000000000000000" pitchFamily="2" charset="2"/>
              </a:rPr>
              <a:t>concepts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are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linked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to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the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measurement</a:t>
            </a:r>
            <a:r>
              <a:rPr lang="de-DE" sz="2400" dirty="0">
                <a:sym typeface="Wingdings" panose="05000000000000000000" pitchFamily="2" charset="2"/>
              </a:rPr>
              <a:t> and </a:t>
            </a:r>
            <a:r>
              <a:rPr lang="de-DE" sz="2400" dirty="0" err="1">
                <a:sym typeface="Wingdings" panose="05000000000000000000" pitchFamily="2" charset="2"/>
              </a:rPr>
              <a:t>added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to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the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concept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registry</a:t>
            </a:r>
            <a:endParaRPr lang="de-DE" sz="2400" dirty="0">
              <a:sym typeface="Wingdings" panose="05000000000000000000" pitchFamily="2" charset="2"/>
            </a:endParaRPr>
          </a:p>
          <a:p>
            <a:pPr lvl="1"/>
            <a:r>
              <a:rPr lang="de-DE" sz="2000" dirty="0" err="1">
                <a:sym typeface="Wingdings" panose="05000000000000000000" pitchFamily="2" charset="2"/>
              </a:rPr>
              <a:t>Autmatic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query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extension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supports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selection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of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existing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concepts</a:t>
            </a:r>
            <a:endParaRPr lang="de-DE" sz="2000" dirty="0">
              <a:sym typeface="Wingdings" panose="05000000000000000000" pitchFamily="2" charset="2"/>
            </a:endParaRPr>
          </a:p>
          <a:p>
            <a:pPr lvl="1"/>
            <a:r>
              <a:rPr lang="de-DE" sz="2000" dirty="0" err="1">
                <a:sym typeface="Wingdings" panose="05000000000000000000" pitchFamily="2" charset="2"/>
              </a:rPr>
              <a:t>Several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concepts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can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be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linked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to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the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metadata</a:t>
            </a:r>
            <a:endParaRPr lang="de-DE" sz="2000" dirty="0">
              <a:sym typeface="Wingdings" panose="05000000000000000000" pitchFamily="2" charset="2"/>
            </a:endParaRPr>
          </a:p>
          <a:p>
            <a:pPr marL="857250" lvl="1" indent="-400050">
              <a:buFont typeface="+mj-lt"/>
              <a:buAutoNum type="romanUcPeriod"/>
            </a:pPr>
            <a:endParaRPr lang="de-DE" sz="2000" dirty="0"/>
          </a:p>
          <a:p>
            <a:pPr marL="457200" lvl="1" indent="0">
              <a:buNone/>
            </a:pPr>
            <a:endParaRPr lang="de-DE" sz="20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910DEA1-5AD8-8FE9-7ED4-412F5A9B7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632" y="457503"/>
            <a:ext cx="6372951" cy="610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2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F0"/>
                </a:solidFill>
              </a:rPr>
              <a:t>IV. </a:t>
            </a:r>
            <a:r>
              <a:rPr lang="de-DE" sz="4000" b="1" dirty="0" err="1">
                <a:solidFill>
                  <a:srgbClr val="00B0F0"/>
                </a:solidFill>
              </a:rPr>
              <a:t>Lessons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Learned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from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the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pilot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study</a:t>
            </a:r>
            <a:r>
              <a:rPr lang="de-DE" sz="4000" b="1" dirty="0">
                <a:solidFill>
                  <a:srgbClr val="00B0F0"/>
                </a:solidFill>
              </a:rPr>
              <a:t>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6619406" cy="4351338"/>
          </a:xfrm>
        </p:spPr>
        <p:txBody>
          <a:bodyPr>
            <a:normAutofit/>
          </a:bodyPr>
          <a:lstStyle/>
          <a:p>
            <a:r>
              <a:rPr lang="de-DE" sz="2400" dirty="0"/>
              <a:t>Test </a:t>
            </a:r>
            <a:r>
              <a:rPr lang="de-DE" sz="2400" dirty="0" err="1"/>
              <a:t>annotation</a:t>
            </a:r>
            <a:r>
              <a:rPr lang="de-DE" sz="2400" dirty="0"/>
              <a:t> on </a:t>
            </a:r>
            <a:r>
              <a:rPr lang="de-DE" sz="2400" dirty="0" err="1"/>
              <a:t>data</a:t>
            </a:r>
            <a:endParaRPr lang="de-DE" sz="2400" dirty="0"/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/>
              <a:t>German </a:t>
            </a:r>
            <a:r>
              <a:rPr lang="de-DE" sz="2000" dirty="0" err="1"/>
              <a:t>Socio-economic</a:t>
            </a:r>
            <a:r>
              <a:rPr lang="de-DE" sz="2000" dirty="0"/>
              <a:t> </a:t>
            </a:r>
            <a:r>
              <a:rPr lang="de-DE" sz="2000" dirty="0" err="1"/>
              <a:t>panel</a:t>
            </a:r>
            <a:r>
              <a:rPr lang="de-DE" sz="2000" dirty="0"/>
              <a:t> (GSOEP), German National </a:t>
            </a:r>
            <a:r>
              <a:rPr lang="de-DE" sz="2000" dirty="0" err="1"/>
              <a:t>Academics</a:t>
            </a:r>
            <a:r>
              <a:rPr lang="de-DE" sz="2000" dirty="0"/>
              <a:t> Panel Study (</a:t>
            </a:r>
            <a:r>
              <a:rPr lang="de-DE" sz="2000" dirty="0" err="1"/>
              <a:t>nacaps</a:t>
            </a:r>
            <a:r>
              <a:rPr lang="de-DE" sz="2000" dirty="0"/>
              <a:t>), and German General </a:t>
            </a:r>
            <a:r>
              <a:rPr lang="de-DE" sz="2000" dirty="0" err="1"/>
              <a:t>Social</a:t>
            </a:r>
            <a:r>
              <a:rPr lang="de-DE" sz="2000" dirty="0"/>
              <a:t> Survey (GGSS)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 err="1"/>
              <a:t>Each</a:t>
            </a:r>
            <a:r>
              <a:rPr lang="de-DE" sz="2000" dirty="0"/>
              <a:t> </a:t>
            </a:r>
            <a:r>
              <a:rPr lang="de-DE" sz="2000" dirty="0" err="1"/>
              <a:t>project</a:t>
            </a:r>
            <a:r>
              <a:rPr lang="de-DE" sz="2000" dirty="0"/>
              <a:t> </a:t>
            </a:r>
            <a:r>
              <a:rPr lang="de-DE" sz="2000" dirty="0" err="1"/>
              <a:t>partner</a:t>
            </a:r>
            <a:r>
              <a:rPr lang="de-DE" sz="2000" dirty="0"/>
              <a:t> </a:t>
            </a:r>
            <a:r>
              <a:rPr lang="de-DE" sz="2000" dirty="0" err="1"/>
              <a:t>annotated</a:t>
            </a:r>
            <a:r>
              <a:rPr lang="de-DE" sz="2000" dirty="0"/>
              <a:t> </a:t>
            </a:r>
            <a:r>
              <a:rPr lang="de-DE" sz="2000" dirty="0" err="1"/>
              <a:t>selection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questions</a:t>
            </a:r>
            <a:r>
              <a:rPr lang="de-DE" sz="2000" dirty="0"/>
              <a:t> </a:t>
            </a:r>
            <a:r>
              <a:rPr lang="de-DE" sz="2000" dirty="0" err="1"/>
              <a:t>from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three</a:t>
            </a:r>
            <a:r>
              <a:rPr lang="de-DE" sz="2000" dirty="0"/>
              <a:t> </a:t>
            </a:r>
            <a:r>
              <a:rPr lang="de-DE" sz="2000" dirty="0" err="1"/>
              <a:t>surveys</a:t>
            </a:r>
            <a:r>
              <a:rPr lang="de-DE" sz="2000" dirty="0"/>
              <a:t> (</a:t>
            </a:r>
            <a:r>
              <a:rPr lang="de-DE" sz="2000" dirty="0" err="1"/>
              <a:t>topics</a:t>
            </a:r>
            <a:r>
              <a:rPr lang="de-DE" sz="2000" dirty="0"/>
              <a:t>: </a:t>
            </a:r>
            <a:r>
              <a:rPr lang="de-DE" sz="2000" dirty="0" err="1"/>
              <a:t>health</a:t>
            </a:r>
            <a:r>
              <a:rPr lang="de-DE" sz="2000" dirty="0"/>
              <a:t>, </a:t>
            </a:r>
            <a:r>
              <a:rPr lang="de-DE" sz="2000" dirty="0" err="1"/>
              <a:t>income</a:t>
            </a:r>
            <a:r>
              <a:rPr lang="de-DE" sz="2000" dirty="0"/>
              <a:t>, </a:t>
            </a:r>
            <a:r>
              <a:rPr lang="de-DE" sz="2000" dirty="0" err="1"/>
              <a:t>migration</a:t>
            </a:r>
            <a:r>
              <a:rPr lang="de-DE" sz="2000" dirty="0"/>
              <a:t> etc.)</a:t>
            </a:r>
          </a:p>
          <a:p>
            <a:pPr lvl="1"/>
            <a:endParaRPr lang="de-DE" sz="2000" dirty="0"/>
          </a:p>
          <a:p>
            <a:r>
              <a:rPr lang="de-DE" sz="2400" dirty="0"/>
              <a:t>Core </a:t>
            </a:r>
            <a:r>
              <a:rPr lang="de-DE" sz="2400" dirty="0" err="1"/>
              <a:t>questions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test</a:t>
            </a:r>
            <a:r>
              <a:rPr lang="de-DE" sz="2400" dirty="0"/>
              <a:t> </a:t>
            </a:r>
            <a:r>
              <a:rPr lang="de-DE" sz="2400" dirty="0" err="1"/>
              <a:t>run</a:t>
            </a:r>
            <a:endParaRPr lang="de-DE" sz="2400" dirty="0"/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/>
              <a:t>Do </a:t>
            </a:r>
            <a:r>
              <a:rPr lang="de-DE" sz="2000" dirty="0" err="1"/>
              <a:t>annotations</a:t>
            </a:r>
            <a:r>
              <a:rPr lang="de-DE" sz="2000" dirty="0"/>
              <a:t> „</a:t>
            </a:r>
            <a:r>
              <a:rPr lang="de-DE" sz="2000" dirty="0" err="1"/>
              <a:t>overlap</a:t>
            </a:r>
            <a:r>
              <a:rPr lang="de-DE" sz="2000" dirty="0"/>
              <a:t>“ </a:t>
            </a:r>
            <a:r>
              <a:rPr lang="de-DE" sz="2000" dirty="0" err="1"/>
              <a:t>substantively</a:t>
            </a:r>
            <a:r>
              <a:rPr lang="de-DE" sz="2000" dirty="0"/>
              <a:t>?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 err="1"/>
              <a:t>Is</a:t>
            </a:r>
            <a:r>
              <a:rPr lang="de-DE" sz="2000" dirty="0"/>
              <a:t> </a:t>
            </a:r>
            <a:r>
              <a:rPr lang="de-DE" sz="2000" dirty="0" err="1"/>
              <a:t>there</a:t>
            </a:r>
            <a:r>
              <a:rPr lang="de-DE" sz="2000" dirty="0"/>
              <a:t> </a:t>
            </a:r>
            <a:r>
              <a:rPr lang="de-DE" sz="2000" i="1" dirty="0" err="1"/>
              <a:t>between</a:t>
            </a:r>
            <a:r>
              <a:rPr lang="de-DE" sz="2000" i="1" dirty="0"/>
              <a:t> </a:t>
            </a:r>
            <a:r>
              <a:rPr lang="de-DE" sz="2000" i="1" dirty="0" err="1"/>
              <a:t>concepts</a:t>
            </a:r>
            <a:r>
              <a:rPr lang="de-DE" sz="2000" i="1" dirty="0"/>
              <a:t> </a:t>
            </a:r>
            <a:r>
              <a:rPr lang="de-DE" sz="2000" i="1" dirty="0" err="1"/>
              <a:t>structure</a:t>
            </a:r>
            <a:r>
              <a:rPr lang="de-DE" sz="2000" dirty="0"/>
              <a:t> „</a:t>
            </a:r>
            <a:r>
              <a:rPr lang="de-DE" sz="2000" dirty="0" err="1"/>
              <a:t>emerging</a:t>
            </a:r>
            <a:r>
              <a:rPr lang="de-DE" sz="2000" dirty="0"/>
              <a:t>“ </a:t>
            </a:r>
            <a:r>
              <a:rPr lang="de-DE" sz="2000" dirty="0" err="1"/>
              <a:t>from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annotations</a:t>
            </a:r>
            <a:r>
              <a:rPr lang="de-DE" sz="2000" dirty="0"/>
              <a:t>?</a:t>
            </a:r>
          </a:p>
          <a:p>
            <a:pPr lvl="1"/>
            <a:endParaRPr lang="de-DE" sz="2000" dirty="0"/>
          </a:p>
          <a:p>
            <a:pPr marL="857250" lvl="1" indent="-400050">
              <a:buFont typeface="+mj-lt"/>
              <a:buAutoNum type="romanUcPeriod"/>
            </a:pPr>
            <a:endParaRPr lang="de-DE" sz="2000" dirty="0"/>
          </a:p>
          <a:p>
            <a:pPr marL="457200" lvl="1" indent="0">
              <a:buNone/>
            </a:pPr>
            <a:endParaRPr lang="de-DE" sz="2000" dirty="0"/>
          </a:p>
        </p:txBody>
      </p:sp>
      <p:pic>
        <p:nvPicPr>
          <p:cNvPr id="5" name="Grafik 4" descr="Ein Bild, das Schrift, Grafiken, Logo, Grafikdesign enthält.&#10;&#10;Automatisch generierte Beschreibung">
            <a:extLst>
              <a:ext uri="{FF2B5EF4-FFF2-40B4-BE49-F238E27FC236}">
                <a16:creationId xmlns:a16="http://schemas.microsoft.com/office/drawing/2014/main" id="{A0FF65EC-69C5-F19F-8AD1-31BB72A3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650" y="4876062"/>
            <a:ext cx="3716345" cy="1300901"/>
          </a:xfrm>
          <a:prstGeom prst="rect">
            <a:avLst/>
          </a:prstGeom>
        </p:spPr>
      </p:pic>
      <p:pic>
        <p:nvPicPr>
          <p:cNvPr id="7" name="Grafik 6" descr="Ein Bild, das Schrift, Logo, Grafiken, Symbol enthält.&#10;&#10;Automatisch generierte Beschreibung">
            <a:extLst>
              <a:ext uri="{FF2B5EF4-FFF2-40B4-BE49-F238E27FC236}">
                <a16:creationId xmlns:a16="http://schemas.microsoft.com/office/drawing/2014/main" id="{3156443B-734B-B409-E024-6030E2E29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650" y="1963791"/>
            <a:ext cx="3263964" cy="1187398"/>
          </a:xfrm>
          <a:prstGeom prst="rect">
            <a:avLst/>
          </a:prstGeom>
        </p:spPr>
      </p:pic>
      <p:pic>
        <p:nvPicPr>
          <p:cNvPr id="10" name="Grafik 9" descr="Ein Bild, das Schrift, Grafiken, Typografie, Logo enthält.&#10;&#10;Automatisch generierte Beschreibung">
            <a:extLst>
              <a:ext uri="{FF2B5EF4-FFF2-40B4-BE49-F238E27FC236}">
                <a16:creationId xmlns:a16="http://schemas.microsoft.com/office/drawing/2014/main" id="{172EE1C8-EED1-FD24-E79F-AF6C9C619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650" y="3151189"/>
            <a:ext cx="3048006" cy="198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85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F0"/>
                </a:solidFill>
              </a:rPr>
              <a:t>IV. </a:t>
            </a:r>
            <a:r>
              <a:rPr lang="de-DE" sz="4000" b="1" dirty="0" err="1">
                <a:solidFill>
                  <a:srgbClr val="00B0F0"/>
                </a:solidFill>
              </a:rPr>
              <a:t>Lessons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Learned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from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the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pilot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study</a:t>
            </a:r>
            <a:r>
              <a:rPr lang="de-DE" sz="4000" b="1" dirty="0">
                <a:solidFill>
                  <a:srgbClr val="00B0F0"/>
                </a:solidFill>
              </a:rPr>
              <a:t>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312086" cy="4351338"/>
          </a:xfrm>
        </p:spPr>
        <p:txBody>
          <a:bodyPr>
            <a:normAutofit/>
          </a:bodyPr>
          <a:lstStyle/>
          <a:p>
            <a:r>
              <a:rPr lang="de-DE" sz="2400" dirty="0"/>
              <a:t>Great </a:t>
            </a:r>
            <a:r>
              <a:rPr lang="de-DE" sz="2400" dirty="0" err="1"/>
              <a:t>diversity</a:t>
            </a:r>
            <a:r>
              <a:rPr lang="de-DE" sz="2400" dirty="0"/>
              <a:t> in individual </a:t>
            </a:r>
            <a:r>
              <a:rPr lang="de-DE" sz="2400" dirty="0" err="1"/>
              <a:t>annotation</a:t>
            </a:r>
            <a:r>
              <a:rPr lang="de-DE" sz="2400" dirty="0"/>
              <a:t> </a:t>
            </a:r>
            <a:r>
              <a:rPr lang="de-DE" sz="2400" dirty="0" err="1"/>
              <a:t>styles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 err="1"/>
              <a:t>Results</a:t>
            </a:r>
            <a:r>
              <a:rPr lang="de-DE" sz="2400" dirty="0"/>
              <a:t> in large </a:t>
            </a:r>
            <a:r>
              <a:rPr lang="de-DE" sz="2400" dirty="0" err="1"/>
              <a:t>amount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different </a:t>
            </a:r>
            <a:r>
              <a:rPr lang="de-DE" sz="2400" dirty="0" err="1"/>
              <a:t>concept</a:t>
            </a:r>
            <a:r>
              <a:rPr lang="de-DE" sz="2400" dirty="0"/>
              <a:t> </a:t>
            </a:r>
            <a:r>
              <a:rPr lang="de-DE" sz="2400" dirty="0" err="1"/>
              <a:t>term</a:t>
            </a:r>
            <a:r>
              <a:rPr lang="de-DE" sz="2400" dirty="0"/>
              <a:t> </a:t>
            </a:r>
            <a:r>
              <a:rPr lang="de-DE" sz="2400" dirty="0" err="1"/>
              <a:t>that</a:t>
            </a:r>
            <a:r>
              <a:rPr lang="de-DE" sz="2400" dirty="0"/>
              <a:t> </a:t>
            </a:r>
            <a:r>
              <a:rPr lang="de-DE" sz="2400" dirty="0" err="1"/>
              <a:t>cover</a:t>
            </a:r>
            <a:r>
              <a:rPr lang="de-DE" sz="2400" dirty="0"/>
              <a:t> </a:t>
            </a:r>
            <a:r>
              <a:rPr lang="de-DE" sz="2400" dirty="0" err="1"/>
              <a:t>very</a:t>
            </a:r>
            <a:r>
              <a:rPr lang="de-DE" sz="2400" dirty="0"/>
              <a:t> </a:t>
            </a:r>
            <a:r>
              <a:rPr lang="de-DE" sz="2400" dirty="0" err="1"/>
              <a:t>similar</a:t>
            </a:r>
            <a:r>
              <a:rPr lang="de-DE" sz="2400" dirty="0"/>
              <a:t> </a:t>
            </a:r>
            <a:r>
              <a:rPr lang="de-DE" sz="2400" dirty="0" err="1"/>
              <a:t>measurements</a:t>
            </a:r>
            <a:endParaRPr lang="de-DE" sz="2400" dirty="0"/>
          </a:p>
          <a:p>
            <a:pPr lvl="1"/>
            <a:r>
              <a:rPr lang="de-DE" sz="2000" dirty="0"/>
              <a:t>Non-substantive </a:t>
            </a:r>
            <a:r>
              <a:rPr lang="de-DE" sz="2000" dirty="0" err="1"/>
              <a:t>differences</a:t>
            </a:r>
            <a:r>
              <a:rPr lang="de-DE" sz="2000" dirty="0"/>
              <a:t> in </a:t>
            </a:r>
            <a:r>
              <a:rPr lang="de-DE" sz="2000" dirty="0" err="1"/>
              <a:t>concepts</a:t>
            </a:r>
            <a:endParaRPr lang="de-DE" sz="2000" dirty="0"/>
          </a:p>
          <a:p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53CBBCE-B67A-6A0C-D6DE-EAC363AE37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8" t="13347" r="16342" b="18252"/>
          <a:stretch/>
        </p:blipFill>
        <p:spPr bwMode="auto">
          <a:xfrm>
            <a:off x="7979141" y="2165033"/>
            <a:ext cx="2399665" cy="16300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EB32141-15B3-FE8C-74A7-0FABDA3AD0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9" t="11990" r="15891" b="22034"/>
          <a:stretch/>
        </p:blipFill>
        <p:spPr bwMode="auto">
          <a:xfrm>
            <a:off x="6096000" y="4269423"/>
            <a:ext cx="2792730" cy="17995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CB53819-DA55-EAF2-B6E1-B7E3DE48A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1" t="12668" r="20085" b="16940"/>
          <a:stretch/>
        </p:blipFill>
        <p:spPr bwMode="auto">
          <a:xfrm>
            <a:off x="9392920" y="4269423"/>
            <a:ext cx="2799080" cy="20154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D3CBF961-7360-D7D9-2C75-1AC65849B004}"/>
              </a:ext>
            </a:extLst>
          </p:cNvPr>
          <p:cNvCxnSpPr>
            <a:stCxn id="5" idx="0"/>
            <a:endCxn id="4" idx="1"/>
          </p:cNvCxnSpPr>
          <p:nvPr/>
        </p:nvCxnSpPr>
        <p:spPr>
          <a:xfrm flipV="1">
            <a:off x="7492365" y="2980056"/>
            <a:ext cx="486776" cy="1289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EB50E16E-CA06-3254-E591-2E4B2E93656A}"/>
              </a:ext>
            </a:extLst>
          </p:cNvPr>
          <p:cNvCxnSpPr>
            <a:stCxn id="6" idx="0"/>
            <a:endCxn id="4" idx="3"/>
          </p:cNvCxnSpPr>
          <p:nvPr/>
        </p:nvCxnSpPr>
        <p:spPr>
          <a:xfrm flipH="1" flipV="1">
            <a:off x="10378806" y="2980056"/>
            <a:ext cx="413654" cy="1289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CB342BA6-6675-C0F8-7979-0D729FF24AFF}"/>
              </a:ext>
            </a:extLst>
          </p:cNvPr>
          <p:cNvSpPr txBox="1"/>
          <p:nvPr/>
        </p:nvSpPr>
        <p:spPr>
          <a:xfrm>
            <a:off x="6153462" y="6069013"/>
            <a:ext cx="2792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/>
              <a:t>Annotator</a:t>
            </a:r>
            <a:r>
              <a:rPr lang="de-DE" sz="1600" dirty="0"/>
              <a:t> 1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F031AE2E-3D8C-AA69-8D09-7C96FD4C0470}"/>
              </a:ext>
            </a:extLst>
          </p:cNvPr>
          <p:cNvSpPr txBox="1"/>
          <p:nvPr/>
        </p:nvSpPr>
        <p:spPr>
          <a:xfrm>
            <a:off x="9396095" y="6069013"/>
            <a:ext cx="2792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err="1"/>
              <a:t>Annotator</a:t>
            </a:r>
            <a:r>
              <a:rPr lang="de-DE" sz="1600" dirty="0"/>
              <a:t> 2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4FD28452-B2B5-E19F-052D-8E21A940642F}"/>
              </a:ext>
            </a:extLst>
          </p:cNvPr>
          <p:cNvSpPr txBox="1"/>
          <p:nvPr/>
        </p:nvSpPr>
        <p:spPr>
          <a:xfrm>
            <a:off x="9399270" y="1995756"/>
            <a:ext cx="2792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err="1"/>
              <a:t>Full</a:t>
            </a:r>
            <a:r>
              <a:rPr lang="de-DE" sz="1600" dirty="0"/>
              <a:t> </a:t>
            </a:r>
            <a:r>
              <a:rPr lang="de-DE" sz="1600" dirty="0" err="1"/>
              <a:t>annotation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249256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F0"/>
                </a:solidFill>
              </a:rPr>
              <a:t>IV. </a:t>
            </a:r>
            <a:r>
              <a:rPr lang="de-DE" sz="4000" b="1" dirty="0" err="1">
                <a:solidFill>
                  <a:srgbClr val="00B0F0"/>
                </a:solidFill>
              </a:rPr>
              <a:t>Lessons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Learned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from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the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pilot</a:t>
            </a:r>
            <a:r>
              <a:rPr lang="de-DE" sz="4000" b="1" dirty="0">
                <a:solidFill>
                  <a:srgbClr val="00B0F0"/>
                </a:solidFill>
              </a:rPr>
              <a:t> </a:t>
            </a:r>
            <a:r>
              <a:rPr lang="de-DE" sz="4000" b="1" dirty="0" err="1">
                <a:solidFill>
                  <a:srgbClr val="00B0F0"/>
                </a:solidFill>
              </a:rPr>
              <a:t>study</a:t>
            </a:r>
            <a:r>
              <a:rPr lang="de-DE" sz="4000" b="1" dirty="0">
                <a:solidFill>
                  <a:srgbClr val="00B0F0"/>
                </a:solidFill>
              </a:rPr>
              <a:t>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312086" cy="4351338"/>
          </a:xfrm>
        </p:spPr>
        <p:txBody>
          <a:bodyPr>
            <a:normAutofit/>
          </a:bodyPr>
          <a:lstStyle/>
          <a:p>
            <a:r>
              <a:rPr lang="de-DE" sz="2400" dirty="0"/>
              <a:t>More </a:t>
            </a:r>
            <a:r>
              <a:rPr lang="de-DE" sz="2400" dirty="0" err="1"/>
              <a:t>general</a:t>
            </a:r>
            <a:r>
              <a:rPr lang="de-DE" sz="2400" dirty="0"/>
              <a:t> </a:t>
            </a:r>
            <a:r>
              <a:rPr lang="de-DE" sz="2400" dirty="0" err="1"/>
              <a:t>terms</a:t>
            </a:r>
            <a:r>
              <a:rPr lang="de-DE" sz="2400" dirty="0"/>
              <a:t> (</a:t>
            </a:r>
            <a:r>
              <a:rPr lang="de-DE" sz="2400" dirty="0" err="1"/>
              <a:t>topics</a:t>
            </a:r>
            <a:r>
              <a:rPr lang="de-DE" sz="2400" dirty="0"/>
              <a:t>) </a:t>
            </a:r>
            <a:r>
              <a:rPr lang="de-DE" sz="2400" dirty="0" err="1"/>
              <a:t>seemingly</a:t>
            </a:r>
            <a:r>
              <a:rPr lang="de-DE" sz="2400" dirty="0"/>
              <a:t> </a:t>
            </a:r>
            <a:r>
              <a:rPr lang="de-DE" sz="2400" dirty="0" err="1"/>
              <a:t>create</a:t>
            </a:r>
            <a:r>
              <a:rPr lang="de-DE" sz="2400" dirty="0"/>
              <a:t> links </a:t>
            </a:r>
            <a:r>
              <a:rPr lang="de-DE" sz="2400" dirty="0" err="1"/>
              <a:t>between</a:t>
            </a:r>
            <a:r>
              <a:rPr lang="de-DE" sz="2400" dirty="0"/>
              <a:t> </a:t>
            </a:r>
            <a:r>
              <a:rPr lang="de-DE" sz="2400" dirty="0" err="1"/>
              <a:t>basic</a:t>
            </a:r>
            <a:r>
              <a:rPr lang="de-DE" sz="2400" dirty="0"/>
              <a:t> </a:t>
            </a:r>
            <a:r>
              <a:rPr lang="de-DE" sz="2400" dirty="0" err="1"/>
              <a:t>level</a:t>
            </a:r>
            <a:r>
              <a:rPr lang="de-DE" sz="2400" dirty="0"/>
              <a:t> and </a:t>
            </a:r>
            <a:r>
              <a:rPr lang="de-DE" sz="2400" dirty="0" err="1"/>
              <a:t>secondary</a:t>
            </a:r>
            <a:r>
              <a:rPr lang="de-DE" sz="2400" dirty="0"/>
              <a:t> </a:t>
            </a:r>
            <a:r>
              <a:rPr lang="de-DE" sz="2400" dirty="0" err="1"/>
              <a:t>level</a:t>
            </a:r>
            <a:r>
              <a:rPr lang="de-DE" sz="2400" dirty="0"/>
              <a:t> (</a:t>
            </a:r>
            <a:r>
              <a:rPr lang="de-DE" sz="2400" dirty="0" err="1"/>
              <a:t>dimensions</a:t>
            </a:r>
            <a:r>
              <a:rPr lang="de-DE" sz="2400" dirty="0"/>
              <a:t>) </a:t>
            </a:r>
            <a:r>
              <a:rPr lang="de-DE" sz="2400" dirty="0" err="1"/>
              <a:t>concepts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The </a:t>
            </a:r>
            <a:r>
              <a:rPr lang="de-DE" sz="2400" dirty="0" err="1"/>
              <a:t>current</a:t>
            </a:r>
            <a:r>
              <a:rPr lang="de-DE" sz="2400" dirty="0"/>
              <a:t> </a:t>
            </a:r>
            <a:r>
              <a:rPr lang="de-DE" sz="2400" dirty="0" err="1"/>
              <a:t>structure</a:t>
            </a:r>
            <a:r>
              <a:rPr lang="de-DE" sz="2400" dirty="0"/>
              <a:t> </a:t>
            </a:r>
            <a:r>
              <a:rPr lang="de-DE" sz="2400" dirty="0" err="1"/>
              <a:t>lacks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possiblity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create</a:t>
            </a:r>
            <a:r>
              <a:rPr lang="de-DE" sz="2400" dirty="0"/>
              <a:t> links </a:t>
            </a:r>
            <a:r>
              <a:rPr lang="de-DE" sz="2400" dirty="0" err="1"/>
              <a:t>between</a:t>
            </a:r>
            <a:r>
              <a:rPr lang="de-DE" sz="2400" dirty="0"/>
              <a:t> </a:t>
            </a:r>
            <a:r>
              <a:rPr lang="de-DE" sz="2400" dirty="0" err="1"/>
              <a:t>concepts</a:t>
            </a:r>
            <a:endParaRPr lang="de-DE" sz="2400" dirty="0"/>
          </a:p>
          <a:p>
            <a:pPr lvl="1"/>
            <a:r>
              <a:rPr lang="de-DE" sz="2000" dirty="0" err="1"/>
              <a:t>Although</a:t>
            </a:r>
            <a:r>
              <a:rPr lang="de-DE" sz="2000" dirty="0"/>
              <a:t> </a:t>
            </a:r>
            <a:r>
              <a:rPr lang="de-DE" sz="2000" dirty="0" err="1"/>
              <a:t>this</a:t>
            </a:r>
            <a:r>
              <a:rPr lang="de-DE" sz="2000" dirty="0"/>
              <a:t> </a:t>
            </a:r>
            <a:r>
              <a:rPr lang="de-DE" sz="2000" dirty="0" err="1"/>
              <a:t>is</a:t>
            </a:r>
            <a:r>
              <a:rPr lang="de-DE" sz="2000" dirty="0"/>
              <a:t> </a:t>
            </a:r>
            <a:r>
              <a:rPr lang="de-DE" sz="2000" dirty="0" err="1"/>
              <a:t>part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data</a:t>
            </a:r>
            <a:r>
              <a:rPr lang="de-DE" sz="2000" dirty="0"/>
              <a:t> </a:t>
            </a:r>
            <a:r>
              <a:rPr lang="de-DE" sz="2000" dirty="0" err="1"/>
              <a:t>model</a:t>
            </a:r>
            <a:endParaRPr lang="de-DE" sz="2000" dirty="0"/>
          </a:p>
          <a:p>
            <a:endParaRPr lang="de-DE" sz="2400" dirty="0"/>
          </a:p>
          <a:p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AAAF4FF-B86B-6B0C-E49F-DF8897E60F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2" r="8995"/>
          <a:stretch/>
        </p:blipFill>
        <p:spPr bwMode="auto">
          <a:xfrm>
            <a:off x="6150287" y="2075112"/>
            <a:ext cx="6041713" cy="38523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61948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891143-7B9C-C0AC-4525-B9ADF087B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V. Outlook: developing the LORD „pipeline“</a:t>
            </a:r>
          </a:p>
        </p:txBody>
      </p:sp>
      <p:sp>
        <p:nvSpPr>
          <p:cNvPr id="38" name="Inhaltsplatzhalter 2">
            <a:extLst>
              <a:ext uri="{FF2B5EF4-FFF2-40B4-BE49-F238E27FC236}">
                <a16:creationId xmlns:a16="http://schemas.microsoft.com/office/drawing/2014/main" id="{779E88D4-DEEF-D585-7150-E0C13B1E9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10456888" cy="4351338"/>
          </a:xfrm>
        </p:spPr>
        <p:txBody>
          <a:bodyPr>
            <a:normAutofit/>
          </a:bodyPr>
          <a:lstStyle/>
          <a:p>
            <a:r>
              <a:rPr lang="de-DE" sz="2400" dirty="0" err="1"/>
              <a:t>Current</a:t>
            </a:r>
            <a:r>
              <a:rPr lang="de-DE" sz="2400" dirty="0"/>
              <a:t> </a:t>
            </a:r>
            <a:r>
              <a:rPr lang="de-DE" sz="2400" dirty="0" err="1"/>
              <a:t>project</a:t>
            </a:r>
            <a:r>
              <a:rPr lang="de-DE" sz="2400" dirty="0"/>
              <a:t> </a:t>
            </a:r>
            <a:r>
              <a:rPr lang="de-DE" sz="2400" dirty="0" err="1"/>
              <a:t>only</a:t>
            </a:r>
            <a:r>
              <a:rPr lang="de-DE" sz="2400" dirty="0"/>
              <a:t> </a:t>
            </a:r>
            <a:r>
              <a:rPr lang="de-DE" sz="2400" dirty="0" err="1"/>
              <a:t>covers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exploration</a:t>
            </a:r>
            <a:r>
              <a:rPr lang="de-DE" sz="2400" dirty="0"/>
              <a:t> </a:t>
            </a:r>
            <a:r>
              <a:rPr lang="de-DE" sz="2400" dirty="0" err="1"/>
              <a:t>phase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A </a:t>
            </a:r>
            <a:r>
              <a:rPr lang="de-DE" sz="2400" dirty="0" err="1"/>
              <a:t>user</a:t>
            </a:r>
            <a:r>
              <a:rPr lang="de-DE" sz="2400" dirty="0"/>
              <a:t> </a:t>
            </a:r>
            <a:r>
              <a:rPr lang="de-DE" sz="2400" dirty="0" err="1"/>
              <a:t>driven</a:t>
            </a:r>
            <a:r>
              <a:rPr lang="de-DE" sz="2400" dirty="0"/>
              <a:t> </a:t>
            </a:r>
            <a:r>
              <a:rPr lang="de-DE" sz="2400" dirty="0" err="1"/>
              <a:t>concept</a:t>
            </a:r>
            <a:r>
              <a:rPr lang="de-DE" sz="2400" dirty="0"/>
              <a:t> </a:t>
            </a:r>
            <a:r>
              <a:rPr lang="de-DE" sz="2400" dirty="0" err="1"/>
              <a:t>registry</a:t>
            </a:r>
            <a:r>
              <a:rPr lang="de-DE" sz="2400" dirty="0"/>
              <a:t> will </a:t>
            </a:r>
            <a:r>
              <a:rPr lang="de-DE" sz="2400" dirty="0" err="1"/>
              <a:t>require</a:t>
            </a:r>
            <a:r>
              <a:rPr lang="de-DE" sz="2400" dirty="0"/>
              <a:t> additional </a:t>
            </a:r>
            <a:r>
              <a:rPr lang="de-DE" sz="2400" dirty="0" err="1"/>
              <a:t>functionalities</a:t>
            </a:r>
            <a:endParaRPr lang="de-DE" sz="2400" dirty="0"/>
          </a:p>
          <a:p>
            <a:pPr lvl="1"/>
            <a:r>
              <a:rPr lang="de-DE" sz="2000" dirty="0"/>
              <a:t>Performant </a:t>
            </a:r>
            <a:r>
              <a:rPr lang="de-DE" sz="2000" dirty="0" err="1"/>
              <a:t>recommendation</a:t>
            </a:r>
            <a:r>
              <a:rPr lang="de-DE" sz="2000" dirty="0"/>
              <a:t> </a:t>
            </a:r>
            <a:r>
              <a:rPr lang="de-DE" sz="2000" dirty="0" err="1"/>
              <a:t>systems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</a:t>
            </a:r>
            <a:r>
              <a:rPr lang="de-DE" sz="2000" dirty="0" err="1"/>
              <a:t>concept</a:t>
            </a:r>
            <a:r>
              <a:rPr lang="de-DE" sz="2000" dirty="0"/>
              <a:t> </a:t>
            </a:r>
            <a:r>
              <a:rPr lang="de-DE" sz="2000" dirty="0" err="1"/>
              <a:t>based</a:t>
            </a:r>
            <a:r>
              <a:rPr lang="de-DE" sz="2000" dirty="0"/>
              <a:t> on </a:t>
            </a:r>
            <a:r>
              <a:rPr lang="de-DE" sz="2000" dirty="0" err="1"/>
              <a:t>measurement</a:t>
            </a:r>
            <a:r>
              <a:rPr lang="de-DE" sz="2000" dirty="0"/>
              <a:t> </a:t>
            </a:r>
            <a:r>
              <a:rPr lang="de-DE" sz="2000" dirty="0" err="1"/>
              <a:t>metadata</a:t>
            </a:r>
            <a:endParaRPr lang="de-DE" sz="2000" dirty="0"/>
          </a:p>
          <a:p>
            <a:pPr lvl="1"/>
            <a:r>
              <a:rPr lang="de-DE" sz="2000" dirty="0"/>
              <a:t>The </a:t>
            </a:r>
            <a:r>
              <a:rPr lang="de-DE" sz="2000" dirty="0" err="1"/>
              <a:t>possibility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create</a:t>
            </a:r>
            <a:r>
              <a:rPr lang="de-DE" sz="2000" dirty="0"/>
              <a:t> links </a:t>
            </a:r>
            <a:r>
              <a:rPr lang="de-DE" sz="2000" dirty="0" err="1"/>
              <a:t>between</a:t>
            </a:r>
            <a:r>
              <a:rPr lang="de-DE" sz="2000" dirty="0"/>
              <a:t> </a:t>
            </a:r>
            <a:r>
              <a:rPr lang="de-DE" sz="2000" dirty="0" err="1"/>
              <a:t>concepts</a:t>
            </a:r>
            <a:r>
              <a:rPr lang="de-DE" sz="2000" dirty="0"/>
              <a:t> (not </a:t>
            </a:r>
            <a:r>
              <a:rPr lang="de-DE" sz="2000" dirty="0" err="1"/>
              <a:t>part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current</a:t>
            </a:r>
            <a:r>
              <a:rPr lang="de-DE" sz="2000" dirty="0"/>
              <a:t> </a:t>
            </a:r>
            <a:r>
              <a:rPr lang="de-DE" sz="2000" dirty="0" err="1"/>
              <a:t>tools</a:t>
            </a:r>
            <a:r>
              <a:rPr lang="de-DE" sz="2000" dirty="0"/>
              <a:t>)</a:t>
            </a:r>
          </a:p>
          <a:p>
            <a:endParaRPr lang="de-DE" sz="2400" dirty="0"/>
          </a:p>
          <a:p>
            <a:r>
              <a:rPr lang="de-DE" sz="2400" dirty="0"/>
              <a:t>Start </a:t>
            </a:r>
            <a:r>
              <a:rPr lang="de-DE" sz="2400" dirty="0" err="1"/>
              <a:t>phase</a:t>
            </a:r>
            <a:r>
              <a:rPr lang="de-DE" sz="2400" dirty="0"/>
              <a:t>: </a:t>
            </a:r>
            <a:r>
              <a:rPr lang="de-DE" sz="2400" dirty="0" err="1"/>
              <a:t>curated</a:t>
            </a:r>
            <a:r>
              <a:rPr lang="de-DE" sz="2400" dirty="0"/>
              <a:t> </a:t>
            </a:r>
            <a:r>
              <a:rPr lang="de-DE" sz="2400" dirty="0" err="1"/>
              <a:t>corpus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terms</a:t>
            </a:r>
            <a:r>
              <a:rPr lang="de-DE" sz="2400" dirty="0"/>
              <a:t> and </a:t>
            </a:r>
            <a:r>
              <a:rPr lang="de-DE" sz="2400" dirty="0" err="1"/>
              <a:t>relationships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concept</a:t>
            </a:r>
            <a:r>
              <a:rPr lang="de-DE" sz="2400" dirty="0"/>
              <a:t> </a:t>
            </a:r>
            <a:r>
              <a:rPr lang="de-DE" sz="2400" dirty="0" err="1"/>
              <a:t>registy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improve</a:t>
            </a:r>
            <a:r>
              <a:rPr lang="de-DE" sz="2400" dirty="0"/>
              <a:t> </a:t>
            </a:r>
            <a:r>
              <a:rPr lang="de-DE" sz="2400" dirty="0" err="1"/>
              <a:t>recommender</a:t>
            </a:r>
            <a:r>
              <a:rPr lang="de-DE" sz="2400" dirty="0"/>
              <a:t> </a:t>
            </a:r>
            <a:r>
              <a:rPr lang="de-DE" sz="2400" dirty="0" err="1"/>
              <a:t>systems</a:t>
            </a:r>
            <a:endParaRPr lang="de-DE" sz="1600" dirty="0"/>
          </a:p>
          <a:p>
            <a:endParaRPr lang="de-DE" sz="2400" dirty="0"/>
          </a:p>
          <a:p>
            <a:r>
              <a:rPr lang="de-DE" sz="2400" dirty="0"/>
              <a:t>Graph </a:t>
            </a:r>
            <a:r>
              <a:rPr lang="de-DE" sz="2400" dirty="0" err="1"/>
              <a:t>based</a:t>
            </a:r>
            <a:r>
              <a:rPr lang="de-DE" sz="2400" dirty="0"/>
              <a:t> </a:t>
            </a:r>
            <a:r>
              <a:rPr lang="de-DE" sz="2400" dirty="0" err="1"/>
              <a:t>concept</a:t>
            </a:r>
            <a:r>
              <a:rPr lang="de-DE" sz="2400" dirty="0"/>
              <a:t> </a:t>
            </a:r>
            <a:r>
              <a:rPr lang="de-DE" sz="2400" dirty="0" err="1"/>
              <a:t>exploration</a:t>
            </a:r>
            <a:r>
              <a:rPr lang="de-DE" sz="2400" dirty="0"/>
              <a:t> </a:t>
            </a:r>
            <a:r>
              <a:rPr lang="de-DE" sz="2400" dirty="0" err="1"/>
              <a:t>engine</a:t>
            </a:r>
            <a:endParaRPr lang="de-DE" sz="2400" dirty="0"/>
          </a:p>
          <a:p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089037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891143-7B9C-C0AC-4525-B9ADF087B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V. Outlook: developing the LORD „pipeline“</a:t>
            </a:r>
          </a:p>
        </p:txBody>
      </p:sp>
      <p:pic>
        <p:nvPicPr>
          <p:cNvPr id="37" name="Grafik 36" descr="Ein Bild, das Text, Diagramm, Screenshot, Plan enthält.&#10;&#10;Automatisch generierte Beschreibung">
            <a:extLst>
              <a:ext uri="{FF2B5EF4-FFF2-40B4-BE49-F238E27FC236}">
                <a16:creationId xmlns:a16="http://schemas.microsoft.com/office/drawing/2014/main" id="{5F3AB331-73F1-DD58-DF64-C8DCD522B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67" y="1756938"/>
            <a:ext cx="8885175" cy="499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55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6628AFE-1B01-D16D-23DE-BDD3C0AF6684}"/>
              </a:ext>
            </a:extLst>
          </p:cNvPr>
          <p:cNvSpPr txBox="1"/>
          <p:nvPr/>
        </p:nvSpPr>
        <p:spPr>
          <a:xfrm>
            <a:off x="318977" y="510363"/>
            <a:ext cx="1155759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sz="4800" dirty="0"/>
          </a:p>
          <a:p>
            <a:pPr algn="ctr"/>
            <a:r>
              <a:rPr lang="de-DE" sz="4800" dirty="0" err="1">
                <a:solidFill>
                  <a:srgbClr val="7030A0"/>
                </a:solidFill>
              </a:rPr>
              <a:t>Thank</a:t>
            </a:r>
            <a:r>
              <a:rPr lang="de-DE" sz="4800" dirty="0">
                <a:solidFill>
                  <a:srgbClr val="7030A0"/>
                </a:solidFill>
              </a:rPr>
              <a:t> </a:t>
            </a:r>
            <a:r>
              <a:rPr lang="de-DE" sz="4800" dirty="0" err="1">
                <a:solidFill>
                  <a:srgbClr val="7030A0"/>
                </a:solidFill>
              </a:rPr>
              <a:t>you</a:t>
            </a:r>
            <a:r>
              <a:rPr lang="de-DE" sz="4800" dirty="0">
                <a:solidFill>
                  <a:srgbClr val="7030A0"/>
                </a:solidFill>
              </a:rPr>
              <a:t> </a:t>
            </a:r>
            <a:r>
              <a:rPr lang="de-DE" sz="4800" dirty="0" err="1">
                <a:solidFill>
                  <a:srgbClr val="7030A0"/>
                </a:solidFill>
              </a:rPr>
              <a:t>for</a:t>
            </a:r>
            <a:r>
              <a:rPr lang="de-DE" sz="4800" dirty="0">
                <a:solidFill>
                  <a:srgbClr val="7030A0"/>
                </a:solidFill>
              </a:rPr>
              <a:t> </a:t>
            </a:r>
            <a:r>
              <a:rPr lang="de-DE" sz="4800" dirty="0" err="1">
                <a:solidFill>
                  <a:srgbClr val="7030A0"/>
                </a:solidFill>
              </a:rPr>
              <a:t>your</a:t>
            </a:r>
            <a:r>
              <a:rPr lang="de-DE" sz="4800" dirty="0">
                <a:solidFill>
                  <a:srgbClr val="7030A0"/>
                </a:solidFill>
              </a:rPr>
              <a:t> </a:t>
            </a:r>
            <a:r>
              <a:rPr lang="de-DE" sz="4800" dirty="0" err="1">
                <a:solidFill>
                  <a:srgbClr val="7030A0"/>
                </a:solidFill>
              </a:rPr>
              <a:t>attention</a:t>
            </a:r>
            <a:endParaRPr lang="de-DE" sz="4800" dirty="0">
              <a:solidFill>
                <a:srgbClr val="7030A0"/>
              </a:solidFill>
            </a:endParaRP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r>
              <a:rPr lang="de-DE" dirty="0">
                <a:hlinkClick r:id="rId2"/>
              </a:rPr>
              <a:t>https://www.diw.de/de/diw_01.c.862891.de/projekte/linked_open_research_data_for_social_science_pilot_study__lordpilot.html</a:t>
            </a:r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r>
              <a:rPr lang="de-DE" dirty="0" err="1">
                <a:solidFill>
                  <a:srgbClr val="0070C0"/>
                </a:solidFill>
              </a:rPr>
              <a:t>LORDpilot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received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funding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from</a:t>
            </a:r>
            <a:r>
              <a:rPr lang="de-DE" dirty="0">
                <a:solidFill>
                  <a:srgbClr val="0070C0"/>
                </a:solidFill>
              </a:rPr>
              <a:t> </a:t>
            </a:r>
            <a:r>
              <a:rPr lang="de-DE" dirty="0" err="1">
                <a:solidFill>
                  <a:srgbClr val="0070C0"/>
                </a:solidFill>
              </a:rPr>
              <a:t>the</a:t>
            </a:r>
            <a:r>
              <a:rPr lang="de-DE" dirty="0">
                <a:solidFill>
                  <a:srgbClr val="0070C0"/>
                </a:solidFill>
              </a:rPr>
              <a:t> German Science </a:t>
            </a:r>
            <a:r>
              <a:rPr lang="de-DE" dirty="0" err="1">
                <a:solidFill>
                  <a:srgbClr val="0070C0"/>
                </a:solidFill>
              </a:rPr>
              <a:t>Foundation</a:t>
            </a:r>
            <a:r>
              <a:rPr lang="de-DE" dirty="0">
                <a:solidFill>
                  <a:srgbClr val="0070C0"/>
                </a:solidFill>
              </a:rPr>
              <a:t> (Grant </a:t>
            </a:r>
            <a:r>
              <a:rPr lang="de-DE" dirty="0" err="1">
                <a:solidFill>
                  <a:srgbClr val="0070C0"/>
                </a:solidFill>
              </a:rPr>
              <a:t>Number</a:t>
            </a:r>
            <a:r>
              <a:rPr lang="de-DE" dirty="0">
                <a:solidFill>
                  <a:srgbClr val="0070C0"/>
                </a:solidFill>
              </a:rPr>
              <a:t>: 464413245) </a:t>
            </a:r>
          </a:p>
        </p:txBody>
      </p:sp>
      <p:pic>
        <p:nvPicPr>
          <p:cNvPr id="4" name="Grafik 3" descr="Ein Bild, das Text, Schrift, Grafiken, Logo enthält.&#10;&#10;Automatisch generierte Beschreibung">
            <a:extLst>
              <a:ext uri="{FF2B5EF4-FFF2-40B4-BE49-F238E27FC236}">
                <a16:creationId xmlns:a16="http://schemas.microsoft.com/office/drawing/2014/main" id="{6EA8CF4D-CA25-C135-8EA8-6E53C83D7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09" y="3864405"/>
            <a:ext cx="4551714" cy="1030577"/>
          </a:xfrm>
          <a:prstGeom prst="rect">
            <a:avLst/>
          </a:prstGeom>
        </p:spPr>
      </p:pic>
      <p:pic>
        <p:nvPicPr>
          <p:cNvPr id="6" name="Grafik 5" descr="Ein Bild, das Text, Schrift, Logo, weiß enthält.&#10;&#10;Automatisch generierte Beschreibung">
            <a:extLst>
              <a:ext uri="{FF2B5EF4-FFF2-40B4-BE49-F238E27FC236}">
                <a16:creationId xmlns:a16="http://schemas.microsoft.com/office/drawing/2014/main" id="{21808B3E-1658-6910-23B6-CC6E2B5607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223" y="3429000"/>
            <a:ext cx="3696165" cy="2083293"/>
          </a:xfrm>
          <a:prstGeom prst="rect">
            <a:avLst/>
          </a:prstGeom>
        </p:spPr>
      </p:pic>
      <p:pic>
        <p:nvPicPr>
          <p:cNvPr id="8" name="Grafik 7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ED689601-427C-8C4C-1EBE-7649538381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7" y="3417655"/>
            <a:ext cx="3701282" cy="208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4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 [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overview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. Not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]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de-DE" dirty="0" err="1">
                <a:solidFill>
                  <a:schemeClr val="accent1"/>
                </a:solidFill>
              </a:rPr>
              <a:t>Introduction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missing</a:t>
            </a:r>
            <a:r>
              <a:rPr lang="de-DE" dirty="0">
                <a:solidFill>
                  <a:schemeClr val="accent1"/>
                </a:solidFill>
              </a:rPr>
              <a:t> link in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documentation</a:t>
            </a:r>
            <a:r>
              <a:rPr lang="de-DE" dirty="0">
                <a:solidFill>
                  <a:schemeClr val="accent1"/>
                </a:solidFill>
              </a:rPr>
              <a:t>(s)</a:t>
            </a:r>
          </a:p>
          <a:p>
            <a:pPr marL="571500" indent="-571500">
              <a:buFont typeface="+mj-lt"/>
              <a:buAutoNum type="romanUcPeriod"/>
            </a:pPr>
            <a:r>
              <a:rPr lang="de-DE" dirty="0" err="1">
                <a:solidFill>
                  <a:schemeClr val="accent2"/>
                </a:solidFill>
              </a:rPr>
              <a:t>Concepts</a:t>
            </a:r>
            <a:r>
              <a:rPr lang="de-DE" dirty="0">
                <a:solidFill>
                  <a:schemeClr val="accent2"/>
                </a:solidFill>
              </a:rPr>
              <a:t> in </a:t>
            </a:r>
            <a:r>
              <a:rPr lang="de-DE" dirty="0" err="1">
                <a:solidFill>
                  <a:schemeClr val="accent2"/>
                </a:solidFill>
              </a:rPr>
              <a:t>Social</a:t>
            </a:r>
            <a:r>
              <a:rPr lang="de-DE" dirty="0">
                <a:solidFill>
                  <a:schemeClr val="accent2"/>
                </a:solidFill>
              </a:rPr>
              <a:t> Science Research</a:t>
            </a:r>
          </a:p>
          <a:p>
            <a:pPr marL="571500" indent="-571500">
              <a:buFont typeface="+mj-lt"/>
              <a:buAutoNum type="romanUcPeriod"/>
            </a:pPr>
            <a:r>
              <a:rPr lang="de-DE" dirty="0" err="1">
                <a:solidFill>
                  <a:srgbClr val="00B050"/>
                </a:solidFill>
              </a:rPr>
              <a:t>Conceptualizing</a:t>
            </a:r>
            <a:r>
              <a:rPr lang="de-DE" dirty="0">
                <a:solidFill>
                  <a:srgbClr val="00B050"/>
                </a:solidFill>
              </a:rPr>
              <a:t> a Concept Registry</a:t>
            </a:r>
          </a:p>
          <a:p>
            <a:pPr marL="571500" indent="-571500">
              <a:buFont typeface="+mj-lt"/>
              <a:buAutoNum type="romanUcPeriod"/>
            </a:pPr>
            <a:r>
              <a:rPr lang="de-DE" dirty="0" err="1">
                <a:solidFill>
                  <a:srgbClr val="00B0F0"/>
                </a:solidFill>
              </a:rPr>
              <a:t>Lessons</a:t>
            </a:r>
            <a:r>
              <a:rPr lang="de-DE" dirty="0">
                <a:solidFill>
                  <a:srgbClr val="00B0F0"/>
                </a:solidFill>
              </a:rPr>
              <a:t> </a:t>
            </a:r>
            <a:r>
              <a:rPr lang="de-DE" dirty="0" err="1">
                <a:solidFill>
                  <a:srgbClr val="00B0F0"/>
                </a:solidFill>
              </a:rPr>
              <a:t>learned</a:t>
            </a:r>
            <a:r>
              <a:rPr lang="de-DE" dirty="0">
                <a:solidFill>
                  <a:srgbClr val="00B0F0"/>
                </a:solidFill>
              </a:rPr>
              <a:t> </a:t>
            </a:r>
            <a:r>
              <a:rPr lang="de-DE" dirty="0" err="1">
                <a:solidFill>
                  <a:srgbClr val="00B0F0"/>
                </a:solidFill>
              </a:rPr>
              <a:t>from</a:t>
            </a:r>
            <a:r>
              <a:rPr lang="de-DE" dirty="0">
                <a:solidFill>
                  <a:srgbClr val="00B0F0"/>
                </a:solidFill>
              </a:rPr>
              <a:t> </a:t>
            </a:r>
            <a:r>
              <a:rPr lang="de-DE" dirty="0" err="1">
                <a:solidFill>
                  <a:srgbClr val="00B0F0"/>
                </a:solidFill>
              </a:rPr>
              <a:t>the</a:t>
            </a:r>
            <a:r>
              <a:rPr lang="de-DE" dirty="0">
                <a:solidFill>
                  <a:srgbClr val="00B0F0"/>
                </a:solidFill>
              </a:rPr>
              <a:t> </a:t>
            </a:r>
            <a:r>
              <a:rPr lang="de-DE" dirty="0" err="1">
                <a:solidFill>
                  <a:srgbClr val="00B0F0"/>
                </a:solidFill>
              </a:rPr>
              <a:t>pilot</a:t>
            </a:r>
            <a:r>
              <a:rPr lang="de-DE" dirty="0">
                <a:solidFill>
                  <a:srgbClr val="00B0F0"/>
                </a:solidFill>
              </a:rPr>
              <a:t> Study</a:t>
            </a:r>
          </a:p>
          <a:p>
            <a:pPr marL="571500" indent="-571500">
              <a:buFont typeface="+mj-lt"/>
              <a:buAutoNum type="romanUcPeriod"/>
            </a:pPr>
            <a:r>
              <a:rPr lang="de-DE" dirty="0">
                <a:solidFill>
                  <a:srgbClr val="7030A0"/>
                </a:solidFill>
              </a:rPr>
              <a:t>Outlook: </a:t>
            </a:r>
            <a:r>
              <a:rPr lang="de-DE" dirty="0" err="1">
                <a:solidFill>
                  <a:srgbClr val="7030A0"/>
                </a:solidFill>
              </a:rPr>
              <a:t>Establishing</a:t>
            </a:r>
            <a:r>
              <a:rPr lang="de-DE" dirty="0">
                <a:solidFill>
                  <a:srgbClr val="7030A0"/>
                </a:solidFill>
              </a:rPr>
              <a:t> </a:t>
            </a:r>
            <a:r>
              <a:rPr lang="de-DE" dirty="0" err="1">
                <a:solidFill>
                  <a:srgbClr val="7030A0"/>
                </a:solidFill>
              </a:rPr>
              <a:t>the</a:t>
            </a:r>
            <a:r>
              <a:rPr lang="de-DE" dirty="0">
                <a:solidFill>
                  <a:srgbClr val="7030A0"/>
                </a:solidFill>
              </a:rPr>
              <a:t> LORD „</a:t>
            </a:r>
            <a:r>
              <a:rPr lang="de-DE" dirty="0" err="1">
                <a:solidFill>
                  <a:srgbClr val="7030A0"/>
                </a:solidFill>
              </a:rPr>
              <a:t>pipline</a:t>
            </a:r>
            <a:r>
              <a:rPr lang="de-DE" dirty="0">
                <a:solidFill>
                  <a:srgbClr val="7030A0"/>
                </a:solidFill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564140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chemeClr val="accent1"/>
                </a:solidFill>
              </a:rPr>
              <a:t>I. The </a:t>
            </a:r>
            <a:r>
              <a:rPr lang="de-DE" sz="4000" b="1" dirty="0" err="1">
                <a:solidFill>
                  <a:schemeClr val="accent1"/>
                </a:solidFill>
              </a:rPr>
              <a:t>missing</a:t>
            </a:r>
            <a:r>
              <a:rPr lang="de-DE" sz="4000" b="1" dirty="0">
                <a:solidFill>
                  <a:schemeClr val="accent1"/>
                </a:solidFill>
              </a:rPr>
              <a:t> „link“ in </a:t>
            </a:r>
            <a:r>
              <a:rPr lang="de-DE" sz="4000" b="1" dirty="0" err="1">
                <a:solidFill>
                  <a:schemeClr val="accent1"/>
                </a:solidFill>
              </a:rPr>
              <a:t>data</a:t>
            </a:r>
            <a:r>
              <a:rPr lang="de-DE" sz="4000" b="1" dirty="0">
                <a:solidFill>
                  <a:schemeClr val="accent1"/>
                </a:solidFill>
              </a:rPr>
              <a:t> </a:t>
            </a:r>
            <a:r>
              <a:rPr lang="de-DE" sz="4000" b="1" dirty="0" err="1">
                <a:solidFill>
                  <a:schemeClr val="accent1"/>
                </a:solidFill>
              </a:rPr>
              <a:t>documentation</a:t>
            </a:r>
            <a:r>
              <a:rPr lang="de-DE" sz="4000" b="1" dirty="0">
                <a:solidFill>
                  <a:schemeClr val="accent1"/>
                </a:solidFill>
              </a:rPr>
              <a:t>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916699" cy="4351338"/>
          </a:xfrm>
        </p:spPr>
        <p:txBody>
          <a:bodyPr>
            <a:normAutofit fontScale="92500"/>
          </a:bodyPr>
          <a:lstStyle/>
          <a:p>
            <a:r>
              <a:rPr lang="de-DE" sz="2400" dirty="0"/>
              <a:t>General </a:t>
            </a:r>
            <a:r>
              <a:rPr lang="de-DE" sz="2400" dirty="0" err="1"/>
              <a:t>vocabularies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topics</a:t>
            </a:r>
            <a:r>
              <a:rPr lang="de-DE" sz="2400" dirty="0"/>
              <a:t> (e.g. ELSST, CESSDA Topic Classification)</a:t>
            </a:r>
          </a:p>
          <a:p>
            <a:endParaRPr lang="de-DE" sz="2400" dirty="0"/>
          </a:p>
          <a:p>
            <a:r>
              <a:rPr lang="de-DE" sz="2400" dirty="0"/>
              <a:t>Extensive </a:t>
            </a:r>
            <a:r>
              <a:rPr lang="de-DE" sz="2400" dirty="0" err="1"/>
              <a:t>documentation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questions</a:t>
            </a:r>
            <a:r>
              <a:rPr lang="de-DE" sz="2400" dirty="0"/>
              <a:t> </a:t>
            </a:r>
            <a:r>
              <a:rPr lang="de-DE" sz="2400" dirty="0" err="1"/>
              <a:t>wordings</a:t>
            </a:r>
            <a:r>
              <a:rPr lang="de-DE" sz="2400" dirty="0"/>
              <a:t> (</a:t>
            </a:r>
            <a:r>
              <a:rPr lang="de-DE" sz="2400" dirty="0">
                <a:sym typeface="Wingdings" panose="05000000000000000000" pitchFamily="2" charset="2"/>
              </a:rPr>
              <a:t> DDI)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Extensive </a:t>
            </a:r>
            <a:r>
              <a:rPr lang="de-DE" sz="2400" dirty="0" err="1"/>
              <a:t>documentation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variables in </a:t>
            </a:r>
            <a:r>
              <a:rPr lang="de-DE" sz="2400" dirty="0" err="1"/>
              <a:t>data</a:t>
            </a:r>
            <a:r>
              <a:rPr lang="de-DE" sz="2400" dirty="0"/>
              <a:t> </a:t>
            </a:r>
            <a:r>
              <a:rPr lang="de-DE" sz="2400" dirty="0" err="1"/>
              <a:t>sets</a:t>
            </a:r>
            <a:r>
              <a:rPr lang="de-DE" sz="2400" dirty="0"/>
              <a:t> (</a:t>
            </a:r>
            <a:r>
              <a:rPr lang="de-DE" sz="2400" dirty="0" err="1"/>
              <a:t>labels</a:t>
            </a:r>
            <a:r>
              <a:rPr lang="de-DE" sz="2400" dirty="0"/>
              <a:t>, </a:t>
            </a:r>
            <a:r>
              <a:rPr lang="de-DE" sz="2400" dirty="0" err="1"/>
              <a:t>codes</a:t>
            </a:r>
            <a:r>
              <a:rPr lang="de-DE" sz="2400" dirty="0"/>
              <a:t>, code </a:t>
            </a:r>
            <a:r>
              <a:rPr lang="de-DE" sz="2400" dirty="0" err="1"/>
              <a:t>labels</a:t>
            </a:r>
            <a:r>
              <a:rPr lang="de-DE" sz="2400" dirty="0"/>
              <a:t>)</a:t>
            </a:r>
          </a:p>
          <a:p>
            <a:endParaRPr lang="de-DE" sz="2400" dirty="0"/>
          </a:p>
          <a:p>
            <a:r>
              <a:rPr lang="de-DE" sz="2400" dirty="0" err="1"/>
              <a:t>Missing</a:t>
            </a:r>
            <a:r>
              <a:rPr lang="de-DE" sz="2400" dirty="0"/>
              <a:t>: </a:t>
            </a:r>
            <a:r>
              <a:rPr lang="de-DE" sz="2400" dirty="0" err="1"/>
              <a:t>often</a:t>
            </a:r>
            <a:r>
              <a:rPr lang="de-DE" sz="2400" dirty="0"/>
              <a:t> </a:t>
            </a:r>
            <a:r>
              <a:rPr lang="de-DE" sz="2400" b="1" dirty="0" err="1"/>
              <a:t>no</a:t>
            </a:r>
            <a:r>
              <a:rPr lang="de-DE" sz="2400" dirty="0"/>
              <a:t> </a:t>
            </a:r>
            <a:r>
              <a:rPr lang="de-DE" sz="2400" dirty="0" err="1"/>
              <a:t>information</a:t>
            </a:r>
            <a:r>
              <a:rPr lang="de-DE" sz="2400" dirty="0"/>
              <a:t> on </a:t>
            </a:r>
            <a:r>
              <a:rPr lang="de-DE" sz="2400" dirty="0" err="1"/>
              <a:t>theoretical</a:t>
            </a:r>
            <a:r>
              <a:rPr lang="de-DE" sz="2400" dirty="0"/>
              <a:t> </a:t>
            </a:r>
            <a:r>
              <a:rPr lang="de-DE" sz="2400" dirty="0" err="1"/>
              <a:t>concepts</a:t>
            </a:r>
            <a:r>
              <a:rPr lang="de-DE" sz="2400" dirty="0"/>
              <a:t> </a:t>
            </a:r>
            <a:r>
              <a:rPr lang="de-DE" sz="2400" dirty="0" err="1"/>
              <a:t>intended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measure</a:t>
            </a:r>
            <a:endParaRPr lang="de-DE" sz="2400" dirty="0"/>
          </a:p>
          <a:p>
            <a:pPr marL="457200" lvl="1" indent="0">
              <a:buNone/>
            </a:pP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No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concept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vocabulary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available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data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documentation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endParaRPr lang="de-DE" sz="20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21261FC-0193-FAB6-18D9-381D2D898418}"/>
              </a:ext>
            </a:extLst>
          </p:cNvPr>
          <p:cNvSpPr/>
          <p:nvPr/>
        </p:nvSpPr>
        <p:spPr>
          <a:xfrm>
            <a:off x="8958540" y="4586562"/>
            <a:ext cx="1117599" cy="464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Question-</a:t>
            </a:r>
            <a:r>
              <a:rPr lang="de-DE" sz="1400" dirty="0" err="1"/>
              <a:t>wording</a:t>
            </a:r>
            <a:r>
              <a:rPr lang="de-DE" sz="1400" dirty="0"/>
              <a:t>(s)</a:t>
            </a:r>
          </a:p>
        </p:txBody>
      </p:sp>
      <p:sp>
        <p:nvSpPr>
          <p:cNvPr id="17" name="Rechteck: obere Ecken, eine abgerundet, eine abgeschnitten 16">
            <a:extLst>
              <a:ext uri="{FF2B5EF4-FFF2-40B4-BE49-F238E27FC236}">
                <a16:creationId xmlns:a16="http://schemas.microsoft.com/office/drawing/2014/main" id="{92E53A55-C7DE-E0DE-AAA1-A82A9C28FC30}"/>
              </a:ext>
            </a:extLst>
          </p:cNvPr>
          <p:cNvSpPr/>
          <p:nvPr/>
        </p:nvSpPr>
        <p:spPr>
          <a:xfrm>
            <a:off x="10734099" y="5944718"/>
            <a:ext cx="1117599" cy="381702"/>
          </a:xfrm>
          <a:prstGeom prst="snip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Study </a:t>
            </a:r>
            <a:r>
              <a:rPr lang="de-DE" sz="1200" dirty="0" err="1">
                <a:solidFill>
                  <a:schemeClr val="tx1"/>
                </a:solidFill>
              </a:rPr>
              <a:t>data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file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53F3BD9-CBD7-270C-C5E3-C1E7FA5F5121}"/>
              </a:ext>
            </a:extLst>
          </p:cNvPr>
          <p:cNvSpPr/>
          <p:nvPr/>
        </p:nvSpPr>
        <p:spPr>
          <a:xfrm>
            <a:off x="8958540" y="5944717"/>
            <a:ext cx="1117600" cy="381702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Variable(s)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1129FBDF-2FDE-4787-E1D6-7B88AC48695A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10076140" y="6135568"/>
            <a:ext cx="657959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94C5C664-074A-B876-62EC-F98566D7692A}"/>
              </a:ext>
            </a:extLst>
          </p:cNvPr>
          <p:cNvSpPr/>
          <p:nvPr/>
        </p:nvSpPr>
        <p:spPr>
          <a:xfrm>
            <a:off x="10734099" y="5592837"/>
            <a:ext cx="1117599" cy="233641"/>
          </a:xfrm>
          <a:prstGeom prst="roundRect">
            <a:avLst/>
          </a:prstGeom>
          <a:solidFill>
            <a:srgbClr val="91AFDB"/>
          </a:solidFill>
          <a:ln>
            <a:solidFill>
              <a:srgbClr val="91A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DOI</a:t>
            </a:r>
          </a:p>
        </p:txBody>
      </p:sp>
      <p:sp>
        <p:nvSpPr>
          <p:cNvPr id="25" name="Flussdiagramm: Grenzstelle 24">
            <a:extLst>
              <a:ext uri="{FF2B5EF4-FFF2-40B4-BE49-F238E27FC236}">
                <a16:creationId xmlns:a16="http://schemas.microsoft.com/office/drawing/2014/main" id="{D6379C40-7075-1DE8-0D6E-AFA65EBA9C20}"/>
              </a:ext>
            </a:extLst>
          </p:cNvPr>
          <p:cNvSpPr/>
          <p:nvPr/>
        </p:nvSpPr>
        <p:spPr>
          <a:xfrm>
            <a:off x="8958539" y="3311424"/>
            <a:ext cx="1117599" cy="381702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1">
                    <a:lumMod val="75000"/>
                  </a:schemeClr>
                </a:solidFill>
              </a:rPr>
              <a:t>Concept(s)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B0123722-9884-1689-28BE-EEFA63F7C5B2}"/>
              </a:ext>
            </a:extLst>
          </p:cNvPr>
          <p:cNvSpPr txBox="1"/>
          <p:nvPr/>
        </p:nvSpPr>
        <p:spPr>
          <a:xfrm>
            <a:off x="7519205" y="4646551"/>
            <a:ext cx="143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/>
              <a:t>Measurement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AA4AB78-D107-0A15-6999-9FA62FB55113}"/>
              </a:ext>
            </a:extLst>
          </p:cNvPr>
          <p:cNvSpPr txBox="1"/>
          <p:nvPr/>
        </p:nvSpPr>
        <p:spPr>
          <a:xfrm>
            <a:off x="8416635" y="6002819"/>
            <a:ext cx="558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/>
              <a:t>Data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D4DE3CAE-5E6C-D746-005C-B1CD2D39C8A0}"/>
              </a:ext>
            </a:extLst>
          </p:cNvPr>
          <p:cNvSpPr txBox="1"/>
          <p:nvPr/>
        </p:nvSpPr>
        <p:spPr>
          <a:xfrm>
            <a:off x="8257309" y="3337282"/>
            <a:ext cx="701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/>
              <a:t>Theory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318DFFE0-7506-4DAA-03CD-D94AF542A06A}"/>
              </a:ext>
            </a:extLst>
          </p:cNvPr>
          <p:cNvSpPr txBox="1"/>
          <p:nvPr/>
        </p:nvSpPr>
        <p:spPr>
          <a:xfrm>
            <a:off x="10030728" y="5882712"/>
            <a:ext cx="852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∈</a:t>
            </a:r>
          </a:p>
        </p:txBody>
      </p:sp>
      <p:cxnSp>
        <p:nvCxnSpPr>
          <p:cNvPr id="57" name="Gerade Verbindung mit Pfeil 56">
            <a:extLst>
              <a:ext uri="{FF2B5EF4-FFF2-40B4-BE49-F238E27FC236}">
                <a16:creationId xmlns:a16="http://schemas.microsoft.com/office/drawing/2014/main" id="{99093E0E-F6D6-4828-A74E-F3A0D6FA1DA2}"/>
              </a:ext>
            </a:extLst>
          </p:cNvPr>
          <p:cNvCxnSpPr>
            <a:cxnSpLocks/>
            <a:stCxn id="4" idx="2"/>
            <a:endCxn id="18" idx="0"/>
          </p:cNvCxnSpPr>
          <p:nvPr/>
        </p:nvCxnSpPr>
        <p:spPr>
          <a:xfrm>
            <a:off x="9517340" y="5051281"/>
            <a:ext cx="0" cy="89343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mit Pfeil 68">
            <a:extLst>
              <a:ext uri="{FF2B5EF4-FFF2-40B4-BE49-F238E27FC236}">
                <a16:creationId xmlns:a16="http://schemas.microsoft.com/office/drawing/2014/main" id="{C9564A42-81BA-31AB-30CC-750D5FE4EE86}"/>
              </a:ext>
            </a:extLst>
          </p:cNvPr>
          <p:cNvCxnSpPr>
            <a:cxnSpLocks/>
          </p:cNvCxnSpPr>
          <p:nvPr/>
        </p:nvCxnSpPr>
        <p:spPr>
          <a:xfrm>
            <a:off x="9502754" y="3693126"/>
            <a:ext cx="0" cy="89343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lussdiagramm: Grenzstelle 69">
            <a:extLst>
              <a:ext uri="{FF2B5EF4-FFF2-40B4-BE49-F238E27FC236}">
                <a16:creationId xmlns:a16="http://schemas.microsoft.com/office/drawing/2014/main" id="{4463732B-A0C0-1FCC-5B41-D50B0C7E1057}"/>
              </a:ext>
            </a:extLst>
          </p:cNvPr>
          <p:cNvSpPr/>
          <p:nvPr/>
        </p:nvSpPr>
        <p:spPr>
          <a:xfrm>
            <a:off x="8943954" y="2036286"/>
            <a:ext cx="1117599" cy="381702"/>
          </a:xfrm>
          <a:prstGeom prst="flowChartTerminator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Topic(s)</a:t>
            </a:r>
          </a:p>
        </p:txBody>
      </p:sp>
      <p:cxnSp>
        <p:nvCxnSpPr>
          <p:cNvPr id="71" name="Gerade Verbindung mit Pfeil 70">
            <a:extLst>
              <a:ext uri="{FF2B5EF4-FFF2-40B4-BE49-F238E27FC236}">
                <a16:creationId xmlns:a16="http://schemas.microsoft.com/office/drawing/2014/main" id="{30BCDC2D-2F3C-E319-5F51-E7FAC4BBF648}"/>
              </a:ext>
            </a:extLst>
          </p:cNvPr>
          <p:cNvCxnSpPr>
            <a:cxnSpLocks/>
          </p:cNvCxnSpPr>
          <p:nvPr/>
        </p:nvCxnSpPr>
        <p:spPr>
          <a:xfrm>
            <a:off x="9517338" y="2417988"/>
            <a:ext cx="0" cy="89343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lussdiagramm: Grenzstelle 71">
            <a:extLst>
              <a:ext uri="{FF2B5EF4-FFF2-40B4-BE49-F238E27FC236}">
                <a16:creationId xmlns:a16="http://schemas.microsoft.com/office/drawing/2014/main" id="{82A34993-1026-0A21-22C3-FECBEA36EF19}"/>
              </a:ext>
            </a:extLst>
          </p:cNvPr>
          <p:cNvSpPr/>
          <p:nvPr/>
        </p:nvSpPr>
        <p:spPr>
          <a:xfrm>
            <a:off x="10734098" y="1888129"/>
            <a:ext cx="1347064" cy="681892"/>
          </a:xfrm>
          <a:prstGeom prst="flowChartTerminator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CESSDA Topic Classification</a:t>
            </a:r>
          </a:p>
        </p:txBody>
      </p:sp>
      <p:cxnSp>
        <p:nvCxnSpPr>
          <p:cNvPr id="74" name="Gerade Verbindung mit Pfeil 73">
            <a:extLst>
              <a:ext uri="{FF2B5EF4-FFF2-40B4-BE49-F238E27FC236}">
                <a16:creationId xmlns:a16="http://schemas.microsoft.com/office/drawing/2014/main" id="{0EF3256E-927E-4001-5DD9-38DBE61EED96}"/>
              </a:ext>
            </a:extLst>
          </p:cNvPr>
          <p:cNvCxnSpPr>
            <a:stCxn id="72" idx="1"/>
            <a:endCxn id="70" idx="3"/>
          </p:cNvCxnSpPr>
          <p:nvPr/>
        </p:nvCxnSpPr>
        <p:spPr>
          <a:xfrm flipH="1" flipV="1">
            <a:off x="10061553" y="2227137"/>
            <a:ext cx="672545" cy="1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feld 74">
            <a:extLst>
              <a:ext uri="{FF2B5EF4-FFF2-40B4-BE49-F238E27FC236}">
                <a16:creationId xmlns:a16="http://schemas.microsoft.com/office/drawing/2014/main" id="{8E67205C-2B7B-5C92-392B-1C6A984CD1ED}"/>
              </a:ext>
            </a:extLst>
          </p:cNvPr>
          <p:cNvSpPr txBox="1"/>
          <p:nvPr/>
        </p:nvSpPr>
        <p:spPr>
          <a:xfrm>
            <a:off x="9530461" y="2708251"/>
            <a:ext cx="701230" cy="30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1:n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DE0836B3-31AE-05E5-C6A1-9B6F54A3C69B}"/>
              </a:ext>
            </a:extLst>
          </p:cNvPr>
          <p:cNvSpPr txBox="1"/>
          <p:nvPr/>
        </p:nvSpPr>
        <p:spPr>
          <a:xfrm>
            <a:off x="9530461" y="4004401"/>
            <a:ext cx="701230" cy="30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1:n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C13DA4C1-F032-AC73-465B-81D35EDD1C0F}"/>
              </a:ext>
            </a:extLst>
          </p:cNvPr>
          <p:cNvSpPr txBox="1"/>
          <p:nvPr/>
        </p:nvSpPr>
        <p:spPr>
          <a:xfrm>
            <a:off x="9530461" y="5388961"/>
            <a:ext cx="701230" cy="30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1:n</a:t>
            </a:r>
          </a:p>
        </p:txBody>
      </p:sp>
      <p:sp>
        <p:nvSpPr>
          <p:cNvPr id="79" name="Flussdiagramm: Grenzstelle 78">
            <a:extLst>
              <a:ext uri="{FF2B5EF4-FFF2-40B4-BE49-F238E27FC236}">
                <a16:creationId xmlns:a16="http://schemas.microsoft.com/office/drawing/2014/main" id="{30EC1F1B-3D30-7289-26B5-A719A4995677}"/>
              </a:ext>
            </a:extLst>
          </p:cNvPr>
          <p:cNvSpPr/>
          <p:nvPr/>
        </p:nvSpPr>
        <p:spPr>
          <a:xfrm>
            <a:off x="10751190" y="3160971"/>
            <a:ext cx="1347064" cy="681892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1">
                    <a:lumMod val="75000"/>
                  </a:schemeClr>
                </a:solidFill>
              </a:rPr>
              <a:t>Concept </a:t>
            </a:r>
            <a:r>
              <a:rPr lang="de-DE" sz="1400" dirty="0" err="1">
                <a:solidFill>
                  <a:schemeClr val="accent1">
                    <a:lumMod val="75000"/>
                  </a:schemeClr>
                </a:solidFill>
              </a:rPr>
              <a:t>Vocabulary</a:t>
            </a:r>
            <a:endParaRPr lang="de-DE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80" name="Gerade Verbindung mit Pfeil 79">
            <a:extLst>
              <a:ext uri="{FF2B5EF4-FFF2-40B4-BE49-F238E27FC236}">
                <a16:creationId xmlns:a16="http://schemas.microsoft.com/office/drawing/2014/main" id="{35AC68BB-608C-1A7C-12D6-3B7324AB5C02}"/>
              </a:ext>
            </a:extLst>
          </p:cNvPr>
          <p:cNvCxnSpPr>
            <a:stCxn id="79" idx="1"/>
          </p:cNvCxnSpPr>
          <p:nvPr/>
        </p:nvCxnSpPr>
        <p:spPr>
          <a:xfrm flipH="1" flipV="1">
            <a:off x="10078645" y="3499979"/>
            <a:ext cx="672545" cy="1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23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chemeClr val="accent1"/>
                </a:solidFill>
              </a:rPr>
              <a:t>I. The </a:t>
            </a:r>
            <a:r>
              <a:rPr lang="de-DE" sz="4000" b="1" dirty="0" err="1">
                <a:solidFill>
                  <a:schemeClr val="accent1"/>
                </a:solidFill>
              </a:rPr>
              <a:t>missing</a:t>
            </a:r>
            <a:r>
              <a:rPr lang="de-DE" sz="4000" b="1" dirty="0">
                <a:solidFill>
                  <a:schemeClr val="accent1"/>
                </a:solidFill>
              </a:rPr>
              <a:t> „link“ in </a:t>
            </a:r>
            <a:r>
              <a:rPr lang="de-DE" sz="4000" b="1" dirty="0" err="1">
                <a:solidFill>
                  <a:schemeClr val="accent1"/>
                </a:solidFill>
              </a:rPr>
              <a:t>data</a:t>
            </a:r>
            <a:r>
              <a:rPr lang="de-DE" sz="4000" b="1" dirty="0">
                <a:solidFill>
                  <a:schemeClr val="accent1"/>
                </a:solidFill>
              </a:rPr>
              <a:t> </a:t>
            </a:r>
            <a:r>
              <a:rPr lang="de-DE" sz="4000" b="1" dirty="0" err="1">
                <a:solidFill>
                  <a:schemeClr val="accent1"/>
                </a:solidFill>
              </a:rPr>
              <a:t>documentation</a:t>
            </a:r>
            <a:r>
              <a:rPr lang="de-DE" sz="4000" b="1" dirty="0">
                <a:solidFill>
                  <a:schemeClr val="accent1"/>
                </a:solidFill>
              </a:rPr>
              <a:t>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774858" cy="4351338"/>
          </a:xfrm>
        </p:spPr>
        <p:txBody>
          <a:bodyPr>
            <a:normAutofit/>
          </a:bodyPr>
          <a:lstStyle/>
          <a:p>
            <a:r>
              <a:rPr lang="de-DE" sz="2400" dirty="0" err="1"/>
              <a:t>Why</a:t>
            </a:r>
            <a:r>
              <a:rPr lang="de-DE" sz="2400" dirty="0"/>
              <a:t> </a:t>
            </a:r>
            <a:r>
              <a:rPr lang="de-DE" sz="2400" dirty="0" err="1"/>
              <a:t>concepts</a:t>
            </a:r>
            <a:r>
              <a:rPr lang="de-DE" sz="2400" dirty="0"/>
              <a:t> in </a:t>
            </a:r>
            <a:r>
              <a:rPr lang="de-DE" sz="2400" dirty="0" err="1"/>
              <a:t>documentation</a:t>
            </a:r>
            <a:r>
              <a:rPr lang="de-DE" sz="2400" dirty="0"/>
              <a:t>?</a:t>
            </a:r>
          </a:p>
          <a:p>
            <a:endParaRPr lang="de-DE" sz="2400" dirty="0"/>
          </a:p>
          <a:p>
            <a:r>
              <a:rPr lang="de-DE" sz="2400" dirty="0" err="1"/>
              <a:t>Supporting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use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conceps</a:t>
            </a:r>
            <a:r>
              <a:rPr lang="de-DE" sz="2400" dirty="0"/>
              <a:t> in </a:t>
            </a:r>
            <a:r>
              <a:rPr lang="de-DE" sz="2400" dirty="0" err="1"/>
              <a:t>data</a:t>
            </a:r>
            <a:r>
              <a:rPr lang="de-DE" sz="2400" dirty="0"/>
              <a:t> </a:t>
            </a:r>
            <a:r>
              <a:rPr lang="de-DE" sz="2400" dirty="0" err="1"/>
              <a:t>search</a:t>
            </a:r>
            <a:endParaRPr lang="de-DE" sz="2400" dirty="0"/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/>
              <a:t>Most </a:t>
            </a:r>
            <a:r>
              <a:rPr lang="de-DE" sz="2000" dirty="0" err="1"/>
              <a:t>users</a:t>
            </a:r>
            <a:r>
              <a:rPr lang="de-DE" sz="2000" dirty="0"/>
              <a:t> </a:t>
            </a:r>
            <a:r>
              <a:rPr lang="de-DE" sz="2000" dirty="0" err="1"/>
              <a:t>start</a:t>
            </a:r>
            <a:r>
              <a:rPr lang="de-DE" sz="2000" dirty="0"/>
              <a:t> </a:t>
            </a:r>
            <a:r>
              <a:rPr lang="de-DE" sz="2000" dirty="0" err="1"/>
              <a:t>data</a:t>
            </a:r>
            <a:r>
              <a:rPr lang="de-DE" sz="2000" dirty="0"/>
              <a:t> </a:t>
            </a:r>
            <a:r>
              <a:rPr lang="de-DE" sz="2000" dirty="0" err="1"/>
              <a:t>searches</a:t>
            </a:r>
            <a:r>
              <a:rPr lang="de-DE" sz="2000" dirty="0"/>
              <a:t> </a:t>
            </a:r>
            <a:r>
              <a:rPr lang="de-DE" sz="2000" dirty="0" err="1"/>
              <a:t>with</a:t>
            </a:r>
            <a:r>
              <a:rPr lang="de-DE" sz="2000" dirty="0"/>
              <a:t> </a:t>
            </a:r>
            <a:r>
              <a:rPr lang="de-DE" sz="2000" dirty="0" err="1"/>
              <a:t>general</a:t>
            </a:r>
            <a:r>
              <a:rPr lang="de-DE" sz="2000" dirty="0"/>
              <a:t> </a:t>
            </a:r>
            <a:r>
              <a:rPr lang="de-DE" sz="2000" dirty="0" err="1"/>
              <a:t>topic</a:t>
            </a:r>
            <a:r>
              <a:rPr lang="de-DE" sz="2000" dirty="0"/>
              <a:t> </a:t>
            </a:r>
            <a:r>
              <a:rPr lang="de-DE" sz="2000" dirty="0" err="1"/>
              <a:t>or</a:t>
            </a:r>
            <a:r>
              <a:rPr lang="de-DE" sz="2000" dirty="0"/>
              <a:t> </a:t>
            </a:r>
            <a:r>
              <a:rPr lang="de-DE" sz="2000" dirty="0" err="1"/>
              <a:t>concept</a:t>
            </a:r>
            <a:r>
              <a:rPr lang="de-DE" sz="2000" dirty="0"/>
              <a:t> </a:t>
            </a:r>
            <a:r>
              <a:rPr lang="de-DE" sz="2000" dirty="0" err="1"/>
              <a:t>terms</a:t>
            </a:r>
            <a:endParaRPr lang="de-DE" sz="2000" dirty="0"/>
          </a:p>
          <a:p>
            <a:pPr lvl="1"/>
            <a:endParaRPr lang="de-DE" sz="2000" dirty="0"/>
          </a:p>
          <a:p>
            <a:r>
              <a:rPr lang="de-DE" sz="2400" dirty="0" err="1"/>
              <a:t>Identifying</a:t>
            </a:r>
            <a:r>
              <a:rPr lang="de-DE" sz="2400" dirty="0"/>
              <a:t> different </a:t>
            </a:r>
            <a:r>
              <a:rPr lang="de-DE" sz="2400" dirty="0" err="1"/>
              <a:t>measurements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same/</a:t>
            </a:r>
            <a:r>
              <a:rPr lang="de-DE" sz="2400" dirty="0" err="1"/>
              <a:t>similar</a:t>
            </a:r>
            <a:r>
              <a:rPr lang="de-DE" sz="2400" dirty="0"/>
              <a:t> </a:t>
            </a:r>
            <a:r>
              <a:rPr lang="de-DE" sz="2400" dirty="0" err="1"/>
              <a:t>concepts</a:t>
            </a:r>
            <a:endParaRPr lang="de-DE" sz="2400" dirty="0"/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 err="1"/>
              <a:t>Interoperability</a:t>
            </a:r>
            <a:r>
              <a:rPr lang="de-DE" sz="2000" dirty="0"/>
              <a:t> frame </a:t>
            </a:r>
            <a:r>
              <a:rPr lang="de-DE" sz="2000" dirty="0" err="1"/>
              <a:t>for</a:t>
            </a:r>
            <a:r>
              <a:rPr lang="de-DE" sz="2000" dirty="0"/>
              <a:t> </a:t>
            </a:r>
            <a:r>
              <a:rPr lang="de-DE" sz="2000" dirty="0" err="1"/>
              <a:t>data</a:t>
            </a:r>
            <a:r>
              <a:rPr lang="de-DE" sz="2000" dirty="0"/>
              <a:t> </a:t>
            </a:r>
            <a:r>
              <a:rPr lang="de-DE" sz="2000" dirty="0" err="1"/>
              <a:t>documentation</a:t>
            </a:r>
            <a:endParaRPr lang="de-DE" sz="2000" dirty="0"/>
          </a:p>
          <a:p>
            <a:pPr lvl="1"/>
            <a:endParaRPr lang="de-DE" sz="2000" dirty="0"/>
          </a:p>
          <a:p>
            <a:endParaRPr lang="de-DE" sz="2400" dirty="0"/>
          </a:p>
          <a:p>
            <a:pPr marL="457200" lvl="1" indent="0">
              <a:buNone/>
            </a:pPr>
            <a:endParaRPr lang="de-DE" sz="20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E2F0BDB-0BEC-9969-1646-1A5EA3E2708E}"/>
              </a:ext>
            </a:extLst>
          </p:cNvPr>
          <p:cNvGrpSpPr/>
          <p:nvPr/>
        </p:nvGrpSpPr>
        <p:grpSpPr>
          <a:xfrm>
            <a:off x="9046342" y="1717881"/>
            <a:ext cx="2892475" cy="4710897"/>
            <a:chOff x="8943106" y="2391933"/>
            <a:chExt cx="2410694" cy="3926233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49BB2FBD-262B-5DE9-AA12-3AB288251155}"/>
                </a:ext>
              </a:extLst>
            </p:cNvPr>
            <p:cNvSpPr/>
            <p:nvPr/>
          </p:nvSpPr>
          <p:spPr>
            <a:xfrm>
              <a:off x="8943106" y="2391933"/>
              <a:ext cx="2410694" cy="222414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dirty="0"/>
                <a:t>Common </a:t>
              </a:r>
              <a:r>
                <a:rPr lang="de-DE" sz="2000" dirty="0" err="1"/>
                <a:t>Vocabularies</a:t>
              </a:r>
              <a:endParaRPr lang="de-DE" sz="2000" dirty="0"/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B057DC89-A44F-97D9-2910-B3237993B921}"/>
                </a:ext>
              </a:extLst>
            </p:cNvPr>
            <p:cNvSpPr/>
            <p:nvPr/>
          </p:nvSpPr>
          <p:spPr>
            <a:xfrm>
              <a:off x="8943106" y="4094021"/>
              <a:ext cx="2410694" cy="222414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dirty="0">
                  <a:solidFill>
                    <a:schemeClr val="accent1">
                      <a:lumMod val="75000"/>
                    </a:schemeClr>
                  </a:solidFill>
                </a:rPr>
                <a:t>Common </a:t>
              </a:r>
              <a:r>
                <a:rPr lang="de-DE" sz="2000" dirty="0" err="1">
                  <a:solidFill>
                    <a:schemeClr val="accent1">
                      <a:lumMod val="75000"/>
                    </a:schemeClr>
                  </a:solidFill>
                </a:rPr>
                <a:t>Metadata</a:t>
              </a:r>
              <a:r>
                <a:rPr lang="de-DE" sz="2000" dirty="0">
                  <a:solidFill>
                    <a:schemeClr val="accent1">
                      <a:lumMod val="75000"/>
                    </a:schemeClr>
                  </a:solidFill>
                </a:rPr>
                <a:t> Standards</a:t>
              </a:r>
            </a:p>
          </p:txBody>
        </p: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5FC95FB2-BD2B-C9F4-D614-0D382E912200}"/>
              </a:ext>
            </a:extLst>
          </p:cNvPr>
          <p:cNvSpPr txBox="1"/>
          <p:nvPr/>
        </p:nvSpPr>
        <p:spPr>
          <a:xfrm>
            <a:off x="6167616" y="6311900"/>
            <a:ext cx="2662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n w="0">
                  <a:solidFill>
                    <a:schemeClr val="accent2"/>
                  </a:solidFill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Metadata</a:t>
            </a:r>
            <a:r>
              <a:rPr lang="de-DE" dirty="0">
                <a:ln w="0">
                  <a:solidFill>
                    <a:schemeClr val="accent2"/>
                  </a:solidFill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de-DE" dirty="0" err="1">
                <a:ln w="0">
                  <a:solidFill>
                    <a:schemeClr val="accent2"/>
                  </a:solidFill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interoperability</a:t>
            </a:r>
            <a:endParaRPr lang="de-DE" dirty="0">
              <a:ln w="0">
                <a:solidFill>
                  <a:schemeClr val="accent2"/>
                </a:solidFill>
              </a:ln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66EB2DA5-868D-DC73-0750-6B62DC341117}"/>
              </a:ext>
            </a:extLst>
          </p:cNvPr>
          <p:cNvCxnSpPr>
            <a:stCxn id="10" idx="0"/>
          </p:cNvCxnSpPr>
          <p:nvPr/>
        </p:nvCxnSpPr>
        <p:spPr>
          <a:xfrm flipV="1">
            <a:off x="7498658" y="4122174"/>
            <a:ext cx="2993921" cy="2189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5368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chemeClr val="accent2"/>
                </a:solidFill>
              </a:rPr>
              <a:t>II. </a:t>
            </a:r>
            <a:r>
              <a:rPr lang="de-DE" sz="4000" b="1" dirty="0" err="1">
                <a:solidFill>
                  <a:schemeClr val="accent2"/>
                </a:solidFill>
              </a:rPr>
              <a:t>Concepts</a:t>
            </a:r>
            <a:r>
              <a:rPr lang="de-DE" sz="4000" b="1" dirty="0">
                <a:solidFill>
                  <a:schemeClr val="accent2"/>
                </a:solidFill>
              </a:rPr>
              <a:t> in </a:t>
            </a:r>
            <a:r>
              <a:rPr lang="de-DE" sz="4000" b="1" dirty="0" err="1">
                <a:solidFill>
                  <a:schemeClr val="accent2"/>
                </a:solidFill>
              </a:rPr>
              <a:t>Social</a:t>
            </a:r>
            <a:r>
              <a:rPr lang="de-DE" sz="4000" b="1" dirty="0">
                <a:solidFill>
                  <a:schemeClr val="accent2"/>
                </a:solidFill>
              </a:rPr>
              <a:t> Science </a:t>
            </a:r>
            <a:r>
              <a:rPr lang="de-DE" sz="4000" b="1" dirty="0" err="1">
                <a:solidFill>
                  <a:schemeClr val="accent2"/>
                </a:solidFill>
              </a:rPr>
              <a:t>research</a:t>
            </a:r>
            <a:r>
              <a:rPr lang="de-DE" sz="4000" b="1" dirty="0">
                <a:solidFill>
                  <a:schemeClr val="accent2"/>
                </a:solidFill>
              </a:rPr>
              <a:t>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8C2F8D-6597-6D0D-F8C6-856C1752F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257800" cy="4351338"/>
          </a:xfrm>
        </p:spPr>
        <p:txBody>
          <a:bodyPr>
            <a:normAutofit/>
          </a:bodyPr>
          <a:lstStyle/>
          <a:p>
            <a:r>
              <a:rPr lang="de-DE" sz="2400" dirty="0" err="1"/>
              <a:t>Concepts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central</a:t>
            </a:r>
            <a:r>
              <a:rPr lang="de-DE" sz="2400" dirty="0"/>
              <a:t> </a:t>
            </a:r>
            <a:r>
              <a:rPr lang="de-DE" sz="2400" dirty="0" err="1"/>
              <a:t>elements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scientific</a:t>
            </a:r>
            <a:r>
              <a:rPr lang="de-DE" sz="2400" dirty="0"/>
              <a:t> </a:t>
            </a:r>
            <a:r>
              <a:rPr lang="de-DE" sz="2400" dirty="0" err="1"/>
              <a:t>language</a:t>
            </a:r>
            <a:r>
              <a:rPr lang="de-DE" sz="2400" dirty="0"/>
              <a:t> and </a:t>
            </a:r>
            <a:r>
              <a:rPr lang="de-DE" sz="2400" dirty="0" err="1"/>
              <a:t>knowledge</a:t>
            </a:r>
            <a:r>
              <a:rPr lang="de-DE" sz="2400" dirty="0"/>
              <a:t> </a:t>
            </a:r>
            <a:r>
              <a:rPr lang="de-DE" sz="2400" dirty="0" err="1"/>
              <a:t>representation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>
                <a:sym typeface="Wingdings" panose="05000000000000000000" pitchFamily="2" charset="2"/>
              </a:rPr>
              <a:t>Goertz (2006) </a:t>
            </a:r>
            <a:r>
              <a:rPr lang="de-DE" sz="2400" dirty="0" err="1">
                <a:sym typeface="Wingdings" panose="05000000000000000000" pitchFamily="2" charset="2"/>
              </a:rPr>
              <a:t>distuinghishes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three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levels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of</a:t>
            </a:r>
            <a:r>
              <a:rPr lang="de-DE" sz="2400" dirty="0">
                <a:sym typeface="Wingdings" panose="05000000000000000000" pitchFamily="2" charset="2"/>
              </a:rPr>
              <a:t> social </a:t>
            </a:r>
            <a:r>
              <a:rPr lang="de-DE" sz="2400" dirty="0" err="1">
                <a:sym typeface="Wingdings" panose="05000000000000000000" pitchFamily="2" charset="2"/>
              </a:rPr>
              <a:t>science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dirty="0" err="1">
                <a:sym typeface="Wingdings" panose="05000000000000000000" pitchFamily="2" charset="2"/>
              </a:rPr>
              <a:t>consepts</a:t>
            </a:r>
            <a:endParaRPr lang="de-DE" sz="2400" dirty="0"/>
          </a:p>
          <a:p>
            <a:pPr marL="971550" lvl="1" indent="-514350">
              <a:buFont typeface="+mj-lt"/>
              <a:buAutoNum type="romanUcPeriod"/>
            </a:pPr>
            <a:r>
              <a:rPr lang="de-DE" sz="2000" b="1" dirty="0"/>
              <a:t>Basic </a:t>
            </a:r>
            <a:r>
              <a:rPr lang="de-DE" sz="2000" b="1" dirty="0" err="1"/>
              <a:t>level</a:t>
            </a:r>
            <a:r>
              <a:rPr lang="de-DE" sz="2000" b="1" dirty="0"/>
              <a:t>:</a:t>
            </a:r>
            <a:r>
              <a:rPr lang="de-DE" sz="2000" dirty="0"/>
              <a:t> </a:t>
            </a:r>
            <a:r>
              <a:rPr lang="de-DE" sz="2000" dirty="0" err="1"/>
              <a:t>terminology</a:t>
            </a:r>
            <a:r>
              <a:rPr lang="de-DE" sz="2000" dirty="0"/>
              <a:t> </a:t>
            </a:r>
            <a:r>
              <a:rPr lang="de-DE" sz="2000" dirty="0" err="1"/>
              <a:t>used</a:t>
            </a:r>
            <a:r>
              <a:rPr lang="de-DE" sz="2000" dirty="0"/>
              <a:t> in </a:t>
            </a:r>
            <a:r>
              <a:rPr lang="de-DE" sz="2000" dirty="0" err="1"/>
              <a:t>theoretical</a:t>
            </a:r>
            <a:r>
              <a:rPr lang="de-DE" sz="2000" dirty="0"/>
              <a:t> </a:t>
            </a:r>
            <a:r>
              <a:rPr lang="de-DE" sz="2000" dirty="0" err="1"/>
              <a:t>propositions</a:t>
            </a:r>
            <a:r>
              <a:rPr lang="de-DE" sz="2000" dirty="0"/>
              <a:t> </a:t>
            </a:r>
            <a:r>
              <a:rPr lang="de-DE" sz="2000" dirty="0" err="1"/>
              <a:t>about</a:t>
            </a:r>
            <a:r>
              <a:rPr lang="de-DE" sz="2000" dirty="0"/>
              <a:t> </a:t>
            </a:r>
            <a:r>
              <a:rPr lang="de-DE" sz="2000" dirty="0" err="1"/>
              <a:t>reality</a:t>
            </a:r>
            <a:endParaRPr lang="de-DE" sz="2000" dirty="0"/>
          </a:p>
          <a:p>
            <a:pPr marL="971550" lvl="1" indent="-514350">
              <a:buFont typeface="+mj-lt"/>
              <a:buAutoNum type="romanUcPeriod"/>
            </a:pPr>
            <a:r>
              <a:rPr lang="de-DE" sz="2000" b="1" dirty="0" err="1"/>
              <a:t>Secondary</a:t>
            </a:r>
            <a:r>
              <a:rPr lang="de-DE" sz="2000" b="1" dirty="0"/>
              <a:t> </a:t>
            </a:r>
            <a:r>
              <a:rPr lang="de-DE" sz="2000" b="1" dirty="0" err="1"/>
              <a:t>level</a:t>
            </a:r>
            <a:r>
              <a:rPr lang="de-DE" sz="2000" dirty="0"/>
              <a:t>: Components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basic</a:t>
            </a:r>
            <a:r>
              <a:rPr lang="de-DE" sz="2000" dirty="0"/>
              <a:t> </a:t>
            </a:r>
            <a:r>
              <a:rPr lang="de-DE" sz="2000" dirty="0" err="1"/>
              <a:t>level</a:t>
            </a:r>
            <a:r>
              <a:rPr lang="de-DE" sz="2000" dirty="0"/>
              <a:t> </a:t>
            </a:r>
            <a:r>
              <a:rPr lang="de-DE" sz="2000" dirty="0" err="1"/>
              <a:t>concepts</a:t>
            </a:r>
            <a:r>
              <a:rPr lang="de-DE" sz="2000" dirty="0"/>
              <a:t> (</a:t>
            </a:r>
            <a:r>
              <a:rPr lang="de-DE" sz="2000" dirty="0" err="1"/>
              <a:t>dimensions</a:t>
            </a:r>
            <a:r>
              <a:rPr lang="de-DE" sz="2000" dirty="0"/>
              <a:t>)</a:t>
            </a:r>
          </a:p>
          <a:p>
            <a:pPr marL="971550" lvl="1" indent="-514350">
              <a:buFont typeface="+mj-lt"/>
              <a:buAutoNum type="romanUcPeriod"/>
            </a:pPr>
            <a:r>
              <a:rPr lang="de-DE" sz="2000" b="1" dirty="0" err="1"/>
              <a:t>Indicator</a:t>
            </a:r>
            <a:r>
              <a:rPr lang="de-DE" sz="2000" b="1" dirty="0"/>
              <a:t> </a:t>
            </a:r>
            <a:r>
              <a:rPr lang="de-DE" sz="2000" b="1" dirty="0" err="1"/>
              <a:t>level</a:t>
            </a:r>
            <a:r>
              <a:rPr lang="de-DE" sz="2000" dirty="0"/>
              <a:t>: </a:t>
            </a:r>
            <a:r>
              <a:rPr lang="de-DE" sz="2000" dirty="0" err="1"/>
              <a:t>specifications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</a:t>
            </a:r>
            <a:r>
              <a:rPr lang="de-DE" sz="2000" dirty="0" err="1"/>
              <a:t>measurement</a:t>
            </a:r>
            <a:endParaRPr lang="de-DE" sz="2000" dirty="0"/>
          </a:p>
          <a:p>
            <a:pPr marL="457200" lvl="1" indent="0">
              <a:buNone/>
            </a:pPr>
            <a:endParaRPr lang="de-DE" sz="2000" dirty="0"/>
          </a:p>
        </p:txBody>
      </p:sp>
      <p:pic>
        <p:nvPicPr>
          <p:cNvPr id="42" name="Grafik 41" descr="Ein Bild, das Text, Entwurf, Diagramm, Schrift enthält.&#10;&#10;Automatisch generierte Beschreibung">
            <a:extLst>
              <a:ext uri="{FF2B5EF4-FFF2-40B4-BE49-F238E27FC236}">
                <a16:creationId xmlns:a16="http://schemas.microsoft.com/office/drawing/2014/main" id="{67FF7EE8-A4ED-A0C4-001A-C0640D37A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50015"/>
            <a:ext cx="6000916" cy="494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96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z="4000" b="1" dirty="0">
                <a:solidFill>
                  <a:schemeClr val="accent2"/>
                </a:solidFill>
              </a:rPr>
              <a:t>II. </a:t>
            </a:r>
            <a:r>
              <a:rPr lang="de-DE" sz="4000" b="1" dirty="0" err="1">
                <a:solidFill>
                  <a:schemeClr val="accent2"/>
                </a:solidFill>
              </a:rPr>
              <a:t>Concepts</a:t>
            </a:r>
            <a:r>
              <a:rPr lang="de-DE" sz="4000" b="1" dirty="0">
                <a:solidFill>
                  <a:schemeClr val="accent2"/>
                </a:solidFill>
              </a:rPr>
              <a:t> in </a:t>
            </a:r>
            <a:r>
              <a:rPr lang="de-DE" sz="4000" b="1" dirty="0" err="1">
                <a:solidFill>
                  <a:schemeClr val="accent2"/>
                </a:solidFill>
              </a:rPr>
              <a:t>Social</a:t>
            </a:r>
            <a:r>
              <a:rPr lang="de-DE" sz="4000" b="1" dirty="0">
                <a:solidFill>
                  <a:schemeClr val="accent2"/>
                </a:solidFill>
              </a:rPr>
              <a:t> </a:t>
            </a:r>
            <a:r>
              <a:rPr lang="de-DE" sz="4000" b="1" dirty="0" err="1">
                <a:solidFill>
                  <a:schemeClr val="accent2"/>
                </a:solidFill>
              </a:rPr>
              <a:t>Sciece</a:t>
            </a:r>
            <a:r>
              <a:rPr lang="de-DE" sz="4000" b="1" dirty="0">
                <a:solidFill>
                  <a:schemeClr val="accent2"/>
                </a:solidFill>
              </a:rPr>
              <a:t> </a:t>
            </a:r>
            <a:r>
              <a:rPr lang="de-DE" sz="4000" b="1" dirty="0" err="1">
                <a:solidFill>
                  <a:schemeClr val="accent2"/>
                </a:solidFill>
              </a:rPr>
              <a:t>research</a:t>
            </a:r>
            <a:r>
              <a:rPr lang="de-DE" sz="4000" b="1" dirty="0">
                <a:solidFill>
                  <a:schemeClr val="accent2"/>
                </a:solidFill>
              </a:rPr>
              <a:t> II</a:t>
            </a:r>
            <a:endParaRPr lang="en-US" sz="4000" b="1" kern="12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Grafik 5" descr="Ein Bild, das Text, Diagramm, Entwurf, Zeichnung enthält.&#10;&#10;Automatisch generierte Beschreibung">
            <a:extLst>
              <a:ext uri="{FF2B5EF4-FFF2-40B4-BE49-F238E27FC236}">
                <a16:creationId xmlns:a16="http://schemas.microsoft.com/office/drawing/2014/main" id="{97496997-DE66-D96B-FCE3-0F92EF3CF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49" y="1631575"/>
            <a:ext cx="8871022" cy="498995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76C8E1A-DBD8-6F9E-EB0A-457F0C53AF74}"/>
              </a:ext>
            </a:extLst>
          </p:cNvPr>
          <p:cNvSpPr txBox="1"/>
          <p:nvPr/>
        </p:nvSpPr>
        <p:spPr>
          <a:xfrm>
            <a:off x="9232490" y="4454013"/>
            <a:ext cx="27948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Different </a:t>
            </a:r>
            <a:r>
              <a:rPr lang="de-DE" dirty="0" err="1"/>
              <a:t>measures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populism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in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de-DE" dirty="0"/>
          </a:p>
          <a:p>
            <a:endParaRPr lang="de-DE" dirty="0"/>
          </a:p>
          <a:p>
            <a:r>
              <a:rPr lang="de-DE" dirty="0" err="1"/>
              <a:t>Diversity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rule</a:t>
            </a:r>
            <a:r>
              <a:rPr lang="de-DE" dirty="0"/>
              <a:t> </a:t>
            </a:r>
            <a:r>
              <a:rPr lang="de-DE" dirty="0" err="1"/>
              <a:t>rather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exeption</a:t>
            </a: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B4E2F2F-9046-BF6B-43A7-79FDFE340391}"/>
              </a:ext>
            </a:extLst>
          </p:cNvPr>
          <p:cNvSpPr txBox="1"/>
          <p:nvPr/>
        </p:nvSpPr>
        <p:spPr>
          <a:xfrm rot="16200000">
            <a:off x="-2087843" y="3739444"/>
            <a:ext cx="4585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GLES 2021</a:t>
            </a:r>
          </a:p>
        </p:txBody>
      </p:sp>
    </p:spTree>
    <p:extLst>
      <p:ext uri="{BB962C8B-B14F-4D97-AF65-F5344CB8AC3E}">
        <p14:creationId xmlns:p14="http://schemas.microsoft.com/office/powerpoint/2010/main" val="965136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>
                <a:solidFill>
                  <a:srgbClr val="00B050"/>
                </a:solidFill>
              </a:rPr>
              <a:t>III. Conceptualizing a Concept Registry</a:t>
            </a:r>
            <a:endParaRPr lang="de-DE" sz="4000" b="1" dirty="0">
              <a:solidFill>
                <a:srgbClr val="00B050"/>
              </a:solidFill>
            </a:endParaRPr>
          </a:p>
        </p:txBody>
      </p:sp>
      <p:graphicFrame>
        <p:nvGraphicFramePr>
          <p:cNvPr id="6" name="Inhaltsplatzhalter 2">
            <a:extLst>
              <a:ext uri="{FF2B5EF4-FFF2-40B4-BE49-F238E27FC236}">
                <a16:creationId xmlns:a16="http://schemas.microsoft.com/office/drawing/2014/main" id="{BE132E41-C388-BFA3-1D21-818F53F643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6505219"/>
              </p:ext>
            </p:extLst>
          </p:nvPr>
        </p:nvGraphicFramePr>
        <p:xfrm>
          <a:off x="838201" y="1825625"/>
          <a:ext cx="1023953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6378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50"/>
                </a:solidFill>
              </a:rPr>
              <a:t>III. The LORD Data Model</a:t>
            </a:r>
          </a:p>
        </p:txBody>
      </p:sp>
      <p:pic>
        <p:nvPicPr>
          <p:cNvPr id="7" name="Grafik 6" descr="Ein Bild, das Text, Diagramm, Screenshot enthält.&#10;&#10;Automatisch generierte Beschreibung">
            <a:extLst>
              <a:ext uri="{FF2B5EF4-FFF2-40B4-BE49-F238E27FC236}">
                <a16:creationId xmlns:a16="http://schemas.microsoft.com/office/drawing/2014/main" id="{3FF510BC-08D0-EF45-45AA-B848BB10E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23" y="1306765"/>
            <a:ext cx="9663953" cy="543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81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28590-6E91-593B-F6E4-624D0F4F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50"/>
                </a:solidFill>
              </a:rPr>
              <a:t>III. The LORD Data Model: </a:t>
            </a:r>
            <a:r>
              <a:rPr lang="de-DE" sz="4000" b="1" dirty="0" err="1">
                <a:solidFill>
                  <a:srgbClr val="00B050"/>
                </a:solidFill>
              </a:rPr>
              <a:t>Example</a:t>
            </a:r>
            <a:r>
              <a:rPr lang="de-DE" sz="4000" b="1" dirty="0">
                <a:solidFill>
                  <a:srgbClr val="00B050"/>
                </a:solidFill>
              </a:rPr>
              <a:t> (in German)</a:t>
            </a:r>
          </a:p>
        </p:txBody>
      </p:sp>
      <p:pic>
        <p:nvPicPr>
          <p:cNvPr id="4" name="Grafik 3" descr="Ein Bild, das Text, Diagramm, Reihe, Schrift enthält.&#10;&#10;Automatisch generierte Beschreibung">
            <a:extLst>
              <a:ext uri="{FF2B5EF4-FFF2-40B4-BE49-F238E27FC236}">
                <a16:creationId xmlns:a16="http://schemas.microsoft.com/office/drawing/2014/main" id="{A5C62F8C-9EDF-DCB4-8B24-2EECD12A9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33" y="1375921"/>
            <a:ext cx="9663953" cy="543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463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Microsoft Office PowerPoint</Application>
  <PresentationFormat>Breitbild</PresentationFormat>
  <Paragraphs>132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Symbol</vt:lpstr>
      <vt:lpstr>Office</vt:lpstr>
      <vt:lpstr>Linked Open Research Data for Social Science </vt:lpstr>
      <vt:lpstr>Outline [for overview only. Not for presentation]</vt:lpstr>
      <vt:lpstr>I. The missing „link“ in data documentation I</vt:lpstr>
      <vt:lpstr>I. The missing „link“ in data documentation II</vt:lpstr>
      <vt:lpstr>II. Concepts in Social Science research I</vt:lpstr>
      <vt:lpstr>II. Concepts in Social Sciece research II</vt:lpstr>
      <vt:lpstr>III. Conceptualizing a Concept Registry</vt:lpstr>
      <vt:lpstr>III. The LORD Data Model</vt:lpstr>
      <vt:lpstr>III. The LORD Data Model: Example (in German)</vt:lpstr>
      <vt:lpstr>III. The LORD Annotation Tool</vt:lpstr>
      <vt:lpstr>IV. Lessons Learned from the pilot study I</vt:lpstr>
      <vt:lpstr>IV. Lessons Learned from the pilot study II</vt:lpstr>
      <vt:lpstr>IV. Lessons Learned from the pilot study II</vt:lpstr>
      <vt:lpstr>V. Outlook: developing the LORD „pipeline“</vt:lpstr>
      <vt:lpstr>V. Outlook: developing the LORD „pipeline“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Linked Open Research Data for Social Science</dc:title>
  <dc:creator>Siegers, Pascal</dc:creator>
  <cp:lastModifiedBy>Siegers, Pascal</cp:lastModifiedBy>
  <cp:revision>6</cp:revision>
  <dcterms:created xsi:type="dcterms:W3CDTF">2023-05-25T08:46:53Z</dcterms:created>
  <dcterms:modified xsi:type="dcterms:W3CDTF">2023-05-26T15:53:40Z</dcterms:modified>
</cp:coreProperties>
</file>