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753600" cy="7315200"/>
  <p:notesSz cx="6858000" cy="9144000"/>
  <p:embeddedFontLs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Comfortaa" panose="020B0604020202020204" charset="0"/>
      <p:regular r:id="rId70"/>
      <p:bold r:id="rId71"/>
    </p:embeddedFont>
    <p:embeddedFont>
      <p:font typeface="Lato" panose="020F0502020204030203" pitchFamily="34" charset="0"/>
      <p:regular r:id="rId72"/>
      <p:bold r:id="rId73"/>
      <p:italic r:id="rId74"/>
      <p:boldItalic r:id="rId75"/>
    </p:embeddedFont>
    <p:embeddedFont>
      <p:font typeface="Lato Black" panose="020F0502020204030203" pitchFamily="34" charset="0"/>
      <p:bold r:id="rId76"/>
      <p:boldItalic r:id="rId7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552b6a8a46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g2552b6a8a46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552b6a8a46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2552b6a8a46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552b6a8a46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g2552b6a8a46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552b6a8a46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g2552b6a8a46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552b6a8a46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g2552b6a8a46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552b6a8a46_0_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g2552b6a8a46_0_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552b6a8a46_0_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2552b6a8a46_0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552b6a8a46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g2552b6a8a46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552b6a8a46_0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g2552b6a8a46_0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2552b6a8a46_0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g2552b6a8a46_0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552b6a8a46_0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g2552b6a8a46_0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552b6a8a46_0_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g2552b6a8a46_0_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552b6a8a46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g2552b6a8a46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552b6a8a46_0_5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g2552b6a8a46_0_5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2552b6a8a46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g2552b6a8a46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552b6a8a46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g2552b6a8a46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2552b6a8a46_0_5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g2552b6a8a46_0_5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552b6a8a46_0_5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g2552b6a8a46_0_5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552b6a8a46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2552b6a8a46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552b6a8a46_0_5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g2552b6a8a46_0_5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5418f1fc47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g25418f1fc47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552b6a8a46_0_5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g2552b6a8a46_0_5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552b6a8a46_0_6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g2552b6a8a46_0_6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2552b6a8a46_0_6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g2552b6a8a46_0_6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2552b6a8a46_0_6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g2552b6a8a46_0_6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2552b6a8a46_0_6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g2552b6a8a46_0_6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2552b6a8a46_0_6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g2552b6a8a46_0_6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2552b6a8a46_0_6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g2552b6a8a46_0_6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2552b6a8a46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g2552b6a8a46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2552b6a8a46_0_7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2552b6a8a46_0_7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2552b6a8a46_0_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g2552b6a8a46_0_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552b6a8a4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2552b6a8a4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2552b6a8a46_0_6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g2552b6a8a46_0_6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552b6a8a46_0_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g2552b6a8a46_0_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2552b6a8a46_0_7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g2552b6a8a46_0_7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2552b6a8a4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g2552b6a8a4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255497a5053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g255497a5053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255497a505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g255497a505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255497a505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g255497a505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255497a5053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" name="Google Shape;738;g255497a5053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55497a5053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g255497a5053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255497a505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g255497a505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552b6a8a46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2552b6a8a46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255497a5053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g255497a5053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255497a5053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g255497a5053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255497a5053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g255497a5053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255497a5053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g255497a5053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255497a5053_1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g255497a5053_1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2552b6a8a46_0_7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846;g2552b6a8a46_0_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255497a5053_1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g255497a5053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g255497a5053_1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g255497a5053_1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255497a5053_1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g255497a5053_1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255497a5053_1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g255497a5053_1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552b6a8a46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2552b6a8a46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255497a5053_1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g255497a5053_1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255497a5053_1_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8" name="Google Shape;928;g255497a5053_1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255497a5053_1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g255497a5053_1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95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552b6a8a46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g2552b6a8a46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552b6a8a46_0_3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g2552b6a8a46_0_3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52b6a8a46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g2552b6a8a46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32.png"/><Relationship Id="rId3" Type="http://schemas.openxmlformats.org/officeDocument/2006/relationships/image" Target="../media/image10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30.png"/><Relationship Id="rId5" Type="http://schemas.openxmlformats.org/officeDocument/2006/relationships/image" Target="../media/image3.png"/><Relationship Id="rId10" Type="http://schemas.openxmlformats.org/officeDocument/2006/relationships/image" Target="../media/image29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8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36.jpg"/><Relationship Id="rId5" Type="http://schemas.openxmlformats.org/officeDocument/2006/relationships/image" Target="../media/image3.png"/><Relationship Id="rId10" Type="http://schemas.openxmlformats.org/officeDocument/2006/relationships/image" Target="../media/image35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Relationship Id="rId1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45.png"/><Relationship Id="rId5" Type="http://schemas.openxmlformats.org/officeDocument/2006/relationships/image" Target="../media/image3.png"/><Relationship Id="rId10" Type="http://schemas.openxmlformats.org/officeDocument/2006/relationships/image" Target="../media/image44.png"/><Relationship Id="rId4" Type="http://schemas.openxmlformats.org/officeDocument/2006/relationships/image" Target="../media/image11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49.png"/><Relationship Id="rId5" Type="http://schemas.openxmlformats.org/officeDocument/2006/relationships/image" Target="../media/image3.png"/><Relationship Id="rId10" Type="http://schemas.openxmlformats.org/officeDocument/2006/relationships/image" Target="../media/image48.png"/><Relationship Id="rId4" Type="http://schemas.openxmlformats.org/officeDocument/2006/relationships/image" Target="../media/image11.png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1.png"/><Relationship Id="rId5" Type="http://schemas.openxmlformats.org/officeDocument/2006/relationships/image" Target="../media/image3.png"/><Relationship Id="rId10" Type="http://schemas.openxmlformats.org/officeDocument/2006/relationships/image" Target="../media/image52.png"/><Relationship Id="rId4" Type="http://schemas.openxmlformats.org/officeDocument/2006/relationships/image" Target="../media/image11.pn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0.pn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6.png"/><Relationship Id="rId5" Type="http://schemas.openxmlformats.org/officeDocument/2006/relationships/image" Target="../media/image3.png"/><Relationship Id="rId10" Type="http://schemas.openxmlformats.org/officeDocument/2006/relationships/image" Target="../media/image52.png"/><Relationship Id="rId4" Type="http://schemas.openxmlformats.org/officeDocument/2006/relationships/image" Target="../media/image11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0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61.png"/><Relationship Id="rId4" Type="http://schemas.openxmlformats.org/officeDocument/2006/relationships/image" Target="../media/image11.png"/><Relationship Id="rId9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0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0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10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image" Target="../media/image10.png"/><Relationship Id="rId7" Type="http://schemas.openxmlformats.org/officeDocument/2006/relationships/image" Target="../media/image7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3.jpg"/><Relationship Id="rId4" Type="http://schemas.openxmlformats.org/officeDocument/2006/relationships/image" Target="../media/image11.png"/><Relationship Id="rId9" Type="http://schemas.openxmlformats.org/officeDocument/2006/relationships/image" Target="../media/image72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10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7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0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7.png"/><Relationship Id="rId4" Type="http://schemas.openxmlformats.org/officeDocument/2006/relationships/image" Target="../media/image11.png"/><Relationship Id="rId9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g"/><Relationship Id="rId3" Type="http://schemas.openxmlformats.org/officeDocument/2006/relationships/image" Target="../media/image10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10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0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10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0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2.png"/><Relationship Id="rId5" Type="http://schemas.openxmlformats.org/officeDocument/2006/relationships/image" Target="../media/image3.png"/><Relationship Id="rId10" Type="http://schemas.openxmlformats.org/officeDocument/2006/relationships/image" Target="../media/image30.png"/><Relationship Id="rId4" Type="http://schemas.openxmlformats.org/officeDocument/2006/relationships/image" Target="../media/image11.png"/><Relationship Id="rId9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05.jp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0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0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05.jp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10" Type="http://schemas.openxmlformats.org/officeDocument/2006/relationships/image" Target="../media/image119.jpg"/><Relationship Id="rId4" Type="http://schemas.openxmlformats.org/officeDocument/2006/relationships/image" Target="../media/image10.png"/><Relationship Id="rId9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0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23.png"/><Relationship Id="rId5" Type="http://schemas.openxmlformats.org/officeDocument/2006/relationships/image" Target="../media/image3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12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0.png"/><Relationship Id="rId7" Type="http://schemas.openxmlformats.org/officeDocument/2006/relationships/image" Target="../media/image124.png"/><Relationship Id="rId12" Type="http://schemas.openxmlformats.org/officeDocument/2006/relationships/image" Target="../media/image12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27.png"/><Relationship Id="rId5" Type="http://schemas.openxmlformats.org/officeDocument/2006/relationships/image" Target="../media/image3.png"/><Relationship Id="rId10" Type="http://schemas.openxmlformats.org/officeDocument/2006/relationships/image" Target="../media/image126.png"/><Relationship Id="rId4" Type="http://schemas.openxmlformats.org/officeDocument/2006/relationships/image" Target="../media/image11.png"/><Relationship Id="rId9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0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32.png"/><Relationship Id="rId5" Type="http://schemas.openxmlformats.org/officeDocument/2006/relationships/image" Target="../media/image3.png"/><Relationship Id="rId10" Type="http://schemas.openxmlformats.org/officeDocument/2006/relationships/image" Target="../media/image131.png"/><Relationship Id="rId4" Type="http://schemas.openxmlformats.org/officeDocument/2006/relationships/image" Target="../media/image11.png"/><Relationship Id="rId9" Type="http://schemas.openxmlformats.org/officeDocument/2006/relationships/image" Target="../media/image1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g"/><Relationship Id="rId3" Type="http://schemas.openxmlformats.org/officeDocument/2006/relationships/image" Target="../media/image10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35.jp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g"/><Relationship Id="rId3" Type="http://schemas.openxmlformats.org/officeDocument/2006/relationships/image" Target="../media/image10.png"/><Relationship Id="rId7" Type="http://schemas.openxmlformats.org/officeDocument/2006/relationships/image" Target="../media/image136.jpg"/><Relationship Id="rId12" Type="http://schemas.openxmlformats.org/officeDocument/2006/relationships/image" Target="../media/image14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40.jpg"/><Relationship Id="rId5" Type="http://schemas.openxmlformats.org/officeDocument/2006/relationships/image" Target="../media/image3.png"/><Relationship Id="rId10" Type="http://schemas.openxmlformats.org/officeDocument/2006/relationships/image" Target="../media/image139.jpg"/><Relationship Id="rId4" Type="http://schemas.openxmlformats.org/officeDocument/2006/relationships/image" Target="../media/image11.png"/><Relationship Id="rId9" Type="http://schemas.openxmlformats.org/officeDocument/2006/relationships/image" Target="../media/image138.jp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g"/><Relationship Id="rId3" Type="http://schemas.openxmlformats.org/officeDocument/2006/relationships/image" Target="../media/image10.png"/><Relationship Id="rId7" Type="http://schemas.openxmlformats.org/officeDocument/2006/relationships/image" Target="../media/image14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hyperlink" Target="https://en.wikipedia.org/wiki/Ogham_inscription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g"/><Relationship Id="rId3" Type="http://schemas.openxmlformats.org/officeDocument/2006/relationships/image" Target="../media/image10.png"/><Relationship Id="rId7" Type="http://schemas.openxmlformats.org/officeDocument/2006/relationships/image" Target="../media/image145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7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9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54.jpg"/><Relationship Id="rId3" Type="http://schemas.openxmlformats.org/officeDocument/2006/relationships/image" Target="../media/image148.png"/><Relationship Id="rId7" Type="http://schemas.openxmlformats.org/officeDocument/2006/relationships/image" Target="../media/image151.png"/><Relationship Id="rId12" Type="http://schemas.openxmlformats.org/officeDocument/2006/relationships/image" Target="../media/image89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11" Type="http://schemas.openxmlformats.org/officeDocument/2006/relationships/image" Target="../media/image153.png"/><Relationship Id="rId5" Type="http://schemas.openxmlformats.org/officeDocument/2006/relationships/image" Target="../media/image149.png"/><Relationship Id="rId10" Type="http://schemas.openxmlformats.org/officeDocument/2006/relationships/image" Target="../media/image152.pn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7033911" y="-1825691"/>
            <a:ext cx="5072686" cy="4178048"/>
          </a:xfrm>
          <a:custGeom>
            <a:avLst/>
            <a:gdLst/>
            <a:ahLst/>
            <a:cxnLst/>
            <a:rect l="l" t="t" r="r" b="b"/>
            <a:pathLst>
              <a:path w="5072686" h="4178048" extrusionOk="0">
                <a:moveTo>
                  <a:pt x="0" y="0"/>
                </a:moveTo>
                <a:lnTo>
                  <a:pt x="5072686" y="0"/>
                </a:lnTo>
                <a:lnTo>
                  <a:pt x="5072686" y="4178048"/>
                </a:lnTo>
                <a:lnTo>
                  <a:pt x="0" y="4178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5" name="Google Shape;85;p13"/>
          <p:cNvSpPr/>
          <p:nvPr/>
        </p:nvSpPr>
        <p:spPr>
          <a:xfrm rot="-1286209">
            <a:off x="-1273059" y="4157581"/>
            <a:ext cx="4960307" cy="5033522"/>
          </a:xfrm>
          <a:custGeom>
            <a:avLst/>
            <a:gdLst/>
            <a:ahLst/>
            <a:cxnLst/>
            <a:rect l="l" t="t" r="r" b="b"/>
            <a:pathLst>
              <a:path w="4960307" h="5033522" extrusionOk="0">
                <a:moveTo>
                  <a:pt x="0" y="0"/>
                </a:moveTo>
                <a:lnTo>
                  <a:pt x="4960307" y="0"/>
                </a:lnTo>
                <a:lnTo>
                  <a:pt x="4960307" y="5033521"/>
                </a:lnTo>
                <a:lnTo>
                  <a:pt x="0" y="50335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" name="Google Shape;86;p13"/>
          <p:cNvSpPr/>
          <p:nvPr/>
        </p:nvSpPr>
        <p:spPr>
          <a:xfrm>
            <a:off x="7383886" y="5997421"/>
            <a:ext cx="1172518" cy="1172518"/>
          </a:xfrm>
          <a:custGeom>
            <a:avLst/>
            <a:gdLst/>
            <a:ahLst/>
            <a:cxnLst/>
            <a:rect l="l" t="t" r="r" b="b"/>
            <a:pathLst>
              <a:path w="1172518" h="1172518" extrusionOk="0">
                <a:moveTo>
                  <a:pt x="0" y="0"/>
                </a:moveTo>
                <a:lnTo>
                  <a:pt x="1172517" y="0"/>
                </a:lnTo>
                <a:lnTo>
                  <a:pt x="1172517" y="1172518"/>
                </a:lnTo>
                <a:lnTo>
                  <a:pt x="0" y="11725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" name="Google Shape;87;p13"/>
          <p:cNvSpPr/>
          <p:nvPr/>
        </p:nvSpPr>
        <p:spPr>
          <a:xfrm>
            <a:off x="8556403" y="6090278"/>
            <a:ext cx="1013850" cy="921049"/>
          </a:xfrm>
          <a:custGeom>
            <a:avLst/>
            <a:gdLst/>
            <a:ahLst/>
            <a:cxnLst/>
            <a:rect l="l" t="t" r="r" b="b"/>
            <a:pathLst>
              <a:path w="1013850" h="921049" extrusionOk="0">
                <a:moveTo>
                  <a:pt x="0" y="0"/>
                </a:moveTo>
                <a:lnTo>
                  <a:pt x="1013851" y="0"/>
                </a:lnTo>
                <a:lnTo>
                  <a:pt x="1013851" y="921050"/>
                </a:lnTo>
                <a:lnTo>
                  <a:pt x="0" y="92105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8" name="Google Shape;88;p13"/>
          <p:cNvSpPr txBox="1"/>
          <p:nvPr/>
        </p:nvSpPr>
        <p:spPr>
          <a:xfrm>
            <a:off x="613645" y="1741175"/>
            <a:ext cx="8526300" cy="18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Irish </a:t>
            </a:r>
            <a:r>
              <a:rPr lang="en-US" sz="5000" dirty="0" err="1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ᚑᚌᚆᚐᚋ</a:t>
            </a:r>
            <a:r>
              <a:rPr lang="en-US" sz="5000" dirty="0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 Stones in</a:t>
            </a:r>
            <a:br>
              <a:rPr lang="en-US" sz="5000" dirty="0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-US" sz="5000" dirty="0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OSM and Wikidata</a:t>
            </a:r>
            <a:endParaRPr sz="50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011599" y="4430525"/>
            <a:ext cx="8330100" cy="1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600">
                <a:solidFill>
                  <a:srgbClr val="143788"/>
                </a:solidFill>
                <a:latin typeface="Lato Black"/>
                <a:ea typeface="Lato Black"/>
                <a:cs typeface="Lato Black"/>
                <a:sym typeface="Lato Black"/>
              </a:rPr>
              <a:t>Florian Thiery M.Sc.</a:t>
            </a:r>
            <a:br>
              <a:rPr lang="en-US" sz="2200" b="1">
                <a:solidFill>
                  <a:srgbClr val="143788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2200" b="1">
                <a:solidFill>
                  <a:srgbClr val="143788"/>
                </a:solidFill>
                <a:latin typeface="Lato"/>
                <a:ea typeface="Lato"/>
                <a:cs typeface="Lato"/>
                <a:sym typeface="Lato"/>
              </a:rPr>
              <a:t>/w Anne-Karoline Distel, Sophie C. Schmidt &amp; Peter Thiery</a:t>
            </a:r>
            <a:endParaRPr sz="100"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8600" y="6546049"/>
            <a:ext cx="1519675" cy="5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8">
            <a:alphaModFix/>
          </a:blip>
          <a:srcRect l="28153" t="28961" r="31360" b="31358"/>
          <a:stretch/>
        </p:blipFill>
        <p:spPr>
          <a:xfrm>
            <a:off x="6170578" y="5973025"/>
            <a:ext cx="1137095" cy="11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24475" y="6892875"/>
            <a:ext cx="1811149" cy="194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2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7" name="Google Shape;207;p22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8" name="Google Shape;208;p22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9" name="Google Shape;209;p22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0" name="Google Shape;210;p22"/>
          <p:cNvSpPr txBox="1"/>
          <p:nvPr/>
        </p:nvSpPr>
        <p:spPr>
          <a:xfrm>
            <a:off x="997975" y="510015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There are two popular ways to do this: OpenStreetMap and Wikidata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1" name="Google Shape;211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2475" y="892925"/>
            <a:ext cx="3307022" cy="330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25879" y="1125281"/>
            <a:ext cx="4044796" cy="284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3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8" name="Google Shape;218;p23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9" name="Google Shape;219;p23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0" name="Google Shape;220;p23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1" name="Google Shape;221;p23"/>
          <p:cNvSpPr txBox="1"/>
          <p:nvPr/>
        </p:nvSpPr>
        <p:spPr>
          <a:xfrm>
            <a:off x="997975" y="5108867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Linked Open Data Cloud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2" name="Google Shape;222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68750" y="71250"/>
            <a:ext cx="2517125" cy="2568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23" name="Google Shape;223;p23"/>
          <p:cNvPicPr preferRelativeResize="0"/>
          <p:nvPr/>
        </p:nvPicPr>
        <p:blipFill rotWithShape="1">
          <a:blip r:embed="rId8">
            <a:alphaModFix/>
          </a:blip>
          <a:srcRect l="238" r="248"/>
          <a:stretch/>
        </p:blipFill>
        <p:spPr>
          <a:xfrm>
            <a:off x="195350" y="1320346"/>
            <a:ext cx="6765780" cy="4036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24" name="Google Shape;224;p23"/>
          <p:cNvSpPr txBox="1"/>
          <p:nvPr/>
        </p:nvSpPr>
        <p:spPr>
          <a:xfrm>
            <a:off x="195350" y="5357250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Florian Thiery, CC BY 4.0, via Wikimedia Commons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Google Shape;225;p23"/>
          <p:cNvSpPr txBox="1"/>
          <p:nvPr/>
        </p:nvSpPr>
        <p:spPr>
          <a:xfrm>
            <a:off x="8048476" y="2639750"/>
            <a:ext cx="15375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lod-cloud.net, CC BY 4.0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1" name="Google Shape;231;p2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2" name="Google Shape;232;p2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3" name="Google Shape;233;p2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4" name="Google Shape;234;p24"/>
          <p:cNvSpPr txBox="1"/>
          <p:nvPr/>
        </p:nvSpPr>
        <p:spPr>
          <a:xfrm>
            <a:off x="997975" y="519160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How to create Linked Open Ogham?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5" name="Google Shape;235;p24"/>
          <p:cNvSpPr txBox="1"/>
          <p:nvPr/>
        </p:nvSpPr>
        <p:spPr>
          <a:xfrm>
            <a:off x="6619513" y="2437038"/>
            <a:ext cx="2388900" cy="13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Online &amp; Open</a:t>
            </a: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:</a:t>
            </a:r>
            <a:endParaRPr sz="16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3D Ogham Project</a:t>
            </a:r>
            <a:endParaRPr sz="16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Heritage Management</a:t>
            </a:r>
            <a:endParaRPr sz="16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Google Shape;236;p24"/>
          <p:cNvSpPr txBox="1"/>
          <p:nvPr/>
        </p:nvSpPr>
        <p:spPr>
          <a:xfrm>
            <a:off x="6238474" y="1802950"/>
            <a:ext cx="30573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Linked Ogham + OSM</a:t>
            </a:r>
            <a:endParaRPr sz="2200" b="1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Google Shape;237;p24"/>
          <p:cNvSpPr txBox="1"/>
          <p:nvPr/>
        </p:nvSpPr>
        <p:spPr>
          <a:xfrm>
            <a:off x="6876388" y="3812084"/>
            <a:ext cx="15858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Online</a:t>
            </a: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: CISP</a:t>
            </a:r>
            <a:endParaRPr sz="1600" b="1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Google Shape;238;p24"/>
          <p:cNvSpPr txBox="1"/>
          <p:nvPr/>
        </p:nvSpPr>
        <p:spPr>
          <a:xfrm>
            <a:off x="7314302" y="4538975"/>
            <a:ext cx="2035500" cy="7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Offline</a:t>
            </a: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endParaRPr sz="16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CIIC by Macàlister</a:t>
            </a:r>
            <a:endParaRPr sz="16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39" name="Google Shape;239;p24"/>
          <p:cNvCxnSpPr/>
          <p:nvPr/>
        </p:nvCxnSpPr>
        <p:spPr>
          <a:xfrm flipH="1">
            <a:off x="5733713" y="2156138"/>
            <a:ext cx="529200" cy="45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824B73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40" name="Google Shape;240;p24"/>
          <p:cNvCxnSpPr/>
          <p:nvPr/>
        </p:nvCxnSpPr>
        <p:spPr>
          <a:xfrm flipH="1">
            <a:off x="5733688" y="2991913"/>
            <a:ext cx="861900" cy="2295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824B73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41" name="Google Shape;241;p24"/>
          <p:cNvCxnSpPr>
            <a:stCxn id="237" idx="1"/>
          </p:cNvCxnSpPr>
          <p:nvPr/>
        </p:nvCxnSpPr>
        <p:spPr>
          <a:xfrm rot="10800000">
            <a:off x="5662588" y="3742334"/>
            <a:ext cx="1213800" cy="2799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824B73"/>
            </a:solidFill>
            <a:prstDash val="dashDot"/>
            <a:round/>
            <a:headEnd type="none" w="med" len="med"/>
            <a:tailEnd type="stealth" w="med" len="med"/>
          </a:ln>
        </p:spPr>
      </p:cxnSp>
      <p:cxnSp>
        <p:nvCxnSpPr>
          <p:cNvPr id="242" name="Google Shape;242;p24"/>
          <p:cNvCxnSpPr>
            <a:stCxn id="238" idx="1"/>
          </p:cNvCxnSpPr>
          <p:nvPr/>
        </p:nvCxnSpPr>
        <p:spPr>
          <a:xfrm rot="10800000">
            <a:off x="5804402" y="4292525"/>
            <a:ext cx="1509900" cy="6306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824B73"/>
            </a:solidFill>
            <a:prstDash val="dashDot"/>
            <a:round/>
            <a:headEnd type="none" w="med" len="med"/>
            <a:tailEnd type="stealth" w="med" len="med"/>
          </a:ln>
        </p:spPr>
      </p:cxnSp>
      <p:pic>
        <p:nvPicPr>
          <p:cNvPr id="243" name="Google Shape;243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973946">
            <a:off x="6504366" y="440870"/>
            <a:ext cx="2834625" cy="120118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44" name="Google Shape;244;p24"/>
          <p:cNvPicPr preferRelativeResize="0"/>
          <p:nvPr/>
        </p:nvPicPr>
        <p:blipFill rotWithShape="1">
          <a:blip r:embed="rId8">
            <a:alphaModFix/>
          </a:blip>
          <a:srcRect l="19760" r="16844" b="7158"/>
          <a:stretch/>
        </p:blipFill>
        <p:spPr>
          <a:xfrm>
            <a:off x="4642835" y="2004775"/>
            <a:ext cx="967491" cy="29945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45" name="Google Shape;245;p2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84180" y="165630"/>
            <a:ext cx="1704325" cy="17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flipH="1">
            <a:off x="2210001" y="3501775"/>
            <a:ext cx="1912424" cy="19124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47" name="Google Shape;247;p24"/>
          <p:cNvSpPr/>
          <p:nvPr/>
        </p:nvSpPr>
        <p:spPr>
          <a:xfrm flipH="1">
            <a:off x="850263" y="1823188"/>
            <a:ext cx="3438000" cy="1354800"/>
          </a:xfrm>
          <a:prstGeom prst="cloudCallout">
            <a:avLst>
              <a:gd name="adj1" fmla="val -9800"/>
              <a:gd name="adj2" fmla="val 99399"/>
            </a:avLst>
          </a:prstGeom>
          <a:solidFill>
            <a:srgbClr val="FFFFFF"/>
          </a:solidFill>
          <a:ln w="9525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All Ogham Stones in Ireland?</a:t>
            </a:r>
            <a:endParaRPr sz="20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8" name="Google Shape;248;p2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54475" y="2232350"/>
            <a:ext cx="566112" cy="9456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49" name="Google Shape;249;p2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51450" y="4215400"/>
            <a:ext cx="2035601" cy="129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354050" y="4770350"/>
            <a:ext cx="240100" cy="59850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6" name="Google Shape;256;p2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7" name="Google Shape;257;p2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8" name="Google Shape;258;p2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9" name="Google Shape;259;p25"/>
          <p:cNvSpPr/>
          <p:nvPr/>
        </p:nvSpPr>
        <p:spPr>
          <a:xfrm flipH="1">
            <a:off x="168664" y="2032353"/>
            <a:ext cx="3766800" cy="1528500"/>
          </a:xfrm>
          <a:prstGeom prst="wedgeEllipseCallout">
            <a:avLst>
              <a:gd name="adj1" fmla="val 29888"/>
              <a:gd name="adj2" fmla="val 73425"/>
            </a:avLst>
          </a:prstGeom>
          <a:solidFill>
            <a:srgbClr val="EEEEEE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latin typeface="Lato"/>
                <a:ea typeface="Lato"/>
                <a:cs typeface="Lato"/>
                <a:sym typeface="Lato"/>
              </a:rPr>
              <a:t>2019</a:t>
            </a:r>
            <a:r>
              <a:rPr lang="en-US" sz="1600"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-US" sz="16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Research Squirrels</a:t>
            </a:r>
            <a:r>
              <a:rPr lang="en-US" sz="1600"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-US" sz="16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Open Science,</a:t>
            </a:r>
            <a:br>
              <a:rPr lang="en-US" sz="1600">
                <a:latin typeface="Lato"/>
                <a:ea typeface="Lato"/>
                <a:cs typeface="Lato"/>
                <a:sym typeface="Lato"/>
              </a:rPr>
            </a:br>
            <a:r>
              <a:rPr lang="en-US" sz="1600">
                <a:latin typeface="Lato"/>
                <a:ea typeface="Lato"/>
                <a:cs typeface="Lato"/>
                <a:sym typeface="Lato"/>
              </a:rPr>
              <a:t>Linked Data and</a:t>
            </a:r>
            <a:r>
              <a:rPr lang="en-US" sz="16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ᚑᚌᚆᚐᚋ</a:t>
            </a:r>
            <a:endParaRPr sz="1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0" name="Google Shape;260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425" y="3821547"/>
            <a:ext cx="1141306" cy="1141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91919" y="3821547"/>
            <a:ext cx="1141306" cy="1141321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5"/>
          <p:cNvSpPr txBox="1"/>
          <p:nvPr/>
        </p:nvSpPr>
        <p:spPr>
          <a:xfrm>
            <a:off x="145924" y="4879189"/>
            <a:ext cx="3033300" cy="7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Lato"/>
                <a:ea typeface="Lato"/>
                <a:cs typeface="Lato"/>
                <a:sym typeface="Lato"/>
              </a:rPr>
              <a:t>Sophie &amp; Florian &amp; Timo</a:t>
            </a:r>
            <a:endParaRPr sz="2000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latin typeface="Lato"/>
                <a:ea typeface="Lato"/>
                <a:cs typeface="Lato"/>
                <a:sym typeface="Lato"/>
              </a:rPr>
              <a:t>@idhrenil @fthierygeo @situxxx</a:t>
            </a:r>
            <a:endParaRPr i="1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3" name="Google Shape;263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54968" y="3821547"/>
            <a:ext cx="1141306" cy="1141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430841">
            <a:off x="6591216" y="2318960"/>
            <a:ext cx="2810541" cy="119095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65" name="Google Shape;265;p25"/>
          <p:cNvPicPr preferRelativeResize="0"/>
          <p:nvPr/>
        </p:nvPicPr>
        <p:blipFill rotWithShape="1">
          <a:blip r:embed="rId10">
            <a:alphaModFix/>
          </a:blip>
          <a:srcRect l="9612" r="13120" b="13367"/>
          <a:stretch/>
        </p:blipFill>
        <p:spPr>
          <a:xfrm>
            <a:off x="3933977" y="34550"/>
            <a:ext cx="3846026" cy="2587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5"/>
          <p:cNvSpPr txBox="1"/>
          <p:nvPr/>
        </p:nvSpPr>
        <p:spPr>
          <a:xfrm>
            <a:off x="7704457" y="3888065"/>
            <a:ext cx="172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 Black"/>
                <a:ea typeface="Lato Black"/>
                <a:cs typeface="Lato Black"/>
                <a:sym typeface="Lato Black"/>
              </a:rPr>
              <a:t>2022/2023</a:t>
            </a:r>
            <a:endParaRPr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67" name="Google Shape;267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385101" y="4343038"/>
            <a:ext cx="3222774" cy="181278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cxnSp>
        <p:nvCxnSpPr>
          <p:cNvPr id="268" name="Google Shape;268;p25"/>
          <p:cNvCxnSpPr>
            <a:stCxn id="259" idx="0"/>
            <a:endCxn id="265" idx="1"/>
          </p:cNvCxnSpPr>
          <p:nvPr/>
        </p:nvCxnSpPr>
        <p:spPr>
          <a:xfrm rot="-5400000">
            <a:off x="2640964" y="739353"/>
            <a:ext cx="704100" cy="1881900"/>
          </a:xfrm>
          <a:prstGeom prst="curvedConnector2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69" name="Google Shape;269;p25"/>
          <p:cNvSpPr txBox="1"/>
          <p:nvPr/>
        </p:nvSpPr>
        <p:spPr>
          <a:xfrm>
            <a:off x="3447832" y="648515"/>
            <a:ext cx="172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 Black"/>
                <a:ea typeface="Lato Black"/>
                <a:cs typeface="Lato Black"/>
                <a:sym typeface="Lato Black"/>
              </a:rPr>
              <a:t>2020/21</a:t>
            </a:r>
            <a:endParaRPr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70" name="Google Shape;270;p2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9364" y="5466925"/>
            <a:ext cx="1945026" cy="137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889537" y="3412825"/>
            <a:ext cx="1945025" cy="194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5"/>
          <p:cNvPicPr preferRelativeResize="0"/>
          <p:nvPr/>
        </p:nvPicPr>
        <p:blipFill rotWithShape="1">
          <a:blip r:embed="rId14">
            <a:alphaModFix/>
          </a:blip>
          <a:srcRect l="28153" t="28961" r="31360" b="31358"/>
          <a:stretch/>
        </p:blipFill>
        <p:spPr>
          <a:xfrm>
            <a:off x="1774724" y="5584675"/>
            <a:ext cx="1499200" cy="1469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3" name="Google Shape;273;p25"/>
          <p:cNvCxnSpPr/>
          <p:nvPr/>
        </p:nvCxnSpPr>
        <p:spPr>
          <a:xfrm rot="-5400000" flipH="1">
            <a:off x="4885950" y="2417675"/>
            <a:ext cx="1913700" cy="17565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med" len="med"/>
            <a:tailEnd type="stealth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79" name="Google Shape;279;p2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0" name="Google Shape;280;p2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1" name="Google Shape;281;p2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2" name="Google Shape;282;p26"/>
          <p:cNvSpPr txBox="1"/>
          <p:nvPr/>
        </p:nvSpPr>
        <p:spPr>
          <a:xfrm>
            <a:off x="997975" y="516329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Open Ogham Data Workflow!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83" name="Google Shape;283;p26"/>
          <p:cNvGrpSpPr/>
          <p:nvPr/>
        </p:nvGrpSpPr>
        <p:grpSpPr>
          <a:xfrm>
            <a:off x="854250" y="319475"/>
            <a:ext cx="8045100" cy="5030400"/>
            <a:chOff x="656325" y="395675"/>
            <a:chExt cx="8045100" cy="5030400"/>
          </a:xfrm>
        </p:grpSpPr>
        <p:sp>
          <p:nvSpPr>
            <p:cNvPr id="284" name="Google Shape;284;p26"/>
            <p:cNvSpPr/>
            <p:nvPr/>
          </p:nvSpPr>
          <p:spPr>
            <a:xfrm>
              <a:off x="656325" y="395675"/>
              <a:ext cx="8045100" cy="5030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85" name="Google Shape;285;p26"/>
            <p:cNvPicPr preferRelativeResize="0"/>
            <p:nvPr/>
          </p:nvPicPr>
          <p:blipFill rotWithShape="1">
            <a:blip r:embed="rId7">
              <a:alphaModFix/>
            </a:blip>
            <a:srcRect l="1793" r="1783"/>
            <a:stretch/>
          </p:blipFill>
          <p:spPr>
            <a:xfrm>
              <a:off x="815750" y="526237"/>
              <a:ext cx="7726251" cy="47692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6" name="Google Shape;286;p26"/>
          <p:cNvSpPr txBox="1"/>
          <p:nvPr/>
        </p:nvSpPr>
        <p:spPr>
          <a:xfrm>
            <a:off x="7033025" y="4674375"/>
            <a:ext cx="1737900" cy="5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Florian Thiery, Timo Homburg, Sophie C. Schmidt und Martina Trognitz, CC BY 4.0,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via Wikimedia Commons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2" name="Google Shape;292;p2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3" name="Google Shape;293;p2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4" name="Google Shape;294;p2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5" name="Google Shape;295;p27"/>
          <p:cNvSpPr txBox="1"/>
          <p:nvPr/>
        </p:nvSpPr>
        <p:spPr>
          <a:xfrm>
            <a:off x="997975" y="510885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Primary data is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digitised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and stored as CSV for further processing.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6" name="Google Shape;296;p27"/>
          <p:cNvPicPr preferRelativeResize="0"/>
          <p:nvPr/>
        </p:nvPicPr>
        <p:blipFill rotWithShape="1">
          <a:blip r:embed="rId7">
            <a:alphaModFix/>
          </a:blip>
          <a:srcRect l="24045" r="22791"/>
          <a:stretch/>
        </p:blipFill>
        <p:spPr>
          <a:xfrm>
            <a:off x="3912906" y="564525"/>
            <a:ext cx="804242" cy="830477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27"/>
          <p:cNvSpPr/>
          <p:nvPr/>
        </p:nvSpPr>
        <p:spPr>
          <a:xfrm>
            <a:off x="3711837" y="1472585"/>
            <a:ext cx="457095" cy="2005227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9E392B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298" name="Google Shape;298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14455" y="3471871"/>
            <a:ext cx="1650872" cy="906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15064" y="3629676"/>
            <a:ext cx="1214490" cy="1042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8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05" name="Google Shape;305;p28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06" name="Google Shape;306;p28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07" name="Google Shape;307;p28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08" name="Google Shape;308;p28"/>
          <p:cNvSpPr txBox="1"/>
          <p:nvPr/>
        </p:nvSpPr>
        <p:spPr>
          <a:xfrm>
            <a:off x="269900" y="4484828"/>
            <a:ext cx="9161700" cy="19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Data modelling schemes to transform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data into RDF or Quick Statements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with the help of Python scripts.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09" name="Google Shape;309;p28"/>
          <p:cNvPicPr preferRelativeResize="0"/>
          <p:nvPr/>
        </p:nvPicPr>
        <p:blipFill rotWithShape="1">
          <a:blip r:embed="rId7">
            <a:alphaModFix/>
          </a:blip>
          <a:srcRect l="24045" r="22791"/>
          <a:stretch/>
        </p:blipFill>
        <p:spPr>
          <a:xfrm>
            <a:off x="436288" y="1888043"/>
            <a:ext cx="663399" cy="685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55233" y="2189487"/>
            <a:ext cx="1183720" cy="501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630622" y="2743970"/>
            <a:ext cx="634600" cy="685028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28"/>
          <p:cNvSpPr/>
          <p:nvPr/>
        </p:nvSpPr>
        <p:spPr>
          <a:xfrm rot="5400000">
            <a:off x="6511451" y="376783"/>
            <a:ext cx="951378" cy="3850688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1C4587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3" name="Google Shape;313;p28"/>
          <p:cNvSpPr/>
          <p:nvPr/>
        </p:nvSpPr>
        <p:spPr>
          <a:xfrm rot="5400000" flipH="1">
            <a:off x="2560031" y="402881"/>
            <a:ext cx="251764" cy="3056459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1C4587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14" name="Google Shape;314;p2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07359" y="1441800"/>
            <a:ext cx="685031" cy="685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2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852909" y="2743974"/>
            <a:ext cx="685030" cy="685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28"/>
          <p:cNvSpPr/>
          <p:nvPr/>
        </p:nvSpPr>
        <p:spPr>
          <a:xfrm rot="5400000">
            <a:off x="2563826" y="642015"/>
            <a:ext cx="279391" cy="3112818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" name="Google Shape;317;p28"/>
          <p:cNvSpPr/>
          <p:nvPr/>
        </p:nvSpPr>
        <p:spPr>
          <a:xfrm rot="5400000">
            <a:off x="6389276" y="1365648"/>
            <a:ext cx="518794" cy="2524191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8" name="Google Shape;318;p28"/>
          <p:cNvSpPr txBox="1"/>
          <p:nvPr/>
        </p:nvSpPr>
        <p:spPr>
          <a:xfrm rot="-3088">
            <a:off x="5039811" y="1899222"/>
            <a:ext cx="10020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latin typeface="Lato"/>
                <a:ea typeface="Lato"/>
                <a:cs typeface="Lato"/>
                <a:sym typeface="Lato"/>
              </a:rPr>
              <a:t>transform</a:t>
            </a:r>
            <a:endParaRPr sz="1100"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9" name="Google Shape;319;p28"/>
          <p:cNvSpPr txBox="1"/>
          <p:nvPr/>
        </p:nvSpPr>
        <p:spPr>
          <a:xfrm rot="453910">
            <a:off x="6178204" y="2013744"/>
            <a:ext cx="1772831" cy="369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1C4587"/>
                </a:solidFill>
                <a:latin typeface="Lato"/>
                <a:ea typeface="Lato"/>
                <a:cs typeface="Lato"/>
                <a:sym typeface="Lato"/>
              </a:rPr>
              <a:t>into RDF</a:t>
            </a:r>
            <a:endParaRPr sz="1100" b="1">
              <a:solidFill>
                <a:srgbClr val="4A86E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0" name="Google Shape;320;p28"/>
          <p:cNvSpPr txBox="1"/>
          <p:nvPr/>
        </p:nvSpPr>
        <p:spPr>
          <a:xfrm rot="619786">
            <a:off x="5879017" y="2536254"/>
            <a:ext cx="1912294" cy="433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A86E8"/>
                </a:solidFill>
                <a:latin typeface="Lato"/>
                <a:ea typeface="Lato"/>
                <a:cs typeface="Lato"/>
                <a:sym typeface="Lato"/>
              </a:rPr>
              <a:t>into Quick Statements</a:t>
            </a:r>
            <a:endParaRPr sz="1100" b="1">
              <a:solidFill>
                <a:srgbClr val="4A86E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1" name="Google Shape;321;p28"/>
          <p:cNvSpPr txBox="1"/>
          <p:nvPr/>
        </p:nvSpPr>
        <p:spPr>
          <a:xfrm rot="-188257">
            <a:off x="1878805" y="1553917"/>
            <a:ext cx="2439056" cy="702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1C4587"/>
                </a:solidFill>
                <a:latin typeface="Lato"/>
                <a:ea typeface="Lato"/>
                <a:cs typeface="Lato"/>
                <a:sym typeface="Lato"/>
              </a:rPr>
              <a:t>Ontology &amp; map data</a:t>
            </a:r>
            <a:endParaRPr sz="1100" b="1">
              <a:solidFill>
                <a:srgbClr val="4A86E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2" name="Google Shape;322;p28"/>
          <p:cNvSpPr txBox="1"/>
          <p:nvPr/>
        </p:nvSpPr>
        <p:spPr>
          <a:xfrm rot="342636">
            <a:off x="732243" y="2242324"/>
            <a:ext cx="3002903" cy="470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A86E8"/>
                </a:solidFill>
                <a:latin typeface="Lato"/>
                <a:ea typeface="Lato"/>
                <a:cs typeface="Lato"/>
                <a:sym typeface="Lato"/>
              </a:rPr>
              <a:t>Wikidata Mapping Scheme</a:t>
            </a:r>
            <a:endParaRPr sz="1100" b="1">
              <a:solidFill>
                <a:srgbClr val="4A86E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3" name="Google Shape;323;p28"/>
          <p:cNvSpPr txBox="1"/>
          <p:nvPr/>
        </p:nvSpPr>
        <p:spPr>
          <a:xfrm>
            <a:off x="1055281" y="1692877"/>
            <a:ext cx="907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latin typeface="Lato"/>
                <a:ea typeface="Lato"/>
                <a:cs typeface="Lato"/>
                <a:sym typeface="Lato"/>
              </a:rPr>
              <a:t>create</a:t>
            </a:r>
            <a:endParaRPr sz="1100" b="1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9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9" name="Google Shape;329;p29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30" name="Google Shape;330;p29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31" name="Google Shape;331;p29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32" name="Google Shape;332;p29"/>
          <p:cNvSpPr txBox="1"/>
          <p:nvPr/>
        </p:nvSpPr>
        <p:spPr>
          <a:xfrm>
            <a:off x="997975" y="5111044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OSM data is entered manually.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3" name="Google Shape;333;p29"/>
          <p:cNvSpPr txBox="1"/>
          <p:nvPr/>
        </p:nvSpPr>
        <p:spPr>
          <a:xfrm rot="-188021">
            <a:off x="1880945" y="2348831"/>
            <a:ext cx="2458576" cy="708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Ontology &amp; map data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4" name="Google Shape;334;p29"/>
          <p:cNvPicPr preferRelativeResize="0"/>
          <p:nvPr/>
        </p:nvPicPr>
        <p:blipFill rotWithShape="1">
          <a:blip r:embed="rId7">
            <a:alphaModFix/>
          </a:blip>
          <a:srcRect l="24045" r="22791"/>
          <a:stretch/>
        </p:blipFill>
        <p:spPr>
          <a:xfrm>
            <a:off x="426825" y="2685557"/>
            <a:ext cx="668735" cy="69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74879" y="2989425"/>
            <a:ext cx="1193240" cy="505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687071" y="3548367"/>
            <a:ext cx="639705" cy="69053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29"/>
          <p:cNvSpPr/>
          <p:nvPr/>
        </p:nvSpPr>
        <p:spPr>
          <a:xfrm rot="5400000">
            <a:off x="6550856" y="1162150"/>
            <a:ext cx="959038" cy="3881650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D9D9D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" name="Google Shape;338;p29"/>
          <p:cNvSpPr/>
          <p:nvPr/>
        </p:nvSpPr>
        <p:spPr>
          <a:xfrm rot="5400000" flipH="1">
            <a:off x="2567677" y="1188474"/>
            <a:ext cx="253771" cy="3081010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D9D9D9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39" name="Google Shape;339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29034" y="2235725"/>
            <a:ext cx="690541" cy="69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903102" y="3548371"/>
            <a:ext cx="690542" cy="690534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9"/>
          <p:cNvSpPr/>
          <p:nvPr/>
        </p:nvSpPr>
        <p:spPr>
          <a:xfrm rot="5400000">
            <a:off x="2571465" y="1429520"/>
            <a:ext cx="281663" cy="3137853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D9D9D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42" name="Google Shape;342;p29"/>
          <p:cNvSpPr/>
          <p:nvPr/>
        </p:nvSpPr>
        <p:spPr>
          <a:xfrm rot="5400000">
            <a:off x="6427688" y="2158952"/>
            <a:ext cx="522968" cy="2544509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D9D9D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43" name="Google Shape;343;p29"/>
          <p:cNvSpPr txBox="1"/>
          <p:nvPr/>
        </p:nvSpPr>
        <p:spPr>
          <a:xfrm rot="-3063">
            <a:off x="5067377" y="2696829"/>
            <a:ext cx="101010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transform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4" name="Google Shape;344;p29"/>
          <p:cNvSpPr txBox="1"/>
          <p:nvPr/>
        </p:nvSpPr>
        <p:spPr>
          <a:xfrm rot="453696">
            <a:off x="6214981" y="2812237"/>
            <a:ext cx="1787343" cy="37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into RDF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5" name="Google Shape;345;p29"/>
          <p:cNvSpPr txBox="1"/>
          <p:nvPr/>
        </p:nvSpPr>
        <p:spPr>
          <a:xfrm rot="619631">
            <a:off x="5913353" y="3338954"/>
            <a:ext cx="1927831" cy="437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into Quick Statements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6" name="Google Shape;346;p29"/>
          <p:cNvSpPr txBox="1"/>
          <p:nvPr/>
        </p:nvSpPr>
        <p:spPr>
          <a:xfrm rot="342636">
            <a:off x="725198" y="3042689"/>
            <a:ext cx="3027023" cy="474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Wikidata Mapping Scheme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7" name="Google Shape;347;p29"/>
          <p:cNvSpPr txBox="1"/>
          <p:nvPr/>
        </p:nvSpPr>
        <p:spPr>
          <a:xfrm>
            <a:off x="1050797" y="2488821"/>
            <a:ext cx="915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create</a:t>
            </a:r>
            <a:endParaRPr sz="1100" b="1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8" name="Google Shape;348;p29"/>
          <p:cNvPicPr preferRelativeResize="0"/>
          <p:nvPr/>
        </p:nvPicPr>
        <p:blipFill rotWithShape="1">
          <a:blip r:embed="rId12">
            <a:alphaModFix/>
          </a:blip>
          <a:srcRect t="33791" b="9870"/>
          <a:stretch/>
        </p:blipFill>
        <p:spPr>
          <a:xfrm>
            <a:off x="3889789" y="3583038"/>
            <a:ext cx="1569031" cy="522987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29"/>
          <p:cNvSpPr/>
          <p:nvPr/>
        </p:nvSpPr>
        <p:spPr>
          <a:xfrm rot="5400000">
            <a:off x="2072366" y="1923165"/>
            <a:ext cx="993427" cy="2830055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0" name="Google Shape;350;p29"/>
          <p:cNvSpPr txBox="1"/>
          <p:nvPr/>
        </p:nvSpPr>
        <p:spPr>
          <a:xfrm rot="342636">
            <a:off x="1437045" y="3525532"/>
            <a:ext cx="3027023" cy="474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OSM Mapping Scheme</a:t>
            </a:r>
            <a:endParaRPr sz="1100" b="1">
              <a:solidFill>
                <a:srgbClr val="38761D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1" name="Google Shape;351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119149" y="3917694"/>
            <a:ext cx="690536" cy="690534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9"/>
          <p:cNvSpPr/>
          <p:nvPr/>
        </p:nvSpPr>
        <p:spPr>
          <a:xfrm rot="5400000">
            <a:off x="6088751" y="3133585"/>
            <a:ext cx="294235" cy="1637924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3" name="Google Shape;353;p29"/>
          <p:cNvSpPr txBox="1"/>
          <p:nvPr/>
        </p:nvSpPr>
        <p:spPr>
          <a:xfrm rot="619631">
            <a:off x="5371696" y="3961685"/>
            <a:ext cx="1927831" cy="437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 create in OSM</a:t>
            </a:r>
            <a:endParaRPr sz="1100" b="1">
              <a:solidFill>
                <a:srgbClr val="38761D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0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59" name="Google Shape;359;p30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60" name="Google Shape;360;p30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61" name="Google Shape;361;p30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62" name="Google Shape;362;p30"/>
          <p:cNvSpPr txBox="1"/>
          <p:nvPr/>
        </p:nvSpPr>
        <p:spPr>
          <a:xfrm>
            <a:off x="997975" y="5108863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data is imported into data stores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and linked to each other.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3" name="Google Shape;363;p30"/>
          <p:cNvSpPr/>
          <p:nvPr/>
        </p:nvSpPr>
        <p:spPr>
          <a:xfrm rot="1516461">
            <a:off x="1842465" y="2348915"/>
            <a:ext cx="2437983" cy="1487024"/>
          </a:xfrm>
          <a:prstGeom prst="cloud">
            <a:avLst/>
          </a:prstGeom>
          <a:solidFill>
            <a:srgbClr val="F3F3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 b="1">
              <a:solidFill>
                <a:srgbClr val="43434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64" name="Google Shape;364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53545" y="3286182"/>
            <a:ext cx="1403252" cy="98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32984" y="490475"/>
            <a:ext cx="913478" cy="986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913506" y="490482"/>
            <a:ext cx="986071" cy="986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93493" y="3487937"/>
            <a:ext cx="986068" cy="591638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0"/>
          <p:cNvSpPr/>
          <p:nvPr/>
        </p:nvSpPr>
        <p:spPr>
          <a:xfrm rot="5400000">
            <a:off x="6081392" y="2274232"/>
            <a:ext cx="1996151" cy="134730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1C4587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369" name="Google Shape;369;p30"/>
          <p:cNvCxnSpPr/>
          <p:nvPr/>
        </p:nvCxnSpPr>
        <p:spPr>
          <a:xfrm>
            <a:off x="5056797" y="3674855"/>
            <a:ext cx="1281900" cy="21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</p:spPr>
      </p:cxnSp>
      <p:sp>
        <p:nvSpPr>
          <p:cNvPr id="370" name="Google Shape;370;p30"/>
          <p:cNvSpPr txBox="1"/>
          <p:nvPr/>
        </p:nvSpPr>
        <p:spPr>
          <a:xfrm>
            <a:off x="4436410" y="3701441"/>
            <a:ext cx="2522700" cy="5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Lato"/>
                <a:ea typeface="Lato"/>
                <a:cs typeface="Lato"/>
                <a:sym typeface="Lato"/>
              </a:rPr>
              <a:t>bidirectional link</a:t>
            </a:r>
            <a:endParaRPr sz="1000" b="1" i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1" name="Google Shape;371;p30"/>
          <p:cNvSpPr/>
          <p:nvPr/>
        </p:nvSpPr>
        <p:spPr>
          <a:xfrm rot="-5400000" flipH="1">
            <a:off x="3483614" y="1849062"/>
            <a:ext cx="1920664" cy="938756"/>
          </a:xfrm>
          <a:custGeom>
            <a:avLst/>
            <a:gdLst/>
            <a:ahLst/>
            <a:cxnLst/>
            <a:rect l="l" t="t" r="r" b="b"/>
            <a:pathLst>
              <a:path w="21130" h="48377" extrusionOk="0">
                <a:moveTo>
                  <a:pt x="0" y="48377"/>
                </a:moveTo>
                <a:cubicBezTo>
                  <a:pt x="0" y="30780"/>
                  <a:pt x="5391" y="7870"/>
                  <a:pt x="21130" y="0"/>
                </a:cubicBezTo>
              </a:path>
            </a:pathLst>
          </a:cu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72" name="Google Shape;372;p30"/>
          <p:cNvSpPr txBox="1"/>
          <p:nvPr/>
        </p:nvSpPr>
        <p:spPr>
          <a:xfrm rot="-3255">
            <a:off x="2218505" y="2660573"/>
            <a:ext cx="1584301" cy="8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434343"/>
                </a:solidFill>
                <a:latin typeface="Lato Black"/>
                <a:ea typeface="Lato Black"/>
                <a:cs typeface="Lato Black"/>
                <a:sym typeface="Lato Black"/>
              </a:rPr>
              <a:t>LOD</a:t>
            </a:r>
            <a:endParaRPr sz="3600"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373" name="Google Shape;373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83975" y="2883734"/>
            <a:ext cx="1584284" cy="15842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4" name="Google Shape;374;p30"/>
          <p:cNvCxnSpPr/>
          <p:nvPr/>
        </p:nvCxnSpPr>
        <p:spPr>
          <a:xfrm>
            <a:off x="2343465" y="3674855"/>
            <a:ext cx="1281900" cy="21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</p:spPr>
      </p:cxnSp>
      <p:sp>
        <p:nvSpPr>
          <p:cNvPr id="375" name="Google Shape;375;p30"/>
          <p:cNvSpPr txBox="1"/>
          <p:nvPr/>
        </p:nvSpPr>
        <p:spPr>
          <a:xfrm>
            <a:off x="1723079" y="3805799"/>
            <a:ext cx="2522700" cy="5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Lato"/>
                <a:ea typeface="Lato"/>
                <a:cs typeface="Lato"/>
                <a:sym typeface="Lato"/>
              </a:rPr>
              <a:t>bidirectional link</a:t>
            </a:r>
            <a:endParaRPr sz="1000" b="1" i="1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81" name="Google Shape;381;p3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82" name="Google Shape;382;p3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83" name="Google Shape;383;p3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84" name="Google Shape;384;p31"/>
          <p:cNvSpPr txBox="1"/>
          <p:nvPr/>
        </p:nvSpPr>
        <p:spPr>
          <a:xfrm>
            <a:off x="997975" y="510886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data can now be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used with Open Source tools.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85" name="Google Shape;385;p31"/>
          <p:cNvGrpSpPr/>
          <p:nvPr/>
        </p:nvGrpSpPr>
        <p:grpSpPr>
          <a:xfrm>
            <a:off x="384360" y="932275"/>
            <a:ext cx="8835366" cy="4036901"/>
            <a:chOff x="384360" y="551275"/>
            <a:chExt cx="8835366" cy="4036901"/>
          </a:xfrm>
        </p:grpSpPr>
        <p:pic>
          <p:nvPicPr>
            <p:cNvPr id="386" name="Google Shape;386;p3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3310144" y="2570916"/>
              <a:ext cx="1472913" cy="126609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7" name="Google Shape;387;p31"/>
            <p:cNvSpPr txBox="1"/>
            <p:nvPr/>
          </p:nvSpPr>
          <p:spPr>
            <a:xfrm>
              <a:off x="4783045" y="2390252"/>
              <a:ext cx="2020800" cy="105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extract the data with the help of the </a:t>
              </a:r>
              <a:r>
                <a:rPr lang="en-US" b="1" i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SPARQL Unicorn</a:t>
              </a:r>
              <a:endParaRPr b="1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388" name="Google Shape;388;p3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139577" y="4060620"/>
              <a:ext cx="545833" cy="4220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31"/>
            <p:cNvPicPr preferRelativeResize="0"/>
            <p:nvPr/>
          </p:nvPicPr>
          <p:blipFill rotWithShape="1">
            <a:blip r:embed="rId9">
              <a:alphaModFix/>
            </a:blip>
            <a:srcRect l="18110" t="15758" r="15231" b="15758"/>
            <a:stretch/>
          </p:blipFill>
          <p:spPr>
            <a:xfrm>
              <a:off x="384360" y="3955127"/>
              <a:ext cx="715349" cy="6330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0" name="Google Shape;390;p31"/>
            <p:cNvSpPr txBox="1"/>
            <p:nvPr/>
          </p:nvSpPr>
          <p:spPr>
            <a:xfrm>
              <a:off x="1809723" y="3565320"/>
              <a:ext cx="1820100" cy="87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further analysis</a:t>
              </a:r>
              <a:br>
                <a:rPr lang="en-US" b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</a:br>
              <a:r>
                <a:rPr lang="en-US" b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with </a:t>
              </a:r>
              <a:r>
                <a:rPr lang="en-US" b="1" i="1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Open Source Software</a:t>
              </a:r>
              <a:endParaRPr b="1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1" name="Google Shape;391;p31"/>
            <p:cNvSpPr/>
            <p:nvPr/>
          </p:nvSpPr>
          <p:spPr>
            <a:xfrm flipH="1">
              <a:off x="4372677" y="1823617"/>
              <a:ext cx="1820022" cy="822950"/>
            </a:xfrm>
            <a:custGeom>
              <a:avLst/>
              <a:gdLst/>
              <a:ahLst/>
              <a:cxnLst/>
              <a:rect l="l" t="t" r="r" b="b"/>
              <a:pathLst>
                <a:path w="9175" h="16126" extrusionOk="0">
                  <a:moveTo>
                    <a:pt x="0" y="0"/>
                  </a:moveTo>
                  <a:cubicBezTo>
                    <a:pt x="5532" y="2766"/>
                    <a:pt x="9175" y="9942"/>
                    <a:pt x="9175" y="16126"/>
                  </a:cubicBezTo>
                </a:path>
              </a:pathLst>
            </a:custGeom>
            <a:noFill/>
            <a:ln w="28575" cap="flat" cmpd="sng">
              <a:solidFill>
                <a:srgbClr val="999999"/>
              </a:solidFill>
              <a:prstDash val="dash"/>
              <a:round/>
              <a:headEnd type="none" w="med" len="med"/>
              <a:tailEnd type="triangle" w="med" len="med"/>
            </a:ln>
          </p:spPr>
        </p:sp>
        <p:sp>
          <p:nvSpPr>
            <p:cNvPr id="392" name="Google Shape;392;p31"/>
            <p:cNvSpPr/>
            <p:nvPr/>
          </p:nvSpPr>
          <p:spPr>
            <a:xfrm flipH="1">
              <a:off x="1107510" y="3265204"/>
              <a:ext cx="2159405" cy="844035"/>
            </a:xfrm>
            <a:custGeom>
              <a:avLst/>
              <a:gdLst/>
              <a:ahLst/>
              <a:cxnLst/>
              <a:rect l="l" t="t" r="r" b="b"/>
              <a:pathLst>
                <a:path w="9175" h="16126" extrusionOk="0">
                  <a:moveTo>
                    <a:pt x="0" y="0"/>
                  </a:moveTo>
                  <a:cubicBezTo>
                    <a:pt x="5532" y="2766"/>
                    <a:pt x="9175" y="9942"/>
                    <a:pt x="9175" y="16126"/>
                  </a:cubicBezTo>
                </a:path>
              </a:pathLst>
            </a:custGeom>
            <a:noFill/>
            <a:ln w="28575" cap="flat" cmpd="sng">
              <a:solidFill>
                <a:srgbClr val="999999"/>
              </a:solidFill>
              <a:prstDash val="dash"/>
              <a:round/>
              <a:headEnd type="none" w="med" len="med"/>
              <a:tailEnd type="triangle" w="med" len="med"/>
            </a:ln>
          </p:spPr>
        </p:sp>
        <p:sp>
          <p:nvSpPr>
            <p:cNvPr id="393" name="Google Shape;393;p31"/>
            <p:cNvSpPr/>
            <p:nvPr/>
          </p:nvSpPr>
          <p:spPr>
            <a:xfrm rot="10800000" flipH="1">
              <a:off x="4775542" y="2329487"/>
              <a:ext cx="3822695" cy="1043191"/>
            </a:xfrm>
            <a:custGeom>
              <a:avLst/>
              <a:gdLst/>
              <a:ahLst/>
              <a:cxnLst/>
              <a:rect l="l" t="t" r="r" b="b"/>
              <a:pathLst>
                <a:path w="9175" h="16126" extrusionOk="0">
                  <a:moveTo>
                    <a:pt x="0" y="0"/>
                  </a:moveTo>
                  <a:cubicBezTo>
                    <a:pt x="5532" y="2766"/>
                    <a:pt x="9175" y="9942"/>
                    <a:pt x="9175" y="16126"/>
                  </a:cubicBezTo>
                </a:path>
              </a:pathLst>
            </a:custGeom>
            <a:noFill/>
            <a:ln w="28575" cap="flat" cmpd="sng">
              <a:solidFill>
                <a:srgbClr val="999999"/>
              </a:solidFill>
              <a:prstDash val="dash"/>
              <a:round/>
              <a:headEnd type="triangle" w="med" len="med"/>
              <a:tailEnd type="none" w="med" len="med"/>
            </a:ln>
          </p:spPr>
        </p:sp>
        <p:pic>
          <p:nvPicPr>
            <p:cNvPr id="394" name="Google Shape;394;p31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8018540" y="1704244"/>
              <a:ext cx="1201187" cy="7207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31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4510056" y="551275"/>
              <a:ext cx="1062999" cy="10629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6" name="Google Shape;396;p31"/>
            <p:cNvSpPr/>
            <p:nvPr/>
          </p:nvSpPr>
          <p:spPr>
            <a:xfrm flipH="1">
              <a:off x="711506" y="1000645"/>
              <a:ext cx="3731771" cy="2954485"/>
            </a:xfrm>
            <a:custGeom>
              <a:avLst/>
              <a:gdLst/>
              <a:ahLst/>
              <a:cxnLst/>
              <a:rect l="l" t="t" r="r" b="b"/>
              <a:pathLst>
                <a:path w="9175" h="16126" extrusionOk="0">
                  <a:moveTo>
                    <a:pt x="0" y="0"/>
                  </a:moveTo>
                  <a:cubicBezTo>
                    <a:pt x="5532" y="2766"/>
                    <a:pt x="9175" y="9942"/>
                    <a:pt x="9175" y="16126"/>
                  </a:cubicBezTo>
                </a:path>
              </a:pathLst>
            </a:custGeom>
            <a:noFill/>
            <a:ln w="28575" cap="flat" cmpd="sng">
              <a:solidFill>
                <a:srgbClr val="999999"/>
              </a:solidFill>
              <a:prstDash val="dash"/>
              <a:round/>
              <a:headEnd type="none" w="med" len="med"/>
              <a:tailEnd type="triangle" w="med" len="med"/>
            </a:ln>
          </p:spPr>
        </p:sp>
        <p:pic>
          <p:nvPicPr>
            <p:cNvPr id="397" name="Google Shape;397;p31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1731266" y="1402286"/>
              <a:ext cx="987971" cy="98796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8" name="Google Shape;98;p14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9" name="Google Shape;99;p14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0" name="Google Shape;100;p14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1" name="Google Shape;101;p14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5229" dirty="0" err="1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ᚑᚌᚆᚐᚋ</a:t>
            </a:r>
            <a:endParaRPr dirty="0"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2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03" name="Google Shape;403;p32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04" name="Google Shape;404;p32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05" name="Google Shape;405;p32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06" name="Google Shape;406;p32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Geospatial Components of Ogham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3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12" name="Google Shape;412;p33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13" name="Google Shape;413;p33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14" name="Google Shape;414;p33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15" name="Google Shape;415;p33"/>
          <p:cNvSpPr txBox="1"/>
          <p:nvPr/>
        </p:nvSpPr>
        <p:spPr>
          <a:xfrm>
            <a:off x="997975" y="507620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Townlands /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baile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fearainn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6" name="Google Shape;41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73974" y="978426"/>
            <a:ext cx="4721626" cy="3963975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33"/>
          <p:cNvSpPr txBox="1"/>
          <p:nvPr/>
        </p:nvSpPr>
        <p:spPr>
          <a:xfrm>
            <a:off x="4552796" y="4915600"/>
            <a:ext cx="48390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https://data.gov.ie/dataset/townlands-osi-national-statutory-boundaries-2019-generalised-20m1</a:t>
            </a:r>
            <a:endParaRPr sz="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8" name="Google Shape;418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99739" y="501075"/>
            <a:ext cx="1838495" cy="328554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33"/>
          <p:cNvSpPr txBox="1"/>
          <p:nvPr/>
        </p:nvSpPr>
        <p:spPr>
          <a:xfrm>
            <a:off x="514800" y="1134450"/>
            <a:ext cx="37419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Townland 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is the smallest administrative unit in the country and varies in size from about</a:t>
            </a:r>
            <a:b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1 acre (0.4 ha) to 7000 acres (2800 ha).</a:t>
            </a:r>
            <a:b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b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There are approximately 51,000 Townlands in the Republic of Ireland.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0" name="Google Shape;420;p33"/>
          <p:cNvPicPr preferRelativeResize="0"/>
          <p:nvPr/>
        </p:nvPicPr>
        <p:blipFill rotWithShape="1">
          <a:blip r:embed="rId9">
            <a:alphaModFix/>
          </a:blip>
          <a:srcRect b="8037"/>
          <a:stretch/>
        </p:blipFill>
        <p:spPr>
          <a:xfrm>
            <a:off x="7007025" y="3485276"/>
            <a:ext cx="2424542" cy="145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3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007034" y="2670025"/>
            <a:ext cx="2424540" cy="81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27" name="Google Shape;427;p3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28" name="Google Shape;428;p3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29" name="Google Shape;429;p3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30" name="Google Shape;430;p34"/>
          <p:cNvSpPr txBox="1"/>
          <p:nvPr/>
        </p:nvSpPr>
        <p:spPr>
          <a:xfrm>
            <a:off x="997975" y="518724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Historic Townland @ Barony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Oneilan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31" name="Google Shape;43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8425" y="1519150"/>
            <a:ext cx="5142502" cy="3633399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34"/>
          <p:cNvSpPr txBox="1"/>
          <p:nvPr/>
        </p:nvSpPr>
        <p:spPr>
          <a:xfrm>
            <a:off x="2284516" y="5152550"/>
            <a:ext cx="329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Josias Bodley, Public domain, via Wikimedia Commons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33" name="Google Shape;433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11838" y="249223"/>
            <a:ext cx="4021774" cy="308840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34" name="Google Shape;434;p34"/>
          <p:cNvSpPr txBox="1"/>
          <p:nvPr/>
        </p:nvSpPr>
        <p:spPr>
          <a:xfrm>
            <a:off x="5837191" y="3413825"/>
            <a:ext cx="329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NordNordWest, Maximilian Dörrbecker (Chumwa), Rannpháirtí anaithnid (Diskussion), Mabuska (Diskussion), CC BY-SA 3.0,</a:t>
            </a:r>
            <a:b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via Wikimedia Commons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40" name="Google Shape;440;p3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41" name="Google Shape;441;p3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42" name="Google Shape;442;p3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43" name="Google Shape;443;p35"/>
          <p:cNvSpPr txBox="1"/>
          <p:nvPr/>
        </p:nvSpPr>
        <p:spPr>
          <a:xfrm>
            <a:off x="997975" y="5004364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Placenames Database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of Ireland (logainm.ie)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4" name="Google Shape;444;p35"/>
          <p:cNvSpPr txBox="1"/>
          <p:nvPr/>
        </p:nvSpPr>
        <p:spPr>
          <a:xfrm>
            <a:off x="362400" y="1288713"/>
            <a:ext cx="34413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Placenames Database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of Ireland: This is a comprehensive management system for the placenames data, records and research of the State.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5" name="Google Shape;445;p35"/>
          <p:cNvSpPr txBox="1"/>
          <p:nvPr/>
        </p:nvSpPr>
        <p:spPr>
          <a:xfrm>
            <a:off x="4846199" y="4284663"/>
            <a:ext cx="4421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https://www.logainm.ie/en/browse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6" name="Google Shape;446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56000" y="1883277"/>
            <a:ext cx="5311902" cy="2462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52" name="Google Shape;452;p3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53" name="Google Shape;453;p3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54" name="Google Shape;454;p3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55" name="Google Shape;455;p36"/>
          <p:cNvSpPr txBox="1"/>
          <p:nvPr/>
        </p:nvSpPr>
        <p:spPr>
          <a:xfrm>
            <a:off x="997975" y="517853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Com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Dhíneol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Thuaidh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Townland (Dunmore Head)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6" name="Google Shape;456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8763" y="2393115"/>
            <a:ext cx="4625211" cy="2334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7" name="Google Shape;457;p36"/>
          <p:cNvPicPr preferRelativeResize="0"/>
          <p:nvPr/>
        </p:nvPicPr>
        <p:blipFill rotWithShape="1">
          <a:blip r:embed="rId8">
            <a:alphaModFix/>
          </a:blip>
          <a:srcRect l="1512" r="1531"/>
          <a:stretch/>
        </p:blipFill>
        <p:spPr>
          <a:xfrm>
            <a:off x="5132648" y="617633"/>
            <a:ext cx="4342189" cy="332904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58" name="Google Shape;458;p36"/>
          <p:cNvSpPr txBox="1"/>
          <p:nvPr/>
        </p:nvSpPr>
        <p:spPr>
          <a:xfrm>
            <a:off x="2728076" y="2087350"/>
            <a:ext cx="21759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https://www.logainm.ie/en/22572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64" name="Google Shape;464;p3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65" name="Google Shape;465;p3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66" name="Google Shape;466;p3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67" name="Google Shape;467;p37"/>
          <p:cNvSpPr txBox="1"/>
          <p:nvPr/>
        </p:nvSpPr>
        <p:spPr>
          <a:xfrm>
            <a:off x="997975" y="493904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Archaeological Sites!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8" name="Google Shape;468;p37"/>
          <p:cNvSpPr txBox="1"/>
          <p:nvPr/>
        </p:nvSpPr>
        <p:spPr>
          <a:xfrm>
            <a:off x="362400" y="1288725"/>
            <a:ext cx="32046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Historic Environment Viewer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is an interactive web app that provides access to the records of the National Monuments Service "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Sites and Monuments Record” (SMR)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and the National Inventory of Architectural Heritage.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69" name="Google Shape;469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03700" y="1992050"/>
            <a:ext cx="5650277" cy="2607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70" name="Google Shape;470;p37"/>
          <p:cNvSpPr txBox="1"/>
          <p:nvPr/>
        </p:nvSpPr>
        <p:spPr>
          <a:xfrm>
            <a:off x="6157578" y="4555050"/>
            <a:ext cx="329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https://maps.archaeology.ie/HistoricEnvironment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8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76" name="Google Shape;476;p38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77" name="Google Shape;477;p38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78" name="Google Shape;478;p38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79" name="Google Shape;479;p38"/>
          <p:cNvSpPr txBox="1"/>
          <p:nvPr/>
        </p:nvSpPr>
        <p:spPr>
          <a:xfrm>
            <a:off x="997975" y="507838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Example: KE052-059002-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0" name="Google Shape;480;p38"/>
          <p:cNvSpPr txBox="1"/>
          <p:nvPr/>
        </p:nvSpPr>
        <p:spPr>
          <a:xfrm>
            <a:off x="362400" y="1288725"/>
            <a:ext cx="32046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SMR 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contains details of all monuments and archaeological sites thought to be known to the Archaeological Survey of Ireland as pre-1700 monuments.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1" name="Google Shape;481;p38"/>
          <p:cNvSpPr txBox="1"/>
          <p:nvPr/>
        </p:nvSpPr>
        <p:spPr>
          <a:xfrm>
            <a:off x="6157578" y="4859850"/>
            <a:ext cx="329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https://maps.archaeology.ie/HistoricEnvironment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82" name="Google Shape;482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19850" y="2308675"/>
            <a:ext cx="5511727" cy="25511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83" name="Google Shape;483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08750" y="301625"/>
            <a:ext cx="3799424" cy="17976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84" name="Google Shape;484;p38"/>
          <p:cNvSpPr txBox="1"/>
          <p:nvPr/>
        </p:nvSpPr>
        <p:spPr>
          <a:xfrm>
            <a:off x="3413703" y="3760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9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90" name="Google Shape;490;p39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91" name="Google Shape;491;p39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92" name="Google Shape;492;p39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93" name="Google Shape;493;p39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Ogham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“in the wild”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40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99" name="Google Shape;499;p40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00" name="Google Shape;500;p40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01" name="Google Shape;501;p40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02" name="Google Shape;502;p40"/>
          <p:cNvSpPr txBox="1"/>
          <p:nvPr/>
        </p:nvSpPr>
        <p:spPr>
          <a:xfrm>
            <a:off x="997975" y="527432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Ballintaggart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Ogham Stones!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03" name="Google Shape;503;p40"/>
          <p:cNvPicPr preferRelativeResize="0"/>
          <p:nvPr/>
        </p:nvPicPr>
        <p:blipFill rotWithShape="1">
          <a:blip r:embed="rId7">
            <a:alphaModFix/>
          </a:blip>
          <a:srcRect l="13476" r="21448"/>
          <a:stretch/>
        </p:blipFill>
        <p:spPr>
          <a:xfrm>
            <a:off x="220712" y="970525"/>
            <a:ext cx="3816376" cy="27747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  <a:reflection endPos="30000" dist="38100" dir="5400000" fadeDir="5400012" sy="-100000" algn="bl" rotWithShape="0"/>
          </a:effectLst>
        </p:spPr>
      </p:pic>
      <p:pic>
        <p:nvPicPr>
          <p:cNvPr id="504" name="Google Shape;504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905947" y="1025025"/>
            <a:ext cx="3355653" cy="158773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05" name="Google Shape;505;p4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103248" y="3416524"/>
            <a:ext cx="4021990" cy="19069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06" name="Google Shape;506;p40"/>
          <p:cNvPicPr preferRelativeResize="0"/>
          <p:nvPr/>
        </p:nvPicPr>
        <p:blipFill rotWithShape="1">
          <a:blip r:embed="rId10">
            <a:alphaModFix/>
          </a:blip>
          <a:srcRect l="39726"/>
          <a:stretch/>
        </p:blipFill>
        <p:spPr>
          <a:xfrm>
            <a:off x="4302751" y="2143111"/>
            <a:ext cx="2533253" cy="198857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507" name="Google Shape;507;p40"/>
          <p:cNvSpPr txBox="1"/>
          <p:nvPr/>
        </p:nvSpPr>
        <p:spPr>
          <a:xfrm>
            <a:off x="1110903" y="460947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images: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4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13" name="Google Shape;513;p4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14" name="Google Shape;514;p4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15" name="Google Shape;515;p4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17" name="Google Shape;517;p41"/>
          <p:cNvSpPr txBox="1"/>
          <p:nvPr/>
        </p:nvSpPr>
        <p:spPr>
          <a:xfrm>
            <a:off x="249962" y="5074987"/>
            <a:ext cx="3548400" cy="3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https://maps.archaeology.ie/historicenvironment/?SMRS=KE053-033003-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18" name="Google Shape;51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66439" y="1349000"/>
            <a:ext cx="5337200" cy="291702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  <a:reflection endPos="30000" dist="38100" dir="5400000" fadeDir="5400012" sy="-100000" algn="bl" rotWithShape="0"/>
          </a:effectLst>
        </p:spPr>
      </p:pic>
      <p:pic>
        <p:nvPicPr>
          <p:cNvPr id="519" name="Google Shape;519;p4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87552" y="507368"/>
            <a:ext cx="3673200" cy="257210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520" name="Google Shape;520;p4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2009" y="3446105"/>
            <a:ext cx="3673196" cy="170375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cxnSp>
        <p:nvCxnSpPr>
          <p:cNvPr id="521" name="Google Shape;521;p41"/>
          <p:cNvCxnSpPr/>
          <p:nvPr/>
        </p:nvCxnSpPr>
        <p:spPr>
          <a:xfrm rot="10800000">
            <a:off x="2953625" y="1745275"/>
            <a:ext cx="3696000" cy="1564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rgbClr val="9E392B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" name="Google Shape;502;p40">
            <a:extLst>
              <a:ext uri="{FF2B5EF4-FFF2-40B4-BE49-F238E27FC236}">
                <a16:creationId xmlns:a16="http://schemas.microsoft.com/office/drawing/2014/main" id="{92DAB6A6-C4EB-9107-11FE-75F8D0BB5D1E}"/>
              </a:ext>
            </a:extLst>
          </p:cNvPr>
          <p:cNvSpPr txBox="1"/>
          <p:nvPr/>
        </p:nvSpPr>
        <p:spPr>
          <a:xfrm>
            <a:off x="997975" y="527432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Ballintaggart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Ogham Stones!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7" name="Google Shape;107;p1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8" name="Google Shape;108;p1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9" name="Google Shape;109;p1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10" name="Google Shape;110;p15"/>
          <p:cNvGrpSpPr/>
          <p:nvPr/>
        </p:nvGrpSpPr>
        <p:grpSpPr>
          <a:xfrm>
            <a:off x="330116" y="725628"/>
            <a:ext cx="3388949" cy="4288385"/>
            <a:chOff x="1142225" y="808148"/>
            <a:chExt cx="5911301" cy="7480176"/>
          </a:xfrm>
        </p:grpSpPr>
        <p:pic>
          <p:nvPicPr>
            <p:cNvPr id="111" name="Google Shape;111;p1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142225" y="808148"/>
              <a:ext cx="5911301" cy="729863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112" name="Google Shape;112;p15"/>
            <p:cNvSpPr/>
            <p:nvPr/>
          </p:nvSpPr>
          <p:spPr>
            <a:xfrm>
              <a:off x="1142250" y="2857425"/>
              <a:ext cx="3842100" cy="5430900"/>
            </a:xfrm>
            <a:prstGeom prst="ellipse">
              <a:avLst/>
            </a:prstGeom>
            <a:solidFill>
              <a:srgbClr val="BC4986">
                <a:alpha val="20130"/>
              </a:srgbClr>
            </a:solidFill>
            <a:ln w="19050" cap="flat" cmpd="sng">
              <a:solidFill>
                <a:srgbClr val="824B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3" name="Google Shape;113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81950" y="4710225"/>
            <a:ext cx="2313450" cy="173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14" name="Google Shape;114;p15"/>
          <p:cNvPicPr preferRelativeResize="0"/>
          <p:nvPr/>
        </p:nvPicPr>
        <p:blipFill rotWithShape="1">
          <a:blip r:embed="rId9">
            <a:alphaModFix/>
          </a:blip>
          <a:srcRect l="19760" r="16844" b="7158"/>
          <a:stretch/>
        </p:blipFill>
        <p:spPr>
          <a:xfrm>
            <a:off x="6958275" y="165563"/>
            <a:ext cx="1986101" cy="61472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15" name="Google Shape;115;p15"/>
          <p:cNvSpPr txBox="1"/>
          <p:nvPr/>
        </p:nvSpPr>
        <p:spPr>
          <a:xfrm>
            <a:off x="330126" y="4993775"/>
            <a:ext cx="33888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R.A.S. Macalister, Corpus inscriptionum insularum Celticarum,</a:t>
            </a:r>
            <a:b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vol. I (1945) / p.502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4077475" y="6345975"/>
            <a:ext cx="25224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Al-qamar</a:t>
            </a:r>
            <a:r>
              <a:rPr lang="en-US" sz="8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CC BY-SA 3.0, via Wikimedia Commons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" name="Google Shape;117;p15"/>
          <p:cNvSpPr txBox="1"/>
          <p:nvPr/>
        </p:nvSpPr>
        <p:spPr>
          <a:xfrm>
            <a:off x="6345350" y="6282025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CIIC 197. </a:t>
            </a: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Florian Thiery, CC BY-SA 4.0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" name="Google Shape;118;p15"/>
          <p:cNvSpPr txBox="1"/>
          <p:nvPr/>
        </p:nvSpPr>
        <p:spPr>
          <a:xfrm>
            <a:off x="3918800" y="715800"/>
            <a:ext cx="2673000" cy="3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600" b="1" u="sng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Ogham!</a:t>
            </a:r>
            <a:endParaRPr sz="3600" b="1" u="sng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4.-6. </a:t>
            </a:r>
            <a:r>
              <a:rPr lang="en-US" sz="2000" b="1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Jhd.n.Chr</a:t>
            </a:r>
            <a:r>
              <a:rPr lang="en-US" sz="2000" b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Early Medieval</a:t>
            </a: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“Primitive Irish”</a:t>
            </a: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Distribution</a:t>
            </a: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Ireland (Island)</a:t>
            </a:r>
            <a:endParaRPr sz="20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(+</a:t>
            </a:r>
            <a:r>
              <a:rPr lang="en-US" sz="2000" i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Wales, England,</a:t>
            </a:r>
            <a:br>
              <a:rPr lang="en-US" sz="2000" i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2000" i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Isle of Man)</a:t>
            </a:r>
            <a:endParaRPr sz="2000" b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2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27" name="Google Shape;527;p42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28" name="Google Shape;528;p42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29" name="Google Shape;529;p42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531" name="Google Shape;531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7357" y="487650"/>
            <a:ext cx="7860368" cy="364844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  <a:reflection endPos="23000" dist="38100" dir="5400000" fadeDir="5400012" sy="-100000" algn="bl" rotWithShape="0"/>
          </a:effectLst>
        </p:spPr>
      </p:pic>
      <p:pic>
        <p:nvPicPr>
          <p:cNvPr id="532" name="Google Shape;532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5875" y="1639385"/>
            <a:ext cx="1773507" cy="379270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533" name="Google Shape;533;p42"/>
          <p:cNvSpPr txBox="1"/>
          <p:nvPr/>
        </p:nvSpPr>
        <p:spPr>
          <a:xfrm>
            <a:off x="1497352" y="225150"/>
            <a:ext cx="4021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https://www.openstreetmap.org/node/10639447159 and 10639447160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34" name="Google Shape;534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76800" y="3551699"/>
            <a:ext cx="4390400" cy="1751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535" name="Google Shape;535;p42"/>
          <p:cNvSpPr txBox="1"/>
          <p:nvPr/>
        </p:nvSpPr>
        <p:spPr>
          <a:xfrm>
            <a:off x="3841003" y="526275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" name="Google Shape;502;p40">
            <a:extLst>
              <a:ext uri="{FF2B5EF4-FFF2-40B4-BE49-F238E27FC236}">
                <a16:creationId xmlns:a16="http://schemas.microsoft.com/office/drawing/2014/main" id="{0B50F082-DCF5-79AB-36C8-848F2B9BCD6B}"/>
              </a:ext>
            </a:extLst>
          </p:cNvPr>
          <p:cNvSpPr txBox="1"/>
          <p:nvPr/>
        </p:nvSpPr>
        <p:spPr>
          <a:xfrm>
            <a:off x="997975" y="527432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Ballintaggart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Ogham Stones!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43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41" name="Google Shape;541;p43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42" name="Google Shape;542;p43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43" name="Google Shape;543;p43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44" name="Google Shape;544;p43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Ogham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@ Wikidata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4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50" name="Google Shape;550;p4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51" name="Google Shape;551;p4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52" name="Google Shape;552;p4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53" name="Google Shape;553;p44"/>
          <p:cNvSpPr txBox="1"/>
          <p:nvPr/>
        </p:nvSpPr>
        <p:spPr>
          <a:xfrm>
            <a:off x="997975" y="510015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@ Wikidata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54" name="Google Shape;554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97975" y="482325"/>
            <a:ext cx="6878949" cy="4866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60" name="Google Shape;560;p4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61" name="Google Shape;561;p4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62" name="Google Shape;562;p4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63" name="Google Shape;563;p45"/>
          <p:cNvSpPr txBox="1"/>
          <p:nvPr/>
        </p:nvSpPr>
        <p:spPr>
          <a:xfrm>
            <a:off x="997975" y="508274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Wikidata properties for linking resources with OSM elements and relations.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64" name="Google Shape;56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2752" y="1265777"/>
            <a:ext cx="9368097" cy="246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16301" y="2470278"/>
            <a:ext cx="2374650" cy="23746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4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71" name="Google Shape;571;p4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72" name="Google Shape;572;p4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73" name="Google Shape;573;p4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74" name="Google Shape;574;p46"/>
          <p:cNvSpPr txBox="1"/>
          <p:nvPr/>
        </p:nvSpPr>
        <p:spPr>
          <a:xfrm>
            <a:off x="997975" y="5195957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Coumeenoole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North Townland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(Q104309699)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75" name="Google Shape;575;p46"/>
          <p:cNvPicPr preferRelativeResize="0"/>
          <p:nvPr/>
        </p:nvPicPr>
        <p:blipFill rotWithShape="1">
          <a:blip r:embed="rId7">
            <a:alphaModFix/>
          </a:blip>
          <a:srcRect t="4333"/>
          <a:stretch/>
        </p:blipFill>
        <p:spPr>
          <a:xfrm>
            <a:off x="177900" y="1571421"/>
            <a:ext cx="5289529" cy="2949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20996" y="2946076"/>
            <a:ext cx="5074739" cy="1971823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46"/>
          <p:cNvSpPr/>
          <p:nvPr/>
        </p:nvSpPr>
        <p:spPr>
          <a:xfrm>
            <a:off x="4191050" y="3148851"/>
            <a:ext cx="1933800" cy="13761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8" name="Google Shape;578;p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52382" y="487175"/>
            <a:ext cx="3733493" cy="237401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579" name="Google Shape;579;p46"/>
          <p:cNvSpPr txBox="1"/>
          <p:nvPr/>
        </p:nvSpPr>
        <p:spPr>
          <a:xfrm>
            <a:off x="5830226" y="224675"/>
            <a:ext cx="18621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https://www.logainm.ie/ga/22572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0" name="Google Shape;580;p46"/>
          <p:cNvSpPr txBox="1"/>
          <p:nvPr/>
        </p:nvSpPr>
        <p:spPr>
          <a:xfrm>
            <a:off x="177899" y="1308925"/>
            <a:ext cx="257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https://www.wikidata.org/wiki/Q104309699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86" name="Google Shape;586;p4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87" name="Google Shape;587;p4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88" name="Google Shape;588;p4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89" name="Google Shape;589;p47"/>
          <p:cNvSpPr txBox="1"/>
          <p:nvPr/>
        </p:nvSpPr>
        <p:spPr>
          <a:xfrm>
            <a:off x="997975" y="5195953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Coumeenoole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North / Dunmore Head Ogham Site (Q85395557)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90" name="Google Shape;590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2700" y="1294898"/>
            <a:ext cx="4621923" cy="942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2700" y="2215882"/>
            <a:ext cx="4621924" cy="257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4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33283" y="2878268"/>
            <a:ext cx="4557405" cy="1913316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47"/>
          <p:cNvSpPr/>
          <p:nvPr/>
        </p:nvSpPr>
        <p:spPr>
          <a:xfrm>
            <a:off x="1174180" y="4018808"/>
            <a:ext cx="890400" cy="4452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47"/>
          <p:cNvSpPr/>
          <p:nvPr/>
        </p:nvSpPr>
        <p:spPr>
          <a:xfrm>
            <a:off x="4833283" y="2878267"/>
            <a:ext cx="3190200" cy="5346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47"/>
          <p:cNvSpPr/>
          <p:nvPr/>
        </p:nvSpPr>
        <p:spPr>
          <a:xfrm>
            <a:off x="4833283" y="3973947"/>
            <a:ext cx="2523000" cy="2790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47"/>
          <p:cNvSpPr/>
          <p:nvPr/>
        </p:nvSpPr>
        <p:spPr>
          <a:xfrm>
            <a:off x="165272" y="2283858"/>
            <a:ext cx="1008900" cy="2790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7" name="Google Shape;597;p4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33283" y="173575"/>
            <a:ext cx="4752593" cy="2451092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47"/>
          <p:cNvSpPr txBox="1"/>
          <p:nvPr/>
        </p:nvSpPr>
        <p:spPr>
          <a:xfrm>
            <a:off x="112699" y="956200"/>
            <a:ext cx="257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https://www.wikidata.org/wiki/Q85395557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8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04" name="Google Shape;604;p48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05" name="Google Shape;605;p48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06" name="Google Shape;606;p48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07" name="Google Shape;607;p48"/>
          <p:cNvSpPr txBox="1"/>
          <p:nvPr/>
        </p:nvSpPr>
        <p:spPr>
          <a:xfrm>
            <a:off x="997975" y="519595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Stone CIIC 178 by Macalister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 Wikidata (Q70892682)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08" name="Google Shape;608;p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5125" y="983225"/>
            <a:ext cx="6447681" cy="2472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48" descr="Das Titelbild des Beitrags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13822" y="2094652"/>
            <a:ext cx="5217754" cy="247299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10" name="Google Shape;610;p48"/>
          <p:cNvSpPr txBox="1"/>
          <p:nvPr/>
        </p:nvSpPr>
        <p:spPr>
          <a:xfrm>
            <a:off x="235124" y="644525"/>
            <a:ext cx="257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https://www.wikidata.org/wiki/Q70892682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1" name="Google Shape;611;p48"/>
          <p:cNvSpPr txBox="1"/>
          <p:nvPr/>
        </p:nvSpPr>
        <p:spPr>
          <a:xfrm>
            <a:off x="6505378" y="184837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49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17" name="Google Shape;617;p49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18" name="Google Shape;618;p49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19" name="Google Shape;619;p49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20" name="Google Shape;620;p49"/>
          <p:cNvSpPr txBox="1"/>
          <p:nvPr/>
        </p:nvSpPr>
        <p:spPr>
          <a:xfrm>
            <a:off x="997975" y="520465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Stone CIIC 178 by Macalister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 Wikidata (Q70892682)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21" name="Google Shape;621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6262" y="1392500"/>
            <a:ext cx="4981098" cy="289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49"/>
          <p:cNvPicPr preferRelativeResize="0"/>
          <p:nvPr/>
        </p:nvPicPr>
        <p:blipFill rotWithShape="1">
          <a:blip r:embed="rId8">
            <a:alphaModFix/>
          </a:blip>
          <a:srcRect r="60369" b="27829"/>
          <a:stretch/>
        </p:blipFill>
        <p:spPr>
          <a:xfrm>
            <a:off x="5603060" y="1905998"/>
            <a:ext cx="3834031" cy="1244672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49"/>
          <p:cNvSpPr/>
          <p:nvPr/>
        </p:nvSpPr>
        <p:spPr>
          <a:xfrm>
            <a:off x="382028" y="1441720"/>
            <a:ext cx="3036600" cy="7437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49"/>
          <p:cNvSpPr/>
          <p:nvPr/>
        </p:nvSpPr>
        <p:spPr>
          <a:xfrm>
            <a:off x="5654097" y="1987437"/>
            <a:ext cx="3783000" cy="579000"/>
          </a:xfrm>
          <a:prstGeom prst="rect">
            <a:avLst/>
          </a:prstGeom>
          <a:noFill/>
          <a:ln w="19050" cap="flat" cmpd="sng">
            <a:solidFill>
              <a:srgbClr val="9E39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5" name="Google Shape;625;p4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238644" y="908718"/>
            <a:ext cx="1006051" cy="100604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26" name="Google Shape;626;p49"/>
          <p:cNvSpPr txBox="1"/>
          <p:nvPr/>
        </p:nvSpPr>
        <p:spPr>
          <a:xfrm>
            <a:off x="2720949" y="1053800"/>
            <a:ext cx="257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https://www.wikidata.org/wiki/Q70892682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50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32" name="Google Shape;632;p50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33" name="Google Shape;633;p50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34" name="Google Shape;634;p50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35" name="Google Shape;635;p50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Ogham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@ Open</a:t>
            </a:r>
            <a:b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Street Map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5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41" name="Google Shape;641;p5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42" name="Google Shape;642;p5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43" name="Google Shape;643;p5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44" name="Google Shape;644;p51"/>
          <p:cNvSpPr txBox="1"/>
          <p:nvPr/>
        </p:nvSpPr>
        <p:spPr>
          <a:xfrm>
            <a:off x="997975" y="5091450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@ OSM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45" name="Google Shape;645;p5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88275" y="494300"/>
            <a:ext cx="4839525" cy="48395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7" name="Google Shape;127;p16"/>
          <p:cNvSpPr txBox="1"/>
          <p:nvPr/>
        </p:nvSpPr>
        <p:spPr>
          <a:xfrm>
            <a:off x="628201" y="6338200"/>
            <a:ext cx="33888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Florian Thiery, CC BY-SA 4.0,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via Wikimedia Commons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8" name="Google Shape;12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40925" y="440898"/>
            <a:ext cx="2364376" cy="5922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16"/>
          <p:cNvGrpSpPr/>
          <p:nvPr/>
        </p:nvGrpSpPr>
        <p:grpSpPr>
          <a:xfrm>
            <a:off x="3975250" y="1231152"/>
            <a:ext cx="4569000" cy="4549200"/>
            <a:chOff x="3998375" y="1191390"/>
            <a:chExt cx="4569000" cy="4549200"/>
          </a:xfrm>
        </p:grpSpPr>
        <p:sp>
          <p:nvSpPr>
            <p:cNvPr id="130" name="Google Shape;130;p16"/>
            <p:cNvSpPr txBox="1"/>
            <p:nvPr/>
          </p:nvSpPr>
          <p:spPr>
            <a:xfrm>
              <a:off x="3998375" y="1191390"/>
              <a:ext cx="4569000" cy="454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Names (Nomenclature words) </a:t>
              </a: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Relations (Formula words)</a:t>
              </a: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Inscriptions that feature</a:t>
              </a:r>
              <a:br>
                <a:rPr lang="en-US" sz="2000" b="1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</a:br>
              <a:r>
                <a:rPr lang="en-US" sz="2000" b="1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relationships or tribal relations?</a:t>
              </a:r>
              <a:endParaRPr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but also…</a:t>
              </a: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457200" lvl="0" indent="-3556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E392B"/>
                </a:buClr>
                <a:buSzPts val="2000"/>
                <a:buFont typeface="Lato"/>
                <a:buChar char="➔"/>
              </a:pPr>
              <a:r>
                <a:rPr lang="en-US" sz="2000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Markers of tribe territory?</a:t>
              </a:r>
              <a:endParaRPr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marL="457200" lvl="0" indent="-3556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E392B"/>
                </a:buClr>
                <a:buSzPts val="2000"/>
                <a:buFont typeface="Lato"/>
                <a:buChar char="➔"/>
              </a:pPr>
              <a:r>
                <a:rPr lang="en-US" sz="2000">
                  <a:solidFill>
                    <a:srgbClr val="9E392B"/>
                  </a:solidFill>
                  <a:latin typeface="Lato"/>
                  <a:ea typeface="Lato"/>
                  <a:cs typeface="Lato"/>
                  <a:sym typeface="Lato"/>
                </a:rPr>
                <a:t>Cenotaphs/Memorials? </a:t>
              </a:r>
              <a:endParaRPr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4292025" y="1644650"/>
              <a:ext cx="273300" cy="305400"/>
            </a:xfrm>
            <a:prstGeom prst="mathPlus">
              <a:avLst>
                <a:gd name="adj1" fmla="val 23520"/>
              </a:avLst>
            </a:prstGeom>
            <a:solidFill>
              <a:srgbClr val="9E392B"/>
            </a:solidFill>
            <a:ln w="9525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highlight>
                  <a:srgbClr val="143788"/>
                </a:highlight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4292025" y="2615450"/>
              <a:ext cx="273300" cy="220500"/>
            </a:xfrm>
            <a:prstGeom prst="mathEqual">
              <a:avLst>
                <a:gd name="adj1" fmla="val 23520"/>
                <a:gd name="adj2" fmla="val 11760"/>
              </a:avLst>
            </a:prstGeom>
            <a:solidFill>
              <a:srgbClr val="9E392B"/>
            </a:solidFill>
            <a:ln w="9525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highlight>
                  <a:srgbClr val="143788"/>
                </a:highlight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52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51" name="Google Shape;651;p52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52" name="Google Shape;652;p52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53" name="Google Shape;653;p52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54" name="Google Shape;654;p52"/>
          <p:cNvSpPr txBox="1"/>
          <p:nvPr/>
        </p:nvSpPr>
        <p:spPr>
          <a:xfrm>
            <a:off x="997975" y="510015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OSM and townlands.ie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55" name="Google Shape;655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7648" y="919413"/>
            <a:ext cx="7796652" cy="174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Google Shape;656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36650" y="2796475"/>
            <a:ext cx="2570963" cy="257096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657" name="Google Shape;657;p5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43775" y="2096025"/>
            <a:ext cx="2868301" cy="267223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58" name="Google Shape;658;p52"/>
          <p:cNvSpPr txBox="1"/>
          <p:nvPr/>
        </p:nvSpPr>
        <p:spPr>
          <a:xfrm>
            <a:off x="6394675" y="4460438"/>
            <a:ext cx="2868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™ OpenStreetMap Foundation 	OpenStreetMap Ireland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3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64" name="Google Shape;664;p53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65" name="Google Shape;665;p53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66" name="Google Shape;666;p53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67" name="Google Shape;667;p53"/>
          <p:cNvSpPr txBox="1"/>
          <p:nvPr/>
        </p:nvSpPr>
        <p:spPr>
          <a:xfrm>
            <a:off x="997975" y="491727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Irish Townlands @OSM (townlands.ie)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68" name="Google Shape;668;p5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5228" y="1395125"/>
            <a:ext cx="9403151" cy="3140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5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74" name="Google Shape;674;p5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75" name="Google Shape;675;p5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76" name="Google Shape;676;p5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77" name="Google Shape;677;p54"/>
          <p:cNvSpPr txBox="1"/>
          <p:nvPr/>
        </p:nvSpPr>
        <p:spPr>
          <a:xfrm>
            <a:off x="208575" y="5008712"/>
            <a:ext cx="92229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Com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Dhíneol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Thuaidh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Townland,</a:t>
            </a:r>
            <a:b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&amp; Relation: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Coumeenoole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North (4250372)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78" name="Google Shape;678;p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8575" y="165875"/>
            <a:ext cx="4868399" cy="44016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79" name="Google Shape;679;p54"/>
          <p:cNvSpPr txBox="1"/>
          <p:nvPr/>
        </p:nvSpPr>
        <p:spPr>
          <a:xfrm>
            <a:off x="208575" y="4527600"/>
            <a:ext cx="4042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https://www.townlands.ie/en/kerry/corkaguiny/dun-chaoin/toghroinn-ceantair-dun-chaoin/com-dhineol-thuaidh/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80" name="Google Shape;680;p5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08025" y="1203113"/>
            <a:ext cx="6154508" cy="28536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81" name="Google Shape;681;p54"/>
          <p:cNvSpPr txBox="1"/>
          <p:nvPr/>
        </p:nvSpPr>
        <p:spPr>
          <a:xfrm>
            <a:off x="6787175" y="4012275"/>
            <a:ext cx="2720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https://www.openstreetmap.org/relation/4250372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5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87" name="Google Shape;687;p5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88" name="Google Shape;688;p5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89" name="Google Shape;689;p5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90" name="Google Shape;690;p55"/>
          <p:cNvSpPr txBox="1"/>
          <p:nvPr/>
        </p:nvSpPr>
        <p:spPr>
          <a:xfrm>
            <a:off x="997975" y="5100160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historic/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oghamstone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@ OSM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1" name="Google Shape;691;p55"/>
          <p:cNvSpPr txBox="1"/>
          <p:nvPr/>
        </p:nvSpPr>
        <p:spPr>
          <a:xfrm>
            <a:off x="5522500" y="4931275"/>
            <a:ext cx="3900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https://wiki.openstreetmap.org/w/index.php?title=Tag:historic%3Dogham_stone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92" name="Google Shape;692;p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0200" y="671250"/>
            <a:ext cx="9017102" cy="42149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5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98" name="Google Shape;698;p5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699" name="Google Shape;699;p5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00" name="Google Shape;700;p5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01" name="Google Shape;701;p56"/>
          <p:cNvSpPr txBox="1"/>
          <p:nvPr/>
        </p:nvSpPr>
        <p:spPr>
          <a:xfrm>
            <a:off x="997975" y="5195952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Check out </a:t>
            </a:r>
            <a:r>
              <a:rPr lang="en-US" sz="3600" i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YouTube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 learn more!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02" name="Google Shape;702;p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8900" y="4369825"/>
            <a:ext cx="1382191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Google Shape;703;p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18700" y="2352161"/>
            <a:ext cx="4551075" cy="30712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04" name="Google Shape;704;p5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67926" y="282605"/>
            <a:ext cx="4363650" cy="25361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05" name="Google Shape;705;p5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86636" y="1422176"/>
            <a:ext cx="1557676" cy="26020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06" name="Google Shape;706;p5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69900" y="199975"/>
            <a:ext cx="4551076" cy="8765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07" name="Google Shape;707;p56"/>
          <p:cNvSpPr txBox="1"/>
          <p:nvPr/>
        </p:nvSpPr>
        <p:spPr>
          <a:xfrm>
            <a:off x="331250" y="4744825"/>
            <a:ext cx="242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8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@OSM4HistoryBuffs</a:t>
            </a:r>
            <a:endParaRPr sz="18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5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13" name="Google Shape;713;p5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14" name="Google Shape;714;p5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15" name="Google Shape;715;p5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16" name="Google Shape;716;p57"/>
          <p:cNvSpPr txBox="1"/>
          <p:nvPr/>
        </p:nvSpPr>
        <p:spPr>
          <a:xfrm>
            <a:off x="997975" y="5119747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Node: CIIC 178 (5145413640)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17" name="Google Shape;717;p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90626" y="485718"/>
            <a:ext cx="3240950" cy="454105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18" name="Google Shape;718;p57"/>
          <p:cNvSpPr txBox="1"/>
          <p:nvPr/>
        </p:nvSpPr>
        <p:spPr>
          <a:xfrm>
            <a:off x="3096226" y="4539082"/>
            <a:ext cx="2763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https://www.openstreetmap.org/node/5145413640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19" name="Google Shape;719;p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7489" y="1711035"/>
            <a:ext cx="5591734" cy="282804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20" name="Google Shape;720;p5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16900" y="279950"/>
            <a:ext cx="1432199" cy="30269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21" name="Google Shape;721;p57"/>
          <p:cNvSpPr txBox="1"/>
          <p:nvPr/>
        </p:nvSpPr>
        <p:spPr>
          <a:xfrm>
            <a:off x="390703" y="140322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8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27" name="Google Shape;727;p58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28" name="Google Shape;728;p58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29" name="Google Shape;729;p58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30" name="Google Shape;730;p58"/>
          <p:cNvSpPr txBox="1"/>
          <p:nvPr/>
        </p:nvSpPr>
        <p:spPr>
          <a:xfrm>
            <a:off x="997975" y="505878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Node: CIIC 115 / UCC 26 (9990835587)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1" name="Google Shape;731;p58"/>
          <p:cNvSpPr txBox="1"/>
          <p:nvPr/>
        </p:nvSpPr>
        <p:spPr>
          <a:xfrm>
            <a:off x="2785003" y="456355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https://www.openstreetmap.org/node/9990835587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32" name="Google Shape;732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0826" y="1867900"/>
            <a:ext cx="5333500" cy="26956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33" name="Google Shape;733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01802" y="440502"/>
            <a:ext cx="3307075" cy="44767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34" name="Google Shape;734;p5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99088" y="649439"/>
            <a:ext cx="955424" cy="336203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35" name="Google Shape;735;p58"/>
          <p:cNvSpPr txBox="1"/>
          <p:nvPr/>
        </p:nvSpPr>
        <p:spPr>
          <a:xfrm>
            <a:off x="1472903" y="156010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BY-NC-SA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59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41" name="Google Shape;741;p59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42" name="Google Shape;742;p59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43" name="Google Shape;743;p59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44" name="Google Shape;744;p59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How to access</a:t>
            </a:r>
            <a:b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Ogham Data?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60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50" name="Google Shape;750;p60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51" name="Google Shape;751;p60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52" name="Google Shape;752;p60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53" name="Google Shape;753;p60"/>
          <p:cNvSpPr txBox="1"/>
          <p:nvPr/>
        </p:nvSpPr>
        <p:spPr>
          <a:xfrm>
            <a:off x="997975" y="519595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the Squirrel Lookup Service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54" name="Google Shape;754;p60"/>
          <p:cNvPicPr preferRelativeResize="0"/>
          <p:nvPr/>
        </p:nvPicPr>
        <p:blipFill rotWithShape="1">
          <a:blip r:embed="rId7">
            <a:alphaModFix/>
          </a:blip>
          <a:srcRect l="43586" t="3490" r="833" b="11591"/>
          <a:stretch/>
        </p:blipFill>
        <p:spPr>
          <a:xfrm>
            <a:off x="3827825" y="203925"/>
            <a:ext cx="5465798" cy="41120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55" name="Google Shape;755;p60"/>
          <p:cNvPicPr preferRelativeResize="0"/>
          <p:nvPr/>
        </p:nvPicPr>
        <p:blipFill rotWithShape="1">
          <a:blip r:embed="rId8">
            <a:alphaModFix/>
          </a:blip>
          <a:srcRect l="19249" t="21277" r="42189" b="10676"/>
          <a:stretch/>
        </p:blipFill>
        <p:spPr>
          <a:xfrm>
            <a:off x="303425" y="1655250"/>
            <a:ext cx="3800450" cy="3880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56" name="Google Shape;756;p60"/>
          <p:cNvSpPr txBox="1"/>
          <p:nvPr/>
        </p:nvSpPr>
        <p:spPr>
          <a:xfrm>
            <a:off x="4103878" y="431597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https://w.wiki/6HMD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7" name="Google Shape;757;p60"/>
          <p:cNvSpPr txBox="1"/>
          <p:nvPr/>
        </p:nvSpPr>
        <p:spPr>
          <a:xfrm>
            <a:off x="827825" y="134745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http://lookup.ogham.link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6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63" name="Google Shape;763;p6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64" name="Google Shape;764;p6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65" name="Google Shape;765;p6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66" name="Google Shape;766;p61"/>
          <p:cNvSpPr txBox="1"/>
          <p:nvPr/>
        </p:nvSpPr>
        <p:spPr>
          <a:xfrm>
            <a:off x="997975" y="520030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Wikidata SPARQL Endpoint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67" name="Google Shape;767;p6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24342" y="1485394"/>
            <a:ext cx="7381808" cy="342270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68" name="Google Shape;768;p6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7459" y="871200"/>
            <a:ext cx="5039768" cy="138042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69" name="Google Shape;769;p6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72981" y="2615411"/>
            <a:ext cx="2885343" cy="2041363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61"/>
          <p:cNvSpPr txBox="1"/>
          <p:nvPr/>
        </p:nvSpPr>
        <p:spPr>
          <a:xfrm>
            <a:off x="147453" y="56340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https://w.wiki/6HMD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38" name="Google Shape;138;p1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39" name="Google Shape;139;p1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0" name="Google Shape;140;p1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1" name="Google Shape;141;p17"/>
          <p:cNvSpPr txBox="1"/>
          <p:nvPr/>
        </p:nvSpPr>
        <p:spPr>
          <a:xfrm>
            <a:off x="567275" y="1186875"/>
            <a:ext cx="6484500" cy="45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Both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Mac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” and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Mc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” are prefixes that come from the Irish word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mac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” meaning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son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.”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Irish surnames beginning with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’” stemming from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Ó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” meaning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the grandson of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” or “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descendant of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,” are still among the most common in Ireland.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Michael D. Higgins ⇒ Micheál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Ó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hUiggín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(current and 9th President of Ireland)</a:t>
            </a:r>
            <a:endParaRPr sz="1600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-US" sz="24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ᚋᚐᚊᚔ – 'son' (Modern Irish: </a:t>
            </a: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mac</a:t>
            </a:r>
            <a:r>
              <a:rPr lang="en-US" sz="24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sz="24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2" name="Google Shape;142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76048" y="274637"/>
            <a:ext cx="2371300" cy="33423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3" name="Google Shape;143;p17"/>
          <p:cNvSpPr txBox="1"/>
          <p:nvPr/>
        </p:nvSpPr>
        <p:spPr>
          <a:xfrm>
            <a:off x="6780350" y="3503600"/>
            <a:ext cx="26670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Bundesministerium für europäische und internationale Angelegenheiten, CC BY 2.0, via Wikimedia Commons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62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76" name="Google Shape;776;p62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77" name="Google Shape;777;p62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78" name="Google Shape;778;p62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79" name="Google Shape;779;p62"/>
          <p:cNvSpPr txBox="1"/>
          <p:nvPr/>
        </p:nvSpPr>
        <p:spPr>
          <a:xfrm>
            <a:off x="997975" y="476487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OSM API’s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80" name="Google Shape;780;p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04899" y="261525"/>
            <a:ext cx="5521887" cy="299381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81" name="Google Shape;781;p6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6812" y="3656012"/>
            <a:ext cx="4783060" cy="26146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82" name="Google Shape;782;p62"/>
          <p:cNvSpPr txBox="1"/>
          <p:nvPr/>
        </p:nvSpPr>
        <p:spPr>
          <a:xfrm>
            <a:off x="6101379" y="3367948"/>
            <a:ext cx="3349200" cy="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histosm.org</a:t>
            </a:r>
            <a:endParaRPr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3" name="Google Shape;783;p62"/>
          <p:cNvSpPr txBox="1"/>
          <p:nvPr/>
        </p:nvSpPr>
        <p:spPr>
          <a:xfrm>
            <a:off x="330781" y="2943458"/>
            <a:ext cx="3417000" cy="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overpass-turbo</a:t>
            </a:r>
            <a:endParaRPr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84" name="Google Shape;784;p6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97964" y="539150"/>
            <a:ext cx="2110875" cy="2110875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62"/>
          <p:cNvSpPr txBox="1"/>
          <p:nvPr/>
        </p:nvSpPr>
        <p:spPr>
          <a:xfrm>
            <a:off x="4004903" y="325535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https://histosm.org/#7/-8.70117/53.60554/0/ogham_stone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6" name="Google Shape;786;p62"/>
          <p:cNvSpPr txBox="1"/>
          <p:nvPr/>
        </p:nvSpPr>
        <p:spPr>
          <a:xfrm>
            <a:off x="2083678" y="627062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https://overpass-turbo.eu/s/1lwq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63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92" name="Google Shape;792;p63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93" name="Google Shape;793;p63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94" name="Google Shape;794;p63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795" name="Google Shape;795;p63"/>
          <p:cNvSpPr txBox="1"/>
          <p:nvPr/>
        </p:nvSpPr>
        <p:spPr>
          <a:xfrm>
            <a:off x="997975" y="5200307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overpass-turbo (CIIC 178)</a:t>
            </a:r>
            <a:endParaRPr sz="24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96" name="Google Shape;796;p6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05119" y="509450"/>
            <a:ext cx="7361870" cy="40369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97" name="Google Shape;797;p6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6604" y="1586103"/>
            <a:ext cx="4280556" cy="127003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798" name="Google Shape;798;p6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66831" y="3056447"/>
            <a:ext cx="2649300" cy="2649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6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338725" y="1075775"/>
            <a:ext cx="1432199" cy="30269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00" name="Google Shape;800;p63"/>
          <p:cNvSpPr txBox="1"/>
          <p:nvPr/>
        </p:nvSpPr>
        <p:spPr>
          <a:xfrm>
            <a:off x="6440803" y="4577913"/>
            <a:ext cx="2926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https://overpass-turbo.eu/s/1lwq </a:t>
            </a:r>
            <a:b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" name="Google Shape;80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125" y="509450"/>
            <a:ext cx="7361874" cy="4024175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6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07" name="Google Shape;807;p6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08" name="Google Shape;808;p6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09" name="Google Shape;809;p6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10" name="Google Shape;810;p64"/>
          <p:cNvSpPr txBox="1"/>
          <p:nvPr/>
        </p:nvSpPr>
        <p:spPr>
          <a:xfrm>
            <a:off x="997975" y="5209016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overpass-turbo (CIIC 187)</a:t>
            </a:r>
            <a:endParaRPr sz="24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11" name="Google Shape;811;p6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66831" y="3056447"/>
            <a:ext cx="2649300" cy="2649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2" name="Google Shape;812;p6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86600" y="1772761"/>
            <a:ext cx="4766251" cy="896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13" name="Google Shape;813;p6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437697" y="2115150"/>
            <a:ext cx="1253479" cy="264925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14" name="Google Shape;814;p64"/>
          <p:cNvSpPr txBox="1"/>
          <p:nvPr/>
        </p:nvSpPr>
        <p:spPr>
          <a:xfrm>
            <a:off x="6440803" y="4577913"/>
            <a:ext cx="2926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https://overpass-turbo.eu/s/1lwq </a:t>
            </a:r>
            <a:b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5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20" name="Google Shape;820;p65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21" name="Google Shape;821;p6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22" name="Google Shape;822;p6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23" name="Google Shape;823;p65"/>
          <p:cNvSpPr txBox="1"/>
          <p:nvPr/>
        </p:nvSpPr>
        <p:spPr>
          <a:xfrm>
            <a:off x="997975" y="519594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QGIS Plugins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24" name="Google Shape;824;p6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30704" y="518350"/>
            <a:ext cx="3416133" cy="3401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6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6762" y="1089992"/>
            <a:ext cx="5247582" cy="170146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26" name="Google Shape;826;p6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28231" y="3463859"/>
            <a:ext cx="3138138" cy="152143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27" name="Google Shape;827;p6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05630" y="4024815"/>
            <a:ext cx="1123260" cy="1123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6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24536" y="3153292"/>
            <a:ext cx="3083828" cy="196125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66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34" name="Google Shape;834;p66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35" name="Google Shape;835;p66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36" name="Google Shape;836;p66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37" name="Google Shape;837;p66"/>
          <p:cNvSpPr txBox="1"/>
          <p:nvPr/>
        </p:nvSpPr>
        <p:spPr>
          <a:xfrm>
            <a:off x="997975" y="5195955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via QGIS Plugins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38" name="Google Shape;838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57702" y="4664037"/>
            <a:ext cx="1634853" cy="486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46535" y="354200"/>
            <a:ext cx="2990203" cy="3611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6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331635" y="4197021"/>
            <a:ext cx="1502748" cy="1063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6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16863" y="1402415"/>
            <a:ext cx="4573160" cy="29826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42" name="Google Shape;842;p6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124665" y="2414441"/>
            <a:ext cx="3535018" cy="29826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43" name="Google Shape;843;p6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551685" y="354200"/>
            <a:ext cx="1695905" cy="169590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67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49" name="Google Shape;849;p67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50" name="Google Shape;850;p67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51" name="Google Shape;851;p67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52" name="Google Shape;852;p67"/>
          <p:cNvSpPr txBox="1"/>
          <p:nvPr/>
        </p:nvSpPr>
        <p:spPr>
          <a:xfrm>
            <a:off x="997975" y="519595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Signs with QGIS!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53" name="Google Shape;853;p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78840" y="569950"/>
            <a:ext cx="1594149" cy="474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4" name="Google Shape;854;p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1075" y="1707278"/>
            <a:ext cx="3655527" cy="306175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55" name="Google Shape;855;p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78840" y="1266101"/>
            <a:ext cx="3393685" cy="377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6" name="Google Shape;856;p6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72647" y="2238341"/>
            <a:ext cx="2390929" cy="219806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57" name="Google Shape;857;p6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061429" y="4637271"/>
            <a:ext cx="1693567" cy="68120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58" name="Google Shape;858;p67"/>
          <p:cNvSpPr txBox="1"/>
          <p:nvPr/>
        </p:nvSpPr>
        <p:spPr>
          <a:xfrm>
            <a:off x="768650" y="4917275"/>
            <a:ext cx="3886500" cy="6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i="1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https://github.com/ogi-ogham/qgis-sign.git</a:t>
            </a:r>
            <a:endParaRPr i="1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68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4" name="Google Shape;864;p68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5" name="Google Shape;865;p68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6" name="Google Shape;866;p68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7" name="Google Shape;867;p68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Ogham Impressions :-)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69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3" name="Google Shape;873;p69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4" name="Google Shape;874;p69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5" name="Google Shape;875;p69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6" name="Google Shape;876;p69"/>
          <p:cNvSpPr txBox="1"/>
          <p:nvPr/>
        </p:nvSpPr>
        <p:spPr>
          <a:xfrm>
            <a:off x="997975" y="518941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Where can you find Ogham in Ireland?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77" name="Google Shape;877;p6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4775" y="1013225"/>
            <a:ext cx="4993774" cy="42884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78" name="Google Shape;878;p69"/>
          <p:cNvSpPr/>
          <p:nvPr/>
        </p:nvSpPr>
        <p:spPr>
          <a:xfrm rot="705394">
            <a:off x="1152692" y="1577718"/>
            <a:ext cx="3766309" cy="2899765"/>
          </a:xfrm>
          <a:prstGeom prst="ellipse">
            <a:avLst/>
          </a:prstGeom>
          <a:noFill/>
          <a:ln w="19050" cap="flat" cmpd="sng">
            <a:solidFill>
              <a:srgbClr val="824B73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9E392B"/>
              </a:highlight>
            </a:endParaRPr>
          </a:p>
        </p:txBody>
      </p:sp>
      <p:pic>
        <p:nvPicPr>
          <p:cNvPr id="879" name="Google Shape;879;p6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83425" y="598712"/>
            <a:ext cx="4102451" cy="194106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80" name="Google Shape;880;p6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83437" y="2911588"/>
            <a:ext cx="4102436" cy="194505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81" name="Google Shape;881;p69"/>
          <p:cNvSpPr txBox="1"/>
          <p:nvPr/>
        </p:nvSpPr>
        <p:spPr>
          <a:xfrm>
            <a:off x="5483428" y="4856650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2" name="Google Shape;882;p69"/>
          <p:cNvSpPr txBox="1"/>
          <p:nvPr/>
        </p:nvSpPr>
        <p:spPr>
          <a:xfrm>
            <a:off x="264773" y="709675"/>
            <a:ext cx="4698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Street Mao Contributors, ODbL by the OSMF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3" name="Google Shape;883;p69"/>
          <p:cNvSpPr txBox="1"/>
          <p:nvPr/>
        </p:nvSpPr>
        <p:spPr>
          <a:xfrm>
            <a:off x="5483428" y="253977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70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89" name="Google Shape;889;p70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90" name="Google Shape;890;p70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91" name="Google Shape;891;p70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92" name="Google Shape;892;p70"/>
          <p:cNvSpPr txBox="1"/>
          <p:nvPr/>
        </p:nvSpPr>
        <p:spPr>
          <a:xfrm>
            <a:off x="997975" y="5256918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Ogham on the Dingle Peninsula!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93" name="Google Shape;893;p70"/>
          <p:cNvPicPr preferRelativeResize="0"/>
          <p:nvPr/>
        </p:nvPicPr>
        <p:blipFill rotWithShape="1">
          <a:blip r:embed="rId7">
            <a:alphaModFix/>
          </a:blip>
          <a:srcRect t="13314" b="16386"/>
          <a:stretch/>
        </p:blipFill>
        <p:spPr>
          <a:xfrm>
            <a:off x="2824238" y="298125"/>
            <a:ext cx="1793500" cy="26647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94" name="Google Shape;894;p7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3188" y="3185650"/>
            <a:ext cx="3869650" cy="21766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95" name="Google Shape;895;p70"/>
          <p:cNvPicPr preferRelativeResize="0"/>
          <p:nvPr/>
        </p:nvPicPr>
        <p:blipFill rotWithShape="1">
          <a:blip r:embed="rId9">
            <a:alphaModFix/>
          </a:blip>
          <a:srcRect t="13579" b="18453"/>
          <a:stretch/>
        </p:blipFill>
        <p:spPr>
          <a:xfrm>
            <a:off x="646886" y="298125"/>
            <a:ext cx="1855051" cy="26647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96" name="Google Shape;896;p70"/>
          <p:cNvPicPr preferRelativeResize="0"/>
          <p:nvPr/>
        </p:nvPicPr>
        <p:blipFill rotWithShape="1">
          <a:blip r:embed="rId10">
            <a:alphaModFix/>
          </a:blip>
          <a:srcRect t="12053" b="15028"/>
          <a:stretch/>
        </p:blipFill>
        <p:spPr>
          <a:xfrm>
            <a:off x="5002150" y="298125"/>
            <a:ext cx="1700210" cy="26202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97" name="Google Shape;897;p70"/>
          <p:cNvPicPr preferRelativeResize="0"/>
          <p:nvPr/>
        </p:nvPicPr>
        <p:blipFill rotWithShape="1">
          <a:blip r:embed="rId11">
            <a:alphaModFix/>
          </a:blip>
          <a:srcRect t="18063" b="15109"/>
          <a:stretch/>
        </p:blipFill>
        <p:spPr>
          <a:xfrm>
            <a:off x="7109438" y="320400"/>
            <a:ext cx="1855051" cy="262021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98" name="Google Shape;898;p7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569988" y="3185651"/>
            <a:ext cx="4600417" cy="21766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99" name="Google Shape;899;p70"/>
          <p:cNvSpPr txBox="1"/>
          <p:nvPr/>
        </p:nvSpPr>
        <p:spPr>
          <a:xfrm>
            <a:off x="583203" y="536232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images: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7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05" name="Google Shape;905;p7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06" name="Google Shape;906;p7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07" name="Google Shape;907;p7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08" name="Google Shape;908;p71"/>
          <p:cNvSpPr txBox="1"/>
          <p:nvPr/>
        </p:nvSpPr>
        <p:spPr>
          <a:xfrm>
            <a:off x="997975" y="5204660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@UCC Stone Corridor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09" name="Google Shape;909;p7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32345" y="1175330"/>
            <a:ext cx="7082004" cy="38972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10" name="Google Shape;910;p7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5374" y="4855925"/>
            <a:ext cx="3839299" cy="181655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911" name="Google Shape;911;p71"/>
          <p:cNvSpPr txBox="1"/>
          <p:nvPr/>
        </p:nvSpPr>
        <p:spPr>
          <a:xfrm>
            <a:off x="1256147" y="791325"/>
            <a:ext cx="6614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Florian Thiery, CC BY-NC-SA 4.0, owner University College Cork (UCC).</a:t>
            </a:r>
            <a:b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Located at 51°53'37.3"N 8°29'32.1"W, the Quadrangle just outside the door to the Stone Corridor.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2" name="Google Shape;912;p71"/>
          <p:cNvSpPr txBox="1"/>
          <p:nvPr/>
        </p:nvSpPr>
        <p:spPr>
          <a:xfrm>
            <a:off x="1158478" y="663067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13" name="Google Shape;913;p7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47084" y="367025"/>
            <a:ext cx="1553165" cy="740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8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9" name="Google Shape;149;p18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0" name="Google Shape;150;p18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1" name="Google Shape;151;p18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2" name="Google Shape;152;p18"/>
          <p:cNvSpPr txBox="1"/>
          <p:nvPr/>
        </p:nvSpPr>
        <p:spPr>
          <a:xfrm>
            <a:off x="6057076" y="6014700"/>
            <a:ext cx="33888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CIIC 200. Florian Thiery, CC BY-SA 4.0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3" name="Google Shape;153;p18"/>
          <p:cNvSpPr txBox="1"/>
          <p:nvPr/>
        </p:nvSpPr>
        <p:spPr>
          <a:xfrm>
            <a:off x="323400" y="522600"/>
            <a:ext cx="6501000" cy="18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CIIC 200</a:t>
            </a:r>
            <a:endParaRPr sz="2000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᚛ᚋᚐᚊᚔ ᚈᚈᚐᚂ ᚋᚐᚊᚔ ᚃᚑᚏᚌᚑᚄ ᚋᚐᚊᚔ ᚋᚒᚉᚑᚔᚉᚐᚉ᚜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MAQI-TTAL </a:t>
            </a:r>
            <a:r>
              <a:rPr lang="en-US" sz="20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</a:t>
            </a: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VORGOS </a:t>
            </a:r>
            <a:r>
              <a:rPr lang="en-US" sz="20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 MUCOI</a:t>
            </a: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TOICAC</a:t>
            </a:r>
            <a:endParaRPr sz="20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Mac-Táil </a:t>
            </a:r>
            <a:r>
              <a:rPr lang="en-US" sz="2000" i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son of</a:t>
            </a: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Fuirg </a:t>
            </a:r>
            <a:r>
              <a:rPr lang="en-US" sz="2000" i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descendant of</a:t>
            </a: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Toicacas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4" name="Google Shape;154;p18"/>
          <p:cNvPicPr preferRelativeResize="0"/>
          <p:nvPr/>
        </p:nvPicPr>
        <p:blipFill rotWithShape="1">
          <a:blip r:embed="rId7">
            <a:alphaModFix/>
          </a:blip>
          <a:srcRect l="16486" r="14385" b="7689"/>
          <a:stretch/>
        </p:blipFill>
        <p:spPr>
          <a:xfrm>
            <a:off x="7298612" y="183450"/>
            <a:ext cx="2120034" cy="598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/>
          <p:cNvPicPr preferRelativeResize="0"/>
          <p:nvPr/>
        </p:nvPicPr>
        <p:blipFill rotWithShape="1">
          <a:blip r:embed="rId8">
            <a:alphaModFix/>
          </a:blip>
          <a:srcRect l="19760" r="16844" b="7158"/>
          <a:stretch/>
        </p:blipFill>
        <p:spPr>
          <a:xfrm>
            <a:off x="613425" y="2264525"/>
            <a:ext cx="1574850" cy="48743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56" name="Google Shape;156;p18"/>
          <p:cNvSpPr txBox="1"/>
          <p:nvPr/>
        </p:nvSpPr>
        <p:spPr>
          <a:xfrm>
            <a:off x="2407725" y="6879425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CIIC 197. </a:t>
            </a: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Florian Thiery, CC BY-SA 4.0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p18"/>
          <p:cNvSpPr txBox="1"/>
          <p:nvPr/>
        </p:nvSpPr>
        <p:spPr>
          <a:xfrm>
            <a:off x="2513650" y="5003500"/>
            <a:ext cx="4781700" cy="14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CIIC 197</a:t>
            </a:r>
            <a:endParaRPr sz="2000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᚛ᚇᚓᚌᚑᚄ ᚋᚐᚊᚔ ᚋᚑᚉᚑᚔ ᚈᚑᚔᚉᚐᚕᚔ᚜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DEGOS </a:t>
            </a:r>
            <a:r>
              <a:rPr lang="en-US" sz="20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 MOCOI</a:t>
            </a: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TOICAKI</a:t>
            </a:r>
            <a:endParaRPr sz="2000" b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Daig </a:t>
            </a:r>
            <a:r>
              <a:rPr lang="en-US" sz="2000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son of the descendant of</a:t>
            </a:r>
            <a:r>
              <a:rPr lang="en-US"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Toicacas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8" name="Google Shape;158;p18"/>
          <p:cNvSpPr/>
          <p:nvPr/>
        </p:nvSpPr>
        <p:spPr>
          <a:xfrm>
            <a:off x="2340676" y="3723550"/>
            <a:ext cx="2482267" cy="1578625"/>
          </a:xfrm>
          <a:custGeom>
            <a:avLst/>
            <a:gdLst/>
            <a:ahLst/>
            <a:cxnLst/>
            <a:rect l="l" t="t" r="r" b="b"/>
            <a:pathLst>
              <a:path w="77107" h="63145" extrusionOk="0">
                <a:moveTo>
                  <a:pt x="43554" y="59503"/>
                </a:moveTo>
                <a:cubicBezTo>
                  <a:pt x="48257" y="59503"/>
                  <a:pt x="67376" y="67273"/>
                  <a:pt x="71772" y="59503"/>
                </a:cubicBezTo>
                <a:cubicBezTo>
                  <a:pt x="76168" y="51733"/>
                  <a:pt x="81893" y="22799"/>
                  <a:pt x="69931" y="12882"/>
                </a:cubicBezTo>
                <a:cubicBezTo>
                  <a:pt x="57969" y="2965"/>
                  <a:pt x="11655" y="2147"/>
                  <a:pt x="0" y="0"/>
                </a:cubicBezTo>
              </a:path>
            </a:pathLst>
          </a:custGeom>
          <a:noFill/>
          <a:ln w="19050" cap="flat" cmpd="sng">
            <a:solidFill>
              <a:srgbClr val="9E392B"/>
            </a:solidFill>
            <a:prstDash val="dash"/>
            <a:round/>
            <a:headEnd type="none" w="med" len="med"/>
            <a:tailEnd type="triangle" w="med" len="med"/>
          </a:ln>
        </p:spPr>
      </p:sp>
      <p:sp>
        <p:nvSpPr>
          <p:cNvPr id="159" name="Google Shape;159;p18"/>
          <p:cNvSpPr/>
          <p:nvPr/>
        </p:nvSpPr>
        <p:spPr>
          <a:xfrm>
            <a:off x="4232700" y="367065"/>
            <a:ext cx="2913800" cy="918075"/>
          </a:xfrm>
          <a:custGeom>
            <a:avLst/>
            <a:gdLst/>
            <a:ahLst/>
            <a:cxnLst/>
            <a:rect l="l" t="t" r="r" b="b"/>
            <a:pathLst>
              <a:path w="116552" h="36723" extrusionOk="0">
                <a:moveTo>
                  <a:pt x="0" y="16479"/>
                </a:moveTo>
                <a:cubicBezTo>
                  <a:pt x="11451" y="13821"/>
                  <a:pt x="49279" y="-2844"/>
                  <a:pt x="68704" y="530"/>
                </a:cubicBezTo>
                <a:cubicBezTo>
                  <a:pt x="88129" y="3904"/>
                  <a:pt x="108577" y="30691"/>
                  <a:pt x="116552" y="36723"/>
                </a:cubicBezTo>
              </a:path>
            </a:pathLst>
          </a:custGeom>
          <a:noFill/>
          <a:ln w="19050" cap="flat" cmpd="sng">
            <a:solidFill>
              <a:srgbClr val="9E392B"/>
            </a:solidFill>
            <a:prstDash val="dash"/>
            <a:round/>
            <a:headEnd type="none" w="med" len="med"/>
            <a:tailEnd type="triangle" w="med" len="med"/>
          </a:ln>
        </p:spPr>
      </p:sp>
      <p:pic>
        <p:nvPicPr>
          <p:cNvPr id="160" name="Google Shape;160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35175" y="2351924"/>
            <a:ext cx="1574850" cy="2629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11386" y="2276561"/>
            <a:ext cx="2600685" cy="9180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2" name="Google Shape;162;p18"/>
          <p:cNvSpPr txBox="1"/>
          <p:nvPr/>
        </p:nvSpPr>
        <p:spPr>
          <a:xfrm>
            <a:off x="2380175" y="3219363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Wikipedia, CC BY-SA 4.0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1"/>
              </a:rPr>
              <a:t>https://en.wikipedia.org/wiki/Ogham_inscription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72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19" name="Google Shape;919;p72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20" name="Google Shape;920;p72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21" name="Google Shape;921;p72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22" name="Google Shape;922;p72"/>
          <p:cNvSpPr txBox="1"/>
          <p:nvPr/>
        </p:nvSpPr>
        <p:spPr>
          <a:xfrm>
            <a:off x="997975" y="5204662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@Trinity College, Dublin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23" name="Google Shape;923;p7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6413" y="823829"/>
            <a:ext cx="8820777" cy="417352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24" name="Google Shape;924;p7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4862" y="2252200"/>
            <a:ext cx="1547478" cy="4709176"/>
          </a:xfrm>
          <a:prstGeom prst="rect">
            <a:avLst/>
          </a:prstGeom>
          <a:noFill/>
          <a:ln>
            <a:noFill/>
          </a:ln>
        </p:spPr>
      </p:pic>
      <p:sp>
        <p:nvSpPr>
          <p:cNvPr id="925" name="Google Shape;925;p72"/>
          <p:cNvSpPr txBox="1"/>
          <p:nvPr/>
        </p:nvSpPr>
        <p:spPr>
          <a:xfrm>
            <a:off x="1792346" y="5073550"/>
            <a:ext cx="714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← CIIC 137; ↑ Long Room at Trinity College Library. Florian Thiery, CC BY-NC-SA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73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31" name="Google Shape;931;p73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32" name="Google Shape;932;p73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33" name="Google Shape;933;p73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34" name="Google Shape;934;p73"/>
          <p:cNvSpPr txBox="1"/>
          <p:nvPr/>
        </p:nvSpPr>
        <p:spPr>
          <a:xfrm>
            <a:off x="997975" y="5195953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@Kilmalkedar Church (CIIC 187)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35" name="Google Shape;93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1988" y="1175325"/>
            <a:ext cx="8229601" cy="3897214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73"/>
          <p:cNvSpPr txBox="1"/>
          <p:nvPr/>
        </p:nvSpPr>
        <p:spPr>
          <a:xfrm>
            <a:off x="762003" y="86752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74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42" name="Google Shape;942;p74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43" name="Google Shape;943;p74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44" name="Google Shape;944;p74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45" name="Google Shape;945;p74"/>
          <p:cNvSpPr txBox="1"/>
          <p:nvPr/>
        </p:nvSpPr>
        <p:spPr>
          <a:xfrm>
            <a:off x="997975" y="5204661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@Dunmore Head (CIIC 178)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46" name="Google Shape;946;p74" descr="Das Titelbild des Beitrags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2002" y="1175324"/>
            <a:ext cx="8222702" cy="38972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947" name="Google Shape;947;p74"/>
          <p:cNvSpPr txBox="1"/>
          <p:nvPr/>
        </p:nvSpPr>
        <p:spPr>
          <a:xfrm>
            <a:off x="762003" y="867525"/>
            <a:ext cx="2926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Florian Thiery, CC BY 4.0</a:t>
            </a:r>
            <a:endParaRPr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" name="Google Shape;952;p75"/>
          <p:cNvGrpSpPr/>
          <p:nvPr/>
        </p:nvGrpSpPr>
        <p:grpSpPr>
          <a:xfrm>
            <a:off x="-5944130" y="-1112102"/>
            <a:ext cx="9398848" cy="9620683"/>
            <a:chOff x="0" y="0"/>
            <a:chExt cx="12531797" cy="12827577"/>
          </a:xfrm>
        </p:grpSpPr>
        <p:sp>
          <p:nvSpPr>
            <p:cNvPr id="953" name="Google Shape;953;p75"/>
            <p:cNvSpPr/>
            <p:nvPr/>
          </p:nvSpPr>
          <p:spPr>
            <a:xfrm rot="-7550883">
              <a:off x="1448555" y="2416698"/>
              <a:ext cx="9837539" cy="8102555"/>
            </a:xfrm>
            <a:custGeom>
              <a:avLst/>
              <a:gdLst/>
              <a:ahLst/>
              <a:cxnLst/>
              <a:rect l="l" t="t" r="r" b="b"/>
              <a:pathLst>
                <a:path w="9837539" h="8102555" extrusionOk="0">
                  <a:moveTo>
                    <a:pt x="0" y="0"/>
                  </a:moveTo>
                  <a:lnTo>
                    <a:pt x="9837539" y="0"/>
                  </a:lnTo>
                  <a:lnTo>
                    <a:pt x="9837539" y="8102555"/>
                  </a:lnTo>
                  <a:lnTo>
                    <a:pt x="0" y="810255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954" name="Google Shape;954;p75"/>
            <p:cNvSpPr/>
            <p:nvPr/>
          </p:nvSpPr>
          <p:spPr>
            <a:xfrm rot="-7550883">
              <a:off x="1245703" y="2308325"/>
              <a:ext cx="9837539" cy="8102555"/>
            </a:xfrm>
            <a:custGeom>
              <a:avLst/>
              <a:gdLst/>
              <a:ahLst/>
              <a:cxnLst/>
              <a:rect l="l" t="t" r="r" b="b"/>
              <a:pathLst>
                <a:path w="9837539" h="8102555" extrusionOk="0">
                  <a:moveTo>
                    <a:pt x="0" y="0"/>
                  </a:moveTo>
                  <a:lnTo>
                    <a:pt x="9837539" y="0"/>
                  </a:lnTo>
                  <a:lnTo>
                    <a:pt x="9837539" y="8102554"/>
                  </a:lnTo>
                  <a:lnTo>
                    <a:pt x="0" y="810255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grpSp>
        <p:nvGrpSpPr>
          <p:cNvPr id="955" name="Google Shape;955;p75"/>
          <p:cNvGrpSpPr/>
          <p:nvPr/>
        </p:nvGrpSpPr>
        <p:grpSpPr>
          <a:xfrm>
            <a:off x="1690822" y="4092975"/>
            <a:ext cx="4619554" cy="2049382"/>
            <a:chOff x="1690822" y="4092975"/>
            <a:chExt cx="4619554" cy="2049382"/>
          </a:xfrm>
        </p:grpSpPr>
        <p:sp>
          <p:nvSpPr>
            <p:cNvPr id="956" name="Google Shape;956;p75"/>
            <p:cNvSpPr/>
            <p:nvPr/>
          </p:nvSpPr>
          <p:spPr>
            <a:xfrm>
              <a:off x="1695751" y="4150127"/>
              <a:ext cx="420640" cy="420640"/>
            </a:xfrm>
            <a:custGeom>
              <a:avLst/>
              <a:gdLst/>
              <a:ahLst/>
              <a:cxnLst/>
              <a:rect l="l" t="t" r="r" b="b"/>
              <a:pathLst>
                <a:path w="420640" h="420640" extrusionOk="0">
                  <a:moveTo>
                    <a:pt x="0" y="0"/>
                  </a:moveTo>
                  <a:lnTo>
                    <a:pt x="420640" y="0"/>
                  </a:lnTo>
                  <a:lnTo>
                    <a:pt x="420640" y="420640"/>
                  </a:lnTo>
                  <a:lnTo>
                    <a:pt x="0" y="4206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957" name="Google Shape;957;p75"/>
            <p:cNvSpPr/>
            <p:nvPr/>
          </p:nvSpPr>
          <p:spPr>
            <a:xfrm>
              <a:off x="1695751" y="5079084"/>
              <a:ext cx="372269" cy="255935"/>
            </a:xfrm>
            <a:custGeom>
              <a:avLst/>
              <a:gdLst/>
              <a:ahLst/>
              <a:cxnLst/>
              <a:rect l="l" t="t" r="r" b="b"/>
              <a:pathLst>
                <a:path w="372269" h="255935" extrusionOk="0">
                  <a:moveTo>
                    <a:pt x="0" y="0"/>
                  </a:moveTo>
                  <a:lnTo>
                    <a:pt x="372269" y="0"/>
                  </a:lnTo>
                  <a:lnTo>
                    <a:pt x="372269" y="255935"/>
                  </a:lnTo>
                  <a:lnTo>
                    <a:pt x="0" y="25593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958" name="Google Shape;958;p75"/>
            <p:cNvSpPr/>
            <p:nvPr/>
          </p:nvSpPr>
          <p:spPr>
            <a:xfrm>
              <a:off x="1690822" y="5750374"/>
              <a:ext cx="391983" cy="391983"/>
            </a:xfrm>
            <a:custGeom>
              <a:avLst/>
              <a:gdLst/>
              <a:ahLst/>
              <a:cxnLst/>
              <a:rect l="l" t="t" r="r" b="b"/>
              <a:pathLst>
                <a:path w="391983" h="391983" extrusionOk="0">
                  <a:moveTo>
                    <a:pt x="0" y="0"/>
                  </a:moveTo>
                  <a:lnTo>
                    <a:pt x="391984" y="0"/>
                  </a:lnTo>
                  <a:lnTo>
                    <a:pt x="391984" y="391984"/>
                  </a:lnTo>
                  <a:lnTo>
                    <a:pt x="0" y="3919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959" name="Google Shape;959;p75"/>
            <p:cNvSpPr txBox="1"/>
            <p:nvPr/>
          </p:nvSpPr>
          <p:spPr>
            <a:xfrm>
              <a:off x="2518144" y="4092975"/>
              <a:ext cx="25635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22"/>
                </a:lnSpc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-US" sz="2666">
                  <a:solidFill>
                    <a:srgbClr val="017083"/>
                  </a:solidFill>
                  <a:latin typeface="Lato"/>
                  <a:ea typeface="Lato"/>
                  <a:cs typeface="Lato"/>
                  <a:sym typeface="Lato"/>
                </a:rPr>
                <a:t>@florianthiery</a:t>
              </a:r>
              <a:endParaRPr sz="2666">
                <a:solidFill>
                  <a:srgbClr val="017083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0" name="Google Shape;960;p75"/>
            <p:cNvSpPr txBox="1"/>
            <p:nvPr/>
          </p:nvSpPr>
          <p:spPr>
            <a:xfrm>
              <a:off x="2515676" y="4921453"/>
              <a:ext cx="37947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22"/>
                </a:lnSpc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-US" sz="2666">
                  <a:solidFill>
                    <a:srgbClr val="017083"/>
                  </a:solidFill>
                  <a:latin typeface="Lato"/>
                  <a:ea typeface="Lato"/>
                  <a:cs typeface="Lato"/>
                  <a:sym typeface="Lato"/>
                </a:rPr>
                <a:t>mail@fthiery.de</a:t>
              </a:r>
              <a:endParaRPr sz="2666">
                <a:solidFill>
                  <a:srgbClr val="017083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1" name="Google Shape;961;p75"/>
            <p:cNvSpPr txBox="1"/>
            <p:nvPr/>
          </p:nvSpPr>
          <p:spPr>
            <a:xfrm>
              <a:off x="2518141" y="5660767"/>
              <a:ext cx="37896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22"/>
                </a:lnSpc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rPr lang="en-US" sz="2666">
                  <a:solidFill>
                    <a:srgbClr val="017083"/>
                  </a:solidFill>
                  <a:latin typeface="Lato"/>
                  <a:ea typeface="Lato"/>
                  <a:cs typeface="Lato"/>
                  <a:sym typeface="Lato"/>
                </a:rPr>
                <a:t>http://fthiery.de</a:t>
              </a:r>
              <a:endParaRPr sz="2666">
                <a:solidFill>
                  <a:srgbClr val="017083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962" name="Google Shape;962;p75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63" name="Google Shape;963;p75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964" name="Google Shape;964;p7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19775" y="2123475"/>
            <a:ext cx="4619550" cy="155991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65" name="Google Shape;965;p7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846975" y="4409601"/>
            <a:ext cx="2160699" cy="2167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66" name="Google Shape;966;p75" descr="Das Titelbild des Beitrags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529212" y="291715"/>
            <a:ext cx="3000674" cy="142218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67" name="Google Shape;967;p75"/>
          <p:cNvPicPr preferRelativeResize="0"/>
          <p:nvPr/>
        </p:nvPicPr>
        <p:blipFill rotWithShape="1">
          <a:blip r:embed="rId13">
            <a:alphaModFix/>
          </a:blip>
          <a:srcRect l="19519" r="26722"/>
          <a:stretch/>
        </p:blipFill>
        <p:spPr>
          <a:xfrm>
            <a:off x="1828688" y="428325"/>
            <a:ext cx="2420152" cy="30006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68" name="Google Shape;168;p19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69" name="Google Shape;169;p19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0" name="Google Shape;170;p19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1" name="Google Shape;171;p19"/>
          <p:cNvSpPr txBox="1"/>
          <p:nvPr/>
        </p:nvSpPr>
        <p:spPr>
          <a:xfrm>
            <a:off x="6057076" y="6014700"/>
            <a:ext cx="33888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CIIC 200. Florian Thiery, CC BY-SA 4.0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p19"/>
          <p:cNvSpPr txBox="1"/>
          <p:nvPr/>
        </p:nvSpPr>
        <p:spPr>
          <a:xfrm>
            <a:off x="323400" y="522600"/>
            <a:ext cx="6501000" cy="18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CIIC 200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MAQI-TTAL MAQI VORGOS MAQI MUCOI </a:t>
            </a:r>
            <a:r>
              <a:rPr lang="en-US" sz="20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TOICAC</a:t>
            </a:r>
            <a:endParaRPr sz="2000" b="1" u="sng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Mac-Táil son of Fuirg descendant of </a:t>
            </a:r>
            <a:r>
              <a:rPr lang="en-US" sz="2000" i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Toicacas</a:t>
            </a:r>
            <a:endParaRPr sz="2000" u="sng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3" name="Google Shape;173;p19"/>
          <p:cNvPicPr preferRelativeResize="0"/>
          <p:nvPr/>
        </p:nvPicPr>
        <p:blipFill rotWithShape="1">
          <a:blip r:embed="rId7">
            <a:alphaModFix/>
          </a:blip>
          <a:srcRect l="16486" r="14385" b="7689"/>
          <a:stretch/>
        </p:blipFill>
        <p:spPr>
          <a:xfrm>
            <a:off x="7298612" y="183450"/>
            <a:ext cx="2120034" cy="598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9"/>
          <p:cNvPicPr preferRelativeResize="0"/>
          <p:nvPr/>
        </p:nvPicPr>
        <p:blipFill rotWithShape="1">
          <a:blip r:embed="rId8">
            <a:alphaModFix/>
          </a:blip>
          <a:srcRect l="19760" r="16844" b="7158"/>
          <a:stretch/>
        </p:blipFill>
        <p:spPr>
          <a:xfrm>
            <a:off x="613425" y="2264525"/>
            <a:ext cx="1574850" cy="48743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75" name="Google Shape;175;p19"/>
          <p:cNvSpPr txBox="1"/>
          <p:nvPr/>
        </p:nvSpPr>
        <p:spPr>
          <a:xfrm>
            <a:off x="2407725" y="6879425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CIIC 197. </a:t>
            </a:r>
            <a:r>
              <a:rPr lang="en-US" sz="8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Florian Thiery, CC BY-SA 4.0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Google Shape;176;p19"/>
          <p:cNvSpPr txBox="1"/>
          <p:nvPr/>
        </p:nvSpPr>
        <p:spPr>
          <a:xfrm>
            <a:off x="2513650" y="5003500"/>
            <a:ext cx="4781700" cy="14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i="1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CIIC 197</a:t>
            </a:r>
            <a:endParaRPr sz="200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DEGOS MAQI MOCOI </a:t>
            </a:r>
            <a:r>
              <a:rPr lang="en-US" sz="2000" b="1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TOICAKI</a:t>
            </a:r>
            <a:endParaRPr sz="2000" b="1" u="sng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Daig son of the descendant of </a:t>
            </a:r>
            <a:r>
              <a:rPr lang="en-US" sz="2000" u="sng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Toicacas</a:t>
            </a:r>
            <a:endParaRPr sz="2000" u="sng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77" name="Google Shape;177;p19"/>
          <p:cNvGrpSpPr/>
          <p:nvPr/>
        </p:nvGrpSpPr>
        <p:grpSpPr>
          <a:xfrm>
            <a:off x="2487470" y="2398101"/>
            <a:ext cx="4623427" cy="2536800"/>
            <a:chOff x="2407725" y="2386857"/>
            <a:chExt cx="4781701" cy="2623643"/>
          </a:xfrm>
        </p:grpSpPr>
        <p:pic>
          <p:nvPicPr>
            <p:cNvPr id="178" name="Google Shape;178;p19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2407725" y="2386857"/>
              <a:ext cx="4781701" cy="504443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79" name="Google Shape;179;p19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2407725" y="2891301"/>
              <a:ext cx="4781700" cy="2119198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</p:grpSp>
      <p:sp>
        <p:nvSpPr>
          <p:cNvPr id="180" name="Google Shape;180;p19"/>
          <p:cNvSpPr txBox="1"/>
          <p:nvPr/>
        </p:nvSpPr>
        <p:spPr>
          <a:xfrm>
            <a:off x="4447800" y="4934900"/>
            <a:ext cx="26631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Lato"/>
                <a:ea typeface="Lato"/>
                <a:cs typeface="Lato"/>
                <a:sym typeface="Lato"/>
              </a:rPr>
              <a:t>Ziegler (1994), pp. 236-237</a:t>
            </a:r>
            <a:endParaRPr sz="8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Google Shape;181;p19"/>
          <p:cNvSpPr/>
          <p:nvPr/>
        </p:nvSpPr>
        <p:spPr>
          <a:xfrm>
            <a:off x="6448625" y="1099029"/>
            <a:ext cx="493225" cy="1226475"/>
          </a:xfrm>
          <a:custGeom>
            <a:avLst/>
            <a:gdLst/>
            <a:ahLst/>
            <a:cxnLst/>
            <a:rect l="l" t="t" r="r" b="b"/>
            <a:pathLst>
              <a:path w="19729" h="49059" extrusionOk="0">
                <a:moveTo>
                  <a:pt x="8380" y="175"/>
                </a:moveTo>
                <a:cubicBezTo>
                  <a:pt x="10242" y="1106"/>
                  <a:pt x="20951" y="-2385"/>
                  <a:pt x="19554" y="5762"/>
                </a:cubicBezTo>
                <a:cubicBezTo>
                  <a:pt x="18157" y="13909"/>
                  <a:pt x="3259" y="41843"/>
                  <a:pt x="0" y="49059"/>
                </a:cubicBezTo>
              </a:path>
            </a:pathLst>
          </a:custGeom>
          <a:noFill/>
          <a:ln w="19050" cap="flat" cmpd="sng">
            <a:solidFill>
              <a:srgbClr val="9E392B"/>
            </a:solidFill>
            <a:prstDash val="dash"/>
            <a:round/>
            <a:headEnd type="none" w="med" len="med"/>
            <a:tailEnd type="triangle" w="med" len="med"/>
          </a:ln>
        </p:spPr>
      </p:sp>
      <p:sp>
        <p:nvSpPr>
          <p:cNvPr id="182" name="Google Shape;182;p19"/>
          <p:cNvSpPr/>
          <p:nvPr/>
        </p:nvSpPr>
        <p:spPr>
          <a:xfrm>
            <a:off x="4190100" y="5118900"/>
            <a:ext cx="2448950" cy="995150"/>
          </a:xfrm>
          <a:custGeom>
            <a:avLst/>
            <a:gdLst/>
            <a:ahLst/>
            <a:cxnLst/>
            <a:rect l="l" t="t" r="r" b="b"/>
            <a:pathLst>
              <a:path w="97958" h="39806" extrusionOk="0">
                <a:moveTo>
                  <a:pt x="97070" y="39806"/>
                </a:moveTo>
                <a:cubicBezTo>
                  <a:pt x="96023" y="35500"/>
                  <a:pt x="102541" y="18739"/>
                  <a:pt x="90785" y="13967"/>
                </a:cubicBezTo>
                <a:cubicBezTo>
                  <a:pt x="79030" y="9195"/>
                  <a:pt x="41668" y="13501"/>
                  <a:pt x="26537" y="11173"/>
                </a:cubicBezTo>
                <a:cubicBezTo>
                  <a:pt x="11406" y="8845"/>
                  <a:pt x="4423" y="1862"/>
                  <a:pt x="0" y="0"/>
                </a:cubicBezTo>
              </a:path>
            </a:pathLst>
          </a:custGeom>
          <a:noFill/>
          <a:ln w="19050" cap="flat" cmpd="sng">
            <a:solidFill>
              <a:srgbClr val="9E392B"/>
            </a:solidFill>
            <a:prstDash val="dash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C47F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0"/>
          <p:cNvSpPr/>
          <p:nvPr/>
        </p:nvSpPr>
        <p:spPr>
          <a:xfrm>
            <a:off x="7633106" y="6017719"/>
            <a:ext cx="2120494" cy="2194560"/>
          </a:xfrm>
          <a:custGeom>
            <a:avLst/>
            <a:gdLst/>
            <a:ahLst/>
            <a:cxnLst/>
            <a:rect l="l" t="t" r="r" b="b"/>
            <a:pathLst>
              <a:path w="2120494" h="2194560" extrusionOk="0">
                <a:moveTo>
                  <a:pt x="0" y="0"/>
                </a:moveTo>
                <a:lnTo>
                  <a:pt x="2120494" y="0"/>
                </a:lnTo>
                <a:lnTo>
                  <a:pt x="2120494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8" name="Google Shape;188;p20"/>
          <p:cNvSpPr/>
          <p:nvPr/>
        </p:nvSpPr>
        <p:spPr>
          <a:xfrm>
            <a:off x="7956747" y="6498767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9" name="Google Shape;189;p20"/>
          <p:cNvSpPr/>
          <p:nvPr/>
        </p:nvSpPr>
        <p:spPr>
          <a:xfrm>
            <a:off x="8781352" y="6498767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0" name="Google Shape;190;p20"/>
          <p:cNvSpPr/>
          <p:nvPr/>
        </p:nvSpPr>
        <p:spPr>
          <a:xfrm>
            <a:off x="0" y="0"/>
            <a:ext cx="3687371" cy="2194560"/>
          </a:xfrm>
          <a:custGeom>
            <a:avLst/>
            <a:gdLst/>
            <a:ahLst/>
            <a:cxnLst/>
            <a:rect l="l" t="t" r="r" b="b"/>
            <a:pathLst>
              <a:path w="3687371" h="2194560" extrusionOk="0">
                <a:moveTo>
                  <a:pt x="0" y="0"/>
                </a:moveTo>
                <a:lnTo>
                  <a:pt x="3687371" y="0"/>
                </a:lnTo>
                <a:lnTo>
                  <a:pt x="3687371" y="2194560"/>
                </a:lnTo>
                <a:lnTo>
                  <a:pt x="0" y="21945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1" name="Google Shape;191;p20"/>
          <p:cNvSpPr txBox="1"/>
          <p:nvPr/>
        </p:nvSpPr>
        <p:spPr>
          <a:xfrm>
            <a:off x="2637984" y="3260579"/>
            <a:ext cx="44775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899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5229">
                <a:solidFill>
                  <a:srgbClr val="9E392B"/>
                </a:solidFill>
                <a:latin typeface="Lato Black"/>
                <a:ea typeface="Lato Black"/>
                <a:cs typeface="Lato Black"/>
                <a:sym typeface="Lato Black"/>
              </a:rPr>
              <a:t>Open ᚑᚌᚆᚐᚋ (Geo)Data!</a:t>
            </a:r>
            <a:endParaRPr sz="5229">
              <a:solidFill>
                <a:srgbClr val="9E39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D6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1"/>
          <p:cNvSpPr/>
          <p:nvPr/>
        </p:nvSpPr>
        <p:spPr>
          <a:xfrm rot="9805461">
            <a:off x="-2190939" y="4253411"/>
            <a:ext cx="4795935" cy="4172464"/>
          </a:xfrm>
          <a:custGeom>
            <a:avLst/>
            <a:gdLst/>
            <a:ahLst/>
            <a:cxnLst/>
            <a:rect l="l" t="t" r="r" b="b"/>
            <a:pathLst>
              <a:path w="4800663" h="4176577" extrusionOk="0">
                <a:moveTo>
                  <a:pt x="0" y="0"/>
                </a:moveTo>
                <a:lnTo>
                  <a:pt x="4800663" y="0"/>
                </a:lnTo>
                <a:lnTo>
                  <a:pt x="4800663" y="4176577"/>
                </a:lnTo>
                <a:lnTo>
                  <a:pt x="0" y="41765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7" name="Google Shape;197;p21"/>
          <p:cNvSpPr/>
          <p:nvPr/>
        </p:nvSpPr>
        <p:spPr>
          <a:xfrm rot="5400000">
            <a:off x="7402532" y="-217446"/>
            <a:ext cx="4036902" cy="4021764"/>
          </a:xfrm>
          <a:custGeom>
            <a:avLst/>
            <a:gdLst/>
            <a:ahLst/>
            <a:cxnLst/>
            <a:rect l="l" t="t" r="r" b="b"/>
            <a:pathLst>
              <a:path w="4036902" h="4021764" extrusionOk="0">
                <a:moveTo>
                  <a:pt x="0" y="0"/>
                </a:moveTo>
                <a:lnTo>
                  <a:pt x="4036902" y="0"/>
                </a:lnTo>
                <a:lnTo>
                  <a:pt x="4036902" y="4021764"/>
                </a:lnTo>
                <a:lnTo>
                  <a:pt x="0" y="4021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8" name="Google Shape;198;p21"/>
          <p:cNvSpPr/>
          <p:nvPr/>
        </p:nvSpPr>
        <p:spPr>
          <a:xfrm>
            <a:off x="7946321" y="6490595"/>
            <a:ext cx="824605" cy="824605"/>
          </a:xfrm>
          <a:custGeom>
            <a:avLst/>
            <a:gdLst/>
            <a:ahLst/>
            <a:cxnLst/>
            <a:rect l="l" t="t" r="r" b="b"/>
            <a:pathLst>
              <a:path w="824605" h="824605" extrusionOk="0">
                <a:moveTo>
                  <a:pt x="0" y="0"/>
                </a:moveTo>
                <a:lnTo>
                  <a:pt x="824605" y="0"/>
                </a:lnTo>
                <a:lnTo>
                  <a:pt x="824605" y="824605"/>
                </a:lnTo>
                <a:lnTo>
                  <a:pt x="0" y="824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9" name="Google Shape;199;p21"/>
          <p:cNvSpPr/>
          <p:nvPr/>
        </p:nvSpPr>
        <p:spPr>
          <a:xfrm>
            <a:off x="8770926" y="6490595"/>
            <a:ext cx="814954" cy="740359"/>
          </a:xfrm>
          <a:custGeom>
            <a:avLst/>
            <a:gdLst/>
            <a:ahLst/>
            <a:cxnLst/>
            <a:rect l="l" t="t" r="r" b="b"/>
            <a:pathLst>
              <a:path w="814954" h="740359" extrusionOk="0">
                <a:moveTo>
                  <a:pt x="0" y="0"/>
                </a:moveTo>
                <a:lnTo>
                  <a:pt x="814954" y="0"/>
                </a:lnTo>
                <a:lnTo>
                  <a:pt x="814954" y="740359"/>
                </a:lnTo>
                <a:lnTo>
                  <a:pt x="0" y="7403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0" name="Google Shape;200;p21"/>
          <p:cNvSpPr txBox="1"/>
          <p:nvPr/>
        </p:nvSpPr>
        <p:spPr>
          <a:xfrm>
            <a:off x="997975" y="5091449"/>
            <a:ext cx="8433600" cy="13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Open (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ᚑᚌᚆᚐᚋ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) data should be </a:t>
            </a:r>
            <a:r>
              <a:rPr lang="en-US" sz="3600" dirty="0" err="1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organised</a:t>
            </a:r>
            <a:r>
              <a:rPr lang="en-US" sz="3600" dirty="0">
                <a:solidFill>
                  <a:srgbClr val="9E392B"/>
                </a:solidFill>
                <a:latin typeface="Lato"/>
                <a:ea typeface="Lato"/>
                <a:cs typeface="Lato"/>
                <a:sym typeface="Lato"/>
              </a:rPr>
              <a:t> and curated by a community!</a:t>
            </a:r>
            <a:endParaRPr sz="3600" dirty="0">
              <a:solidFill>
                <a:srgbClr val="9E392B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1" name="Google Shape;201;p21"/>
          <p:cNvPicPr preferRelativeResize="0"/>
          <p:nvPr/>
        </p:nvPicPr>
        <p:blipFill rotWithShape="1">
          <a:blip r:embed="rId7">
            <a:alphaModFix/>
          </a:blip>
          <a:srcRect l="16936" t="24266" r="14353" b="18731"/>
          <a:stretch/>
        </p:blipFill>
        <p:spPr>
          <a:xfrm>
            <a:off x="882775" y="503000"/>
            <a:ext cx="6527326" cy="38300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1528</Words>
  <Application>Microsoft Office PowerPoint</Application>
  <PresentationFormat>Benutzerdefiniert</PresentationFormat>
  <Paragraphs>206</Paragraphs>
  <Slides>63</Slides>
  <Notes>63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63</vt:i4>
      </vt:variant>
    </vt:vector>
  </HeadingPairs>
  <TitlesOfParts>
    <vt:vector size="69" baseType="lpstr">
      <vt:lpstr>Arial</vt:lpstr>
      <vt:lpstr>Calibri</vt:lpstr>
      <vt:lpstr>Lato</vt:lpstr>
      <vt:lpstr>Lato Black</vt:lpstr>
      <vt:lpstr>Comfortaa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Irish ᚑᚌᚆᚐᚋ Stones in OSM and Wikidata</dc:title>
  <dc:creator>Florian Thiery</dc:creator>
  <cp:keywords>IGSM</cp:keywords>
  <cp:lastModifiedBy>Florian Thiery</cp:lastModifiedBy>
  <cp:revision>5</cp:revision>
  <dcterms:modified xsi:type="dcterms:W3CDTF">2023-06-28T09:12:44Z</dcterms:modified>
  <cp:category>Ogham</cp:category>
</cp:coreProperties>
</file>