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Raleway SemiBold"/>
      <p:regular r:id="rId22"/>
      <p:bold r:id="rId23"/>
      <p:italic r:id="rId24"/>
      <p:boldItalic r:id="rId25"/>
    </p:embeddedFont>
    <p:embeddedFont>
      <p:font typeface="Raleway"/>
      <p:bold r:id="rId26"/>
      <p:boldItalic r:id="rId27"/>
    </p:embeddedFont>
    <p:embeddedFont>
      <p:font typeface="Open Sans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RalewaySemiBold-regular.fntdata"/><Relationship Id="rId21" Type="http://schemas.openxmlformats.org/officeDocument/2006/relationships/slide" Target="slides/slide15.xml"/><Relationship Id="rId24" Type="http://schemas.openxmlformats.org/officeDocument/2006/relationships/font" Target="fonts/RalewaySemiBold-italic.fntdata"/><Relationship Id="rId23" Type="http://schemas.openxmlformats.org/officeDocument/2006/relationships/font" Target="fonts/RalewaySemiBold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Raleway-bold.fntdata"/><Relationship Id="rId25" Type="http://schemas.openxmlformats.org/officeDocument/2006/relationships/font" Target="fonts/RalewaySemiBold-boldItalic.fntdata"/><Relationship Id="rId28" Type="http://schemas.openxmlformats.org/officeDocument/2006/relationships/font" Target="fonts/OpenSans-regular.fntdata"/><Relationship Id="rId27" Type="http://schemas.openxmlformats.org/officeDocument/2006/relationships/font" Target="fonts/Raleway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OpenSans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OpenSans-boldItalic.fntdata"/><Relationship Id="rId30" Type="http://schemas.openxmlformats.org/officeDocument/2006/relationships/font" Target="fonts/OpenSans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1280744133_2_2:notes"/>
          <p:cNvSpPr/>
          <p:nvPr>
            <p:ph idx="2" type="sldImg"/>
          </p:nvPr>
        </p:nvSpPr>
        <p:spPr>
          <a:xfrm>
            <a:off x="685800" y="857250"/>
            <a:ext cx="54864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21280744133_2_2:notes"/>
          <p:cNvSpPr txBox="1"/>
          <p:nvPr>
            <p:ph idx="1" type="body"/>
          </p:nvPr>
        </p:nvSpPr>
        <p:spPr>
          <a:xfrm>
            <a:off x="685800" y="3300413"/>
            <a:ext cx="5486400" cy="2700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g21280744133_2_2:notes"/>
          <p:cNvSpPr txBox="1"/>
          <p:nvPr>
            <p:ph idx="12" type="sldNum"/>
          </p:nvPr>
        </p:nvSpPr>
        <p:spPr>
          <a:xfrm>
            <a:off x="3884613" y="6513910"/>
            <a:ext cx="2971800" cy="344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1280744133_2_16:notes"/>
          <p:cNvSpPr/>
          <p:nvPr>
            <p:ph idx="2" type="sldImg"/>
          </p:nvPr>
        </p:nvSpPr>
        <p:spPr>
          <a:xfrm>
            <a:off x="685800" y="857250"/>
            <a:ext cx="54864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" name="Google Shape;293;g21280744133_2_16:notes"/>
          <p:cNvSpPr txBox="1"/>
          <p:nvPr>
            <p:ph idx="1" type="body"/>
          </p:nvPr>
        </p:nvSpPr>
        <p:spPr>
          <a:xfrm>
            <a:off x="685800" y="3300413"/>
            <a:ext cx="5486400" cy="2700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21280744133_2_16:notes"/>
          <p:cNvSpPr txBox="1"/>
          <p:nvPr>
            <p:ph idx="12" type="sldNum"/>
          </p:nvPr>
        </p:nvSpPr>
        <p:spPr>
          <a:xfrm>
            <a:off x="3884613" y="6513910"/>
            <a:ext cx="2971800" cy="344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32fa896a7c_0_642:notes"/>
          <p:cNvSpPr/>
          <p:nvPr>
            <p:ph idx="2" type="sldImg"/>
          </p:nvPr>
        </p:nvSpPr>
        <p:spPr>
          <a:xfrm>
            <a:off x="685800" y="857250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g232fa896a7c_0_642:notes"/>
          <p:cNvSpPr txBox="1"/>
          <p:nvPr>
            <p:ph idx="1" type="body"/>
          </p:nvPr>
        </p:nvSpPr>
        <p:spPr>
          <a:xfrm>
            <a:off x="685800" y="3300413"/>
            <a:ext cx="5486400" cy="27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232fa896a7c_0_642:notes"/>
          <p:cNvSpPr txBox="1"/>
          <p:nvPr>
            <p:ph idx="12" type="sldNum"/>
          </p:nvPr>
        </p:nvSpPr>
        <p:spPr>
          <a:xfrm>
            <a:off x="3884613" y="6513910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32fa896a7c_0_655:notes"/>
          <p:cNvSpPr/>
          <p:nvPr>
            <p:ph idx="2" type="sldImg"/>
          </p:nvPr>
        </p:nvSpPr>
        <p:spPr>
          <a:xfrm>
            <a:off x="685800" y="857250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232fa896a7c_0_655:notes"/>
          <p:cNvSpPr txBox="1"/>
          <p:nvPr>
            <p:ph idx="1" type="body"/>
          </p:nvPr>
        </p:nvSpPr>
        <p:spPr>
          <a:xfrm>
            <a:off x="685800" y="3300413"/>
            <a:ext cx="5486400" cy="27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g232fa896a7c_0_655:notes"/>
          <p:cNvSpPr txBox="1"/>
          <p:nvPr>
            <p:ph idx="12" type="sldNum"/>
          </p:nvPr>
        </p:nvSpPr>
        <p:spPr>
          <a:xfrm>
            <a:off x="3884613" y="6513910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232fa896a7c_0_1041:notes"/>
          <p:cNvSpPr/>
          <p:nvPr>
            <p:ph idx="2" type="sldImg"/>
          </p:nvPr>
        </p:nvSpPr>
        <p:spPr>
          <a:xfrm>
            <a:off x="685800" y="857250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g232fa896a7c_0_1041:notes"/>
          <p:cNvSpPr txBox="1"/>
          <p:nvPr>
            <p:ph idx="1" type="body"/>
          </p:nvPr>
        </p:nvSpPr>
        <p:spPr>
          <a:xfrm>
            <a:off x="685800" y="3300413"/>
            <a:ext cx="5486400" cy="27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232fa896a7c_0_1041:notes"/>
          <p:cNvSpPr txBox="1"/>
          <p:nvPr>
            <p:ph idx="12" type="sldNum"/>
          </p:nvPr>
        </p:nvSpPr>
        <p:spPr>
          <a:xfrm>
            <a:off x="3884613" y="6513910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32fa896a7c_0_1054:notes"/>
          <p:cNvSpPr/>
          <p:nvPr>
            <p:ph idx="2" type="sldImg"/>
          </p:nvPr>
        </p:nvSpPr>
        <p:spPr>
          <a:xfrm>
            <a:off x="685800" y="857250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g232fa896a7c_0_1054:notes"/>
          <p:cNvSpPr txBox="1"/>
          <p:nvPr>
            <p:ph idx="1" type="body"/>
          </p:nvPr>
        </p:nvSpPr>
        <p:spPr>
          <a:xfrm>
            <a:off x="685800" y="3300413"/>
            <a:ext cx="5486400" cy="27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232fa896a7c_0_1054:notes"/>
          <p:cNvSpPr txBox="1"/>
          <p:nvPr>
            <p:ph idx="12" type="sldNum"/>
          </p:nvPr>
        </p:nvSpPr>
        <p:spPr>
          <a:xfrm>
            <a:off x="3884613" y="6513910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32fa896a7c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g232fa896a7c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32fa896a7c_0_9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232fa896a7c_0_9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To summarize, a cohort of OLS is a 16 week long </a:t>
            </a:r>
            <a:r>
              <a:rPr lang="en-GB">
                <a:solidFill>
                  <a:schemeClr val="dk1"/>
                </a:solidFill>
              </a:rPr>
              <a:t>program which alternates between one-on-one mentorship calls and cohort-based training calls. At the end of each calls, assignments are given to apply the open leadership skills to their project.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solidFill>
                  <a:schemeClr val="dk1"/>
                </a:solidFill>
              </a:rPr>
              <a:t>I will now go through the different cohort calls to illustrate the different skills learned during the program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32fa896a7c_0_5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g232fa896a7c_0_5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32fa896a7c_0_8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232fa896a7c_0_8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3a9074d968_3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23a9074d968_3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To summarize, a cohort of OLS is a 16 week long </a:t>
            </a:r>
            <a:r>
              <a:rPr lang="en-GB">
                <a:solidFill>
                  <a:schemeClr val="dk1"/>
                </a:solidFill>
              </a:rPr>
              <a:t>program which alternates between one-on-one mentorship calls and cohort-based training calls. At the end of each calls, assignments are given to apply the open leadership skills to their project.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solidFill>
                  <a:schemeClr val="dk1"/>
                </a:solidFill>
              </a:rPr>
              <a:t>I will now go through the different cohort calls to illustrate the different skills learned during the program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1280744133_2_33:notes"/>
          <p:cNvSpPr/>
          <p:nvPr>
            <p:ph idx="2" type="sldImg"/>
          </p:nvPr>
        </p:nvSpPr>
        <p:spPr>
          <a:xfrm>
            <a:off x="685800" y="857250"/>
            <a:ext cx="54864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g21280744133_2_33:notes"/>
          <p:cNvSpPr txBox="1"/>
          <p:nvPr>
            <p:ph idx="1" type="body"/>
          </p:nvPr>
        </p:nvSpPr>
        <p:spPr>
          <a:xfrm>
            <a:off x="685800" y="3300413"/>
            <a:ext cx="5486400" cy="2700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21280744133_2_33:notes"/>
          <p:cNvSpPr txBox="1"/>
          <p:nvPr>
            <p:ph idx="12" type="sldNum"/>
          </p:nvPr>
        </p:nvSpPr>
        <p:spPr>
          <a:xfrm>
            <a:off x="3884613" y="6513910"/>
            <a:ext cx="2971800" cy="344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375b303e32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g2375b303e32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1280744133_2_45:notes"/>
          <p:cNvSpPr/>
          <p:nvPr>
            <p:ph idx="2" type="sldImg"/>
          </p:nvPr>
        </p:nvSpPr>
        <p:spPr>
          <a:xfrm>
            <a:off x="685800" y="857250"/>
            <a:ext cx="54864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21280744133_2_45:notes"/>
          <p:cNvSpPr txBox="1"/>
          <p:nvPr>
            <p:ph idx="1" type="body"/>
          </p:nvPr>
        </p:nvSpPr>
        <p:spPr>
          <a:xfrm>
            <a:off x="685800" y="3300413"/>
            <a:ext cx="5486400" cy="2700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21280744133_2_45:notes"/>
          <p:cNvSpPr txBox="1"/>
          <p:nvPr>
            <p:ph idx="12" type="sldNum"/>
          </p:nvPr>
        </p:nvSpPr>
        <p:spPr>
          <a:xfrm>
            <a:off x="3884613" y="6513910"/>
            <a:ext cx="2971800" cy="3440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32fa896a7c_0_1029:notes"/>
          <p:cNvSpPr/>
          <p:nvPr>
            <p:ph idx="2" type="sldImg"/>
          </p:nvPr>
        </p:nvSpPr>
        <p:spPr>
          <a:xfrm>
            <a:off x="685800" y="857250"/>
            <a:ext cx="54864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9" name="Google Shape;279;g232fa896a7c_0_1029:notes"/>
          <p:cNvSpPr txBox="1"/>
          <p:nvPr>
            <p:ph idx="1" type="body"/>
          </p:nvPr>
        </p:nvSpPr>
        <p:spPr>
          <a:xfrm>
            <a:off x="685800" y="3300413"/>
            <a:ext cx="5486400" cy="27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g232fa896a7c_0_1029:notes"/>
          <p:cNvSpPr txBox="1"/>
          <p:nvPr>
            <p:ph idx="12" type="sldNum"/>
          </p:nvPr>
        </p:nvSpPr>
        <p:spPr>
          <a:xfrm>
            <a:off x="3884613" y="6513910"/>
            <a:ext cx="2971800" cy="34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0.png"/><Relationship Id="rId6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1.png"/><Relationship Id="rId4" Type="http://schemas.openxmlformats.org/officeDocument/2006/relationships/image" Target="../media/image9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3" name="Google Shape;53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4" name="Google Shape;54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hite">
  <p:cSld name="DEFAULT"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7" name="Google Shape;5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6"/>
          <p:cNvSpPr/>
          <p:nvPr/>
        </p:nvSpPr>
        <p:spPr>
          <a:xfrm>
            <a:off x="11244263" y="6736556"/>
            <a:ext cx="200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 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6"/>
          <p:cNvSpPr/>
          <p:nvPr/>
        </p:nvSpPr>
        <p:spPr>
          <a:xfrm>
            <a:off x="11615738" y="7140179"/>
            <a:ext cx="16860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62" name="Google Shape;62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6"/>
          <p:cNvSpPr/>
          <p:nvPr/>
        </p:nvSpPr>
        <p:spPr>
          <a:xfrm>
            <a:off x="11244263" y="6736556"/>
            <a:ext cx="200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16"/>
          <p:cNvSpPr/>
          <p:nvPr/>
        </p:nvSpPr>
        <p:spPr>
          <a:xfrm>
            <a:off x="11615738" y="7140179"/>
            <a:ext cx="16860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">
  <p:cSld name="CUSTOM">
    <p:bg>
      <p:bgPr>
        <a:solidFill>
          <a:srgbClr val="020887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0" name="Google Shape;70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7"/>
          <p:cNvSpPr/>
          <p:nvPr/>
        </p:nvSpPr>
        <p:spPr>
          <a:xfrm>
            <a:off x="11244263" y="6736556"/>
            <a:ext cx="200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 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7"/>
          <p:cNvSpPr/>
          <p:nvPr/>
        </p:nvSpPr>
        <p:spPr>
          <a:xfrm>
            <a:off x="11615738" y="7140179"/>
            <a:ext cx="16860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" name="Google Shape;7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" y="0"/>
            <a:ext cx="817848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EEN">
  <p:cSld name="CUSTOM_1">
    <p:bg>
      <p:bgPr>
        <a:solidFill>
          <a:srgbClr val="139D3D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8" name="Google Shape;78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/>
          <p:nvPr/>
        </p:nvSpPr>
        <p:spPr>
          <a:xfrm>
            <a:off x="11244263" y="6736556"/>
            <a:ext cx="200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 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8"/>
          <p:cNvSpPr/>
          <p:nvPr/>
        </p:nvSpPr>
        <p:spPr>
          <a:xfrm>
            <a:off x="11615738" y="7140179"/>
            <a:ext cx="16860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04975"/>
            <a:ext cx="7692636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CUSTOM_2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88" name="Google Shape;8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720800"/>
            <a:ext cx="4189374" cy="24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1" name="Google Shape;91;p20"/>
          <p:cNvSpPr/>
          <p:nvPr/>
        </p:nvSpPr>
        <p:spPr>
          <a:xfrm>
            <a:off x="0" y="0"/>
            <a:ext cx="24195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0"/>
          <p:cNvSpPr/>
          <p:nvPr/>
        </p:nvSpPr>
        <p:spPr>
          <a:xfrm>
            <a:off x="314850" y="343600"/>
            <a:ext cx="1789800" cy="17898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0"/>
          <p:cNvSpPr txBox="1"/>
          <p:nvPr>
            <p:ph type="title"/>
          </p:nvPr>
        </p:nvSpPr>
        <p:spPr>
          <a:xfrm>
            <a:off x="2804225" y="384775"/>
            <a:ext cx="5553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b="1" sz="4000">
                <a:latin typeface="Raleway"/>
                <a:ea typeface="Raleway"/>
                <a:cs typeface="Raleway"/>
                <a:sym typeface="Raleway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2" type="title"/>
          </p:nvPr>
        </p:nvSpPr>
        <p:spPr>
          <a:xfrm>
            <a:off x="2804225" y="1847625"/>
            <a:ext cx="5553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600"/>
              <a:buFont typeface="Open Sans"/>
              <a:buNone/>
              <a:defRPr i="1" sz="26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"/>
              <a:buNone/>
              <a:defRPr i="1"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id="95" name="Google Shape;95;p20"/>
          <p:cNvPicPr preferRelativeResize="0"/>
          <p:nvPr/>
        </p:nvPicPr>
        <p:blipFill rotWithShape="1">
          <a:blip r:embed="rId2">
            <a:alphaModFix/>
          </a:blip>
          <a:srcRect b="23752" l="0" r="0" t="26041"/>
          <a:stretch/>
        </p:blipFill>
        <p:spPr>
          <a:xfrm>
            <a:off x="425475" y="862675"/>
            <a:ext cx="1568575" cy="78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C65C"/>
              </a:buClr>
              <a:buSzPts val="3000"/>
              <a:buFont typeface="Open Sans"/>
              <a:buNone/>
              <a:defRPr b="1" sz="3000">
                <a:solidFill>
                  <a:srgbClr val="2EC65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21"/>
          <p:cNvSpPr/>
          <p:nvPr/>
        </p:nvSpPr>
        <p:spPr>
          <a:xfrm>
            <a:off x="0" y="-25"/>
            <a:ext cx="160200" cy="5143500"/>
          </a:xfrm>
          <a:prstGeom prst="rect">
            <a:avLst/>
          </a:prstGeom>
          <a:solidFill>
            <a:srgbClr val="2EC6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0825" y="4394275"/>
            <a:ext cx="791775" cy="79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C65C"/>
              </a:buClr>
              <a:buSzPts val="3000"/>
              <a:buFont typeface="Open Sans"/>
              <a:buNone/>
              <a:defRPr b="1" sz="3000">
                <a:solidFill>
                  <a:srgbClr val="2EC65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1" type="body"/>
          </p:nvPr>
        </p:nvSpPr>
        <p:spPr>
          <a:xfrm>
            <a:off x="589175" y="1543650"/>
            <a:ext cx="8243100" cy="30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indent="-3429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indent="-3429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>
                <a:solidFill>
                  <a:srgbClr val="000000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3" name="Google Shape;103;p22"/>
          <p:cNvSpPr/>
          <p:nvPr/>
        </p:nvSpPr>
        <p:spPr>
          <a:xfrm>
            <a:off x="0" y="-25"/>
            <a:ext cx="160200" cy="5143500"/>
          </a:xfrm>
          <a:prstGeom prst="rect">
            <a:avLst/>
          </a:prstGeom>
          <a:solidFill>
            <a:srgbClr val="2EC6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0825" y="4394275"/>
            <a:ext cx="791775" cy="79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aleway"/>
              <a:buNone/>
              <a:defRPr sz="36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Raleway"/>
              <a:buNone/>
              <a:defRPr sz="40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0" name="Google Shape;110;p2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1" name="Google Shape;11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C65C"/>
              </a:buClr>
              <a:buSzPts val="3000"/>
              <a:buFont typeface="Open Sans"/>
              <a:buNone/>
              <a:defRPr b="1" sz="3000">
                <a:solidFill>
                  <a:srgbClr val="2EC65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14" name="Google Shape;114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5" name="Google Shape;115;p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6" name="Google Shape;116;p26"/>
          <p:cNvSpPr/>
          <p:nvPr/>
        </p:nvSpPr>
        <p:spPr>
          <a:xfrm>
            <a:off x="0" y="-25"/>
            <a:ext cx="160200" cy="5143500"/>
          </a:xfrm>
          <a:prstGeom prst="rect">
            <a:avLst/>
          </a:prstGeom>
          <a:solidFill>
            <a:srgbClr val="2EC6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7" name="Google Shape;117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228425" y="4241875"/>
            <a:ext cx="791775" cy="79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27.png"/><Relationship Id="rId5" Type="http://schemas.openxmlformats.org/officeDocument/2006/relationships/image" Target="../media/image20.png"/><Relationship Id="rId6" Type="http://schemas.openxmlformats.org/officeDocument/2006/relationships/image" Target="../media/image9.png"/><Relationship Id="rId7" Type="http://schemas.openxmlformats.org/officeDocument/2006/relationships/hyperlink" Target="https://openlifesci.org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hyperlink" Target="https://docs.google.com/document/d/10Hdn_oSEbT-vSxfC79-TZwmxlfltqm1b/copy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Relationship Id="rId5" Type="http://schemas.openxmlformats.org/officeDocument/2006/relationships/image" Target="../media/image39.png"/><Relationship Id="rId6" Type="http://schemas.openxmlformats.org/officeDocument/2006/relationships/hyperlink" Target="https://openlifesci.org/" TargetMode="External"/><Relationship Id="rId7" Type="http://schemas.openxmlformats.org/officeDocument/2006/relationships/image" Target="../media/image17.png"/><Relationship Id="rId8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jpg"/><Relationship Id="rId4" Type="http://schemas.openxmlformats.org/officeDocument/2006/relationships/image" Target="../media/image4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jpg"/><Relationship Id="rId4" Type="http://schemas.openxmlformats.org/officeDocument/2006/relationships/image" Target="../media/image13.png"/><Relationship Id="rId5" Type="http://schemas.openxmlformats.org/officeDocument/2006/relationships/image" Target="../media/image30.png"/><Relationship Id="rId6" Type="http://schemas.openxmlformats.org/officeDocument/2006/relationships/image" Target="../media/image29.png"/><Relationship Id="rId7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www.openaire.eu/a-roadmap-for-cultural-change-towards-open-science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openlifesci.org/" TargetMode="External"/><Relationship Id="rId4" Type="http://schemas.openxmlformats.org/officeDocument/2006/relationships/image" Target="../media/image17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6" Type="http://schemas.openxmlformats.org/officeDocument/2006/relationships/image" Target="../media/image9.png"/><Relationship Id="rId7" Type="http://schemas.openxmlformats.org/officeDocument/2006/relationships/image" Target="../media/image6.png"/><Relationship Id="rId8" Type="http://schemas.openxmlformats.org/officeDocument/2006/relationships/hyperlink" Target="https://openlifesci.org/ols-7/schedule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5.png"/><Relationship Id="rId4" Type="http://schemas.openxmlformats.org/officeDocument/2006/relationships/hyperlink" Target="https://www.youtube.com/watch?v=IfNn4WgBUCQ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9.png"/><Relationship Id="rId6" Type="http://schemas.openxmlformats.org/officeDocument/2006/relationships/image" Target="../media/image4.png"/><Relationship Id="rId7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9.png"/><Relationship Id="rId6" Type="http://schemas.openxmlformats.org/officeDocument/2006/relationships/image" Target="../media/image4.png"/><Relationship Id="rId7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24" name="Google Shape;12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95298" y="305700"/>
            <a:ext cx="3407576" cy="30363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25" name="Google Shape;125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2720800"/>
            <a:ext cx="4189374" cy="24226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7"/>
          <p:cNvSpPr/>
          <p:nvPr/>
        </p:nvSpPr>
        <p:spPr>
          <a:xfrm>
            <a:off x="267450" y="915025"/>
            <a:ext cx="3211500" cy="13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Open Life Science: helping you care for yourself and your community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7"/>
          <p:cNvSpPr txBox="1"/>
          <p:nvPr/>
        </p:nvSpPr>
        <p:spPr>
          <a:xfrm>
            <a:off x="5611763" y="3336650"/>
            <a:ext cx="2131800" cy="119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27B251"/>
                </a:solidFill>
                <a:latin typeface="Raleway"/>
                <a:ea typeface="Raleway"/>
                <a:cs typeface="Raleway"/>
                <a:sym typeface="Raleway"/>
              </a:rPr>
              <a:t>Twitter &amp; GitHub </a:t>
            </a:r>
            <a:r>
              <a:rPr b="0" i="0" lang="en-GB" sz="2400" u="none" cap="none" strike="noStrike">
                <a:solidFill>
                  <a:srgbClr val="27B251"/>
                </a:solidFill>
                <a:latin typeface="Raleway"/>
                <a:ea typeface="Raleway"/>
                <a:cs typeface="Raleway"/>
                <a:sym typeface="Raleway"/>
              </a:rPr>
              <a:t>@openlifesci</a:t>
            </a:r>
            <a:endParaRPr b="0" i="0" sz="2400" u="none" cap="none" strike="noStrike">
              <a:solidFill>
                <a:srgbClr val="27B25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9" name="Google Shape;129;p27"/>
          <p:cNvSpPr txBox="1"/>
          <p:nvPr/>
        </p:nvSpPr>
        <p:spPr>
          <a:xfrm>
            <a:off x="5611763" y="4088925"/>
            <a:ext cx="22695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GB" sz="2400" u="none" cap="none" strike="noStrike">
                <a:solidFill>
                  <a:srgbClr val="27B251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openlifesci.org</a:t>
            </a:r>
            <a:endParaRPr b="0" i="0" sz="2400" u="none" cap="none" strike="noStrike">
              <a:solidFill>
                <a:srgbClr val="27B25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0" name="Google Shape;130;p27"/>
          <p:cNvSpPr txBox="1"/>
          <p:nvPr/>
        </p:nvSpPr>
        <p:spPr>
          <a:xfrm>
            <a:off x="6134650" y="4851825"/>
            <a:ext cx="3009300" cy="28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Slides available under CC-BY 4.0, Open Life Science</a:t>
            </a:r>
            <a:endParaRPr b="0" i="0" sz="900" u="none" cap="none" strike="noStrike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6"/>
          <p:cNvSpPr/>
          <p:nvPr/>
        </p:nvSpPr>
        <p:spPr>
          <a:xfrm>
            <a:off x="6357850" y="3466850"/>
            <a:ext cx="8580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 </a:t>
            </a: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ehudi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36"/>
          <p:cNvSpPr/>
          <p:nvPr/>
        </p:nvSpPr>
        <p:spPr>
          <a:xfrm>
            <a:off x="15884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36"/>
          <p:cNvSpPr/>
          <p:nvPr/>
        </p:nvSpPr>
        <p:spPr>
          <a:xfrm>
            <a:off x="3237350" y="3466850"/>
            <a:ext cx="11334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36"/>
          <p:cNvSpPr/>
          <p:nvPr/>
        </p:nvSpPr>
        <p:spPr>
          <a:xfrm>
            <a:off x="47089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4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1" name="Google Shape;30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6"/>
          <p:cNvSpPr txBox="1"/>
          <p:nvPr>
            <p:ph type="title"/>
          </p:nvPr>
        </p:nvSpPr>
        <p:spPr>
          <a:xfrm>
            <a:off x="1364450" y="445025"/>
            <a:ext cx="7467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0740"/>
              <a:buFont typeface="Arial"/>
              <a:buNone/>
            </a:pPr>
            <a:r>
              <a:rPr b="1" lang="en-GB" sz="27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Personal Ecology - part of a broader ecosystem</a:t>
            </a:r>
            <a:endParaRPr b="1" sz="27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We can’t have a healthy community if we individually are burned out.</a:t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Burnout is </a:t>
            </a:r>
            <a:r>
              <a:rPr lang="en-GB" sz="20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characterized in the occupational context</a:t>
            </a: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 by:</a:t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Font typeface="Raleway"/>
              <a:buChar char="-"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feelings of energy depletion or exhaustion</a:t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Font typeface="Raleway"/>
              <a:buChar char="-"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increased mental distance or feelings of negativism related to job</a:t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000"/>
              <a:buFont typeface="Raleway"/>
              <a:buChar char="-"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reduced professional efficacy (consequence of stress)</a:t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They have a broad </a:t>
            </a:r>
            <a:r>
              <a:rPr lang="en-GB" sz="20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personal consequences</a:t>
            </a:r>
            <a:r>
              <a:rPr lang="en-GB" sz="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, if not addressed.</a:t>
            </a:r>
            <a:endParaRPr/>
          </a:p>
        </p:txBody>
      </p:sp>
      <p:sp>
        <p:nvSpPr>
          <p:cNvPr id="305" name="Google Shape;305;p36"/>
          <p:cNvSpPr txBox="1"/>
          <p:nvPr/>
        </p:nvSpPr>
        <p:spPr>
          <a:xfrm>
            <a:off x="0" y="46040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🎨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7"/>
          <p:cNvSpPr/>
          <p:nvPr/>
        </p:nvSpPr>
        <p:spPr>
          <a:xfrm>
            <a:off x="6357850" y="3466850"/>
            <a:ext cx="8580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 </a:t>
            </a: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ehudi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7"/>
          <p:cNvSpPr/>
          <p:nvPr/>
        </p:nvSpPr>
        <p:spPr>
          <a:xfrm>
            <a:off x="15884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7"/>
          <p:cNvSpPr/>
          <p:nvPr/>
        </p:nvSpPr>
        <p:spPr>
          <a:xfrm>
            <a:off x="3237350" y="3466850"/>
            <a:ext cx="11334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7"/>
          <p:cNvSpPr/>
          <p:nvPr/>
        </p:nvSpPr>
        <p:spPr>
          <a:xfrm>
            <a:off x="47089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6" name="Google Shape;31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Personal ecology plan for yourself and your community need a </a:t>
            </a:r>
            <a:r>
              <a:rPr lang="en-GB" sz="25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proactive, strategic, systemic approach.</a:t>
            </a:r>
            <a:endParaRPr sz="25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It starts with ensuring your own </a:t>
            </a:r>
            <a:r>
              <a:rPr lang="en-GB" sz="25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well-being and availability for yourself</a:t>
            </a: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, those you care for, and the work. </a:t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Then, </a:t>
            </a:r>
            <a:r>
              <a:rPr lang="en-GB" sz="25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make space for others</a:t>
            </a: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 to do the same.</a:t>
            </a:r>
            <a:endParaRPr/>
          </a:p>
        </p:txBody>
      </p:sp>
      <p:sp>
        <p:nvSpPr>
          <p:cNvPr id="319" name="Google Shape;319;p37"/>
          <p:cNvSpPr txBox="1"/>
          <p:nvPr/>
        </p:nvSpPr>
        <p:spPr>
          <a:xfrm>
            <a:off x="0" y="46040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🎨</a:t>
            </a: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38"/>
          <p:cNvSpPr/>
          <p:nvPr/>
        </p:nvSpPr>
        <p:spPr>
          <a:xfrm>
            <a:off x="6357850" y="3466850"/>
            <a:ext cx="8580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 </a:t>
            </a: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ehudi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8"/>
          <p:cNvSpPr/>
          <p:nvPr/>
        </p:nvSpPr>
        <p:spPr>
          <a:xfrm>
            <a:off x="15884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38"/>
          <p:cNvSpPr/>
          <p:nvPr/>
        </p:nvSpPr>
        <p:spPr>
          <a:xfrm>
            <a:off x="3237350" y="3466850"/>
            <a:ext cx="11334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38"/>
          <p:cNvSpPr/>
          <p:nvPr/>
        </p:nvSpPr>
        <p:spPr>
          <a:xfrm>
            <a:off x="47089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0" name="Google Shape;33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Raleway SemiBold"/>
                <a:ea typeface="Raleway SemiBold"/>
                <a:cs typeface="Raleway SemiBold"/>
                <a:sym typeface="Raleway SemiBold"/>
                <a:hlinkClick r:id="rId6"/>
              </a:rPr>
              <a:t>Self assessment</a:t>
            </a:r>
            <a:r>
              <a:rPr lang="en-GB">
                <a:latin typeface="Raleway SemiBold"/>
                <a:ea typeface="Raleway SemiBold"/>
                <a:cs typeface="Raleway SemiBold"/>
                <a:sym typeface="Raleway SemiBold"/>
              </a:rPr>
              <a:t> of personal ecology and self care</a:t>
            </a:r>
            <a:endParaRPr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9"/>
          <p:cNvSpPr/>
          <p:nvPr/>
        </p:nvSpPr>
        <p:spPr>
          <a:xfrm>
            <a:off x="6357850" y="3466850"/>
            <a:ext cx="8580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 </a:t>
            </a: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ehudi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9"/>
          <p:cNvSpPr/>
          <p:nvPr/>
        </p:nvSpPr>
        <p:spPr>
          <a:xfrm>
            <a:off x="15884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9"/>
          <p:cNvSpPr/>
          <p:nvPr/>
        </p:nvSpPr>
        <p:spPr>
          <a:xfrm>
            <a:off x="3237350" y="3466850"/>
            <a:ext cx="11334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9"/>
          <p:cNvSpPr/>
          <p:nvPr/>
        </p:nvSpPr>
        <p:spPr>
          <a:xfrm>
            <a:off x="47089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3" name="Google Shape;343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16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Reflection -2 minutes - 3 words </a:t>
            </a:r>
            <a:endParaRPr sz="2716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3 word pairs that describe your most (un)fulfilling day at work</a:t>
            </a:r>
            <a:endParaRPr i="1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Work-life quadrants snapshots</a:t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i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Discover how to bring your whole self to work in ways that empower you while </a:t>
            </a:r>
            <a:r>
              <a:rPr i="1" lang="en-GB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maintaining boundaries between work and home</a:t>
            </a:r>
            <a:r>
              <a:rPr i="1" lang="en-GB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i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to avoid burnout.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Google Shape;35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40"/>
          <p:cNvSpPr/>
          <p:nvPr/>
        </p:nvSpPr>
        <p:spPr>
          <a:xfrm>
            <a:off x="6357850" y="3466850"/>
            <a:ext cx="8580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 </a:t>
            </a:r>
            <a:r>
              <a:rPr b="1" lang="en-GB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Y</a:t>
            </a: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ehudi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40"/>
          <p:cNvSpPr/>
          <p:nvPr/>
        </p:nvSpPr>
        <p:spPr>
          <a:xfrm>
            <a:off x="15884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40"/>
          <p:cNvSpPr/>
          <p:nvPr/>
        </p:nvSpPr>
        <p:spPr>
          <a:xfrm>
            <a:off x="3237350" y="3466850"/>
            <a:ext cx="11334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40"/>
          <p:cNvSpPr/>
          <p:nvPr/>
        </p:nvSpPr>
        <p:spPr>
          <a:xfrm>
            <a:off x="4708950" y="3466850"/>
            <a:ext cx="1310700" cy="2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33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Delights &amp; distractions snapshot</a:t>
            </a:r>
            <a:endParaRPr sz="3633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632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Find ways to create a </a:t>
            </a:r>
            <a:r>
              <a:rPr i="1" lang="en-GB" sz="2632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delightful, engaging remote or distributed workspace</a:t>
            </a:r>
            <a:r>
              <a:rPr i="1" lang="en-GB" sz="2632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that doesn’t unduly distract you from your work or engagement with colleagues.</a:t>
            </a:r>
            <a:endParaRPr i="1" sz="2632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52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Compare &amp; Contrast Exercise</a:t>
            </a:r>
            <a:endParaRPr sz="3652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585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Compare the current state of your personal ecology with its contrast, your desired state, so you know </a:t>
            </a:r>
            <a:r>
              <a:rPr i="1" lang="en-GB" sz="2585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what to work towards to improve</a:t>
            </a:r>
            <a:r>
              <a:rPr i="1" lang="en-GB" sz="2585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your self-care plans.</a:t>
            </a:r>
            <a:endParaRPr sz="2585" u="sng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1"/>
          <p:cNvSpPr/>
          <p:nvPr/>
        </p:nvSpPr>
        <p:spPr>
          <a:xfrm>
            <a:off x="5447550" y="2185800"/>
            <a:ext cx="3495900" cy="2895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27B25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of SSI, EOSC-life, The Alan Turing institute, CS&amp;S, ELIXIRE, Manchester Uni, EMBL, Mozilla, Galaxy, deNBI, bioinformatics kenya Hub, TNW TU Delft" id="364" name="Google Shape;364;p41" title="Many logos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7762" y="2510050"/>
            <a:ext cx="3055486" cy="2446226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41"/>
          <p:cNvSpPr/>
          <p:nvPr/>
        </p:nvSpPr>
        <p:spPr>
          <a:xfrm>
            <a:off x="3395600" y="2185800"/>
            <a:ext cx="1866900" cy="2895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27B25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han Zuckerberg Initiative (only back text with red circle)" id="366" name="Google Shape;366;p41" title="Chan Zuckerberg Initiative logo 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87787" y="4069025"/>
            <a:ext cx="1363689" cy="7545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elcome icon - black with big (W)" id="367" name="Google Shape;367;p41" title="Welcome icon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04834" y="2767900"/>
            <a:ext cx="1130953" cy="1074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41"/>
          <p:cNvSpPr txBox="1"/>
          <p:nvPr>
            <p:ph idx="4294967295" type="title"/>
          </p:nvPr>
        </p:nvSpPr>
        <p:spPr>
          <a:xfrm>
            <a:off x="215650" y="4159975"/>
            <a:ext cx="299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GB" sz="2300">
                <a:latin typeface="Raleway"/>
                <a:ea typeface="Raleway"/>
                <a:cs typeface="Raleway"/>
                <a:sym typeface="Raleway"/>
              </a:rPr>
              <a:t>Acknowledgement</a:t>
            </a:r>
            <a:endParaRPr sz="23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69" name="Google Shape;369;p41"/>
          <p:cNvSpPr txBox="1"/>
          <p:nvPr>
            <p:ph idx="4294967295" type="title"/>
          </p:nvPr>
        </p:nvSpPr>
        <p:spPr>
          <a:xfrm>
            <a:off x="3399200" y="2195200"/>
            <a:ext cx="186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lang="en-GB" sz="1500">
                <a:latin typeface="Raleway"/>
                <a:ea typeface="Raleway"/>
                <a:cs typeface="Raleway"/>
                <a:sym typeface="Raleway"/>
              </a:rPr>
              <a:t>Current Funders</a:t>
            </a:r>
            <a:endParaRPr b="0" sz="15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70" name="Google Shape;370;p41"/>
          <p:cNvSpPr txBox="1"/>
          <p:nvPr>
            <p:ph idx="4294967295" type="title"/>
          </p:nvPr>
        </p:nvSpPr>
        <p:spPr>
          <a:xfrm>
            <a:off x="5447550" y="2195200"/>
            <a:ext cx="3495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lang="en-GB" sz="1500">
                <a:latin typeface="Raleway"/>
                <a:ea typeface="Raleway"/>
                <a:cs typeface="Raleway"/>
                <a:sym typeface="Raleway"/>
              </a:rPr>
              <a:t>Collaborators &amp; Previous Funders</a:t>
            </a:r>
            <a:endParaRPr b="0" sz="15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71" name="Google Shape;371;p41"/>
          <p:cNvSpPr txBox="1"/>
          <p:nvPr/>
        </p:nvSpPr>
        <p:spPr>
          <a:xfrm>
            <a:off x="1792063" y="4663151"/>
            <a:ext cx="33999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300" u="none" cap="none" strike="noStrike">
                <a:solidFill>
                  <a:srgbClr val="000000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openlifesci.org</a:t>
            </a:r>
            <a:endParaRPr b="0" i="0" sz="13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descr="Twitter logo" id="372" name="Google Shape;372;p41" title="Twitter logo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1850" y="4732600"/>
            <a:ext cx="246925" cy="200401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41"/>
          <p:cNvSpPr txBox="1"/>
          <p:nvPr/>
        </p:nvSpPr>
        <p:spPr>
          <a:xfrm>
            <a:off x="524275" y="4623175"/>
            <a:ext cx="1012200" cy="20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3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openlifesci</a:t>
            </a:r>
            <a:endParaRPr b="0" i="0" sz="13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descr="It shows what suppose to be World" id="374" name="Google Shape;374;p41" title="icon for web.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587084" y="4709341"/>
            <a:ext cx="246926" cy="2469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77 GitHub ID from previous cohorts" id="375" name="Google Shape;375;p41" title="Some GitHub ID for individuals from previous cohort "/>
          <p:cNvPicPr preferRelativeResize="0"/>
          <p:nvPr/>
        </p:nvPicPr>
        <p:blipFill rotWithShape="1">
          <a:blip r:embed="rId9">
            <a:alphaModFix/>
          </a:blip>
          <a:srcRect b="0" l="0" r="50204" t="49954"/>
          <a:stretch/>
        </p:blipFill>
        <p:spPr>
          <a:xfrm>
            <a:off x="267225" y="177468"/>
            <a:ext cx="2835934" cy="18869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54 GitHub ID from previous cohorts" id="376" name="Google Shape;376;p41" title="GitHub ID from previous cohorts"/>
          <p:cNvPicPr preferRelativeResize="0"/>
          <p:nvPr/>
        </p:nvPicPr>
        <p:blipFill rotWithShape="1">
          <a:blip r:embed="rId9">
            <a:alphaModFix/>
          </a:blip>
          <a:srcRect b="49954" l="0" r="0" t="0"/>
          <a:stretch/>
        </p:blipFill>
        <p:spPr>
          <a:xfrm>
            <a:off x="3103160" y="177468"/>
            <a:ext cx="5695264" cy="18869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75 GitHub ID from previous cohorts" id="377" name="Google Shape;377;p41" title="Some GitHub ID for individuals from previous cohorts"/>
          <p:cNvPicPr preferRelativeResize="0"/>
          <p:nvPr/>
        </p:nvPicPr>
        <p:blipFill rotWithShape="1">
          <a:blip r:embed="rId9">
            <a:alphaModFix/>
          </a:blip>
          <a:srcRect b="0" l="50204" r="0" t="49954"/>
          <a:stretch/>
        </p:blipFill>
        <p:spPr>
          <a:xfrm>
            <a:off x="291850" y="2180300"/>
            <a:ext cx="2918700" cy="1942026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41"/>
          <p:cNvSpPr/>
          <p:nvPr/>
        </p:nvSpPr>
        <p:spPr>
          <a:xfrm>
            <a:off x="5795200" y="2510038"/>
            <a:ext cx="1248900" cy="478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9" name="Google Shape;379;p4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826505" y="2579800"/>
            <a:ext cx="1062143" cy="33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/>
          <p:nvPr>
            <p:ph type="title"/>
          </p:nvPr>
        </p:nvSpPr>
        <p:spPr>
          <a:xfrm>
            <a:off x="1526000" y="445025"/>
            <a:ext cx="7306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Your facilitators - Resident Fellows at OLS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6" name="Google Shape;136;p28"/>
          <p:cNvSpPr txBox="1"/>
          <p:nvPr/>
        </p:nvSpPr>
        <p:spPr>
          <a:xfrm>
            <a:off x="1788438" y="3922350"/>
            <a:ext cx="2400300" cy="6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5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Patricia Herterich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5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(she/her/hers)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5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patricia@openlifesci.org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37" name="Google Shape;13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2576" y="1133298"/>
            <a:ext cx="1912025" cy="240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8"/>
          <p:cNvPicPr preferRelativeResize="0"/>
          <p:nvPr/>
        </p:nvPicPr>
        <p:blipFill rotWithShape="1">
          <a:blip r:embed="rId4">
            <a:alphaModFix/>
          </a:blip>
          <a:srcRect b="0" l="14336" r="18639" t="0"/>
          <a:stretch/>
        </p:blipFill>
        <p:spPr>
          <a:xfrm>
            <a:off x="5174150" y="1175600"/>
            <a:ext cx="1977324" cy="235967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8"/>
          <p:cNvSpPr txBox="1"/>
          <p:nvPr/>
        </p:nvSpPr>
        <p:spPr>
          <a:xfrm>
            <a:off x="4661575" y="3947000"/>
            <a:ext cx="3197400" cy="6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5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Mayya Sundukova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5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(she/her/hers) mayya@openlifesci.org</a:t>
            </a:r>
            <a:endParaRPr sz="15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0" name="Google Shape;140;p28"/>
          <p:cNvSpPr txBox="1"/>
          <p:nvPr/>
        </p:nvSpPr>
        <p:spPr>
          <a:xfrm>
            <a:off x="7151475" y="349105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🎨</a:t>
            </a:r>
            <a:endParaRPr/>
          </a:p>
        </p:txBody>
      </p:sp>
      <p:sp>
        <p:nvSpPr>
          <p:cNvPr id="141" name="Google Shape;141;p28"/>
          <p:cNvSpPr txBox="1"/>
          <p:nvPr/>
        </p:nvSpPr>
        <p:spPr>
          <a:xfrm>
            <a:off x="1661575" y="36097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/>
              <a:t>🌿</a:t>
            </a:r>
            <a:endParaRPr sz="17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mmy Tsang personal image, she has black straighten hair " id="146" name="Google Shape;146;p29" title="Emmy Tsang"/>
          <p:cNvPicPr preferRelativeResize="0"/>
          <p:nvPr/>
        </p:nvPicPr>
        <p:blipFill rotWithShape="1">
          <a:blip r:embed="rId3">
            <a:alphaModFix/>
          </a:blip>
          <a:srcRect b="16844" l="0" r="0" t="17148"/>
          <a:stretch/>
        </p:blipFill>
        <p:spPr>
          <a:xfrm>
            <a:off x="7556411" y="1461463"/>
            <a:ext cx="1182891" cy="10257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lvika Sharan personal image in white and black &#10;" id="147" name="Google Shape;147;p29" title="Malvika Sharan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57267" y="2683251"/>
            <a:ext cx="1181178" cy="1121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Yo Yehudi personal image, wearing a hat - her background is beach" id="148" name="Google Shape;148;p29" title="Yo Yehudi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57265" y="3937277"/>
            <a:ext cx="1181182" cy="10791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érénice Batut personal image, have straightened brownish hair " id="149" name="Google Shape;149;p29" title="Bérénice Batut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56406" y="184725"/>
            <a:ext cx="1182900" cy="10807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in a green and white - it has the following text:&#10;Open Life Science is a mentoring and training program for open science ambassadors in life Science.&#10;- 1:1 mentoring&#10;- Training calls on Open Science&#10;- Training for mentors &#10;OLS application open mid-2022&#10;Apply individually or in a team to join the cohort  &#10;Visit our website: openlifesci.org" id="150" name="Google Shape;150;p29" title="description of OLS program "/>
          <p:cNvPicPr preferRelativeResize="0"/>
          <p:nvPr/>
        </p:nvPicPr>
        <p:blipFill rotWithShape="1">
          <a:blip r:embed="rId7">
            <a:alphaModFix/>
          </a:blip>
          <a:srcRect b="23471" l="0" r="1497" t="0"/>
          <a:stretch/>
        </p:blipFill>
        <p:spPr>
          <a:xfrm>
            <a:off x="-6" y="52"/>
            <a:ext cx="7274584" cy="39977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29"/>
          <p:cNvGrpSpPr/>
          <p:nvPr/>
        </p:nvGrpSpPr>
        <p:grpSpPr>
          <a:xfrm>
            <a:off x="-6" y="3892555"/>
            <a:ext cx="7274926" cy="1250807"/>
            <a:chOff x="0" y="3569161"/>
            <a:chExt cx="9006966" cy="1574333"/>
          </a:xfrm>
        </p:grpSpPr>
        <p:pic>
          <p:nvPicPr>
            <p:cNvPr id="152" name="Google Shape;152;p29"/>
            <p:cNvPicPr preferRelativeResize="0"/>
            <p:nvPr/>
          </p:nvPicPr>
          <p:blipFill rotWithShape="1">
            <a:blip r:embed="rId7">
              <a:alphaModFix/>
            </a:blip>
            <a:srcRect b="0" l="0" r="1497" t="75657"/>
            <a:stretch/>
          </p:blipFill>
          <p:spPr>
            <a:xfrm>
              <a:off x="0" y="3569161"/>
              <a:ext cx="9006953" cy="15743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153;p29"/>
            <p:cNvSpPr txBox="1"/>
            <p:nvPr/>
          </p:nvSpPr>
          <p:spPr>
            <a:xfrm>
              <a:off x="0" y="3774075"/>
              <a:ext cx="2997600" cy="72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rPr b="1" i="1" lang="en-GB" sz="1700" u="none" cap="none" strike="noStrike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Join the program</a:t>
              </a:r>
              <a:endParaRPr b="1" i="1" sz="17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54" name="Google Shape;154;p29"/>
            <p:cNvSpPr txBox="1"/>
            <p:nvPr/>
          </p:nvSpPr>
          <p:spPr>
            <a:xfrm>
              <a:off x="3099366" y="3569161"/>
              <a:ext cx="5907600" cy="9450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i="0" lang="en-GB" sz="1600" u="none" cap="none" strike="noStrike">
                  <a:solidFill>
                    <a:srgbClr val="27B251"/>
                  </a:solidFill>
                  <a:latin typeface="Raleway"/>
                  <a:ea typeface="Raleway"/>
                  <a:cs typeface="Raleway"/>
                  <a:sym typeface="Raleway"/>
                </a:rPr>
                <a:t>OLS-</a:t>
              </a:r>
              <a:r>
                <a:rPr b="1" lang="en-GB" sz="1600">
                  <a:solidFill>
                    <a:srgbClr val="27B251"/>
                  </a:solidFill>
                  <a:latin typeface="Raleway"/>
                  <a:ea typeface="Raleway"/>
                  <a:cs typeface="Raleway"/>
                  <a:sym typeface="Raleway"/>
                </a:rPr>
                <a:t>8</a:t>
              </a:r>
              <a:r>
                <a:rPr b="1" i="0" lang="en-GB" sz="1600" u="none" cap="none" strike="noStrike">
                  <a:solidFill>
                    <a:srgbClr val="27B251"/>
                  </a:solidFill>
                  <a:latin typeface="Raleway"/>
                  <a:ea typeface="Raleway"/>
                  <a:cs typeface="Raleway"/>
                  <a:sym typeface="Raleway"/>
                </a:rPr>
                <a:t> applications open mid-202</a:t>
              </a:r>
              <a:r>
                <a:rPr b="1" lang="en-GB" sz="1600">
                  <a:solidFill>
                    <a:srgbClr val="27B251"/>
                  </a:solidFill>
                  <a:latin typeface="Raleway"/>
                  <a:ea typeface="Raleway"/>
                  <a:cs typeface="Raleway"/>
                  <a:sym typeface="Raleway"/>
                </a:rPr>
                <a:t>3</a:t>
              </a:r>
              <a:endParaRPr b="1" i="0" sz="1600" u="none" cap="none" strike="noStrike">
                <a:solidFill>
                  <a:srgbClr val="27B251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0" i="1" lang="en-GB" sz="1400" u="none" cap="none" strike="noStrike">
                  <a:solidFill>
                    <a:srgbClr val="27B251"/>
                  </a:solidFill>
                  <a:latin typeface="Raleway"/>
                  <a:ea typeface="Raleway"/>
                  <a:cs typeface="Raleway"/>
                  <a:sym typeface="Raleway"/>
                </a:rPr>
                <a:t>Apply individually or in a team to join the cohort</a:t>
              </a:r>
              <a:endParaRPr b="0" i="1" sz="1400" u="none" cap="none" strike="noStrike">
                <a:solidFill>
                  <a:srgbClr val="27B251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t/>
              </a:r>
              <a:endParaRPr b="1" i="0" sz="1100" u="none" cap="none" strike="noStrike">
                <a:solidFill>
                  <a:srgbClr val="27B25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sp>
        <p:nvSpPr>
          <p:cNvPr id="155" name="Google Shape;155;p29"/>
          <p:cNvSpPr txBox="1"/>
          <p:nvPr/>
        </p:nvSpPr>
        <p:spPr>
          <a:xfrm>
            <a:off x="7557306" y="870200"/>
            <a:ext cx="1181100" cy="480900"/>
          </a:xfrm>
          <a:prstGeom prst="rect">
            <a:avLst/>
          </a:prstGeom>
          <a:solidFill>
            <a:srgbClr val="FFFFFF">
              <a:alpha val="72940"/>
            </a:srgbClr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Bérénice Batut</a:t>
            </a:r>
            <a:endParaRPr b="0" i="0" sz="1000" u="none" cap="none" strike="noStrike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@bebatut</a:t>
            </a:r>
            <a:endParaRPr b="0" i="0" sz="1000" u="none" cap="none" strike="noStrike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6" name="Google Shape;156;p29"/>
          <p:cNvSpPr txBox="1"/>
          <p:nvPr/>
        </p:nvSpPr>
        <p:spPr>
          <a:xfrm>
            <a:off x="7528806" y="4566475"/>
            <a:ext cx="1238100" cy="480900"/>
          </a:xfrm>
          <a:prstGeom prst="rect">
            <a:avLst/>
          </a:prstGeom>
          <a:solidFill>
            <a:srgbClr val="FFFFFF">
              <a:alpha val="72940"/>
            </a:srgbClr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Yo Yehudi</a:t>
            </a:r>
            <a:endParaRPr b="0" i="0" sz="1000" u="none" cap="none" strike="noStrike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@yoyehudi</a:t>
            </a:r>
            <a:endParaRPr b="0" i="0" sz="1000" u="none" cap="none" strike="noStrike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7" name="Google Shape;157;p29"/>
          <p:cNvSpPr txBox="1"/>
          <p:nvPr/>
        </p:nvSpPr>
        <p:spPr>
          <a:xfrm>
            <a:off x="7434906" y="3323925"/>
            <a:ext cx="1425900" cy="480900"/>
          </a:xfrm>
          <a:prstGeom prst="rect">
            <a:avLst/>
          </a:prstGeom>
          <a:solidFill>
            <a:srgbClr val="FFFFFF">
              <a:alpha val="72940"/>
            </a:srgbClr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Malvika Sharan</a:t>
            </a:r>
            <a:endParaRPr b="0" i="0" sz="1000" u="none" cap="none" strike="noStrike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@malvikasharan</a:t>
            </a:r>
            <a:endParaRPr b="0" i="0" sz="1000" u="none" cap="none" strike="noStrike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8" name="Google Shape;158;p29"/>
          <p:cNvSpPr txBox="1"/>
          <p:nvPr/>
        </p:nvSpPr>
        <p:spPr>
          <a:xfrm>
            <a:off x="7434906" y="2054250"/>
            <a:ext cx="1425900" cy="480900"/>
          </a:xfrm>
          <a:prstGeom prst="rect">
            <a:avLst/>
          </a:prstGeom>
          <a:solidFill>
            <a:srgbClr val="FFFFFF">
              <a:alpha val="72940"/>
            </a:srgbClr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Emmy Tsang</a:t>
            </a:r>
            <a:endParaRPr b="0" i="0" sz="1000" u="none" cap="none" strike="noStrike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aleway"/>
                <a:ea typeface="Raleway"/>
                <a:cs typeface="Raleway"/>
                <a:sym typeface="Raleway"/>
              </a:rPr>
              <a:t>@emmy_ft</a:t>
            </a:r>
            <a:endParaRPr b="0" i="0" sz="1000" u="none" cap="none" strike="noStrike">
              <a:solidFill>
                <a:srgbClr val="595959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9" name="Google Shape;159;p29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🌿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title"/>
          </p:nvPr>
        </p:nvSpPr>
        <p:spPr>
          <a:xfrm>
            <a:off x="311700" y="1072250"/>
            <a:ext cx="8520600" cy="323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GB" sz="29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Cultural change towards Open Science requires</a:t>
            </a:r>
            <a:endParaRPr sz="29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40005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39D3D"/>
              </a:buClr>
              <a:buSzPts val="2700"/>
              <a:buFont typeface="Raleway"/>
              <a:buAutoNum type="arabicPeriod"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Leadership, vision, strategy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40005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39D3D"/>
              </a:buClr>
              <a:buSzPts val="2700"/>
              <a:buFont typeface="Raleway"/>
              <a:buAutoNum type="arabicPeriod"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Targeted  measures 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40005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39D3D"/>
              </a:buClr>
              <a:buSzPts val="2700"/>
              <a:buFont typeface="Raleway"/>
              <a:buAutoNum type="arabicPeriod"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Transparency, accountability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40005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39D3D"/>
              </a:buClr>
              <a:buSzPts val="2700"/>
              <a:buFont typeface="Raleway"/>
              <a:buAutoNum type="arabicPeriod"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Trust and confidence in a shared vision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5" name="Google Shape;165;p30"/>
          <p:cNvSpPr txBox="1"/>
          <p:nvPr/>
        </p:nvSpPr>
        <p:spPr>
          <a:xfrm>
            <a:off x="476100" y="4566125"/>
            <a:ext cx="8356200" cy="15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OpenAIRE: </a:t>
            </a:r>
            <a:r>
              <a:rPr b="0" i="0" lang="en-GB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https://www.openaire.eu/a-roadmap-for-cultural-change-towards-open-science</a:t>
            </a: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0"/>
          <p:cNvSpPr txBox="1"/>
          <p:nvPr/>
        </p:nvSpPr>
        <p:spPr>
          <a:xfrm>
            <a:off x="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🌿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1"/>
          <p:cNvSpPr txBox="1"/>
          <p:nvPr/>
        </p:nvSpPr>
        <p:spPr>
          <a:xfrm>
            <a:off x="352525" y="1071750"/>
            <a:ext cx="82848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2" name="Google Shape;172;p31"/>
          <p:cNvSpPr txBox="1"/>
          <p:nvPr>
            <p:ph type="title"/>
          </p:nvPr>
        </p:nvSpPr>
        <p:spPr>
          <a:xfrm>
            <a:off x="1526000" y="445025"/>
            <a:ext cx="7306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GB" sz="27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OLS - Program structure</a:t>
            </a:r>
            <a:endParaRPr sz="27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3" name="Google Shape;173;p31"/>
          <p:cNvSpPr txBox="1"/>
          <p:nvPr>
            <p:ph idx="1" type="body"/>
          </p:nvPr>
        </p:nvSpPr>
        <p:spPr>
          <a:xfrm>
            <a:off x="589200" y="1542325"/>
            <a:ext cx="8243100" cy="30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SzPts val="2400"/>
              <a:buNone/>
            </a:pPr>
            <a:r>
              <a:rPr lang="en-GB" sz="2300">
                <a:latin typeface="Raleway"/>
                <a:ea typeface="Raleway"/>
                <a:cs typeface="Raleway"/>
                <a:sym typeface="Raleway"/>
              </a:rPr>
              <a:t>16-week long mentorship and cohort-based training</a:t>
            </a:r>
            <a:endParaRPr sz="23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4" name="Google Shape;174;p31"/>
          <p:cNvSpPr/>
          <p:nvPr/>
        </p:nvSpPr>
        <p:spPr>
          <a:xfrm>
            <a:off x="467350" y="3019775"/>
            <a:ext cx="7877100" cy="427800"/>
          </a:xfrm>
          <a:prstGeom prst="chevron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GB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1 on 1 mentoring</a:t>
            </a:r>
            <a:endParaRPr b="1" i="0" sz="14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5" name="Google Shape;175;p31"/>
          <p:cNvSpPr/>
          <p:nvPr/>
        </p:nvSpPr>
        <p:spPr>
          <a:xfrm>
            <a:off x="1040250" y="2665025"/>
            <a:ext cx="2210700" cy="1137300"/>
          </a:xfrm>
          <a:prstGeom prst="roundRect">
            <a:avLst>
              <a:gd fmla="val 11924" name="adj"/>
            </a:avLst>
          </a:prstGeom>
          <a:solidFill>
            <a:srgbClr val="2EC65C">
              <a:alpha val="6235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en-GB" sz="15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Cohort-based training</a:t>
            </a:r>
            <a:endParaRPr b="0" i="0" sz="15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6" name="Google Shape;176;p31"/>
          <p:cNvSpPr/>
          <p:nvPr/>
        </p:nvSpPr>
        <p:spPr>
          <a:xfrm>
            <a:off x="5524925" y="2665025"/>
            <a:ext cx="2210700" cy="1137300"/>
          </a:xfrm>
          <a:prstGeom prst="roundRect">
            <a:avLst>
              <a:gd fmla="val 11924" name="adj"/>
            </a:avLst>
          </a:prstGeom>
          <a:solidFill>
            <a:srgbClr val="2EC65C">
              <a:alpha val="6235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Hands on practice</a:t>
            </a:r>
            <a:endParaRPr b="0" i="0" sz="14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7" name="Google Shape;177;p31"/>
          <p:cNvSpPr txBox="1"/>
          <p:nvPr/>
        </p:nvSpPr>
        <p:spPr>
          <a:xfrm>
            <a:off x="4313875" y="4551213"/>
            <a:ext cx="33999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uFill>
                  <a:noFill/>
                </a:u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openlifesci.org</a:t>
            </a:r>
            <a:endParaRPr b="0" i="0" sz="18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78" name="Google Shape;178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58223" y="4527851"/>
            <a:ext cx="475626" cy="386026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1"/>
          <p:cNvSpPr txBox="1"/>
          <p:nvPr/>
        </p:nvSpPr>
        <p:spPr>
          <a:xfrm>
            <a:off x="1982700" y="4567525"/>
            <a:ext cx="22872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&amp;           openlifesci</a:t>
            </a:r>
            <a:endParaRPr b="0" i="0" sz="1800" u="none" cap="none" strike="noStrike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80" name="Google Shape;180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61650" y="4488800"/>
            <a:ext cx="475624" cy="464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71500" y="4527850"/>
            <a:ext cx="386024" cy="38602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1"/>
          <p:cNvSpPr txBox="1"/>
          <p:nvPr/>
        </p:nvSpPr>
        <p:spPr>
          <a:xfrm>
            <a:off x="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🌿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88" name="Google Shape;18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2"/>
          <p:cNvSpPr/>
          <p:nvPr/>
        </p:nvSpPr>
        <p:spPr>
          <a:xfrm>
            <a:off x="11244263" y="6736556"/>
            <a:ext cx="2007394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32"/>
          <p:cNvSpPr/>
          <p:nvPr/>
        </p:nvSpPr>
        <p:spPr>
          <a:xfrm>
            <a:off x="11615738" y="7140179"/>
            <a:ext cx="1685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Google Shape;195;p32"/>
          <p:cNvGrpSpPr/>
          <p:nvPr/>
        </p:nvGrpSpPr>
        <p:grpSpPr>
          <a:xfrm>
            <a:off x="56571" y="666084"/>
            <a:ext cx="9019710" cy="3250809"/>
            <a:chOff x="56571" y="666084"/>
            <a:chExt cx="9019710" cy="3250809"/>
          </a:xfrm>
        </p:grpSpPr>
        <p:sp>
          <p:nvSpPr>
            <p:cNvPr id="196" name="Google Shape;196;p32"/>
            <p:cNvSpPr/>
            <p:nvPr/>
          </p:nvSpPr>
          <p:spPr>
            <a:xfrm rot="-996725">
              <a:off x="5357172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97" name="Google Shape;197;p32"/>
            <p:cNvSpPr/>
            <p:nvPr/>
          </p:nvSpPr>
          <p:spPr>
            <a:xfrm flipH="1" rot="996725">
              <a:off x="4466370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98" name="Google Shape;198;p32"/>
            <p:cNvSpPr/>
            <p:nvPr/>
          </p:nvSpPr>
          <p:spPr>
            <a:xfrm rot="-996725">
              <a:off x="3581929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99" name="Google Shape;199;p32"/>
            <p:cNvSpPr/>
            <p:nvPr/>
          </p:nvSpPr>
          <p:spPr>
            <a:xfrm flipH="1" rot="996725">
              <a:off x="2693687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0" name="Google Shape;200;p32"/>
            <p:cNvSpPr/>
            <p:nvPr/>
          </p:nvSpPr>
          <p:spPr>
            <a:xfrm rot="-996725">
              <a:off x="1812803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1" name="Google Shape;201;p32"/>
            <p:cNvSpPr/>
            <p:nvPr/>
          </p:nvSpPr>
          <p:spPr>
            <a:xfrm flipH="1" rot="996725">
              <a:off x="924551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rot="-996725">
              <a:off x="43667" y="2455946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3" name="Google Shape;203;p32"/>
            <p:cNvSpPr txBox="1"/>
            <p:nvPr/>
          </p:nvSpPr>
          <p:spPr>
            <a:xfrm>
              <a:off x="1100535" y="2632213"/>
              <a:ext cx="1475700" cy="22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48B87D"/>
                  </a:solidFill>
                  <a:latin typeface="Raleway"/>
                  <a:ea typeface="Raleway"/>
                  <a:cs typeface="Raleway"/>
                  <a:sym typeface="Raleway"/>
                </a:rPr>
                <a:t>Week 3-5</a:t>
              </a:r>
              <a:endParaRPr b="1" i="0" sz="1100" u="none" cap="none" strike="noStrike">
                <a:solidFill>
                  <a:srgbClr val="48B87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4" name="Google Shape;204;p32"/>
            <p:cNvSpPr/>
            <p:nvPr/>
          </p:nvSpPr>
          <p:spPr>
            <a:xfrm rot="-1675415">
              <a:off x="1786162" y="2531230"/>
              <a:ext cx="135812" cy="130712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48B8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>
              <a:off x="1118656" y="2968647"/>
              <a:ext cx="1475700" cy="948000"/>
            </a:xfrm>
            <a:prstGeom prst="roundRect">
              <a:avLst>
                <a:gd fmla="val 4485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6" name="Google Shape;206;p32"/>
            <p:cNvSpPr txBox="1"/>
            <p:nvPr/>
          </p:nvSpPr>
          <p:spPr>
            <a:xfrm>
              <a:off x="1080600" y="2959750"/>
              <a:ext cx="1549800" cy="94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Open Projects Tooling &amp; roadmapping</a:t>
              </a:r>
              <a:endParaRPr b="1" i="0" sz="1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Open licenses; Goals and Roadmap; Contributors guidelines; Code of Conduct; </a:t>
              </a:r>
              <a:endParaRPr b="0" i="0" sz="7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7" name="Google Shape;207;p32"/>
            <p:cNvSpPr/>
            <p:nvPr/>
          </p:nvSpPr>
          <p:spPr>
            <a:xfrm>
              <a:off x="1815318" y="2914896"/>
              <a:ext cx="77400" cy="54000"/>
            </a:xfrm>
            <a:prstGeom prst="triangle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 rot="-1806824">
              <a:off x="3554034" y="2534796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48B8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9" name="Google Shape;209;p32"/>
            <p:cNvSpPr txBox="1"/>
            <p:nvPr/>
          </p:nvSpPr>
          <p:spPr>
            <a:xfrm>
              <a:off x="2867409" y="2646513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48B87D"/>
                  </a:solidFill>
                  <a:latin typeface="Raleway"/>
                  <a:ea typeface="Raleway"/>
                  <a:cs typeface="Raleway"/>
                  <a:sym typeface="Raleway"/>
                </a:rPr>
                <a:t>Week 8</a:t>
              </a:r>
              <a:endParaRPr b="1" i="0" sz="1100" u="none" cap="none" strike="noStrike">
                <a:solidFill>
                  <a:srgbClr val="48B87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0" name="Google Shape;210;p32"/>
            <p:cNvSpPr/>
            <p:nvPr/>
          </p:nvSpPr>
          <p:spPr>
            <a:xfrm>
              <a:off x="2885529" y="2971293"/>
              <a:ext cx="1475700" cy="945600"/>
            </a:xfrm>
            <a:prstGeom prst="roundRect">
              <a:avLst>
                <a:gd fmla="val 4485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3584628" y="2912579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2" name="Google Shape;212;p32"/>
            <p:cNvSpPr/>
            <p:nvPr/>
          </p:nvSpPr>
          <p:spPr>
            <a:xfrm>
              <a:off x="224885" y="1054178"/>
              <a:ext cx="1475700" cy="915300"/>
            </a:xfrm>
            <a:prstGeom prst="roundRect">
              <a:avLst>
                <a:gd fmla="val 4485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3" name="Google Shape;213;p32"/>
            <p:cNvSpPr txBox="1"/>
            <p:nvPr/>
          </p:nvSpPr>
          <p:spPr>
            <a:xfrm>
              <a:off x="224999" y="1947300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48B87D"/>
                  </a:solidFill>
                  <a:latin typeface="Raleway"/>
                  <a:ea typeface="Raleway"/>
                  <a:cs typeface="Raleway"/>
                  <a:sym typeface="Raleway"/>
                </a:rPr>
                <a:t>Week 1-2</a:t>
              </a:r>
              <a:endParaRPr b="1" i="0" sz="1100" u="none" cap="none" strike="noStrike">
                <a:solidFill>
                  <a:srgbClr val="48B87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4" name="Google Shape;214;p32"/>
            <p:cNvSpPr/>
            <p:nvPr/>
          </p:nvSpPr>
          <p:spPr>
            <a:xfrm rot="10800000">
              <a:off x="924062" y="1965793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48B87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5" name="Google Shape;215;p32"/>
            <p:cNvSpPr txBox="1"/>
            <p:nvPr/>
          </p:nvSpPr>
          <p:spPr>
            <a:xfrm>
              <a:off x="224885" y="1055675"/>
              <a:ext cx="1475700" cy="87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Welcome to Open Life Science!</a:t>
              </a:r>
              <a:endParaRPr b="1" i="0" sz="1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Meet cohort, share project vision, an introduction to working openly (open canvas)</a:t>
              </a:r>
              <a:endParaRPr b="0" i="0" sz="7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6" name="Google Shape;216;p32"/>
            <p:cNvSpPr/>
            <p:nvPr/>
          </p:nvSpPr>
          <p:spPr>
            <a:xfrm rot="-1806824">
              <a:off x="890849" y="2278231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48B8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7" name="Google Shape;217;p32"/>
            <p:cNvSpPr/>
            <p:nvPr/>
          </p:nvSpPr>
          <p:spPr>
            <a:xfrm rot="-1806824">
              <a:off x="2655898" y="2278231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48B8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8" name="Google Shape;218;p32"/>
            <p:cNvSpPr txBox="1"/>
            <p:nvPr/>
          </p:nvSpPr>
          <p:spPr>
            <a:xfrm>
              <a:off x="1987426" y="1947300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48B87D"/>
                  </a:solidFill>
                  <a:latin typeface="Raleway"/>
                  <a:ea typeface="Raleway"/>
                  <a:cs typeface="Raleway"/>
                  <a:sym typeface="Raleway"/>
                </a:rPr>
                <a:t>Week 6-7</a:t>
              </a:r>
              <a:endParaRPr b="1" i="0" sz="1100" u="none" cap="none" strike="noStrike">
                <a:solidFill>
                  <a:srgbClr val="48B87D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19" name="Google Shape;219;p32"/>
            <p:cNvSpPr/>
            <p:nvPr/>
          </p:nvSpPr>
          <p:spPr>
            <a:xfrm>
              <a:off x="1987502" y="1053150"/>
              <a:ext cx="1475700" cy="916200"/>
            </a:xfrm>
            <a:prstGeom prst="roundRect">
              <a:avLst>
                <a:gd fmla="val 4485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0" name="Google Shape;220;p32"/>
            <p:cNvSpPr/>
            <p:nvPr/>
          </p:nvSpPr>
          <p:spPr>
            <a:xfrm rot="10800000">
              <a:off x="2686676" y="1965793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48B8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1" name="Google Shape;221;p32"/>
            <p:cNvSpPr txBox="1"/>
            <p:nvPr/>
          </p:nvSpPr>
          <p:spPr>
            <a:xfrm>
              <a:off x="1987425" y="1053150"/>
              <a:ext cx="1437600" cy="87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Open Science I: </a:t>
              </a:r>
              <a:br>
                <a:rPr b="1" i="0" lang="en-GB" sz="10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</a:br>
              <a:r>
                <a:rPr b="1" i="0" lang="en-GB" sz="95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Project Development</a:t>
              </a:r>
              <a:endParaRPr b="1" i="0" sz="95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Iterative and agile project management; Open-source software, hardware and data</a:t>
              </a:r>
              <a:endParaRPr b="0" i="0" sz="7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2" name="Google Shape;222;p32"/>
            <p:cNvSpPr/>
            <p:nvPr/>
          </p:nvSpPr>
          <p:spPr>
            <a:xfrm rot="-1806824">
              <a:off x="4437958" y="2278219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85858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3" name="Google Shape;223;p32"/>
            <p:cNvSpPr txBox="1"/>
            <p:nvPr/>
          </p:nvSpPr>
          <p:spPr>
            <a:xfrm>
              <a:off x="3769301" y="1947325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Week 9</a:t>
              </a:r>
              <a:endParaRPr b="1" i="0" sz="11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4" name="Google Shape;224;p32"/>
            <p:cNvSpPr/>
            <p:nvPr/>
          </p:nvSpPr>
          <p:spPr>
            <a:xfrm>
              <a:off x="3769204" y="1054316"/>
              <a:ext cx="1475700" cy="915600"/>
            </a:xfrm>
            <a:prstGeom prst="roundRect">
              <a:avLst>
                <a:gd fmla="val 4485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5" name="Google Shape;225;p32"/>
            <p:cNvSpPr/>
            <p:nvPr/>
          </p:nvSpPr>
          <p:spPr>
            <a:xfrm rot="10800000">
              <a:off x="4468433" y="1965815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6" name="Google Shape;226;p32"/>
            <p:cNvSpPr txBox="1"/>
            <p:nvPr/>
          </p:nvSpPr>
          <p:spPr>
            <a:xfrm>
              <a:off x="5605657" y="666084"/>
              <a:ext cx="1399500" cy="88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t/>
              </a:r>
              <a:endParaRPr b="0" i="0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7" name="Google Shape;227;p32"/>
            <p:cNvSpPr/>
            <p:nvPr/>
          </p:nvSpPr>
          <p:spPr>
            <a:xfrm rot="-1806824">
              <a:off x="5320317" y="2534805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85858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8" name="Google Shape;228;p32"/>
            <p:cNvSpPr txBox="1"/>
            <p:nvPr/>
          </p:nvSpPr>
          <p:spPr>
            <a:xfrm>
              <a:off x="4633787" y="2646463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Week 10-11</a:t>
              </a:r>
              <a:endParaRPr b="1" i="0" sz="11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29" name="Google Shape;229;p32"/>
            <p:cNvSpPr/>
            <p:nvPr/>
          </p:nvSpPr>
          <p:spPr>
            <a:xfrm>
              <a:off x="4651906" y="2968955"/>
              <a:ext cx="1475700" cy="945600"/>
            </a:xfrm>
            <a:prstGeom prst="roundRect">
              <a:avLst>
                <a:gd fmla="val 4485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0" name="Google Shape;230;p32"/>
            <p:cNvSpPr/>
            <p:nvPr/>
          </p:nvSpPr>
          <p:spPr>
            <a:xfrm>
              <a:off x="5350973" y="2912546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1" name="Google Shape;231;p32"/>
            <p:cNvSpPr/>
            <p:nvPr/>
          </p:nvSpPr>
          <p:spPr>
            <a:xfrm flipH="1" rot="996725">
              <a:off x="6258052" y="2432129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2" name="Google Shape;232;p32"/>
            <p:cNvSpPr/>
            <p:nvPr/>
          </p:nvSpPr>
          <p:spPr>
            <a:xfrm rot="-1806824">
              <a:off x="6254846" y="2278233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85858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3" name="Google Shape;233;p32"/>
            <p:cNvSpPr txBox="1"/>
            <p:nvPr/>
          </p:nvSpPr>
          <p:spPr>
            <a:xfrm>
              <a:off x="5575950" y="1948500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Week 12</a:t>
              </a:r>
              <a:endParaRPr b="1" i="0" sz="11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4" name="Google Shape;234;p32"/>
            <p:cNvSpPr/>
            <p:nvPr/>
          </p:nvSpPr>
          <p:spPr>
            <a:xfrm>
              <a:off x="5575849" y="1055484"/>
              <a:ext cx="1475700" cy="915600"/>
            </a:xfrm>
            <a:prstGeom prst="roundRect">
              <a:avLst>
                <a:gd fmla="val 4485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5" name="Google Shape;235;p32"/>
            <p:cNvSpPr/>
            <p:nvPr/>
          </p:nvSpPr>
          <p:spPr>
            <a:xfrm rot="10800000">
              <a:off x="6275078" y="1966983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6" name="Google Shape;236;p32"/>
            <p:cNvSpPr/>
            <p:nvPr/>
          </p:nvSpPr>
          <p:spPr>
            <a:xfrm flipH="1" rot="996725">
              <a:off x="8125877" y="2424604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7" name="Google Shape;237;p32"/>
            <p:cNvSpPr txBox="1"/>
            <p:nvPr/>
          </p:nvSpPr>
          <p:spPr>
            <a:xfrm>
              <a:off x="4709115" y="3001653"/>
              <a:ext cx="1399500" cy="88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Open Science II: Knowledge dissemination</a:t>
              </a:r>
              <a:endParaRPr b="1" i="0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Publishing data and code, preprints, DOIs and citation</a:t>
              </a:r>
              <a:endParaRPr b="0" i="0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8" name="Google Shape;238;p32"/>
            <p:cNvSpPr/>
            <p:nvPr/>
          </p:nvSpPr>
          <p:spPr>
            <a:xfrm rot="-996725">
              <a:off x="7218710" y="2420175"/>
              <a:ext cx="963306" cy="50401"/>
            </a:xfrm>
            <a:prstGeom prst="roundRect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39" name="Google Shape;239;p32"/>
            <p:cNvSpPr/>
            <p:nvPr/>
          </p:nvSpPr>
          <p:spPr>
            <a:xfrm rot="-1806824">
              <a:off x="8084221" y="2242462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85858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0" name="Google Shape;240;p32"/>
            <p:cNvSpPr/>
            <p:nvPr/>
          </p:nvSpPr>
          <p:spPr>
            <a:xfrm rot="-1806824">
              <a:off x="7118833" y="2534697"/>
              <a:ext cx="138723" cy="139393"/>
            </a:xfrm>
            <a:prstGeom prst="ellipse">
              <a:avLst/>
            </a:prstGeom>
            <a:solidFill>
              <a:srgbClr val="FFFFFF"/>
            </a:solidFill>
            <a:ln cap="flat" cmpd="sng" w="38100">
              <a:solidFill>
                <a:srgbClr val="85858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1" name="Google Shape;241;p32"/>
            <p:cNvSpPr txBox="1"/>
            <p:nvPr/>
          </p:nvSpPr>
          <p:spPr>
            <a:xfrm>
              <a:off x="6438411" y="2638838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Week 13-14</a:t>
              </a:r>
              <a:endParaRPr b="1" i="0" sz="11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2" name="Google Shape;242;p32"/>
            <p:cNvSpPr/>
            <p:nvPr/>
          </p:nvSpPr>
          <p:spPr>
            <a:xfrm>
              <a:off x="6456531" y="2962652"/>
              <a:ext cx="1475700" cy="945600"/>
            </a:xfrm>
            <a:prstGeom prst="roundRect">
              <a:avLst>
                <a:gd fmla="val 4485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3" name="Google Shape;243;p32"/>
            <p:cNvSpPr txBox="1"/>
            <p:nvPr/>
          </p:nvSpPr>
          <p:spPr>
            <a:xfrm>
              <a:off x="2923362" y="3007084"/>
              <a:ext cx="1399500" cy="82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Community Design for Inclusivity</a:t>
              </a:r>
              <a:endParaRPr b="1" i="0" sz="1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rPr>
                <a:t>Implicit bias; personas and pathways for contributors; community interactions</a:t>
              </a:r>
              <a:endParaRPr b="0" i="0" sz="7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4" name="Google Shape;244;p32"/>
            <p:cNvSpPr/>
            <p:nvPr/>
          </p:nvSpPr>
          <p:spPr>
            <a:xfrm>
              <a:off x="7155598" y="2912390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5" name="Google Shape;245;p32"/>
            <p:cNvSpPr txBox="1"/>
            <p:nvPr/>
          </p:nvSpPr>
          <p:spPr>
            <a:xfrm>
              <a:off x="7391525" y="1922675"/>
              <a:ext cx="1475700" cy="24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GB" sz="11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Week 15-16</a:t>
              </a:r>
              <a:endParaRPr b="1" i="0" sz="11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6" name="Google Shape;246;p32"/>
            <p:cNvSpPr/>
            <p:nvPr/>
          </p:nvSpPr>
          <p:spPr>
            <a:xfrm>
              <a:off x="7391540" y="1055366"/>
              <a:ext cx="1475700" cy="915600"/>
            </a:xfrm>
            <a:prstGeom prst="roundRect">
              <a:avLst>
                <a:gd fmla="val 4485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7" name="Google Shape;247;p32"/>
            <p:cNvSpPr/>
            <p:nvPr/>
          </p:nvSpPr>
          <p:spPr>
            <a:xfrm rot="10800000">
              <a:off x="8090769" y="1958540"/>
              <a:ext cx="77400" cy="58800"/>
            </a:xfrm>
            <a:prstGeom prst="triangle">
              <a:avLst>
                <a:gd fmla="val 50000" name="adj"/>
              </a:avLst>
            </a:prstGeom>
            <a:solidFill>
              <a:srgbClr val="D9D9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48" name="Google Shape;248;p32"/>
            <p:cNvSpPr txBox="1"/>
            <p:nvPr/>
          </p:nvSpPr>
          <p:spPr>
            <a:xfrm>
              <a:off x="7429669" y="1045884"/>
              <a:ext cx="1399500" cy="88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Graduation presentations 🎊 </a:t>
              </a:r>
              <a:endParaRPr b="1" i="0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15000"/>
                </a:lnSpc>
                <a:spcBef>
                  <a:spcPts val="50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b="0" i="0" lang="en-GB" sz="700" u="none" cap="none" strike="noStrike">
                  <a:solidFill>
                    <a:srgbClr val="5E5E5E"/>
                  </a:solidFill>
                  <a:latin typeface="Raleway"/>
                  <a:ea typeface="Raleway"/>
                  <a:cs typeface="Raleway"/>
                  <a:sym typeface="Raleway"/>
                </a:rPr>
                <a:t>Invitation to join next OLS cohort as mentor/expert</a:t>
              </a:r>
              <a:endParaRPr b="0" i="0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sp>
        <p:nvSpPr>
          <p:cNvPr id="249" name="Google Shape;249;p32"/>
          <p:cNvSpPr txBox="1"/>
          <p:nvPr/>
        </p:nvSpPr>
        <p:spPr>
          <a:xfrm>
            <a:off x="5540251" y="1055475"/>
            <a:ext cx="15162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GB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Diversity and Inclusion &amp; Ally Skills</a:t>
            </a:r>
            <a:endParaRPr b="1" i="0" sz="10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-GB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Personal ecology and sustainability; practical allyship</a:t>
            </a:r>
            <a:endParaRPr b="1" i="0" sz="10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0" name="Google Shape;250;p32"/>
          <p:cNvSpPr txBox="1"/>
          <p:nvPr/>
        </p:nvSpPr>
        <p:spPr>
          <a:xfrm>
            <a:off x="3812815" y="1055478"/>
            <a:ext cx="13995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GB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Open Leadership: Academia, industry and beyond!</a:t>
            </a:r>
            <a:endParaRPr b="1" i="0" sz="10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-GB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Hear from professionals from different career paths</a:t>
            </a:r>
            <a:endParaRPr b="1" i="0" sz="10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1" name="Google Shape;251;p32"/>
          <p:cNvSpPr txBox="1"/>
          <p:nvPr/>
        </p:nvSpPr>
        <p:spPr>
          <a:xfrm>
            <a:off x="6486265" y="3002903"/>
            <a:ext cx="13995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GB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Open Science III: </a:t>
            </a:r>
            <a:br>
              <a:rPr b="1" i="0" lang="en-GB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GB" sz="10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Next steps in Open</a:t>
            </a:r>
            <a:endParaRPr b="1" i="0" sz="10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n-GB" sz="700" u="none" cap="none" strike="noStrike">
                <a:solidFill>
                  <a:srgbClr val="5E5E5E"/>
                </a:solidFill>
                <a:latin typeface="Raleway"/>
                <a:ea typeface="Raleway"/>
                <a:cs typeface="Raleway"/>
                <a:sym typeface="Raleway"/>
              </a:rPr>
              <a:t>Data and software management, public engagement</a:t>
            </a:r>
            <a:endParaRPr b="0" i="0" sz="700" u="none" cap="none" strike="noStrike">
              <a:solidFill>
                <a:srgbClr val="5E5E5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2" name="Google Shape;252;p32"/>
          <p:cNvSpPr txBox="1"/>
          <p:nvPr/>
        </p:nvSpPr>
        <p:spPr>
          <a:xfrm>
            <a:off x="2172675" y="0"/>
            <a:ext cx="6971400" cy="4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Text version at: </a:t>
            </a:r>
            <a:r>
              <a:rPr lang="en-GB" sz="21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8"/>
              </a:rPr>
              <a:t>https://openlifesci.org/ols-7/schedule</a:t>
            </a:r>
            <a:endParaRPr b="0" i="0" sz="2100" u="none" cap="none" strike="noStrike">
              <a:solidFill>
                <a:srgbClr val="CC4125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3" name="Google Shape;253;p32"/>
          <p:cNvSpPr/>
          <p:nvPr/>
        </p:nvSpPr>
        <p:spPr>
          <a:xfrm>
            <a:off x="5464975" y="957275"/>
            <a:ext cx="1686000" cy="1100100"/>
          </a:xfrm>
          <a:prstGeom prst="ellipse">
            <a:avLst/>
          </a:prstGeom>
          <a:noFill/>
          <a:ln cap="flat" cmpd="sng" w="28575">
            <a:solidFill>
              <a:srgbClr val="02088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020887"/>
              </a:highlight>
            </a:endParaRPr>
          </a:p>
        </p:txBody>
      </p:sp>
      <p:sp>
        <p:nvSpPr>
          <p:cNvPr id="254" name="Google Shape;254;p32"/>
          <p:cNvSpPr txBox="1"/>
          <p:nvPr/>
        </p:nvSpPr>
        <p:spPr>
          <a:xfrm>
            <a:off x="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🌿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/>
          <p:nvPr>
            <p:ph type="title"/>
          </p:nvPr>
        </p:nvSpPr>
        <p:spPr>
          <a:xfrm>
            <a:off x="1328275" y="32050"/>
            <a:ext cx="7543200" cy="89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>
                <a:solidFill>
                  <a:srgbClr val="139D3D"/>
                </a:solidFill>
                <a:latin typeface="Raleway"/>
                <a:ea typeface="Raleway"/>
                <a:cs typeface="Raleway"/>
                <a:sym typeface="Raleway"/>
              </a:rPr>
              <a:t>Resident  fellowship: community and well-being</a:t>
            </a:r>
            <a:endParaRPr sz="1100">
              <a:solidFill>
                <a:srgbClr val="139D3D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60" name="Google Shape;260;p33"/>
          <p:cNvSpPr txBox="1"/>
          <p:nvPr/>
        </p:nvSpPr>
        <p:spPr>
          <a:xfrm>
            <a:off x="0" y="4590900"/>
            <a:ext cx="414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/>
              <a:t>🎨</a:t>
            </a:r>
            <a:endParaRPr sz="2200"/>
          </a:p>
        </p:txBody>
      </p:sp>
      <p:pic>
        <p:nvPicPr>
          <p:cNvPr id="261" name="Google Shape;26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1425" y="1009950"/>
            <a:ext cx="6059924" cy="3408701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3"/>
          <p:cNvSpPr txBox="1"/>
          <p:nvPr/>
        </p:nvSpPr>
        <p:spPr>
          <a:xfrm>
            <a:off x="1500100" y="4499825"/>
            <a:ext cx="47154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u="sng">
                <a:solidFill>
                  <a:schemeClr val="hlink"/>
                </a:solidFill>
                <a:hlinkClick r:id="rId4"/>
              </a:rPr>
              <a:t>https://www.youtube.com/watch?v=IfNn4WgBUCQ</a:t>
            </a:r>
            <a:r>
              <a:rPr lang="en-GB" sz="1500"/>
              <a:t> </a:t>
            </a:r>
            <a:endParaRPr sz="15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20887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8" name="Google Shape;26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4"/>
          <p:cNvSpPr/>
          <p:nvPr/>
        </p:nvSpPr>
        <p:spPr>
          <a:xfrm>
            <a:off x="11244263" y="6736556"/>
            <a:ext cx="2007394" cy="400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 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34"/>
          <p:cNvSpPr/>
          <p:nvPr/>
        </p:nvSpPr>
        <p:spPr>
          <a:xfrm>
            <a:off x="11615738" y="7140179"/>
            <a:ext cx="1685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" y="0"/>
            <a:ext cx="817848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4"/>
          <p:cNvSpPr txBox="1"/>
          <p:nvPr/>
        </p:nvSpPr>
        <p:spPr>
          <a:xfrm>
            <a:off x="1514475" y="1114425"/>
            <a:ext cx="61293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Self care</a:t>
            </a:r>
            <a:endParaRPr b="1" sz="30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What we do to take care of ourselves so we can contribute to the work that inspires and fulfills us.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276" name="Google Shape;276;p34"/>
          <p:cNvSpPr txBox="1"/>
          <p:nvPr/>
        </p:nvSpPr>
        <p:spPr>
          <a:xfrm>
            <a:off x="0" y="46040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🎨</a:t>
            </a: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20887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82" name="Google Shape;282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79981" y="6672263"/>
            <a:ext cx="1978819" cy="585788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5"/>
          <p:cNvSpPr/>
          <p:nvPr/>
        </p:nvSpPr>
        <p:spPr>
          <a:xfrm>
            <a:off x="11244263" y="6736556"/>
            <a:ext cx="200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700" u="none" cap="none" strike="noStrike">
                <a:solidFill>
                  <a:srgbClr val="FFFFFF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open seeds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5"/>
          <p:cNvSpPr/>
          <p:nvPr/>
        </p:nvSpPr>
        <p:spPr>
          <a:xfrm>
            <a:off x="11615738" y="7140179"/>
            <a:ext cx="16860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mentoring &amp; training program</a:t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5" name="Google Shape;28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" y="0"/>
            <a:ext cx="817848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2550" y="305700"/>
            <a:ext cx="352100" cy="32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05945" y="4446175"/>
            <a:ext cx="1359392" cy="39847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5"/>
          <p:cNvSpPr txBox="1"/>
          <p:nvPr/>
        </p:nvSpPr>
        <p:spPr>
          <a:xfrm>
            <a:off x="1514475" y="1114425"/>
            <a:ext cx="61293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solidFill>
                  <a:srgbClr val="2EC65C"/>
                </a:solidFill>
                <a:latin typeface="Raleway"/>
                <a:ea typeface="Raleway"/>
                <a:cs typeface="Raleway"/>
                <a:sym typeface="Raleway"/>
              </a:rPr>
              <a:t>Personal Ecology</a:t>
            </a:r>
            <a:endParaRPr b="1" sz="30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2EC65C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What we do to maintain balance, pacing, and efficiency to sustain our energy </a:t>
            </a:r>
            <a:endParaRPr sz="21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over a prolonged time.</a:t>
            </a:r>
            <a:endParaRPr sz="2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90" name="Google Shape;290;p35"/>
          <p:cNvSpPr txBox="1"/>
          <p:nvPr/>
        </p:nvSpPr>
        <p:spPr>
          <a:xfrm>
            <a:off x="0" y="4604000"/>
            <a:ext cx="300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🎨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LS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