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jpg" ContentType="image/jpeg"/>
  <Default Extension="mpg" ContentType="vide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embedTrueTypeFonts="1" saveSubsetFonts="1" autoCompressPictures="0">
  <p:sldMasterIdLst>
    <p:sldMasterId id="2147483648" r:id="rId1"/>
  </p:sldMasterIdLst>
  <p:notesMasterIdLst>
    <p:notesMasterId r:id="rId38"/>
  </p:notesMasterIdLst>
  <p:handoutMasterIdLst>
    <p:handoutMasterId r:id="rId39"/>
  </p:handoutMasterIdLst>
  <p:sldIdLst>
    <p:sldId id="256" r:id="rId2"/>
    <p:sldId id="302" r:id="rId3"/>
    <p:sldId id="258" r:id="rId4"/>
    <p:sldId id="259" r:id="rId5"/>
    <p:sldId id="260" r:id="rId6"/>
    <p:sldId id="300" r:id="rId7"/>
    <p:sldId id="262" r:id="rId8"/>
    <p:sldId id="288" r:id="rId9"/>
    <p:sldId id="263" r:id="rId10"/>
    <p:sldId id="297" r:id="rId11"/>
    <p:sldId id="265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9" r:id="rId20"/>
    <p:sldId id="299" r:id="rId21"/>
    <p:sldId id="276" r:id="rId22"/>
    <p:sldId id="286" r:id="rId23"/>
    <p:sldId id="277" r:id="rId24"/>
    <p:sldId id="284" r:id="rId25"/>
    <p:sldId id="285" r:id="rId26"/>
    <p:sldId id="287" r:id="rId27"/>
    <p:sldId id="289" r:id="rId28"/>
    <p:sldId id="298" r:id="rId29"/>
    <p:sldId id="295" r:id="rId30"/>
    <p:sldId id="296" r:id="rId31"/>
    <p:sldId id="294" r:id="rId32"/>
    <p:sldId id="268" r:id="rId33"/>
    <p:sldId id="301" r:id="rId34"/>
    <p:sldId id="281" r:id="rId35"/>
    <p:sldId id="282" r:id="rId36"/>
    <p:sldId id="293" r:id="rId37"/>
  </p:sldIdLst>
  <p:sldSz cx="9144000" cy="5143500" type="screen16x9"/>
  <p:notesSz cx="6858000" cy="9144000"/>
  <p:embeddedFontLst>
    <p:embeddedFont>
      <p:font typeface="Calibri" panose="020F0502020204030204" pitchFamily="34" charset="0"/>
      <p:regular r:id="rId40"/>
      <p:bold r:id="rId41"/>
      <p:italic r:id="rId42"/>
      <p:boldItalic r:id="rId43"/>
    </p:embeddedFont>
    <p:embeddedFont>
      <p:font typeface="Cambria Math" panose="02040503050406030204" pitchFamily="18" charset="0"/>
      <p:regular r:id="rId44"/>
    </p:embeddedFont>
    <p:embeddedFont>
      <p:font typeface="Montserrat" panose="00000500000000000000" pitchFamily="2" charset="0"/>
      <p:regular r:id="rId45"/>
      <p:bold r:id="rId46"/>
      <p:italic r:id="rId47"/>
      <p:boldItalic r:id="rId48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521415D9-36F7-43E2-AB2F-B90AF26B5E84}">
      <p14:sectionLst xmlns:p14="http://schemas.microsoft.com/office/powerpoint/2010/main">
        <p14:section name="Default Section" id="{4DD22881-A742-AE40-86AD-3881EA8325C5}">
          <p14:sldIdLst>
            <p14:sldId id="256"/>
            <p14:sldId id="302"/>
          </p14:sldIdLst>
        </p14:section>
        <p14:section name="Background" id="{CADB6FCB-2C2A-8B47-9857-E49F4B79053A}">
          <p14:sldIdLst>
            <p14:sldId id="258"/>
            <p14:sldId id="259"/>
            <p14:sldId id="260"/>
          </p14:sldIdLst>
        </p14:section>
        <p14:section name="Host-Guest Binding" id="{30BDC375-058E-BC41-A3F8-D310D04B0CB1}">
          <p14:sldIdLst>
            <p14:sldId id="300"/>
            <p14:sldId id="262"/>
            <p14:sldId id="288"/>
            <p14:sldId id="263"/>
            <p14:sldId id="297"/>
            <p14:sldId id="265"/>
          </p14:sldIdLst>
        </p14:section>
        <p14:section name="Protein-Ligand Binding" id="{08D4B42A-92C2-1F4B-8F5B-D73ED54956E0}">
          <p14:sldIdLst>
            <p14:sldId id="269"/>
            <p14:sldId id="270"/>
            <p14:sldId id="271"/>
            <p14:sldId id="272"/>
          </p14:sldIdLst>
        </p14:section>
        <p14:section name="Hydration Free Energy" id="{257B40D7-5B4E-8C4A-A485-D0D73F1367AE}">
          <p14:sldIdLst>
            <p14:sldId id="273"/>
            <p14:sldId id="274"/>
            <p14:sldId id="275"/>
          </p14:sldIdLst>
        </p14:section>
        <p14:section name="Co-optimization" id="{6FAA6800-EBD8-B948-9BDF-F687253801FC}">
          <p14:sldIdLst>
            <p14:sldId id="279"/>
            <p14:sldId id="299"/>
            <p14:sldId id="276"/>
            <p14:sldId id="286"/>
            <p14:sldId id="277"/>
          </p14:sldIdLst>
        </p14:section>
        <p14:section name="Supplementary Slides" id="{E156DA6E-920F-5E40-A669-47C854F7BD29}">
          <p14:sldIdLst>
            <p14:sldId id="284"/>
            <p14:sldId id="285"/>
            <p14:sldId id="287"/>
            <p14:sldId id="289"/>
            <p14:sldId id="298"/>
            <p14:sldId id="295"/>
            <p14:sldId id="296"/>
            <p14:sldId id="294"/>
            <p14:sldId id="268"/>
            <p14:sldId id="301"/>
            <p14:sldId id="281"/>
            <p14:sldId id="282"/>
            <p14:sldId id="293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  <p:ext uri="http://customooxmlschemas.google.com/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51" roundtripDataSignature="AMtx7mjcr+qHH7I6UL5UQLuEKxzJYXQxp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31EEF1A8-7B6B-465D-9E80-A49EEBCE29B5}">
  <a:tblStyle styleId="{31EEF1A8-7B6B-465D-9E80-A49EEBCE29B5}" styleName="Table_0">
    <a:wholeTbl>
      <a:tcTxStyle b="off" i="off">
        <a:font>
          <a:latin typeface="Arial"/>
          <a:ea typeface="Arial"/>
          <a:cs typeface="Arial"/>
        </a:font>
        <a:schemeClr val="dk1"/>
      </a:tcTxStyle>
      <a:tcStyle>
        <a:tcBdr>
          <a:lef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E7F0FA"/>
          </a:solidFill>
        </a:fill>
      </a:tcStyle>
    </a:wholeTbl>
    <a:band1H>
      <a:tcTxStyle/>
      <a:tcStyle>
        <a:tcBdr/>
        <a:fill>
          <a:solidFill>
            <a:srgbClr val="CBDFF5"/>
          </a:solidFill>
        </a:fill>
      </a:tcStyle>
    </a:band1H>
    <a:band2H>
      <a:tcTxStyle/>
      <a:tcStyle>
        <a:tcBdr/>
      </a:tcStyle>
    </a:band2H>
    <a:band1V>
      <a:tcTxStyle/>
      <a:tcStyle>
        <a:tcBdr/>
        <a:fill>
          <a:solidFill>
            <a:srgbClr val="CBDFF5"/>
          </a:solidFill>
        </a:fill>
      </a:tcStyle>
    </a:band1V>
    <a:band2V>
      <a:tcTxStyle/>
      <a:tcStyle>
        <a:tcBdr/>
      </a:tcStyle>
    </a:band2V>
    <a:lastCol>
      <a:tcTxStyle b="on" i="off">
        <a:font>
          <a:latin typeface="Arial"/>
          <a:ea typeface="Arial"/>
          <a:cs typeface="Arial"/>
        </a:font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 i="off">
        <a:font>
          <a:latin typeface="Arial"/>
          <a:ea typeface="Arial"/>
          <a:cs typeface="Arial"/>
        </a:font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 i="off">
        <a:font>
          <a:latin typeface="Arial"/>
          <a:ea typeface="Arial"/>
          <a:cs typeface="Arial"/>
        </a:font>
        <a:schemeClr val="lt1"/>
      </a:tcTxStyle>
      <a:tcStyle>
        <a:tcBdr>
          <a:top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</a:tcBdr>
        <a:fill>
          <a:solidFill>
            <a:schemeClr val="accent1"/>
          </a:solidFill>
        </a:fill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 b="on" i="off">
        <a:font>
          <a:latin typeface="Arial"/>
          <a:ea typeface="Arial"/>
          <a:cs typeface="Arial"/>
        </a:font>
        <a:schemeClr val="lt1"/>
      </a:tcTxStyle>
      <a:tcStyle>
        <a:tcBdr>
          <a:bottom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</a:tcBdr>
        <a:fill>
          <a:solidFill>
            <a:schemeClr val="accent1"/>
          </a:solidFill>
        </a:fill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964" autoAdjust="0"/>
    <p:restoredTop sz="88295" autoAdjust="0"/>
  </p:normalViewPr>
  <p:slideViewPr>
    <p:cSldViewPr snapToGrid="0">
      <p:cViewPr varScale="1">
        <p:scale>
          <a:sx n="99" d="100"/>
          <a:sy n="99" d="100"/>
        </p:scale>
        <p:origin x="1162" y="7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  <p:sld r:id="rId3" collapse="1"/>
      <p:sld r:id="rId4" collapse="1"/>
      <p:sld r:id="rId5" collapse="1"/>
      <p:sld r:id="rId6" collapse="1"/>
      <p:sld r:id="rId7" collapse="1"/>
      <p:sld r:id="rId8" collapse="1"/>
      <p:sld r:id="rId9" collapse="1"/>
      <p:sld r:id="rId10" collapse="1"/>
      <p:sld r:id="rId11" collapse="1"/>
      <p:sld r:id="rId12" collapse="1"/>
      <p:sld r:id="rId13" collapse="1"/>
      <p:sld r:id="rId14" collapse="1"/>
      <p:sld r:id="rId15" collapse="1"/>
      <p:sld r:id="rId16" collapse="1"/>
      <p:sld r:id="rId17" collapse="1"/>
      <p:sld r:id="rId18" collapse="1"/>
      <p:sld r:id="rId19" collapse="1"/>
      <p:sld r:id="rId20" collapse="1"/>
      <p:sld r:id="rId21" collapse="1"/>
      <p:sld r:id="rId22" collapse="1"/>
      <p:sld r:id="rId23" collapse="1"/>
      <p:sld r:id="rId24" collapse="1"/>
      <p:sld r:id="rId25" collapse="1"/>
      <p:sld r:id="rId26" collapse="1"/>
      <p:sld r:id="rId27" collapse="1"/>
      <p:sld r:id="rId28" collapse="1"/>
      <p:sld r:id="rId29" collapse="1"/>
      <p:sld r:id="rId30" collapse="1"/>
      <p:sld r:id="rId31" collapse="1"/>
      <p:sld r:id="rId32" collapse="1"/>
      <p:sld r:id="rId33" collapse="1"/>
    </p:sldLst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110" d="100"/>
          <a:sy n="110" d="100"/>
        </p:scale>
        <p:origin x="4104" y="1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handoutMaster" Target="handoutMasters/handoutMaster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3.fntdata"/><Relationship Id="rId47" Type="http://schemas.openxmlformats.org/officeDocument/2006/relationships/font" Target="fonts/font8.fntdata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font" Target="fonts/font1.fntdata"/><Relationship Id="rId45" Type="http://schemas.openxmlformats.org/officeDocument/2006/relationships/font" Target="fonts/font6.fntdata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5.fntdata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4.fntdata"/><Relationship Id="rId48" Type="http://schemas.openxmlformats.org/officeDocument/2006/relationships/font" Target="fonts/font9.fntdata"/><Relationship Id="rId8" Type="http://schemas.openxmlformats.org/officeDocument/2006/relationships/slide" Target="slides/slide7.xml"/><Relationship Id="rId51" Type="http://customschemas.google.com/relationships/presentationmetadata" Target="meta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46" Type="http://schemas.openxmlformats.org/officeDocument/2006/relationships/font" Target="fonts/font7.fntdata"/><Relationship Id="rId20" Type="http://schemas.openxmlformats.org/officeDocument/2006/relationships/slide" Target="slides/slide19.xml"/><Relationship Id="rId41" Type="http://schemas.openxmlformats.org/officeDocument/2006/relationships/font" Target="fonts/font2.fntdata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/Relationships>
</file>

<file path=ppt/_rels/viewProps.xml.rels><?xml version="1.0" encoding="UTF-8" standalone="yes"?>
<Relationships xmlns="http://schemas.openxmlformats.org/package/2006/relationships"><Relationship Id="rId13" Type="http://schemas.openxmlformats.org/officeDocument/2006/relationships/slide" Target="slides/slide14.xml"/><Relationship Id="rId18" Type="http://schemas.openxmlformats.org/officeDocument/2006/relationships/slide" Target="slides/slide19.xml"/><Relationship Id="rId26" Type="http://schemas.openxmlformats.org/officeDocument/2006/relationships/slide" Target="slides/slide27.xml"/><Relationship Id="rId3" Type="http://schemas.openxmlformats.org/officeDocument/2006/relationships/slide" Target="slides/slide4.xml"/><Relationship Id="rId21" Type="http://schemas.openxmlformats.org/officeDocument/2006/relationships/slide" Target="slides/slide22.xml"/><Relationship Id="rId7" Type="http://schemas.openxmlformats.org/officeDocument/2006/relationships/slide" Target="slides/slide8.xml"/><Relationship Id="rId12" Type="http://schemas.openxmlformats.org/officeDocument/2006/relationships/slide" Target="slides/slide13.xml"/><Relationship Id="rId17" Type="http://schemas.openxmlformats.org/officeDocument/2006/relationships/slide" Target="slides/slide18.xml"/><Relationship Id="rId25" Type="http://schemas.openxmlformats.org/officeDocument/2006/relationships/slide" Target="slides/slide26.xml"/><Relationship Id="rId33" Type="http://schemas.openxmlformats.org/officeDocument/2006/relationships/slide" Target="slides/slide36.xml"/><Relationship Id="rId2" Type="http://schemas.openxmlformats.org/officeDocument/2006/relationships/slide" Target="slides/slide3.xml"/><Relationship Id="rId16" Type="http://schemas.openxmlformats.org/officeDocument/2006/relationships/slide" Target="slides/slide17.xml"/><Relationship Id="rId20" Type="http://schemas.openxmlformats.org/officeDocument/2006/relationships/slide" Target="slides/slide21.xml"/><Relationship Id="rId29" Type="http://schemas.openxmlformats.org/officeDocument/2006/relationships/slide" Target="slides/slide31.xml"/><Relationship Id="rId1" Type="http://schemas.openxmlformats.org/officeDocument/2006/relationships/slide" Target="slides/slide1.xml"/><Relationship Id="rId6" Type="http://schemas.openxmlformats.org/officeDocument/2006/relationships/slide" Target="slides/slide7.xml"/><Relationship Id="rId11" Type="http://schemas.openxmlformats.org/officeDocument/2006/relationships/slide" Target="slides/slide12.xml"/><Relationship Id="rId24" Type="http://schemas.openxmlformats.org/officeDocument/2006/relationships/slide" Target="slides/slide25.xml"/><Relationship Id="rId32" Type="http://schemas.openxmlformats.org/officeDocument/2006/relationships/slide" Target="slides/slide35.xml"/><Relationship Id="rId5" Type="http://schemas.openxmlformats.org/officeDocument/2006/relationships/slide" Target="slides/slide6.xml"/><Relationship Id="rId15" Type="http://schemas.openxmlformats.org/officeDocument/2006/relationships/slide" Target="slides/slide16.xml"/><Relationship Id="rId23" Type="http://schemas.openxmlformats.org/officeDocument/2006/relationships/slide" Target="slides/slide24.xml"/><Relationship Id="rId28" Type="http://schemas.openxmlformats.org/officeDocument/2006/relationships/slide" Target="slides/slide30.xml"/><Relationship Id="rId10" Type="http://schemas.openxmlformats.org/officeDocument/2006/relationships/slide" Target="slides/slide11.xml"/><Relationship Id="rId19" Type="http://schemas.openxmlformats.org/officeDocument/2006/relationships/slide" Target="slides/slide20.xml"/><Relationship Id="rId31" Type="http://schemas.openxmlformats.org/officeDocument/2006/relationships/slide" Target="slides/slide34.xml"/><Relationship Id="rId4" Type="http://schemas.openxmlformats.org/officeDocument/2006/relationships/slide" Target="slides/slide5.xml"/><Relationship Id="rId9" Type="http://schemas.openxmlformats.org/officeDocument/2006/relationships/slide" Target="slides/slide10.xml"/><Relationship Id="rId14" Type="http://schemas.openxmlformats.org/officeDocument/2006/relationships/slide" Target="slides/slide15.xml"/><Relationship Id="rId22" Type="http://schemas.openxmlformats.org/officeDocument/2006/relationships/slide" Target="slides/slide23.xml"/><Relationship Id="rId27" Type="http://schemas.openxmlformats.org/officeDocument/2006/relationships/slide" Target="slides/slide29.xml"/><Relationship Id="rId30" Type="http://schemas.openxmlformats.org/officeDocument/2006/relationships/slide" Target="slides/slide32.xml"/><Relationship Id="rId8" Type="http://schemas.openxmlformats.org/officeDocument/2006/relationships/slide" Target="slides/slide9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7208B9D6-2544-900E-BB98-9149F34B044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C845A6F-E35A-FD8B-F06C-89A22DC836ED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6F3DFA6-06C6-1048-B684-88F212921F3A}" type="datetimeFigureOut">
              <a:rPr lang="en-US" smtClean="0"/>
              <a:t>05/14/2023</a:t>
            </a:fld>
            <a:endParaRPr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7D994CC-4FAA-7885-5C7B-16934FB0311A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917068E-DF05-42E1-8599-065CD3A74C39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0C523D-85B9-6E4D-81B2-7B400FAFDC0F}" type="slidenum">
              <a:rPr lang="en-US" smtClean="0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57425620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/>
          </a:p>
        </p:txBody>
      </p:sp>
      <p:sp>
        <p:nvSpPr>
          <p:cNvPr id="118" name="Google Shape;118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Google Shape;270;g23e09a1bcf9_4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71" name="Google Shape;271;g23e09a1bcf9_4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ourier New" panose="02070309020205020404" pitchFamily="49" charset="0"/>
              <a:buChar char="o"/>
            </a:pPr>
            <a:r>
              <a:rPr lang="en-US" sz="1200" b="0" i="0" u="none" strike="noStrike" cap="none" dirty="0">
                <a:solidFill>
                  <a:schemeClr val="dk1"/>
                </a:solidFill>
                <a:latin typeface="Calibri"/>
                <a:cs typeface="Calibri"/>
                <a:sym typeface="Calibri"/>
              </a:rPr>
              <a:t>The biggest change is for H and N atom types. H drops by 0.5 Ang, and N drops by 1.0 Ang.</a:t>
            </a:r>
          </a:p>
          <a:p>
            <a: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ourier New" panose="02070309020205020404" pitchFamily="49" charset="0"/>
              <a:buChar char="o"/>
            </a:pPr>
            <a:r>
              <a:rPr lang="en-US" sz="1200" b="0" i="0" u="none" strike="noStrike" cap="none" dirty="0">
                <a:solidFill>
                  <a:schemeClr val="dk1"/>
                </a:solidFill>
                <a:latin typeface="Calibri"/>
                <a:cs typeface="Calibri"/>
                <a:sym typeface="Calibri"/>
              </a:rPr>
              <a:t>Referring back to the previous plot - CBs are greatly overestimated, and most of the host-guest complex that contains nitrogen atoms are the CBs.</a:t>
            </a:r>
          </a:p>
          <a:p>
            <a: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ourier New" panose="02070309020205020404" pitchFamily="49" charset="0"/>
              <a:buChar char="o"/>
            </a:pPr>
            <a:r>
              <a:rPr lang="en-US" sz="1200" b="0" i="0" u="none" strike="noStrike" cap="none" dirty="0">
                <a:solidFill>
                  <a:schemeClr val="dk1"/>
                </a:solidFill>
                <a:latin typeface="Calibri"/>
                <a:cs typeface="Calibri"/>
                <a:sym typeface="Calibri"/>
              </a:rPr>
              <a:t>Nitrogen atoms are not solvated enough.</a:t>
            </a:r>
          </a:p>
          <a:p>
            <a: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ourier New" panose="02070309020205020404" pitchFamily="49" charset="0"/>
              <a:buChar char="o"/>
            </a:pPr>
            <a:r>
              <a:rPr lang="en-US" sz="1200" b="0" i="0" u="none" strike="noStrike" cap="none" dirty="0">
                <a:solidFill>
                  <a:schemeClr val="dk1"/>
                </a:solidFill>
                <a:latin typeface="Calibri"/>
                <a:cs typeface="Calibri"/>
                <a:sym typeface="Calibri"/>
              </a:rPr>
              <a:t>To reduce the Q-Q interactions in CB host-guest complexes, </a:t>
            </a:r>
            <a:r>
              <a:rPr lang="en-US" sz="1200" b="0" i="0" u="none" strike="noStrike" cap="none" dirty="0" err="1">
                <a:solidFill>
                  <a:schemeClr val="dk1"/>
                </a:solidFill>
                <a:latin typeface="Calibri"/>
                <a:cs typeface="Calibri"/>
                <a:sym typeface="Calibri"/>
              </a:rPr>
              <a:t>ForceBalance</a:t>
            </a:r>
            <a:r>
              <a:rPr lang="en-US" sz="1200" b="0" i="0" u="none" strike="noStrike" cap="none" dirty="0">
                <a:solidFill>
                  <a:schemeClr val="dk1"/>
                </a:solidFill>
                <a:latin typeface="Calibri"/>
                <a:cs typeface="Calibri"/>
                <a:sym typeface="Calibri"/>
              </a:rPr>
              <a:t> shrinks the Nitrogen Radii.</a:t>
            </a:r>
            <a:endParaRPr sz="1200" b="0" i="0" u="none" strike="noStrike" cap="none" dirty="0">
              <a:solidFill>
                <a:schemeClr val="dk1"/>
              </a:solidFill>
              <a:latin typeface="Calibri"/>
              <a:cs typeface="Calibri"/>
              <a:sym typeface="Calibri"/>
            </a:endParaRPr>
          </a:p>
        </p:txBody>
      </p:sp>
      <p:sp>
        <p:nvSpPr>
          <p:cNvPr id="272" name="Google Shape;272;g23e09a1bcf9_4_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11</a:t>
            </a:fld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" name="Google Shape;309;g23e09a1bcf9_0_2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10" name="Google Shape;310;g23e09a1bcf9_0_23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11" name="Google Shape;311;g23e09a1bcf9_0_23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12</a:t>
            </a:fld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" name="Google Shape;331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32" name="Google Shape;332;p1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ourier New" panose="02070309020205020404" pitchFamily="49" charset="0"/>
              <a:buChar char="o"/>
            </a:pPr>
            <a:r>
              <a:rPr lang="en-US" sz="1200" b="0" i="0" u="none" strike="noStrike" cap="none" dirty="0">
                <a:solidFill>
                  <a:schemeClr val="dk1"/>
                </a:solidFill>
                <a:latin typeface="Calibri"/>
                <a:cs typeface="Calibri"/>
                <a:sym typeface="Calibri"/>
              </a:rPr>
              <a:t>Explain the calculation method - run outside of </a:t>
            </a:r>
            <a:r>
              <a:rPr lang="en-US" sz="1200" b="0" i="0" u="none" strike="noStrike" cap="none" dirty="0" err="1">
                <a:solidFill>
                  <a:schemeClr val="dk1"/>
                </a:solidFill>
                <a:latin typeface="Calibri"/>
                <a:cs typeface="Calibri"/>
                <a:sym typeface="Calibri"/>
              </a:rPr>
              <a:t>OpenFF</a:t>
            </a:r>
            <a:r>
              <a:rPr lang="en-US" sz="1200" b="0" i="0" u="none" strike="noStrike" cap="none" dirty="0">
                <a:solidFill>
                  <a:schemeClr val="dk1"/>
                </a:solidFill>
                <a:latin typeface="Calibri"/>
                <a:cs typeface="Calibri"/>
                <a:sym typeface="Calibri"/>
              </a:rPr>
              <a:t>-Evaluator because it is not implemented yet</a:t>
            </a:r>
          </a:p>
          <a:p>
            <a: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ourier New" panose="02070309020205020404" pitchFamily="49" charset="0"/>
              <a:buChar char="o"/>
            </a:pPr>
            <a:r>
              <a:rPr lang="en-US" sz="1200" b="0" i="0" u="none" strike="noStrike" cap="none" dirty="0">
                <a:solidFill>
                  <a:schemeClr val="dk1"/>
                </a:solidFill>
                <a:latin typeface="Calibri"/>
                <a:cs typeface="Calibri"/>
                <a:sym typeface="Calibri"/>
              </a:rPr>
              <a:t>In the next few slide, I will show the results with the AMBER ff99SB-ILDN forcefield, although, we did calculations with ff14SB and got similar results.</a:t>
            </a:r>
            <a:endParaRPr sz="1200" b="0" i="0" u="none" strike="noStrike" cap="none" dirty="0">
              <a:solidFill>
                <a:schemeClr val="dk1"/>
              </a:solidFill>
              <a:latin typeface="Calibri"/>
              <a:cs typeface="Calibri"/>
              <a:sym typeface="Calibri"/>
            </a:endParaRPr>
          </a:p>
        </p:txBody>
      </p:sp>
      <p:sp>
        <p:nvSpPr>
          <p:cNvPr id="333" name="Google Shape;333;p1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13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7" name="Google Shape;367;g23e09a1bcf9_0_18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68" name="Google Shape;368;g23e09a1bcf9_0_18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ourier New" panose="02070309020205020404" pitchFamily="49" charset="0"/>
              <a:buChar char="o"/>
            </a:pPr>
            <a:r>
              <a:rPr lang="en-US" sz="1200" b="0" i="0" u="none" strike="noStrike" cap="none" dirty="0">
                <a:solidFill>
                  <a:schemeClr val="dk1"/>
                </a:solidFill>
                <a:latin typeface="Calibri"/>
                <a:cs typeface="Calibri"/>
                <a:sym typeface="Calibri"/>
              </a:rPr>
              <a:t>Here, I replot the results from </a:t>
            </a:r>
            <a:r>
              <a:rPr lang="en-US" sz="1200" b="0" i="0" u="none" strike="noStrike" cap="none" dirty="0" err="1">
                <a:solidFill>
                  <a:schemeClr val="dk1"/>
                </a:solidFill>
                <a:latin typeface="Calibri"/>
                <a:cs typeface="Calibri"/>
                <a:sym typeface="Calibri"/>
              </a:rPr>
              <a:t>Alibay</a:t>
            </a:r>
            <a:r>
              <a:rPr lang="en-US" sz="1200" b="0" i="0" u="none" strike="noStrike" cap="none" dirty="0">
                <a:solidFill>
                  <a:schemeClr val="dk1"/>
                </a:solidFill>
                <a:latin typeface="Calibri"/>
                <a:cs typeface="Calibri"/>
                <a:sym typeface="Calibri"/>
              </a:rPr>
              <a:t> et. al. (Phil Biggin's lab) - ff99SB-ILDN with GAFF2 and TIP3P water model. </a:t>
            </a:r>
          </a:p>
          <a:p>
            <a: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ourier New" panose="02070309020205020404" pitchFamily="49" charset="0"/>
              <a:buChar char="o"/>
            </a:pPr>
            <a:r>
              <a:rPr lang="en-US" sz="1200" b="0" i="0" u="none" strike="noStrike" cap="none" dirty="0">
                <a:solidFill>
                  <a:schemeClr val="dk1"/>
                </a:solidFill>
                <a:latin typeface="Calibri"/>
                <a:cs typeface="Calibri"/>
                <a:sym typeface="Calibri"/>
              </a:rPr>
              <a:t>The calculated results show good agreement with the experiment - RMSE of 30 kcal/mol and R^2 of 0.7</a:t>
            </a:r>
          </a:p>
          <a:p>
            <a: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ourier New" panose="02070309020205020404" pitchFamily="49" charset="0"/>
              <a:buChar char="o"/>
            </a:pPr>
            <a:r>
              <a:rPr lang="en-US" sz="1200" b="0" i="0" u="none" strike="noStrike" cap="none" dirty="0">
                <a:solidFill>
                  <a:schemeClr val="dk1"/>
                </a:solidFill>
                <a:latin typeface="Calibri"/>
                <a:cs typeface="Calibri"/>
                <a:sym typeface="Calibri"/>
              </a:rPr>
              <a:t>For comparison, with GAFF2 and OBC2 – the RMSE doubled, and R^2 reduced slightly.</a:t>
            </a:r>
          </a:p>
          <a:p>
            <a: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ourier New" panose="02070309020205020404" pitchFamily="49" charset="0"/>
              <a:buChar char="o"/>
            </a:pPr>
            <a:r>
              <a:rPr lang="en-US" sz="1200" b="0" i="0" u="none" strike="noStrike" cap="none" dirty="0">
                <a:solidFill>
                  <a:schemeClr val="dk1"/>
                </a:solidFill>
                <a:latin typeface="Calibri"/>
                <a:cs typeface="Calibri"/>
                <a:sym typeface="Calibri"/>
              </a:rPr>
              <a:t>We see a similar trend with Sage and OBC2 – increased RMSE and reduced R^2.</a:t>
            </a:r>
            <a:endParaRPr sz="1200" b="0" i="0" u="none" strike="noStrike" cap="none" dirty="0">
              <a:solidFill>
                <a:schemeClr val="dk1"/>
              </a:solidFill>
              <a:latin typeface="Calibri"/>
              <a:cs typeface="Calibri"/>
              <a:sym typeface="Calibri"/>
            </a:endParaRPr>
          </a:p>
        </p:txBody>
      </p:sp>
      <p:sp>
        <p:nvSpPr>
          <p:cNvPr id="369" name="Google Shape;369;g23e09a1bcf9_0_18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14</a:t>
            </a:fld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1" name="Google Shape;381;g23e09a1bcf9_4_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82" name="Google Shape;382;g23e09a1bcf9_4_3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ourier New" panose="02070309020205020404" pitchFamily="49" charset="0"/>
              <a:buChar char="o"/>
            </a:pPr>
            <a:r>
              <a:rPr lang="en-US" sz="1200" b="0" i="0" u="none" strike="noStrike" cap="none" dirty="0">
                <a:solidFill>
                  <a:schemeClr val="dk1"/>
                </a:solidFill>
                <a:latin typeface="Calibri"/>
                <a:cs typeface="Calibri"/>
                <a:sym typeface="Calibri"/>
              </a:rPr>
              <a:t>With the HG-optimized radii, we see get better RMSE - even better than the explicit solvent  results</a:t>
            </a:r>
          </a:p>
          <a:p>
            <a: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ourier New" panose="02070309020205020404" pitchFamily="49" charset="0"/>
              <a:buChar char="o"/>
            </a:pPr>
            <a:r>
              <a:rPr lang="en-US" sz="1200" b="0" i="0" u="none" strike="noStrike" cap="none" dirty="0">
                <a:solidFill>
                  <a:schemeClr val="dk1"/>
                </a:solidFill>
                <a:latin typeface="Calibri"/>
                <a:cs typeface="Calibri"/>
                <a:sym typeface="Calibri"/>
              </a:rPr>
              <a:t>But the correlation gets worse - more scatter around the unity line.</a:t>
            </a:r>
            <a:endParaRPr sz="1200" b="0" i="0" u="none" strike="noStrike" cap="none" dirty="0">
              <a:solidFill>
                <a:schemeClr val="dk1"/>
              </a:solidFill>
              <a:latin typeface="Calibri"/>
              <a:cs typeface="Calibri"/>
              <a:sym typeface="Calibri"/>
            </a:endParaRPr>
          </a:p>
        </p:txBody>
      </p:sp>
      <p:sp>
        <p:nvSpPr>
          <p:cNvPr id="383" name="Google Shape;383;g23e09a1bcf9_4_3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15</a:t>
            </a:fld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5" name="Google Shape;395;g23e09a1bcf9_1_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96" name="Google Shape;396;g23e09a1bcf9_1_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ourier New" panose="02070309020205020404" pitchFamily="49" charset="0"/>
              <a:buChar char="o"/>
            </a:pPr>
            <a:r>
              <a:rPr lang="en-US" sz="1200" b="0" i="0" u="none" strike="noStrike" cap="none" dirty="0">
                <a:solidFill>
                  <a:schemeClr val="dk1"/>
                </a:solidFill>
                <a:latin typeface="Calibri"/>
                <a:cs typeface="Calibri"/>
                <a:sym typeface="Calibri"/>
              </a:rPr>
              <a:t>Number of lambda points - automatically determined with the trailblaze algorithm.</a:t>
            </a:r>
            <a:endParaRPr sz="1200" b="0" i="0" u="none" strike="noStrike" cap="none" dirty="0">
              <a:solidFill>
                <a:schemeClr val="dk1"/>
              </a:solidFill>
              <a:latin typeface="Calibri"/>
              <a:cs typeface="Calibri"/>
              <a:sym typeface="Calibri"/>
            </a:endParaRPr>
          </a:p>
        </p:txBody>
      </p:sp>
      <p:sp>
        <p:nvSpPr>
          <p:cNvPr id="397" name="Google Shape;397;g23e09a1bcf9_1_1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16</a:t>
            </a:fld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5" name="Google Shape;415;g23e09a1bcf9_1_4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16" name="Google Shape;416;g23e09a1bcf9_1_4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ourier New" panose="02070309020205020404" pitchFamily="49" charset="0"/>
              <a:buChar char="o"/>
            </a:pPr>
            <a:r>
              <a:rPr lang="en-US" sz="1200" b="0" i="0" u="none" strike="noStrike" cap="none" dirty="0">
                <a:solidFill>
                  <a:schemeClr val="dk1"/>
                </a:solidFill>
                <a:latin typeface="Calibri"/>
                <a:cs typeface="Calibri"/>
                <a:sym typeface="Calibri"/>
              </a:rPr>
              <a:t>GAFF1.7-TIP3P -- agrees well with the experiment, low RMSE, and high R^2</a:t>
            </a:r>
          </a:p>
          <a:p>
            <a: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ourier New" panose="02070309020205020404" pitchFamily="49" charset="0"/>
              <a:buChar char="o"/>
            </a:pPr>
            <a:r>
              <a:rPr lang="en-US" sz="1200" b="0" i="0" u="none" strike="noStrike" cap="none" dirty="0">
                <a:solidFill>
                  <a:schemeClr val="dk1"/>
                </a:solidFill>
                <a:latin typeface="Calibri"/>
                <a:cs typeface="Calibri"/>
                <a:sym typeface="Calibri"/>
              </a:rPr>
              <a:t>Sage-TIP3P -- performs better than GAFF1.7-TIP3P. RMSE of 1.6 kcal/mol, and R^2 of 0.9.</a:t>
            </a:r>
          </a:p>
          <a:p>
            <a: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ourier New" panose="02070309020205020404" pitchFamily="49" charset="0"/>
              <a:buChar char="o"/>
            </a:pPr>
            <a:r>
              <a:rPr lang="en-US" sz="1200" b="0" i="0" u="none" strike="noStrike" cap="none" dirty="0">
                <a:solidFill>
                  <a:schemeClr val="dk1"/>
                </a:solidFill>
                <a:latin typeface="Calibri"/>
                <a:cs typeface="Calibri"/>
                <a:sym typeface="Calibri"/>
              </a:rPr>
              <a:t>Sage-OBC2 -- performs just as good as the explicit solvent results</a:t>
            </a:r>
            <a:endParaRPr sz="1200" b="0" i="0" u="none" strike="noStrike" cap="none" dirty="0">
              <a:solidFill>
                <a:schemeClr val="dk1"/>
              </a:solidFill>
              <a:latin typeface="Calibri"/>
              <a:cs typeface="Calibri"/>
              <a:sym typeface="Calibri"/>
            </a:endParaRPr>
          </a:p>
        </p:txBody>
      </p:sp>
      <p:sp>
        <p:nvSpPr>
          <p:cNvPr id="417" name="Google Shape;417;g23e09a1bcf9_1_4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17</a:t>
            </a:fld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7" name="Google Shape;427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28" name="Google Shape;428;p1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ourier New" panose="02070309020205020404" pitchFamily="49" charset="0"/>
              <a:buChar char="o"/>
            </a:pPr>
            <a:r>
              <a:rPr lang="en-US" sz="1200" b="0" i="0" u="none" strike="noStrike" cap="none" dirty="0">
                <a:solidFill>
                  <a:schemeClr val="dk1"/>
                </a:solidFill>
                <a:latin typeface="Calibri"/>
                <a:cs typeface="Calibri"/>
                <a:sym typeface="Calibri"/>
              </a:rPr>
              <a:t>With the HG-optimized radii -- the deterioration of HFE.</a:t>
            </a:r>
          </a:p>
          <a:p>
            <a: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ourier New" panose="02070309020205020404" pitchFamily="49" charset="0"/>
              <a:buChar char="o"/>
            </a:pPr>
            <a:r>
              <a:rPr lang="en-US" sz="1200" b="0" i="0" u="none" strike="noStrike" cap="none" dirty="0">
                <a:solidFill>
                  <a:schemeClr val="dk1"/>
                </a:solidFill>
                <a:latin typeface="Calibri"/>
                <a:cs typeface="Calibri"/>
                <a:sym typeface="Calibri"/>
              </a:rPr>
              <a:t>The outliers are primarily molecules with nitrogen atoms.</a:t>
            </a:r>
          </a:p>
          <a:p>
            <a: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ourier New" panose="02070309020205020404" pitchFamily="49" charset="0"/>
              <a:buChar char="o"/>
            </a:pPr>
            <a:r>
              <a:rPr lang="en-US" sz="1200" b="0" i="0" u="none" strike="noStrike" cap="none" dirty="0">
                <a:solidFill>
                  <a:schemeClr val="dk1"/>
                </a:solidFill>
                <a:latin typeface="Calibri"/>
                <a:cs typeface="Calibri"/>
                <a:sym typeface="Calibri"/>
              </a:rPr>
              <a:t>Since the GB radius of nitrogen decreased from 1.55 Ang to 0.53 Ang -- nitrogen atoms become more solvated, which is the cause for the large HFEs.</a:t>
            </a:r>
            <a:endParaRPr sz="1200" b="0" i="0" u="none" strike="noStrike" cap="none" dirty="0">
              <a:solidFill>
                <a:schemeClr val="dk1"/>
              </a:solidFill>
              <a:latin typeface="Calibri"/>
              <a:cs typeface="Calibri"/>
              <a:sym typeface="Calibri"/>
            </a:endParaRPr>
          </a:p>
        </p:txBody>
      </p:sp>
      <p:sp>
        <p:nvSpPr>
          <p:cNvPr id="429" name="Google Shape;429;p1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18</a:t>
            </a:fld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8" name="Google Shape;468;p1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ourier New" panose="02070309020205020404" pitchFamily="49" charset="0"/>
              <a:buChar char="o"/>
            </a:pPr>
            <a:r>
              <a:rPr lang="en-US" sz="1200" b="0" i="0" u="none" strike="noStrike" cap="none" dirty="0">
                <a:solidFill>
                  <a:schemeClr val="dk1"/>
                </a:solidFill>
                <a:latin typeface="Calibri"/>
                <a:cs typeface="Calibri"/>
                <a:sym typeface="Calibri"/>
              </a:rPr>
              <a:t>HFE -- 4 steps to converge, to reduce HFE, </a:t>
            </a:r>
            <a:r>
              <a:rPr lang="en-US" sz="1200" b="0" i="0" u="none" strike="noStrike" cap="none" dirty="0" err="1">
                <a:solidFill>
                  <a:schemeClr val="dk1"/>
                </a:solidFill>
                <a:latin typeface="Calibri"/>
                <a:cs typeface="Calibri"/>
                <a:sym typeface="Calibri"/>
              </a:rPr>
              <a:t>ForceBalance</a:t>
            </a:r>
            <a:r>
              <a:rPr lang="en-US" sz="1200" b="0" i="0" u="none" strike="noStrike" cap="none" dirty="0">
                <a:solidFill>
                  <a:schemeClr val="dk1"/>
                </a:solidFill>
                <a:latin typeface="Calibri"/>
                <a:cs typeface="Calibri"/>
                <a:sym typeface="Calibri"/>
              </a:rPr>
              <a:t> increases the Oxygen radius (1.50 Ang to 1.60 Ang) so that the molecule is not as solvated.</a:t>
            </a:r>
          </a:p>
          <a:p>
            <a: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ourier New" panose="02070309020205020404" pitchFamily="49" charset="0"/>
              <a:buChar char="o"/>
            </a:pPr>
            <a:r>
              <a:rPr lang="en-US" sz="1200" b="0" i="0" u="none" strike="noStrike" cap="none" dirty="0">
                <a:solidFill>
                  <a:schemeClr val="dk1"/>
                </a:solidFill>
                <a:latin typeface="Calibri"/>
                <a:cs typeface="Calibri"/>
                <a:sym typeface="Calibri"/>
              </a:rPr>
              <a:t>HG -- 4 steps to converge, to reduce H-G binding, </a:t>
            </a:r>
            <a:r>
              <a:rPr lang="en-US" sz="1200" b="0" i="0" u="none" strike="noStrike" cap="none" dirty="0" err="1">
                <a:solidFill>
                  <a:schemeClr val="dk1"/>
                </a:solidFill>
                <a:latin typeface="Calibri"/>
                <a:cs typeface="Calibri"/>
                <a:sym typeface="Calibri"/>
              </a:rPr>
              <a:t>ForceBalance</a:t>
            </a:r>
            <a:r>
              <a:rPr lang="en-US" sz="1200" b="0" i="0" u="none" strike="noStrike" cap="none" dirty="0">
                <a:solidFill>
                  <a:schemeClr val="dk1"/>
                </a:solidFill>
                <a:latin typeface="Calibri"/>
                <a:cs typeface="Calibri"/>
                <a:sym typeface="Calibri"/>
              </a:rPr>
              <a:t> decreases the Oxygen radius (1.50 Ang to 1.10 Ang) so that the Q-Q interactions between the host and guest are screened.</a:t>
            </a:r>
          </a:p>
          <a:p>
            <a: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ourier New" panose="02070309020205020404" pitchFamily="49" charset="0"/>
              <a:buChar char="o"/>
            </a:pPr>
            <a:r>
              <a:rPr lang="en-US" sz="1200" b="0" i="0" u="none" strike="noStrike" cap="none" dirty="0">
                <a:solidFill>
                  <a:schemeClr val="dk1"/>
                </a:solidFill>
                <a:latin typeface="Calibri"/>
                <a:cs typeface="Calibri"/>
                <a:sym typeface="Calibri"/>
              </a:rPr>
              <a:t>There is a tug-of-war in trying to find good GB radii that can fit both HFE and H-G binding. </a:t>
            </a:r>
          </a:p>
          <a:p>
            <a: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ourier New" panose="02070309020205020404" pitchFamily="49" charset="0"/>
              <a:buChar char="o"/>
            </a:pPr>
            <a:r>
              <a:rPr lang="en-US" sz="1200" b="0" i="0" u="none" strike="noStrike" cap="none" dirty="0">
                <a:solidFill>
                  <a:schemeClr val="dk1"/>
                </a:solidFill>
                <a:latin typeface="Calibri"/>
                <a:cs typeface="Calibri"/>
                <a:sym typeface="Calibri"/>
              </a:rPr>
              <a:t>There are many aspects to this that need to be investigated -- optimize other parameters than just the GB radius</a:t>
            </a:r>
          </a:p>
        </p:txBody>
      </p:sp>
      <p:sp>
        <p:nvSpPr>
          <p:cNvPr id="469" name="Google Shape;469;p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8" name="Google Shape;468;p1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ourier New" panose="02070309020205020404" pitchFamily="49" charset="0"/>
              <a:buChar char="o"/>
            </a:pPr>
            <a:r>
              <a:rPr lang="en-US" sz="1200" b="0" i="0" u="none" strike="noStrike" cap="none" dirty="0">
                <a:solidFill>
                  <a:schemeClr val="dk1"/>
                </a:solidFill>
                <a:latin typeface="Calibri"/>
                <a:cs typeface="Calibri"/>
                <a:sym typeface="Calibri"/>
              </a:rPr>
              <a:t>HFE -- 4 steps to converge, to reduce HFE, </a:t>
            </a:r>
            <a:r>
              <a:rPr lang="en-US" sz="1200" b="0" i="0" u="none" strike="noStrike" cap="none" dirty="0" err="1">
                <a:solidFill>
                  <a:schemeClr val="dk1"/>
                </a:solidFill>
                <a:latin typeface="Calibri"/>
                <a:cs typeface="Calibri"/>
                <a:sym typeface="Calibri"/>
              </a:rPr>
              <a:t>ForceBalance</a:t>
            </a:r>
            <a:r>
              <a:rPr lang="en-US" sz="1200" b="0" i="0" u="none" strike="noStrike" cap="none" dirty="0">
                <a:solidFill>
                  <a:schemeClr val="dk1"/>
                </a:solidFill>
                <a:latin typeface="Calibri"/>
                <a:cs typeface="Calibri"/>
                <a:sym typeface="Calibri"/>
              </a:rPr>
              <a:t> increases the Oxygen radius (1.50 Ang to 1.60 Ang) so that the molecule is not as solvated.</a:t>
            </a:r>
          </a:p>
          <a:p>
            <a: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ourier New" panose="02070309020205020404" pitchFamily="49" charset="0"/>
              <a:buChar char="o"/>
            </a:pPr>
            <a:r>
              <a:rPr lang="en-US" sz="1200" b="0" i="0" u="none" strike="noStrike" cap="none" dirty="0">
                <a:solidFill>
                  <a:schemeClr val="dk1"/>
                </a:solidFill>
                <a:latin typeface="Calibri"/>
                <a:cs typeface="Calibri"/>
                <a:sym typeface="Calibri"/>
              </a:rPr>
              <a:t>HG -- 4 steps to converge, to reduce H-G binding, </a:t>
            </a:r>
            <a:r>
              <a:rPr lang="en-US" sz="1200" b="0" i="0" u="none" strike="noStrike" cap="none" dirty="0" err="1">
                <a:solidFill>
                  <a:schemeClr val="dk1"/>
                </a:solidFill>
                <a:latin typeface="Calibri"/>
                <a:cs typeface="Calibri"/>
                <a:sym typeface="Calibri"/>
              </a:rPr>
              <a:t>ForceBalance</a:t>
            </a:r>
            <a:r>
              <a:rPr lang="en-US" sz="1200" b="0" i="0" u="none" strike="noStrike" cap="none" dirty="0">
                <a:solidFill>
                  <a:schemeClr val="dk1"/>
                </a:solidFill>
                <a:latin typeface="Calibri"/>
                <a:cs typeface="Calibri"/>
                <a:sym typeface="Calibri"/>
              </a:rPr>
              <a:t> decreases the Oxygen radius (1.50 Ang to 1.10 Ang) so that the Q-Q interactions between the host and guest are screened.</a:t>
            </a:r>
          </a:p>
          <a:p>
            <a: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ourier New" panose="02070309020205020404" pitchFamily="49" charset="0"/>
              <a:buChar char="o"/>
            </a:pPr>
            <a:r>
              <a:rPr lang="en-US" sz="1200" b="0" i="0" u="none" strike="noStrike" cap="none" dirty="0">
                <a:solidFill>
                  <a:schemeClr val="dk1"/>
                </a:solidFill>
                <a:latin typeface="Calibri"/>
                <a:cs typeface="Calibri"/>
                <a:sym typeface="Calibri"/>
              </a:rPr>
              <a:t>There is a tug-of-war in trying to find good GB radii that can fit both HFE and H-G binding. </a:t>
            </a:r>
          </a:p>
          <a:p>
            <a: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ourier New" panose="02070309020205020404" pitchFamily="49" charset="0"/>
              <a:buChar char="o"/>
            </a:pPr>
            <a:r>
              <a:rPr lang="en-US" sz="1200" b="0" i="0" u="none" strike="noStrike" cap="none" dirty="0">
                <a:solidFill>
                  <a:schemeClr val="dk1"/>
                </a:solidFill>
                <a:latin typeface="Calibri"/>
                <a:cs typeface="Calibri"/>
                <a:sym typeface="Calibri"/>
              </a:rPr>
              <a:t>There are many aspects to this that need to be investigated -- optimize other parameters than just the GB radius</a:t>
            </a:r>
          </a:p>
        </p:txBody>
      </p:sp>
      <p:sp>
        <p:nvSpPr>
          <p:cNvPr id="469" name="Google Shape;469;p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79086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g23e09a1bcf9_1_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35" name="Google Shape;135;g23e09a1bcf9_1_3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171450" lvl="0" indent="-171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Courier New" panose="02070309020205020404" pitchFamily="49" charset="0"/>
              <a:buChar char="o"/>
            </a:pPr>
            <a:r>
              <a:rPr lang="en-US" dirty="0"/>
              <a:t>Recent efforts have been to refit FF parameters to physical data rather than just fitting them to QM.</a:t>
            </a:r>
          </a:p>
          <a:p>
            <a:pPr marL="171450" lvl="0" indent="-171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Courier New" panose="02070309020205020404" pitchFamily="49" charset="0"/>
              <a:buChar char="o"/>
            </a:pPr>
            <a:r>
              <a:rPr lang="en-US" dirty="0" err="1"/>
              <a:t>OpenFF</a:t>
            </a:r>
            <a:r>
              <a:rPr lang="en-US" dirty="0"/>
              <a:t> Sage comes with LJ parameters refitted to densities and enthalpy of mixing – 30 LJ parameters (epsilon and </a:t>
            </a:r>
            <a:r>
              <a:rPr lang="en-US" dirty="0" err="1"/>
              <a:t>Rmin</a:t>
            </a:r>
            <a:r>
              <a:rPr lang="en-US" dirty="0"/>
              <a:t>/2)</a:t>
            </a:r>
          </a:p>
          <a:p>
            <a:pPr marL="171450" lvl="0" indent="-171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Courier New" panose="02070309020205020404" pitchFamily="49" charset="0"/>
              <a:buChar char="o"/>
            </a:pPr>
            <a:r>
              <a:rPr lang="en-US" dirty="0"/>
              <a:t>We want to test how well refitting FF parameters to host-guest binding data transfers to other properties.</a:t>
            </a:r>
          </a:p>
          <a:p>
            <a:pPr marL="171450" lvl="0" indent="-171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Courier New" panose="02070309020205020404" pitchFamily="49" charset="0"/>
              <a:buChar char="o"/>
            </a:pPr>
            <a:r>
              <a:rPr lang="en-US" dirty="0"/>
              <a:t>A case study – optimize parameters of an implicit solvent model because it is much faster than explicit solvent calculations.</a:t>
            </a:r>
          </a:p>
        </p:txBody>
      </p:sp>
      <p:sp>
        <p:nvSpPr>
          <p:cNvPr id="136" name="Google Shape;136;g23e09a1bcf9_1_3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3</a:t>
            </a:fld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8" name="Google Shape;438;g23e09a1bcf9_0_2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39" name="Google Shape;439;g23e09a1bcf9_0_22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/>
          </a:p>
        </p:txBody>
      </p:sp>
      <p:sp>
        <p:nvSpPr>
          <p:cNvPr id="440" name="Google Shape;440;g23e09a1bcf9_0_22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21</a:t>
            </a:fld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8" name="Google Shape;438;g23e09a1bcf9_0_2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39" name="Google Shape;439;g23e09a1bcf9_0_22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/>
          </a:p>
        </p:txBody>
      </p:sp>
      <p:sp>
        <p:nvSpPr>
          <p:cNvPr id="440" name="Google Shape;440;g23e09a1bcf9_0_22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22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29895340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" name="Google Shape;450;g6cbd3a740a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51" name="Google Shape;451;g6cbd3a740a_0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452" name="Google Shape;452;g6cbd3a740a_0_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fld id="{00000000-1234-1234-1234-123412341234}" type="slidenum">
              <a:rPr lang="en-US"/>
              <a:t>23</a:t>
            </a:fld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8" name="Google Shape;118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67007127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" name="Google Shape;501;g23e09a1bcf9_4_4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02" name="Google Shape;502;g23e09a1bcf9_4_4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503" name="Google Shape;503;g23e09a1bcf9_4_4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27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85736677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28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09660833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Google Shape;250;g23e09a1bcf9_0_15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51" name="Google Shape;251;g23e09a1bcf9_0_15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171450" lvl="0" indent="-171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ial" panose="020B0604020202020204" pitchFamily="34" charset="0"/>
              <a:buChar char="•"/>
            </a:pPr>
            <a:r>
              <a:rPr lang="en-US" dirty="0"/>
              <a:t>Move legend to lower left</a:t>
            </a:r>
            <a:endParaRPr dirty="0"/>
          </a:p>
        </p:txBody>
      </p:sp>
      <p:sp>
        <p:nvSpPr>
          <p:cNvPr id="252" name="Google Shape;252;g23e09a1bcf9_0_15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29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03006399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Google Shape;250;g23e09a1bcf9_0_15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51" name="Google Shape;251;g23e09a1bcf9_0_15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171450" lvl="0" indent="-171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ial" panose="020B0604020202020204" pitchFamily="34" charset="0"/>
              <a:buChar char="•"/>
            </a:pPr>
            <a:endParaRPr dirty="0"/>
          </a:p>
        </p:txBody>
      </p:sp>
      <p:sp>
        <p:nvSpPr>
          <p:cNvPr id="252" name="Google Shape;252;g23e09a1bcf9_0_15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30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027782228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" name="Google Shape;300;g23e09a1bcf9_4_10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01" name="Google Shape;301;g23e09a1bcf9_4_10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/>
          </a:p>
        </p:txBody>
      </p:sp>
      <p:sp>
        <p:nvSpPr>
          <p:cNvPr id="302" name="Google Shape;302;g23e09a1bcf9_4_10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31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353244807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" name="Google Shape;300;g23e09a1bcf9_4_10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01" name="Google Shape;301;g23e09a1bcf9_4_10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/>
          </a:p>
        </p:txBody>
      </p:sp>
      <p:sp>
        <p:nvSpPr>
          <p:cNvPr id="302" name="Google Shape;302;g23e09a1bcf9_4_10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32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3617454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g23e09a1bcf9_0_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5" name="Google Shape;145;g23e09a1bcf9_0_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ourier New" panose="02070309020205020404" pitchFamily="49" charset="0"/>
              <a:buChar char="o"/>
            </a:pPr>
            <a:r>
              <a:rPr lang="en-US" sz="1200" b="0" i="0" u="none" strike="noStrike" cap="none" dirty="0">
                <a:solidFill>
                  <a:schemeClr val="dk1"/>
                </a:solidFill>
                <a:latin typeface="Calibri"/>
                <a:cs typeface="Calibri"/>
                <a:sym typeface="Calibri"/>
              </a:rPr>
              <a:t>Small molecules bound by non-covalent bonding</a:t>
            </a:r>
          </a:p>
          <a:p>
            <a: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ourier New" panose="02070309020205020404" pitchFamily="49" charset="0"/>
              <a:buChar char="o"/>
            </a:pPr>
            <a:r>
              <a:rPr lang="en-US" sz="1200" b="0" i="0" u="none" strike="noStrike" cap="none" dirty="0">
                <a:solidFill>
                  <a:schemeClr val="dk1"/>
                </a:solidFill>
                <a:latin typeface="Calibri"/>
                <a:cs typeface="Calibri"/>
                <a:sym typeface="Calibri"/>
              </a:rPr>
              <a:t>Used in SAMPL blind challenge, tried and tested</a:t>
            </a:r>
          </a:p>
          <a:p>
            <a: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ourier New" panose="02070309020205020404" pitchFamily="49" charset="0"/>
              <a:buChar char="o"/>
            </a:pPr>
            <a:r>
              <a:rPr lang="en-US" sz="1200" b="0" i="0" u="none" strike="noStrike" cap="none" dirty="0">
                <a:solidFill>
                  <a:schemeClr val="dk1"/>
                </a:solidFill>
                <a:latin typeface="Calibri"/>
                <a:cs typeface="Calibri"/>
                <a:sym typeface="Calibri"/>
              </a:rPr>
              <a:t>Good size as a surrogate for Protein-Ligand systems</a:t>
            </a:r>
            <a:endParaRPr sz="1200" b="0" i="0" u="none" strike="noStrike" cap="none" dirty="0">
              <a:solidFill>
                <a:schemeClr val="dk1"/>
              </a:solidFill>
              <a:latin typeface="Calibri"/>
              <a:cs typeface="Calibri"/>
              <a:sym typeface="Calibri"/>
            </a:endParaRPr>
          </a:p>
        </p:txBody>
      </p:sp>
      <p:sp>
        <p:nvSpPr>
          <p:cNvPr id="146" name="Google Shape;146;g23e09a1bcf9_0_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4</a:t>
            </a:fld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" name="Google Shape;501;g23e09a1bcf9_4_4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02" name="Google Shape;502;g23e09a1bcf9_4_4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171450" lvl="0" indent="-171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ial" panose="020B0604020202020204" pitchFamily="34" charset="0"/>
              <a:buChar char="•"/>
            </a:pPr>
            <a:r>
              <a:rPr lang="en-US" dirty="0"/>
              <a:t>Show protein stability for the HG-optimized GB radii</a:t>
            </a:r>
            <a:endParaRPr dirty="0"/>
          </a:p>
        </p:txBody>
      </p:sp>
      <p:sp>
        <p:nvSpPr>
          <p:cNvPr id="503" name="Google Shape;503;g23e09a1bcf9_4_4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34</a:t>
            </a:fld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9" name="Google Shape;509;p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10" name="Google Shape;510;p2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511" name="Google Shape;511;p2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35</a:t>
            </a:fld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9" name="Google Shape;509;p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10" name="Google Shape;510;p2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511" name="Google Shape;511;p2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36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18600791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g23e09a1bcf9_0_15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58" name="Google Shape;158;g23e09a1bcf9_0_15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ourier New" panose="02070309020205020404" pitchFamily="49" charset="0"/>
              <a:buChar char="o"/>
            </a:pPr>
            <a:r>
              <a:rPr lang="en-US" sz="1200" b="0" i="0" u="none" strike="noStrike" cap="none" dirty="0">
                <a:solidFill>
                  <a:schemeClr val="dk1"/>
                </a:solidFill>
                <a:latin typeface="Calibri"/>
                <a:cs typeface="Calibri"/>
                <a:sym typeface="Calibri"/>
              </a:rPr>
              <a:t>Built-in properties – density, dielectric constant, and enthalpy of mixing and enthalpy of vaporization.</a:t>
            </a:r>
          </a:p>
          <a:p>
            <a: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ourier New" panose="02070309020205020404" pitchFamily="49" charset="0"/>
              <a:buChar char="o"/>
            </a:pPr>
            <a:r>
              <a:rPr lang="en-US" sz="1200" b="0" i="0" u="none" strike="noStrike" cap="none" dirty="0">
                <a:solidFill>
                  <a:schemeClr val="dk1"/>
                </a:solidFill>
                <a:latin typeface="Calibri"/>
                <a:cs typeface="Calibri"/>
                <a:sym typeface="Calibri"/>
              </a:rPr>
              <a:t>Two properties depend on external programs – Hydration Free Energy (Yank) and Host-Guest binding free energy (</a:t>
            </a:r>
            <a:r>
              <a:rPr lang="en-US" sz="1200" b="0" i="0" u="none" strike="noStrike" cap="none" dirty="0" err="1">
                <a:solidFill>
                  <a:schemeClr val="dk1"/>
                </a:solidFill>
                <a:latin typeface="Calibri"/>
                <a:cs typeface="Calibri"/>
                <a:sym typeface="Calibri"/>
              </a:rPr>
              <a:t>pAPRika</a:t>
            </a:r>
            <a:r>
              <a:rPr lang="en-US" sz="1200" b="0" i="0" u="none" strike="noStrike" cap="none" dirty="0">
                <a:solidFill>
                  <a:schemeClr val="dk1"/>
                </a:solidFill>
                <a:latin typeface="Calibri"/>
                <a:cs typeface="Calibri"/>
                <a:sym typeface="Calibri"/>
              </a:rPr>
              <a:t>)</a:t>
            </a:r>
          </a:p>
          <a:p>
            <a: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ourier New" panose="02070309020205020404" pitchFamily="49" charset="0"/>
              <a:buChar char="o"/>
            </a:pPr>
            <a:r>
              <a:rPr lang="en-US" sz="1200" b="0" i="0" u="none" strike="noStrike" cap="none" dirty="0">
                <a:solidFill>
                  <a:schemeClr val="dk1"/>
                </a:solidFill>
                <a:latin typeface="Calibri"/>
                <a:cs typeface="Calibri"/>
                <a:sym typeface="Calibri"/>
              </a:rPr>
              <a:t>There are plans to replace Yank with </a:t>
            </a:r>
            <a:r>
              <a:rPr lang="en-US" sz="1200" b="0" i="0" u="none" strike="noStrike" cap="none" dirty="0" err="1">
                <a:solidFill>
                  <a:schemeClr val="dk1"/>
                </a:solidFill>
                <a:latin typeface="Calibri"/>
                <a:cs typeface="Calibri"/>
                <a:sym typeface="Calibri"/>
              </a:rPr>
              <a:t>Perses</a:t>
            </a:r>
            <a:r>
              <a:rPr lang="en-US" sz="1200" b="0" i="0" u="none" strike="noStrike" cap="none" dirty="0">
                <a:solidFill>
                  <a:schemeClr val="dk1"/>
                </a:solidFill>
                <a:latin typeface="Calibri"/>
                <a:cs typeface="Calibri"/>
                <a:sym typeface="Calibri"/>
              </a:rPr>
              <a:t>.</a:t>
            </a:r>
          </a:p>
          <a:p>
            <a: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ourier New" panose="02070309020205020404" pitchFamily="49" charset="0"/>
              <a:buChar char="o"/>
            </a:pPr>
            <a:r>
              <a:rPr lang="en-US" sz="1200" b="0" i="0" u="none" strike="noStrike" cap="none" dirty="0">
                <a:solidFill>
                  <a:schemeClr val="dk1"/>
                </a:solidFill>
                <a:latin typeface="Calibri"/>
                <a:cs typeface="Calibri"/>
                <a:sym typeface="Calibri"/>
              </a:rPr>
              <a:t>Estimated physical properties are then funneled to </a:t>
            </a:r>
            <a:r>
              <a:rPr lang="en-US" sz="1200" b="0" i="0" u="none" strike="noStrike" cap="none" dirty="0" err="1">
                <a:solidFill>
                  <a:schemeClr val="dk1"/>
                </a:solidFill>
                <a:latin typeface="Calibri"/>
                <a:cs typeface="Calibri"/>
                <a:sym typeface="Calibri"/>
              </a:rPr>
              <a:t>ForceBalance</a:t>
            </a:r>
            <a:r>
              <a:rPr lang="en-US" sz="1200" b="0" i="0" u="none" strike="noStrike" cap="none" dirty="0">
                <a:solidFill>
                  <a:schemeClr val="dk1"/>
                </a:solidFill>
                <a:latin typeface="Calibri"/>
                <a:cs typeface="Calibri"/>
                <a:sym typeface="Calibri"/>
              </a:rPr>
              <a:t>, which returns the optimized FF using a gradient-based optimizer.</a:t>
            </a:r>
          </a:p>
          <a:p>
            <a: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ourier New" panose="02070309020205020404" pitchFamily="49" charset="0"/>
              <a:buChar char="o"/>
            </a:pPr>
            <a:r>
              <a:rPr lang="en-US" sz="1200" b="0" i="0" u="none" strike="noStrike" cap="none" dirty="0">
                <a:solidFill>
                  <a:schemeClr val="dk1"/>
                </a:solidFill>
                <a:latin typeface="Calibri"/>
                <a:cs typeface="Calibri"/>
                <a:sym typeface="Calibri"/>
              </a:rPr>
              <a:t>The Objective function – weighted least squares</a:t>
            </a:r>
          </a:p>
        </p:txBody>
      </p:sp>
      <p:sp>
        <p:nvSpPr>
          <p:cNvPr id="159" name="Google Shape;159;g23e09a1bcf9_0_15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5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g23e09a1bcf9_0_1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34" name="Google Shape;234;g23e09a1bcf9_0_12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ourier New" panose="02070309020205020404" pitchFamily="49" charset="0"/>
              <a:buChar char="o"/>
              <a:tabLst/>
              <a:defRPr/>
            </a:pPr>
            <a:r>
              <a:rPr lang="en-US" sz="1200" b="0" i="0" u="none" strike="noStrike" cap="none" dirty="0">
                <a:solidFill>
                  <a:schemeClr val="dk1"/>
                </a:solidFill>
                <a:latin typeface="Calibri"/>
                <a:cs typeface="Calibri"/>
                <a:sym typeface="Calibri"/>
              </a:rPr>
              <a:t>We attach a series of restraints that positions and orients the host-guest complex in the bound state. </a:t>
            </a:r>
          </a:p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ourier New" panose="02070309020205020404" pitchFamily="49" charset="0"/>
              <a:buChar char="o"/>
              <a:tabLst/>
              <a:defRPr/>
            </a:pPr>
            <a:r>
              <a:rPr lang="en-US" sz="1200" b="0" i="0" u="none" strike="noStrike" cap="none" dirty="0">
                <a:solidFill>
                  <a:schemeClr val="dk1"/>
                </a:solidFill>
                <a:latin typeface="Calibri"/>
                <a:cs typeface="Calibri"/>
                <a:sym typeface="Calibri"/>
              </a:rPr>
              <a:t>We pull the guest molecule out of the cavity up to a certain distance.</a:t>
            </a:r>
          </a:p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ourier New" panose="02070309020205020404" pitchFamily="49" charset="0"/>
              <a:buChar char="o"/>
              <a:tabLst/>
              <a:defRPr/>
            </a:pPr>
            <a:r>
              <a:rPr lang="en-US" sz="1200" b="0" i="0" u="none" strike="noStrike" cap="none" dirty="0">
                <a:solidFill>
                  <a:schemeClr val="dk1"/>
                </a:solidFill>
                <a:latin typeface="Calibri"/>
                <a:cs typeface="Calibri"/>
                <a:sym typeface="Calibri"/>
              </a:rPr>
              <a:t>We estimate the work of releasing the restraints – standard-state concentration.</a:t>
            </a:r>
          </a:p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ourier New" panose="02070309020205020404" pitchFamily="49" charset="0"/>
              <a:buChar char="o"/>
              <a:tabLst/>
              <a:defRPr/>
            </a:pPr>
            <a:r>
              <a:rPr lang="en-US" sz="1200" b="0" i="0" u="none" strike="noStrike" cap="none" dirty="0" err="1">
                <a:solidFill>
                  <a:schemeClr val="dk1"/>
                </a:solidFill>
                <a:latin typeface="Calibri"/>
                <a:cs typeface="Calibri"/>
                <a:sym typeface="Calibri"/>
              </a:rPr>
              <a:t>pAPRika</a:t>
            </a:r>
            <a:r>
              <a:rPr lang="en-US" sz="1200" b="0" i="0" u="none" strike="noStrike" cap="none" dirty="0">
                <a:solidFill>
                  <a:schemeClr val="dk1"/>
                </a:solidFill>
                <a:latin typeface="Calibri"/>
                <a:cs typeface="Calibri"/>
                <a:sym typeface="Calibri"/>
              </a:rPr>
              <a:t> was used to benchmark H-G binding with the SMIRNOFF99Frosst force field (precursor to </a:t>
            </a:r>
            <a:r>
              <a:rPr lang="en-US" sz="1200" b="0" i="0" u="none" strike="noStrike" cap="none" dirty="0" err="1">
                <a:solidFill>
                  <a:schemeClr val="dk1"/>
                </a:solidFill>
                <a:latin typeface="Calibri"/>
                <a:cs typeface="Calibri"/>
                <a:sym typeface="Calibri"/>
              </a:rPr>
              <a:t>OpenFF</a:t>
            </a:r>
            <a:r>
              <a:rPr lang="en-US" sz="1200" b="0" i="0" u="none" strike="noStrike" cap="none" dirty="0">
                <a:solidFill>
                  <a:schemeClr val="dk1"/>
                </a:solidFill>
                <a:latin typeface="Calibri"/>
                <a:cs typeface="Calibri"/>
                <a:sym typeface="Calibri"/>
              </a:rPr>
              <a:t> force fields)</a:t>
            </a:r>
          </a:p>
          <a:p>
            <a: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ourier New" panose="02070309020205020404" pitchFamily="49" charset="0"/>
              <a:buChar char="o"/>
            </a:pPr>
            <a:endParaRPr lang="en-US" sz="1200" b="0" i="0" u="none" strike="noStrike" cap="none" dirty="0">
              <a:solidFill>
                <a:schemeClr val="dk1"/>
              </a:solidFill>
              <a:latin typeface="Calibri"/>
              <a:cs typeface="Calibri"/>
              <a:sym typeface="Calibri"/>
            </a:endParaRPr>
          </a:p>
        </p:txBody>
      </p:sp>
      <p:sp>
        <p:nvSpPr>
          <p:cNvPr id="235" name="Google Shape;235;g23e09a1bcf9_0_12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6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65447289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g23e09a1bcf9_0_1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34" name="Google Shape;234;g23e09a1bcf9_0_12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ourier New" panose="02070309020205020404" pitchFamily="49" charset="0"/>
              <a:buChar char="o"/>
            </a:pPr>
            <a:r>
              <a:rPr lang="en-US" sz="1200" b="0" i="0" u="none" strike="noStrike" cap="none" dirty="0">
                <a:solidFill>
                  <a:schemeClr val="dk1"/>
                </a:solidFill>
                <a:latin typeface="Calibri"/>
                <a:cs typeface="Calibri"/>
                <a:sym typeface="Calibri"/>
              </a:rPr>
              <a:t>3 types of host molecules – cyclodextrins, cucurbiturils, and octa-acids (2 variants for each type)</a:t>
            </a:r>
          </a:p>
          <a:p>
            <a: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ourier New" panose="02070309020205020404" pitchFamily="49" charset="0"/>
              <a:buChar char="o"/>
            </a:pPr>
            <a:r>
              <a:rPr lang="en-US" sz="1200" b="0" i="0" u="none" strike="noStrike" cap="none" dirty="0">
                <a:solidFill>
                  <a:schemeClr val="dk1"/>
                </a:solidFill>
                <a:latin typeface="Calibri"/>
                <a:cs typeface="Calibri"/>
                <a:sym typeface="Calibri"/>
              </a:rPr>
              <a:t>Cyclodextrin and Cucurbiturils have portals on either side but Octa-acids only have one opening.</a:t>
            </a:r>
          </a:p>
          <a:p>
            <a: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ourier New" panose="02070309020205020404" pitchFamily="49" charset="0"/>
              <a:buChar char="o"/>
            </a:pPr>
            <a:r>
              <a:rPr lang="en-US" sz="1200" b="0" i="0" u="none" strike="noStrike" cap="none" dirty="0">
                <a:solidFill>
                  <a:schemeClr val="dk1"/>
                </a:solidFill>
                <a:latin typeface="Calibri"/>
                <a:cs typeface="Calibri"/>
                <a:sym typeface="Calibri"/>
              </a:rPr>
              <a:t>Curated 126 host-guest complexes, mainly SAMPL challenges – contain acids, aliphatic amines, cyclic alcohols, and drug-like molecules</a:t>
            </a:r>
          </a:p>
          <a:p>
            <a: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ourier New" panose="02070309020205020404" pitchFamily="49" charset="0"/>
              <a:buChar char="o"/>
            </a:pPr>
            <a:r>
              <a:rPr lang="en-US" sz="1200" b="0" i="0" u="none" strike="noStrike" cap="none" dirty="0">
                <a:solidFill>
                  <a:schemeClr val="dk1"/>
                </a:solidFill>
                <a:latin typeface="Calibri"/>
                <a:cs typeface="Calibri"/>
                <a:sym typeface="Calibri"/>
              </a:rPr>
              <a:t>Selected 36 host-guest complexes for the training set – 6 for each host molecule.</a:t>
            </a:r>
          </a:p>
        </p:txBody>
      </p:sp>
      <p:sp>
        <p:nvSpPr>
          <p:cNvPr id="235" name="Google Shape;235;g23e09a1bcf9_0_12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7</a:t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g23e09a1bcf9_0_16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11" name="Google Shape;211;g23e09a1bcf9_0_16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ourier New" panose="02070309020205020404" pitchFamily="49" charset="0"/>
              <a:buChar char="o"/>
            </a:pPr>
            <a:r>
              <a:rPr lang="en-US" sz="1200" b="0" i="0" u="none" strike="noStrike" cap="none" dirty="0">
                <a:solidFill>
                  <a:schemeClr val="dk1"/>
                </a:solidFill>
                <a:latin typeface="Calibri"/>
                <a:cs typeface="Calibri"/>
                <a:sym typeface="Calibri"/>
              </a:rPr>
              <a:t>We use the OBC2 model for the implicit solvent</a:t>
            </a:r>
          </a:p>
          <a:p>
            <a: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ourier New" panose="02070309020205020404" pitchFamily="49" charset="0"/>
              <a:buChar char="o"/>
            </a:pPr>
            <a:r>
              <a:rPr lang="en-US" sz="1200" b="0" i="0" u="none" strike="noStrike" cap="none" dirty="0">
                <a:solidFill>
                  <a:schemeClr val="dk1"/>
                </a:solidFill>
                <a:latin typeface="Calibri"/>
                <a:cs typeface="Calibri"/>
                <a:sym typeface="Calibri"/>
              </a:rPr>
              <a:t>Each atom is treated as a </a:t>
            </a:r>
            <a:r>
              <a:rPr lang="en-US" sz="1200" b="0" i="0" u="none" strike="noStrike" cap="none" dirty="0" err="1">
                <a:solidFill>
                  <a:schemeClr val="dk1"/>
                </a:solidFill>
                <a:latin typeface="Calibri"/>
                <a:cs typeface="Calibri"/>
                <a:sym typeface="Calibri"/>
              </a:rPr>
              <a:t>vdW</a:t>
            </a:r>
            <a:r>
              <a:rPr lang="en-US" sz="1200" b="0" i="0" u="none" strike="noStrike" cap="none" dirty="0">
                <a:solidFill>
                  <a:schemeClr val="dk1"/>
                </a:solidFill>
                <a:latin typeface="Calibri"/>
                <a:cs typeface="Calibri"/>
                <a:sym typeface="Calibri"/>
              </a:rPr>
              <a:t> sphere with radius </a:t>
            </a:r>
            <a:r>
              <a:rPr lang="en-US" sz="1200" b="0" i="1" u="none" strike="noStrike" cap="none" dirty="0">
                <a:solidFill>
                  <a:schemeClr val="dk1"/>
                </a:solidFill>
                <a:latin typeface="Calibri"/>
                <a:cs typeface="Calibri"/>
                <a:sym typeface="Calibri"/>
              </a:rPr>
              <a:t>R</a:t>
            </a:r>
            <a:r>
              <a:rPr lang="en-US" sz="1200" b="0" i="0" u="none" strike="noStrike" cap="none" dirty="0">
                <a:solidFill>
                  <a:schemeClr val="dk1"/>
                </a:solidFill>
                <a:latin typeface="Calibri"/>
                <a:cs typeface="Calibri"/>
                <a:sym typeface="Calibri"/>
              </a:rPr>
              <a:t> embedded in a dielectric medium. The smaller the radius R the more solvated the atom becomes, which screens their electrostatic interactions.</a:t>
            </a:r>
          </a:p>
          <a:p>
            <a: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ourier New" panose="02070309020205020404" pitchFamily="49" charset="0"/>
              <a:buChar char="o"/>
            </a:pPr>
            <a:r>
              <a:rPr lang="en-US" sz="1200" b="0" i="0" u="none" strike="noStrike" cap="none" dirty="0">
                <a:solidFill>
                  <a:schemeClr val="dk1"/>
                </a:solidFill>
                <a:latin typeface="Calibri"/>
                <a:cs typeface="Calibri"/>
                <a:sym typeface="Calibri"/>
              </a:rPr>
              <a:t>mBondi2 radii set - contains the 4 element-based atom type with 1 extra type for hydrogen.</a:t>
            </a:r>
          </a:p>
        </p:txBody>
      </p:sp>
      <p:sp>
        <p:nvSpPr>
          <p:cNvPr id="212" name="Google Shape;212;g23e09a1bcf9_0_16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8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217817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Google Shape;250;g23e09a1bcf9_0_15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51" name="Google Shape;251;g23e09a1bcf9_0_15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ourier New" panose="02070309020205020404" pitchFamily="49" charset="0"/>
              <a:buChar char="o"/>
            </a:pPr>
            <a:r>
              <a:rPr lang="en-US" sz="1200" b="0" i="0" u="none" strike="noStrike" cap="none" dirty="0">
                <a:solidFill>
                  <a:schemeClr val="dk1"/>
                </a:solidFill>
                <a:latin typeface="Calibri"/>
                <a:cs typeface="Calibri"/>
                <a:sym typeface="Calibri"/>
              </a:rPr>
              <a:t>Original - CBs are greatly overestimated, but similarly, some OAs and CDs complexes are overestimated as well. RMSE of about 20 kcal/mol and R^2 of 0.7.</a:t>
            </a:r>
          </a:p>
          <a:p>
            <a: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ourier New" panose="02070309020205020404" pitchFamily="49" charset="0"/>
              <a:buChar char="o"/>
            </a:pPr>
            <a:r>
              <a:rPr lang="en-US" sz="1200" b="0" i="0" u="none" strike="noStrike" cap="none" dirty="0">
                <a:solidFill>
                  <a:schemeClr val="dk1"/>
                </a:solidFill>
                <a:latin typeface="Calibri"/>
                <a:cs typeface="Calibri"/>
                <a:sym typeface="Calibri"/>
              </a:rPr>
              <a:t>Optimized - </a:t>
            </a:r>
            <a:r>
              <a:rPr lang="en-US" sz="1200" b="0" i="0" u="none" strike="noStrike" cap="none" dirty="0" err="1">
                <a:solidFill>
                  <a:schemeClr val="dk1"/>
                </a:solidFill>
                <a:latin typeface="Calibri"/>
                <a:cs typeface="Calibri"/>
                <a:sym typeface="Calibri"/>
              </a:rPr>
              <a:t>ForceBalance</a:t>
            </a:r>
            <a:r>
              <a:rPr lang="en-US" sz="1200" b="0" i="0" u="none" strike="noStrike" cap="none" dirty="0">
                <a:solidFill>
                  <a:schemeClr val="dk1"/>
                </a:solidFill>
                <a:latin typeface="Calibri"/>
                <a:cs typeface="Calibri"/>
                <a:sym typeface="Calibri"/>
              </a:rPr>
              <a:t> converged after 21 iterations and greatly improved the CBs. The RMSE dropped to 3 kcal/mol, but the R^2 decreased slightly to 0.5.</a:t>
            </a:r>
          </a:p>
          <a:p>
            <a: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ourier New" panose="02070309020205020404" pitchFamily="49" charset="0"/>
              <a:buChar char="o"/>
            </a:pPr>
            <a:r>
              <a:rPr lang="en-US" sz="1200" b="0" i="0" u="none" strike="noStrike" cap="none" dirty="0">
                <a:solidFill>
                  <a:schemeClr val="dk1"/>
                </a:solidFill>
                <a:latin typeface="Calibri"/>
                <a:cs typeface="Calibri"/>
                <a:sym typeface="Calibri"/>
              </a:rPr>
              <a:t>While greatly improved, there are still some complexes that are overestimated.</a:t>
            </a:r>
            <a:endParaRPr sz="1200" b="0" i="0" u="none" strike="noStrike" cap="none" dirty="0">
              <a:solidFill>
                <a:schemeClr val="dk1"/>
              </a:solidFill>
              <a:latin typeface="Calibri"/>
              <a:cs typeface="Calibri"/>
              <a:sym typeface="Calibri"/>
            </a:endParaRPr>
          </a:p>
        </p:txBody>
      </p:sp>
      <p:sp>
        <p:nvSpPr>
          <p:cNvPr id="252" name="Google Shape;252;g23e09a1bcf9_0_15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9</a:t>
            </a:fld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Google Shape;250;g23e09a1bcf9_0_15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51" name="Google Shape;251;g23e09a1bcf9_0_15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ourier New" panose="02070309020205020404" pitchFamily="49" charset="0"/>
              <a:buChar char="o"/>
            </a:pPr>
            <a:r>
              <a:rPr lang="en-US" sz="1200" b="0" i="0" u="none" strike="noStrike" cap="none" dirty="0">
                <a:solidFill>
                  <a:schemeClr val="dk1"/>
                </a:solidFill>
                <a:latin typeface="Calibri"/>
                <a:cs typeface="Calibri"/>
                <a:sym typeface="Calibri"/>
              </a:rPr>
              <a:t>We see the same trend with the test set and the training set - CBs are way overestimated.</a:t>
            </a:r>
          </a:p>
          <a:p>
            <a: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ourier New" panose="02070309020205020404" pitchFamily="49" charset="0"/>
              <a:buChar char="o"/>
            </a:pPr>
            <a:r>
              <a:rPr lang="en-US" sz="1200" b="0" i="0" u="none" strike="noStrike" cap="none" dirty="0">
                <a:solidFill>
                  <a:schemeClr val="dk1"/>
                </a:solidFill>
                <a:latin typeface="Calibri"/>
                <a:cs typeface="Calibri"/>
                <a:sym typeface="Calibri"/>
              </a:rPr>
              <a:t>With the HG-optimized Radii, we get a much better RMSE of about 1.8 kcal/mol and R^2 of 0.85.</a:t>
            </a:r>
          </a:p>
          <a:p>
            <a: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ourier New" panose="02070309020205020404" pitchFamily="49" charset="0"/>
              <a:buChar char="o"/>
            </a:pPr>
            <a:r>
              <a:rPr lang="en-US" sz="1200" b="0" i="0" u="none" strike="noStrike" cap="none" dirty="0">
                <a:solidFill>
                  <a:schemeClr val="dk1"/>
                </a:solidFill>
                <a:latin typeface="Calibri"/>
                <a:cs typeface="Calibri"/>
                <a:sym typeface="Calibri"/>
              </a:rPr>
              <a:t>HG-optimized Radii performed much better in the Test set than in the Training set.</a:t>
            </a:r>
            <a:endParaRPr sz="1200" b="0" i="0" u="none" strike="noStrike" cap="none" dirty="0">
              <a:solidFill>
                <a:schemeClr val="dk1"/>
              </a:solidFill>
              <a:latin typeface="Calibri"/>
              <a:cs typeface="Calibri"/>
              <a:sym typeface="Calibri"/>
            </a:endParaRPr>
          </a:p>
        </p:txBody>
      </p:sp>
      <p:sp>
        <p:nvSpPr>
          <p:cNvPr id="252" name="Google Shape;252;g23e09a1bcf9_0_15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10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8464053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 1">
  <p:cSld name="Title Slide 1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ctrTitle"/>
          </p:nvPr>
        </p:nvSpPr>
        <p:spPr>
          <a:xfrm>
            <a:off x="387350" y="3105151"/>
            <a:ext cx="8299450" cy="4685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Montserrat"/>
              <a:buNone/>
              <a:defRPr sz="2500" b="1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ubTitle" idx="1"/>
          </p:nvPr>
        </p:nvSpPr>
        <p:spPr>
          <a:xfrm>
            <a:off x="383721" y="3595003"/>
            <a:ext cx="8299450" cy="4245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340"/>
              </a:spcBef>
              <a:spcAft>
                <a:spcPts val="0"/>
              </a:spcAft>
              <a:buClr>
                <a:srgbClr val="909193"/>
              </a:buClr>
              <a:buSzPts val="1700"/>
              <a:buNone/>
              <a:defRPr>
                <a:solidFill>
                  <a:srgbClr val="909193"/>
                </a:solidFill>
              </a:defRPr>
            </a:lvl2pPr>
            <a:lvl3pPr lvl="2" algn="ctr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909193"/>
              </a:buClr>
              <a:buSzPts val="1400"/>
              <a:buNone/>
              <a:defRPr>
                <a:solidFill>
                  <a:srgbClr val="909193"/>
                </a:solidFill>
              </a:defRPr>
            </a:lvl3pPr>
            <a:lvl4pPr lvl="3" algn="ctr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rgbClr val="909193"/>
              </a:buClr>
              <a:buSzPts val="1200"/>
              <a:buNone/>
              <a:defRPr>
                <a:solidFill>
                  <a:srgbClr val="909193"/>
                </a:solidFill>
              </a:defRPr>
            </a:lvl4pPr>
            <a:lvl5pPr lvl="4" algn="ctr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rgbClr val="909193"/>
              </a:buClr>
              <a:buSzPts val="1200"/>
              <a:buNone/>
              <a:defRPr>
                <a:solidFill>
                  <a:srgbClr val="909193"/>
                </a:solidFill>
              </a:defRPr>
            </a:lvl5pPr>
            <a:lvl6pPr lvl="5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909193"/>
              </a:buClr>
              <a:buSzPts val="2000"/>
              <a:buNone/>
              <a:defRPr>
                <a:solidFill>
                  <a:srgbClr val="909193"/>
                </a:solidFill>
              </a:defRPr>
            </a:lvl6pPr>
            <a:lvl7pPr lvl="6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909193"/>
              </a:buClr>
              <a:buSzPts val="2000"/>
              <a:buNone/>
              <a:defRPr>
                <a:solidFill>
                  <a:srgbClr val="909193"/>
                </a:solidFill>
              </a:defRPr>
            </a:lvl7pPr>
            <a:lvl8pPr lvl="7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909193"/>
              </a:buClr>
              <a:buSzPts val="2000"/>
              <a:buNone/>
              <a:defRPr>
                <a:solidFill>
                  <a:srgbClr val="909193"/>
                </a:solidFill>
              </a:defRPr>
            </a:lvl8pPr>
            <a:lvl9pPr lvl="8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909193"/>
              </a:buClr>
              <a:buSzPts val="2000"/>
              <a:buNone/>
              <a:defRPr>
                <a:solidFill>
                  <a:srgbClr val="909193"/>
                </a:solidFill>
              </a:defRPr>
            </a:lvl9pPr>
          </a:lstStyle>
          <a:p>
            <a:endParaRPr/>
          </a:p>
        </p:txBody>
      </p:sp>
      <p:sp>
        <p:nvSpPr>
          <p:cNvPr id="16" name="Google Shape;16;p3"/>
          <p:cNvSpPr txBox="1">
            <a:spLocks noGrp="1"/>
          </p:cNvSpPr>
          <p:nvPr>
            <p:ph type="sldNum" idx="12"/>
          </p:nvPr>
        </p:nvSpPr>
        <p:spPr>
          <a:xfrm>
            <a:off x="8458200" y="4629150"/>
            <a:ext cx="4572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17" name="Google Shape;17;p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57200" y="413988"/>
            <a:ext cx="3200400" cy="1014762"/>
          </a:xfrm>
          <a:prstGeom prst="rect">
            <a:avLst/>
          </a:prstGeom>
          <a:noFill/>
          <a:ln>
            <a:noFill/>
          </a:ln>
        </p:spPr>
      </p:pic>
      <p:pic>
        <p:nvPicPr>
          <p:cNvPr id="18" name="Google Shape;18;p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57200" y="1631037"/>
            <a:ext cx="245059" cy="201168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Google Shape;19;p3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57200" y="1985724"/>
            <a:ext cx="207264" cy="201168"/>
          </a:xfrm>
          <a:prstGeom prst="rect">
            <a:avLst/>
          </a:prstGeom>
          <a:noFill/>
          <a:ln>
            <a:noFill/>
          </a:ln>
        </p:spPr>
      </p:pic>
      <p:sp>
        <p:nvSpPr>
          <p:cNvPr id="20" name="Google Shape;20;p3"/>
          <p:cNvSpPr txBox="1"/>
          <p:nvPr/>
        </p:nvSpPr>
        <p:spPr>
          <a:xfrm>
            <a:off x="685801" y="1504950"/>
            <a:ext cx="8001000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@openforcefield</a:t>
            </a:r>
            <a:endParaRPr sz="1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" name="Google Shape;21;p3"/>
          <p:cNvSpPr txBox="1"/>
          <p:nvPr/>
        </p:nvSpPr>
        <p:spPr>
          <a:xfrm>
            <a:off x="685801" y="1859637"/>
            <a:ext cx="8001000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www.openforcefield.org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" name="Google Shape;22;p3"/>
          <p:cNvSpPr txBox="1">
            <a:spLocks noGrp="1"/>
          </p:cNvSpPr>
          <p:nvPr>
            <p:ph type="body" idx="2"/>
          </p:nvPr>
        </p:nvSpPr>
        <p:spPr>
          <a:xfrm>
            <a:off x="381000" y="4246563"/>
            <a:ext cx="829945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1pPr>
            <a:lvl2pPr marL="914400" lvl="1" indent="-336550" algn="l">
              <a:lnSpc>
                <a:spcPct val="100000"/>
              </a:lnSpc>
              <a:spcBef>
                <a:spcPts val="340"/>
              </a:spcBef>
              <a:spcAft>
                <a:spcPts val="0"/>
              </a:spcAft>
              <a:buClr>
                <a:schemeClr val="lt1"/>
              </a:buClr>
              <a:buSzPts val="1700"/>
              <a:buChar char="–"/>
              <a:defRPr>
                <a:solidFill>
                  <a:schemeClr val="lt1"/>
                </a:solidFill>
              </a:defRPr>
            </a:lvl2pPr>
            <a:lvl3pPr marL="1371600" lvl="2" indent="-3175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solidFill>
                  <a:schemeClr val="lt1"/>
                </a:solidFill>
              </a:defRPr>
            </a:lvl3pPr>
            <a:lvl4pPr marL="1828800" lvl="3" indent="-30480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lt1"/>
              </a:buClr>
              <a:buSzPts val="1200"/>
              <a:buChar char="–"/>
              <a:defRPr>
                <a:solidFill>
                  <a:schemeClr val="lt1"/>
                </a:solidFill>
              </a:defRPr>
            </a:lvl4pPr>
            <a:lvl5pPr marL="2286000" lvl="4" indent="-30480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lt1"/>
              </a:buClr>
              <a:buSzPts val="1200"/>
              <a:buChar char="»"/>
              <a:defRPr>
                <a:solidFill>
                  <a:schemeClr val="lt1"/>
                </a:solidFill>
              </a:defRPr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eople/Icons">
  <p:cSld name="People/Icons"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2"/>
          <p:cNvSpPr txBox="1">
            <a:spLocks noGrp="1"/>
          </p:cNvSpPr>
          <p:nvPr>
            <p:ph type="title"/>
          </p:nvPr>
        </p:nvSpPr>
        <p:spPr>
          <a:xfrm>
            <a:off x="381000" y="0"/>
            <a:ext cx="7924800" cy="819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Montserrat"/>
              <a:buNone/>
              <a:defRPr sz="2000" b="1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0" name="Google Shape;90;p12"/>
          <p:cNvSpPr txBox="1">
            <a:spLocks noGrp="1"/>
          </p:cNvSpPr>
          <p:nvPr>
            <p:ph type="sldNum" idx="12"/>
          </p:nvPr>
        </p:nvSpPr>
        <p:spPr>
          <a:xfrm>
            <a:off x="8458200" y="4629150"/>
            <a:ext cx="4572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1" i="0" u="none" strike="noStrike" cap="none">
                <a:solidFill>
                  <a:srgbClr val="3E424A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1" i="0" u="none" strike="noStrike" cap="none">
                <a:solidFill>
                  <a:srgbClr val="3E424A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1" i="0" u="none" strike="noStrike" cap="none">
                <a:solidFill>
                  <a:srgbClr val="3E424A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1" i="0" u="none" strike="noStrike" cap="none">
                <a:solidFill>
                  <a:srgbClr val="3E424A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1" i="0" u="none" strike="noStrike" cap="none">
                <a:solidFill>
                  <a:srgbClr val="3E424A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1" i="0" u="none" strike="noStrike" cap="none">
                <a:solidFill>
                  <a:srgbClr val="3E424A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1" i="0" u="none" strike="noStrike" cap="none">
                <a:solidFill>
                  <a:srgbClr val="3E424A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1" i="0" u="none" strike="noStrike" cap="none">
                <a:solidFill>
                  <a:srgbClr val="3E424A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1" i="0" u="none" strike="noStrike" cap="none">
                <a:solidFill>
                  <a:srgbClr val="3E424A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91" name="Google Shape;91;p12"/>
          <p:cNvSpPr txBox="1"/>
          <p:nvPr/>
        </p:nvSpPr>
        <p:spPr>
          <a:xfrm>
            <a:off x="152400" y="4666134"/>
            <a:ext cx="1600200" cy="230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</a:pPr>
            <a:r>
              <a:rPr lang="en-US"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www.openforcefield.org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2" name="Google Shape;92;p12"/>
          <p:cNvSpPr txBox="1">
            <a:spLocks noGrp="1"/>
          </p:cNvSpPr>
          <p:nvPr>
            <p:ph type="body" idx="1"/>
          </p:nvPr>
        </p:nvSpPr>
        <p:spPr>
          <a:xfrm>
            <a:off x="381000" y="2419350"/>
            <a:ext cx="1981200" cy="3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15581"/>
              </a:buClr>
              <a:buSzPts val="1500"/>
              <a:buNone/>
              <a:defRPr sz="1500" b="1">
                <a:solidFill>
                  <a:srgbClr val="015581"/>
                </a:solidFill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3" name="Google Shape;93;p12"/>
          <p:cNvSpPr>
            <a:spLocks noGrp="1"/>
          </p:cNvSpPr>
          <p:nvPr>
            <p:ph type="pic" idx="2"/>
          </p:nvPr>
        </p:nvSpPr>
        <p:spPr>
          <a:xfrm>
            <a:off x="804672" y="1200150"/>
            <a:ext cx="1133856" cy="1128830"/>
          </a:xfrm>
          <a:prstGeom prst="ellipse">
            <a:avLst/>
          </a:prstGeom>
          <a:solidFill>
            <a:srgbClr val="015581"/>
          </a:solidFill>
          <a:ln>
            <a:noFill/>
          </a:ln>
        </p:spPr>
      </p:sp>
      <p:sp>
        <p:nvSpPr>
          <p:cNvPr id="94" name="Google Shape;94;p12"/>
          <p:cNvSpPr txBox="1">
            <a:spLocks noGrp="1"/>
          </p:cNvSpPr>
          <p:nvPr>
            <p:ph type="body" idx="3"/>
          </p:nvPr>
        </p:nvSpPr>
        <p:spPr>
          <a:xfrm>
            <a:off x="381000" y="2800351"/>
            <a:ext cx="1981200" cy="182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5" name="Google Shape;95;p12"/>
          <p:cNvSpPr txBox="1">
            <a:spLocks noGrp="1"/>
          </p:cNvSpPr>
          <p:nvPr>
            <p:ph type="body" idx="4"/>
          </p:nvPr>
        </p:nvSpPr>
        <p:spPr>
          <a:xfrm>
            <a:off x="2476500" y="2419350"/>
            <a:ext cx="1981200" cy="3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15581"/>
              </a:buClr>
              <a:buSzPts val="1500"/>
              <a:buNone/>
              <a:defRPr sz="1500" b="1">
                <a:solidFill>
                  <a:srgbClr val="015581"/>
                </a:solidFill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6" name="Google Shape;96;p12"/>
          <p:cNvSpPr>
            <a:spLocks noGrp="1"/>
          </p:cNvSpPr>
          <p:nvPr>
            <p:ph type="pic" idx="5"/>
          </p:nvPr>
        </p:nvSpPr>
        <p:spPr>
          <a:xfrm>
            <a:off x="2895790" y="1200150"/>
            <a:ext cx="1133856" cy="1128830"/>
          </a:xfrm>
          <a:prstGeom prst="ellipse">
            <a:avLst/>
          </a:prstGeom>
          <a:solidFill>
            <a:srgbClr val="015581"/>
          </a:solidFill>
          <a:ln>
            <a:noFill/>
          </a:ln>
        </p:spPr>
      </p:sp>
      <p:sp>
        <p:nvSpPr>
          <p:cNvPr id="97" name="Google Shape;97;p12"/>
          <p:cNvSpPr txBox="1">
            <a:spLocks noGrp="1"/>
          </p:cNvSpPr>
          <p:nvPr>
            <p:ph type="body" idx="6"/>
          </p:nvPr>
        </p:nvSpPr>
        <p:spPr>
          <a:xfrm>
            <a:off x="2476500" y="2800351"/>
            <a:ext cx="1981200" cy="182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8" name="Google Shape;98;p12"/>
          <p:cNvSpPr txBox="1">
            <a:spLocks noGrp="1"/>
          </p:cNvSpPr>
          <p:nvPr>
            <p:ph type="body" idx="7"/>
          </p:nvPr>
        </p:nvSpPr>
        <p:spPr>
          <a:xfrm>
            <a:off x="4586478" y="2419348"/>
            <a:ext cx="1981200" cy="3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15581"/>
              </a:buClr>
              <a:buSzPts val="1500"/>
              <a:buNone/>
              <a:defRPr sz="1500" b="1">
                <a:solidFill>
                  <a:srgbClr val="015581"/>
                </a:solidFill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9" name="Google Shape;99;p12"/>
          <p:cNvSpPr>
            <a:spLocks noGrp="1"/>
          </p:cNvSpPr>
          <p:nvPr>
            <p:ph type="pic" idx="8"/>
          </p:nvPr>
        </p:nvSpPr>
        <p:spPr>
          <a:xfrm>
            <a:off x="5009229" y="1200148"/>
            <a:ext cx="1133856" cy="1128830"/>
          </a:xfrm>
          <a:prstGeom prst="ellipse">
            <a:avLst/>
          </a:prstGeom>
          <a:solidFill>
            <a:srgbClr val="015581"/>
          </a:solidFill>
          <a:ln>
            <a:noFill/>
          </a:ln>
        </p:spPr>
      </p:sp>
      <p:sp>
        <p:nvSpPr>
          <p:cNvPr id="100" name="Google Shape;100;p12"/>
          <p:cNvSpPr txBox="1">
            <a:spLocks noGrp="1"/>
          </p:cNvSpPr>
          <p:nvPr>
            <p:ph type="body" idx="9"/>
          </p:nvPr>
        </p:nvSpPr>
        <p:spPr>
          <a:xfrm>
            <a:off x="4586478" y="2800349"/>
            <a:ext cx="1981200" cy="182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01" name="Google Shape;101;p12"/>
          <p:cNvSpPr txBox="1">
            <a:spLocks noGrp="1"/>
          </p:cNvSpPr>
          <p:nvPr>
            <p:ph type="body" idx="13"/>
          </p:nvPr>
        </p:nvSpPr>
        <p:spPr>
          <a:xfrm>
            <a:off x="6696456" y="2419348"/>
            <a:ext cx="1981200" cy="3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15581"/>
              </a:buClr>
              <a:buSzPts val="1500"/>
              <a:buNone/>
              <a:defRPr sz="1500" b="1">
                <a:solidFill>
                  <a:srgbClr val="015581"/>
                </a:solidFill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02" name="Google Shape;102;p12"/>
          <p:cNvSpPr>
            <a:spLocks noGrp="1"/>
          </p:cNvSpPr>
          <p:nvPr>
            <p:ph type="pic" idx="14"/>
          </p:nvPr>
        </p:nvSpPr>
        <p:spPr>
          <a:xfrm>
            <a:off x="7120128" y="1200148"/>
            <a:ext cx="1133856" cy="1128830"/>
          </a:xfrm>
          <a:prstGeom prst="ellipse">
            <a:avLst/>
          </a:prstGeom>
          <a:solidFill>
            <a:srgbClr val="015581"/>
          </a:solidFill>
          <a:ln>
            <a:noFill/>
          </a:ln>
        </p:spPr>
      </p:sp>
      <p:sp>
        <p:nvSpPr>
          <p:cNvPr id="103" name="Google Shape;103;p12"/>
          <p:cNvSpPr txBox="1">
            <a:spLocks noGrp="1"/>
          </p:cNvSpPr>
          <p:nvPr>
            <p:ph type="body" idx="15"/>
          </p:nvPr>
        </p:nvSpPr>
        <p:spPr>
          <a:xfrm>
            <a:off x="6696456" y="2800349"/>
            <a:ext cx="1981200" cy="182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>
  <p:cSld name="Title Only"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13"/>
          <p:cNvSpPr txBox="1">
            <a:spLocks noGrp="1"/>
          </p:cNvSpPr>
          <p:nvPr>
            <p:ph type="sldNum" idx="12"/>
          </p:nvPr>
        </p:nvSpPr>
        <p:spPr>
          <a:xfrm>
            <a:off x="8458200" y="4629150"/>
            <a:ext cx="4572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1" i="0" u="none" strike="noStrike" cap="none">
                <a:solidFill>
                  <a:srgbClr val="3E424A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1" i="0" u="none" strike="noStrike" cap="none">
                <a:solidFill>
                  <a:srgbClr val="3E424A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1" i="0" u="none" strike="noStrike" cap="none">
                <a:solidFill>
                  <a:srgbClr val="3E424A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1" i="0" u="none" strike="noStrike" cap="none">
                <a:solidFill>
                  <a:srgbClr val="3E424A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1" i="0" u="none" strike="noStrike" cap="none">
                <a:solidFill>
                  <a:srgbClr val="3E424A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1" i="0" u="none" strike="noStrike" cap="none">
                <a:solidFill>
                  <a:srgbClr val="3E424A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1" i="0" u="none" strike="noStrike" cap="none">
                <a:solidFill>
                  <a:srgbClr val="3E424A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1" i="0" u="none" strike="noStrike" cap="none">
                <a:solidFill>
                  <a:srgbClr val="3E424A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1" i="0" u="none" strike="noStrike" cap="none">
                <a:solidFill>
                  <a:srgbClr val="3E424A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06" name="Google Shape;106;p13"/>
          <p:cNvSpPr txBox="1"/>
          <p:nvPr/>
        </p:nvSpPr>
        <p:spPr>
          <a:xfrm>
            <a:off x="152400" y="4666134"/>
            <a:ext cx="1600200" cy="230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</a:pPr>
            <a:r>
              <a:rPr lang="en-US"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www.openforcefield.org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7" name="Google Shape;107;p13"/>
          <p:cNvSpPr txBox="1">
            <a:spLocks noGrp="1"/>
          </p:cNvSpPr>
          <p:nvPr>
            <p:ph type="title"/>
          </p:nvPr>
        </p:nvSpPr>
        <p:spPr>
          <a:xfrm>
            <a:off x="381000" y="0"/>
            <a:ext cx="7924800" cy="819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Montserrat"/>
              <a:buNone/>
              <a:defRPr sz="2000" b="1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>
  <p:cSld name="Title and Content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5"/>
          <p:cNvSpPr txBox="1">
            <a:spLocks noGrp="1"/>
          </p:cNvSpPr>
          <p:nvPr>
            <p:ph type="body" idx="1"/>
          </p:nvPr>
        </p:nvSpPr>
        <p:spPr>
          <a:xfrm>
            <a:off x="381000" y="1581150"/>
            <a:ext cx="8305800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just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5" name="Google Shape;25;p5"/>
          <p:cNvSpPr txBox="1">
            <a:spLocks noGrp="1"/>
          </p:cNvSpPr>
          <p:nvPr>
            <p:ph type="sldNum" idx="12"/>
          </p:nvPr>
        </p:nvSpPr>
        <p:spPr>
          <a:xfrm>
            <a:off x="8458200" y="4629150"/>
            <a:ext cx="4572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1" i="0" u="none" strike="noStrike" cap="none">
                <a:solidFill>
                  <a:srgbClr val="3E424A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1" i="0" u="none" strike="noStrike" cap="none">
                <a:solidFill>
                  <a:srgbClr val="3E424A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1" i="0" u="none" strike="noStrike" cap="none">
                <a:solidFill>
                  <a:srgbClr val="3E424A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1" i="0" u="none" strike="noStrike" cap="none">
                <a:solidFill>
                  <a:srgbClr val="3E424A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1" i="0" u="none" strike="noStrike" cap="none">
                <a:solidFill>
                  <a:srgbClr val="3E424A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1" i="0" u="none" strike="noStrike" cap="none">
                <a:solidFill>
                  <a:srgbClr val="3E424A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1" i="0" u="none" strike="noStrike" cap="none">
                <a:solidFill>
                  <a:srgbClr val="3E424A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1" i="0" u="none" strike="noStrike" cap="none">
                <a:solidFill>
                  <a:srgbClr val="3E424A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1" i="0" u="none" strike="noStrike" cap="none">
                <a:solidFill>
                  <a:srgbClr val="3E424A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26" name="Google Shape;26;p5"/>
          <p:cNvSpPr txBox="1"/>
          <p:nvPr/>
        </p:nvSpPr>
        <p:spPr>
          <a:xfrm>
            <a:off x="152400" y="4666134"/>
            <a:ext cx="1600200" cy="230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</a:pPr>
            <a:r>
              <a:rPr lang="en-US"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www.openforcefield.org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" name="Google Shape;27;p5"/>
          <p:cNvSpPr txBox="1">
            <a:spLocks noGrp="1"/>
          </p:cNvSpPr>
          <p:nvPr>
            <p:ph type="body" idx="2"/>
          </p:nvPr>
        </p:nvSpPr>
        <p:spPr>
          <a:xfrm>
            <a:off x="381000" y="1200150"/>
            <a:ext cx="8305800" cy="3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15581"/>
              </a:buClr>
              <a:buSzPts val="1800"/>
              <a:buNone/>
              <a:defRPr sz="1800" b="1">
                <a:solidFill>
                  <a:srgbClr val="015581"/>
                </a:solidFill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8" name="Google Shape;28;p5"/>
          <p:cNvSpPr txBox="1">
            <a:spLocks noGrp="1"/>
          </p:cNvSpPr>
          <p:nvPr>
            <p:ph type="title"/>
          </p:nvPr>
        </p:nvSpPr>
        <p:spPr>
          <a:xfrm>
            <a:off x="381000" y="0"/>
            <a:ext cx="2895600" cy="819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Montserrat"/>
              <a:buNone/>
              <a:defRPr sz="2000" b="1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5"/>
          <p:cNvSpPr txBox="1">
            <a:spLocks noGrp="1"/>
          </p:cNvSpPr>
          <p:nvPr>
            <p:ph type="body" idx="3"/>
          </p:nvPr>
        </p:nvSpPr>
        <p:spPr>
          <a:xfrm>
            <a:off x="3276600" y="0"/>
            <a:ext cx="5029200" cy="819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 Contents">
  <p:cSld name="2 Contents">
    <p:spTree>
      <p:nvGrpSpPr>
        <p:cNvPr id="1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6"/>
          <p:cNvSpPr txBox="1">
            <a:spLocks noGrp="1"/>
          </p:cNvSpPr>
          <p:nvPr>
            <p:ph type="title"/>
          </p:nvPr>
        </p:nvSpPr>
        <p:spPr>
          <a:xfrm>
            <a:off x="381000" y="0"/>
            <a:ext cx="2895600" cy="819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Montserrat"/>
              <a:buNone/>
              <a:defRPr sz="2000" b="1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6"/>
          <p:cNvSpPr txBox="1">
            <a:spLocks noGrp="1"/>
          </p:cNvSpPr>
          <p:nvPr>
            <p:ph type="body" idx="1"/>
          </p:nvPr>
        </p:nvSpPr>
        <p:spPr>
          <a:xfrm>
            <a:off x="381000" y="1581150"/>
            <a:ext cx="4038600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just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3" name="Google Shape;33;p6"/>
          <p:cNvSpPr txBox="1">
            <a:spLocks noGrp="1"/>
          </p:cNvSpPr>
          <p:nvPr>
            <p:ph type="sldNum" idx="12"/>
          </p:nvPr>
        </p:nvSpPr>
        <p:spPr>
          <a:xfrm>
            <a:off x="8458200" y="4629150"/>
            <a:ext cx="4572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1" i="0" u="none" strike="noStrike" cap="none">
                <a:solidFill>
                  <a:srgbClr val="3E424A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1" i="0" u="none" strike="noStrike" cap="none">
                <a:solidFill>
                  <a:srgbClr val="3E424A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1" i="0" u="none" strike="noStrike" cap="none">
                <a:solidFill>
                  <a:srgbClr val="3E424A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1" i="0" u="none" strike="noStrike" cap="none">
                <a:solidFill>
                  <a:srgbClr val="3E424A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1" i="0" u="none" strike="noStrike" cap="none">
                <a:solidFill>
                  <a:srgbClr val="3E424A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1" i="0" u="none" strike="noStrike" cap="none">
                <a:solidFill>
                  <a:srgbClr val="3E424A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1" i="0" u="none" strike="noStrike" cap="none">
                <a:solidFill>
                  <a:srgbClr val="3E424A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1" i="0" u="none" strike="noStrike" cap="none">
                <a:solidFill>
                  <a:srgbClr val="3E424A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1" i="0" u="none" strike="noStrike" cap="none">
                <a:solidFill>
                  <a:srgbClr val="3E424A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34" name="Google Shape;34;p6"/>
          <p:cNvSpPr txBox="1"/>
          <p:nvPr/>
        </p:nvSpPr>
        <p:spPr>
          <a:xfrm>
            <a:off x="152400" y="4666134"/>
            <a:ext cx="1600200" cy="230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</a:pPr>
            <a:r>
              <a:rPr lang="en-US"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www.openforcefield.org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" name="Google Shape;35;p6"/>
          <p:cNvSpPr txBox="1">
            <a:spLocks noGrp="1"/>
          </p:cNvSpPr>
          <p:nvPr>
            <p:ph type="body" idx="2"/>
          </p:nvPr>
        </p:nvSpPr>
        <p:spPr>
          <a:xfrm>
            <a:off x="381000" y="1200150"/>
            <a:ext cx="4038600" cy="3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15581"/>
              </a:buClr>
              <a:buSzPts val="1800"/>
              <a:buNone/>
              <a:defRPr sz="1800" b="1">
                <a:solidFill>
                  <a:srgbClr val="015581"/>
                </a:solidFill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6" name="Google Shape;36;p6"/>
          <p:cNvSpPr txBox="1">
            <a:spLocks noGrp="1"/>
          </p:cNvSpPr>
          <p:nvPr>
            <p:ph type="body" idx="3"/>
          </p:nvPr>
        </p:nvSpPr>
        <p:spPr>
          <a:xfrm>
            <a:off x="3276600" y="0"/>
            <a:ext cx="5029200" cy="819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7" name="Google Shape;37;p6"/>
          <p:cNvSpPr txBox="1">
            <a:spLocks noGrp="1"/>
          </p:cNvSpPr>
          <p:nvPr>
            <p:ph type="body" idx="4"/>
          </p:nvPr>
        </p:nvSpPr>
        <p:spPr>
          <a:xfrm>
            <a:off x="4724400" y="1581150"/>
            <a:ext cx="3962400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just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8" name="Google Shape;38;p6"/>
          <p:cNvSpPr txBox="1">
            <a:spLocks noGrp="1"/>
          </p:cNvSpPr>
          <p:nvPr>
            <p:ph type="body" idx="5"/>
          </p:nvPr>
        </p:nvSpPr>
        <p:spPr>
          <a:xfrm>
            <a:off x="4724400" y="1200150"/>
            <a:ext cx="3962400" cy="3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15581"/>
              </a:buClr>
              <a:buSzPts val="1800"/>
              <a:buNone/>
              <a:defRPr sz="1800" b="1">
                <a:solidFill>
                  <a:srgbClr val="015581"/>
                </a:solidFill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End Slide">
  <p:cSld name="End Slide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15"/>
          <p:cNvSpPr txBox="1">
            <a:spLocks noGrp="1"/>
          </p:cNvSpPr>
          <p:nvPr>
            <p:ph type="ctrTitle"/>
          </p:nvPr>
        </p:nvSpPr>
        <p:spPr>
          <a:xfrm>
            <a:off x="387350" y="1117838"/>
            <a:ext cx="8299450" cy="4685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500"/>
              <a:buFont typeface="Montserrat"/>
              <a:buNone/>
              <a:defRPr sz="2500" b="1">
                <a:solidFill>
                  <a:schemeClr val="lt2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1" name="Google Shape;41;p15"/>
          <p:cNvSpPr txBox="1">
            <a:spLocks noGrp="1"/>
          </p:cNvSpPr>
          <p:nvPr>
            <p:ph type="subTitle" idx="1"/>
          </p:nvPr>
        </p:nvSpPr>
        <p:spPr>
          <a:xfrm>
            <a:off x="383721" y="1613803"/>
            <a:ext cx="8299450" cy="4245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lt2"/>
              </a:buClr>
              <a:buSzPts val="2000"/>
              <a:buNone/>
              <a:defRPr sz="2000">
                <a:solidFill>
                  <a:schemeClr val="lt2"/>
                </a:solidFill>
              </a:defRPr>
            </a:lvl1pPr>
            <a:lvl2pPr lvl="1" algn="ctr">
              <a:lnSpc>
                <a:spcPct val="100000"/>
              </a:lnSpc>
              <a:spcBef>
                <a:spcPts val="340"/>
              </a:spcBef>
              <a:spcAft>
                <a:spcPts val="0"/>
              </a:spcAft>
              <a:buClr>
                <a:srgbClr val="909193"/>
              </a:buClr>
              <a:buSzPts val="1700"/>
              <a:buNone/>
              <a:defRPr>
                <a:solidFill>
                  <a:srgbClr val="909193"/>
                </a:solidFill>
              </a:defRPr>
            </a:lvl2pPr>
            <a:lvl3pPr lvl="2" algn="ctr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909193"/>
              </a:buClr>
              <a:buSzPts val="1400"/>
              <a:buNone/>
              <a:defRPr>
                <a:solidFill>
                  <a:srgbClr val="909193"/>
                </a:solidFill>
              </a:defRPr>
            </a:lvl3pPr>
            <a:lvl4pPr lvl="3" algn="ctr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rgbClr val="909193"/>
              </a:buClr>
              <a:buSzPts val="1200"/>
              <a:buNone/>
              <a:defRPr>
                <a:solidFill>
                  <a:srgbClr val="909193"/>
                </a:solidFill>
              </a:defRPr>
            </a:lvl4pPr>
            <a:lvl5pPr lvl="4" algn="ctr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rgbClr val="909193"/>
              </a:buClr>
              <a:buSzPts val="1200"/>
              <a:buNone/>
              <a:defRPr>
                <a:solidFill>
                  <a:srgbClr val="909193"/>
                </a:solidFill>
              </a:defRPr>
            </a:lvl5pPr>
            <a:lvl6pPr lvl="5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909193"/>
              </a:buClr>
              <a:buSzPts val="2000"/>
              <a:buNone/>
              <a:defRPr>
                <a:solidFill>
                  <a:srgbClr val="909193"/>
                </a:solidFill>
              </a:defRPr>
            </a:lvl6pPr>
            <a:lvl7pPr lvl="6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909193"/>
              </a:buClr>
              <a:buSzPts val="2000"/>
              <a:buNone/>
              <a:defRPr>
                <a:solidFill>
                  <a:srgbClr val="909193"/>
                </a:solidFill>
              </a:defRPr>
            </a:lvl7pPr>
            <a:lvl8pPr lvl="7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909193"/>
              </a:buClr>
              <a:buSzPts val="2000"/>
              <a:buNone/>
              <a:defRPr>
                <a:solidFill>
                  <a:srgbClr val="909193"/>
                </a:solidFill>
              </a:defRPr>
            </a:lvl8pPr>
            <a:lvl9pPr lvl="8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909193"/>
              </a:buClr>
              <a:buSzPts val="2000"/>
              <a:buNone/>
              <a:defRPr>
                <a:solidFill>
                  <a:srgbClr val="909193"/>
                </a:solidFill>
              </a:defRPr>
            </a:lvl9pPr>
          </a:lstStyle>
          <a:p>
            <a:endParaRPr/>
          </a:p>
        </p:txBody>
      </p:sp>
      <p:sp>
        <p:nvSpPr>
          <p:cNvPr id="42" name="Google Shape;42;p15"/>
          <p:cNvSpPr txBox="1">
            <a:spLocks noGrp="1"/>
          </p:cNvSpPr>
          <p:nvPr>
            <p:ph type="sldNum" idx="12"/>
          </p:nvPr>
        </p:nvSpPr>
        <p:spPr>
          <a:xfrm>
            <a:off x="8458200" y="4629150"/>
            <a:ext cx="4572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1" i="0" u="none" strike="noStrike" cap="none">
                <a:solidFill>
                  <a:srgbClr val="3E424A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1" i="0" u="none" strike="noStrike" cap="none">
                <a:solidFill>
                  <a:srgbClr val="3E424A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1" i="0" u="none" strike="noStrike" cap="none">
                <a:solidFill>
                  <a:srgbClr val="3E424A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1" i="0" u="none" strike="noStrike" cap="none">
                <a:solidFill>
                  <a:srgbClr val="3E424A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1" i="0" u="none" strike="noStrike" cap="none">
                <a:solidFill>
                  <a:srgbClr val="3E424A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1" i="0" u="none" strike="noStrike" cap="none">
                <a:solidFill>
                  <a:srgbClr val="3E424A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1" i="0" u="none" strike="noStrike" cap="none">
                <a:solidFill>
                  <a:srgbClr val="3E424A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1" i="0" u="none" strike="noStrike" cap="none">
                <a:solidFill>
                  <a:srgbClr val="3E424A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1" i="0" u="none" strike="noStrike" cap="none">
                <a:solidFill>
                  <a:srgbClr val="3E424A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43" name="Google Shape;43;p1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57200" y="3614388"/>
            <a:ext cx="3200400" cy="1014762"/>
          </a:xfrm>
          <a:prstGeom prst="rect">
            <a:avLst/>
          </a:prstGeom>
          <a:noFill/>
          <a:ln>
            <a:noFill/>
          </a:ln>
        </p:spPr>
      </p:pic>
      <p:sp>
        <p:nvSpPr>
          <p:cNvPr id="44" name="Google Shape;44;p15"/>
          <p:cNvSpPr txBox="1"/>
          <p:nvPr/>
        </p:nvSpPr>
        <p:spPr>
          <a:xfrm>
            <a:off x="4419600" y="3960187"/>
            <a:ext cx="4263571" cy="3231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en-US"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www.openforcefield.org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45" name="Google Shape;45;p15"/>
          <p:cNvCxnSpPr/>
          <p:nvPr/>
        </p:nvCxnSpPr>
        <p:spPr>
          <a:xfrm>
            <a:off x="4114800" y="3740769"/>
            <a:ext cx="0" cy="762000"/>
          </a:xfrm>
          <a:prstGeom prst="straightConnector1">
            <a:avLst/>
          </a:prstGeom>
          <a:noFill/>
          <a:ln w="9525" cap="flat" cmpd="sng">
            <a:solidFill>
              <a:srgbClr val="54575F"/>
            </a:solidFill>
            <a:prstDash val="solid"/>
            <a:round/>
            <a:headEnd type="none" w="sm" len="sm"/>
            <a:tailEnd type="none" w="sm" len="sm"/>
          </a:ln>
        </p:spPr>
      </p:cxn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 2">
  <p:cSld name="Title Slide 2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4"/>
          <p:cNvSpPr txBox="1">
            <a:spLocks noGrp="1"/>
          </p:cNvSpPr>
          <p:nvPr>
            <p:ph type="ctrTitle"/>
          </p:nvPr>
        </p:nvSpPr>
        <p:spPr>
          <a:xfrm>
            <a:off x="387350" y="3205074"/>
            <a:ext cx="3498850" cy="5096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Montserrat"/>
              <a:buNone/>
              <a:defRPr sz="2500" b="1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4"/>
          <p:cNvSpPr txBox="1">
            <a:spLocks noGrp="1"/>
          </p:cNvSpPr>
          <p:nvPr>
            <p:ph type="subTitle" idx="1"/>
          </p:nvPr>
        </p:nvSpPr>
        <p:spPr>
          <a:xfrm>
            <a:off x="3886200" y="3205074"/>
            <a:ext cx="4800600" cy="5096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340"/>
              </a:spcBef>
              <a:spcAft>
                <a:spcPts val="0"/>
              </a:spcAft>
              <a:buClr>
                <a:srgbClr val="909193"/>
              </a:buClr>
              <a:buSzPts val="1700"/>
              <a:buNone/>
              <a:defRPr>
                <a:solidFill>
                  <a:srgbClr val="909193"/>
                </a:solidFill>
              </a:defRPr>
            </a:lvl2pPr>
            <a:lvl3pPr lvl="2" algn="ctr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909193"/>
              </a:buClr>
              <a:buSzPts val="1400"/>
              <a:buNone/>
              <a:defRPr>
                <a:solidFill>
                  <a:srgbClr val="909193"/>
                </a:solidFill>
              </a:defRPr>
            </a:lvl3pPr>
            <a:lvl4pPr lvl="3" algn="ctr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rgbClr val="909193"/>
              </a:buClr>
              <a:buSzPts val="1200"/>
              <a:buNone/>
              <a:defRPr>
                <a:solidFill>
                  <a:srgbClr val="909193"/>
                </a:solidFill>
              </a:defRPr>
            </a:lvl4pPr>
            <a:lvl5pPr lvl="4" algn="ctr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rgbClr val="909193"/>
              </a:buClr>
              <a:buSzPts val="1200"/>
              <a:buNone/>
              <a:defRPr>
                <a:solidFill>
                  <a:srgbClr val="909193"/>
                </a:solidFill>
              </a:defRPr>
            </a:lvl5pPr>
            <a:lvl6pPr lvl="5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909193"/>
              </a:buClr>
              <a:buSzPts val="2000"/>
              <a:buNone/>
              <a:defRPr>
                <a:solidFill>
                  <a:srgbClr val="909193"/>
                </a:solidFill>
              </a:defRPr>
            </a:lvl6pPr>
            <a:lvl7pPr lvl="6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909193"/>
              </a:buClr>
              <a:buSzPts val="2000"/>
              <a:buNone/>
              <a:defRPr>
                <a:solidFill>
                  <a:srgbClr val="909193"/>
                </a:solidFill>
              </a:defRPr>
            </a:lvl7pPr>
            <a:lvl8pPr lvl="7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909193"/>
              </a:buClr>
              <a:buSzPts val="2000"/>
              <a:buNone/>
              <a:defRPr>
                <a:solidFill>
                  <a:srgbClr val="909193"/>
                </a:solidFill>
              </a:defRPr>
            </a:lvl8pPr>
            <a:lvl9pPr lvl="8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909193"/>
              </a:buClr>
              <a:buSzPts val="2000"/>
              <a:buNone/>
              <a:defRPr>
                <a:solidFill>
                  <a:srgbClr val="909193"/>
                </a:solidFill>
              </a:defRPr>
            </a:lvl9pPr>
          </a:lstStyle>
          <a:p>
            <a:endParaRPr/>
          </a:p>
        </p:txBody>
      </p:sp>
      <p:sp>
        <p:nvSpPr>
          <p:cNvPr id="49" name="Google Shape;49;p4"/>
          <p:cNvSpPr txBox="1">
            <a:spLocks noGrp="1"/>
          </p:cNvSpPr>
          <p:nvPr>
            <p:ph type="sldNum" idx="12"/>
          </p:nvPr>
        </p:nvSpPr>
        <p:spPr>
          <a:xfrm>
            <a:off x="8458200" y="4629150"/>
            <a:ext cx="4572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1" i="0" u="none" strike="noStrike" cap="none">
                <a:solidFill>
                  <a:srgbClr val="3E424A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1" i="0" u="none" strike="noStrike" cap="none">
                <a:solidFill>
                  <a:srgbClr val="3E424A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1" i="0" u="none" strike="noStrike" cap="none">
                <a:solidFill>
                  <a:srgbClr val="3E424A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1" i="0" u="none" strike="noStrike" cap="none">
                <a:solidFill>
                  <a:srgbClr val="3E424A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1" i="0" u="none" strike="noStrike" cap="none">
                <a:solidFill>
                  <a:srgbClr val="3E424A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1" i="0" u="none" strike="noStrike" cap="none">
                <a:solidFill>
                  <a:srgbClr val="3E424A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1" i="0" u="none" strike="noStrike" cap="none">
                <a:solidFill>
                  <a:srgbClr val="3E424A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1" i="0" u="none" strike="noStrike" cap="none">
                <a:solidFill>
                  <a:srgbClr val="3E424A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1" i="0" u="none" strike="noStrike" cap="none">
                <a:solidFill>
                  <a:srgbClr val="3E424A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50" name="Google Shape;50;p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57200" y="413988"/>
            <a:ext cx="3200400" cy="1014762"/>
          </a:xfrm>
          <a:prstGeom prst="rect">
            <a:avLst/>
          </a:prstGeom>
          <a:noFill/>
          <a:ln>
            <a:noFill/>
          </a:ln>
        </p:spPr>
      </p:pic>
      <p:pic>
        <p:nvPicPr>
          <p:cNvPr id="51" name="Google Shape;51;p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57200" y="1631037"/>
            <a:ext cx="245059" cy="201168"/>
          </a:xfrm>
          <a:prstGeom prst="rect">
            <a:avLst/>
          </a:prstGeom>
          <a:noFill/>
          <a:ln>
            <a:noFill/>
          </a:ln>
        </p:spPr>
      </p:pic>
      <p:pic>
        <p:nvPicPr>
          <p:cNvPr id="52" name="Google Shape;52;p4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57200" y="1985724"/>
            <a:ext cx="207264" cy="201168"/>
          </a:xfrm>
          <a:prstGeom prst="rect">
            <a:avLst/>
          </a:prstGeom>
          <a:noFill/>
          <a:ln>
            <a:noFill/>
          </a:ln>
        </p:spPr>
      </p:pic>
      <p:sp>
        <p:nvSpPr>
          <p:cNvPr id="53" name="Google Shape;53;p4"/>
          <p:cNvSpPr txBox="1"/>
          <p:nvPr/>
        </p:nvSpPr>
        <p:spPr>
          <a:xfrm>
            <a:off x="685801" y="1504950"/>
            <a:ext cx="8001000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@openforcefield</a:t>
            </a:r>
            <a:endParaRPr sz="1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4" name="Google Shape;54;p4"/>
          <p:cNvSpPr txBox="1"/>
          <p:nvPr/>
        </p:nvSpPr>
        <p:spPr>
          <a:xfrm>
            <a:off x="685801" y="1859637"/>
            <a:ext cx="8001000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www.openforcefield.org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hoto and Text Contents">
  <p:cSld name="Photo and Text Contents"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7"/>
          <p:cNvSpPr txBox="1">
            <a:spLocks noGrp="1"/>
          </p:cNvSpPr>
          <p:nvPr>
            <p:ph type="title"/>
          </p:nvPr>
        </p:nvSpPr>
        <p:spPr>
          <a:xfrm>
            <a:off x="381000" y="0"/>
            <a:ext cx="2895600" cy="819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Montserrat"/>
              <a:buNone/>
              <a:defRPr sz="2000" b="1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7"/>
          <p:cNvSpPr txBox="1">
            <a:spLocks noGrp="1"/>
          </p:cNvSpPr>
          <p:nvPr>
            <p:ph type="sldNum" idx="12"/>
          </p:nvPr>
        </p:nvSpPr>
        <p:spPr>
          <a:xfrm>
            <a:off x="8458200" y="4629150"/>
            <a:ext cx="4572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1" i="0" u="none" strike="noStrike" cap="none">
                <a:solidFill>
                  <a:srgbClr val="3E424A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1" i="0" u="none" strike="noStrike" cap="none">
                <a:solidFill>
                  <a:srgbClr val="3E424A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1" i="0" u="none" strike="noStrike" cap="none">
                <a:solidFill>
                  <a:srgbClr val="3E424A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1" i="0" u="none" strike="noStrike" cap="none">
                <a:solidFill>
                  <a:srgbClr val="3E424A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1" i="0" u="none" strike="noStrike" cap="none">
                <a:solidFill>
                  <a:srgbClr val="3E424A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1" i="0" u="none" strike="noStrike" cap="none">
                <a:solidFill>
                  <a:srgbClr val="3E424A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1" i="0" u="none" strike="noStrike" cap="none">
                <a:solidFill>
                  <a:srgbClr val="3E424A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1" i="0" u="none" strike="noStrike" cap="none">
                <a:solidFill>
                  <a:srgbClr val="3E424A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1" i="0" u="none" strike="noStrike" cap="none">
                <a:solidFill>
                  <a:srgbClr val="3E424A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58" name="Google Shape;58;p7"/>
          <p:cNvSpPr txBox="1"/>
          <p:nvPr/>
        </p:nvSpPr>
        <p:spPr>
          <a:xfrm>
            <a:off x="152400" y="4666134"/>
            <a:ext cx="1600200" cy="230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</a:pPr>
            <a:r>
              <a:rPr lang="en-US"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www.openforcefield.org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9" name="Google Shape;59;p7"/>
          <p:cNvSpPr txBox="1">
            <a:spLocks noGrp="1"/>
          </p:cNvSpPr>
          <p:nvPr>
            <p:ph type="body" idx="1"/>
          </p:nvPr>
        </p:nvSpPr>
        <p:spPr>
          <a:xfrm>
            <a:off x="3276600" y="0"/>
            <a:ext cx="5029200" cy="819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0" name="Google Shape;60;p7"/>
          <p:cNvSpPr txBox="1">
            <a:spLocks noGrp="1"/>
          </p:cNvSpPr>
          <p:nvPr>
            <p:ph type="body" idx="2"/>
          </p:nvPr>
        </p:nvSpPr>
        <p:spPr>
          <a:xfrm>
            <a:off x="4724400" y="1581150"/>
            <a:ext cx="3962400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just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1" name="Google Shape;61;p7"/>
          <p:cNvSpPr txBox="1">
            <a:spLocks noGrp="1"/>
          </p:cNvSpPr>
          <p:nvPr>
            <p:ph type="body" idx="3"/>
          </p:nvPr>
        </p:nvSpPr>
        <p:spPr>
          <a:xfrm>
            <a:off x="4724400" y="1200150"/>
            <a:ext cx="3962400" cy="3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15581"/>
              </a:buClr>
              <a:buSzPts val="1800"/>
              <a:buNone/>
              <a:defRPr sz="1800" b="1">
                <a:solidFill>
                  <a:srgbClr val="015581"/>
                </a:solidFill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2" name="Google Shape;62;p7"/>
          <p:cNvSpPr>
            <a:spLocks noGrp="1"/>
          </p:cNvSpPr>
          <p:nvPr>
            <p:ph type="pic" idx="4"/>
          </p:nvPr>
        </p:nvSpPr>
        <p:spPr>
          <a:xfrm>
            <a:off x="381000" y="1200151"/>
            <a:ext cx="4038600" cy="34290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ext and Chart">
  <p:cSld name="Text and Chart"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8"/>
          <p:cNvSpPr txBox="1">
            <a:spLocks noGrp="1"/>
          </p:cNvSpPr>
          <p:nvPr>
            <p:ph type="title"/>
          </p:nvPr>
        </p:nvSpPr>
        <p:spPr>
          <a:xfrm>
            <a:off x="381000" y="0"/>
            <a:ext cx="2895600" cy="819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Montserrat"/>
              <a:buNone/>
              <a:defRPr sz="2000" b="1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5" name="Google Shape;65;p8"/>
          <p:cNvSpPr txBox="1">
            <a:spLocks noGrp="1"/>
          </p:cNvSpPr>
          <p:nvPr>
            <p:ph type="body" idx="1"/>
          </p:nvPr>
        </p:nvSpPr>
        <p:spPr>
          <a:xfrm>
            <a:off x="381000" y="1581150"/>
            <a:ext cx="4038600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just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6" name="Google Shape;66;p8"/>
          <p:cNvSpPr txBox="1">
            <a:spLocks noGrp="1"/>
          </p:cNvSpPr>
          <p:nvPr>
            <p:ph type="sldNum" idx="12"/>
          </p:nvPr>
        </p:nvSpPr>
        <p:spPr>
          <a:xfrm>
            <a:off x="8458200" y="4629150"/>
            <a:ext cx="4572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1" i="0" u="none" strike="noStrike" cap="none">
                <a:solidFill>
                  <a:srgbClr val="3E424A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1" i="0" u="none" strike="noStrike" cap="none">
                <a:solidFill>
                  <a:srgbClr val="3E424A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1" i="0" u="none" strike="noStrike" cap="none">
                <a:solidFill>
                  <a:srgbClr val="3E424A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1" i="0" u="none" strike="noStrike" cap="none">
                <a:solidFill>
                  <a:srgbClr val="3E424A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1" i="0" u="none" strike="noStrike" cap="none">
                <a:solidFill>
                  <a:srgbClr val="3E424A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1" i="0" u="none" strike="noStrike" cap="none">
                <a:solidFill>
                  <a:srgbClr val="3E424A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1" i="0" u="none" strike="noStrike" cap="none">
                <a:solidFill>
                  <a:srgbClr val="3E424A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1" i="0" u="none" strike="noStrike" cap="none">
                <a:solidFill>
                  <a:srgbClr val="3E424A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1" i="0" u="none" strike="noStrike" cap="none">
                <a:solidFill>
                  <a:srgbClr val="3E424A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67" name="Google Shape;67;p8"/>
          <p:cNvSpPr txBox="1"/>
          <p:nvPr/>
        </p:nvSpPr>
        <p:spPr>
          <a:xfrm>
            <a:off x="152400" y="4666134"/>
            <a:ext cx="1600200" cy="230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</a:pPr>
            <a:r>
              <a:rPr lang="en-US"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www.openforcefield.org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8" name="Google Shape;68;p8"/>
          <p:cNvSpPr txBox="1">
            <a:spLocks noGrp="1"/>
          </p:cNvSpPr>
          <p:nvPr>
            <p:ph type="body" idx="2"/>
          </p:nvPr>
        </p:nvSpPr>
        <p:spPr>
          <a:xfrm>
            <a:off x="381000" y="1200150"/>
            <a:ext cx="4038600" cy="3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15581"/>
              </a:buClr>
              <a:buSzPts val="1800"/>
              <a:buNone/>
              <a:defRPr sz="1800" b="1">
                <a:solidFill>
                  <a:srgbClr val="015581"/>
                </a:solidFill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9" name="Google Shape;69;p8"/>
          <p:cNvSpPr txBox="1">
            <a:spLocks noGrp="1"/>
          </p:cNvSpPr>
          <p:nvPr>
            <p:ph type="body" idx="3"/>
          </p:nvPr>
        </p:nvSpPr>
        <p:spPr>
          <a:xfrm>
            <a:off x="3276600" y="0"/>
            <a:ext cx="5029200" cy="819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0" name="Google Shape;70;p8"/>
          <p:cNvSpPr>
            <a:spLocks noGrp="1"/>
          </p:cNvSpPr>
          <p:nvPr>
            <p:ph type="chart" idx="4"/>
          </p:nvPr>
        </p:nvSpPr>
        <p:spPr>
          <a:xfrm>
            <a:off x="4724400" y="1200151"/>
            <a:ext cx="3962400" cy="342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1">
            <a:normAutofit/>
          </a:bodyPr>
          <a:lstStyle>
            <a:lvl1pPr marR="0" lvl="0" algn="ctr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34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Arial"/>
              <a:buChar char="–"/>
              <a:defRPr sz="1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–"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»"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harts">
  <p:cSld name="Charts"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9"/>
          <p:cNvSpPr txBox="1">
            <a:spLocks noGrp="1"/>
          </p:cNvSpPr>
          <p:nvPr>
            <p:ph type="title"/>
          </p:nvPr>
        </p:nvSpPr>
        <p:spPr>
          <a:xfrm>
            <a:off x="381000" y="0"/>
            <a:ext cx="2895600" cy="819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Montserrat"/>
              <a:buNone/>
              <a:defRPr sz="2000" b="1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9"/>
          <p:cNvSpPr txBox="1">
            <a:spLocks noGrp="1"/>
          </p:cNvSpPr>
          <p:nvPr>
            <p:ph type="body" idx="1"/>
          </p:nvPr>
        </p:nvSpPr>
        <p:spPr>
          <a:xfrm>
            <a:off x="381000" y="1581150"/>
            <a:ext cx="4038600" cy="99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just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4" name="Google Shape;74;p9"/>
          <p:cNvSpPr txBox="1">
            <a:spLocks noGrp="1"/>
          </p:cNvSpPr>
          <p:nvPr>
            <p:ph type="sldNum" idx="12"/>
          </p:nvPr>
        </p:nvSpPr>
        <p:spPr>
          <a:xfrm>
            <a:off x="8458200" y="4629150"/>
            <a:ext cx="4572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1" i="0" u="none" strike="noStrike" cap="none">
                <a:solidFill>
                  <a:srgbClr val="3E424A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1" i="0" u="none" strike="noStrike" cap="none">
                <a:solidFill>
                  <a:srgbClr val="3E424A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1" i="0" u="none" strike="noStrike" cap="none">
                <a:solidFill>
                  <a:srgbClr val="3E424A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1" i="0" u="none" strike="noStrike" cap="none">
                <a:solidFill>
                  <a:srgbClr val="3E424A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1" i="0" u="none" strike="noStrike" cap="none">
                <a:solidFill>
                  <a:srgbClr val="3E424A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1" i="0" u="none" strike="noStrike" cap="none">
                <a:solidFill>
                  <a:srgbClr val="3E424A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1" i="0" u="none" strike="noStrike" cap="none">
                <a:solidFill>
                  <a:srgbClr val="3E424A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1" i="0" u="none" strike="noStrike" cap="none">
                <a:solidFill>
                  <a:srgbClr val="3E424A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1" i="0" u="none" strike="noStrike" cap="none">
                <a:solidFill>
                  <a:srgbClr val="3E424A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75" name="Google Shape;75;p9"/>
          <p:cNvSpPr txBox="1"/>
          <p:nvPr/>
        </p:nvSpPr>
        <p:spPr>
          <a:xfrm>
            <a:off x="152400" y="4666134"/>
            <a:ext cx="1600200" cy="230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</a:pPr>
            <a:r>
              <a:rPr lang="en-US"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www.openforcefield.org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6" name="Google Shape;76;p9"/>
          <p:cNvSpPr txBox="1">
            <a:spLocks noGrp="1"/>
          </p:cNvSpPr>
          <p:nvPr>
            <p:ph type="body" idx="2"/>
          </p:nvPr>
        </p:nvSpPr>
        <p:spPr>
          <a:xfrm>
            <a:off x="381000" y="1200150"/>
            <a:ext cx="4038600" cy="3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15581"/>
              </a:buClr>
              <a:buSzPts val="1800"/>
              <a:buNone/>
              <a:defRPr sz="1800" b="1">
                <a:solidFill>
                  <a:srgbClr val="015581"/>
                </a:solidFill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7" name="Google Shape;77;p9"/>
          <p:cNvSpPr txBox="1">
            <a:spLocks noGrp="1"/>
          </p:cNvSpPr>
          <p:nvPr>
            <p:ph type="body" idx="3"/>
          </p:nvPr>
        </p:nvSpPr>
        <p:spPr>
          <a:xfrm>
            <a:off x="3276600" y="0"/>
            <a:ext cx="5029200" cy="819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8" name="Google Shape;78;p9"/>
          <p:cNvSpPr>
            <a:spLocks noGrp="1"/>
          </p:cNvSpPr>
          <p:nvPr>
            <p:ph type="chart" idx="4"/>
          </p:nvPr>
        </p:nvSpPr>
        <p:spPr>
          <a:xfrm>
            <a:off x="4724400" y="1200151"/>
            <a:ext cx="3962400" cy="342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1">
            <a:normAutofit/>
          </a:bodyPr>
          <a:lstStyle>
            <a:lvl1pPr marR="0" lvl="0" algn="ctr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34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Arial"/>
              <a:buChar char="–"/>
              <a:defRPr sz="1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–"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»"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9" name="Google Shape;79;p9"/>
          <p:cNvSpPr>
            <a:spLocks noGrp="1"/>
          </p:cNvSpPr>
          <p:nvPr>
            <p:ph type="chart" idx="5"/>
          </p:nvPr>
        </p:nvSpPr>
        <p:spPr>
          <a:xfrm>
            <a:off x="381000" y="2571750"/>
            <a:ext cx="4038600" cy="20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ctr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34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Arial"/>
              <a:buChar char="–"/>
              <a:defRPr sz="1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–"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»"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>
  <p:cSld name="Comparison"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0"/>
          <p:cNvSpPr txBox="1">
            <a:spLocks noGrp="1"/>
          </p:cNvSpPr>
          <p:nvPr>
            <p:ph type="title"/>
          </p:nvPr>
        </p:nvSpPr>
        <p:spPr>
          <a:xfrm>
            <a:off x="381000" y="0"/>
            <a:ext cx="7924800" cy="819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Montserrat"/>
              <a:buNone/>
              <a:defRPr sz="2000" b="1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2" name="Google Shape;82;p10"/>
          <p:cNvSpPr txBox="1">
            <a:spLocks noGrp="1"/>
          </p:cNvSpPr>
          <p:nvPr>
            <p:ph type="body" idx="1"/>
          </p:nvPr>
        </p:nvSpPr>
        <p:spPr>
          <a:xfrm>
            <a:off x="381000" y="1581150"/>
            <a:ext cx="4038600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just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3" name="Google Shape;83;p10"/>
          <p:cNvSpPr txBox="1">
            <a:spLocks noGrp="1"/>
          </p:cNvSpPr>
          <p:nvPr>
            <p:ph type="sldNum" idx="12"/>
          </p:nvPr>
        </p:nvSpPr>
        <p:spPr>
          <a:xfrm>
            <a:off x="8458200" y="4629150"/>
            <a:ext cx="4572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1" i="0" u="none" strike="noStrike" cap="none">
                <a:solidFill>
                  <a:srgbClr val="3E424A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1" i="0" u="none" strike="noStrike" cap="none">
                <a:solidFill>
                  <a:srgbClr val="3E424A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1" i="0" u="none" strike="noStrike" cap="none">
                <a:solidFill>
                  <a:srgbClr val="3E424A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1" i="0" u="none" strike="noStrike" cap="none">
                <a:solidFill>
                  <a:srgbClr val="3E424A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1" i="0" u="none" strike="noStrike" cap="none">
                <a:solidFill>
                  <a:srgbClr val="3E424A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1" i="0" u="none" strike="noStrike" cap="none">
                <a:solidFill>
                  <a:srgbClr val="3E424A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1" i="0" u="none" strike="noStrike" cap="none">
                <a:solidFill>
                  <a:srgbClr val="3E424A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1" i="0" u="none" strike="noStrike" cap="none">
                <a:solidFill>
                  <a:srgbClr val="3E424A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1" i="0" u="none" strike="noStrike" cap="none">
                <a:solidFill>
                  <a:srgbClr val="3E424A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84" name="Google Shape;84;p10"/>
          <p:cNvSpPr txBox="1"/>
          <p:nvPr/>
        </p:nvSpPr>
        <p:spPr>
          <a:xfrm>
            <a:off x="152400" y="4666134"/>
            <a:ext cx="1600200" cy="230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</a:pPr>
            <a:r>
              <a:rPr lang="en-US"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www.openforcefield.org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5" name="Google Shape;85;p10"/>
          <p:cNvSpPr txBox="1">
            <a:spLocks noGrp="1"/>
          </p:cNvSpPr>
          <p:nvPr>
            <p:ph type="body" idx="2"/>
          </p:nvPr>
        </p:nvSpPr>
        <p:spPr>
          <a:xfrm>
            <a:off x="381000" y="1200150"/>
            <a:ext cx="4038600" cy="3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15581"/>
              </a:buClr>
              <a:buSzPts val="1800"/>
              <a:buNone/>
              <a:defRPr sz="1800" b="1">
                <a:solidFill>
                  <a:srgbClr val="015581"/>
                </a:solidFill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6" name="Google Shape;86;p10"/>
          <p:cNvSpPr txBox="1">
            <a:spLocks noGrp="1"/>
          </p:cNvSpPr>
          <p:nvPr>
            <p:ph type="body" idx="3"/>
          </p:nvPr>
        </p:nvSpPr>
        <p:spPr>
          <a:xfrm>
            <a:off x="4724400" y="1581150"/>
            <a:ext cx="3962400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just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/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7" name="Google Shape;87;p10"/>
          <p:cNvSpPr txBox="1">
            <a:spLocks noGrp="1"/>
          </p:cNvSpPr>
          <p:nvPr>
            <p:ph type="body" idx="4"/>
          </p:nvPr>
        </p:nvSpPr>
        <p:spPr>
          <a:xfrm>
            <a:off x="4724400" y="1200150"/>
            <a:ext cx="3962400" cy="3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15581"/>
              </a:buClr>
              <a:buSzPts val="1800"/>
              <a:buNone/>
              <a:defRPr sz="1800" b="1">
                <a:solidFill>
                  <a:srgbClr val="015581"/>
                </a:solidFill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3">
            <a:alphaModFix/>
          </a:blip>
          <a:stretch>
            <a:fillRect/>
          </a:stretch>
        </a:blip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title"/>
          </p:nvPr>
        </p:nvSpPr>
        <p:spPr>
          <a:xfrm>
            <a:off x="381000" y="0"/>
            <a:ext cx="7924800" cy="819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Montserrat"/>
              <a:buNone/>
              <a:defRPr sz="2000" b="1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body" idx="1"/>
          </p:nvPr>
        </p:nvSpPr>
        <p:spPr>
          <a:xfrm>
            <a:off x="381000" y="929878"/>
            <a:ext cx="8305800" cy="36992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36550" algn="l" rtl="0">
              <a:lnSpc>
                <a:spcPct val="100000"/>
              </a:lnSpc>
              <a:spcBef>
                <a:spcPts val="34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Arial"/>
              <a:buChar char="–"/>
              <a:defRPr sz="1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–"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04800" algn="l" rtl="0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»"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8458200" y="4629150"/>
            <a:ext cx="4572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1" i="0" u="none" strike="noStrike" cap="none">
                <a:solidFill>
                  <a:srgbClr val="3E424A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1" i="0" u="none" strike="noStrike" cap="none">
                <a:solidFill>
                  <a:srgbClr val="3E424A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1" i="0" u="none" strike="noStrike" cap="none">
                <a:solidFill>
                  <a:srgbClr val="3E424A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1" i="0" u="none" strike="noStrike" cap="none">
                <a:solidFill>
                  <a:srgbClr val="3E424A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1" i="0" u="none" strike="noStrike" cap="none">
                <a:solidFill>
                  <a:srgbClr val="3E424A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1" i="0" u="none" strike="noStrike" cap="none">
                <a:solidFill>
                  <a:srgbClr val="3E424A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1" i="0" u="none" strike="noStrike" cap="none">
                <a:solidFill>
                  <a:srgbClr val="3E424A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1" i="0" u="none" strike="noStrike" cap="none">
                <a:solidFill>
                  <a:srgbClr val="3E424A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1" i="0" u="none" strike="noStrike" cap="none">
                <a:solidFill>
                  <a:srgbClr val="3E424A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32">
          <p15:clr>
            <a:srgbClr val="F26B43"/>
          </p15:clr>
        </p15:guide>
        <p15:guide id="2" pos="144">
          <p15:clr>
            <a:srgbClr val="F26B43"/>
          </p15:clr>
        </p15:guide>
        <p15:guide id="3" orient="horz" pos="516">
          <p15:clr>
            <a:srgbClr val="F26B43"/>
          </p15:clr>
        </p15:guide>
        <p15:guide id="4" orient="horz" pos="3108">
          <p15:clr>
            <a:srgbClr val="F26B43"/>
          </p15:clr>
        </p15:guide>
        <p15:guide id="5" pos="5616">
          <p15:clr>
            <a:srgbClr val="F26B43"/>
          </p15:clr>
        </p15:guide>
        <p15:guide id="6" orient="horz" pos="2916">
          <p15:clr>
            <a:srgbClr val="F26B43"/>
          </p15:clr>
        </p15:guide>
        <p15:guide id="7" pos="96">
          <p15:clr>
            <a:srgbClr val="F26B43"/>
          </p15:clr>
        </p15:guide>
        <p15:guide id="8" pos="5568">
          <p15:clr>
            <a:srgbClr val="F26B43"/>
          </p15:clr>
        </p15:guide>
        <p15:guide id="9" pos="240">
          <p15:clr>
            <a:srgbClr val="F26B43"/>
          </p15:clr>
        </p15:guide>
        <p15:guide id="10" pos="5472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3" Type="http://schemas.openxmlformats.org/officeDocument/2006/relationships/hyperlink" Target="https://github.com/IAlibay/fragment-opt-abfe-benchmark" TargetMode="External"/><Relationship Id="rId7" Type="http://schemas.openxmlformats.org/officeDocument/2006/relationships/image" Target="../media/image4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7" Type="http://schemas.openxmlformats.org/officeDocument/2006/relationships/image" Target="../media/image39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9.png"/><Relationship Id="rId5" Type="http://schemas.openxmlformats.org/officeDocument/2006/relationships/image" Target="../media/image370.png"/><Relationship Id="rId4" Type="http://schemas.openxmlformats.org/officeDocument/2006/relationships/image" Target="../media/image36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2.jpeg"/><Relationship Id="rId4" Type="http://schemas.openxmlformats.org/officeDocument/2006/relationships/image" Target="../media/image51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2.jpeg"/><Relationship Id="rId4" Type="http://schemas.openxmlformats.org/officeDocument/2006/relationships/image" Target="../media/image54.jp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7.png"/><Relationship Id="rId5" Type="http://schemas.openxmlformats.org/officeDocument/2006/relationships/image" Target="../media/image470.png"/><Relationship Id="rId10" Type="http://schemas.openxmlformats.org/officeDocument/2006/relationships/image" Target="../media/image17.png"/><Relationship Id="rId4" Type="http://schemas.openxmlformats.org/officeDocument/2006/relationships/image" Target="../media/image56.png"/><Relationship Id="rId9" Type="http://schemas.openxmlformats.org/officeDocument/2006/relationships/image" Target="../media/image5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0.jpeg"/><Relationship Id="rId4" Type="http://schemas.openxmlformats.org/officeDocument/2006/relationships/image" Target="../media/image59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2.png"/><Relationship Id="rId4" Type="http://schemas.openxmlformats.org/officeDocument/2006/relationships/image" Target="../media/image61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png"/><Relationship Id="rId3" Type="http://schemas.openxmlformats.org/officeDocument/2006/relationships/image" Target="../media/image63.jpg"/><Relationship Id="rId7" Type="http://schemas.openxmlformats.org/officeDocument/2006/relationships/image" Target="../media/image6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7.png"/><Relationship Id="rId5" Type="http://schemas.openxmlformats.org/officeDocument/2006/relationships/image" Target="../media/image65.png"/><Relationship Id="rId4" Type="http://schemas.openxmlformats.org/officeDocument/2006/relationships/image" Target="../media/image64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7" Type="http://schemas.openxmlformats.org/officeDocument/2006/relationships/image" Target="../media/image67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9.png"/><Relationship Id="rId5" Type="http://schemas.openxmlformats.org/officeDocument/2006/relationships/image" Target="../media/image66.png"/><Relationship Id="rId4" Type="http://schemas.openxmlformats.org/officeDocument/2006/relationships/image" Target="../media/image6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4.png"/><Relationship Id="rId5" Type="http://schemas.openxmlformats.org/officeDocument/2006/relationships/image" Target="../media/image73.jpeg"/><Relationship Id="rId4" Type="http://schemas.openxmlformats.org/officeDocument/2006/relationships/image" Target="../media/image72.jp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9.png"/><Relationship Id="rId3" Type="http://schemas.openxmlformats.org/officeDocument/2006/relationships/image" Target="../media/image350.png"/><Relationship Id="rId7" Type="http://schemas.openxmlformats.org/officeDocument/2006/relationships/image" Target="../media/image78.png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7.png"/><Relationship Id="rId11" Type="http://schemas.openxmlformats.org/officeDocument/2006/relationships/image" Target="../media/image710.png"/><Relationship Id="rId5" Type="http://schemas.openxmlformats.org/officeDocument/2006/relationships/image" Target="../media/image76.png"/><Relationship Id="rId10" Type="http://schemas.openxmlformats.org/officeDocument/2006/relationships/image" Target="../media/image700.png"/><Relationship Id="rId4" Type="http://schemas.openxmlformats.org/officeDocument/2006/relationships/image" Target="../media/image360.png"/><Relationship Id="rId9" Type="http://schemas.openxmlformats.org/officeDocument/2006/relationships/image" Target="../media/image69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emf"/><Relationship Id="rId7" Type="http://schemas.openxmlformats.org/officeDocument/2006/relationships/image" Target="../media/image85.emf"/><Relationship Id="rId2" Type="http://schemas.openxmlformats.org/officeDocument/2006/relationships/image" Target="../media/image80.emf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84.emf"/><Relationship Id="rId5" Type="http://schemas.openxmlformats.org/officeDocument/2006/relationships/image" Target="../media/image83.emf"/><Relationship Id="rId4" Type="http://schemas.openxmlformats.org/officeDocument/2006/relationships/image" Target="../media/image82.emf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2.png"/><Relationship Id="rId13" Type="http://schemas.openxmlformats.org/officeDocument/2006/relationships/image" Target="../media/image87.png"/><Relationship Id="rId18" Type="http://schemas.openxmlformats.org/officeDocument/2006/relationships/hyperlink" Target="https://github.com/choderalab/openmmtools" TargetMode="External"/><Relationship Id="rId3" Type="http://schemas.openxmlformats.org/officeDocument/2006/relationships/image" Target="../media/image780.png"/><Relationship Id="rId7" Type="http://schemas.openxmlformats.org/officeDocument/2006/relationships/hyperlink" Target="http://getyank.org/latest/algorithms.html#generalized-gbsa-model" TargetMode="External"/><Relationship Id="rId12" Type="http://schemas.openxmlformats.org/officeDocument/2006/relationships/image" Target="../media/image86.png"/><Relationship Id="rId17" Type="http://schemas.openxmlformats.org/officeDocument/2006/relationships/image" Target="../media/image91.png"/><Relationship Id="rId2" Type="http://schemas.openxmlformats.org/officeDocument/2006/relationships/notesSlide" Target="../notesSlides/notesSlide24.xml"/><Relationship Id="rId16" Type="http://schemas.openxmlformats.org/officeDocument/2006/relationships/image" Target="../media/image90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810.png"/><Relationship Id="rId11" Type="http://schemas.openxmlformats.org/officeDocument/2006/relationships/image" Target="../media/image85.png"/><Relationship Id="rId5" Type="http://schemas.openxmlformats.org/officeDocument/2006/relationships/image" Target="../media/image800.png"/><Relationship Id="rId15" Type="http://schemas.openxmlformats.org/officeDocument/2006/relationships/image" Target="../media/image89.png"/><Relationship Id="rId10" Type="http://schemas.openxmlformats.org/officeDocument/2006/relationships/image" Target="../media/image770.png"/><Relationship Id="rId4" Type="http://schemas.openxmlformats.org/officeDocument/2006/relationships/image" Target="../media/image790.png"/><Relationship Id="rId9" Type="http://schemas.openxmlformats.org/officeDocument/2006/relationships/image" Target="../media/image83.png"/><Relationship Id="rId14" Type="http://schemas.openxmlformats.org/officeDocument/2006/relationships/image" Target="../media/image88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7.png"/><Relationship Id="rId13" Type="http://schemas.openxmlformats.org/officeDocument/2006/relationships/image" Target="../media/image102.png"/><Relationship Id="rId18" Type="http://schemas.openxmlformats.org/officeDocument/2006/relationships/image" Target="../media/image107.png"/><Relationship Id="rId3" Type="http://schemas.openxmlformats.org/officeDocument/2006/relationships/image" Target="../media/image92.png"/><Relationship Id="rId7" Type="http://schemas.openxmlformats.org/officeDocument/2006/relationships/image" Target="../media/image96.png"/><Relationship Id="rId12" Type="http://schemas.openxmlformats.org/officeDocument/2006/relationships/image" Target="../media/image101.png"/><Relationship Id="rId17" Type="http://schemas.openxmlformats.org/officeDocument/2006/relationships/image" Target="../media/image106.png"/><Relationship Id="rId2" Type="http://schemas.openxmlformats.org/officeDocument/2006/relationships/notesSlide" Target="../notesSlides/notesSlide25.xml"/><Relationship Id="rId16" Type="http://schemas.openxmlformats.org/officeDocument/2006/relationships/image" Target="../media/image105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95.png"/><Relationship Id="rId11" Type="http://schemas.openxmlformats.org/officeDocument/2006/relationships/image" Target="../media/image100.png"/><Relationship Id="rId5" Type="http://schemas.openxmlformats.org/officeDocument/2006/relationships/image" Target="../media/image94.png"/><Relationship Id="rId15" Type="http://schemas.openxmlformats.org/officeDocument/2006/relationships/image" Target="../media/image104.png"/><Relationship Id="rId10" Type="http://schemas.openxmlformats.org/officeDocument/2006/relationships/image" Target="../media/image99.png"/><Relationship Id="rId19" Type="http://schemas.openxmlformats.org/officeDocument/2006/relationships/image" Target="../media/image108.png"/><Relationship Id="rId4" Type="http://schemas.openxmlformats.org/officeDocument/2006/relationships/image" Target="../media/image93.png"/><Relationship Id="rId9" Type="http://schemas.openxmlformats.org/officeDocument/2006/relationships/image" Target="../media/image98.png"/><Relationship Id="rId14" Type="http://schemas.openxmlformats.org/officeDocument/2006/relationships/image" Target="../media/image10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7.jp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jp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png"/><Relationship Id="rId2" Type="http://schemas.openxmlformats.org/officeDocument/2006/relationships/image" Target="../media/image109.png"/><Relationship Id="rId1" Type="http://schemas.openxmlformats.org/officeDocument/2006/relationships/slideLayout" Target="../slideLayouts/slideLayout1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video" Target="../media/media1.mpg"/><Relationship Id="rId1" Type="http://schemas.microsoft.com/office/2007/relationships/media" Target="../media/media1.mpg"/><Relationship Id="rId5" Type="http://schemas.openxmlformats.org/officeDocument/2006/relationships/image" Target="../media/image111.png"/><Relationship Id="rId4" Type="http://schemas.openxmlformats.org/officeDocument/2006/relationships/notesSlide" Target="../notesSlides/notesSlide30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jp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3.jp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jp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5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13" Type="http://schemas.openxmlformats.org/officeDocument/2006/relationships/image" Target="../media/image23.png"/><Relationship Id="rId3" Type="http://schemas.openxmlformats.org/officeDocument/2006/relationships/image" Target="../media/image14.jpg"/><Relationship Id="rId7" Type="http://schemas.openxmlformats.org/officeDocument/2006/relationships/image" Target="../media/image170.png"/><Relationship Id="rId12" Type="http://schemas.openxmlformats.org/officeDocument/2006/relationships/image" Target="../media/image2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11" Type="http://schemas.openxmlformats.org/officeDocument/2006/relationships/image" Target="../media/image21.png"/><Relationship Id="rId5" Type="http://schemas.openxmlformats.org/officeDocument/2006/relationships/image" Target="../media/image16.png"/><Relationship Id="rId10" Type="http://schemas.openxmlformats.org/officeDocument/2006/relationships/image" Target="../media/image20.png"/><Relationship Id="rId4" Type="http://schemas.openxmlformats.org/officeDocument/2006/relationships/image" Target="../media/image15.png"/><Relationship Id="rId9" Type="http://schemas.openxmlformats.org/officeDocument/2006/relationships/image" Target="../media/image19.png"/><Relationship Id="rId14" Type="http://schemas.openxmlformats.org/officeDocument/2006/relationships/hyperlink" Target="https://github.com/openforcefield/openff-evaluator" TargetMode="Externa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4.png"/><Relationship Id="rId7" Type="http://schemas.openxmlformats.org/officeDocument/2006/relationships/image" Target="../media/image2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6.png"/><Relationship Id="rId11" Type="http://schemas.openxmlformats.org/officeDocument/2006/relationships/image" Target="../media/image31.png"/><Relationship Id="rId5" Type="http://schemas.openxmlformats.org/officeDocument/2006/relationships/image" Target="../media/image25.png"/><Relationship Id="rId10" Type="http://schemas.openxmlformats.org/officeDocument/2006/relationships/image" Target="../media/image30.png"/><Relationship Id="rId4" Type="http://schemas.openxmlformats.org/officeDocument/2006/relationships/hyperlink" Target="https://github.com/GilsonLabUCSD/pAPRika" TargetMode="External"/><Relationship Id="rId9" Type="http://schemas.openxmlformats.org/officeDocument/2006/relationships/image" Target="../media/image29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hyperlink" Target="https://github.com/slochower/host-guest-benchmarks" TargetMode="External"/><Relationship Id="rId7" Type="http://schemas.openxmlformats.org/officeDocument/2006/relationships/image" Target="../media/image3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Relationship Id="rId9" Type="http://schemas.openxmlformats.org/officeDocument/2006/relationships/image" Target="../media/image3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90.png"/><Relationship Id="rId5" Type="http://schemas.openxmlformats.org/officeDocument/2006/relationships/image" Target="../media/image280.png"/><Relationship Id="rId4" Type="http://schemas.openxmlformats.org/officeDocument/2006/relationships/image" Target="../media/image27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1"/>
          <p:cNvSpPr txBox="1">
            <a:spLocks noGrp="1"/>
          </p:cNvSpPr>
          <p:nvPr>
            <p:ph type="ctrTitle"/>
          </p:nvPr>
        </p:nvSpPr>
        <p:spPr>
          <a:xfrm>
            <a:off x="387350" y="3105151"/>
            <a:ext cx="8299450" cy="4685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Montserrat"/>
              <a:buNone/>
            </a:pPr>
            <a:r>
              <a:rPr lang="en-US" sz="2250" dirty="0"/>
              <a:t>Tuning Potential Functions to Host-Guest Binding Data</a:t>
            </a:r>
            <a:endParaRPr sz="2250" dirty="0"/>
          </a:p>
        </p:txBody>
      </p:sp>
      <p:sp>
        <p:nvSpPr>
          <p:cNvPr id="121" name="Google Shape;121;p1"/>
          <p:cNvSpPr txBox="1">
            <a:spLocks noGrp="1"/>
          </p:cNvSpPr>
          <p:nvPr>
            <p:ph type="subTitle" idx="1"/>
          </p:nvPr>
        </p:nvSpPr>
        <p:spPr>
          <a:xfrm>
            <a:off x="383721" y="3595003"/>
            <a:ext cx="8299450" cy="4245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</a:pPr>
            <a:r>
              <a:rPr lang="en-US" dirty="0"/>
              <a:t>A case study with implicit solvent</a:t>
            </a:r>
            <a:endParaRPr sz="2800" dirty="0"/>
          </a:p>
        </p:txBody>
      </p:sp>
      <p:sp>
        <p:nvSpPr>
          <p:cNvPr id="122" name="Google Shape;122;p1"/>
          <p:cNvSpPr txBox="1">
            <a:spLocks noGrp="1"/>
          </p:cNvSpPr>
          <p:nvPr>
            <p:ph type="body" idx="2"/>
          </p:nvPr>
        </p:nvSpPr>
        <p:spPr>
          <a:xfrm>
            <a:off x="381000" y="4246563"/>
            <a:ext cx="829945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indent="0">
              <a:spcBef>
                <a:spcPts val="0"/>
              </a:spcBef>
            </a:pPr>
            <a:r>
              <a:rPr lang="en-US" sz="1800" dirty="0"/>
              <a:t>Jeffry Setiadi, Gilson Lab UCSD. 14</a:t>
            </a:r>
            <a:r>
              <a:rPr lang="en-US" sz="1800" baseline="30000" dirty="0"/>
              <a:t>th</a:t>
            </a:r>
            <a:r>
              <a:rPr lang="en-US" sz="1800" dirty="0"/>
              <a:t> of May 2023</a:t>
            </a:r>
            <a:endParaRPr sz="18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Google Shape;254;g23e09a1bcf9_0_159"/>
          <p:cNvSpPr txBox="1">
            <a:spLocks noGrp="1"/>
          </p:cNvSpPr>
          <p:nvPr>
            <p:ph type="sldNum" idx="12"/>
          </p:nvPr>
        </p:nvSpPr>
        <p:spPr>
          <a:xfrm>
            <a:off x="8458200" y="4629150"/>
            <a:ext cx="457200" cy="30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en-US"/>
              <a:t>10</a:t>
            </a:fld>
            <a:endParaRPr/>
          </a:p>
        </p:txBody>
      </p:sp>
      <p:sp>
        <p:nvSpPr>
          <p:cNvPr id="255" name="Google Shape;255;g23e09a1bcf9_0_159"/>
          <p:cNvSpPr txBox="1">
            <a:spLocks noGrp="1"/>
          </p:cNvSpPr>
          <p:nvPr>
            <p:ph type="title"/>
          </p:nvPr>
        </p:nvSpPr>
        <p:spPr>
          <a:xfrm>
            <a:off x="381000" y="0"/>
            <a:ext cx="2895600" cy="81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</a:pPr>
            <a:r>
              <a:rPr lang="en-US" dirty="0"/>
              <a:t>Host-Guest Binding</a:t>
            </a:r>
            <a:endParaRPr dirty="0"/>
          </a:p>
        </p:txBody>
      </p:sp>
      <p:sp>
        <p:nvSpPr>
          <p:cNvPr id="256" name="Google Shape;256;g23e09a1bcf9_0_159"/>
          <p:cNvSpPr txBox="1">
            <a:spLocks noGrp="1"/>
          </p:cNvSpPr>
          <p:nvPr>
            <p:ph type="body" idx="3"/>
          </p:nvPr>
        </p:nvSpPr>
        <p:spPr>
          <a:xfrm>
            <a:off x="3276600" y="0"/>
            <a:ext cx="5029200" cy="81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 dirty="0"/>
              <a:t>Host-Guest Test Set</a:t>
            </a:r>
            <a:endParaRPr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3F876C26-7052-FDCB-C4AE-DE6EC89563B3}"/>
              </a:ext>
            </a:extLst>
          </p:cNvPr>
          <p:cNvGrpSpPr/>
          <p:nvPr/>
        </p:nvGrpSpPr>
        <p:grpSpPr>
          <a:xfrm>
            <a:off x="701041" y="918987"/>
            <a:ext cx="3733800" cy="3555652"/>
            <a:chOff x="701041" y="918987"/>
            <a:chExt cx="3733800" cy="3555652"/>
          </a:xfrm>
        </p:grpSpPr>
        <p:pic>
          <p:nvPicPr>
            <p:cNvPr id="257" name="Google Shape;257;g23e09a1bcf9_0_159"/>
            <p:cNvPicPr preferRelativeResize="0"/>
            <p:nvPr/>
          </p:nvPicPr>
          <p:blipFill>
            <a:blip r:embed="rId3"/>
            <a:srcRect/>
            <a:stretch/>
          </p:blipFill>
          <p:spPr>
            <a:xfrm>
              <a:off x="832979" y="1370250"/>
              <a:ext cx="3200400" cy="310438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" name="Google Shape;376;g23e09a1bcf9_0_186">
              <a:extLst>
                <a:ext uri="{FF2B5EF4-FFF2-40B4-BE49-F238E27FC236}">
                  <a16:creationId xmlns:a16="http://schemas.microsoft.com/office/drawing/2014/main" id="{D3144F51-E755-C4A4-4467-C2037BEC1A1E}"/>
                </a:ext>
              </a:extLst>
            </p:cNvPr>
            <p:cNvSpPr txBox="1"/>
            <p:nvPr/>
          </p:nvSpPr>
          <p:spPr>
            <a:xfrm>
              <a:off x="701041" y="918987"/>
              <a:ext cx="3733800" cy="40007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en-US" sz="1400" b="0" i="0" u="sng" strike="noStrike" cap="none" dirty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before optimization to the training set</a:t>
              </a:r>
              <a:endParaRPr sz="1400" b="0" i="0" u="sng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2AD5D482-7E22-D348-9088-10BCB1CAE172}"/>
              </a:ext>
            </a:extLst>
          </p:cNvPr>
          <p:cNvGrpSpPr/>
          <p:nvPr/>
        </p:nvGrpSpPr>
        <p:grpSpPr>
          <a:xfrm>
            <a:off x="4808222" y="918987"/>
            <a:ext cx="3649978" cy="3551837"/>
            <a:chOff x="4808222" y="918987"/>
            <a:chExt cx="3649978" cy="3551837"/>
          </a:xfrm>
        </p:grpSpPr>
        <p:pic>
          <p:nvPicPr>
            <p:cNvPr id="258" name="Google Shape;258;g23e09a1bcf9_0_159"/>
            <p:cNvPicPr preferRelativeResize="0">
              <a:picLocks/>
            </p:cNvPicPr>
            <p:nvPr/>
          </p:nvPicPr>
          <p:blipFill>
            <a:blip r:embed="rId4"/>
            <a:srcRect/>
            <a:stretch/>
          </p:blipFill>
          <p:spPr>
            <a:xfrm>
              <a:off x="4952735" y="1361864"/>
              <a:ext cx="3200400" cy="310896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3" name="Google Shape;376;g23e09a1bcf9_0_186">
              <a:extLst>
                <a:ext uri="{FF2B5EF4-FFF2-40B4-BE49-F238E27FC236}">
                  <a16:creationId xmlns:a16="http://schemas.microsoft.com/office/drawing/2014/main" id="{C84EEA56-9918-A45B-355A-96D6F282EF76}"/>
                </a:ext>
              </a:extLst>
            </p:cNvPr>
            <p:cNvSpPr txBox="1"/>
            <p:nvPr/>
          </p:nvSpPr>
          <p:spPr>
            <a:xfrm>
              <a:off x="4808222" y="918987"/>
              <a:ext cx="3649978" cy="40007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en-US" sz="1400" b="0" i="0" u="sng" strike="noStrike" cap="none" dirty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after optimization to the training set</a:t>
              </a:r>
              <a:endParaRPr sz="1400" b="0" i="0" u="sng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67500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Google Shape;274;g23e09a1bcf9_4_0"/>
          <p:cNvSpPr txBox="1">
            <a:spLocks noGrp="1"/>
          </p:cNvSpPr>
          <p:nvPr>
            <p:ph type="sldNum" idx="12"/>
          </p:nvPr>
        </p:nvSpPr>
        <p:spPr>
          <a:xfrm>
            <a:off x="8458200" y="4629150"/>
            <a:ext cx="457200" cy="30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en-US"/>
              <a:t>11</a:t>
            </a:fld>
            <a:endParaRPr/>
          </a:p>
        </p:txBody>
      </p:sp>
      <p:sp>
        <p:nvSpPr>
          <p:cNvPr id="275" name="Google Shape;275;g23e09a1bcf9_4_0"/>
          <p:cNvSpPr txBox="1">
            <a:spLocks noGrp="1"/>
          </p:cNvSpPr>
          <p:nvPr>
            <p:ph type="title"/>
          </p:nvPr>
        </p:nvSpPr>
        <p:spPr>
          <a:xfrm>
            <a:off x="381000" y="0"/>
            <a:ext cx="2895600" cy="81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</a:pPr>
            <a:r>
              <a:rPr lang="en-US" dirty="0"/>
              <a:t>Host-Guest Binding</a:t>
            </a:r>
            <a:endParaRPr dirty="0"/>
          </a:p>
        </p:txBody>
      </p:sp>
      <p:sp>
        <p:nvSpPr>
          <p:cNvPr id="276" name="Google Shape;276;g23e09a1bcf9_4_0"/>
          <p:cNvSpPr txBox="1">
            <a:spLocks noGrp="1"/>
          </p:cNvSpPr>
          <p:nvPr>
            <p:ph type="body" idx="3"/>
          </p:nvPr>
        </p:nvSpPr>
        <p:spPr>
          <a:xfrm>
            <a:off x="3276600" y="0"/>
            <a:ext cx="5029200" cy="81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 dirty="0"/>
              <a:t>GB radii</a:t>
            </a:r>
            <a:endParaRPr dirty="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2695D771-C803-0211-AD3B-9C41FA37F2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381000" y="1288903"/>
            <a:ext cx="4518911" cy="31345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A588CB27-5941-FEE9-F4B2-E3D1931705C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1486777"/>
              </p:ext>
            </p:extLst>
          </p:nvPr>
        </p:nvGraphicFramePr>
        <p:xfrm>
          <a:off x="5321394" y="1999770"/>
          <a:ext cx="3192606" cy="1712862"/>
        </p:xfrm>
        <a:graphic>
          <a:graphicData uri="http://schemas.openxmlformats.org/drawingml/2006/table">
            <a:tbl>
              <a:tblPr firstRow="1" bandRow="1">
                <a:tableStyleId>{31EEF1A8-7B6B-465D-9E80-A49EEBCE29B5}</a:tableStyleId>
              </a:tblPr>
              <a:tblGrid>
                <a:gridCol w="1064202">
                  <a:extLst>
                    <a:ext uri="{9D8B030D-6E8A-4147-A177-3AD203B41FA5}">
                      <a16:colId xmlns:a16="http://schemas.microsoft.com/office/drawing/2014/main" val="1138791572"/>
                    </a:ext>
                  </a:extLst>
                </a:gridCol>
                <a:gridCol w="1064202">
                  <a:extLst>
                    <a:ext uri="{9D8B030D-6E8A-4147-A177-3AD203B41FA5}">
                      <a16:colId xmlns:a16="http://schemas.microsoft.com/office/drawing/2014/main" val="3181261755"/>
                    </a:ext>
                  </a:extLst>
                </a:gridCol>
                <a:gridCol w="1064202">
                  <a:extLst>
                    <a:ext uri="{9D8B030D-6E8A-4147-A177-3AD203B41FA5}">
                      <a16:colId xmlns:a16="http://schemas.microsoft.com/office/drawing/2014/main" val="2613765395"/>
                    </a:ext>
                  </a:extLst>
                </a:gridCol>
              </a:tblGrid>
              <a:tr h="420122"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Atom Type</a:t>
                      </a:r>
                      <a:endParaRPr sz="1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buNone/>
                      </a:pPr>
                      <a:r>
                        <a:rPr lang="en-US" sz="1000" b="1" i="0" u="none" strike="noStrike" cap="none" dirty="0">
                          <a:solidFill>
                            <a:schemeClr val="lt1"/>
                          </a:solidFill>
                          <a:latin typeface="Arial"/>
                          <a:cs typeface="Arial"/>
                          <a:sym typeface="Arial"/>
                        </a:rPr>
                        <a:t>Original </a:t>
                      </a:r>
                    </a:p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buNone/>
                      </a:pPr>
                      <a:r>
                        <a:rPr lang="en-US" sz="1000" b="1" i="0" u="none" strike="noStrike" cap="none" dirty="0">
                          <a:solidFill>
                            <a:schemeClr val="lt1"/>
                          </a:solidFill>
                          <a:latin typeface="Arial"/>
                          <a:cs typeface="Arial"/>
                          <a:sym typeface="Arial"/>
                        </a:rPr>
                        <a:t>GB Radius (</a:t>
                      </a:r>
                      <a:r>
                        <a:rPr lang="en-US" sz="1000" b="1" i="0" u="none" strike="noStrike" cap="none" dirty="0" err="1">
                          <a:solidFill>
                            <a:schemeClr val="lt1"/>
                          </a:solidFill>
                          <a:latin typeface="Arial"/>
                          <a:cs typeface="Arial"/>
                          <a:sym typeface="Arial"/>
                        </a:rPr>
                        <a:t>Å</a:t>
                      </a:r>
                      <a:r>
                        <a:rPr lang="en-US" sz="1000" b="1" i="0" u="none" strike="noStrike" cap="none" dirty="0">
                          <a:solidFill>
                            <a:schemeClr val="lt1"/>
                          </a:solidFill>
                          <a:latin typeface="Arial"/>
                          <a:cs typeface="Arial"/>
                          <a:sym typeface="Arial"/>
                        </a:rPr>
                        <a:t>)</a:t>
                      </a:r>
                      <a:endParaRPr sz="1000" b="1" i="0" u="none" strike="noStrike" cap="none" dirty="0">
                        <a:solidFill>
                          <a:schemeClr val="lt1"/>
                        </a:solidFill>
                        <a:latin typeface="Arial"/>
                        <a:cs typeface="Arial"/>
                        <a:sym typeface="Arial"/>
                      </a:endParaRPr>
                    </a:p>
                  </a:txBody>
                  <a:tcPr marL="91450" marR="91450" marT="45725" marB="4572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HG-Optimized </a:t>
                      </a:r>
                    </a:p>
                    <a:p>
                      <a:pPr algn="ctr"/>
                      <a:r>
                        <a:rPr lang="en-US" sz="1000" dirty="0"/>
                        <a:t>GB Radius </a:t>
                      </a:r>
                      <a:r>
                        <a:rPr lang="en-US" sz="1000" b="1" i="0" u="none" strike="noStrike" cap="none" dirty="0">
                          <a:solidFill>
                            <a:schemeClr val="lt1"/>
                          </a:solidFill>
                          <a:latin typeface="Arial"/>
                          <a:cs typeface="Arial"/>
                          <a:sym typeface="Arial"/>
                        </a:rPr>
                        <a:t>(</a:t>
                      </a:r>
                      <a:r>
                        <a:rPr lang="en-US" sz="1000" b="1" i="0" u="none" strike="noStrike" cap="none" dirty="0" err="1">
                          <a:solidFill>
                            <a:schemeClr val="lt1"/>
                          </a:solidFill>
                          <a:latin typeface="Arial"/>
                          <a:cs typeface="Arial"/>
                          <a:sym typeface="Arial"/>
                        </a:rPr>
                        <a:t>Å</a:t>
                      </a:r>
                      <a:r>
                        <a:rPr lang="en-US" sz="1000" b="1" i="0" u="none" strike="noStrike" cap="none" dirty="0">
                          <a:solidFill>
                            <a:schemeClr val="lt1"/>
                          </a:solidFill>
                          <a:latin typeface="Arial"/>
                          <a:cs typeface="Arial"/>
                          <a:sym typeface="Arial"/>
                        </a:rPr>
                        <a:t>)</a:t>
                      </a:r>
                      <a:endParaRPr sz="10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459044"/>
                  </a:ext>
                </a:extLst>
              </a:tr>
              <a:tr h="258548">
                <a:tc>
                  <a:txBody>
                    <a:bodyPr/>
                    <a:lstStyle/>
                    <a:p>
                      <a:pPr algn="l"/>
                      <a:r>
                        <a:rPr lang="en-US" sz="1000" dirty="0"/>
                        <a:t>H</a:t>
                      </a:r>
                      <a:endParaRPr sz="1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u="none" strike="noStrike" cap="none" dirty="0"/>
                        <a:t>1.20</a:t>
                      </a:r>
                      <a:endParaRPr sz="1000" u="none" strike="noStrike" cap="none" dirty="0"/>
                    </a:p>
                  </a:txBody>
                  <a:tcPr marL="91450" marR="91450" marT="45725" marB="4572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0.71</a:t>
                      </a:r>
                      <a:endParaRPr sz="10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467614781"/>
                  </a:ext>
                </a:extLst>
              </a:tr>
              <a:tr h="258548">
                <a:tc>
                  <a:txBody>
                    <a:bodyPr/>
                    <a:lstStyle/>
                    <a:p>
                      <a:pPr algn="l"/>
                      <a:r>
                        <a:rPr lang="en-US" sz="1000" dirty="0"/>
                        <a:t>H-N</a:t>
                      </a:r>
                      <a:endParaRPr sz="1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u="none" strike="noStrike" cap="none" dirty="0"/>
                        <a:t>1.30</a:t>
                      </a:r>
                      <a:endParaRPr sz="1000" u="none" strike="noStrike" cap="none" dirty="0"/>
                    </a:p>
                  </a:txBody>
                  <a:tcPr marL="91450" marR="91450" marT="45725" marB="4572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1.22</a:t>
                      </a:r>
                      <a:endParaRPr sz="10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471340918"/>
                  </a:ext>
                </a:extLst>
              </a:tr>
              <a:tr h="258548">
                <a:tc>
                  <a:txBody>
                    <a:bodyPr/>
                    <a:lstStyle/>
                    <a:p>
                      <a:pPr algn="l"/>
                      <a:r>
                        <a:rPr lang="en-US" sz="1000" dirty="0"/>
                        <a:t>C</a:t>
                      </a:r>
                      <a:endParaRPr sz="1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u="none" strike="noStrike" cap="none" dirty="0"/>
                        <a:t>1.70</a:t>
                      </a:r>
                      <a:endParaRPr sz="1000" u="none" strike="noStrike" cap="none" dirty="0"/>
                    </a:p>
                  </a:txBody>
                  <a:tcPr marL="91450" marR="91450" marT="45725" marB="4572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1.66</a:t>
                      </a:r>
                      <a:endParaRPr sz="10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281708706"/>
                  </a:ext>
                </a:extLst>
              </a:tr>
              <a:tr h="258548">
                <a:tc>
                  <a:txBody>
                    <a:bodyPr/>
                    <a:lstStyle/>
                    <a:p>
                      <a:pPr algn="l"/>
                      <a:r>
                        <a:rPr lang="en-US" sz="1000" dirty="0"/>
                        <a:t>N</a:t>
                      </a:r>
                      <a:endParaRPr sz="1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u="none" strike="noStrike" cap="none" dirty="0"/>
                        <a:t>1.55</a:t>
                      </a:r>
                      <a:endParaRPr sz="1000" u="none" strike="noStrike" cap="none" dirty="0"/>
                    </a:p>
                  </a:txBody>
                  <a:tcPr marL="91450" marR="91450" marT="45725" marB="4572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0.53</a:t>
                      </a:r>
                      <a:endParaRPr sz="10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424518487"/>
                  </a:ext>
                </a:extLst>
              </a:tr>
              <a:tr h="258548">
                <a:tc>
                  <a:txBody>
                    <a:bodyPr/>
                    <a:lstStyle/>
                    <a:p>
                      <a:pPr algn="l"/>
                      <a:r>
                        <a:rPr lang="en-US" sz="1000" dirty="0"/>
                        <a:t>O</a:t>
                      </a:r>
                      <a:endParaRPr sz="1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u="none" strike="noStrike" cap="none" dirty="0"/>
                        <a:t>1.50</a:t>
                      </a:r>
                      <a:endParaRPr sz="1000" u="none" strike="noStrike" cap="none" dirty="0"/>
                    </a:p>
                  </a:txBody>
                  <a:tcPr marL="91450" marR="91450" marT="45725" marB="4572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1.63</a:t>
                      </a:r>
                      <a:endParaRPr sz="10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4042372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" name="Google Shape;313;g23e09a1bcf9_0_231"/>
          <p:cNvSpPr txBox="1">
            <a:spLocks noGrp="1"/>
          </p:cNvSpPr>
          <p:nvPr>
            <p:ph type="sldNum" idx="12"/>
          </p:nvPr>
        </p:nvSpPr>
        <p:spPr>
          <a:xfrm>
            <a:off x="8458200" y="4629150"/>
            <a:ext cx="457200" cy="30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en-US"/>
              <a:t>12</a:t>
            </a:fld>
            <a:endParaRPr/>
          </a:p>
        </p:txBody>
      </p:sp>
      <p:sp>
        <p:nvSpPr>
          <p:cNvPr id="314" name="Google Shape;314;g23e09a1bcf9_0_231"/>
          <p:cNvSpPr txBox="1">
            <a:spLocks noGrp="1"/>
          </p:cNvSpPr>
          <p:nvPr>
            <p:ph type="title"/>
          </p:nvPr>
        </p:nvSpPr>
        <p:spPr>
          <a:xfrm>
            <a:off x="381000" y="0"/>
            <a:ext cx="2895600" cy="81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</a:pPr>
            <a:r>
              <a:rPr lang="en-US"/>
              <a:t>Protein-Ligand Binding</a:t>
            </a:r>
            <a:endParaRPr/>
          </a:p>
        </p:txBody>
      </p:sp>
      <p:sp>
        <p:nvSpPr>
          <p:cNvPr id="315" name="Google Shape;315;g23e09a1bcf9_0_231"/>
          <p:cNvSpPr txBox="1">
            <a:spLocks noGrp="1"/>
          </p:cNvSpPr>
          <p:nvPr>
            <p:ph type="body" idx="3"/>
          </p:nvPr>
        </p:nvSpPr>
        <p:spPr>
          <a:xfrm>
            <a:off x="3276600" y="0"/>
            <a:ext cx="5029200" cy="81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Test Systems</a:t>
            </a:r>
            <a:endParaRPr/>
          </a:p>
        </p:txBody>
      </p:sp>
      <p:sp>
        <p:nvSpPr>
          <p:cNvPr id="316" name="Google Shape;316;g23e09a1bcf9_0_231"/>
          <p:cNvSpPr txBox="1"/>
          <p:nvPr/>
        </p:nvSpPr>
        <p:spPr>
          <a:xfrm>
            <a:off x="7069800" y="3916093"/>
            <a:ext cx="1617000" cy="3793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US" sz="1100" b="1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Alibay</a:t>
            </a:r>
            <a:r>
              <a:rPr lang="en-US" sz="1100" b="1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et. al. (2022)</a:t>
            </a:r>
            <a:endParaRPr sz="1100" b="1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17" name="Google Shape;317;g23e09a1bcf9_0_231"/>
              <p:cNvSpPr txBox="1"/>
              <p:nvPr/>
            </p:nvSpPr>
            <p:spPr>
              <a:xfrm>
                <a:off x="381000" y="3752208"/>
                <a:ext cx="5029200" cy="99253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457200" marR="0" lvl="0" indent="-31115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300"/>
                  <a:buFont typeface="Arial"/>
                  <a:buChar char="•"/>
                </a:pPr>
                <a:r>
                  <a:rPr lang="en-US" sz="1000" b="0" i="0" u="none" strike="noStrike" cap="none" dirty="0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Total of 59 protein-ligand systems</a:t>
                </a:r>
              </a:p>
              <a:p>
                <a:pPr marL="457200" marR="0" lvl="0" indent="-31115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300"/>
                  <a:buFont typeface="Arial"/>
                  <a:buChar char="•"/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1000" b="0" i="0" u="none" strike="noStrike" cap="none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Arial"/>
                        <a:cs typeface="Arial"/>
                        <a:sym typeface="Arial"/>
                      </a:rPr>
                      <m:t>Δ</m:t>
                    </m:r>
                    <m:sSub>
                      <m:sSubPr>
                        <m:ctrlPr>
                          <a:rPr lang="en-US" sz="1000" b="0" i="1" u="none" strike="noStrike" cap="none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Arial"/>
                            <a:cs typeface="Arial"/>
                            <a:sym typeface="Arial"/>
                          </a:rPr>
                        </m:ctrlPr>
                      </m:sSubPr>
                      <m:e>
                        <m:r>
                          <a:rPr lang="en-US" sz="1000" b="0" i="1" u="none" strike="noStrike" cap="none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Arial"/>
                            <a:cs typeface="Arial"/>
                            <a:sym typeface="Arial"/>
                          </a:rPr>
                          <m:t>𝐺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sz="1000" b="0" i="0" u="none" strike="noStrike" cap="none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Arial"/>
                            <a:cs typeface="Arial"/>
                            <a:sym typeface="Arial"/>
                          </a:rPr>
                          <m:t>b</m:t>
                        </m:r>
                      </m:sub>
                    </m:sSub>
                  </m:oMath>
                </a14:m>
                <a:r>
                  <a:rPr lang="en-US" sz="1000" b="0" i="0" u="none" strike="noStrike" cap="none" dirty="0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 range between -2.7 and -12.6 kcal/mol</a:t>
                </a:r>
                <a:endParaRPr lang="en-US" dirty="0"/>
              </a:p>
              <a:p>
                <a:pPr marL="457200" marR="0" lvl="0" indent="-311150" algn="l" rtl="0">
                  <a:lnSpc>
                    <a:spcPct val="100000"/>
                  </a:lnSpc>
                  <a:spcBef>
                    <a:spcPts val="320"/>
                  </a:spcBef>
                  <a:spcAft>
                    <a:spcPts val="0"/>
                  </a:spcAft>
                  <a:buClr>
                    <a:srgbClr val="000000"/>
                  </a:buClr>
                  <a:buSzPts val="1300"/>
                  <a:buFont typeface="Arial"/>
                  <a:buChar char="•"/>
                </a:pPr>
                <a:r>
                  <a:rPr lang="en-US" sz="1000" b="0" i="0" u="none" strike="noStrike" cap="none" dirty="0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Initial structures are freely available on GitHub</a:t>
                </a:r>
              </a:p>
              <a:p>
                <a:pPr marL="146050" marR="0" lvl="0" algn="l" rtl="0">
                  <a:lnSpc>
                    <a:spcPct val="100000"/>
                  </a:lnSpc>
                  <a:spcBef>
                    <a:spcPts val="320"/>
                  </a:spcBef>
                  <a:spcAft>
                    <a:spcPts val="0"/>
                  </a:spcAft>
                  <a:buClr>
                    <a:srgbClr val="000000"/>
                  </a:buClr>
                  <a:buSzPts val="1300"/>
                </a:pPr>
                <a:endParaRPr lang="en-US" sz="1000" b="0" i="0" u="none" strike="noStrike" cap="none" dirty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  <a:p>
                <a:pPr marL="146050" marR="0" lvl="0" algn="l" rtl="0">
                  <a:lnSpc>
                    <a:spcPct val="100000"/>
                  </a:lnSpc>
                  <a:spcBef>
                    <a:spcPts val="320"/>
                  </a:spcBef>
                  <a:spcAft>
                    <a:spcPts val="0"/>
                  </a:spcAft>
                  <a:buClr>
                    <a:srgbClr val="000000"/>
                  </a:buClr>
                  <a:buSzPts val="1300"/>
                </a:pPr>
                <a:r>
                  <a:rPr lang="en-US" sz="1100" b="0" i="0" u="none" strike="noStrike" cap="none" dirty="0">
                    <a:solidFill>
                      <a:schemeClr val="accent2"/>
                    </a:solidFill>
                    <a:latin typeface="Arial"/>
                    <a:ea typeface="Arial"/>
                    <a:cs typeface="Arial"/>
                    <a:sym typeface="Arial"/>
                    <a:hlinkClick r:id="rId3">
                      <a:extLst>
                        <a:ext uri="{A12FA001-AC4F-418D-AE19-62706E023703}">
                          <ahyp:hlinkClr xmlns:ahyp="http://schemas.microsoft.com/office/drawing/2018/hyperlinkcolor" val="tx"/>
                        </a:ext>
                      </a:extLst>
                    </a:hlinkClick>
                  </a:rPr>
                  <a:t>https://github.com/IAlibay/fragment-opt-abfe-benchmark</a:t>
                </a:r>
                <a:r>
                  <a:rPr lang="en-US" sz="1100" b="0" i="0" u="none" strike="noStrike" cap="none" dirty="0">
                    <a:solidFill>
                      <a:schemeClr val="accent2"/>
                    </a:solidFill>
                    <a:latin typeface="Arial"/>
                    <a:ea typeface="Arial"/>
                    <a:cs typeface="Arial"/>
                    <a:sym typeface="Arial"/>
                  </a:rPr>
                  <a:t> </a:t>
                </a:r>
              </a:p>
            </p:txBody>
          </p:sp>
        </mc:Choice>
        <mc:Fallback xmlns="">
          <p:sp>
            <p:nvSpPr>
              <p:cNvPr id="317" name="Google Shape;317;g23e09a1bcf9_0_23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1000" y="3752208"/>
                <a:ext cx="5029200" cy="992539"/>
              </a:xfrm>
              <a:prstGeom prst="rect">
                <a:avLst/>
              </a:prstGeom>
              <a:blipFill>
                <a:blip r:embed="rId4"/>
                <a:stretch>
                  <a:fillRect t="-3086" b="-3704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318" name="Google Shape;318;g23e09a1bcf9_0_231"/>
          <p:cNvGrpSpPr/>
          <p:nvPr/>
        </p:nvGrpSpPr>
        <p:grpSpPr>
          <a:xfrm>
            <a:off x="797274" y="1238587"/>
            <a:ext cx="1688773" cy="2146293"/>
            <a:chOff x="866128" y="1383327"/>
            <a:chExt cx="1688773" cy="2146293"/>
          </a:xfrm>
        </p:grpSpPr>
        <p:pic>
          <p:nvPicPr>
            <p:cNvPr id="319" name="Google Shape;319;g23e09a1bcf9_0_231" descr="A picture containing vegetable, accessory, necklet&#10;&#10;Description automatically generated"/>
            <p:cNvPicPr preferRelativeResize="0"/>
            <p:nvPr/>
          </p:nvPicPr>
          <p:blipFill rotWithShape="1">
            <a:blip r:embed="rId5">
              <a:alphaModFix/>
            </a:blip>
            <a:srcRect l="7657"/>
            <a:stretch/>
          </p:blipFill>
          <p:spPr>
            <a:xfrm>
              <a:off x="866128" y="1383327"/>
              <a:ext cx="1688773" cy="18288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320" name="Google Shape;320;g23e09a1bcf9_0_231"/>
            <p:cNvSpPr txBox="1"/>
            <p:nvPr/>
          </p:nvSpPr>
          <p:spPr>
            <a:xfrm>
              <a:off x="1155715" y="3098733"/>
              <a:ext cx="1109598" cy="43088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05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PWWP1</a:t>
              </a:r>
              <a:endParaRPr/>
            </a:p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05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12 compounds</a:t>
              </a:r>
              <a:endParaRPr sz="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321" name="Google Shape;321;g23e09a1bcf9_0_231"/>
          <p:cNvGrpSpPr/>
          <p:nvPr/>
        </p:nvGrpSpPr>
        <p:grpSpPr>
          <a:xfrm>
            <a:off x="2987534" y="1467187"/>
            <a:ext cx="1427772" cy="1917693"/>
            <a:chOff x="3007060" y="1611927"/>
            <a:chExt cx="1427772" cy="1917693"/>
          </a:xfrm>
        </p:grpSpPr>
        <p:pic>
          <p:nvPicPr>
            <p:cNvPr id="322" name="Google Shape;322;g23e09a1bcf9_0_231" descr="A picture containing sky, light&#10;&#10;Description automatically generated"/>
            <p:cNvPicPr preferRelativeResize="0"/>
            <p:nvPr/>
          </p:nvPicPr>
          <p:blipFill rotWithShape="1">
            <a:blip r:embed="rId6">
              <a:alphaModFix/>
            </a:blip>
            <a:srcRect l="7539" t="11057" r="15819" b="15315"/>
            <a:stretch/>
          </p:blipFill>
          <p:spPr>
            <a:xfrm>
              <a:off x="3007060" y="1611927"/>
              <a:ext cx="1427772" cy="1371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323" name="Google Shape;323;g23e09a1bcf9_0_231"/>
            <p:cNvSpPr txBox="1"/>
            <p:nvPr/>
          </p:nvSpPr>
          <p:spPr>
            <a:xfrm>
              <a:off x="3185383" y="3114122"/>
              <a:ext cx="1071127" cy="41549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05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HSP90</a:t>
              </a:r>
              <a:endParaRPr/>
            </a:p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05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18 compounds</a:t>
              </a:r>
              <a:endParaRPr sz="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324" name="Google Shape;324;g23e09a1bcf9_0_231"/>
          <p:cNvGrpSpPr/>
          <p:nvPr/>
        </p:nvGrpSpPr>
        <p:grpSpPr>
          <a:xfrm>
            <a:off x="4916793" y="1421467"/>
            <a:ext cx="1523000" cy="1963413"/>
            <a:chOff x="5099159" y="1566207"/>
            <a:chExt cx="1523000" cy="1963413"/>
          </a:xfrm>
        </p:grpSpPr>
        <p:pic>
          <p:nvPicPr>
            <p:cNvPr id="325" name="Google Shape;325;g23e09a1bcf9_0_231" descr="A picture containing accessory&#10;&#10;Description automatically generated"/>
            <p:cNvPicPr preferRelativeResize="0"/>
            <p:nvPr/>
          </p:nvPicPr>
          <p:blipFill rotWithShape="1">
            <a:blip r:embed="rId7">
              <a:alphaModFix/>
            </a:blip>
            <a:srcRect l="7980" t="11399" r="6784" b="6721"/>
            <a:stretch/>
          </p:blipFill>
          <p:spPr>
            <a:xfrm>
              <a:off x="5099159" y="1566207"/>
              <a:ext cx="1523000" cy="146304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326" name="Google Shape;326;g23e09a1bcf9_0_231"/>
            <p:cNvSpPr txBox="1"/>
            <p:nvPr/>
          </p:nvSpPr>
          <p:spPr>
            <a:xfrm>
              <a:off x="5305860" y="3098733"/>
              <a:ext cx="1109598" cy="43088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05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MCL-1</a:t>
              </a:r>
              <a:endParaRPr/>
            </a:p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05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19 compounds</a:t>
              </a:r>
              <a:endParaRPr sz="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327" name="Google Shape;327;g23e09a1bcf9_0_231"/>
          <p:cNvGrpSpPr/>
          <p:nvPr/>
        </p:nvGrpSpPr>
        <p:grpSpPr>
          <a:xfrm>
            <a:off x="6941280" y="1421467"/>
            <a:ext cx="1420566" cy="1963413"/>
            <a:chOff x="7010134" y="1566207"/>
            <a:chExt cx="1420566" cy="1963413"/>
          </a:xfrm>
        </p:grpSpPr>
        <p:pic>
          <p:nvPicPr>
            <p:cNvPr id="328" name="Google Shape;328;g23e09a1bcf9_0_231"/>
            <p:cNvPicPr preferRelativeResize="0"/>
            <p:nvPr/>
          </p:nvPicPr>
          <p:blipFill rotWithShape="1">
            <a:blip r:embed="rId8">
              <a:alphaModFix/>
            </a:blip>
            <a:srcRect l="14285" t="13988" r="14047" b="12203"/>
            <a:stretch/>
          </p:blipFill>
          <p:spPr>
            <a:xfrm>
              <a:off x="7010134" y="1566207"/>
              <a:ext cx="1420566" cy="146304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329" name="Google Shape;329;g23e09a1bcf9_0_231"/>
            <p:cNvSpPr txBox="1"/>
            <p:nvPr/>
          </p:nvSpPr>
          <p:spPr>
            <a:xfrm>
              <a:off x="7165618" y="3098733"/>
              <a:ext cx="1109598" cy="43088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05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Cyclophilin D</a:t>
              </a:r>
              <a:endParaRPr/>
            </a:p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05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10 compounds</a:t>
              </a:r>
              <a:endParaRPr sz="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4C85420C-C3C7-1AC1-9CEC-04A9713EC044}"/>
              </a:ext>
            </a:extLst>
          </p:cNvPr>
          <p:cNvSpPr txBox="1"/>
          <p:nvPr/>
        </p:nvSpPr>
        <p:spPr>
          <a:xfrm>
            <a:off x="4420414" y="3916093"/>
            <a:ext cx="251378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err="1"/>
              <a:t>OpenMM</a:t>
            </a:r>
            <a:r>
              <a:rPr lang="en-US" sz="1000" dirty="0"/>
              <a:t> - RTX 3090 </a:t>
            </a:r>
          </a:p>
          <a:p>
            <a:pPr marL="171450" indent="-171450">
              <a:buFont typeface="Courier New" panose="02070309020205020404" pitchFamily="49" charset="0"/>
              <a:buChar char="o"/>
            </a:pPr>
            <a:r>
              <a:rPr lang="en-US" sz="1000" dirty="0"/>
              <a:t>Implicit – 900 ns/day</a:t>
            </a:r>
          </a:p>
          <a:p>
            <a:pPr marL="171450" indent="-171450">
              <a:buFont typeface="Courier New" panose="02070309020205020404" pitchFamily="49" charset="0"/>
              <a:buChar char="o"/>
            </a:pPr>
            <a:r>
              <a:rPr lang="en-US" sz="1000" dirty="0"/>
              <a:t>Explicit – 400 ns/day</a:t>
            </a:r>
            <a:endParaRPr sz="10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5" name="Google Shape;335;p16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Montserrat"/>
              <a:buNone/>
            </a:pPr>
            <a:r>
              <a:rPr lang="en-US"/>
              <a:t>Protein-Ligand Binding</a:t>
            </a:r>
            <a:endParaRPr/>
          </a:p>
        </p:txBody>
      </p:sp>
      <p:sp>
        <p:nvSpPr>
          <p:cNvPr id="336" name="Google Shape;336;p16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fld id="{00000000-1234-1234-1234-123412341234}" type="slidenum">
              <a:rPr lang="en-US"/>
              <a:t>13</a:t>
            </a:fld>
            <a:endParaRPr/>
          </a:p>
        </p:txBody>
      </p:sp>
      <p:sp>
        <p:nvSpPr>
          <p:cNvPr id="337" name="Google Shape;337;p16"/>
          <p:cNvSpPr txBox="1">
            <a:spLocks noGrp="1"/>
          </p:cNvSpPr>
          <p:nvPr>
            <p:ph type="body" idx="3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45720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</a:pPr>
            <a:r>
              <a:rPr lang="en-US" dirty="0"/>
              <a:t>ABFE Calculations</a:t>
            </a:r>
            <a:endParaRPr dirty="0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DCE83255-CC10-FBBB-EDDA-4A097C72BC12}"/>
              </a:ext>
            </a:extLst>
          </p:cNvPr>
          <p:cNvSpPr>
            <a:spLocks noGrp="1"/>
          </p:cNvSpPr>
          <p:nvPr>
            <p:ph type="body" idx="4"/>
          </p:nvPr>
        </p:nvSpPr>
        <p:spPr>
          <a:xfrm>
            <a:off x="4724400" y="1307549"/>
            <a:ext cx="3962400" cy="3415651"/>
          </a:xfrm>
        </p:spPr>
        <p:txBody>
          <a:bodyPr>
            <a:noAutofit/>
          </a:bodyPr>
          <a:lstStyle/>
          <a:p>
            <a:pPr indent="-330200" algn="l">
              <a:buFont typeface="Arial"/>
              <a:buChar char="•"/>
            </a:pPr>
            <a:r>
              <a:rPr lang="en-US" sz="1100" dirty="0"/>
              <a:t>Double-decoupling method – </a:t>
            </a:r>
            <a:r>
              <a:rPr lang="en-US" sz="1100" i="1" dirty="0"/>
              <a:t>thermodynamic integration</a:t>
            </a:r>
            <a:r>
              <a:rPr lang="en-US" sz="1100" dirty="0"/>
              <a:t> (TI)</a:t>
            </a:r>
          </a:p>
          <a:p>
            <a:pPr lvl="1" indent="-317500">
              <a:lnSpc>
                <a:spcPct val="115000"/>
              </a:lnSpc>
              <a:spcBef>
                <a:spcPts val="0"/>
              </a:spcBef>
              <a:buSzPts val="1400"/>
              <a:buFont typeface="Arial"/>
              <a:buChar char="○"/>
            </a:pPr>
            <a:r>
              <a:rPr lang="en-US" sz="1000" i="1" dirty="0" err="1"/>
              <a:t>OpenMM</a:t>
            </a:r>
            <a:r>
              <a:rPr lang="en-US" sz="1000" dirty="0"/>
              <a:t> and </a:t>
            </a:r>
            <a:r>
              <a:rPr lang="en-US" sz="1000" i="1" dirty="0" err="1"/>
              <a:t>OpenMMTools</a:t>
            </a:r>
            <a:endParaRPr lang="en-US" sz="1000" i="1" dirty="0"/>
          </a:p>
          <a:p>
            <a:pPr marL="514350" indent="-285750">
              <a:buFont typeface="Arial" panose="020B0604020202020204" pitchFamily="34" charset="0"/>
              <a:buChar char="•"/>
            </a:pPr>
            <a:endParaRPr lang="en-US" sz="1000" dirty="0"/>
          </a:p>
          <a:p>
            <a:pPr indent="-330200">
              <a:buFont typeface="Arial"/>
              <a:buChar char="•"/>
            </a:pPr>
            <a:r>
              <a:rPr lang="en-US" sz="1100" dirty="0" err="1"/>
              <a:t>Boresch</a:t>
            </a:r>
            <a:r>
              <a:rPr lang="en-US" sz="1100" dirty="0"/>
              <a:t>-restraint</a:t>
            </a:r>
          </a:p>
          <a:p>
            <a:pPr lvl="1" indent="-317500">
              <a:lnSpc>
                <a:spcPct val="115000"/>
              </a:lnSpc>
              <a:spcBef>
                <a:spcPts val="0"/>
              </a:spcBef>
              <a:buSzPts val="1400"/>
              <a:buFont typeface="Arial"/>
              <a:buChar char="○"/>
            </a:pPr>
            <a:r>
              <a:rPr lang="en-US" sz="1000" dirty="0"/>
              <a:t>anchor atoms </a:t>
            </a:r>
            <a:r>
              <a:rPr lang="en-US" sz="1000" i="1" dirty="0"/>
              <a:t>- </a:t>
            </a:r>
            <a:r>
              <a:rPr lang="en-US" sz="1000" i="1" dirty="0" err="1"/>
              <a:t>MDRestraintGenerator</a:t>
            </a:r>
            <a:endParaRPr lang="en-US" sz="1000" i="1" dirty="0"/>
          </a:p>
          <a:p>
            <a:pPr lvl="1" indent="-317500">
              <a:lnSpc>
                <a:spcPct val="115000"/>
              </a:lnSpc>
              <a:spcBef>
                <a:spcPts val="0"/>
              </a:spcBef>
              <a:buSzPts val="1400"/>
              <a:buFont typeface="Arial"/>
              <a:buChar char="○"/>
            </a:pPr>
            <a:r>
              <a:rPr lang="en-US" sz="1000" i="1" dirty="0" err="1"/>
              <a:t>pAPRika</a:t>
            </a:r>
            <a:r>
              <a:rPr lang="en-US" sz="1000" dirty="0"/>
              <a:t> for restraint setup</a:t>
            </a:r>
          </a:p>
          <a:p>
            <a:pPr lvl="1" indent="-317500">
              <a:lnSpc>
                <a:spcPct val="115000"/>
              </a:lnSpc>
              <a:spcBef>
                <a:spcPts val="0"/>
              </a:spcBef>
              <a:buSzPts val="1400"/>
              <a:buFont typeface="Arial"/>
              <a:buChar char="○"/>
            </a:pPr>
            <a:r>
              <a:rPr lang="en-US" sz="1000" i="1" dirty="0"/>
              <a:t>site</a:t>
            </a:r>
            <a:r>
              <a:rPr lang="en-US" sz="1000" dirty="0"/>
              <a:t> – 15 windows, 30 ns</a:t>
            </a:r>
          </a:p>
          <a:p>
            <a:pPr lvl="1" indent="-317500">
              <a:lnSpc>
                <a:spcPct val="115000"/>
              </a:lnSpc>
              <a:spcBef>
                <a:spcPts val="0"/>
              </a:spcBef>
              <a:buSzPts val="1400"/>
              <a:buFont typeface="Arial"/>
              <a:buChar char="○"/>
            </a:pPr>
            <a:r>
              <a:rPr lang="en-US" sz="1000" i="1" dirty="0"/>
              <a:t>bulk</a:t>
            </a:r>
            <a:r>
              <a:rPr lang="en-US" sz="1000" dirty="0"/>
              <a:t> – analytical</a:t>
            </a:r>
          </a:p>
          <a:p>
            <a:pPr marL="514350" indent="-285750">
              <a:buFont typeface="Arial" panose="020B0604020202020204" pitchFamily="34" charset="0"/>
              <a:buChar char="•"/>
            </a:pPr>
            <a:endParaRPr lang="en-US" sz="1000" dirty="0"/>
          </a:p>
          <a:p>
            <a:pPr indent="-330200">
              <a:buFont typeface="Arial"/>
              <a:buChar char="•"/>
            </a:pPr>
            <a:r>
              <a:rPr lang="en-US" sz="1100" dirty="0"/>
              <a:t>Electrostatics – </a:t>
            </a:r>
            <a:r>
              <a:rPr lang="en-US" sz="1100" i="1" dirty="0"/>
              <a:t>annihilation</a:t>
            </a:r>
          </a:p>
          <a:p>
            <a:pPr lvl="1" indent="-317500">
              <a:lnSpc>
                <a:spcPct val="115000"/>
              </a:lnSpc>
              <a:spcBef>
                <a:spcPts val="0"/>
              </a:spcBef>
              <a:buSzPts val="1400"/>
              <a:buFont typeface="Arial"/>
              <a:buChar char="○"/>
            </a:pPr>
            <a:r>
              <a:rPr lang="en-US" sz="1000" dirty="0"/>
              <a:t>Scale partial charges and GBSA</a:t>
            </a:r>
          </a:p>
          <a:p>
            <a:pPr lvl="1" indent="-317500">
              <a:lnSpc>
                <a:spcPct val="115000"/>
              </a:lnSpc>
              <a:spcBef>
                <a:spcPts val="0"/>
              </a:spcBef>
              <a:buSzPts val="1400"/>
              <a:buFont typeface="Arial"/>
              <a:buChar char="○"/>
            </a:pPr>
            <a:r>
              <a:rPr lang="en-US" sz="1000" i="1" dirty="0"/>
              <a:t>site</a:t>
            </a:r>
            <a:r>
              <a:rPr lang="en-US" sz="1000" dirty="0"/>
              <a:t> – 11 windows, 30 ns</a:t>
            </a:r>
          </a:p>
          <a:p>
            <a:pPr lvl="1" indent="-317500">
              <a:lnSpc>
                <a:spcPct val="115000"/>
              </a:lnSpc>
              <a:spcBef>
                <a:spcPts val="0"/>
              </a:spcBef>
              <a:buSzPts val="1400"/>
              <a:buFont typeface="Arial"/>
              <a:buChar char="○"/>
            </a:pPr>
            <a:r>
              <a:rPr lang="en-US" sz="1000" i="1" dirty="0"/>
              <a:t>bulk</a:t>
            </a:r>
            <a:r>
              <a:rPr lang="en-US" sz="1000" dirty="0"/>
              <a:t> – 11 windows, 5 ns</a:t>
            </a:r>
          </a:p>
          <a:p>
            <a:pPr marL="514350" indent="-285750">
              <a:buFont typeface="Arial" panose="020B0604020202020204" pitchFamily="34" charset="0"/>
              <a:buChar char="•"/>
            </a:pPr>
            <a:endParaRPr lang="en-US" sz="1000" i="1" dirty="0"/>
          </a:p>
          <a:p>
            <a:pPr indent="-330200">
              <a:buFont typeface="Arial"/>
              <a:buChar char="•"/>
            </a:pPr>
            <a:r>
              <a:rPr lang="en-US" sz="1100" dirty="0"/>
              <a:t>Lennard-Jones – </a:t>
            </a:r>
            <a:r>
              <a:rPr lang="en-US" sz="1100" i="1" dirty="0"/>
              <a:t>decouple</a:t>
            </a:r>
          </a:p>
          <a:p>
            <a:pPr lvl="1" indent="-317500">
              <a:lnSpc>
                <a:spcPct val="115000"/>
              </a:lnSpc>
              <a:spcBef>
                <a:spcPts val="0"/>
              </a:spcBef>
              <a:buSzPts val="1400"/>
              <a:buFont typeface="Arial"/>
              <a:buChar char="○"/>
            </a:pPr>
            <a:r>
              <a:rPr lang="en-US" sz="1000" dirty="0"/>
              <a:t>softcore potential</a:t>
            </a:r>
          </a:p>
          <a:p>
            <a:pPr lvl="1" indent="-317500">
              <a:lnSpc>
                <a:spcPct val="115000"/>
              </a:lnSpc>
              <a:spcBef>
                <a:spcPts val="0"/>
              </a:spcBef>
              <a:buSzPts val="1400"/>
              <a:buFont typeface="Arial"/>
              <a:buChar char="○"/>
            </a:pPr>
            <a:r>
              <a:rPr lang="en-US" sz="1000" i="1" dirty="0"/>
              <a:t>site</a:t>
            </a:r>
            <a:r>
              <a:rPr lang="en-US" sz="1000" dirty="0"/>
              <a:t> – 21 windows, 30 ns</a:t>
            </a: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DFADB282-C795-88C4-118A-D90BCAB9A6D5}"/>
              </a:ext>
            </a:extLst>
          </p:cNvPr>
          <p:cNvSpPr>
            <a:spLocks noGrp="1"/>
          </p:cNvSpPr>
          <p:nvPr>
            <p:ph type="body" idx="5"/>
          </p:nvPr>
        </p:nvSpPr>
        <p:spPr>
          <a:xfrm>
            <a:off x="4724400" y="926550"/>
            <a:ext cx="3962400" cy="381000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Calculations</a:t>
            </a:r>
            <a:endParaRPr dirty="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3EA6CB1D-6057-EA58-1FFD-8E62BC9033CB}"/>
              </a:ext>
            </a:extLst>
          </p:cNvPr>
          <p:cNvGrpSpPr/>
          <p:nvPr/>
        </p:nvGrpSpPr>
        <p:grpSpPr>
          <a:xfrm>
            <a:off x="528141" y="1139252"/>
            <a:ext cx="1528947" cy="1509482"/>
            <a:chOff x="195244" y="1060792"/>
            <a:chExt cx="1528947" cy="1509482"/>
          </a:xfrm>
        </p:grpSpPr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D641A0BD-06BC-F922-BEF0-09779F628449}"/>
                </a:ext>
              </a:extLst>
            </p:cNvPr>
            <p:cNvGrpSpPr/>
            <p:nvPr/>
          </p:nvGrpSpPr>
          <p:grpSpPr>
            <a:xfrm>
              <a:off x="195244" y="1060792"/>
              <a:ext cx="1528947" cy="1280160"/>
              <a:chOff x="195244" y="1060792"/>
              <a:chExt cx="1528947" cy="1280160"/>
            </a:xfrm>
          </p:grpSpPr>
          <p:sp>
            <p:nvSpPr>
              <p:cNvPr id="351" name="Google Shape;351;p16"/>
              <p:cNvSpPr/>
              <p:nvPr/>
            </p:nvSpPr>
            <p:spPr>
              <a:xfrm>
                <a:off x="195244" y="1060792"/>
                <a:ext cx="1528947" cy="1280160"/>
              </a:xfrm>
              <a:prstGeom prst="rect">
                <a:avLst/>
              </a:prstGeom>
              <a:pattFill prst="ltUpDiag">
                <a:fgClr>
                  <a:srgbClr val="FF0000"/>
                </a:fgClr>
                <a:bgClr>
                  <a:schemeClr val="bg1"/>
                </a:bgClr>
              </a:patt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grpSp>
            <p:nvGrpSpPr>
              <p:cNvPr id="352" name="Google Shape;352;p16"/>
              <p:cNvGrpSpPr/>
              <p:nvPr/>
            </p:nvGrpSpPr>
            <p:grpSpPr>
              <a:xfrm>
                <a:off x="462983" y="1218889"/>
                <a:ext cx="1140820" cy="953839"/>
                <a:chOff x="4258258" y="1080831"/>
                <a:chExt cx="1140820" cy="953839"/>
              </a:xfrm>
            </p:grpSpPr>
            <p:pic>
              <p:nvPicPr>
                <p:cNvPr id="353" name="Google Shape;353;p16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/>
                <a:stretch/>
              </p:blipFill>
              <p:spPr>
                <a:xfrm>
                  <a:off x="4593113" y="1224827"/>
                  <a:ext cx="805965" cy="674700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sp>
              <p:nvSpPr>
                <p:cNvPr id="354" name="Google Shape;354;p16"/>
                <p:cNvSpPr/>
                <p:nvPr/>
              </p:nvSpPr>
              <p:spPr>
                <a:xfrm>
                  <a:off x="4258258" y="1080831"/>
                  <a:ext cx="807111" cy="95383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8928" h="905348" extrusionOk="0">
                      <a:moveTo>
                        <a:pt x="727364" y="254185"/>
                      </a:moveTo>
                      <a:cubicBezTo>
                        <a:pt x="695037" y="261112"/>
                        <a:pt x="653315" y="240330"/>
                        <a:pt x="568037" y="240330"/>
                      </a:cubicBezTo>
                      <a:cubicBezTo>
                        <a:pt x="542532" y="240330"/>
                        <a:pt x="517237" y="244948"/>
                        <a:pt x="491837" y="247257"/>
                      </a:cubicBezTo>
                      <a:cubicBezTo>
                        <a:pt x="478666" y="249891"/>
                        <a:pt x="450618" y="254012"/>
                        <a:pt x="436419" y="261112"/>
                      </a:cubicBezTo>
                      <a:cubicBezTo>
                        <a:pt x="428972" y="264835"/>
                        <a:pt x="422564" y="270349"/>
                        <a:pt x="415637" y="274967"/>
                      </a:cubicBezTo>
                      <a:cubicBezTo>
                        <a:pt x="406401" y="288821"/>
                        <a:pt x="393194" y="300734"/>
                        <a:pt x="387928" y="316530"/>
                      </a:cubicBezTo>
                      <a:cubicBezTo>
                        <a:pt x="356738" y="410097"/>
                        <a:pt x="392730" y="294922"/>
                        <a:pt x="360219" y="441221"/>
                      </a:cubicBezTo>
                      <a:cubicBezTo>
                        <a:pt x="357051" y="455477"/>
                        <a:pt x="346364" y="482785"/>
                        <a:pt x="346364" y="482785"/>
                      </a:cubicBezTo>
                      <a:cubicBezTo>
                        <a:pt x="351885" y="537998"/>
                        <a:pt x="348628" y="539199"/>
                        <a:pt x="360219" y="579767"/>
                      </a:cubicBezTo>
                      <a:cubicBezTo>
                        <a:pt x="362225" y="586788"/>
                        <a:pt x="361204" y="596304"/>
                        <a:pt x="367146" y="600548"/>
                      </a:cubicBezTo>
                      <a:cubicBezTo>
                        <a:pt x="379030" y="609036"/>
                        <a:pt x="394855" y="609785"/>
                        <a:pt x="408710" y="614403"/>
                      </a:cubicBezTo>
                      <a:cubicBezTo>
                        <a:pt x="442815" y="625771"/>
                        <a:pt x="422291" y="620130"/>
                        <a:pt x="471055" y="628257"/>
                      </a:cubicBezTo>
                      <a:cubicBezTo>
                        <a:pt x="477982" y="630566"/>
                        <a:pt x="487593" y="629243"/>
                        <a:pt x="491837" y="635185"/>
                      </a:cubicBezTo>
                      <a:cubicBezTo>
                        <a:pt x="526936" y="684324"/>
                        <a:pt x="482929" y="668831"/>
                        <a:pt x="526473" y="690603"/>
                      </a:cubicBezTo>
                      <a:cubicBezTo>
                        <a:pt x="533004" y="693869"/>
                        <a:pt x="539980" y="696897"/>
                        <a:pt x="547255" y="697530"/>
                      </a:cubicBezTo>
                      <a:cubicBezTo>
                        <a:pt x="593321" y="701536"/>
                        <a:pt x="639618" y="702148"/>
                        <a:pt x="685800" y="704457"/>
                      </a:cubicBezTo>
                      <a:cubicBezTo>
                        <a:pt x="695037" y="706766"/>
                        <a:pt x="705588" y="706104"/>
                        <a:pt x="713510" y="711385"/>
                      </a:cubicBezTo>
                      <a:cubicBezTo>
                        <a:pt x="725019" y="719058"/>
                        <a:pt x="730340" y="741094"/>
                        <a:pt x="734291" y="752948"/>
                      </a:cubicBezTo>
                      <a:cubicBezTo>
                        <a:pt x="731982" y="764494"/>
                        <a:pt x="728740" y="775891"/>
                        <a:pt x="727364" y="787585"/>
                      </a:cubicBezTo>
                      <a:cubicBezTo>
                        <a:pt x="724115" y="815200"/>
                        <a:pt x="725890" y="843447"/>
                        <a:pt x="720437" y="870712"/>
                      </a:cubicBezTo>
                      <a:cubicBezTo>
                        <a:pt x="718804" y="878876"/>
                        <a:pt x="713083" y="886293"/>
                        <a:pt x="706582" y="891494"/>
                      </a:cubicBezTo>
                      <a:cubicBezTo>
                        <a:pt x="700880" y="896055"/>
                        <a:pt x="693003" y="897221"/>
                        <a:pt x="685800" y="898421"/>
                      </a:cubicBezTo>
                      <a:cubicBezTo>
                        <a:pt x="665175" y="901858"/>
                        <a:pt x="644237" y="903039"/>
                        <a:pt x="623455" y="905348"/>
                      </a:cubicBezTo>
                      <a:cubicBezTo>
                        <a:pt x="542501" y="902235"/>
                        <a:pt x="412709" y="898464"/>
                        <a:pt x="325582" y="891494"/>
                      </a:cubicBezTo>
                      <a:cubicBezTo>
                        <a:pt x="307025" y="890009"/>
                        <a:pt x="288637" y="886876"/>
                        <a:pt x="270164" y="884567"/>
                      </a:cubicBezTo>
                      <a:cubicBezTo>
                        <a:pt x="260928" y="882258"/>
                        <a:pt x="250971" y="881897"/>
                        <a:pt x="242455" y="877639"/>
                      </a:cubicBezTo>
                      <a:cubicBezTo>
                        <a:pt x="147183" y="830002"/>
                        <a:pt x="237575" y="862158"/>
                        <a:pt x="180110" y="843003"/>
                      </a:cubicBezTo>
                      <a:cubicBezTo>
                        <a:pt x="147177" y="821047"/>
                        <a:pt x="167226" y="831781"/>
                        <a:pt x="117764" y="815294"/>
                      </a:cubicBezTo>
                      <a:lnTo>
                        <a:pt x="96982" y="808367"/>
                      </a:lnTo>
                      <a:cubicBezTo>
                        <a:pt x="90055" y="803749"/>
                        <a:pt x="82087" y="800399"/>
                        <a:pt x="76200" y="794512"/>
                      </a:cubicBezTo>
                      <a:cubicBezTo>
                        <a:pt x="70313" y="788625"/>
                        <a:pt x="67676" y="780126"/>
                        <a:pt x="62346" y="773730"/>
                      </a:cubicBezTo>
                      <a:cubicBezTo>
                        <a:pt x="56074" y="766204"/>
                        <a:pt x="48491" y="759875"/>
                        <a:pt x="41564" y="752948"/>
                      </a:cubicBezTo>
                      <a:cubicBezTo>
                        <a:pt x="39255" y="743712"/>
                        <a:pt x="37252" y="734393"/>
                        <a:pt x="34637" y="725239"/>
                      </a:cubicBezTo>
                      <a:cubicBezTo>
                        <a:pt x="32631" y="718218"/>
                        <a:pt x="29294" y="711585"/>
                        <a:pt x="27710" y="704457"/>
                      </a:cubicBezTo>
                      <a:cubicBezTo>
                        <a:pt x="24663" y="690746"/>
                        <a:pt x="23295" y="676713"/>
                        <a:pt x="20782" y="662894"/>
                      </a:cubicBezTo>
                      <a:cubicBezTo>
                        <a:pt x="18676" y="651310"/>
                        <a:pt x="16164" y="639803"/>
                        <a:pt x="13855" y="628257"/>
                      </a:cubicBezTo>
                      <a:cubicBezTo>
                        <a:pt x="11729" y="604867"/>
                        <a:pt x="0" y="479755"/>
                        <a:pt x="0" y="462003"/>
                      </a:cubicBezTo>
                      <a:cubicBezTo>
                        <a:pt x="0" y="401922"/>
                        <a:pt x="3060" y="341850"/>
                        <a:pt x="6928" y="281894"/>
                      </a:cubicBezTo>
                      <a:cubicBezTo>
                        <a:pt x="7858" y="267485"/>
                        <a:pt x="21122" y="215576"/>
                        <a:pt x="27710" y="205694"/>
                      </a:cubicBezTo>
                      <a:cubicBezTo>
                        <a:pt x="40025" y="187220"/>
                        <a:pt x="43882" y="178491"/>
                        <a:pt x="62346" y="164130"/>
                      </a:cubicBezTo>
                      <a:cubicBezTo>
                        <a:pt x="75490" y="153907"/>
                        <a:pt x="90055" y="145657"/>
                        <a:pt x="103910" y="136421"/>
                      </a:cubicBezTo>
                      <a:lnTo>
                        <a:pt x="124691" y="122567"/>
                      </a:lnTo>
                      <a:lnTo>
                        <a:pt x="145473" y="108712"/>
                      </a:lnTo>
                      <a:lnTo>
                        <a:pt x="166255" y="94857"/>
                      </a:lnTo>
                      <a:cubicBezTo>
                        <a:pt x="168564" y="87930"/>
                        <a:pt x="168019" y="79239"/>
                        <a:pt x="173182" y="74076"/>
                      </a:cubicBezTo>
                      <a:cubicBezTo>
                        <a:pt x="184956" y="62302"/>
                        <a:pt x="200891" y="55603"/>
                        <a:pt x="214746" y="46367"/>
                      </a:cubicBezTo>
                      <a:cubicBezTo>
                        <a:pt x="247680" y="24411"/>
                        <a:pt x="227628" y="35145"/>
                        <a:pt x="277091" y="18657"/>
                      </a:cubicBezTo>
                      <a:lnTo>
                        <a:pt x="297873" y="11730"/>
                      </a:lnTo>
                      <a:lnTo>
                        <a:pt x="318655" y="4803"/>
                      </a:lnTo>
                      <a:cubicBezTo>
                        <a:pt x="477132" y="27442"/>
                        <a:pt x="280229" y="4803"/>
                        <a:pt x="401782" y="4803"/>
                      </a:cubicBezTo>
                      <a:cubicBezTo>
                        <a:pt x="431889" y="4803"/>
                        <a:pt x="461819" y="9421"/>
                        <a:pt x="491837" y="11730"/>
                      </a:cubicBezTo>
                      <a:cubicBezTo>
                        <a:pt x="549967" y="-7646"/>
                        <a:pt x="517549" y="325"/>
                        <a:pt x="637310" y="11730"/>
                      </a:cubicBezTo>
                      <a:cubicBezTo>
                        <a:pt x="644579" y="12422"/>
                        <a:pt x="650863" y="17624"/>
                        <a:pt x="658091" y="18657"/>
                      </a:cubicBezTo>
                      <a:cubicBezTo>
                        <a:pt x="683339" y="22264"/>
                        <a:pt x="708891" y="23276"/>
                        <a:pt x="734291" y="25585"/>
                      </a:cubicBezTo>
                      <a:cubicBezTo>
                        <a:pt x="741218" y="27894"/>
                        <a:pt x="751023" y="26436"/>
                        <a:pt x="755073" y="32512"/>
                      </a:cubicBezTo>
                      <a:cubicBezTo>
                        <a:pt x="761604" y="42308"/>
                        <a:pt x="760210" y="55511"/>
                        <a:pt x="762000" y="67148"/>
                      </a:cubicBezTo>
                      <a:cubicBezTo>
                        <a:pt x="764831" y="85548"/>
                        <a:pt x="766619" y="104094"/>
                        <a:pt x="768928" y="122567"/>
                      </a:cubicBezTo>
                      <a:cubicBezTo>
                        <a:pt x="766619" y="147967"/>
                        <a:pt x="765607" y="173519"/>
                        <a:pt x="762000" y="198767"/>
                      </a:cubicBezTo>
                      <a:cubicBezTo>
                        <a:pt x="758718" y="221739"/>
                        <a:pt x="759691" y="247258"/>
                        <a:pt x="727364" y="254185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25400" cap="flat" cmpd="sng">
                  <a:solidFill>
                    <a:srgbClr val="1B76A7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ctr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chemeClr val="lt1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</p:grp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" name="TextBox 1">
                  <a:extLst>
                    <a:ext uri="{FF2B5EF4-FFF2-40B4-BE49-F238E27FC236}">
                      <a16:creationId xmlns:a16="http://schemas.microsoft.com/office/drawing/2014/main" id="{B09CAE92-1741-1ECE-C7DB-7BC75434F8D2}"/>
                    </a:ext>
                  </a:extLst>
                </p:cNvPr>
                <p:cNvSpPr txBox="1"/>
                <p:nvPr/>
              </p:nvSpPr>
              <p:spPr>
                <a:xfrm>
                  <a:off x="688040" y="2337582"/>
                  <a:ext cx="543354" cy="232692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m:rPr>
                            <m:sty m:val="p"/>
                          </m:rPr>
                          <a:rPr lang="en-US" b="0" i="0" smtClean="0">
                            <a:latin typeface="Cambria Math" panose="02040503050406030204" pitchFamily="18" charset="0"/>
                          </a:rPr>
                          <m:t>Δ</m:t>
                        </m:r>
                        <m:sSubSup>
                          <m:sSubSup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𝐺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𝐸𝑙𝑒𝑐</m:t>
                            </m:r>
                          </m:sub>
                          <m:sup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𝑠𝑖𝑡𝑒</m:t>
                            </m:r>
                          </m:sup>
                        </m:sSubSup>
                      </m:oMath>
                    </m:oMathPara>
                  </a14:m>
                  <a:endParaRPr dirty="0"/>
                </a:p>
              </p:txBody>
            </p:sp>
          </mc:Choice>
          <mc:Fallback xmlns="">
            <p:sp>
              <p:nvSpPr>
                <p:cNvPr id="2" name="TextBox 1">
                  <a:extLst>
                    <a:ext uri="{FF2B5EF4-FFF2-40B4-BE49-F238E27FC236}">
                      <a16:creationId xmlns:a16="http://schemas.microsoft.com/office/drawing/2014/main" id="{B09CAE92-1741-1ECE-C7DB-7BC75434F8D2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88040" y="2337582"/>
                  <a:ext cx="543354" cy="232692"/>
                </a:xfrm>
                <a:prstGeom prst="rect">
                  <a:avLst/>
                </a:prstGeom>
                <a:blipFill>
                  <a:blip r:embed="rId4"/>
                  <a:stretch>
                    <a:fillRect l="-6818" b="-21053"/>
                  </a:stretch>
                </a:blipFill>
              </p:spPr>
              <p:txBody>
                <a:bodyPr/>
                <a:lstStyle/>
                <a:p>
                  <a:r>
                    <a:rPr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DDB5D069-5191-21BC-8B73-2F66E8ABE542}"/>
              </a:ext>
            </a:extLst>
          </p:cNvPr>
          <p:cNvGrpSpPr/>
          <p:nvPr/>
        </p:nvGrpSpPr>
        <p:grpSpPr>
          <a:xfrm>
            <a:off x="2734186" y="1128075"/>
            <a:ext cx="1528947" cy="1517517"/>
            <a:chOff x="2512126" y="1049615"/>
            <a:chExt cx="1528947" cy="1517517"/>
          </a:xfrm>
        </p:grpSpPr>
        <p:grpSp>
          <p:nvGrpSpPr>
            <p:cNvPr id="345" name="Google Shape;345;p16"/>
            <p:cNvGrpSpPr/>
            <p:nvPr/>
          </p:nvGrpSpPr>
          <p:grpSpPr>
            <a:xfrm>
              <a:off x="2512126" y="1049615"/>
              <a:ext cx="1528947" cy="1280160"/>
              <a:chOff x="6776853" y="1049615"/>
              <a:chExt cx="1528947" cy="1280160"/>
            </a:xfrm>
          </p:grpSpPr>
          <p:sp>
            <p:nvSpPr>
              <p:cNvPr id="346" name="Google Shape;346;p16"/>
              <p:cNvSpPr/>
              <p:nvPr/>
            </p:nvSpPr>
            <p:spPr>
              <a:xfrm>
                <a:off x="6776853" y="1049615"/>
                <a:ext cx="1528947" cy="1280160"/>
              </a:xfrm>
              <a:prstGeom prst="rect">
                <a:avLst/>
              </a:prstGeom>
              <a:pattFill prst="ltUpDiag">
                <a:fgClr>
                  <a:srgbClr val="FF0000"/>
                </a:fgClr>
                <a:bgClr>
                  <a:schemeClr val="bg1"/>
                </a:bgClr>
              </a:patt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pic>
            <p:nvPicPr>
              <p:cNvPr id="347" name="Google Shape;347;p16"/>
              <p:cNvPicPr preferRelativeResize="0"/>
              <p:nvPr/>
            </p:nvPicPr>
            <p:blipFill rotWithShape="1">
              <a:blip r:embed="rId3">
                <a:alphaModFix/>
              </a:blip>
              <a:srcRect/>
              <a:stretch/>
            </p:blipFill>
            <p:spPr>
              <a:xfrm>
                <a:off x="7138343" y="1361830"/>
                <a:ext cx="805965" cy="674700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" name="TextBox 2">
                  <a:extLst>
                    <a:ext uri="{FF2B5EF4-FFF2-40B4-BE49-F238E27FC236}">
                      <a16:creationId xmlns:a16="http://schemas.microsoft.com/office/drawing/2014/main" id="{A30D4712-29D0-DBB8-FF71-D412124AFF2C}"/>
                    </a:ext>
                  </a:extLst>
                </p:cNvPr>
                <p:cNvSpPr txBox="1"/>
                <p:nvPr/>
              </p:nvSpPr>
              <p:spPr>
                <a:xfrm>
                  <a:off x="2985750" y="2337582"/>
                  <a:ext cx="581698" cy="229550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m:rPr>
                            <m:sty m:val="p"/>
                          </m:rPr>
                          <a:rPr lang="en-US" b="0" i="0" smtClean="0">
                            <a:latin typeface="Cambria Math" panose="02040503050406030204" pitchFamily="18" charset="0"/>
                          </a:rPr>
                          <m:t>Δ</m:t>
                        </m:r>
                        <m:sSubSup>
                          <m:sSubSup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𝐺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𝐸𝑙𝑒𝑐</m:t>
                            </m:r>
                          </m:sub>
                          <m:sup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𝑏𝑢𝑙𝑘</m:t>
                            </m:r>
                          </m:sup>
                        </m:sSubSup>
                      </m:oMath>
                    </m:oMathPara>
                  </a14:m>
                  <a:endParaRPr dirty="0"/>
                </a:p>
              </p:txBody>
            </p:sp>
          </mc:Choice>
          <mc:Fallback xmlns="">
            <p:sp>
              <p:nvSpPr>
                <p:cNvPr id="3" name="TextBox 2">
                  <a:extLst>
                    <a:ext uri="{FF2B5EF4-FFF2-40B4-BE49-F238E27FC236}">
                      <a16:creationId xmlns:a16="http://schemas.microsoft.com/office/drawing/2014/main" id="{A30D4712-29D0-DBB8-FF71-D412124AFF2C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985750" y="2337582"/>
                  <a:ext cx="581698" cy="229550"/>
                </a:xfrm>
                <a:prstGeom prst="rect">
                  <a:avLst/>
                </a:prstGeom>
                <a:blipFill>
                  <a:blip r:embed="rId5"/>
                  <a:stretch>
                    <a:fillRect l="-4255" t="-5263" r="-2128" b="-15789"/>
                  </a:stretch>
                </a:blipFill>
              </p:spPr>
              <p:txBody>
                <a:bodyPr/>
                <a:lstStyle/>
                <a:p>
                  <a:r>
                    <a:rPr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6B1CE72F-34D7-0A9D-8FBA-5CE49EC66E37}"/>
              </a:ext>
            </a:extLst>
          </p:cNvPr>
          <p:cNvGrpSpPr/>
          <p:nvPr/>
        </p:nvGrpSpPr>
        <p:grpSpPr>
          <a:xfrm>
            <a:off x="1602991" y="2852949"/>
            <a:ext cx="1528947" cy="1521332"/>
            <a:chOff x="195244" y="2884956"/>
            <a:chExt cx="1528947" cy="1521332"/>
          </a:xfrm>
        </p:grpSpPr>
        <p:grpSp>
          <p:nvGrpSpPr>
            <p:cNvPr id="357" name="Google Shape;357;p16"/>
            <p:cNvGrpSpPr/>
            <p:nvPr/>
          </p:nvGrpSpPr>
          <p:grpSpPr>
            <a:xfrm>
              <a:off x="195244" y="2884956"/>
              <a:ext cx="1528947" cy="1280160"/>
              <a:chOff x="6366066" y="1049615"/>
              <a:chExt cx="1528947" cy="1280160"/>
            </a:xfrm>
          </p:grpSpPr>
          <p:sp>
            <p:nvSpPr>
              <p:cNvPr id="358" name="Google Shape;358;p16"/>
              <p:cNvSpPr/>
              <p:nvPr/>
            </p:nvSpPr>
            <p:spPr>
              <a:xfrm>
                <a:off x="6366066" y="1049615"/>
                <a:ext cx="1528947" cy="1280160"/>
              </a:xfrm>
              <a:prstGeom prst="rect">
                <a:avLst/>
              </a:prstGeom>
              <a:pattFill prst="ltUpDiag">
                <a:fgClr>
                  <a:srgbClr val="FF0000"/>
                </a:fgClr>
                <a:bgClr>
                  <a:schemeClr val="bg1"/>
                </a:bgClr>
              </a:patt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grpSp>
            <p:nvGrpSpPr>
              <p:cNvPr id="359" name="Google Shape;359;p16"/>
              <p:cNvGrpSpPr/>
              <p:nvPr/>
            </p:nvGrpSpPr>
            <p:grpSpPr>
              <a:xfrm>
                <a:off x="6638668" y="1212775"/>
                <a:ext cx="1133657" cy="953839"/>
                <a:chOff x="6044849" y="1744141"/>
                <a:chExt cx="1133657" cy="953839"/>
              </a:xfrm>
            </p:grpSpPr>
            <p:pic>
              <p:nvPicPr>
                <p:cNvPr id="360" name="Google Shape;360;p16"/>
                <p:cNvPicPr preferRelativeResize="0"/>
                <p:nvPr/>
              </p:nvPicPr>
              <p:blipFill rotWithShape="1">
                <a:blip r:embed="rId6">
                  <a:alphaModFix/>
                </a:blip>
                <a:srcRect/>
                <a:stretch/>
              </p:blipFill>
              <p:spPr>
                <a:xfrm>
                  <a:off x="6370205" y="1897956"/>
                  <a:ext cx="808301" cy="676656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sp>
              <p:nvSpPr>
                <p:cNvPr id="361" name="Google Shape;361;p16"/>
                <p:cNvSpPr/>
                <p:nvPr/>
              </p:nvSpPr>
              <p:spPr>
                <a:xfrm>
                  <a:off x="6044849" y="1744141"/>
                  <a:ext cx="807111" cy="95383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8928" h="905348" extrusionOk="0">
                      <a:moveTo>
                        <a:pt x="727364" y="254185"/>
                      </a:moveTo>
                      <a:cubicBezTo>
                        <a:pt x="695037" y="261112"/>
                        <a:pt x="653315" y="240330"/>
                        <a:pt x="568037" y="240330"/>
                      </a:cubicBezTo>
                      <a:cubicBezTo>
                        <a:pt x="542532" y="240330"/>
                        <a:pt x="517237" y="244948"/>
                        <a:pt x="491837" y="247257"/>
                      </a:cubicBezTo>
                      <a:cubicBezTo>
                        <a:pt x="478666" y="249891"/>
                        <a:pt x="450618" y="254012"/>
                        <a:pt x="436419" y="261112"/>
                      </a:cubicBezTo>
                      <a:cubicBezTo>
                        <a:pt x="428972" y="264835"/>
                        <a:pt x="422564" y="270349"/>
                        <a:pt x="415637" y="274967"/>
                      </a:cubicBezTo>
                      <a:cubicBezTo>
                        <a:pt x="406401" y="288821"/>
                        <a:pt x="393194" y="300734"/>
                        <a:pt x="387928" y="316530"/>
                      </a:cubicBezTo>
                      <a:cubicBezTo>
                        <a:pt x="356738" y="410097"/>
                        <a:pt x="392730" y="294922"/>
                        <a:pt x="360219" y="441221"/>
                      </a:cubicBezTo>
                      <a:cubicBezTo>
                        <a:pt x="357051" y="455477"/>
                        <a:pt x="346364" y="482785"/>
                        <a:pt x="346364" y="482785"/>
                      </a:cubicBezTo>
                      <a:cubicBezTo>
                        <a:pt x="351885" y="537998"/>
                        <a:pt x="348628" y="539199"/>
                        <a:pt x="360219" y="579767"/>
                      </a:cubicBezTo>
                      <a:cubicBezTo>
                        <a:pt x="362225" y="586788"/>
                        <a:pt x="361204" y="596304"/>
                        <a:pt x="367146" y="600548"/>
                      </a:cubicBezTo>
                      <a:cubicBezTo>
                        <a:pt x="379030" y="609036"/>
                        <a:pt x="394855" y="609785"/>
                        <a:pt x="408710" y="614403"/>
                      </a:cubicBezTo>
                      <a:cubicBezTo>
                        <a:pt x="442815" y="625771"/>
                        <a:pt x="422291" y="620130"/>
                        <a:pt x="471055" y="628257"/>
                      </a:cubicBezTo>
                      <a:cubicBezTo>
                        <a:pt x="477982" y="630566"/>
                        <a:pt x="487593" y="629243"/>
                        <a:pt x="491837" y="635185"/>
                      </a:cubicBezTo>
                      <a:cubicBezTo>
                        <a:pt x="526936" y="684324"/>
                        <a:pt x="482929" y="668831"/>
                        <a:pt x="526473" y="690603"/>
                      </a:cubicBezTo>
                      <a:cubicBezTo>
                        <a:pt x="533004" y="693869"/>
                        <a:pt x="539980" y="696897"/>
                        <a:pt x="547255" y="697530"/>
                      </a:cubicBezTo>
                      <a:cubicBezTo>
                        <a:pt x="593321" y="701536"/>
                        <a:pt x="639618" y="702148"/>
                        <a:pt x="685800" y="704457"/>
                      </a:cubicBezTo>
                      <a:cubicBezTo>
                        <a:pt x="695037" y="706766"/>
                        <a:pt x="705588" y="706104"/>
                        <a:pt x="713510" y="711385"/>
                      </a:cubicBezTo>
                      <a:cubicBezTo>
                        <a:pt x="725019" y="719058"/>
                        <a:pt x="730340" y="741094"/>
                        <a:pt x="734291" y="752948"/>
                      </a:cubicBezTo>
                      <a:cubicBezTo>
                        <a:pt x="731982" y="764494"/>
                        <a:pt x="728740" y="775891"/>
                        <a:pt x="727364" y="787585"/>
                      </a:cubicBezTo>
                      <a:cubicBezTo>
                        <a:pt x="724115" y="815200"/>
                        <a:pt x="725890" y="843447"/>
                        <a:pt x="720437" y="870712"/>
                      </a:cubicBezTo>
                      <a:cubicBezTo>
                        <a:pt x="718804" y="878876"/>
                        <a:pt x="713083" y="886293"/>
                        <a:pt x="706582" y="891494"/>
                      </a:cubicBezTo>
                      <a:cubicBezTo>
                        <a:pt x="700880" y="896055"/>
                        <a:pt x="693003" y="897221"/>
                        <a:pt x="685800" y="898421"/>
                      </a:cubicBezTo>
                      <a:cubicBezTo>
                        <a:pt x="665175" y="901858"/>
                        <a:pt x="644237" y="903039"/>
                        <a:pt x="623455" y="905348"/>
                      </a:cubicBezTo>
                      <a:cubicBezTo>
                        <a:pt x="542501" y="902235"/>
                        <a:pt x="412709" y="898464"/>
                        <a:pt x="325582" y="891494"/>
                      </a:cubicBezTo>
                      <a:cubicBezTo>
                        <a:pt x="307025" y="890009"/>
                        <a:pt x="288637" y="886876"/>
                        <a:pt x="270164" y="884567"/>
                      </a:cubicBezTo>
                      <a:cubicBezTo>
                        <a:pt x="260928" y="882258"/>
                        <a:pt x="250971" y="881897"/>
                        <a:pt x="242455" y="877639"/>
                      </a:cubicBezTo>
                      <a:cubicBezTo>
                        <a:pt x="147183" y="830002"/>
                        <a:pt x="237575" y="862158"/>
                        <a:pt x="180110" y="843003"/>
                      </a:cubicBezTo>
                      <a:cubicBezTo>
                        <a:pt x="147177" y="821047"/>
                        <a:pt x="167226" y="831781"/>
                        <a:pt x="117764" y="815294"/>
                      </a:cubicBezTo>
                      <a:lnTo>
                        <a:pt x="96982" y="808367"/>
                      </a:lnTo>
                      <a:cubicBezTo>
                        <a:pt x="90055" y="803749"/>
                        <a:pt x="82087" y="800399"/>
                        <a:pt x="76200" y="794512"/>
                      </a:cubicBezTo>
                      <a:cubicBezTo>
                        <a:pt x="70313" y="788625"/>
                        <a:pt x="67676" y="780126"/>
                        <a:pt x="62346" y="773730"/>
                      </a:cubicBezTo>
                      <a:cubicBezTo>
                        <a:pt x="56074" y="766204"/>
                        <a:pt x="48491" y="759875"/>
                        <a:pt x="41564" y="752948"/>
                      </a:cubicBezTo>
                      <a:cubicBezTo>
                        <a:pt x="39255" y="743712"/>
                        <a:pt x="37252" y="734393"/>
                        <a:pt x="34637" y="725239"/>
                      </a:cubicBezTo>
                      <a:cubicBezTo>
                        <a:pt x="32631" y="718218"/>
                        <a:pt x="29294" y="711585"/>
                        <a:pt x="27710" y="704457"/>
                      </a:cubicBezTo>
                      <a:cubicBezTo>
                        <a:pt x="24663" y="690746"/>
                        <a:pt x="23295" y="676713"/>
                        <a:pt x="20782" y="662894"/>
                      </a:cubicBezTo>
                      <a:cubicBezTo>
                        <a:pt x="18676" y="651310"/>
                        <a:pt x="16164" y="639803"/>
                        <a:pt x="13855" y="628257"/>
                      </a:cubicBezTo>
                      <a:cubicBezTo>
                        <a:pt x="11729" y="604867"/>
                        <a:pt x="0" y="479755"/>
                        <a:pt x="0" y="462003"/>
                      </a:cubicBezTo>
                      <a:cubicBezTo>
                        <a:pt x="0" y="401922"/>
                        <a:pt x="3060" y="341850"/>
                        <a:pt x="6928" y="281894"/>
                      </a:cubicBezTo>
                      <a:cubicBezTo>
                        <a:pt x="7858" y="267485"/>
                        <a:pt x="21122" y="215576"/>
                        <a:pt x="27710" y="205694"/>
                      </a:cubicBezTo>
                      <a:cubicBezTo>
                        <a:pt x="40025" y="187220"/>
                        <a:pt x="43882" y="178491"/>
                        <a:pt x="62346" y="164130"/>
                      </a:cubicBezTo>
                      <a:cubicBezTo>
                        <a:pt x="75490" y="153907"/>
                        <a:pt x="90055" y="145657"/>
                        <a:pt x="103910" y="136421"/>
                      </a:cubicBezTo>
                      <a:lnTo>
                        <a:pt x="124691" y="122567"/>
                      </a:lnTo>
                      <a:lnTo>
                        <a:pt x="145473" y="108712"/>
                      </a:lnTo>
                      <a:lnTo>
                        <a:pt x="166255" y="94857"/>
                      </a:lnTo>
                      <a:cubicBezTo>
                        <a:pt x="168564" y="87930"/>
                        <a:pt x="168019" y="79239"/>
                        <a:pt x="173182" y="74076"/>
                      </a:cubicBezTo>
                      <a:cubicBezTo>
                        <a:pt x="184956" y="62302"/>
                        <a:pt x="200891" y="55603"/>
                        <a:pt x="214746" y="46367"/>
                      </a:cubicBezTo>
                      <a:cubicBezTo>
                        <a:pt x="247680" y="24411"/>
                        <a:pt x="227628" y="35145"/>
                        <a:pt x="277091" y="18657"/>
                      </a:cubicBezTo>
                      <a:lnTo>
                        <a:pt x="297873" y="11730"/>
                      </a:lnTo>
                      <a:lnTo>
                        <a:pt x="318655" y="4803"/>
                      </a:lnTo>
                      <a:cubicBezTo>
                        <a:pt x="477132" y="27442"/>
                        <a:pt x="280229" y="4803"/>
                        <a:pt x="401782" y="4803"/>
                      </a:cubicBezTo>
                      <a:cubicBezTo>
                        <a:pt x="431889" y="4803"/>
                        <a:pt x="461819" y="9421"/>
                        <a:pt x="491837" y="11730"/>
                      </a:cubicBezTo>
                      <a:cubicBezTo>
                        <a:pt x="549967" y="-7646"/>
                        <a:pt x="517549" y="325"/>
                        <a:pt x="637310" y="11730"/>
                      </a:cubicBezTo>
                      <a:cubicBezTo>
                        <a:pt x="644579" y="12422"/>
                        <a:pt x="650863" y="17624"/>
                        <a:pt x="658091" y="18657"/>
                      </a:cubicBezTo>
                      <a:cubicBezTo>
                        <a:pt x="683339" y="22264"/>
                        <a:pt x="708891" y="23276"/>
                        <a:pt x="734291" y="25585"/>
                      </a:cubicBezTo>
                      <a:cubicBezTo>
                        <a:pt x="741218" y="27894"/>
                        <a:pt x="751023" y="26436"/>
                        <a:pt x="755073" y="32512"/>
                      </a:cubicBezTo>
                      <a:cubicBezTo>
                        <a:pt x="761604" y="42308"/>
                        <a:pt x="760210" y="55511"/>
                        <a:pt x="762000" y="67148"/>
                      </a:cubicBezTo>
                      <a:cubicBezTo>
                        <a:pt x="764831" y="85548"/>
                        <a:pt x="766619" y="104094"/>
                        <a:pt x="768928" y="122567"/>
                      </a:cubicBezTo>
                      <a:cubicBezTo>
                        <a:pt x="766619" y="147967"/>
                        <a:pt x="765607" y="173519"/>
                        <a:pt x="762000" y="198767"/>
                      </a:cubicBezTo>
                      <a:cubicBezTo>
                        <a:pt x="758718" y="221739"/>
                        <a:pt x="759691" y="247258"/>
                        <a:pt x="727364" y="254185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25400" cap="flat" cmpd="sng">
                  <a:solidFill>
                    <a:srgbClr val="1B76A7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ctr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chemeClr val="lt1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</p:grp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" name="TextBox 3">
                  <a:extLst>
                    <a:ext uri="{FF2B5EF4-FFF2-40B4-BE49-F238E27FC236}">
                      <a16:creationId xmlns:a16="http://schemas.microsoft.com/office/drawing/2014/main" id="{FC8C989F-C655-319F-45CC-FBB02B11D2D7}"/>
                    </a:ext>
                  </a:extLst>
                </p:cNvPr>
                <p:cNvSpPr txBox="1"/>
                <p:nvPr/>
              </p:nvSpPr>
              <p:spPr>
                <a:xfrm>
                  <a:off x="691567" y="4155770"/>
                  <a:ext cx="536301" cy="250518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m:rPr>
                            <m:sty m:val="p"/>
                          </m:rPr>
                          <a:rPr lang="en-US" b="0" i="0" smtClean="0">
                            <a:latin typeface="Cambria Math" panose="02040503050406030204" pitchFamily="18" charset="0"/>
                          </a:rPr>
                          <m:t>Δ</m:t>
                        </m:r>
                        <m:sSubSup>
                          <m:sSubSup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𝐺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𝐿𝐽</m:t>
                            </m:r>
                          </m:sub>
                          <m:sup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𝑠𝑖𝑡𝑒</m:t>
                            </m:r>
                          </m:sup>
                        </m:sSubSup>
                      </m:oMath>
                    </m:oMathPara>
                  </a14:m>
                  <a:endParaRPr dirty="0"/>
                </a:p>
              </p:txBody>
            </p:sp>
          </mc:Choice>
          <mc:Fallback xmlns="">
            <p:sp>
              <p:nvSpPr>
                <p:cNvPr id="4" name="TextBox 3">
                  <a:extLst>
                    <a:ext uri="{FF2B5EF4-FFF2-40B4-BE49-F238E27FC236}">
                      <a16:creationId xmlns:a16="http://schemas.microsoft.com/office/drawing/2014/main" id="{FC8C989F-C655-319F-45CC-FBB02B11D2D7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91567" y="4155770"/>
                  <a:ext cx="536301" cy="250518"/>
                </a:xfrm>
                <a:prstGeom prst="rect">
                  <a:avLst/>
                </a:prstGeom>
                <a:blipFill>
                  <a:blip r:embed="rId7"/>
                  <a:stretch>
                    <a:fillRect l="-6977" r="-2326" b="-23810"/>
                  </a:stretch>
                </a:blipFill>
              </p:spPr>
              <p:txBody>
                <a:bodyPr/>
                <a:lstStyle/>
                <a:p>
                  <a:r>
                    <a:rPr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9FAC150F-C99C-2403-B96E-38E6907B3CB7}"/>
              </a:ext>
            </a:extLst>
          </p:cNvPr>
          <p:cNvSpPr txBox="1"/>
          <p:nvPr/>
        </p:nvSpPr>
        <p:spPr>
          <a:xfrm>
            <a:off x="2861514" y="4394742"/>
            <a:ext cx="163698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AMBER ff99SB-ILDN</a:t>
            </a:r>
            <a:endParaRPr sz="120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Google Shape;371;g23e09a1bcf9_0_186"/>
          <p:cNvSpPr txBox="1">
            <a:spLocks noGrp="1"/>
          </p:cNvSpPr>
          <p:nvPr>
            <p:ph type="sldNum" idx="12"/>
          </p:nvPr>
        </p:nvSpPr>
        <p:spPr>
          <a:xfrm>
            <a:off x="8458200" y="4629150"/>
            <a:ext cx="457200" cy="30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en-US"/>
              <a:t>14</a:t>
            </a:fld>
            <a:endParaRPr/>
          </a:p>
        </p:txBody>
      </p:sp>
      <p:sp>
        <p:nvSpPr>
          <p:cNvPr id="372" name="Google Shape;372;g23e09a1bcf9_0_186"/>
          <p:cNvSpPr txBox="1">
            <a:spLocks noGrp="1"/>
          </p:cNvSpPr>
          <p:nvPr>
            <p:ph type="title"/>
          </p:nvPr>
        </p:nvSpPr>
        <p:spPr>
          <a:xfrm>
            <a:off x="381000" y="0"/>
            <a:ext cx="2895600" cy="81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</a:pPr>
            <a:r>
              <a:rPr lang="en-US"/>
              <a:t>Protein-Ligand Binding</a:t>
            </a:r>
            <a:endParaRPr/>
          </a:p>
        </p:txBody>
      </p:sp>
      <p:sp>
        <p:nvSpPr>
          <p:cNvPr id="373" name="Google Shape;373;g23e09a1bcf9_0_186"/>
          <p:cNvSpPr txBox="1">
            <a:spLocks noGrp="1"/>
          </p:cNvSpPr>
          <p:nvPr>
            <p:ph type="body" idx="3"/>
          </p:nvPr>
        </p:nvSpPr>
        <p:spPr>
          <a:xfrm>
            <a:off x="3276600" y="0"/>
            <a:ext cx="5029200" cy="81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 dirty="0"/>
              <a:t>Original GB radii</a:t>
            </a:r>
            <a:endParaRPr dirty="0"/>
          </a:p>
        </p:txBody>
      </p:sp>
      <p:pic>
        <p:nvPicPr>
          <p:cNvPr id="374" name="Google Shape;374;g23e09a1bcf9_0_186"/>
          <p:cNvPicPr preferRelativeResize="0"/>
          <p:nvPr/>
        </p:nvPicPr>
        <p:blipFill>
          <a:blip r:embed="rId3"/>
          <a:srcRect t="681" b="681"/>
          <a:stretch/>
        </p:blipFill>
        <p:spPr>
          <a:xfrm>
            <a:off x="3467123" y="1512782"/>
            <a:ext cx="2743201" cy="2699310"/>
          </a:xfrm>
          <a:prstGeom prst="rect">
            <a:avLst/>
          </a:prstGeom>
          <a:noFill/>
          <a:ln>
            <a:noFill/>
          </a:ln>
        </p:spPr>
      </p:pic>
      <p:pic>
        <p:nvPicPr>
          <p:cNvPr id="375" name="Google Shape;375;g23e09a1bcf9_0_186"/>
          <p:cNvPicPr preferRelativeResize="0"/>
          <p:nvPr/>
        </p:nvPicPr>
        <p:blipFill>
          <a:blip r:embed="rId4"/>
          <a:srcRect t="715" b="715"/>
          <a:stretch/>
        </p:blipFill>
        <p:spPr>
          <a:xfrm>
            <a:off x="6215851" y="1512782"/>
            <a:ext cx="2743201" cy="2697478"/>
          </a:xfrm>
          <a:prstGeom prst="rect">
            <a:avLst/>
          </a:prstGeom>
          <a:noFill/>
          <a:ln>
            <a:noFill/>
          </a:ln>
        </p:spPr>
      </p:pic>
      <p:sp>
        <p:nvSpPr>
          <p:cNvPr id="376" name="Google Shape;376;g23e09a1bcf9_0_186"/>
          <p:cNvSpPr txBox="1"/>
          <p:nvPr/>
        </p:nvSpPr>
        <p:spPr>
          <a:xfrm>
            <a:off x="3897824" y="901143"/>
            <a:ext cx="4920712" cy="4000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 sz="1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Implicit Solvent – before optimization to the H-G training set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7" name="Google Shape;377;g23e09a1bcf9_0_186"/>
          <p:cNvSpPr txBox="1"/>
          <p:nvPr/>
        </p:nvSpPr>
        <p:spPr>
          <a:xfrm>
            <a:off x="905977" y="4225846"/>
            <a:ext cx="1617000" cy="3793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US" sz="1100" b="1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Alibay</a:t>
            </a:r>
            <a:r>
              <a:rPr lang="en-US" sz="1100" b="1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et. al. (2022)</a:t>
            </a:r>
            <a:endParaRPr sz="1100" b="1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8" name="Google Shape;378;g23e09a1bcf9_0_186"/>
          <p:cNvSpPr txBox="1"/>
          <p:nvPr/>
        </p:nvSpPr>
        <p:spPr>
          <a:xfrm>
            <a:off x="996073" y="901143"/>
            <a:ext cx="14988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 sz="1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Explicit Solvent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79" name="Google Shape;379;g23e09a1bcf9_0_186"/>
          <p:cNvPicPr preferRelativeResize="0"/>
          <p:nvPr/>
        </p:nvPicPr>
        <p:blipFill>
          <a:blip r:embed="rId5"/>
          <a:srcRect/>
          <a:stretch/>
        </p:blipFill>
        <p:spPr>
          <a:xfrm>
            <a:off x="223151" y="1512782"/>
            <a:ext cx="2743200" cy="269747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5" name="Google Shape;385;g23e09a1bcf9_4_33"/>
          <p:cNvSpPr txBox="1">
            <a:spLocks noGrp="1"/>
          </p:cNvSpPr>
          <p:nvPr>
            <p:ph type="sldNum" idx="12"/>
          </p:nvPr>
        </p:nvSpPr>
        <p:spPr>
          <a:xfrm>
            <a:off x="8458200" y="4629150"/>
            <a:ext cx="457200" cy="30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en-US"/>
              <a:t>15</a:t>
            </a:fld>
            <a:endParaRPr/>
          </a:p>
        </p:txBody>
      </p:sp>
      <p:sp>
        <p:nvSpPr>
          <p:cNvPr id="386" name="Google Shape;386;g23e09a1bcf9_4_33"/>
          <p:cNvSpPr txBox="1">
            <a:spLocks noGrp="1"/>
          </p:cNvSpPr>
          <p:nvPr>
            <p:ph type="title"/>
          </p:nvPr>
        </p:nvSpPr>
        <p:spPr>
          <a:xfrm>
            <a:off x="381000" y="0"/>
            <a:ext cx="2895600" cy="81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</a:pPr>
            <a:r>
              <a:rPr lang="en-US" dirty="0"/>
              <a:t>Protein-Ligand Binding</a:t>
            </a:r>
            <a:endParaRPr dirty="0"/>
          </a:p>
        </p:txBody>
      </p:sp>
      <p:sp>
        <p:nvSpPr>
          <p:cNvPr id="387" name="Google Shape;387;g23e09a1bcf9_4_33"/>
          <p:cNvSpPr txBox="1">
            <a:spLocks noGrp="1"/>
          </p:cNvSpPr>
          <p:nvPr>
            <p:ph type="body" idx="3"/>
          </p:nvPr>
        </p:nvSpPr>
        <p:spPr>
          <a:xfrm>
            <a:off x="3276600" y="0"/>
            <a:ext cx="5029200" cy="81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 dirty="0"/>
              <a:t>Host-Guest optimized GB radii</a:t>
            </a:r>
            <a:endParaRPr dirty="0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F94C06EC-AA47-0DD6-372C-5E8A63A4D13F}"/>
              </a:ext>
            </a:extLst>
          </p:cNvPr>
          <p:cNvGrpSpPr/>
          <p:nvPr/>
        </p:nvGrpSpPr>
        <p:grpSpPr>
          <a:xfrm>
            <a:off x="3465723" y="1511866"/>
            <a:ext cx="5493329" cy="2699310"/>
            <a:chOff x="3465723" y="1511866"/>
            <a:chExt cx="5493329" cy="2699310"/>
          </a:xfrm>
        </p:grpSpPr>
        <p:pic>
          <p:nvPicPr>
            <p:cNvPr id="388" name="Google Shape;388;g23e09a1bcf9_4_33"/>
            <p:cNvPicPr preferRelativeResize="0"/>
            <p:nvPr/>
          </p:nvPicPr>
          <p:blipFill>
            <a:blip r:embed="rId3"/>
            <a:srcRect t="681" b="681"/>
            <a:stretch/>
          </p:blipFill>
          <p:spPr>
            <a:xfrm>
              <a:off x="3465723" y="1511866"/>
              <a:ext cx="2743201" cy="269931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89" name="Google Shape;389;g23e09a1bcf9_4_33"/>
            <p:cNvPicPr preferRelativeResize="0"/>
            <p:nvPr/>
          </p:nvPicPr>
          <p:blipFill>
            <a:blip r:embed="rId4"/>
            <a:srcRect t="715" b="715"/>
            <a:stretch/>
          </p:blipFill>
          <p:spPr>
            <a:xfrm>
              <a:off x="6215851" y="1512782"/>
              <a:ext cx="2743201" cy="2697478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390" name="Google Shape;390;g23e09a1bcf9_4_33"/>
          <p:cNvSpPr txBox="1"/>
          <p:nvPr/>
        </p:nvSpPr>
        <p:spPr>
          <a:xfrm>
            <a:off x="3921069" y="901143"/>
            <a:ext cx="4812223" cy="4000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 sz="1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Implicit Solvent – after optimization to the H-G training set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91" name="Google Shape;391;g23e09a1bcf9_4_33"/>
          <p:cNvSpPr txBox="1"/>
          <p:nvPr/>
        </p:nvSpPr>
        <p:spPr>
          <a:xfrm>
            <a:off x="905977" y="4222411"/>
            <a:ext cx="1617000" cy="3793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US" sz="1100" b="1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Alibay</a:t>
            </a:r>
            <a:r>
              <a:rPr lang="en-US" sz="1100" b="1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et. al. (2022)</a:t>
            </a:r>
            <a:endParaRPr sz="1100" b="1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92" name="Google Shape;392;g23e09a1bcf9_4_33"/>
          <p:cNvSpPr txBox="1"/>
          <p:nvPr/>
        </p:nvSpPr>
        <p:spPr>
          <a:xfrm>
            <a:off x="996073" y="901143"/>
            <a:ext cx="14988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 sz="1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Explicit Solvent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93" name="Google Shape;393;g23e09a1bcf9_4_33"/>
          <p:cNvPicPr preferRelativeResize="0"/>
          <p:nvPr/>
        </p:nvPicPr>
        <p:blipFill>
          <a:blip r:embed="rId5"/>
          <a:srcRect/>
          <a:stretch/>
        </p:blipFill>
        <p:spPr>
          <a:xfrm>
            <a:off x="223151" y="1512782"/>
            <a:ext cx="2743200" cy="269747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" name="Google Shape;399;g23e09a1bcf9_1_13"/>
          <p:cNvSpPr txBox="1">
            <a:spLocks noGrp="1"/>
          </p:cNvSpPr>
          <p:nvPr>
            <p:ph type="sldNum" idx="12"/>
          </p:nvPr>
        </p:nvSpPr>
        <p:spPr>
          <a:xfrm>
            <a:off x="8458200" y="4629150"/>
            <a:ext cx="457200" cy="30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en-US"/>
              <a:t>16</a:t>
            </a:fld>
            <a:endParaRPr/>
          </a:p>
        </p:txBody>
      </p:sp>
      <p:sp>
        <p:nvSpPr>
          <p:cNvPr id="400" name="Google Shape;400;g23e09a1bcf9_1_13"/>
          <p:cNvSpPr txBox="1">
            <a:spLocks noGrp="1"/>
          </p:cNvSpPr>
          <p:nvPr>
            <p:ph type="title"/>
          </p:nvPr>
        </p:nvSpPr>
        <p:spPr>
          <a:xfrm>
            <a:off x="381000" y="0"/>
            <a:ext cx="2895600" cy="81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</a:pPr>
            <a:r>
              <a:rPr lang="en-US" dirty="0"/>
              <a:t>Hydration Free Energy</a:t>
            </a:r>
            <a:endParaRPr dirty="0"/>
          </a:p>
        </p:txBody>
      </p:sp>
      <p:sp>
        <p:nvSpPr>
          <p:cNvPr id="401" name="Google Shape;401;g23e09a1bcf9_1_13"/>
          <p:cNvSpPr txBox="1">
            <a:spLocks noGrp="1"/>
          </p:cNvSpPr>
          <p:nvPr>
            <p:ph type="body" idx="3"/>
          </p:nvPr>
        </p:nvSpPr>
        <p:spPr>
          <a:xfrm>
            <a:off x="3276600" y="0"/>
            <a:ext cx="5029200" cy="81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HFE Calculations</a:t>
            </a:r>
            <a:endParaRPr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02" name="Google Shape;402;g23e09a1bcf9_1_13"/>
              <p:cNvSpPr txBox="1">
                <a:spLocks noGrp="1"/>
              </p:cNvSpPr>
              <p:nvPr>
                <p:ph type="body" idx="4"/>
              </p:nvPr>
            </p:nvSpPr>
            <p:spPr>
              <a:xfrm>
                <a:off x="4724400" y="1581150"/>
                <a:ext cx="3962400" cy="30480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285750" lvl="0" indent="-285750" algn="l" rtl="0">
                  <a:lnSpc>
                    <a:spcPct val="100000"/>
                  </a:lnSpc>
                  <a:spcBef>
                    <a:spcPts val="320"/>
                  </a:spcBef>
                  <a:spcAft>
                    <a:spcPts val="0"/>
                  </a:spcAft>
                  <a:buSzPts val="1600"/>
                  <a:buFont typeface="Arial"/>
                  <a:buChar char="•"/>
                </a:pPr>
                <a:r>
                  <a:rPr lang="en-US" sz="1100" dirty="0"/>
                  <a:t>100 neutral small molecules from </a:t>
                </a:r>
                <a:r>
                  <a:rPr lang="en-US" sz="1100" dirty="0" err="1"/>
                  <a:t>FreeSolv</a:t>
                </a:r>
                <a:r>
                  <a:rPr lang="en-US" sz="1100" dirty="0"/>
                  <a:t> database – only molecules containing elements of H, C, N, and O.</a:t>
                </a:r>
              </a:p>
              <a:p>
                <a:pPr marL="285750" lvl="0" indent="-184150" algn="l" rtl="0">
                  <a:lnSpc>
                    <a:spcPct val="100000"/>
                  </a:lnSpc>
                  <a:spcBef>
                    <a:spcPts val="320"/>
                  </a:spcBef>
                  <a:spcAft>
                    <a:spcPts val="0"/>
                  </a:spcAft>
                  <a:buSzPts val="1600"/>
                  <a:buFont typeface="Arial"/>
                  <a:buNone/>
                </a:pPr>
                <a:endParaRPr lang="en-US" sz="1100" dirty="0"/>
              </a:p>
              <a:p>
                <a:pPr marL="285750" lvl="0" indent="-285750" algn="l" rtl="0">
                  <a:lnSpc>
                    <a:spcPct val="100000"/>
                  </a:lnSpc>
                  <a:spcBef>
                    <a:spcPts val="320"/>
                  </a:spcBef>
                  <a:spcAft>
                    <a:spcPts val="0"/>
                  </a:spcAft>
                  <a:buSzPts val="1600"/>
                  <a:buFont typeface="Arial"/>
                  <a:buChar char="•"/>
                </a:pPr>
                <a:r>
                  <a:rPr lang="en-US" sz="1100" dirty="0"/>
                  <a:t>Yank through the </a:t>
                </a:r>
                <a:r>
                  <a:rPr lang="en-US" sz="1100" dirty="0" err="1"/>
                  <a:t>OpenFF</a:t>
                </a:r>
                <a:r>
                  <a:rPr lang="en-US" sz="1100" dirty="0"/>
                  <a:t>-Evaluator infrastructure</a:t>
                </a:r>
              </a:p>
              <a:p>
                <a:pPr marL="0" lvl="0" indent="0" algn="l" rtl="0">
                  <a:lnSpc>
                    <a:spcPct val="100000"/>
                  </a:lnSpc>
                  <a:spcBef>
                    <a:spcPts val="320"/>
                  </a:spcBef>
                  <a:spcAft>
                    <a:spcPts val="0"/>
                  </a:spcAft>
                  <a:buSzPts val="1600"/>
                  <a:buNone/>
                </a:pPr>
                <a:endParaRPr lang="en-US" sz="1100" dirty="0"/>
              </a:p>
              <a:p>
                <a:pPr marL="285750" lvl="0" indent="-285750" algn="just" rtl="0">
                  <a:lnSpc>
                    <a:spcPct val="100000"/>
                  </a:lnSpc>
                  <a:spcBef>
                    <a:spcPts val="320"/>
                  </a:spcBef>
                  <a:spcAft>
                    <a:spcPts val="0"/>
                  </a:spcAft>
                  <a:buSzPts val="1600"/>
                  <a:buFont typeface="Arial"/>
                  <a:buChar char="•"/>
                </a:pPr>
                <a:r>
                  <a:rPr lang="en-US" sz="1100" dirty="0"/>
                  <a:t>Electrostatics – </a:t>
                </a:r>
                <a:r>
                  <a:rPr lang="en-US" sz="1100" i="1" dirty="0"/>
                  <a:t>annihilation</a:t>
                </a:r>
                <a:endParaRPr lang="en-US" sz="1100" dirty="0"/>
              </a:p>
              <a:p>
                <a:pPr lvl="1" indent="-317500">
                  <a:lnSpc>
                    <a:spcPct val="125000"/>
                  </a:lnSpc>
                  <a:spcBef>
                    <a:spcPts val="0"/>
                  </a:spcBef>
                  <a:buSzPts val="1400"/>
                  <a:buFont typeface="Arial"/>
                  <a:buChar char="○"/>
                </a:pPr>
                <a:r>
                  <a:rPr lang="en-US" sz="1100" i="1" dirty="0"/>
                  <a:t>bulk</a:t>
                </a:r>
                <a:r>
                  <a:rPr lang="en-US" sz="1100" dirty="0"/>
                  <a:t> - scales partial charges and GBSA</a:t>
                </a:r>
              </a:p>
              <a:p>
                <a:pPr lvl="1" indent="-317500">
                  <a:lnSpc>
                    <a:spcPct val="125000"/>
                  </a:lnSpc>
                  <a:spcBef>
                    <a:spcPts val="0"/>
                  </a:spcBef>
                  <a:buSzPts val="1400"/>
                  <a:buFont typeface="Arial"/>
                  <a:buChar char="○"/>
                </a:pPr>
                <a:r>
                  <a:rPr lang="en-US" sz="1100" i="1" dirty="0"/>
                  <a:t>vacuum</a:t>
                </a:r>
                <a:r>
                  <a:rPr lang="en-US" sz="1100" dirty="0"/>
                  <a:t> - scales partial charges </a:t>
                </a:r>
              </a:p>
              <a:p>
                <a:pPr marL="742950" lvl="1" indent="-285750" algn="l" rtl="0">
                  <a:lnSpc>
                    <a:spcPct val="100000"/>
                  </a:lnSpc>
                  <a:spcBef>
                    <a:spcPts val="360"/>
                  </a:spcBef>
                  <a:spcAft>
                    <a:spcPts val="0"/>
                  </a:spcAft>
                  <a:buSzPts val="1800"/>
                  <a:buFont typeface="Arial"/>
                  <a:buChar char="•"/>
                </a:pPr>
                <a:endParaRPr lang="en-US" sz="1100" i="1" dirty="0"/>
              </a:p>
              <a:p>
                <a:pPr marL="285750" lvl="0" indent="-285750" algn="just" rtl="0">
                  <a:lnSpc>
                    <a:spcPct val="100000"/>
                  </a:lnSpc>
                  <a:spcBef>
                    <a:spcPts val="320"/>
                  </a:spcBef>
                  <a:spcAft>
                    <a:spcPts val="0"/>
                  </a:spcAft>
                  <a:buSzPts val="1600"/>
                  <a:buFont typeface="Arial"/>
                  <a:buChar char="•"/>
                </a:pPr>
                <a:r>
                  <a:rPr lang="en-US" sz="1100" dirty="0"/>
                  <a:t>Lennard-Jones - </a:t>
                </a:r>
                <a:r>
                  <a:rPr lang="en-US" sz="1100" i="1" dirty="0"/>
                  <a:t>decouple</a:t>
                </a:r>
                <a:r>
                  <a:rPr lang="en-US" sz="1100" dirty="0"/>
                  <a:t> </a:t>
                </a:r>
              </a:p>
              <a:p>
                <a:pPr lvl="1" indent="-317500">
                  <a:lnSpc>
                    <a:spcPct val="135000"/>
                  </a:lnSpc>
                  <a:spcBef>
                    <a:spcPts val="0"/>
                  </a:spcBef>
                  <a:buSzPts val="1400"/>
                  <a:buFont typeface="Arial"/>
                  <a:buChar char="○"/>
                </a:pPr>
                <a:r>
                  <a:rPr lang="en-US" sz="1100" dirty="0"/>
                  <a:t>softcore potential</a:t>
                </a:r>
              </a:p>
              <a:p>
                <a:pPr marL="0" lvl="0" indent="0" algn="just" rtl="0">
                  <a:lnSpc>
                    <a:spcPct val="100000"/>
                  </a:lnSpc>
                  <a:spcBef>
                    <a:spcPts val="320"/>
                  </a:spcBef>
                  <a:spcAft>
                    <a:spcPts val="0"/>
                  </a:spcAft>
                  <a:buSzPts val="1600"/>
                  <a:buNone/>
                </a:pPr>
                <a:endParaRPr lang="en-US" sz="1100" dirty="0"/>
              </a:p>
              <a:p>
                <a:pPr marL="285750" lvl="0" indent="-285750" algn="l" rtl="0">
                  <a:lnSpc>
                    <a:spcPct val="100000"/>
                  </a:lnSpc>
                  <a:spcBef>
                    <a:spcPts val="320"/>
                  </a:spcBef>
                  <a:spcAft>
                    <a:spcPts val="0"/>
                  </a:spcAft>
                  <a:buSzPts val="1600"/>
                  <a:buFont typeface="Arial"/>
                  <a:buChar char="•"/>
                </a:pPr>
                <a:r>
                  <a:rPr lang="en-US" sz="1100" dirty="0"/>
                  <a:t>Number of </a:t>
                </a:r>
                <a14:m>
                  <m:oMath xmlns:m="http://schemas.openxmlformats.org/officeDocument/2006/math">
                    <m:r>
                      <a:rPr lang="en-US" sz="1100" b="0" i="1" smtClean="0">
                        <a:latin typeface="Cambria Math" panose="02040503050406030204" pitchFamily="18" charset="0"/>
                      </a:rPr>
                      <m:t>𝜆</m:t>
                    </m:r>
                  </m:oMath>
                </a14:m>
                <a:r>
                  <a:rPr lang="en-US" sz="1100" dirty="0"/>
                  <a:t> - </a:t>
                </a:r>
                <a:r>
                  <a:rPr lang="en-US" sz="1100" i="1" dirty="0"/>
                  <a:t>trailblaze</a:t>
                </a:r>
                <a:r>
                  <a:rPr lang="en-US" sz="1100" dirty="0"/>
                  <a:t> algorithm</a:t>
                </a:r>
              </a:p>
              <a:p>
                <a:pPr marL="285750" lvl="0" indent="-285750" algn="l" rtl="0">
                  <a:lnSpc>
                    <a:spcPct val="100000"/>
                  </a:lnSpc>
                  <a:spcBef>
                    <a:spcPts val="320"/>
                  </a:spcBef>
                  <a:spcAft>
                    <a:spcPts val="0"/>
                  </a:spcAft>
                  <a:buSzPts val="1600"/>
                  <a:buFont typeface="Arial"/>
                  <a:buChar char="•"/>
                </a:pPr>
                <a:endParaRPr lang="en-US" sz="1100" dirty="0"/>
              </a:p>
              <a:p>
                <a:pPr marL="285750" lvl="0" indent="-285750" algn="l" rtl="0">
                  <a:lnSpc>
                    <a:spcPct val="100000"/>
                  </a:lnSpc>
                  <a:spcBef>
                    <a:spcPts val="320"/>
                  </a:spcBef>
                  <a:spcAft>
                    <a:spcPts val="0"/>
                  </a:spcAft>
                  <a:buSzPts val="1600"/>
                  <a:buFont typeface="Arial"/>
                  <a:buChar char="•"/>
                </a:pPr>
                <a:r>
                  <a:rPr lang="en-US" sz="1100" dirty="0"/>
                  <a:t>2 ns production run per window</a:t>
                </a:r>
                <a:endParaRPr sz="1100" dirty="0"/>
              </a:p>
            </p:txBody>
          </p:sp>
        </mc:Choice>
        <mc:Fallback xmlns="">
          <p:sp>
            <p:nvSpPr>
              <p:cNvPr id="402" name="Google Shape;402;g23e09a1bcf9_1_13"/>
              <p:cNvSpPr txBox="1"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4"/>
              </p:nvPr>
            </p:nvSpPr>
            <p:spPr>
              <a:xfrm>
                <a:off x="4724400" y="1581150"/>
                <a:ext cx="3962400" cy="3048000"/>
              </a:xfrm>
              <a:prstGeom prst="rect">
                <a:avLst/>
              </a:prstGeom>
              <a:blipFill>
                <a:blip r:embed="rId3"/>
                <a:stretch>
                  <a:fillRect l="-615" t="-600" b="-7000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03" name="Google Shape;403;g23e09a1bcf9_1_13"/>
          <p:cNvSpPr txBox="1">
            <a:spLocks noGrp="1"/>
          </p:cNvSpPr>
          <p:nvPr>
            <p:ph type="body" idx="5"/>
          </p:nvPr>
        </p:nvSpPr>
        <p:spPr>
          <a:xfrm>
            <a:off x="4724400" y="1200150"/>
            <a:ext cx="3962400" cy="3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2500" lnSpcReduction="10000"/>
          </a:bodyPr>
          <a:lstStyle/>
          <a:p>
            <a:pPr marL="0" lvl="0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ct val="108108"/>
              <a:buNone/>
            </a:pPr>
            <a:r>
              <a:rPr lang="en-US"/>
              <a:t>Calculations</a:t>
            </a:r>
            <a:endParaRPr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2B0330D4-3117-BBF7-F377-B78F25264B6E}"/>
              </a:ext>
            </a:extLst>
          </p:cNvPr>
          <p:cNvGrpSpPr/>
          <p:nvPr/>
        </p:nvGrpSpPr>
        <p:grpSpPr>
          <a:xfrm>
            <a:off x="517710" y="1210265"/>
            <a:ext cx="1465508" cy="1456594"/>
            <a:chOff x="517710" y="1210265"/>
            <a:chExt cx="1465508" cy="1456594"/>
          </a:xfrm>
        </p:grpSpPr>
        <p:grpSp>
          <p:nvGrpSpPr>
            <p:cNvPr id="404" name="Google Shape;404;g23e09a1bcf9_1_13"/>
            <p:cNvGrpSpPr/>
            <p:nvPr/>
          </p:nvGrpSpPr>
          <p:grpSpPr>
            <a:xfrm>
              <a:off x="517710" y="1210265"/>
              <a:ext cx="1465508" cy="1227044"/>
              <a:chOff x="381000" y="2335307"/>
              <a:chExt cx="1465508" cy="1227044"/>
            </a:xfrm>
          </p:grpSpPr>
          <p:sp>
            <p:nvSpPr>
              <p:cNvPr id="405" name="Google Shape;405;g23e09a1bcf9_1_13"/>
              <p:cNvSpPr/>
              <p:nvPr/>
            </p:nvSpPr>
            <p:spPr>
              <a:xfrm>
                <a:off x="381000" y="2335307"/>
                <a:ext cx="1465508" cy="1227044"/>
              </a:xfrm>
              <a:prstGeom prst="rect">
                <a:avLst/>
              </a:prstGeom>
              <a:pattFill prst="ltUpDiag">
                <a:fgClr>
                  <a:srgbClr val="FF0000"/>
                </a:fgClr>
                <a:bgClr>
                  <a:schemeClr val="bg1"/>
                </a:bgClr>
              </a:patt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 dirty="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pic>
            <p:nvPicPr>
              <p:cNvPr id="406" name="Google Shape;406;g23e09a1bcf9_1_13" descr="A picture containing clock&#10;&#10;Description automatically generated"/>
              <p:cNvPicPr preferRelativeResize="0"/>
              <p:nvPr/>
            </p:nvPicPr>
            <p:blipFill rotWithShape="1">
              <a:blip r:embed="rId4">
                <a:alphaModFix/>
              </a:blip>
              <a:srcRect/>
              <a:stretch/>
            </p:blipFill>
            <p:spPr>
              <a:xfrm>
                <a:off x="621782" y="2536983"/>
                <a:ext cx="983944" cy="823692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" name="TextBox 1">
                  <a:extLst>
                    <a:ext uri="{FF2B5EF4-FFF2-40B4-BE49-F238E27FC236}">
                      <a16:creationId xmlns:a16="http://schemas.microsoft.com/office/drawing/2014/main" id="{AA209E76-1383-AD6D-CAEF-9A415D7D35FD}"/>
                    </a:ext>
                  </a:extLst>
                </p:cNvPr>
                <p:cNvSpPr txBox="1"/>
                <p:nvPr/>
              </p:nvSpPr>
              <p:spPr>
                <a:xfrm>
                  <a:off x="959615" y="2437309"/>
                  <a:ext cx="581698" cy="229550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m:rPr>
                            <m:sty m:val="p"/>
                          </m:rPr>
                          <a:rPr lang="en-US" b="0" i="0" smtClean="0">
                            <a:latin typeface="Cambria Math" panose="02040503050406030204" pitchFamily="18" charset="0"/>
                          </a:rPr>
                          <m:t>Δ</m:t>
                        </m:r>
                        <m:sSubSup>
                          <m:sSubSup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𝐺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𝐸𝑙𝑒𝑐</m:t>
                            </m:r>
                          </m:sub>
                          <m:sup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𝑏𝑢𝑙𝑘</m:t>
                            </m:r>
                          </m:sup>
                        </m:sSubSup>
                      </m:oMath>
                    </m:oMathPara>
                  </a14:m>
                  <a:endParaRPr dirty="0"/>
                </a:p>
              </p:txBody>
            </p:sp>
          </mc:Choice>
          <mc:Fallback xmlns="">
            <p:sp>
              <p:nvSpPr>
                <p:cNvPr id="2" name="TextBox 1">
                  <a:extLst>
                    <a:ext uri="{FF2B5EF4-FFF2-40B4-BE49-F238E27FC236}">
                      <a16:creationId xmlns:a16="http://schemas.microsoft.com/office/drawing/2014/main" id="{AA209E76-1383-AD6D-CAEF-9A415D7D35FD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959615" y="2437309"/>
                  <a:ext cx="581698" cy="229550"/>
                </a:xfrm>
                <a:prstGeom prst="rect">
                  <a:avLst/>
                </a:prstGeom>
                <a:blipFill>
                  <a:blip r:embed="rId5"/>
                  <a:stretch>
                    <a:fillRect l="-6383" t="-5556" b="-22222"/>
                  </a:stretch>
                </a:blipFill>
              </p:spPr>
              <p:txBody>
                <a:bodyPr/>
                <a:lstStyle/>
                <a:p>
                  <a:r>
                    <a:rPr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F83B343E-2D00-B03D-CCF4-02DCE7B6D026}"/>
              </a:ext>
            </a:extLst>
          </p:cNvPr>
          <p:cNvGrpSpPr/>
          <p:nvPr/>
        </p:nvGrpSpPr>
        <p:grpSpPr>
          <a:xfrm>
            <a:off x="1642632" y="3076982"/>
            <a:ext cx="1465508" cy="1474419"/>
            <a:chOff x="1642632" y="3076982"/>
            <a:chExt cx="1465508" cy="1474419"/>
          </a:xfrm>
        </p:grpSpPr>
        <p:grpSp>
          <p:nvGrpSpPr>
            <p:cNvPr id="408" name="Google Shape;408;g23e09a1bcf9_1_13"/>
            <p:cNvGrpSpPr/>
            <p:nvPr/>
          </p:nvGrpSpPr>
          <p:grpSpPr>
            <a:xfrm>
              <a:off x="1642632" y="3076982"/>
              <a:ext cx="1465508" cy="1227044"/>
              <a:chOff x="1635905" y="3097156"/>
              <a:chExt cx="1465508" cy="1227044"/>
            </a:xfrm>
          </p:grpSpPr>
          <p:sp>
            <p:nvSpPr>
              <p:cNvPr id="409" name="Google Shape;409;g23e09a1bcf9_1_13"/>
              <p:cNvSpPr/>
              <p:nvPr/>
            </p:nvSpPr>
            <p:spPr>
              <a:xfrm>
                <a:off x="1635905" y="3097156"/>
                <a:ext cx="1465508" cy="1227044"/>
              </a:xfrm>
              <a:prstGeom prst="rect">
                <a:avLst/>
              </a:prstGeom>
              <a:pattFill prst="ltUpDiag">
                <a:fgClr>
                  <a:srgbClr val="FF0000"/>
                </a:fgClr>
                <a:bgClr>
                  <a:schemeClr val="bg1"/>
                </a:bgClr>
              </a:patt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 dirty="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pic>
            <p:nvPicPr>
              <p:cNvPr id="410" name="Google Shape;410;g23e09a1bcf9_1_13"/>
              <p:cNvPicPr preferRelativeResize="0"/>
              <p:nvPr/>
            </p:nvPicPr>
            <p:blipFill rotWithShape="1">
              <a:blip r:embed="rId6">
                <a:alphaModFix/>
              </a:blip>
              <a:srcRect/>
              <a:stretch/>
            </p:blipFill>
            <p:spPr>
              <a:xfrm>
                <a:off x="1877125" y="3299198"/>
                <a:ext cx="983069" cy="822960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" name="TextBox 3">
                  <a:extLst>
                    <a:ext uri="{FF2B5EF4-FFF2-40B4-BE49-F238E27FC236}">
                      <a16:creationId xmlns:a16="http://schemas.microsoft.com/office/drawing/2014/main" id="{2535E4D7-8ABA-569B-8386-0281689FDFA5}"/>
                    </a:ext>
                  </a:extLst>
                </p:cNvPr>
                <p:cNvSpPr txBox="1"/>
                <p:nvPr/>
              </p:nvSpPr>
              <p:spPr>
                <a:xfrm>
                  <a:off x="2084537" y="4304026"/>
                  <a:ext cx="581698" cy="247375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m:rPr>
                            <m:sty m:val="p"/>
                          </m:rPr>
                          <a:rPr lang="en-US" b="0" i="0" smtClean="0">
                            <a:latin typeface="Cambria Math" panose="02040503050406030204" pitchFamily="18" charset="0"/>
                          </a:rPr>
                          <m:t>Δ</m:t>
                        </m:r>
                        <m:sSubSup>
                          <m:sSubSup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𝐺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𝐿𝐽</m:t>
                            </m:r>
                          </m:sub>
                          <m:sup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𝑏𝑢𝑙𝑘</m:t>
                            </m:r>
                          </m:sup>
                        </m:sSubSup>
                      </m:oMath>
                    </m:oMathPara>
                  </a14:m>
                  <a:endParaRPr dirty="0"/>
                </a:p>
              </p:txBody>
            </p:sp>
          </mc:Choice>
          <mc:Fallback xmlns="">
            <p:sp>
              <p:nvSpPr>
                <p:cNvPr id="4" name="TextBox 3">
                  <a:extLst>
                    <a:ext uri="{FF2B5EF4-FFF2-40B4-BE49-F238E27FC236}">
                      <a16:creationId xmlns:a16="http://schemas.microsoft.com/office/drawing/2014/main" id="{2535E4D7-8ABA-569B-8386-0281689FDFA5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084537" y="4304026"/>
                  <a:ext cx="581698" cy="247375"/>
                </a:xfrm>
                <a:prstGeom prst="rect">
                  <a:avLst/>
                </a:prstGeom>
                <a:blipFill>
                  <a:blip r:embed="rId8"/>
                  <a:stretch>
                    <a:fillRect l="-6522" r="-2174" b="-19048"/>
                  </a:stretch>
                </a:blipFill>
              </p:spPr>
              <p:txBody>
                <a:bodyPr/>
                <a:lstStyle/>
                <a:p>
                  <a:r>
                    <a:rPr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430D80BF-D2E5-CAD4-FD61-DC766CF9333D}"/>
              </a:ext>
            </a:extLst>
          </p:cNvPr>
          <p:cNvGrpSpPr/>
          <p:nvPr/>
        </p:nvGrpSpPr>
        <p:grpSpPr>
          <a:xfrm>
            <a:off x="2989478" y="1411941"/>
            <a:ext cx="983944" cy="1247865"/>
            <a:chOff x="2989478" y="1411941"/>
            <a:chExt cx="983944" cy="1247865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" name="TextBox 2">
                  <a:extLst>
                    <a:ext uri="{FF2B5EF4-FFF2-40B4-BE49-F238E27FC236}">
                      <a16:creationId xmlns:a16="http://schemas.microsoft.com/office/drawing/2014/main" id="{018DFA3E-8602-5155-F9E8-2BE03F89B07F}"/>
                    </a:ext>
                  </a:extLst>
                </p:cNvPr>
                <p:cNvSpPr txBox="1"/>
                <p:nvPr/>
              </p:nvSpPr>
              <p:spPr>
                <a:xfrm>
                  <a:off x="3209773" y="2444362"/>
                  <a:ext cx="543354" cy="215444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m:rPr>
                            <m:sty m:val="p"/>
                          </m:rPr>
                          <a:rPr lang="en-US" b="0" i="0" smtClean="0">
                            <a:latin typeface="Cambria Math" panose="02040503050406030204" pitchFamily="18" charset="0"/>
                          </a:rPr>
                          <m:t>Δ</m:t>
                        </m:r>
                        <m:sSubSup>
                          <m:sSubSup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𝐺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𝐸𝑙𝑒𝑐</m:t>
                            </m:r>
                          </m:sub>
                          <m:sup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𝑣𝑎𝑐</m:t>
                            </m:r>
                          </m:sup>
                        </m:sSubSup>
                      </m:oMath>
                    </m:oMathPara>
                  </a14:m>
                  <a:endParaRPr dirty="0"/>
                </a:p>
              </p:txBody>
            </p:sp>
          </mc:Choice>
          <mc:Fallback xmlns="">
            <p:sp>
              <p:nvSpPr>
                <p:cNvPr id="3" name="TextBox 2">
                  <a:extLst>
                    <a:ext uri="{FF2B5EF4-FFF2-40B4-BE49-F238E27FC236}">
                      <a16:creationId xmlns:a16="http://schemas.microsoft.com/office/drawing/2014/main" id="{018DFA3E-8602-5155-F9E8-2BE03F89B07F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209773" y="2444362"/>
                  <a:ext cx="543354" cy="215444"/>
                </a:xfrm>
                <a:prstGeom prst="rect">
                  <a:avLst/>
                </a:prstGeom>
                <a:blipFill>
                  <a:blip r:embed="rId9"/>
                  <a:stretch>
                    <a:fillRect l="-4545" r="-2273" b="-16667"/>
                  </a:stretch>
                </a:blipFill>
              </p:spPr>
              <p:txBody>
                <a:bodyPr/>
                <a:lstStyle/>
                <a:p>
                  <a:r>
                    <a:rPr>
                      <a:noFill/>
                    </a:rPr>
                    <a:t> </a:t>
                  </a:r>
                </a:p>
              </p:txBody>
            </p:sp>
          </mc:Fallback>
        </mc:AlternateContent>
        <p:pic>
          <p:nvPicPr>
            <p:cNvPr id="6" name="Google Shape;406;g23e09a1bcf9_1_13" descr="A picture containing clock&#10;&#10;Description automatically generated">
              <a:extLst>
                <a:ext uri="{FF2B5EF4-FFF2-40B4-BE49-F238E27FC236}">
                  <a16:creationId xmlns:a16="http://schemas.microsoft.com/office/drawing/2014/main" id="{F12F9295-36D8-4609-11B6-DBDD153692B1}"/>
                </a:ext>
              </a:extLst>
            </p:cNvPr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2989478" y="1411941"/>
              <a:ext cx="983944" cy="823692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0" name="Google Shape;186;g23e09a1bcf9_0_150">
            <a:extLst>
              <a:ext uri="{FF2B5EF4-FFF2-40B4-BE49-F238E27FC236}">
                <a16:creationId xmlns:a16="http://schemas.microsoft.com/office/drawing/2014/main" id="{8C7FFB20-F973-68DD-D67E-6580D1410F0B}"/>
              </a:ext>
            </a:extLst>
          </p:cNvPr>
          <p:cNvPicPr preferRelativeResize="0">
            <a:picLocks noChangeAspect="1"/>
          </p:cNvPicPr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8321269" y="2123568"/>
            <a:ext cx="274320" cy="27432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" name="Google Shape;419;g23e09a1bcf9_1_41"/>
          <p:cNvSpPr txBox="1">
            <a:spLocks noGrp="1"/>
          </p:cNvSpPr>
          <p:nvPr>
            <p:ph type="sldNum" idx="12"/>
          </p:nvPr>
        </p:nvSpPr>
        <p:spPr>
          <a:xfrm>
            <a:off x="8458200" y="4629150"/>
            <a:ext cx="457200" cy="30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en-US"/>
              <a:t>17</a:t>
            </a:fld>
            <a:endParaRPr/>
          </a:p>
        </p:txBody>
      </p:sp>
      <p:sp>
        <p:nvSpPr>
          <p:cNvPr id="420" name="Google Shape;420;g23e09a1bcf9_1_41"/>
          <p:cNvSpPr txBox="1">
            <a:spLocks noGrp="1"/>
          </p:cNvSpPr>
          <p:nvPr>
            <p:ph type="title"/>
          </p:nvPr>
        </p:nvSpPr>
        <p:spPr>
          <a:xfrm>
            <a:off x="381000" y="0"/>
            <a:ext cx="2895600" cy="81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</a:pPr>
            <a:r>
              <a:rPr lang="en-US"/>
              <a:t>Hydration Free Energy</a:t>
            </a:r>
            <a:endParaRPr/>
          </a:p>
        </p:txBody>
      </p:sp>
      <p:sp>
        <p:nvSpPr>
          <p:cNvPr id="421" name="Google Shape;421;g23e09a1bcf9_1_41"/>
          <p:cNvSpPr txBox="1">
            <a:spLocks noGrp="1"/>
          </p:cNvSpPr>
          <p:nvPr>
            <p:ph type="body" idx="3"/>
          </p:nvPr>
        </p:nvSpPr>
        <p:spPr>
          <a:xfrm>
            <a:off x="3276600" y="0"/>
            <a:ext cx="5029200" cy="81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Comparison with Explicit Solvent</a:t>
            </a:r>
            <a:endParaRPr/>
          </a:p>
        </p:txBody>
      </p:sp>
      <p:pic>
        <p:nvPicPr>
          <p:cNvPr id="423" name="Google Shape;423;g23e09a1bcf9_1_41"/>
          <p:cNvPicPr preferRelativeResize="0"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72191" y="1445298"/>
            <a:ext cx="3016577" cy="2926080"/>
          </a:xfrm>
          <a:prstGeom prst="rect">
            <a:avLst/>
          </a:prstGeom>
          <a:noFill/>
          <a:ln>
            <a:noFill/>
          </a:ln>
        </p:spPr>
      </p:pic>
      <p:sp>
        <p:nvSpPr>
          <p:cNvPr id="424" name="Google Shape;424;g23e09a1bcf9_1_41"/>
          <p:cNvSpPr txBox="1"/>
          <p:nvPr/>
        </p:nvSpPr>
        <p:spPr>
          <a:xfrm>
            <a:off x="1021522" y="4367540"/>
            <a:ext cx="1463040" cy="4308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 b="1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Mobley Lab (2017)</a:t>
            </a:r>
            <a:endParaRPr sz="1100" b="1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25" name="Google Shape;425;g23e09a1bcf9_1_41"/>
          <p:cNvPicPr preferRelativeResize="0"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3088768" y="1445298"/>
            <a:ext cx="3017520" cy="292608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FBD8AD7B-5624-6BCD-4050-8A072E3D6800}"/>
              </a:ext>
            </a:extLst>
          </p:cNvPr>
          <p:cNvSpPr txBox="1"/>
          <p:nvPr/>
        </p:nvSpPr>
        <p:spPr>
          <a:xfrm>
            <a:off x="1800000" y="1080000"/>
            <a:ext cx="2895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u="sng" dirty="0"/>
              <a:t>Explicit Solvent</a:t>
            </a:r>
            <a:endParaRPr u="sng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88FB9BB3-B4E3-ADE5-F388-863FA244EAF3}"/>
              </a:ext>
            </a:extLst>
          </p:cNvPr>
          <p:cNvGrpSpPr>
            <a:grpSpLocks noChangeAspect="1"/>
          </p:cNvGrpSpPr>
          <p:nvPr/>
        </p:nvGrpSpPr>
        <p:grpSpPr>
          <a:xfrm>
            <a:off x="6098145" y="1079999"/>
            <a:ext cx="3017520" cy="3291379"/>
            <a:chOff x="6155745" y="1079999"/>
            <a:chExt cx="3017520" cy="3291379"/>
          </a:xfrm>
        </p:grpSpPr>
        <p:pic>
          <p:nvPicPr>
            <p:cNvPr id="422" name="Google Shape;422;g23e09a1bcf9_1_41"/>
            <p:cNvPicPr preferRelativeResize="0"/>
            <p:nvPr/>
          </p:nvPicPr>
          <p:blipFill>
            <a:blip r:embed="rId5"/>
            <a:srcRect/>
            <a:stretch/>
          </p:blipFill>
          <p:spPr>
            <a:xfrm>
              <a:off x="6155745" y="1445298"/>
              <a:ext cx="3017520" cy="292608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F673286C-DE4C-1AE9-9721-E3A75CC7C27F}"/>
                </a:ext>
              </a:extLst>
            </p:cNvPr>
            <p:cNvSpPr txBox="1"/>
            <p:nvPr/>
          </p:nvSpPr>
          <p:spPr>
            <a:xfrm>
              <a:off x="6567000" y="1079999"/>
              <a:ext cx="251940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u="sng" dirty="0"/>
                <a:t>Implicit Solvent</a:t>
              </a:r>
              <a:endParaRPr u="sng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1" name="Google Shape;431;p17"/>
          <p:cNvSpPr txBox="1">
            <a:spLocks noGrp="1"/>
          </p:cNvSpPr>
          <p:nvPr>
            <p:ph type="sldNum" idx="12"/>
          </p:nvPr>
        </p:nvSpPr>
        <p:spPr>
          <a:xfrm>
            <a:off x="8458200" y="4629150"/>
            <a:ext cx="457200" cy="30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en-US"/>
              <a:t>18</a:t>
            </a:fld>
            <a:endParaRPr/>
          </a:p>
        </p:txBody>
      </p:sp>
      <p:sp>
        <p:nvSpPr>
          <p:cNvPr id="432" name="Google Shape;432;p17"/>
          <p:cNvSpPr txBox="1">
            <a:spLocks noGrp="1"/>
          </p:cNvSpPr>
          <p:nvPr>
            <p:ph type="title"/>
          </p:nvPr>
        </p:nvSpPr>
        <p:spPr>
          <a:xfrm>
            <a:off x="381000" y="0"/>
            <a:ext cx="2895600" cy="81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</a:pPr>
            <a:r>
              <a:rPr lang="en-US"/>
              <a:t>Hydration Free Energy</a:t>
            </a:r>
            <a:endParaRPr/>
          </a:p>
        </p:txBody>
      </p:sp>
      <p:sp>
        <p:nvSpPr>
          <p:cNvPr id="433" name="Google Shape;433;p17"/>
          <p:cNvSpPr txBox="1">
            <a:spLocks noGrp="1"/>
          </p:cNvSpPr>
          <p:nvPr>
            <p:ph type="body" idx="3"/>
          </p:nvPr>
        </p:nvSpPr>
        <p:spPr>
          <a:xfrm>
            <a:off x="3276600" y="0"/>
            <a:ext cx="5029200" cy="81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 dirty="0"/>
              <a:t>Implicit solvent</a:t>
            </a:r>
            <a:endParaRPr dirty="0"/>
          </a:p>
        </p:txBody>
      </p:sp>
      <p:pic>
        <p:nvPicPr>
          <p:cNvPr id="434" name="Google Shape;434;p17"/>
          <p:cNvPicPr preferRelativeResize="0"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838091" y="1477466"/>
            <a:ext cx="3014749" cy="2926080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Google Shape;376;g23e09a1bcf9_0_186">
            <a:extLst>
              <a:ext uri="{FF2B5EF4-FFF2-40B4-BE49-F238E27FC236}">
                <a16:creationId xmlns:a16="http://schemas.microsoft.com/office/drawing/2014/main" id="{C7BF3FCF-97AC-8DFE-95AF-D0000CA489BA}"/>
              </a:ext>
            </a:extLst>
          </p:cNvPr>
          <p:cNvSpPr txBox="1"/>
          <p:nvPr/>
        </p:nvSpPr>
        <p:spPr>
          <a:xfrm>
            <a:off x="631220" y="1041386"/>
            <a:ext cx="3742659" cy="4000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 sz="1400" b="0" i="0" u="sng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before optimization to the H-G training set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F8F1A2A6-7948-207E-DF51-9982022985EF}"/>
              </a:ext>
            </a:extLst>
          </p:cNvPr>
          <p:cNvGrpSpPr/>
          <p:nvPr/>
        </p:nvGrpSpPr>
        <p:grpSpPr>
          <a:xfrm>
            <a:off x="4839477" y="1041386"/>
            <a:ext cx="3589020" cy="3362160"/>
            <a:chOff x="4839477" y="1041386"/>
            <a:chExt cx="3589020" cy="3362160"/>
          </a:xfrm>
        </p:grpSpPr>
        <p:pic>
          <p:nvPicPr>
            <p:cNvPr id="435" name="Google Shape;435;p17"/>
            <p:cNvPicPr preferRelativeResize="0">
              <a:picLocks/>
            </p:cNvPicPr>
            <p:nvPr/>
          </p:nvPicPr>
          <p:blipFill>
            <a:blip r:embed="rId4"/>
            <a:srcRect/>
            <a:stretch/>
          </p:blipFill>
          <p:spPr>
            <a:xfrm>
              <a:off x="4974730" y="1477466"/>
              <a:ext cx="3017520" cy="292608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9" name="Google Shape;376;g23e09a1bcf9_0_186">
              <a:extLst>
                <a:ext uri="{FF2B5EF4-FFF2-40B4-BE49-F238E27FC236}">
                  <a16:creationId xmlns:a16="http://schemas.microsoft.com/office/drawing/2014/main" id="{056ACC55-8FF9-D7B4-6342-65B423A24184}"/>
                </a:ext>
              </a:extLst>
            </p:cNvPr>
            <p:cNvSpPr txBox="1"/>
            <p:nvPr/>
          </p:nvSpPr>
          <p:spPr>
            <a:xfrm>
              <a:off x="4839477" y="1041386"/>
              <a:ext cx="3589020" cy="40007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en-US" sz="1400" b="0" i="0" u="sng" strike="noStrike" cap="none" dirty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after optimization to the H-G training set</a:t>
              </a: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10490CD2-F42A-5DCD-903E-C629C2F7EDA3}"/>
              </a:ext>
            </a:extLst>
          </p:cNvPr>
          <p:cNvGrpSpPr/>
          <p:nvPr/>
        </p:nvGrpSpPr>
        <p:grpSpPr>
          <a:xfrm>
            <a:off x="6483490" y="2360919"/>
            <a:ext cx="2431910" cy="2302603"/>
            <a:chOff x="6483490" y="2360919"/>
            <a:chExt cx="2431910" cy="2302603"/>
          </a:xfrm>
        </p:grpSpPr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722E7416-AF96-BA33-F9B2-05ECC9217755}"/>
                </a:ext>
              </a:extLst>
            </p:cNvPr>
            <p:cNvGrpSpPr/>
            <p:nvPr/>
          </p:nvGrpSpPr>
          <p:grpSpPr>
            <a:xfrm>
              <a:off x="6483490" y="2360919"/>
              <a:ext cx="2081019" cy="2302603"/>
              <a:chOff x="6483490" y="2360919"/>
              <a:chExt cx="2081019" cy="2302603"/>
            </a:xfrm>
          </p:grpSpPr>
          <p:sp>
            <p:nvSpPr>
              <p:cNvPr id="2" name="Oval 1">
                <a:extLst>
                  <a:ext uri="{FF2B5EF4-FFF2-40B4-BE49-F238E27FC236}">
                    <a16:creationId xmlns:a16="http://schemas.microsoft.com/office/drawing/2014/main" id="{9049ADF9-B561-C1FC-2A6B-F0033E2AB9E9}"/>
                  </a:ext>
                </a:extLst>
              </p:cNvPr>
              <p:cNvSpPr/>
              <p:nvPr/>
            </p:nvSpPr>
            <p:spPr>
              <a:xfrm>
                <a:off x="7189163" y="2360919"/>
                <a:ext cx="446400" cy="1425600"/>
              </a:xfrm>
              <a:prstGeom prst="ellipse">
                <a:avLst/>
              </a:prstGeom>
              <a:noFill/>
              <a:ln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69D8F25C-F8A5-DA8C-913C-6DEFC6817A4A}"/>
                  </a:ext>
                </a:extLst>
              </p:cNvPr>
              <p:cNvSpPr txBox="1"/>
              <p:nvPr/>
            </p:nvSpPr>
            <p:spPr>
              <a:xfrm>
                <a:off x="6483490" y="4401912"/>
                <a:ext cx="2081019" cy="261610"/>
              </a:xfrm>
              <a:prstGeom prst="rect">
                <a:avLst/>
              </a:prstGeom>
              <a:noFill/>
              <a:ln w="19050">
                <a:solidFill>
                  <a:schemeClr val="accent1">
                    <a:lumMod val="75000"/>
                  </a:schemeClr>
                </a:solidFill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sz="1100" dirty="0"/>
                  <a:t>molecules with nitrogen atoms</a:t>
                </a:r>
                <a:endParaRPr sz="1100" dirty="0"/>
              </a:p>
            </p:txBody>
          </p:sp>
          <p:cxnSp>
            <p:nvCxnSpPr>
              <p:cNvPr id="5" name="Straight Connector 4">
                <a:extLst>
                  <a:ext uri="{FF2B5EF4-FFF2-40B4-BE49-F238E27FC236}">
                    <a16:creationId xmlns:a16="http://schemas.microsoft.com/office/drawing/2014/main" id="{03C335FF-BC52-246B-4088-48C8A194B19E}"/>
                  </a:ext>
                </a:extLst>
              </p:cNvPr>
              <p:cNvCxnSpPr>
                <a:cxnSpLocks/>
                <a:stCxn id="2" idx="4"/>
                <a:endCxn id="3" idx="0"/>
              </p:cNvCxnSpPr>
              <p:nvPr/>
            </p:nvCxnSpPr>
            <p:spPr>
              <a:xfrm>
                <a:off x="7412363" y="3786519"/>
                <a:ext cx="111637" cy="615393"/>
              </a:xfrm>
              <a:prstGeom prst="line">
                <a:avLst/>
              </a:prstGeom>
              <a:ln w="2857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6" name="Picture 5" descr="A picture containing diagram, line, sketch, circle&#10;&#10;Description automatically generated">
              <a:extLst>
                <a:ext uri="{FF2B5EF4-FFF2-40B4-BE49-F238E27FC236}">
                  <a16:creationId xmlns:a16="http://schemas.microsoft.com/office/drawing/2014/main" id="{2C1995A8-2DD1-BAED-58AC-5EC93D68234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001000" y="3467411"/>
              <a:ext cx="914400" cy="820882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" name="Google Shape;471;p18"/>
          <p:cNvSpPr txBox="1">
            <a:spLocks noGrp="1"/>
          </p:cNvSpPr>
          <p:nvPr>
            <p:ph type="sldNum" idx="12"/>
          </p:nvPr>
        </p:nvSpPr>
        <p:spPr>
          <a:xfrm>
            <a:off x="8458200" y="4629150"/>
            <a:ext cx="4572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fld id="{00000000-1234-1234-1234-123412341234}" type="slidenum">
              <a:rPr lang="en-US"/>
              <a:t>19</a:t>
            </a:fld>
            <a:endParaRPr/>
          </a:p>
        </p:txBody>
      </p:sp>
      <p:sp>
        <p:nvSpPr>
          <p:cNvPr id="472" name="Google Shape;472;p18"/>
          <p:cNvSpPr txBox="1">
            <a:spLocks noGrp="1"/>
          </p:cNvSpPr>
          <p:nvPr>
            <p:ph type="title"/>
          </p:nvPr>
        </p:nvSpPr>
        <p:spPr>
          <a:xfrm>
            <a:off x="381000" y="0"/>
            <a:ext cx="2895600" cy="819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Montserrat"/>
              <a:buNone/>
            </a:pPr>
            <a:r>
              <a:rPr lang="en-US" dirty="0"/>
              <a:t>HFE and H-G Binding</a:t>
            </a:r>
            <a:endParaRPr dirty="0"/>
          </a:p>
        </p:txBody>
      </p:sp>
      <p:sp>
        <p:nvSpPr>
          <p:cNvPr id="473" name="Google Shape;473;p18"/>
          <p:cNvSpPr txBox="1">
            <a:spLocks noGrp="1"/>
          </p:cNvSpPr>
          <p:nvPr>
            <p:ph type="body" idx="3"/>
          </p:nvPr>
        </p:nvSpPr>
        <p:spPr>
          <a:xfrm>
            <a:off x="3276600" y="0"/>
            <a:ext cx="5029200" cy="819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45720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</a:pPr>
            <a:r>
              <a:rPr lang="en-US" dirty="0"/>
              <a:t>Individual Optimization</a:t>
            </a:r>
            <a:endParaRPr dirty="0"/>
          </a:p>
        </p:txBody>
      </p:sp>
      <p:pic>
        <p:nvPicPr>
          <p:cNvPr id="482" name="Google Shape;482;p18"/>
          <p:cNvPicPr preferRelativeResize="0"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2933798" y="901641"/>
            <a:ext cx="5696712" cy="1828644"/>
          </a:xfrm>
          <a:prstGeom prst="rect">
            <a:avLst/>
          </a:prstGeom>
          <a:noFill/>
          <a:ln>
            <a:noFill/>
          </a:ln>
        </p:spPr>
      </p:pic>
      <p:pic>
        <p:nvPicPr>
          <p:cNvPr id="483" name="Google Shape;483;p18"/>
          <p:cNvPicPr preferRelativeResize="0"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2933798" y="2776123"/>
            <a:ext cx="5696712" cy="1828645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7" name="Group 26">
            <a:extLst>
              <a:ext uri="{FF2B5EF4-FFF2-40B4-BE49-F238E27FC236}">
                <a16:creationId xmlns:a16="http://schemas.microsoft.com/office/drawing/2014/main" id="{2B1AFA9C-D01B-FAAB-1963-2AB49A879821}"/>
              </a:ext>
            </a:extLst>
          </p:cNvPr>
          <p:cNvGrpSpPr/>
          <p:nvPr/>
        </p:nvGrpSpPr>
        <p:grpSpPr>
          <a:xfrm>
            <a:off x="381000" y="1012214"/>
            <a:ext cx="2276887" cy="1607498"/>
            <a:chOff x="381000" y="1012214"/>
            <a:chExt cx="2276887" cy="1607498"/>
          </a:xfrm>
        </p:grpSpPr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F4B9A64F-12E7-C7B2-FB34-B908465AAA65}"/>
                </a:ext>
              </a:extLst>
            </p:cNvPr>
            <p:cNvGrpSpPr/>
            <p:nvPr/>
          </p:nvGrpSpPr>
          <p:grpSpPr>
            <a:xfrm>
              <a:off x="381000" y="1012214"/>
              <a:ext cx="2276887" cy="1607498"/>
              <a:chOff x="2390540" y="1939041"/>
              <a:chExt cx="2276887" cy="1607498"/>
            </a:xfrm>
          </p:grpSpPr>
          <p:sp>
            <p:nvSpPr>
              <p:cNvPr id="20" name="Google Shape;405;g23e09a1bcf9_1_13">
                <a:extLst>
                  <a:ext uri="{FF2B5EF4-FFF2-40B4-BE49-F238E27FC236}">
                    <a16:creationId xmlns:a16="http://schemas.microsoft.com/office/drawing/2014/main" id="{C51224EA-076D-C5F7-A512-EF8C6B3BD0AA}"/>
                  </a:ext>
                </a:extLst>
              </p:cNvPr>
              <p:cNvSpPr/>
              <p:nvPr/>
            </p:nvSpPr>
            <p:spPr>
              <a:xfrm>
                <a:off x="2390540" y="2137774"/>
                <a:ext cx="2276887" cy="1210032"/>
              </a:xfrm>
              <a:prstGeom prst="rect">
                <a:avLst/>
              </a:prstGeom>
              <a:pattFill prst="ltUpDiag">
                <a:fgClr>
                  <a:srgbClr val="FF0000"/>
                </a:fgClr>
                <a:bgClr>
                  <a:schemeClr val="bg1"/>
                </a:bgClr>
              </a:patt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 dirty="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pic>
            <p:nvPicPr>
              <p:cNvPr id="21" name="Picture 20" descr="A picture containing shape&#10;&#10;Description automatically generated">
                <a:extLst>
                  <a:ext uri="{FF2B5EF4-FFF2-40B4-BE49-F238E27FC236}">
                    <a16:creationId xmlns:a16="http://schemas.microsoft.com/office/drawing/2014/main" id="{A3619526-6524-0670-7167-AE80473681A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2568863" y="1939041"/>
                <a:ext cx="1920240" cy="1607498"/>
              </a:xfrm>
              <a:prstGeom prst="rect">
                <a:avLst/>
              </a:prstGeom>
            </p:spPr>
          </p:pic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8" name="TextBox 17">
                  <a:extLst>
                    <a:ext uri="{FF2B5EF4-FFF2-40B4-BE49-F238E27FC236}">
                      <a16:creationId xmlns:a16="http://schemas.microsoft.com/office/drawing/2014/main" id="{31CDDC27-721D-0254-C08C-B7867E1AA376}"/>
                    </a:ext>
                  </a:extLst>
                </p:cNvPr>
                <p:cNvSpPr txBox="1"/>
                <p:nvPr/>
              </p:nvSpPr>
              <p:spPr>
                <a:xfrm>
                  <a:off x="1328333" y="1245560"/>
                  <a:ext cx="382220" cy="153888"/>
                </a:xfrm>
                <a:prstGeom prst="rect">
                  <a:avLst/>
                </a:prstGeom>
                <a:solidFill>
                  <a:schemeClr val="bg1"/>
                </a:solidFill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m:rPr>
                            <m:sty m:val="p"/>
                          </m:rPr>
                          <a:rPr lang="en-US" sz="1000" b="0" i="0" smtClean="0">
                            <a:latin typeface="Cambria Math" panose="02040503050406030204" pitchFamily="18" charset="0"/>
                          </a:rPr>
                          <m:t>Δ</m:t>
                        </m:r>
                        <m:sSub>
                          <m:sSubPr>
                            <m:ctrlPr>
                              <a:rPr lang="en-US" sz="10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000" b="0" i="1" smtClean="0">
                                <a:latin typeface="Cambria Math" panose="02040503050406030204" pitchFamily="18" charset="0"/>
                              </a:rPr>
                              <m:t>𝐺</m:t>
                            </m:r>
                          </m:e>
                          <m:sub>
                            <m:r>
                              <a:rPr lang="en-US" sz="1000" b="0" i="1" smtClean="0">
                                <a:latin typeface="Cambria Math" panose="02040503050406030204" pitchFamily="18" charset="0"/>
                              </a:rPr>
                              <m:t>𝑠𝑜𝑙𝑣</m:t>
                            </m:r>
                          </m:sub>
                        </m:sSub>
                      </m:oMath>
                    </m:oMathPara>
                  </a14:m>
                  <a:endParaRPr sz="1000" dirty="0"/>
                </a:p>
              </p:txBody>
            </p:sp>
          </mc:Choice>
          <mc:Fallback xmlns="">
            <p:sp>
              <p:nvSpPr>
                <p:cNvPr id="18" name="TextBox 17">
                  <a:extLst>
                    <a:ext uri="{FF2B5EF4-FFF2-40B4-BE49-F238E27FC236}">
                      <a16:creationId xmlns:a16="http://schemas.microsoft.com/office/drawing/2014/main" id="{31CDDC27-721D-0254-C08C-B7867E1AA376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328333" y="1245560"/>
                  <a:ext cx="382220" cy="153888"/>
                </a:xfrm>
                <a:prstGeom prst="rect">
                  <a:avLst/>
                </a:prstGeom>
                <a:blipFill>
                  <a:blip r:embed="rId6"/>
                  <a:stretch>
                    <a:fillRect l="-6452" r="-3226" b="-14286"/>
                  </a:stretch>
                </a:blipFill>
              </p:spPr>
              <p:txBody>
                <a:bodyPr/>
                <a:lstStyle/>
                <a:p>
                  <a:r>
                    <a:rPr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9" name="Google Shape;476;p18">
              <a:extLst>
                <a:ext uri="{FF2B5EF4-FFF2-40B4-BE49-F238E27FC236}">
                  <a16:creationId xmlns:a16="http://schemas.microsoft.com/office/drawing/2014/main" id="{382356A3-2F02-ADD4-7709-CB9E47480FA9}"/>
                </a:ext>
              </a:extLst>
            </p:cNvPr>
            <p:cNvSpPr txBox="1"/>
            <p:nvPr/>
          </p:nvSpPr>
          <p:spPr>
            <a:xfrm>
              <a:off x="852453" y="2127930"/>
              <a:ext cx="1333980" cy="24618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000" b="0" i="0" u="none" strike="noStrike" cap="none" dirty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methyl hexanoate(0)</a:t>
              </a:r>
              <a:endParaRPr sz="10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5F8609EF-18EA-A4C2-C376-AC5870CF9ED8}"/>
              </a:ext>
            </a:extLst>
          </p:cNvPr>
          <p:cNvGrpSpPr/>
          <p:nvPr/>
        </p:nvGrpSpPr>
        <p:grpSpPr>
          <a:xfrm>
            <a:off x="380999" y="2788736"/>
            <a:ext cx="2276887" cy="1803419"/>
            <a:chOff x="380999" y="2788736"/>
            <a:chExt cx="2276887" cy="1803419"/>
          </a:xfrm>
        </p:grpSpPr>
        <p:sp>
          <p:nvSpPr>
            <p:cNvPr id="23" name="Google Shape;405;g23e09a1bcf9_1_13">
              <a:extLst>
                <a:ext uri="{FF2B5EF4-FFF2-40B4-BE49-F238E27FC236}">
                  <a16:creationId xmlns:a16="http://schemas.microsoft.com/office/drawing/2014/main" id="{12644B87-0F9E-6EA4-2B0A-A9D3C3C93DAF}"/>
                </a:ext>
              </a:extLst>
            </p:cNvPr>
            <p:cNvSpPr/>
            <p:nvPr/>
          </p:nvSpPr>
          <p:spPr>
            <a:xfrm>
              <a:off x="380999" y="2788736"/>
              <a:ext cx="2276887" cy="1707929"/>
            </a:xfrm>
            <a:prstGeom prst="rect">
              <a:avLst/>
            </a:prstGeom>
            <a:pattFill prst="ltUpDiag">
              <a:fgClr>
                <a:srgbClr val="FF0000"/>
              </a:fgClr>
              <a:bgClr>
                <a:schemeClr val="bg1"/>
              </a:bgClr>
            </a:patt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24" name="Picture 23" descr="Shape, arrow&#10;&#10;Description automatically generated">
              <a:extLst>
                <a:ext uri="{FF2B5EF4-FFF2-40B4-BE49-F238E27FC236}">
                  <a16:creationId xmlns:a16="http://schemas.microsoft.com/office/drawing/2014/main" id="{EE25B8A0-1D40-4B3C-4228-C6BC19A000D1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442304" y="2788737"/>
              <a:ext cx="2154277" cy="1803418"/>
            </a:xfrm>
            <a:prstGeom prst="rect">
              <a:avLst/>
            </a:prstGeom>
          </p:spPr>
        </p:pic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5" name="TextBox 24">
                  <a:extLst>
                    <a:ext uri="{FF2B5EF4-FFF2-40B4-BE49-F238E27FC236}">
                      <a16:creationId xmlns:a16="http://schemas.microsoft.com/office/drawing/2014/main" id="{E73968FE-3163-06C0-7884-F560825B31EF}"/>
                    </a:ext>
                  </a:extLst>
                </p:cNvPr>
                <p:cNvSpPr txBox="1"/>
                <p:nvPr/>
              </p:nvSpPr>
              <p:spPr>
                <a:xfrm>
                  <a:off x="1393190" y="2816965"/>
                  <a:ext cx="252505" cy="153888"/>
                </a:xfrm>
                <a:prstGeom prst="rect">
                  <a:avLst/>
                </a:prstGeom>
                <a:solidFill>
                  <a:schemeClr val="bg1"/>
                </a:solidFill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m:rPr>
                            <m:sty m:val="p"/>
                          </m:rPr>
                          <a:rPr lang="en-US" sz="1000" b="0" i="0" smtClean="0">
                            <a:latin typeface="Cambria Math" panose="02040503050406030204" pitchFamily="18" charset="0"/>
                          </a:rPr>
                          <m:t>Δ</m:t>
                        </m:r>
                        <m:sSub>
                          <m:sSubPr>
                            <m:ctrlPr>
                              <a:rPr lang="en-US" sz="10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000" b="0" i="1" smtClean="0">
                                <a:latin typeface="Cambria Math" panose="02040503050406030204" pitchFamily="18" charset="0"/>
                              </a:rPr>
                              <m:t>𝐺</m:t>
                            </m:r>
                          </m:e>
                          <m:sub>
                            <m:r>
                              <a:rPr lang="en-US" sz="1000" b="0" i="1" smtClean="0">
                                <a:latin typeface="Cambria Math" panose="02040503050406030204" pitchFamily="18" charset="0"/>
                              </a:rPr>
                              <m:t>𝑏</m:t>
                            </m:r>
                          </m:sub>
                        </m:sSub>
                      </m:oMath>
                    </m:oMathPara>
                  </a14:m>
                  <a:endParaRPr sz="1000" dirty="0"/>
                </a:p>
              </p:txBody>
            </p:sp>
          </mc:Choice>
          <mc:Fallback xmlns="">
            <p:sp>
              <p:nvSpPr>
                <p:cNvPr id="25" name="TextBox 24">
                  <a:extLst>
                    <a:ext uri="{FF2B5EF4-FFF2-40B4-BE49-F238E27FC236}">
                      <a16:creationId xmlns:a16="http://schemas.microsoft.com/office/drawing/2014/main" id="{E73968FE-3163-06C0-7884-F560825B31EF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393190" y="2816965"/>
                  <a:ext cx="252505" cy="153888"/>
                </a:xfrm>
                <a:prstGeom prst="rect">
                  <a:avLst/>
                </a:prstGeom>
                <a:blipFill>
                  <a:blip r:embed="rId8"/>
                  <a:stretch>
                    <a:fillRect l="-9524" r="-4762" b="-23077"/>
                  </a:stretch>
                </a:blipFill>
              </p:spPr>
              <p:txBody>
                <a:bodyPr/>
                <a:lstStyle/>
                <a:p>
                  <a:r>
                    <a:rPr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26" name="Google Shape;479;p18">
              <a:extLst>
                <a:ext uri="{FF2B5EF4-FFF2-40B4-BE49-F238E27FC236}">
                  <a16:creationId xmlns:a16="http://schemas.microsoft.com/office/drawing/2014/main" id="{D3AD8A63-1595-20D8-E059-4D53F8F2D165}"/>
                </a:ext>
              </a:extLst>
            </p:cNvPr>
            <p:cNvSpPr txBox="1"/>
            <p:nvPr/>
          </p:nvSpPr>
          <p:spPr>
            <a:xfrm>
              <a:off x="864531" y="4199921"/>
              <a:ext cx="1309822" cy="24618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000" b="0" i="1" u="none" strike="noStrike" cap="none" dirty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β</a:t>
              </a:r>
              <a:r>
                <a:rPr lang="en-US" sz="1000" b="0" i="0" u="none" strike="noStrike" cap="none" dirty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CD-hexanoate(</a:t>
              </a:r>
              <a:r>
                <a:rPr lang="en-US" sz="1000" b="0" i="0" u="none" strike="noStrike" cap="none" dirty="0">
                  <a:solidFill>
                    <a:srgbClr val="000000"/>
                  </a:solidFill>
                  <a:latin typeface="Symbol" pitchFamily="2" charset="2"/>
                  <a:sym typeface="Arial"/>
                </a:rPr>
                <a:t>-</a:t>
              </a:r>
              <a:r>
                <a:rPr lang="en-US" sz="1000" b="0" i="0" u="none" strike="noStrike" cap="none" dirty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1)</a:t>
              </a:r>
              <a:endParaRPr sz="10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Text Placeholder 1">
                <a:extLst>
                  <a:ext uri="{FF2B5EF4-FFF2-40B4-BE49-F238E27FC236}">
                    <a16:creationId xmlns:a16="http://schemas.microsoft.com/office/drawing/2014/main" id="{CD472CF1-2E78-6DA2-9682-0BF8F809484B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514350" indent="-285750">
                  <a:buFont typeface="Arial" panose="020B0604020202020204" pitchFamily="34" charset="0"/>
                  <a:buChar char="•"/>
                </a:pPr>
                <a:r>
                  <a:rPr lang="en-US" dirty="0"/>
                  <a:t>Background and motivation</a:t>
                </a:r>
              </a:p>
              <a:p>
                <a:pPr marL="514350" indent="-285750">
                  <a:buFont typeface="Arial" panose="020B0604020202020204" pitchFamily="34" charset="0"/>
                  <a:buChar char="•"/>
                </a:pPr>
                <a:endParaRPr lang="en-US" dirty="0"/>
              </a:p>
              <a:p>
                <a:pPr marL="514350" indent="-285750">
                  <a:buFont typeface="Arial" panose="020B0604020202020204" pitchFamily="34" charset="0"/>
                  <a:buChar char="•"/>
                </a:pPr>
                <a:r>
                  <a:rPr lang="en-US" dirty="0"/>
                  <a:t>Optimize parameters to Host-Guest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b="0" i="0" smtClean="0">
                        <a:latin typeface="Cambria Math" panose="02040503050406030204" pitchFamily="18" charset="0"/>
                      </a:rPr>
                      <m:t>Δ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𝐺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b="0" i="0" smtClean="0">
                            <a:latin typeface="Cambria Math" panose="02040503050406030204" pitchFamily="18" charset="0"/>
                          </a:rPr>
                          <m:t>b</m:t>
                        </m:r>
                      </m:sub>
                    </m:sSub>
                  </m:oMath>
                </a14:m>
                <a:endParaRPr lang="en-US" dirty="0"/>
              </a:p>
              <a:p>
                <a:pPr marL="514350" indent="-285750">
                  <a:buFont typeface="Arial" panose="020B0604020202020204" pitchFamily="34" charset="0"/>
                  <a:buChar char="•"/>
                </a:pPr>
                <a:endParaRPr lang="en-US" dirty="0"/>
              </a:p>
              <a:p>
                <a:pPr marL="514350" indent="-285750">
                  <a:buFont typeface="Arial" panose="020B0604020202020204" pitchFamily="34" charset="0"/>
                  <a:buChar char="•"/>
                </a:pPr>
                <a:r>
                  <a:rPr lang="en-US" dirty="0"/>
                  <a:t>Benchmark to Protein-Ligand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b="0" i="0" smtClean="0">
                        <a:latin typeface="Cambria Math" panose="02040503050406030204" pitchFamily="18" charset="0"/>
                      </a:rPr>
                      <m:t>Δ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𝐺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b="0" i="0" smtClean="0">
                            <a:latin typeface="Cambria Math" panose="02040503050406030204" pitchFamily="18" charset="0"/>
                          </a:rPr>
                          <m:t>b</m:t>
                        </m:r>
                      </m:sub>
                    </m:sSub>
                  </m:oMath>
                </a14:m>
                <a:endParaRPr lang="en-US" dirty="0"/>
              </a:p>
              <a:p>
                <a:pPr marL="514350" indent="-285750">
                  <a:buFont typeface="Arial" panose="020B0604020202020204" pitchFamily="34" charset="0"/>
                  <a:buChar char="•"/>
                </a:pPr>
                <a:endParaRPr lang="en-US" dirty="0"/>
              </a:p>
              <a:p>
                <a:pPr marL="514350" indent="-285750">
                  <a:buFont typeface="Arial" panose="020B0604020202020204" pitchFamily="34" charset="0"/>
                  <a:buChar char="•"/>
                </a:pPr>
                <a:r>
                  <a:rPr lang="en-US" dirty="0"/>
                  <a:t>Benchmark to Hydration free energies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b="0" i="0" smtClean="0">
                        <a:latin typeface="Cambria Math" panose="02040503050406030204" pitchFamily="18" charset="0"/>
                      </a:rPr>
                      <m:t>Δ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𝐺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b="0" i="0" smtClean="0">
                            <a:latin typeface="Cambria Math" panose="02040503050406030204" pitchFamily="18" charset="0"/>
                          </a:rPr>
                          <m:t>solv</m:t>
                        </m:r>
                      </m:sub>
                    </m:sSub>
                  </m:oMath>
                </a14:m>
                <a:endParaRPr lang="en-US" dirty="0"/>
              </a:p>
              <a:p>
                <a:pPr marL="514350" indent="-285750">
                  <a:buFont typeface="Arial" panose="020B0604020202020204" pitchFamily="34" charset="0"/>
                  <a:buChar char="•"/>
                </a:pPr>
                <a:endParaRPr lang="en-US" dirty="0"/>
              </a:p>
              <a:p>
                <a:pPr marL="514350" indent="-285750">
                  <a:buFont typeface="Arial" panose="020B0604020202020204" pitchFamily="34" charset="0"/>
                  <a:buChar char="•"/>
                </a:pPr>
                <a:r>
                  <a:rPr lang="en-US" dirty="0"/>
                  <a:t>Optimize to both Host-Guest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b="0" i="0" smtClean="0">
                        <a:latin typeface="Cambria Math" panose="02040503050406030204" pitchFamily="18" charset="0"/>
                      </a:rPr>
                      <m:t>Δ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𝐺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b="0" i="0" smtClean="0">
                            <a:latin typeface="Cambria Math" panose="02040503050406030204" pitchFamily="18" charset="0"/>
                          </a:rPr>
                          <m:t>b</m:t>
                        </m:r>
                      </m:sub>
                    </m:sSub>
                  </m:oMath>
                </a14:m>
                <a:r>
                  <a:rPr lang="en-US" dirty="0"/>
                  <a:t> and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>
                        <a:latin typeface="Cambria Math" panose="02040503050406030204" pitchFamily="18" charset="0"/>
                      </a:rPr>
                      <m:t>Δ</m:t>
                    </m:r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𝐺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b="0" i="0" smtClean="0">
                            <a:latin typeface="Cambria Math" panose="02040503050406030204" pitchFamily="18" charset="0"/>
                          </a:rPr>
                          <m:t>solv</m:t>
                        </m:r>
                      </m:sub>
                    </m:sSub>
                  </m:oMath>
                </a14:m>
                <a:endParaRPr lang="en-AU" dirty="0"/>
              </a:p>
            </p:txBody>
          </p:sp>
        </mc:Choice>
        <mc:Fallback>
          <p:sp>
            <p:nvSpPr>
              <p:cNvPr id="2" name="Text Placeholder 1">
                <a:extLst>
                  <a:ext uri="{FF2B5EF4-FFF2-40B4-BE49-F238E27FC236}">
                    <a16:creationId xmlns:a16="http://schemas.microsoft.com/office/drawing/2014/main" id="{CD472CF1-2E78-6DA2-9682-0BF8F809484B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BE759CA-4937-CAED-A7A9-9E3AEDA4AE7D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2</a:t>
            </a:fld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F6FD2A4-1E1F-A9D8-A0CB-C776BE548F20}"/>
              </a:ext>
            </a:extLst>
          </p:cNvPr>
          <p:cNvSpPr>
            <a:spLocks noGrp="1"/>
          </p:cNvSpPr>
          <p:nvPr>
            <p:ph type="body" idx="2"/>
          </p:nvPr>
        </p:nvSpPr>
        <p:spPr/>
        <p:txBody>
          <a:bodyPr>
            <a:normAutofit fontScale="92500" lnSpcReduction="10000"/>
          </a:bodyPr>
          <a:lstStyle/>
          <a:p>
            <a:endParaRPr lang="en-AU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28015BB1-41CE-837B-4826-3EE3BF0678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Outline</a:t>
            </a:r>
            <a:endParaRPr lang="en-AU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FEE267BD-AE95-18A4-72BB-F6E21498B983}"/>
              </a:ext>
            </a:extLst>
          </p:cNvPr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9920721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" name="Google Shape;471;p18"/>
          <p:cNvSpPr txBox="1">
            <a:spLocks noGrp="1"/>
          </p:cNvSpPr>
          <p:nvPr>
            <p:ph type="sldNum" idx="12"/>
          </p:nvPr>
        </p:nvSpPr>
        <p:spPr>
          <a:xfrm>
            <a:off x="8458200" y="4629150"/>
            <a:ext cx="4572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fld id="{00000000-1234-1234-1234-123412341234}" type="slidenum">
              <a:rPr lang="en-US"/>
              <a:t>20</a:t>
            </a:fld>
            <a:endParaRPr/>
          </a:p>
        </p:txBody>
      </p:sp>
      <p:sp>
        <p:nvSpPr>
          <p:cNvPr id="472" name="Google Shape;472;p18"/>
          <p:cNvSpPr txBox="1">
            <a:spLocks noGrp="1"/>
          </p:cNvSpPr>
          <p:nvPr>
            <p:ph type="title"/>
          </p:nvPr>
        </p:nvSpPr>
        <p:spPr>
          <a:xfrm>
            <a:off x="381000" y="0"/>
            <a:ext cx="2895600" cy="819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Montserrat"/>
              <a:buNone/>
            </a:pPr>
            <a:r>
              <a:rPr lang="en-US" dirty="0"/>
              <a:t>HFE and H-G Binding</a:t>
            </a:r>
            <a:endParaRPr dirty="0"/>
          </a:p>
        </p:txBody>
      </p:sp>
      <p:sp>
        <p:nvSpPr>
          <p:cNvPr id="473" name="Google Shape;473;p18"/>
          <p:cNvSpPr txBox="1">
            <a:spLocks noGrp="1"/>
          </p:cNvSpPr>
          <p:nvPr>
            <p:ph type="body" idx="3"/>
          </p:nvPr>
        </p:nvSpPr>
        <p:spPr>
          <a:xfrm>
            <a:off x="3276600" y="0"/>
            <a:ext cx="5029200" cy="819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45720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</a:pPr>
            <a:r>
              <a:rPr lang="en-US" dirty="0"/>
              <a:t>Optimize to both properties</a:t>
            </a:r>
            <a:endParaRPr dirty="0"/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2B1AFA9C-D01B-FAAB-1963-2AB49A879821}"/>
              </a:ext>
            </a:extLst>
          </p:cNvPr>
          <p:cNvGrpSpPr/>
          <p:nvPr/>
        </p:nvGrpSpPr>
        <p:grpSpPr>
          <a:xfrm>
            <a:off x="381000" y="1012214"/>
            <a:ext cx="2276887" cy="1607498"/>
            <a:chOff x="381000" y="1012214"/>
            <a:chExt cx="2276887" cy="1607498"/>
          </a:xfrm>
        </p:grpSpPr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F4B9A64F-12E7-C7B2-FB34-B908465AAA65}"/>
                </a:ext>
              </a:extLst>
            </p:cNvPr>
            <p:cNvGrpSpPr/>
            <p:nvPr/>
          </p:nvGrpSpPr>
          <p:grpSpPr>
            <a:xfrm>
              <a:off x="381000" y="1012214"/>
              <a:ext cx="2276887" cy="1607498"/>
              <a:chOff x="2390540" y="1939041"/>
              <a:chExt cx="2276887" cy="1607498"/>
            </a:xfrm>
          </p:grpSpPr>
          <p:sp>
            <p:nvSpPr>
              <p:cNvPr id="20" name="Google Shape;405;g23e09a1bcf9_1_13">
                <a:extLst>
                  <a:ext uri="{FF2B5EF4-FFF2-40B4-BE49-F238E27FC236}">
                    <a16:creationId xmlns:a16="http://schemas.microsoft.com/office/drawing/2014/main" id="{C51224EA-076D-C5F7-A512-EF8C6B3BD0AA}"/>
                  </a:ext>
                </a:extLst>
              </p:cNvPr>
              <p:cNvSpPr/>
              <p:nvPr/>
            </p:nvSpPr>
            <p:spPr>
              <a:xfrm>
                <a:off x="2390540" y="2137774"/>
                <a:ext cx="2276887" cy="1210032"/>
              </a:xfrm>
              <a:prstGeom prst="rect">
                <a:avLst/>
              </a:prstGeom>
              <a:pattFill prst="ltUpDiag">
                <a:fgClr>
                  <a:srgbClr val="FF0000"/>
                </a:fgClr>
                <a:bgClr>
                  <a:schemeClr val="bg1"/>
                </a:bgClr>
              </a:patt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 dirty="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pic>
            <p:nvPicPr>
              <p:cNvPr id="21" name="Picture 20" descr="A picture containing shape&#10;&#10;Description automatically generated">
                <a:extLst>
                  <a:ext uri="{FF2B5EF4-FFF2-40B4-BE49-F238E27FC236}">
                    <a16:creationId xmlns:a16="http://schemas.microsoft.com/office/drawing/2014/main" id="{A3619526-6524-0670-7167-AE80473681A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568863" y="1939041"/>
                <a:ext cx="1920240" cy="1607498"/>
              </a:xfrm>
              <a:prstGeom prst="rect">
                <a:avLst/>
              </a:prstGeom>
            </p:spPr>
          </p:pic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8" name="TextBox 17">
                  <a:extLst>
                    <a:ext uri="{FF2B5EF4-FFF2-40B4-BE49-F238E27FC236}">
                      <a16:creationId xmlns:a16="http://schemas.microsoft.com/office/drawing/2014/main" id="{31CDDC27-721D-0254-C08C-B7867E1AA376}"/>
                    </a:ext>
                  </a:extLst>
                </p:cNvPr>
                <p:cNvSpPr txBox="1"/>
                <p:nvPr/>
              </p:nvSpPr>
              <p:spPr>
                <a:xfrm>
                  <a:off x="1328333" y="1245560"/>
                  <a:ext cx="382220" cy="153888"/>
                </a:xfrm>
                <a:prstGeom prst="rect">
                  <a:avLst/>
                </a:prstGeom>
                <a:solidFill>
                  <a:schemeClr val="bg1"/>
                </a:solidFill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m:rPr>
                            <m:sty m:val="p"/>
                          </m:rPr>
                          <a:rPr lang="en-US" sz="1000" b="0" i="0" smtClean="0">
                            <a:latin typeface="Cambria Math" panose="02040503050406030204" pitchFamily="18" charset="0"/>
                          </a:rPr>
                          <m:t>Δ</m:t>
                        </m:r>
                        <m:sSub>
                          <m:sSubPr>
                            <m:ctrlPr>
                              <a:rPr lang="en-US" sz="10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000" b="0" i="1" smtClean="0">
                                <a:latin typeface="Cambria Math" panose="02040503050406030204" pitchFamily="18" charset="0"/>
                              </a:rPr>
                              <m:t>𝐺</m:t>
                            </m:r>
                          </m:e>
                          <m:sub>
                            <m:r>
                              <a:rPr lang="en-US" sz="1000" b="0" i="1" smtClean="0">
                                <a:latin typeface="Cambria Math" panose="02040503050406030204" pitchFamily="18" charset="0"/>
                              </a:rPr>
                              <m:t>𝑠𝑜𝑙𝑣</m:t>
                            </m:r>
                          </m:sub>
                        </m:sSub>
                      </m:oMath>
                    </m:oMathPara>
                  </a14:m>
                  <a:endParaRPr sz="1000" dirty="0"/>
                </a:p>
              </p:txBody>
            </p:sp>
          </mc:Choice>
          <mc:Fallback xmlns="">
            <p:sp>
              <p:nvSpPr>
                <p:cNvPr id="18" name="TextBox 17">
                  <a:extLst>
                    <a:ext uri="{FF2B5EF4-FFF2-40B4-BE49-F238E27FC236}">
                      <a16:creationId xmlns:a16="http://schemas.microsoft.com/office/drawing/2014/main" id="{31CDDC27-721D-0254-C08C-B7867E1AA376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328333" y="1245560"/>
                  <a:ext cx="382220" cy="153888"/>
                </a:xfrm>
                <a:prstGeom prst="rect">
                  <a:avLst/>
                </a:prstGeom>
                <a:blipFill>
                  <a:blip r:embed="rId4"/>
                  <a:stretch>
                    <a:fillRect l="-6452" r="-3226" b="-14286"/>
                  </a:stretch>
                </a:blipFill>
              </p:spPr>
              <p:txBody>
                <a:bodyPr/>
                <a:lstStyle/>
                <a:p>
                  <a:r>
                    <a:rPr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9" name="Google Shape;476;p18">
              <a:extLst>
                <a:ext uri="{FF2B5EF4-FFF2-40B4-BE49-F238E27FC236}">
                  <a16:creationId xmlns:a16="http://schemas.microsoft.com/office/drawing/2014/main" id="{382356A3-2F02-ADD4-7709-CB9E47480FA9}"/>
                </a:ext>
              </a:extLst>
            </p:cNvPr>
            <p:cNvSpPr txBox="1"/>
            <p:nvPr/>
          </p:nvSpPr>
          <p:spPr>
            <a:xfrm>
              <a:off x="852453" y="2127930"/>
              <a:ext cx="1333980" cy="24618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000" b="0" i="0" u="none" strike="noStrike" cap="none" dirty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methyl hexanoate(0)</a:t>
              </a:r>
              <a:endParaRPr sz="10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5F8609EF-18EA-A4C2-C376-AC5870CF9ED8}"/>
              </a:ext>
            </a:extLst>
          </p:cNvPr>
          <p:cNvGrpSpPr/>
          <p:nvPr/>
        </p:nvGrpSpPr>
        <p:grpSpPr>
          <a:xfrm>
            <a:off x="380999" y="2788736"/>
            <a:ext cx="2276887" cy="1803419"/>
            <a:chOff x="380999" y="2788736"/>
            <a:chExt cx="2276887" cy="1803419"/>
          </a:xfrm>
        </p:grpSpPr>
        <p:sp>
          <p:nvSpPr>
            <p:cNvPr id="23" name="Google Shape;405;g23e09a1bcf9_1_13">
              <a:extLst>
                <a:ext uri="{FF2B5EF4-FFF2-40B4-BE49-F238E27FC236}">
                  <a16:creationId xmlns:a16="http://schemas.microsoft.com/office/drawing/2014/main" id="{12644B87-0F9E-6EA4-2B0A-A9D3C3C93DAF}"/>
                </a:ext>
              </a:extLst>
            </p:cNvPr>
            <p:cNvSpPr/>
            <p:nvPr/>
          </p:nvSpPr>
          <p:spPr>
            <a:xfrm>
              <a:off x="380999" y="2788736"/>
              <a:ext cx="2276887" cy="1707929"/>
            </a:xfrm>
            <a:prstGeom prst="rect">
              <a:avLst/>
            </a:prstGeom>
            <a:pattFill prst="ltUpDiag">
              <a:fgClr>
                <a:srgbClr val="FF0000"/>
              </a:fgClr>
              <a:bgClr>
                <a:schemeClr val="bg1"/>
              </a:bgClr>
            </a:patt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24" name="Picture 23" descr="Shape, arrow&#10;&#10;Description automatically generated">
              <a:extLst>
                <a:ext uri="{FF2B5EF4-FFF2-40B4-BE49-F238E27FC236}">
                  <a16:creationId xmlns:a16="http://schemas.microsoft.com/office/drawing/2014/main" id="{EE25B8A0-1D40-4B3C-4228-C6BC19A000D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42304" y="2788737"/>
              <a:ext cx="2154277" cy="1803418"/>
            </a:xfrm>
            <a:prstGeom prst="rect">
              <a:avLst/>
            </a:prstGeom>
          </p:spPr>
        </p:pic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5" name="TextBox 24">
                  <a:extLst>
                    <a:ext uri="{FF2B5EF4-FFF2-40B4-BE49-F238E27FC236}">
                      <a16:creationId xmlns:a16="http://schemas.microsoft.com/office/drawing/2014/main" id="{E73968FE-3163-06C0-7884-F560825B31EF}"/>
                    </a:ext>
                  </a:extLst>
                </p:cNvPr>
                <p:cNvSpPr txBox="1"/>
                <p:nvPr/>
              </p:nvSpPr>
              <p:spPr>
                <a:xfrm>
                  <a:off x="1393190" y="2816965"/>
                  <a:ext cx="252505" cy="153888"/>
                </a:xfrm>
                <a:prstGeom prst="rect">
                  <a:avLst/>
                </a:prstGeom>
                <a:solidFill>
                  <a:schemeClr val="bg1"/>
                </a:solidFill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m:rPr>
                            <m:sty m:val="p"/>
                          </m:rPr>
                          <a:rPr lang="en-US" sz="1000" b="0" i="0" smtClean="0">
                            <a:latin typeface="Cambria Math" panose="02040503050406030204" pitchFamily="18" charset="0"/>
                          </a:rPr>
                          <m:t>Δ</m:t>
                        </m:r>
                        <m:sSub>
                          <m:sSubPr>
                            <m:ctrlPr>
                              <a:rPr lang="en-US" sz="10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000" b="0" i="1" smtClean="0">
                                <a:latin typeface="Cambria Math" panose="02040503050406030204" pitchFamily="18" charset="0"/>
                              </a:rPr>
                              <m:t>𝐺</m:t>
                            </m:r>
                          </m:e>
                          <m:sub>
                            <m:r>
                              <a:rPr lang="en-US" sz="1000" b="0" i="1" smtClean="0">
                                <a:latin typeface="Cambria Math" panose="02040503050406030204" pitchFamily="18" charset="0"/>
                              </a:rPr>
                              <m:t>𝑏</m:t>
                            </m:r>
                          </m:sub>
                        </m:sSub>
                      </m:oMath>
                    </m:oMathPara>
                  </a14:m>
                  <a:endParaRPr sz="1000" dirty="0"/>
                </a:p>
              </p:txBody>
            </p:sp>
          </mc:Choice>
          <mc:Fallback xmlns="">
            <p:sp>
              <p:nvSpPr>
                <p:cNvPr id="25" name="TextBox 24">
                  <a:extLst>
                    <a:ext uri="{FF2B5EF4-FFF2-40B4-BE49-F238E27FC236}">
                      <a16:creationId xmlns:a16="http://schemas.microsoft.com/office/drawing/2014/main" id="{E73968FE-3163-06C0-7884-F560825B31EF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393190" y="2816965"/>
                  <a:ext cx="252505" cy="153888"/>
                </a:xfrm>
                <a:prstGeom prst="rect">
                  <a:avLst/>
                </a:prstGeom>
                <a:blipFill>
                  <a:blip r:embed="rId6"/>
                  <a:stretch>
                    <a:fillRect l="-9524" r="-4762" b="-23077"/>
                  </a:stretch>
                </a:blipFill>
              </p:spPr>
              <p:txBody>
                <a:bodyPr/>
                <a:lstStyle/>
                <a:p>
                  <a:r>
                    <a:rPr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26" name="Google Shape;479;p18">
              <a:extLst>
                <a:ext uri="{FF2B5EF4-FFF2-40B4-BE49-F238E27FC236}">
                  <a16:creationId xmlns:a16="http://schemas.microsoft.com/office/drawing/2014/main" id="{D3AD8A63-1595-20D8-E059-4D53F8F2D165}"/>
                </a:ext>
              </a:extLst>
            </p:cNvPr>
            <p:cNvSpPr txBox="1"/>
            <p:nvPr/>
          </p:nvSpPr>
          <p:spPr>
            <a:xfrm>
              <a:off x="864531" y="4199921"/>
              <a:ext cx="1309822" cy="24618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000" b="0" i="1" u="none" strike="noStrike" cap="none" dirty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β</a:t>
              </a:r>
              <a:r>
                <a:rPr lang="en-US" sz="1000" b="0" i="0" u="none" strike="noStrike" cap="none" dirty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CD-hexanoate(</a:t>
              </a:r>
              <a:r>
                <a:rPr lang="en-US" sz="1000" b="0" i="0" u="none" strike="noStrike" cap="none" dirty="0">
                  <a:solidFill>
                    <a:srgbClr val="000000"/>
                  </a:solidFill>
                  <a:latin typeface="Symbol" pitchFamily="2" charset="2"/>
                  <a:sym typeface="Arial"/>
                </a:rPr>
                <a:t>-</a:t>
              </a:r>
              <a:r>
                <a:rPr lang="en-US" sz="1000" b="0" i="0" u="none" strike="noStrike" cap="none" dirty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1)</a:t>
              </a:r>
              <a:endParaRPr sz="10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id="2" name="Picture 1">
            <a:extLst>
              <a:ext uri="{FF2B5EF4-FFF2-40B4-BE49-F238E27FC236}">
                <a16:creationId xmlns:a16="http://schemas.microsoft.com/office/drawing/2014/main" id="{30A79025-FC45-1937-7F3E-BEE32C56298F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/>
          <a:stretch/>
        </p:blipFill>
        <p:spPr>
          <a:xfrm>
            <a:off x="3345180" y="934556"/>
            <a:ext cx="4892038" cy="36575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883065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2" name="Google Shape;442;g23e09a1bcf9_0_22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</a:pPr>
            <a:r>
              <a:rPr lang="en-US"/>
              <a:t>Conclusion</a:t>
            </a:r>
            <a:endParaRPr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43" name="Google Shape;443;g23e09a1bcf9_0_222"/>
              <p:cNvSpPr txBox="1">
                <a:spLocks noGrp="1"/>
              </p:cNvSpPr>
              <p:nvPr>
                <p:ph type="body" idx="1"/>
              </p:nvPr>
            </p:nvSpPr>
            <p:spPr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514350" lvl="0" indent="-285750" algn="l" rtl="0">
                  <a:lnSpc>
                    <a:spcPct val="100000"/>
                  </a:lnSpc>
                  <a:spcBef>
                    <a:spcPts val="320"/>
                  </a:spcBef>
                  <a:spcAft>
                    <a:spcPts val="0"/>
                  </a:spcAft>
                  <a:buClr>
                    <a:schemeClr val="dk1"/>
                  </a:buClr>
                  <a:buSzPts val="1600"/>
                  <a:buFont typeface="Arial" panose="020B0604020202020204" pitchFamily="34" charset="0"/>
                  <a:buChar char="•"/>
                </a:pPr>
                <a:r>
                  <a:rPr lang="en-US" sz="1200" b="1" dirty="0"/>
                  <a:t>Host-guest systems – </a:t>
                </a:r>
                <a:r>
                  <a:rPr lang="en-US" sz="1200" dirty="0"/>
                  <a:t>optimized GB radii to host-guest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1200" b="0" i="0" smtClean="0">
                        <a:latin typeface="Cambria Math" panose="02040503050406030204" pitchFamily="18" charset="0"/>
                      </a:rPr>
                      <m:t>Δ</m:t>
                    </m:r>
                    <m:sSub>
                      <m:sSubPr>
                        <m:ctrlPr>
                          <a:rPr lang="en-US" sz="12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200" b="0" i="1" smtClean="0">
                            <a:latin typeface="Cambria Math" panose="02040503050406030204" pitchFamily="18" charset="0"/>
                          </a:rPr>
                          <m:t>𝐺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sz="1200" b="0" i="0" smtClean="0">
                            <a:latin typeface="Cambria Math" panose="02040503050406030204" pitchFamily="18" charset="0"/>
                          </a:rPr>
                          <m:t>b</m:t>
                        </m:r>
                      </m:sub>
                    </m:sSub>
                  </m:oMath>
                </a14:m>
                <a:r>
                  <a:rPr lang="en-US" sz="1200" dirty="0"/>
                  <a:t> with the infrastructure and give good results for the host-guest test set.</a:t>
                </a:r>
              </a:p>
              <a:p>
                <a:pPr marL="514350" lvl="0" indent="-285750" algn="l" rtl="0">
                  <a:lnSpc>
                    <a:spcPct val="100000"/>
                  </a:lnSpc>
                  <a:spcBef>
                    <a:spcPts val="320"/>
                  </a:spcBef>
                  <a:spcAft>
                    <a:spcPts val="0"/>
                  </a:spcAft>
                  <a:buClr>
                    <a:schemeClr val="dk1"/>
                  </a:buClr>
                  <a:buSzPts val="1600"/>
                  <a:buFont typeface="Arial" panose="020B0604020202020204" pitchFamily="34" charset="0"/>
                  <a:buChar char="•"/>
                </a:pPr>
                <a:endParaRPr lang="en-US" sz="1200" dirty="0"/>
              </a:p>
              <a:p>
                <a:pPr marL="514350" lvl="0" indent="-285750" algn="l" rtl="0">
                  <a:lnSpc>
                    <a:spcPct val="100000"/>
                  </a:lnSpc>
                  <a:spcBef>
                    <a:spcPts val="320"/>
                  </a:spcBef>
                  <a:spcAft>
                    <a:spcPts val="0"/>
                  </a:spcAft>
                  <a:buClr>
                    <a:schemeClr val="dk1"/>
                  </a:buClr>
                  <a:buSzPts val="1600"/>
                  <a:buFont typeface="Arial" panose="020B0604020202020204" pitchFamily="34" charset="0"/>
                  <a:buChar char="•"/>
                </a:pPr>
                <a:r>
                  <a:rPr lang="en-US" sz="1200" b="1" dirty="0"/>
                  <a:t>Protein-ligand systems - </a:t>
                </a:r>
                <a:r>
                  <a:rPr lang="en-US" sz="1200" dirty="0"/>
                  <a:t>The HG-optimized GB radii improves the RMSE but deteriorates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12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1200" b="0" i="1" smtClean="0">
                            <a:latin typeface="Cambria Math" panose="02040503050406030204" pitchFamily="18" charset="0"/>
                          </a:rPr>
                          <m:t>𝑅</m:t>
                        </m:r>
                      </m:e>
                      <m:sup>
                        <m:r>
                          <a:rPr lang="en-US" sz="12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sz="1200" dirty="0"/>
                  <a:t>.</a:t>
                </a:r>
              </a:p>
              <a:p>
                <a:pPr marL="514350" lvl="0" indent="-285750" algn="l" rtl="0">
                  <a:lnSpc>
                    <a:spcPct val="100000"/>
                  </a:lnSpc>
                  <a:spcBef>
                    <a:spcPts val="320"/>
                  </a:spcBef>
                  <a:spcAft>
                    <a:spcPts val="0"/>
                  </a:spcAft>
                  <a:buClr>
                    <a:schemeClr val="dk1"/>
                  </a:buClr>
                  <a:buSzPts val="1600"/>
                  <a:buFont typeface="Arial" panose="020B0604020202020204" pitchFamily="34" charset="0"/>
                  <a:buChar char="•"/>
                </a:pPr>
                <a:endParaRPr lang="en-US" sz="1200" dirty="0"/>
              </a:p>
              <a:p>
                <a:pPr marL="514350" lvl="0" indent="-285750" algn="l" rtl="0">
                  <a:lnSpc>
                    <a:spcPct val="100000"/>
                  </a:lnSpc>
                  <a:spcBef>
                    <a:spcPts val="320"/>
                  </a:spcBef>
                  <a:spcAft>
                    <a:spcPts val="0"/>
                  </a:spcAft>
                  <a:buClr>
                    <a:schemeClr val="dk1"/>
                  </a:buClr>
                  <a:buSzPts val="1600"/>
                  <a:buFont typeface="Arial" panose="020B0604020202020204" pitchFamily="34" charset="0"/>
                  <a:buChar char="•"/>
                </a:pPr>
                <a:r>
                  <a:rPr lang="en-US" sz="1200" b="1" dirty="0"/>
                  <a:t>Hydration free energy - </a:t>
                </a:r>
                <a:r>
                  <a:rPr lang="en-US" sz="1200" dirty="0"/>
                  <a:t>Fitting GB radii to host-guest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1200">
                        <a:latin typeface="Cambria Math" panose="02040503050406030204" pitchFamily="18" charset="0"/>
                      </a:rPr>
                      <m:t>Δ</m:t>
                    </m:r>
                    <m:sSub>
                      <m:sSubPr>
                        <m:ctrlPr>
                          <a:rPr lang="en-US" sz="1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200">
                            <a:latin typeface="Cambria Math" panose="02040503050406030204" pitchFamily="18" charset="0"/>
                          </a:rPr>
                          <m:t>𝐺</m:t>
                        </m:r>
                      </m:e>
                      <m:sub>
                        <m:r>
                          <a:rPr lang="en-US" sz="1200">
                            <a:latin typeface="Cambria Math" panose="02040503050406030204" pitchFamily="18" charset="0"/>
                          </a:rPr>
                          <m:t>𝑏</m:t>
                        </m:r>
                      </m:sub>
                    </m:sSub>
                  </m:oMath>
                </a14:m>
                <a:r>
                  <a:rPr lang="en-US" sz="1200" dirty="0"/>
                  <a:t> deteriorates the small molecule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1200">
                        <a:latin typeface="Cambria Math" panose="02040503050406030204" pitchFamily="18" charset="0"/>
                      </a:rPr>
                      <m:t>Δ</m:t>
                    </m:r>
                    <m:sSub>
                      <m:sSubPr>
                        <m:ctrlPr>
                          <a:rPr lang="en-US" sz="1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200">
                            <a:latin typeface="Cambria Math" panose="02040503050406030204" pitchFamily="18" charset="0"/>
                          </a:rPr>
                          <m:t>𝐺</m:t>
                        </m:r>
                      </m:e>
                      <m:sub>
                        <m:r>
                          <a:rPr lang="en-US" sz="1200">
                            <a:latin typeface="Cambria Math" panose="02040503050406030204" pitchFamily="18" charset="0"/>
                          </a:rPr>
                          <m:t>𝑠𝑜𝑙𝑣</m:t>
                        </m:r>
                      </m:sub>
                    </m:sSub>
                  </m:oMath>
                </a14:m>
                <a:r>
                  <a:rPr lang="en-US" sz="1200" dirty="0"/>
                  <a:t>.</a:t>
                </a:r>
              </a:p>
              <a:p>
                <a:pPr marL="514350" lvl="0" indent="-285750" algn="l" rtl="0">
                  <a:lnSpc>
                    <a:spcPct val="100000"/>
                  </a:lnSpc>
                  <a:spcBef>
                    <a:spcPts val="320"/>
                  </a:spcBef>
                  <a:spcAft>
                    <a:spcPts val="0"/>
                  </a:spcAft>
                  <a:buClr>
                    <a:schemeClr val="dk1"/>
                  </a:buClr>
                  <a:buSzPts val="1600"/>
                  <a:buFont typeface="Arial" panose="020B0604020202020204" pitchFamily="34" charset="0"/>
                  <a:buChar char="•"/>
                </a:pPr>
                <a:endParaRPr lang="en-US" sz="1200" dirty="0"/>
              </a:p>
              <a:p>
                <a:pPr marL="514350" lvl="0" indent="-285750" algn="l">
                  <a:buFont typeface="Arial" panose="020B0604020202020204" pitchFamily="34" charset="0"/>
                  <a:buChar char="•"/>
                </a:pPr>
                <a:r>
                  <a:rPr lang="en-US" sz="1200" b="1" dirty="0"/>
                  <a:t>Optimization to two properties - </a:t>
                </a:r>
                <a:r>
                  <a:rPr lang="en-US" sz="1200" dirty="0"/>
                  <a:t>The optimizer cannot find good parameters (GB radii) that can fit both host-guest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1200">
                        <a:latin typeface="Cambria Math" panose="02040503050406030204" pitchFamily="18" charset="0"/>
                      </a:rPr>
                      <m:t>Δ</m:t>
                    </m:r>
                    <m:sSub>
                      <m:sSubPr>
                        <m:ctrlPr>
                          <a:rPr lang="en-US" sz="1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200">
                            <a:latin typeface="Cambria Math" panose="02040503050406030204" pitchFamily="18" charset="0"/>
                          </a:rPr>
                          <m:t>𝐺</m:t>
                        </m:r>
                      </m:e>
                      <m:sub>
                        <m:r>
                          <a:rPr lang="en-US" sz="1200">
                            <a:latin typeface="Cambria Math" panose="02040503050406030204" pitchFamily="18" charset="0"/>
                          </a:rPr>
                          <m:t>𝑏</m:t>
                        </m:r>
                      </m:sub>
                    </m:sSub>
                  </m:oMath>
                </a14:m>
                <a:r>
                  <a:rPr lang="en-US" sz="1200" dirty="0"/>
                  <a:t> and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1200">
                        <a:latin typeface="Cambria Math" panose="02040503050406030204" pitchFamily="18" charset="0"/>
                      </a:rPr>
                      <m:t>Δ</m:t>
                    </m:r>
                    <m:sSub>
                      <m:sSubPr>
                        <m:ctrlPr>
                          <a:rPr lang="en-US" sz="1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200">
                            <a:latin typeface="Cambria Math" panose="02040503050406030204" pitchFamily="18" charset="0"/>
                          </a:rPr>
                          <m:t>𝐺</m:t>
                        </m:r>
                      </m:e>
                      <m:sub>
                        <m:r>
                          <a:rPr lang="en-US" sz="1200">
                            <a:latin typeface="Cambria Math" panose="02040503050406030204" pitchFamily="18" charset="0"/>
                          </a:rPr>
                          <m:t>𝑠𝑜𝑙𝑣</m:t>
                        </m:r>
                      </m:sub>
                    </m:sSub>
                  </m:oMath>
                </a14:m>
                <a:endParaRPr sz="1200" dirty="0"/>
              </a:p>
            </p:txBody>
          </p:sp>
        </mc:Choice>
        <mc:Fallback xmlns="">
          <p:sp>
            <p:nvSpPr>
              <p:cNvPr id="443" name="Google Shape;443;g23e09a1bcf9_0_222"/>
              <p:cNvSpPr txBox="1"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prstGeom prst="rect">
                <a:avLst/>
              </a:prstGeom>
              <a:blipFill>
                <a:blip r:embed="rId3"/>
                <a:stretch>
                  <a:fillRect t="-200" r="-302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44" name="Google Shape;444;g23e09a1bcf9_0_222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en-US"/>
              <a:t>21</a:t>
            </a:fld>
            <a:endParaRPr/>
          </a:p>
        </p:txBody>
      </p:sp>
      <p:sp>
        <p:nvSpPr>
          <p:cNvPr id="445" name="Google Shape;445;g23e09a1bcf9_0_222"/>
          <p:cNvSpPr txBox="1">
            <a:spLocks noGrp="1"/>
          </p:cNvSpPr>
          <p:nvPr>
            <p:ph type="body" idx="2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2500" lnSpcReduction="10000"/>
          </a:bodyPr>
          <a:lstStyle/>
          <a:p>
            <a:pPr marL="457200" lvl="0" indent="-2286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15581"/>
              </a:buClr>
              <a:buSzPct val="108108"/>
              <a:buNone/>
            </a:pPr>
            <a:r>
              <a:rPr lang="en-US" dirty="0"/>
              <a:t>Summary</a:t>
            </a:r>
            <a:endParaRPr dirty="0"/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4395303-88CB-1D69-3811-953464D15F1D}"/>
              </a:ext>
            </a:extLst>
          </p:cNvPr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AU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47" name="Google Shape;447;g23e09a1bcf9_0_222"/>
              <p:cNvSpPr txBox="1">
                <a:spLocks noGrp="1"/>
              </p:cNvSpPr>
              <p:nvPr>
                <p:ph type="body" idx="4"/>
              </p:nvPr>
            </p:nvSpPr>
            <p:spPr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228600" lvl="0" indent="0" algn="l" rtl="0">
                  <a:lnSpc>
                    <a:spcPct val="100000"/>
                  </a:lnSpc>
                  <a:spcBef>
                    <a:spcPts val="320"/>
                  </a:spcBef>
                  <a:spcAft>
                    <a:spcPts val="0"/>
                  </a:spcAft>
                  <a:buClr>
                    <a:schemeClr val="dk1"/>
                  </a:buClr>
                  <a:buSzPts val="1600"/>
                </a:pPr>
                <a:r>
                  <a:rPr lang="en-US" sz="1200" b="1" u="sng" dirty="0"/>
                  <a:t>Implicit solvent</a:t>
                </a:r>
              </a:p>
              <a:p>
                <a:pPr marL="514350" indent="-285750" algn="l">
                  <a:buFont typeface="Arial" panose="020B0604020202020204" pitchFamily="34" charset="0"/>
                  <a:buChar char="•"/>
                </a:pPr>
                <a:r>
                  <a:rPr lang="en-US" sz="1200" dirty="0"/>
                  <a:t>Test with other types of host molecule and diversify the training set.</a:t>
                </a:r>
              </a:p>
              <a:p>
                <a:pPr marL="514350" indent="-285750" algn="l">
                  <a:buFont typeface="Arial" panose="020B0604020202020204" pitchFamily="34" charset="0"/>
                  <a:buChar char="•"/>
                </a:pPr>
                <a:endParaRPr lang="en-US" sz="1200" dirty="0"/>
              </a:p>
              <a:p>
                <a:pPr marL="514350" indent="-285750" algn="l">
                  <a:buFont typeface="Arial" panose="020B0604020202020204" pitchFamily="34" charset="0"/>
                  <a:buChar char="•"/>
                </a:pPr>
                <a:r>
                  <a:rPr lang="en-US" sz="1200" dirty="0"/>
                  <a:t>Optimize other parameters in the implicit solvent model.</a:t>
                </a:r>
              </a:p>
              <a:p>
                <a:pPr marL="514350" indent="-285750" algn="l">
                  <a:buFont typeface="Arial" panose="020B0604020202020204" pitchFamily="34" charset="0"/>
                  <a:buChar char="•"/>
                </a:pPr>
                <a:endParaRPr lang="en-US" sz="1200" dirty="0"/>
              </a:p>
              <a:p>
                <a:pPr marL="514350" indent="-285750" algn="l">
                  <a:buFont typeface="Arial" panose="020B0604020202020204" pitchFamily="34" charset="0"/>
                  <a:buChar char="•"/>
                </a:pPr>
                <a:r>
                  <a:rPr lang="en-US" sz="1200" dirty="0"/>
                  <a:t>Investigate different number of atom types with the OBC2 model.</a:t>
                </a:r>
              </a:p>
              <a:p>
                <a:pPr marL="514350" indent="-285750" algn="l">
                  <a:buFont typeface="Arial" panose="020B0604020202020204" pitchFamily="34" charset="0"/>
                  <a:buChar char="•"/>
                </a:pPr>
                <a:endParaRPr lang="en-US" sz="1200" dirty="0"/>
              </a:p>
              <a:p>
                <a:pPr marL="514350" indent="-285750" algn="l">
                  <a:buFont typeface="Arial" panose="020B0604020202020204" pitchFamily="34" charset="0"/>
                  <a:buChar char="•"/>
                </a:pPr>
                <a:r>
                  <a:rPr lang="en-US" sz="1200" dirty="0"/>
                  <a:t>Modify the OBC2 model or try a different implicit solvent model.</a:t>
                </a:r>
              </a:p>
              <a:p>
                <a:pPr marL="971550" lvl="1" indent="-285750">
                  <a:spcBef>
                    <a:spcPts val="320"/>
                  </a:spcBef>
                  <a:buSzPts val="1600"/>
                  <a:buFont typeface="Arial" panose="020B0604020202020204" pitchFamily="34" charset="0"/>
                  <a:buChar char="•"/>
                </a:pPr>
                <a:endParaRPr lang="en-US" sz="1200" dirty="0"/>
              </a:p>
              <a:p>
                <a:pPr marL="228600" lvl="0" indent="0" algn="l" rtl="0">
                  <a:lnSpc>
                    <a:spcPct val="100000"/>
                  </a:lnSpc>
                  <a:spcBef>
                    <a:spcPts val="320"/>
                  </a:spcBef>
                  <a:spcAft>
                    <a:spcPts val="0"/>
                  </a:spcAft>
                  <a:buClr>
                    <a:schemeClr val="dk1"/>
                  </a:buClr>
                  <a:buSzPts val="1600"/>
                </a:pPr>
                <a:r>
                  <a:rPr lang="en-US" sz="1200" b="1" u="sng" dirty="0"/>
                  <a:t>Explicit solvent</a:t>
                </a:r>
                <a:r>
                  <a:rPr lang="en-US" sz="1200" b="1" dirty="0"/>
                  <a:t> </a:t>
                </a:r>
                <a:r>
                  <a:rPr lang="en-US" sz="1200" dirty="0"/>
                  <a:t>– integrate host-guest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1200" b="0" i="0" smtClean="0">
                        <a:latin typeface="Cambria Math" panose="02040503050406030204" pitchFamily="18" charset="0"/>
                      </a:rPr>
                      <m:t>Δ</m:t>
                    </m:r>
                    <m:sSub>
                      <m:sSubPr>
                        <m:ctrlPr>
                          <a:rPr lang="en-US" sz="12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200" b="0" i="1" smtClean="0">
                            <a:latin typeface="Cambria Math" panose="02040503050406030204" pitchFamily="18" charset="0"/>
                          </a:rPr>
                          <m:t>𝐺</m:t>
                        </m:r>
                      </m:e>
                      <m:sub>
                        <m:r>
                          <a:rPr lang="en-US" sz="1200" b="0" i="1" smtClean="0">
                            <a:latin typeface="Cambria Math" panose="02040503050406030204" pitchFamily="18" charset="0"/>
                          </a:rPr>
                          <m:t>𝑏</m:t>
                        </m:r>
                      </m:sub>
                    </m:sSub>
                  </m:oMath>
                </a14:m>
                <a:r>
                  <a:rPr lang="en-US" sz="1200" dirty="0"/>
                  <a:t> into training data for future </a:t>
                </a:r>
                <a:r>
                  <a:rPr lang="en-US" sz="1200" dirty="0" err="1"/>
                  <a:t>OpenFF</a:t>
                </a:r>
                <a:r>
                  <a:rPr lang="en-US" sz="1200" dirty="0"/>
                  <a:t> force fields.</a:t>
                </a:r>
                <a:endParaRPr sz="1200" dirty="0"/>
              </a:p>
            </p:txBody>
          </p:sp>
        </mc:Choice>
        <mc:Fallback xmlns="">
          <p:sp>
            <p:nvSpPr>
              <p:cNvPr id="447" name="Google Shape;447;g23e09a1bcf9_0_222"/>
              <p:cNvSpPr txBox="1"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4"/>
              </p:nvPr>
            </p:nvSpPr>
            <p:spPr>
              <a:prstGeom prst="rect">
                <a:avLst/>
              </a:prstGeom>
              <a:blipFill>
                <a:blip r:embed="rId4"/>
                <a:stretch>
                  <a:fillRect r="-462" b="-7000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48" name="Google Shape;448;g23e09a1bcf9_0_222"/>
          <p:cNvSpPr txBox="1">
            <a:spLocks noGrp="1"/>
          </p:cNvSpPr>
          <p:nvPr>
            <p:ph type="body" idx="5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2500" lnSpcReduction="10000"/>
          </a:bodyPr>
          <a:lstStyle/>
          <a:p>
            <a:pPr marL="457200" lvl="0" indent="-2286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15581"/>
              </a:buClr>
              <a:buSzPct val="108108"/>
              <a:buNone/>
            </a:pPr>
            <a:r>
              <a:rPr lang="en-US" dirty="0"/>
              <a:t>What’s next?</a:t>
            </a:r>
            <a:endParaRPr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8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indoor&#10;&#10;Description automatically generated">
            <a:extLst>
              <a:ext uri="{FF2B5EF4-FFF2-40B4-BE49-F238E27FC236}">
                <a16:creationId xmlns:a16="http://schemas.microsoft.com/office/drawing/2014/main" id="{8066171D-5E1F-EF36-E2A5-32C53BCE9A7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6154" y="1054501"/>
            <a:ext cx="2742646" cy="1285178"/>
          </a:xfrm>
          <a:prstGeom prst="rect">
            <a:avLst/>
          </a:prstGeom>
        </p:spPr>
      </p:pic>
      <p:sp>
        <p:nvSpPr>
          <p:cNvPr id="442" name="Google Shape;442;g23e09a1bcf9_0_222"/>
          <p:cNvSpPr txBox="1">
            <a:spLocks noGrp="1"/>
          </p:cNvSpPr>
          <p:nvPr>
            <p:ph type="title"/>
          </p:nvPr>
        </p:nvSpPr>
        <p:spPr>
          <a:xfrm>
            <a:off x="381000" y="0"/>
            <a:ext cx="2895600" cy="819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</a:pPr>
            <a:r>
              <a:rPr lang="en-US" dirty="0"/>
              <a:t>Acknowledgements</a:t>
            </a:r>
            <a:endParaRPr dirty="0"/>
          </a:p>
        </p:txBody>
      </p:sp>
      <p:sp>
        <p:nvSpPr>
          <p:cNvPr id="443" name="Google Shape;443;g23e09a1bcf9_0_222"/>
          <p:cNvSpPr txBox="1">
            <a:spLocks noGrp="1"/>
          </p:cNvSpPr>
          <p:nvPr>
            <p:ph type="body" idx="1"/>
          </p:nvPr>
        </p:nvSpPr>
        <p:spPr>
          <a:xfrm>
            <a:off x="381000" y="2371961"/>
            <a:ext cx="4038600" cy="10648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514350" lvl="0" indent="-285750" algn="just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 panose="020B0604020202020204" pitchFamily="34" charset="0"/>
              <a:buChar char="•"/>
            </a:pPr>
            <a:r>
              <a:rPr lang="en-US" sz="1400" dirty="0"/>
              <a:t>David </a:t>
            </a:r>
            <a:r>
              <a:rPr lang="en-US" sz="1400" dirty="0" err="1"/>
              <a:t>Slochower</a:t>
            </a:r>
            <a:r>
              <a:rPr lang="en-US" sz="1400" dirty="0"/>
              <a:t> (alumni)</a:t>
            </a:r>
          </a:p>
          <a:p>
            <a:pPr marL="514350" lvl="0" indent="-285750" algn="just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 panose="020B0604020202020204" pitchFamily="34" charset="0"/>
              <a:buChar char="•"/>
            </a:pPr>
            <a:r>
              <a:rPr lang="en-US" sz="1400" dirty="0" err="1"/>
              <a:t>Niel</a:t>
            </a:r>
            <a:r>
              <a:rPr lang="en-US" sz="1400" dirty="0"/>
              <a:t> Henriksen (alumni)</a:t>
            </a:r>
          </a:p>
          <a:p>
            <a:pPr marL="514350" lvl="0" indent="-285750" algn="just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 panose="020B0604020202020204" pitchFamily="34" charset="0"/>
              <a:buChar char="•"/>
            </a:pPr>
            <a:r>
              <a:rPr lang="en-US" sz="1400" dirty="0"/>
              <a:t>Mike Gilson</a:t>
            </a:r>
            <a:endParaRPr sz="1400" dirty="0"/>
          </a:p>
        </p:txBody>
      </p:sp>
      <p:sp>
        <p:nvSpPr>
          <p:cNvPr id="444" name="Google Shape;444;g23e09a1bcf9_0_222"/>
          <p:cNvSpPr txBox="1">
            <a:spLocks noGrp="1"/>
          </p:cNvSpPr>
          <p:nvPr>
            <p:ph type="sldNum" idx="12"/>
          </p:nvPr>
        </p:nvSpPr>
        <p:spPr>
          <a:xfrm>
            <a:off x="8458200" y="4629150"/>
            <a:ext cx="4572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en-US"/>
              <a:t>22</a:t>
            </a:fld>
            <a:endParaRPr/>
          </a:p>
        </p:txBody>
      </p:sp>
      <p:sp>
        <p:nvSpPr>
          <p:cNvPr id="446" name="Google Shape;446;g23e09a1bcf9_0_222"/>
          <p:cNvSpPr txBox="1">
            <a:spLocks noGrp="1"/>
          </p:cNvSpPr>
          <p:nvPr>
            <p:ph type="body" idx="3"/>
          </p:nvPr>
        </p:nvSpPr>
        <p:spPr>
          <a:xfrm>
            <a:off x="3276600" y="0"/>
            <a:ext cx="5029200" cy="819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/>
          </a:p>
        </p:txBody>
      </p:sp>
      <p:pic>
        <p:nvPicPr>
          <p:cNvPr id="3" name="Picture 2" descr="A picture containing logo&#10;&#10;Description automatically generated">
            <a:extLst>
              <a:ext uri="{FF2B5EF4-FFF2-40B4-BE49-F238E27FC236}">
                <a16:creationId xmlns:a16="http://schemas.microsoft.com/office/drawing/2014/main" id="{E230AAC3-988B-A48E-FA86-5BA197B93EF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24400" y="1055397"/>
            <a:ext cx="2939598" cy="1286074"/>
          </a:xfrm>
          <a:prstGeom prst="rect">
            <a:avLst/>
          </a:prstGeom>
        </p:spPr>
      </p:pic>
      <p:sp>
        <p:nvSpPr>
          <p:cNvPr id="447" name="Google Shape;447;g23e09a1bcf9_0_222"/>
          <p:cNvSpPr txBox="1">
            <a:spLocks noGrp="1"/>
          </p:cNvSpPr>
          <p:nvPr>
            <p:ph type="body" idx="4"/>
          </p:nvPr>
        </p:nvSpPr>
        <p:spPr>
          <a:xfrm>
            <a:off x="4724400" y="2371961"/>
            <a:ext cx="3962400" cy="2011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514350" lvl="0" indent="-285750" algn="just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 panose="020B0604020202020204" pitchFamily="34" charset="0"/>
              <a:buChar char="•"/>
            </a:pPr>
            <a:r>
              <a:rPr lang="en-US" sz="1400" dirty="0"/>
              <a:t>Simon Boothroyd (alumni)</a:t>
            </a:r>
          </a:p>
          <a:p>
            <a:pPr marL="514350" lvl="0" indent="-285750" algn="just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 panose="020B0604020202020204" pitchFamily="34" charset="0"/>
              <a:buChar char="•"/>
            </a:pPr>
            <a:r>
              <a:rPr lang="en-US" sz="1400" dirty="0"/>
              <a:t>David Dotson</a:t>
            </a:r>
          </a:p>
          <a:p>
            <a:pPr marL="514350" indent="-285750">
              <a:buFont typeface="Arial" panose="020B0604020202020204" pitchFamily="34" charset="0"/>
              <a:buChar char="•"/>
            </a:pPr>
            <a:r>
              <a:rPr lang="en-US" sz="1400" dirty="0"/>
              <a:t>Jeffrey Wagner</a:t>
            </a:r>
          </a:p>
          <a:p>
            <a:pPr marL="514350" lvl="0" indent="-285750" algn="just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 panose="020B0604020202020204" pitchFamily="34" charset="0"/>
              <a:buChar char="•"/>
            </a:pPr>
            <a:r>
              <a:rPr lang="en-US" sz="1400" dirty="0"/>
              <a:t>Matt Thompson</a:t>
            </a:r>
          </a:p>
          <a:p>
            <a:pPr marL="514350" lvl="0" indent="-285750" algn="just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 panose="020B0604020202020204" pitchFamily="34" charset="0"/>
              <a:buChar char="•"/>
            </a:pPr>
            <a:r>
              <a:rPr lang="en-US" sz="1400" dirty="0"/>
              <a:t>Lee-Ping Wang</a:t>
            </a:r>
          </a:p>
        </p:txBody>
      </p:sp>
      <p:pic>
        <p:nvPicPr>
          <p:cNvPr id="1026" name="Picture 2" descr="Technical Support">
            <a:extLst>
              <a:ext uri="{FF2B5EF4-FFF2-40B4-BE49-F238E27FC236}">
                <a16:creationId xmlns:a16="http://schemas.microsoft.com/office/drawing/2014/main" id="{88E32507-EDA6-C0FD-F6F8-BB6DF4C012C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8938" y="4266843"/>
            <a:ext cx="3686124" cy="4799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 descr="Graphical user interface, text&#10;&#10;Description automatically generated">
            <a:extLst>
              <a:ext uri="{FF2B5EF4-FFF2-40B4-BE49-F238E27FC236}">
                <a16:creationId xmlns:a16="http://schemas.microsoft.com/office/drawing/2014/main" id="{E7976722-592A-52DA-22B5-E1190C2E9AB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79120" y="3377786"/>
            <a:ext cx="2757948" cy="7056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330214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4" name="Google Shape;454;g6cbd3a740a_0_0"/>
          <p:cNvSpPr txBox="1">
            <a:spLocks noGrp="1"/>
          </p:cNvSpPr>
          <p:nvPr>
            <p:ph type="ctrTitle"/>
          </p:nvPr>
        </p:nvSpPr>
        <p:spPr>
          <a:xfrm>
            <a:off x="387350" y="1117838"/>
            <a:ext cx="8299500" cy="46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</a:pPr>
            <a:r>
              <a:rPr lang="en-US" dirty="0"/>
              <a:t>Thank you for listening!</a:t>
            </a:r>
            <a:endParaRPr dirty="0"/>
          </a:p>
        </p:txBody>
      </p:sp>
      <p:sp>
        <p:nvSpPr>
          <p:cNvPr id="455" name="Google Shape;455;g6cbd3a740a_0_0"/>
          <p:cNvSpPr txBox="1">
            <a:spLocks noGrp="1"/>
          </p:cNvSpPr>
          <p:nvPr>
            <p:ph type="subTitle" idx="1"/>
          </p:nvPr>
        </p:nvSpPr>
        <p:spPr>
          <a:xfrm>
            <a:off x="383721" y="1613803"/>
            <a:ext cx="8299500" cy="42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000"/>
              <a:buNone/>
            </a:pPr>
            <a:endParaRPr/>
          </a:p>
        </p:txBody>
      </p:sp>
      <p:sp>
        <p:nvSpPr>
          <p:cNvPr id="456" name="Google Shape;456;g6cbd3a740a_0_0"/>
          <p:cNvSpPr txBox="1">
            <a:spLocks noGrp="1"/>
          </p:cNvSpPr>
          <p:nvPr>
            <p:ph type="sldNum" idx="12"/>
          </p:nvPr>
        </p:nvSpPr>
        <p:spPr>
          <a:xfrm>
            <a:off x="8458200" y="4629150"/>
            <a:ext cx="457200" cy="30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en-US"/>
              <a:t>23</a:t>
            </a:fld>
            <a:endParaRPr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1"/>
          <p:cNvSpPr txBox="1">
            <a:spLocks noGrp="1"/>
          </p:cNvSpPr>
          <p:nvPr>
            <p:ph type="ctr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Montserrat"/>
              <a:buNone/>
            </a:pPr>
            <a:r>
              <a:rPr lang="en-US" sz="2250" dirty="0"/>
              <a:t>Supplementary Slides</a:t>
            </a:r>
            <a:endParaRPr sz="2250" dirty="0"/>
          </a:p>
        </p:txBody>
      </p:sp>
      <p:sp>
        <p:nvSpPr>
          <p:cNvPr id="2" name="Subtitle 1">
            <a:extLst>
              <a:ext uri="{FF2B5EF4-FFF2-40B4-BE49-F238E27FC236}">
                <a16:creationId xmlns:a16="http://schemas.microsoft.com/office/drawing/2014/main" id="{3D56F9C9-9B8B-0913-2D56-C539296182B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43055843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2E518AD-F3A8-607A-BCB3-82D3C77834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Host-Guest Binding Calculations</a:t>
            </a:r>
            <a:endParaRPr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546F91A-DE11-9F28-1ACD-8B1F346FBB78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25</a:t>
            </a:fld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7B245334-03BD-A122-CCAC-E53606F2CA5F}"/>
              </a:ext>
            </a:extLst>
          </p:cNvPr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en-US" dirty="0"/>
              <a:t>Host conformational restraints</a:t>
            </a:r>
            <a:endParaRPr dirty="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BB8504A4-552A-3E44-D7D1-FCA9BB90ED52}"/>
              </a:ext>
            </a:extLst>
          </p:cNvPr>
          <p:cNvGrpSpPr>
            <a:grpSpLocks noChangeAspect="1"/>
          </p:cNvGrpSpPr>
          <p:nvPr/>
        </p:nvGrpSpPr>
        <p:grpSpPr>
          <a:xfrm>
            <a:off x="453397" y="1722145"/>
            <a:ext cx="2103120" cy="916493"/>
            <a:chOff x="4760205" y="2306972"/>
            <a:chExt cx="3657600" cy="1593909"/>
          </a:xfrm>
        </p:grpSpPr>
        <p:pic>
          <p:nvPicPr>
            <p:cNvPr id="10" name="Picture 9" descr="A picture containing LEGO, toy&#10;&#10;Description automatically generated">
              <a:extLst>
                <a:ext uri="{FF2B5EF4-FFF2-40B4-BE49-F238E27FC236}">
                  <a16:creationId xmlns:a16="http://schemas.microsoft.com/office/drawing/2014/main" id="{4C7CB2E1-D554-819B-5B09-1F7DFB65698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t="29239" b="27184"/>
            <a:stretch/>
          </p:blipFill>
          <p:spPr>
            <a:xfrm>
              <a:off x="4760205" y="2306972"/>
              <a:ext cx="3657600" cy="1593909"/>
            </a:xfrm>
            <a:prstGeom prst="rect">
              <a:avLst/>
            </a:prstGeom>
          </p:spPr>
        </p:pic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DAA47E24-09A1-4BAE-AE00-C7E3D8D457E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754282" y="2993566"/>
              <a:ext cx="316459" cy="55219"/>
            </a:xfrm>
            <a:prstGeom prst="line">
              <a:avLst/>
            </a:prstGeom>
            <a:ln w="12700"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CA4A5FD8-7839-6FA3-ED72-4C81F82A08FD}"/>
                </a:ext>
              </a:extLst>
            </p:cNvPr>
            <p:cNvCxnSpPr>
              <a:cxnSpLocks/>
              <a:endCxn id="23" idx="0"/>
            </p:cNvCxnSpPr>
            <p:nvPr/>
          </p:nvCxnSpPr>
          <p:spPr>
            <a:xfrm flipV="1">
              <a:off x="5676341" y="3008698"/>
              <a:ext cx="57644" cy="340630"/>
            </a:xfrm>
            <a:prstGeom prst="line">
              <a:avLst/>
            </a:prstGeom>
            <a:ln w="12700"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9D127EF1-5868-EA90-C0F7-63ED4B87B2F5}"/>
                </a:ext>
              </a:extLst>
            </p:cNvPr>
            <p:cNvCxnSpPr>
              <a:cxnSpLocks/>
              <a:endCxn id="14" idx="5"/>
            </p:cNvCxnSpPr>
            <p:nvPr/>
          </p:nvCxnSpPr>
          <p:spPr>
            <a:xfrm>
              <a:off x="6091293" y="2992483"/>
              <a:ext cx="178079" cy="114246"/>
            </a:xfrm>
            <a:prstGeom prst="line">
              <a:avLst/>
            </a:prstGeom>
            <a:ln w="12700"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3CDFBF59-08B5-5D39-32DA-C96F7582344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191323" y="3028680"/>
              <a:ext cx="91440" cy="91440"/>
            </a:xfrm>
            <a:prstGeom prst="ellipse">
              <a:avLst/>
            </a:prstGeom>
            <a:solidFill>
              <a:schemeClr val="accent2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130AEC1A-F066-15A5-B96D-F55DF9FC843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044772" y="2948844"/>
              <a:ext cx="91440" cy="91440"/>
            </a:xfrm>
            <a:prstGeom prst="ellipse">
              <a:avLst/>
            </a:prstGeom>
            <a:solidFill>
              <a:schemeClr val="accent2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6" name="TextBox 15">
                  <a:extLst>
                    <a:ext uri="{FF2B5EF4-FFF2-40B4-BE49-F238E27FC236}">
                      <a16:creationId xmlns:a16="http://schemas.microsoft.com/office/drawing/2014/main" id="{43F696A0-5930-36A3-D257-F6790A156CA8}"/>
                    </a:ext>
                  </a:extLst>
                </p:cNvPr>
                <p:cNvSpPr txBox="1"/>
                <p:nvPr/>
              </p:nvSpPr>
              <p:spPr>
                <a:xfrm>
                  <a:off x="5889844" y="3064867"/>
                  <a:ext cx="173894" cy="153888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10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000" b="0" i="1" smtClean="0">
                                <a:latin typeface="Cambria Math" panose="02040503050406030204" pitchFamily="18" charset="0"/>
                              </a:rPr>
                              <m:t>𝜙</m:t>
                            </m:r>
                          </m:e>
                          <m:sub>
                            <m:r>
                              <a:rPr lang="en-US" sz="1000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oMath>
                    </m:oMathPara>
                  </a14:m>
                  <a:endParaRPr sz="1000" dirty="0"/>
                </a:p>
              </p:txBody>
            </p:sp>
          </mc:Choice>
          <mc:Fallback xmlns="">
            <p:sp>
              <p:nvSpPr>
                <p:cNvPr id="19" name="TextBox 18">
                  <a:extLst>
                    <a:ext uri="{FF2B5EF4-FFF2-40B4-BE49-F238E27FC236}">
                      <a16:creationId xmlns:a16="http://schemas.microsoft.com/office/drawing/2014/main" id="{68B0EAC8-605C-4D0D-090B-A32E29A7B196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889844" y="3064867"/>
                  <a:ext cx="173894" cy="153888"/>
                </a:xfrm>
                <a:prstGeom prst="rect">
                  <a:avLst/>
                </a:prstGeom>
                <a:blipFill>
                  <a:blip r:embed="rId3"/>
                  <a:stretch>
                    <a:fillRect l="-26667" r="-6667" b="-23077"/>
                  </a:stretch>
                </a:blipFill>
              </p:spPr>
              <p:txBody>
                <a:bodyPr/>
                <a:lstStyle/>
                <a:p>
                  <a:r>
                    <a:rPr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547CD382-1BA1-46B8-C680-5A5ADC15CBF0}"/>
                </a:ext>
              </a:extLst>
            </p:cNvPr>
            <p:cNvCxnSpPr>
              <a:cxnSpLocks/>
              <a:stCxn id="24" idx="2"/>
              <a:endCxn id="21" idx="6"/>
            </p:cNvCxnSpPr>
            <p:nvPr/>
          </p:nvCxnSpPr>
          <p:spPr>
            <a:xfrm>
              <a:off x="7185568" y="2992483"/>
              <a:ext cx="430418" cy="84325"/>
            </a:xfrm>
            <a:prstGeom prst="line">
              <a:avLst/>
            </a:prstGeom>
            <a:ln w="12700"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5CB03E2E-6EA0-3CD2-DBF7-DFCF0DFA855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933836" y="2992483"/>
              <a:ext cx="322942" cy="65738"/>
            </a:xfrm>
            <a:prstGeom prst="line">
              <a:avLst/>
            </a:prstGeom>
            <a:ln w="12700"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4FCD15C1-831A-37EF-8AB9-E2A98F62409D}"/>
                </a:ext>
              </a:extLst>
            </p:cNvPr>
            <p:cNvCxnSpPr>
              <a:cxnSpLocks/>
            </p:cNvCxnSpPr>
            <p:nvPr/>
          </p:nvCxnSpPr>
          <p:spPr>
            <a:xfrm>
              <a:off x="7566791" y="3076432"/>
              <a:ext cx="118174" cy="278565"/>
            </a:xfrm>
            <a:prstGeom prst="line">
              <a:avLst/>
            </a:prstGeom>
            <a:ln w="12700"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26A2134E-CBC3-6C54-3C16-A4F324E609E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647298" y="3333514"/>
              <a:ext cx="91440" cy="91440"/>
            </a:xfrm>
            <a:prstGeom prst="ellipse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E5234E62-8023-E814-CBF2-8658BC1EB84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524546" y="3031088"/>
              <a:ext cx="91440" cy="91440"/>
            </a:xfrm>
            <a:prstGeom prst="ellipse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2" name="TextBox 21">
                  <a:extLst>
                    <a:ext uri="{FF2B5EF4-FFF2-40B4-BE49-F238E27FC236}">
                      <a16:creationId xmlns:a16="http://schemas.microsoft.com/office/drawing/2014/main" id="{569FBA68-0ABF-61B5-B106-A09332DD0980}"/>
                    </a:ext>
                  </a:extLst>
                </p:cNvPr>
                <p:cNvSpPr txBox="1"/>
                <p:nvPr/>
              </p:nvSpPr>
              <p:spPr>
                <a:xfrm>
                  <a:off x="7276868" y="3062262"/>
                  <a:ext cx="176843" cy="153888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10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000" b="0" i="1" smtClean="0">
                                <a:latin typeface="Cambria Math" panose="02040503050406030204" pitchFamily="18" charset="0"/>
                              </a:rPr>
                              <m:t>𝜙</m:t>
                            </m:r>
                          </m:e>
                          <m:sub>
                            <m:r>
                              <a:rPr lang="en-US" sz="10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oMath>
                    </m:oMathPara>
                  </a14:m>
                  <a:endParaRPr sz="1000" dirty="0"/>
                </a:p>
              </p:txBody>
            </p:sp>
          </mc:Choice>
          <mc:Fallback xmlns="">
            <p:sp>
              <p:nvSpPr>
                <p:cNvPr id="24" name="TextBox 23">
                  <a:extLst>
                    <a:ext uri="{FF2B5EF4-FFF2-40B4-BE49-F238E27FC236}">
                      <a16:creationId xmlns:a16="http://schemas.microsoft.com/office/drawing/2014/main" id="{DADEA49A-6449-A762-9E2C-A5F76BAD6439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276868" y="3062262"/>
                  <a:ext cx="176843" cy="153888"/>
                </a:xfrm>
                <a:prstGeom prst="rect">
                  <a:avLst/>
                </a:prstGeom>
                <a:blipFill>
                  <a:blip r:embed="rId4"/>
                  <a:stretch>
                    <a:fillRect l="-26667" t="-7692" r="-6667" b="-23077"/>
                  </a:stretch>
                </a:blipFill>
              </p:spPr>
              <p:txBody>
                <a:bodyPr/>
                <a:lstStyle/>
                <a:p>
                  <a:r>
                    <a:rPr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AF23FF08-2F00-D394-F030-1BE66C0C82E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88265" y="3008698"/>
              <a:ext cx="91440" cy="91440"/>
            </a:xfrm>
            <a:prstGeom prst="ellipse">
              <a:avLst/>
            </a:prstGeom>
            <a:solidFill>
              <a:schemeClr val="accent2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24" name="Oval 23">
              <a:extLst>
                <a:ext uri="{FF2B5EF4-FFF2-40B4-BE49-F238E27FC236}">
                  <a16:creationId xmlns:a16="http://schemas.microsoft.com/office/drawing/2014/main" id="{D73CE241-C3AA-D6BE-A342-3DDAB17E4B3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185568" y="2946763"/>
              <a:ext cx="91440" cy="91440"/>
            </a:xfrm>
            <a:prstGeom prst="ellipse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C346B8D5-7E88-6A95-A695-5EEB74817CF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908428" y="3005264"/>
              <a:ext cx="91440" cy="91440"/>
            </a:xfrm>
            <a:prstGeom prst="ellipse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5609DB73-7DD2-7D41-1C1A-896112305D5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34432" y="3305282"/>
              <a:ext cx="91440" cy="91440"/>
            </a:xfrm>
            <a:prstGeom prst="ellipse">
              <a:avLst/>
            </a:prstGeom>
            <a:solidFill>
              <a:schemeClr val="accent2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0971189A-FF0C-6EA8-1245-8C1EB316DABB}"/>
              </a:ext>
            </a:extLst>
          </p:cNvPr>
          <p:cNvGrpSpPr>
            <a:grpSpLocks noChangeAspect="1"/>
          </p:cNvGrpSpPr>
          <p:nvPr/>
        </p:nvGrpSpPr>
        <p:grpSpPr>
          <a:xfrm>
            <a:off x="2945341" y="872540"/>
            <a:ext cx="3762551" cy="1699210"/>
            <a:chOff x="2051253" y="724778"/>
            <a:chExt cx="8099000" cy="3657600"/>
          </a:xfrm>
        </p:grpSpPr>
        <p:pic>
          <p:nvPicPr>
            <p:cNvPr id="28" name="Picture 27" descr="Chart, radar chart&#10;&#10;Description automatically generated">
              <a:extLst>
                <a:ext uri="{FF2B5EF4-FFF2-40B4-BE49-F238E27FC236}">
                  <a16:creationId xmlns:a16="http://schemas.microsoft.com/office/drawing/2014/main" id="{91502BBE-6F65-A515-9CE1-CB4F9D279A0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492653" y="724778"/>
              <a:ext cx="3657600" cy="3657600"/>
            </a:xfrm>
            <a:prstGeom prst="rect">
              <a:avLst/>
            </a:prstGeom>
          </p:spPr>
        </p:pic>
        <p:pic>
          <p:nvPicPr>
            <p:cNvPr id="29" name="Picture 28" descr="Chart, radar chart&#10;&#10;Description automatically generated">
              <a:extLst>
                <a:ext uri="{FF2B5EF4-FFF2-40B4-BE49-F238E27FC236}">
                  <a16:creationId xmlns:a16="http://schemas.microsoft.com/office/drawing/2014/main" id="{DE5DF241-9AAD-D1CB-8858-D268E47E4CF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2051253" y="724778"/>
              <a:ext cx="3657600" cy="3657600"/>
            </a:xfrm>
            <a:prstGeom prst="rect">
              <a:avLst/>
            </a:prstGeom>
          </p:spPr>
        </p:pic>
        <p:sp>
          <p:nvSpPr>
            <p:cNvPr id="30" name="Right Arrow 29">
              <a:extLst>
                <a:ext uri="{FF2B5EF4-FFF2-40B4-BE49-F238E27FC236}">
                  <a16:creationId xmlns:a16="http://schemas.microsoft.com/office/drawing/2014/main" id="{450208A6-782F-286E-BFAC-F41FBA3FA56B}"/>
                </a:ext>
              </a:extLst>
            </p:cNvPr>
            <p:cNvSpPr/>
            <p:nvPr/>
          </p:nvSpPr>
          <p:spPr>
            <a:xfrm>
              <a:off x="5552773" y="2339659"/>
              <a:ext cx="1095960" cy="427839"/>
            </a:xfrm>
            <a:prstGeom prst="rightArrow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886ADDEB-6170-E788-AAD5-460CD987716A}"/>
              </a:ext>
            </a:extLst>
          </p:cNvPr>
          <p:cNvGrpSpPr>
            <a:grpSpLocks noChangeAspect="1"/>
          </p:cNvGrpSpPr>
          <p:nvPr/>
        </p:nvGrpSpPr>
        <p:grpSpPr>
          <a:xfrm>
            <a:off x="2910150" y="2867147"/>
            <a:ext cx="3898150" cy="1760449"/>
            <a:chOff x="2051253" y="4382378"/>
            <a:chExt cx="8099000" cy="3657600"/>
          </a:xfrm>
        </p:grpSpPr>
        <p:pic>
          <p:nvPicPr>
            <p:cNvPr id="32" name="Picture 31">
              <a:extLst>
                <a:ext uri="{FF2B5EF4-FFF2-40B4-BE49-F238E27FC236}">
                  <a16:creationId xmlns:a16="http://schemas.microsoft.com/office/drawing/2014/main" id="{4395C372-9104-A050-FE1D-302401CD8083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2051253" y="4382378"/>
              <a:ext cx="3657600" cy="3657600"/>
            </a:xfrm>
            <a:prstGeom prst="rect">
              <a:avLst/>
            </a:prstGeom>
          </p:spPr>
        </p:pic>
        <p:pic>
          <p:nvPicPr>
            <p:cNvPr id="33" name="Picture 32" descr="Chart&#10;&#10;Description automatically generated with medium confidence">
              <a:extLst>
                <a:ext uri="{FF2B5EF4-FFF2-40B4-BE49-F238E27FC236}">
                  <a16:creationId xmlns:a16="http://schemas.microsoft.com/office/drawing/2014/main" id="{82CDB310-C0E1-1FBE-2336-F64B1FEC3CFE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6492653" y="4382378"/>
              <a:ext cx="3657600" cy="3657600"/>
            </a:xfrm>
            <a:prstGeom prst="rect">
              <a:avLst/>
            </a:prstGeom>
          </p:spPr>
        </p:pic>
        <p:sp>
          <p:nvSpPr>
            <p:cNvPr id="34" name="Right Arrow 33">
              <a:extLst>
                <a:ext uri="{FF2B5EF4-FFF2-40B4-BE49-F238E27FC236}">
                  <a16:creationId xmlns:a16="http://schemas.microsoft.com/office/drawing/2014/main" id="{FEE5B331-2536-740C-C4CA-A2FA780DA3D4}"/>
                </a:ext>
              </a:extLst>
            </p:cNvPr>
            <p:cNvSpPr/>
            <p:nvPr/>
          </p:nvSpPr>
          <p:spPr>
            <a:xfrm>
              <a:off x="5552773" y="5997259"/>
              <a:ext cx="1095960" cy="427839"/>
            </a:xfrm>
            <a:prstGeom prst="rightArrow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1AC18D6C-51F4-A3EE-2D4C-30F98805B898}"/>
                  </a:ext>
                </a:extLst>
              </p:cNvPr>
              <p:cNvSpPr txBox="1"/>
              <p:nvPr/>
            </p:nvSpPr>
            <p:spPr>
              <a:xfrm>
                <a:off x="99765" y="2698519"/>
                <a:ext cx="2810385" cy="95725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100" u="sng" dirty="0"/>
                  <a:t>Cyclodextrin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sz="1100" dirty="0"/>
                  <a:t>2 dihedral restraints on glycosidic link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11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100" b="0" i="1" smtClean="0">
                            <a:latin typeface="Cambria Math" panose="02040503050406030204" pitchFamily="18" charset="0"/>
                          </a:rPr>
                          <m:t>𝑘</m:t>
                        </m:r>
                      </m:e>
                      <m:sub>
                        <m:r>
                          <a:rPr lang="en-US" sz="1100" b="0" i="1" smtClean="0">
                            <a:latin typeface="Cambria Math" panose="02040503050406030204" pitchFamily="18" charset="0"/>
                          </a:rPr>
                          <m:t>𝜙</m:t>
                        </m:r>
                      </m:sub>
                    </m:sSub>
                    <m:r>
                      <a:rPr lang="en-US" sz="1100" b="0" i="1" smtClean="0">
                        <a:latin typeface="Cambria Math" panose="02040503050406030204" pitchFamily="18" charset="0"/>
                      </a:rPr>
                      <m:t>=6.0 </m:t>
                    </m:r>
                    <m:r>
                      <m:rPr>
                        <m:nor/>
                      </m:rPr>
                      <a:rPr lang="en-US" sz="1100" b="0" i="0" smtClean="0">
                        <a:latin typeface="Cambria Math" panose="02040503050406030204" pitchFamily="18" charset="0"/>
                      </a:rPr>
                      <m:t>kcal</m:t>
                    </m:r>
                    <m:r>
                      <m:rPr>
                        <m:nor/>
                      </m:rPr>
                      <a:rPr lang="en-US" sz="1100" b="0" i="0" smtClean="0">
                        <a:latin typeface="Cambria Math" panose="02040503050406030204" pitchFamily="18" charset="0"/>
                      </a:rPr>
                      <m:t>/</m:t>
                    </m:r>
                    <m:r>
                      <m:rPr>
                        <m:nor/>
                      </m:rPr>
                      <a:rPr lang="en-US" sz="1100" b="0" i="0" smtClean="0">
                        <a:latin typeface="Cambria Math" panose="02040503050406030204" pitchFamily="18" charset="0"/>
                      </a:rPr>
                      <m:t>mol</m:t>
                    </m:r>
                    <m:r>
                      <m:rPr>
                        <m:nor/>
                      </m:rPr>
                      <a:rPr lang="en-US" sz="1100" b="0" i="0" smtClean="0">
                        <a:latin typeface="Cambria Math" panose="02040503050406030204" pitchFamily="18" charset="0"/>
                      </a:rPr>
                      <m:t>/</m:t>
                    </m:r>
                    <m:sSup>
                      <m:sSupPr>
                        <m:ctrlPr>
                          <a:rPr lang="en-US" sz="11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en-US" sz="1100">
                            <a:latin typeface="Cambria Math" panose="02040503050406030204" pitchFamily="18" charset="0"/>
                          </a:rPr>
                          <m:t>rad</m:t>
                        </m:r>
                      </m:e>
                      <m:sup>
                        <m:r>
                          <a:rPr lang="en-US" sz="11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endParaRPr lang="en-US" sz="1100" dirty="0"/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sz="1100" dirty="0"/>
                  <a:t>𝛼CD –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sz="11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11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100" b="0" i="1" smtClean="0">
                                <a:latin typeface="Cambria Math" panose="02040503050406030204" pitchFamily="18" charset="0"/>
                              </a:rPr>
                              <m:t>𝜙</m:t>
                            </m:r>
                          </m:e>
                          <m:sub>
                            <m:r>
                              <a:rPr lang="en-US" sz="1100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r>
                          <a:rPr lang="en-US" sz="1100" b="0" i="1" smtClean="0">
                            <a:latin typeface="Cambria Math" panose="020405030504060302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en-US" sz="11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100" b="0" i="1" smtClean="0">
                                <a:latin typeface="Cambria Math" panose="02040503050406030204" pitchFamily="18" charset="0"/>
                              </a:rPr>
                              <m:t>𝜙</m:t>
                            </m:r>
                          </m:e>
                          <m:sub>
                            <m:r>
                              <a:rPr lang="en-US" sz="11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e>
                    </m:d>
                    <m:r>
                      <a:rPr lang="en-US" sz="1100" b="0" i="1" smtClean="0">
                        <a:latin typeface="Cambria Math" panose="02040503050406030204" pitchFamily="18" charset="0"/>
                      </a:rPr>
                      <m:t>=[−108.8</m:t>
                    </m:r>
                    <m:r>
                      <a:rPr lang="en-US" sz="11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°</m:t>
                    </m:r>
                    <m:r>
                      <a:rPr lang="en-US" sz="1100" b="0" i="1" smtClean="0">
                        <a:latin typeface="Cambria Math" panose="02040503050406030204" pitchFamily="18" charset="0"/>
                      </a:rPr>
                      <m:t>,104.3</m:t>
                    </m:r>
                    <m:r>
                      <a:rPr lang="en-US" sz="11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°</m:t>
                    </m:r>
                    <m:r>
                      <a:rPr lang="en-US" sz="1100" b="0" i="1" smtClean="0">
                        <a:latin typeface="Cambria Math" panose="02040503050406030204" pitchFamily="18" charset="0"/>
                      </a:rPr>
                      <m:t>]</m:t>
                    </m:r>
                  </m:oMath>
                </a14:m>
                <a:endParaRPr lang="en-US" sz="1100" dirty="0"/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sz="1100" dirty="0"/>
                  <a:t>𝛽CD –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sz="11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11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100" b="0" i="1" smtClean="0">
                                <a:latin typeface="Cambria Math" panose="02040503050406030204" pitchFamily="18" charset="0"/>
                              </a:rPr>
                              <m:t>𝜙</m:t>
                            </m:r>
                          </m:e>
                          <m:sub>
                            <m:r>
                              <a:rPr lang="en-US" sz="1100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r>
                          <a:rPr lang="en-US" sz="1100" b="0" i="1" smtClean="0">
                            <a:latin typeface="Cambria Math" panose="020405030504060302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en-US" sz="11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100" b="0" i="1" smtClean="0">
                                <a:latin typeface="Cambria Math" panose="02040503050406030204" pitchFamily="18" charset="0"/>
                              </a:rPr>
                              <m:t>𝜙</m:t>
                            </m:r>
                          </m:e>
                          <m:sub>
                            <m:r>
                              <a:rPr lang="en-US" sz="11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e>
                    </m:d>
                    <m:r>
                      <a:rPr lang="en-US" sz="1100" b="0" i="1" smtClean="0">
                        <a:latin typeface="Cambria Math" panose="02040503050406030204" pitchFamily="18" charset="0"/>
                      </a:rPr>
                      <m:t>=[−112.5</m:t>
                    </m:r>
                    <m:r>
                      <a:rPr lang="en-US" sz="11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°</m:t>
                    </m:r>
                    <m:r>
                      <a:rPr lang="en-US" sz="1100" b="0" i="1" smtClean="0">
                        <a:latin typeface="Cambria Math" panose="02040503050406030204" pitchFamily="18" charset="0"/>
                      </a:rPr>
                      <m:t>,108.7</m:t>
                    </m:r>
                    <m:r>
                      <a:rPr lang="en-US" sz="11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°</m:t>
                    </m:r>
                    <m:r>
                      <a:rPr lang="en-US" sz="1100" b="0" i="1" smtClean="0">
                        <a:latin typeface="Cambria Math" panose="02040503050406030204" pitchFamily="18" charset="0"/>
                      </a:rPr>
                      <m:t>]</m:t>
                    </m:r>
                  </m:oMath>
                </a14:m>
                <a:endParaRPr lang="en-US" sz="1100" dirty="0"/>
              </a:p>
            </p:txBody>
          </p:sp>
        </mc:Choice>
        <mc:Fallback xmlns=""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1AC18D6C-51F4-A3EE-2D4C-30F98805B89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9765" y="2698519"/>
                <a:ext cx="2810385" cy="957250"/>
              </a:xfrm>
              <a:prstGeom prst="rect">
                <a:avLst/>
              </a:prstGeom>
              <a:blipFill>
                <a:blip r:embed="rId9"/>
                <a:stretch>
                  <a:fillRect b="-3947"/>
                </a:stretch>
              </a:blipFill>
            </p:spPr>
            <p:txBody>
              <a:bodyPr/>
              <a:lstStyle/>
              <a:p>
                <a:r>
                  <a:rPr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id="{E12FC387-1922-69AD-471B-45BC3766B99E}"/>
                  </a:ext>
                </a:extLst>
              </p:cNvPr>
              <p:cNvSpPr txBox="1"/>
              <p:nvPr/>
            </p:nvSpPr>
            <p:spPr>
              <a:xfrm>
                <a:off x="6669516" y="1289928"/>
                <a:ext cx="2017284" cy="79534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100" u="sng" dirty="0"/>
                  <a:t>Cucurbiturils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sz="1100" dirty="0"/>
                  <a:t>CB7 – 14 jack restraints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sz="1100" dirty="0"/>
                  <a:t>CB8 – 16 jack restraints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11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100" b="0" i="1" smtClean="0">
                            <a:latin typeface="Cambria Math" panose="02040503050406030204" pitchFamily="18" charset="0"/>
                          </a:rPr>
                          <m:t>𝑘</m:t>
                        </m:r>
                      </m:e>
                      <m:sub>
                        <m:r>
                          <a:rPr lang="en-US" sz="1100" b="0" i="1" smtClean="0">
                            <a:latin typeface="Cambria Math" panose="02040503050406030204" pitchFamily="18" charset="0"/>
                          </a:rPr>
                          <m:t>𝑗𝑎𝑐𝑘</m:t>
                        </m:r>
                      </m:sub>
                    </m:sSub>
                    <m:r>
                      <a:rPr lang="en-US" sz="1100" b="0" i="1" smtClean="0">
                        <a:latin typeface="Cambria Math" panose="02040503050406030204" pitchFamily="18" charset="0"/>
                      </a:rPr>
                      <m:t>=15.0 </m:t>
                    </m:r>
                    <m:r>
                      <m:rPr>
                        <m:nor/>
                      </m:rPr>
                      <a:rPr lang="en-US" sz="1100" b="0" i="0" smtClean="0">
                        <a:latin typeface="Cambria Math" panose="02040503050406030204" pitchFamily="18" charset="0"/>
                      </a:rPr>
                      <m:t>kcal</m:t>
                    </m:r>
                    <m:r>
                      <m:rPr>
                        <m:nor/>
                      </m:rPr>
                      <a:rPr lang="en-US" sz="1100" b="0" i="0" smtClean="0">
                        <a:latin typeface="Cambria Math" panose="02040503050406030204" pitchFamily="18" charset="0"/>
                      </a:rPr>
                      <m:t>/</m:t>
                    </m:r>
                    <m:r>
                      <m:rPr>
                        <m:nor/>
                      </m:rPr>
                      <a:rPr lang="en-US" sz="1100" b="0" i="0" smtClean="0">
                        <a:latin typeface="Cambria Math" panose="02040503050406030204" pitchFamily="18" charset="0"/>
                      </a:rPr>
                      <m:t>mol</m:t>
                    </m:r>
                    <m:r>
                      <m:rPr>
                        <m:nor/>
                      </m:rPr>
                      <a:rPr lang="en-US" sz="1100" b="0" i="0" smtClean="0">
                        <a:latin typeface="Cambria Math" panose="02040503050406030204" pitchFamily="18" charset="0"/>
                      </a:rPr>
                      <m:t>/</m:t>
                    </m:r>
                    <m:sSup>
                      <m:sSupPr>
                        <m:ctrlPr>
                          <a:rPr lang="en-US" sz="11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en-US" sz="1100" b="0" i="0" smtClean="0">
                            <a:latin typeface="Cambria Math" panose="02040503050406030204" pitchFamily="18" charset="0"/>
                          </a:rPr>
                          <m:t>Å</m:t>
                        </m:r>
                      </m:e>
                      <m:sup>
                        <m:r>
                          <a:rPr lang="en-US" sz="11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endParaRPr lang="en-US" sz="1100" dirty="0"/>
              </a:p>
            </p:txBody>
          </p:sp>
        </mc:Choice>
        <mc:Fallback xmlns=""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id="{E12FC387-1922-69AD-471B-45BC3766B99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69516" y="1289928"/>
                <a:ext cx="2017284" cy="795346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B7787BAF-8196-4CDF-3421-517077885198}"/>
                  </a:ext>
                </a:extLst>
              </p:cNvPr>
              <p:cNvSpPr txBox="1"/>
              <p:nvPr/>
            </p:nvSpPr>
            <p:spPr>
              <a:xfrm>
                <a:off x="6669516" y="3349699"/>
                <a:ext cx="2194832" cy="79534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100" u="sng" dirty="0"/>
                  <a:t>Octa acids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sz="1100" dirty="0"/>
                  <a:t>OA – 12 jack restraints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sz="1100" dirty="0"/>
                  <a:t>TEMOA – 12 jack restraints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11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100" b="0" i="1" smtClean="0">
                            <a:latin typeface="Cambria Math" panose="02040503050406030204" pitchFamily="18" charset="0"/>
                          </a:rPr>
                          <m:t>𝑘</m:t>
                        </m:r>
                      </m:e>
                      <m:sub>
                        <m:r>
                          <a:rPr lang="en-US" sz="1100" b="0" i="1" smtClean="0">
                            <a:latin typeface="Cambria Math" panose="02040503050406030204" pitchFamily="18" charset="0"/>
                          </a:rPr>
                          <m:t>𝑗𝑎𝑐𝑘</m:t>
                        </m:r>
                      </m:sub>
                    </m:sSub>
                    <m:r>
                      <a:rPr lang="en-US" sz="1100" b="0" i="1" smtClean="0">
                        <a:latin typeface="Cambria Math" panose="02040503050406030204" pitchFamily="18" charset="0"/>
                      </a:rPr>
                      <m:t>=25.0 </m:t>
                    </m:r>
                    <m:r>
                      <m:rPr>
                        <m:nor/>
                      </m:rPr>
                      <a:rPr lang="en-US" sz="1100" b="0" i="0" smtClean="0">
                        <a:latin typeface="Cambria Math" panose="02040503050406030204" pitchFamily="18" charset="0"/>
                      </a:rPr>
                      <m:t>kcal</m:t>
                    </m:r>
                    <m:r>
                      <m:rPr>
                        <m:nor/>
                      </m:rPr>
                      <a:rPr lang="en-US" sz="1100" b="0" i="0" smtClean="0">
                        <a:latin typeface="Cambria Math" panose="02040503050406030204" pitchFamily="18" charset="0"/>
                      </a:rPr>
                      <m:t>/</m:t>
                    </m:r>
                    <m:r>
                      <m:rPr>
                        <m:nor/>
                      </m:rPr>
                      <a:rPr lang="en-US" sz="1100" b="0" i="0" smtClean="0">
                        <a:latin typeface="Cambria Math" panose="02040503050406030204" pitchFamily="18" charset="0"/>
                      </a:rPr>
                      <m:t>mol</m:t>
                    </m:r>
                    <m:r>
                      <m:rPr>
                        <m:nor/>
                      </m:rPr>
                      <a:rPr lang="en-US" sz="1100" b="0" i="0" smtClean="0">
                        <a:latin typeface="Cambria Math" panose="02040503050406030204" pitchFamily="18" charset="0"/>
                      </a:rPr>
                      <m:t>/</m:t>
                    </m:r>
                    <m:sSup>
                      <m:sSupPr>
                        <m:ctrlPr>
                          <a:rPr lang="en-US" sz="11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en-US" sz="1100" b="0" i="0" smtClean="0">
                            <a:latin typeface="Cambria Math" panose="02040503050406030204" pitchFamily="18" charset="0"/>
                          </a:rPr>
                          <m:t>Å</m:t>
                        </m:r>
                      </m:e>
                      <m:sup>
                        <m:r>
                          <a:rPr lang="en-US" sz="11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endParaRPr lang="en-US" sz="1100" dirty="0"/>
              </a:p>
            </p:txBody>
          </p:sp>
        </mc:Choice>
        <mc:Fallback xmlns=""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B7787BAF-8196-4CDF-3421-51707788519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69516" y="3349699"/>
                <a:ext cx="2194832" cy="795346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58688519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17A8A39-B8B8-E2B4-5A22-0885A7F7147F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26</a:t>
            </a:fld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5AA3C15-D759-B4E0-53FD-E26C8EFAA1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Host-Guest Training Set</a:t>
            </a:r>
            <a:endParaRPr dirty="0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53D91D5B-8B7F-8B9D-E727-CF5BFDE4258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1999" y="862468"/>
            <a:ext cx="3103590" cy="1124831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E033E4DB-CDC4-1569-0020-D5EC81B82BF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4944" y="2173957"/>
            <a:ext cx="3097700" cy="98938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5ACAB569-DBB4-AD75-55F6-C6B808E13DD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31945" y="912558"/>
            <a:ext cx="2891580" cy="1007047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ECE84841-2844-7BC8-7B37-52A957B8391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3836" y="3602981"/>
            <a:ext cx="2979917" cy="1160166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9C4ABC61-24F7-97C7-C443-7F02BC46A87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952442" y="1944280"/>
            <a:ext cx="3050587" cy="1448735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CBD23B2B-39A3-B57C-B3E9-9467A91C2F3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908273" y="3573536"/>
            <a:ext cx="3138925" cy="1189611"/>
          </a:xfrm>
          <a:prstGeom prst="rect">
            <a:avLst/>
          </a:prstGeom>
        </p:spPr>
      </p:pic>
      <p:sp>
        <p:nvSpPr>
          <p:cNvPr id="36" name="TextBox 35">
            <a:extLst>
              <a:ext uri="{FF2B5EF4-FFF2-40B4-BE49-F238E27FC236}">
                <a16:creationId xmlns:a16="http://schemas.microsoft.com/office/drawing/2014/main" id="{C7C94B36-77E5-9A19-27CA-A3966A7B6E47}"/>
              </a:ext>
            </a:extLst>
          </p:cNvPr>
          <p:cNvSpPr txBox="1"/>
          <p:nvPr/>
        </p:nvSpPr>
        <p:spPr>
          <a:xfrm>
            <a:off x="2037917" y="761266"/>
            <a:ext cx="55175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𝛼CD</a:t>
            </a:r>
            <a:endParaRPr dirty="0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6641D02B-0516-66DA-307F-A1DFC247ACCA}"/>
              </a:ext>
            </a:extLst>
          </p:cNvPr>
          <p:cNvSpPr txBox="1"/>
          <p:nvPr/>
        </p:nvSpPr>
        <p:spPr>
          <a:xfrm>
            <a:off x="2037116" y="1825792"/>
            <a:ext cx="5533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𝛽CD</a:t>
            </a:r>
            <a:endParaRPr dirty="0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FD1BB136-FEA1-09B3-5042-53D7653C12C1}"/>
              </a:ext>
            </a:extLst>
          </p:cNvPr>
          <p:cNvSpPr txBox="1"/>
          <p:nvPr/>
        </p:nvSpPr>
        <p:spPr>
          <a:xfrm>
            <a:off x="6210675" y="761266"/>
            <a:ext cx="53412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CB7</a:t>
            </a:r>
            <a:endParaRPr dirty="0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DAF2DB6A-93E2-770C-922D-A56B47F58169}"/>
              </a:ext>
            </a:extLst>
          </p:cNvPr>
          <p:cNvSpPr txBox="1"/>
          <p:nvPr/>
        </p:nvSpPr>
        <p:spPr>
          <a:xfrm>
            <a:off x="6210675" y="1825792"/>
            <a:ext cx="53412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CB8</a:t>
            </a:r>
            <a:endParaRPr dirty="0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0797224D-0769-9D2C-E66A-C8D6F54694E0}"/>
              </a:ext>
            </a:extLst>
          </p:cNvPr>
          <p:cNvSpPr txBox="1"/>
          <p:nvPr/>
        </p:nvSpPr>
        <p:spPr>
          <a:xfrm>
            <a:off x="2091618" y="3383814"/>
            <a:ext cx="4443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OA</a:t>
            </a:r>
            <a:endParaRPr dirty="0"/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0FDF2EC9-FFF3-4F3D-6B6C-A0093D21BC06}"/>
              </a:ext>
            </a:extLst>
          </p:cNvPr>
          <p:cNvSpPr txBox="1"/>
          <p:nvPr/>
        </p:nvSpPr>
        <p:spPr>
          <a:xfrm>
            <a:off x="6066405" y="3383814"/>
            <a:ext cx="82266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TEMOA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98188150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5" name="Google Shape;505;g23e09a1bcf9_4_49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en-US"/>
              <a:t>27</a:t>
            </a:fld>
            <a:endParaRPr/>
          </a:p>
        </p:txBody>
      </p:sp>
      <p:sp>
        <p:nvSpPr>
          <p:cNvPr id="506" name="Google Shape;506;g23e09a1bcf9_4_49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 dirty="0"/>
              <a:t>Implicit Solvent Model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029364CC-DC6B-A52D-113A-3385F201BC84}"/>
              </a:ext>
            </a:extLst>
          </p:cNvPr>
          <p:cNvGrpSpPr/>
          <p:nvPr/>
        </p:nvGrpSpPr>
        <p:grpSpPr>
          <a:xfrm>
            <a:off x="5377155" y="1737456"/>
            <a:ext cx="3262623" cy="1549735"/>
            <a:chOff x="1771280" y="2883384"/>
            <a:chExt cx="3262623" cy="1549735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" name="TextBox 2">
                  <a:extLst>
                    <a:ext uri="{FF2B5EF4-FFF2-40B4-BE49-F238E27FC236}">
                      <a16:creationId xmlns:a16="http://schemas.microsoft.com/office/drawing/2014/main" id="{51CD994A-11EF-F827-2FBD-F8205FCA44A6}"/>
                    </a:ext>
                  </a:extLst>
                </p:cNvPr>
                <p:cNvSpPr txBox="1"/>
                <p:nvPr/>
              </p:nvSpPr>
              <p:spPr>
                <a:xfrm>
                  <a:off x="2666402" y="2883384"/>
                  <a:ext cx="1545488" cy="169277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11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100" b="0" i="1" smtClean="0">
                                <a:latin typeface="Cambria Math" panose="02040503050406030204" pitchFamily="18" charset="0"/>
                              </a:rPr>
                              <m:t>𝑠</m:t>
                            </m:r>
                          </m:e>
                          <m:sub>
                            <m:r>
                              <a:rPr lang="en-US" sz="1100" b="0" i="1" smtClean="0"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  <m:d>
                          <m:dPr>
                            <m:ctrlPr>
                              <a:rPr lang="en-US" sz="1100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1100" b="0" i="1" smtClean="0">
                                <a:latin typeface="Cambria Math" panose="02040503050406030204" pitchFamily="18" charset="0"/>
                              </a:rPr>
                              <m:t>𝜆</m:t>
                            </m:r>
                            <m:r>
                              <a:rPr lang="en-US" sz="1100" b="0" i="1" smtClean="0">
                                <a:latin typeface="Cambria Math" panose="02040503050406030204" pitchFamily="18" charset="0"/>
                              </a:rPr>
                              <m:t>,</m:t>
                            </m:r>
                            <m:sSub>
                              <m:sSubPr>
                                <m:ctrlPr>
                                  <a:rPr lang="en-US" sz="11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1100" b="0" i="1" smtClean="0">
                                    <a:latin typeface="Cambria Math" panose="02040503050406030204" pitchFamily="18" charset="0"/>
                                  </a:rPr>
                                  <m:t>𝜂</m:t>
                                </m:r>
                              </m:e>
                              <m:sub>
                                <m:r>
                                  <a:rPr lang="en-US" sz="1100" b="0" i="1" smtClean="0">
                                    <a:latin typeface="Cambria Math" panose="02040503050406030204" pitchFamily="18" charset="0"/>
                                  </a:rPr>
                                  <m:t>𝑖</m:t>
                                </m:r>
                              </m:sub>
                            </m:sSub>
                          </m:e>
                        </m:d>
                        <m:r>
                          <a:rPr lang="en-US" sz="1100" b="0" i="1" smtClean="0">
                            <a:latin typeface="Cambria Math" panose="02040503050406030204" pitchFamily="18" charset="0"/>
                          </a:rPr>
                          <m:t>=</m:t>
                        </m:r>
                        <m:r>
                          <a:rPr lang="en-US" sz="1100" b="0" i="1" smtClean="0">
                            <a:latin typeface="Cambria Math" panose="02040503050406030204" pitchFamily="18" charset="0"/>
                          </a:rPr>
                          <m:t>𝜆</m:t>
                        </m:r>
                        <m:sSub>
                          <m:sSubPr>
                            <m:ctrlPr>
                              <a:rPr lang="en-US" sz="11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100" b="0" i="1" smtClean="0">
                                <a:latin typeface="Cambria Math" panose="02040503050406030204" pitchFamily="18" charset="0"/>
                              </a:rPr>
                              <m:t>𝜂</m:t>
                            </m:r>
                          </m:e>
                          <m:sub>
                            <m:r>
                              <a:rPr lang="en-US" sz="1100" b="0" i="1" smtClean="0"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  <m:r>
                          <a:rPr lang="en-US" sz="1100" b="0" i="1" smtClean="0">
                            <a:latin typeface="Cambria Math" panose="02040503050406030204" pitchFamily="18" charset="0"/>
                          </a:rPr>
                          <m:t>+</m:t>
                        </m:r>
                        <m:d>
                          <m:dPr>
                            <m:ctrlPr>
                              <a:rPr lang="en-US" sz="1100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1100" b="0" i="1" smtClean="0">
                                <a:latin typeface="Cambria Math" panose="02040503050406030204" pitchFamily="18" charset="0"/>
                              </a:rPr>
                              <m:t>1−</m:t>
                            </m:r>
                            <m:sSub>
                              <m:sSubPr>
                                <m:ctrlPr>
                                  <a:rPr lang="en-US" sz="11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1100" b="0" i="1" smtClean="0">
                                    <a:latin typeface="Cambria Math" panose="02040503050406030204" pitchFamily="18" charset="0"/>
                                  </a:rPr>
                                  <m:t>𝜂</m:t>
                                </m:r>
                              </m:e>
                              <m:sub>
                                <m:r>
                                  <a:rPr lang="en-US" sz="1100" b="0" i="1" smtClean="0">
                                    <a:latin typeface="Cambria Math" panose="02040503050406030204" pitchFamily="18" charset="0"/>
                                  </a:rPr>
                                  <m:t>𝑖</m:t>
                                </m:r>
                              </m:sub>
                            </m:sSub>
                          </m:e>
                        </m:d>
                      </m:oMath>
                    </m:oMathPara>
                  </a14:m>
                  <a:endParaRPr sz="1100" dirty="0"/>
                </a:p>
              </p:txBody>
            </p:sp>
          </mc:Choice>
          <mc:Fallback xmlns="">
            <p:sp>
              <p:nvSpPr>
                <p:cNvPr id="3" name="TextBox 2">
                  <a:extLst>
                    <a:ext uri="{FF2B5EF4-FFF2-40B4-BE49-F238E27FC236}">
                      <a16:creationId xmlns:a16="http://schemas.microsoft.com/office/drawing/2014/main" id="{51CD994A-11EF-F827-2FBD-F8205FCA44A6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666402" y="2883384"/>
                  <a:ext cx="1545488" cy="169277"/>
                </a:xfrm>
                <a:prstGeom prst="rect">
                  <a:avLst/>
                </a:prstGeom>
                <a:blipFill>
                  <a:blip r:embed="rId3"/>
                  <a:stretch>
                    <a:fillRect l="-813" b="-20000"/>
                  </a:stretch>
                </a:blipFill>
              </p:spPr>
              <p:txBody>
                <a:bodyPr/>
                <a:lstStyle/>
                <a:p>
                  <a:r>
                    <a:rPr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" name="TextBox 3">
                  <a:extLst>
                    <a:ext uri="{FF2B5EF4-FFF2-40B4-BE49-F238E27FC236}">
                      <a16:creationId xmlns:a16="http://schemas.microsoft.com/office/drawing/2014/main" id="{D1F75062-CDD3-8DD2-9878-4F870CED71E2}"/>
                    </a:ext>
                  </a:extLst>
                </p:cNvPr>
                <p:cNvSpPr txBox="1"/>
                <p:nvPr/>
              </p:nvSpPr>
              <p:spPr>
                <a:xfrm>
                  <a:off x="2485616" y="3111461"/>
                  <a:ext cx="1907061" cy="194990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14:m>
                    <m:oMath xmlns:m="http://schemas.openxmlformats.org/officeDocument/2006/math">
                      <m:sSub>
                        <m:sSubPr>
                          <m:ctrlPr>
                            <a:rPr lang="en-US" sz="11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100" b="0" i="1" smtClean="0">
                              <a:latin typeface="Cambria Math" panose="02040503050406030204" pitchFamily="18" charset="0"/>
                            </a:rPr>
                            <m:t>𝑠</m:t>
                          </m:r>
                        </m:e>
                        <m:sub>
                          <m:r>
                            <a:rPr lang="en-US" sz="1100" b="0" i="1" smtClean="0">
                              <a:latin typeface="Cambria Math" panose="02040503050406030204" pitchFamily="18" charset="0"/>
                            </a:rPr>
                            <m:t>𝑖𝑗</m:t>
                          </m:r>
                        </m:sub>
                      </m:sSub>
                      <m:d>
                        <m:dPr>
                          <m:ctrlPr>
                            <a:rPr lang="en-US" sz="11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1100" b="0" i="1" smtClean="0">
                              <a:latin typeface="Cambria Math" panose="02040503050406030204" pitchFamily="18" charset="0"/>
                            </a:rPr>
                            <m:t>𝜆</m:t>
                          </m:r>
                          <m:r>
                            <a:rPr lang="en-US" sz="1100" b="0" i="1" smtClean="0">
                              <a:latin typeface="Cambria Math" panose="02040503050406030204" pitchFamily="18" charset="0"/>
                            </a:rPr>
                            <m:t>,</m:t>
                          </m:r>
                          <m:sSub>
                            <m:sSubPr>
                              <m:ctrlPr>
                                <a:rPr lang="en-US" sz="11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1100" b="0" i="1" smtClean="0">
                                  <a:latin typeface="Cambria Math" panose="02040503050406030204" pitchFamily="18" charset="0"/>
                                </a:rPr>
                                <m:t>𝜂</m:t>
                              </m:r>
                            </m:e>
                            <m:sub>
                              <m:r>
                                <a:rPr lang="en-US" sz="1100" b="0" i="1" smtClean="0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  <m:r>
                            <a:rPr lang="en-US" sz="1100" b="0" i="1" smtClean="0">
                              <a:latin typeface="Cambria Math" panose="02040503050406030204" pitchFamily="18" charset="0"/>
                            </a:rPr>
                            <m:t>,</m:t>
                          </m:r>
                          <m:sSub>
                            <m:sSubPr>
                              <m:ctrlPr>
                                <a:rPr lang="en-US" sz="11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1100" b="0" i="1" smtClean="0">
                                  <a:latin typeface="Cambria Math" panose="02040503050406030204" pitchFamily="18" charset="0"/>
                                </a:rPr>
                                <m:t>𝜂</m:t>
                              </m:r>
                            </m:e>
                            <m:sub>
                              <m:r>
                                <a:rPr lang="en-US" sz="1100" b="0" i="1" smtClean="0">
                                  <a:latin typeface="Cambria Math" panose="02040503050406030204" pitchFamily="18" charset="0"/>
                                </a:rPr>
                                <m:t>𝑗</m:t>
                              </m:r>
                            </m:sub>
                          </m:sSub>
                        </m:e>
                      </m:d>
                      <m:r>
                        <a:rPr lang="en-US" sz="1100" b="0" i="1" smtClean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sz="11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100" i="1">
                              <a:latin typeface="Cambria Math" panose="02040503050406030204" pitchFamily="18" charset="0"/>
                            </a:rPr>
                            <m:t>𝑠</m:t>
                          </m:r>
                        </m:e>
                        <m:sub>
                          <m:r>
                            <a:rPr lang="en-US" sz="1100" i="1"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</m:sSub>
                      <m:d>
                        <m:dPr>
                          <m:ctrlPr>
                            <a:rPr lang="en-US" sz="11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1100" i="1">
                              <a:latin typeface="Cambria Math" panose="02040503050406030204" pitchFamily="18" charset="0"/>
                            </a:rPr>
                            <m:t>𝜆</m:t>
                          </m:r>
                          <m:r>
                            <a:rPr lang="en-US" sz="1100" i="1">
                              <a:latin typeface="Cambria Math" panose="02040503050406030204" pitchFamily="18" charset="0"/>
                            </a:rPr>
                            <m:t>,</m:t>
                          </m:r>
                          <m:sSub>
                            <m:sSubPr>
                              <m:ctrlPr>
                                <a:rPr lang="en-US" sz="11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1100" i="1">
                                  <a:latin typeface="Cambria Math" panose="02040503050406030204" pitchFamily="18" charset="0"/>
                                </a:rPr>
                                <m:t>𝜂</m:t>
                              </m:r>
                            </m:e>
                            <m:sub>
                              <m:r>
                                <a:rPr lang="en-US" sz="1100" i="1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</m:e>
                      </m:d>
                    </m:oMath>
                  </a14:m>
                  <a:r>
                    <a:rPr lang="en-US" sz="1100" dirty="0"/>
                    <a:t> </a:t>
                  </a:r>
                  <a14:m>
                    <m:oMath xmlns:m="http://schemas.openxmlformats.org/officeDocument/2006/math">
                      <m:sSub>
                        <m:sSubPr>
                          <m:ctrlPr>
                            <a:rPr lang="en-US" sz="11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100" i="1">
                              <a:latin typeface="Cambria Math" panose="02040503050406030204" pitchFamily="18" charset="0"/>
                            </a:rPr>
                            <m:t>𝑠</m:t>
                          </m:r>
                        </m:e>
                        <m:sub>
                          <m:r>
                            <a:rPr lang="en-US" sz="1100" b="0" i="1" smtClean="0">
                              <a:latin typeface="Cambria Math" panose="02040503050406030204" pitchFamily="18" charset="0"/>
                            </a:rPr>
                            <m:t>𝑗</m:t>
                          </m:r>
                        </m:sub>
                      </m:sSub>
                      <m:d>
                        <m:dPr>
                          <m:ctrlPr>
                            <a:rPr lang="en-US" sz="11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1100" i="1">
                              <a:latin typeface="Cambria Math" panose="02040503050406030204" pitchFamily="18" charset="0"/>
                            </a:rPr>
                            <m:t>𝜆</m:t>
                          </m:r>
                          <m:r>
                            <a:rPr lang="en-US" sz="1100" i="1">
                              <a:latin typeface="Cambria Math" panose="02040503050406030204" pitchFamily="18" charset="0"/>
                            </a:rPr>
                            <m:t>,</m:t>
                          </m:r>
                          <m:sSub>
                            <m:sSubPr>
                              <m:ctrlPr>
                                <a:rPr lang="en-US" sz="11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1100" i="1">
                                  <a:latin typeface="Cambria Math" panose="02040503050406030204" pitchFamily="18" charset="0"/>
                                </a:rPr>
                                <m:t>𝜂</m:t>
                              </m:r>
                            </m:e>
                            <m:sub>
                              <m:r>
                                <a:rPr lang="en-US" sz="1100" b="0" i="1" smtClean="0">
                                  <a:latin typeface="Cambria Math" panose="02040503050406030204" pitchFamily="18" charset="0"/>
                                </a:rPr>
                                <m:t>𝑗</m:t>
                              </m:r>
                            </m:sub>
                          </m:sSub>
                        </m:e>
                      </m:d>
                    </m:oMath>
                  </a14:m>
                  <a:endParaRPr sz="1100" dirty="0"/>
                </a:p>
              </p:txBody>
            </p:sp>
          </mc:Choice>
          <mc:Fallback xmlns="">
            <p:sp>
              <p:nvSpPr>
                <p:cNvPr id="4" name="TextBox 3">
                  <a:extLst>
                    <a:ext uri="{FF2B5EF4-FFF2-40B4-BE49-F238E27FC236}">
                      <a16:creationId xmlns:a16="http://schemas.microsoft.com/office/drawing/2014/main" id="{D1F75062-CDD3-8DD2-9878-4F870CED71E2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485616" y="3111461"/>
                  <a:ext cx="1907061" cy="194990"/>
                </a:xfrm>
                <a:prstGeom prst="rect">
                  <a:avLst/>
                </a:prstGeom>
                <a:blipFill>
                  <a:blip r:embed="rId4"/>
                  <a:stretch>
                    <a:fillRect l="-1325" b="-18750"/>
                  </a:stretch>
                </a:blipFill>
              </p:spPr>
              <p:txBody>
                <a:bodyPr/>
                <a:lstStyle/>
                <a:p>
                  <a:r>
                    <a:rPr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" name="TextBox 4">
                  <a:extLst>
                    <a:ext uri="{FF2B5EF4-FFF2-40B4-BE49-F238E27FC236}">
                      <a16:creationId xmlns:a16="http://schemas.microsoft.com/office/drawing/2014/main" id="{25C01E10-3001-1BC2-BD42-8C5FBBDC5DFA}"/>
                    </a:ext>
                  </a:extLst>
                </p:cNvPr>
                <p:cNvSpPr txBox="1"/>
                <p:nvPr/>
              </p:nvSpPr>
              <p:spPr>
                <a:xfrm>
                  <a:off x="1921801" y="3554418"/>
                  <a:ext cx="2961580" cy="429926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m:rPr>
                            <m:sty m:val="p"/>
                          </m:rPr>
                          <a:rPr lang="en-US" sz="1100" b="0" i="0" smtClean="0">
                            <a:latin typeface="Cambria Math" panose="02040503050406030204" pitchFamily="18" charset="0"/>
                          </a:rPr>
                          <m:t>Δ</m:t>
                        </m:r>
                        <m:sSub>
                          <m:sSubPr>
                            <m:ctrlPr>
                              <a:rPr lang="en-US" sz="11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100" b="0" i="1" smtClean="0">
                                <a:latin typeface="Cambria Math" panose="02040503050406030204" pitchFamily="18" charset="0"/>
                              </a:rPr>
                              <m:t>𝐺</m:t>
                            </m:r>
                          </m:e>
                          <m:sub>
                            <m:r>
                              <a:rPr lang="en-US" sz="1100" b="0" i="1" smtClean="0">
                                <a:latin typeface="Cambria Math" panose="02040503050406030204" pitchFamily="18" charset="0"/>
                              </a:rPr>
                              <m:t>𝐺𝐵</m:t>
                            </m:r>
                          </m:sub>
                        </m:sSub>
                        <m:d>
                          <m:dPr>
                            <m:ctrlPr>
                              <a:rPr lang="en-US" sz="1100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1100" b="0" i="1" smtClean="0">
                                <a:latin typeface="Cambria Math" panose="02040503050406030204" pitchFamily="18" charset="0"/>
                              </a:rPr>
                              <m:t>𝜆</m:t>
                            </m:r>
                            <m:r>
                              <a:rPr lang="en-US" sz="1100" b="0" i="1" smtClean="0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sz="1100" b="0" i="1" smtClean="0">
                                <a:latin typeface="Cambria Math" panose="02040503050406030204" pitchFamily="18" charset="0"/>
                              </a:rPr>
                              <m:t>𝜂</m:t>
                            </m:r>
                          </m:e>
                        </m:d>
                        <m:r>
                          <a:rPr lang="en-US" sz="1100" b="0" i="1" smtClean="0">
                            <a:latin typeface="Cambria Math" panose="02040503050406030204" pitchFamily="18" charset="0"/>
                          </a:rPr>
                          <m:t>=−</m:t>
                        </m:r>
                        <m:f>
                          <m:fPr>
                            <m:ctrlPr>
                              <a:rPr lang="en-US" sz="1100" b="0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1100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sz="11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den>
                        </m:f>
                        <m:nary>
                          <m:naryPr>
                            <m:chr m:val="∑"/>
                            <m:supHide m:val="on"/>
                            <m:ctrlPr>
                              <a:rPr lang="en-US" sz="1100" b="0" i="1" smtClean="0">
                                <a:latin typeface="Cambria Math" panose="02040503050406030204" pitchFamily="18" charset="0"/>
                              </a:rPr>
                            </m:ctrlPr>
                          </m:naryPr>
                          <m:sub>
                            <m:r>
                              <m:rPr>
                                <m:brk m:alnAt="7"/>
                              </m:rPr>
                              <a:rPr lang="en-US" sz="1100" b="0" i="1" smtClean="0">
                                <a:latin typeface="Cambria Math" panose="02040503050406030204" pitchFamily="18" charset="0"/>
                              </a:rPr>
                              <m:t>𝑖</m:t>
                            </m:r>
                            <m:r>
                              <a:rPr lang="en-US" sz="1100" b="0" i="1" smtClean="0">
                                <a:latin typeface="Cambria Math" panose="02040503050406030204" pitchFamily="18" charset="0"/>
                              </a:rPr>
                              <m:t>𝑗</m:t>
                            </m:r>
                          </m:sub>
                          <m:sup/>
                          <m:e>
                            <m:sSub>
                              <m:sSubPr>
                                <m:ctrlPr>
                                  <a:rPr lang="en-US" sz="11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1100" b="0" i="1" smtClean="0">
                                    <a:latin typeface="Cambria Math" panose="02040503050406030204" pitchFamily="18" charset="0"/>
                                  </a:rPr>
                                  <m:t>𝑠</m:t>
                                </m:r>
                              </m:e>
                              <m:sub>
                                <m:r>
                                  <a:rPr lang="en-US" sz="1100" b="0" i="1" smtClean="0">
                                    <a:latin typeface="Cambria Math" panose="02040503050406030204" pitchFamily="18" charset="0"/>
                                  </a:rPr>
                                  <m:t>𝑖𝑗</m:t>
                                </m:r>
                              </m:sub>
                            </m:sSub>
                            <m:d>
                              <m:dPr>
                                <m:ctrlPr>
                                  <a:rPr lang="en-US" sz="11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sz="1100" b="0" i="1" smtClean="0">
                                    <a:latin typeface="Cambria Math" panose="02040503050406030204" pitchFamily="18" charset="0"/>
                                  </a:rPr>
                                  <m:t>𝜆</m:t>
                                </m:r>
                                <m:r>
                                  <a:rPr lang="en-US" sz="1100" b="0" i="1" smtClean="0">
                                    <a:latin typeface="Cambria Math" panose="02040503050406030204" pitchFamily="18" charset="0"/>
                                  </a:rPr>
                                  <m:t>,</m:t>
                                </m:r>
                                <m:sSub>
                                  <m:sSubPr>
                                    <m:ctrlPr>
                                      <a:rPr lang="en-US" sz="11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100" b="0" i="1" smtClean="0">
                                        <a:latin typeface="Cambria Math" panose="02040503050406030204" pitchFamily="18" charset="0"/>
                                      </a:rPr>
                                      <m:t>𝜂</m:t>
                                    </m:r>
                                  </m:e>
                                  <m:sub>
                                    <m:r>
                                      <a:rPr lang="en-US" sz="1100" b="0" i="1" smtClean="0">
                                        <a:latin typeface="Cambria Math" panose="02040503050406030204" pitchFamily="18" charset="0"/>
                                      </a:rPr>
                                      <m:t>𝑖</m:t>
                                    </m:r>
                                  </m:sub>
                                </m:sSub>
                                <m:r>
                                  <a:rPr lang="en-US" sz="1100" b="0" i="1" smtClean="0">
                                    <a:latin typeface="Cambria Math" panose="02040503050406030204" pitchFamily="18" charset="0"/>
                                  </a:rPr>
                                  <m:t>,</m:t>
                                </m:r>
                                <m:sSub>
                                  <m:sSubPr>
                                    <m:ctrlPr>
                                      <a:rPr lang="en-US" sz="11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100" b="0" i="1" smtClean="0">
                                        <a:latin typeface="Cambria Math" panose="02040503050406030204" pitchFamily="18" charset="0"/>
                                      </a:rPr>
                                      <m:t>𝜂</m:t>
                                    </m:r>
                                  </m:e>
                                  <m:sub>
                                    <m:r>
                                      <a:rPr lang="en-US" sz="1100" b="0" i="1" smtClean="0">
                                        <a:latin typeface="Cambria Math" panose="02040503050406030204" pitchFamily="18" charset="0"/>
                                      </a:rPr>
                                      <m:t>𝑗</m:t>
                                    </m:r>
                                  </m:sub>
                                </m:sSub>
                              </m:e>
                            </m:d>
                            <m:f>
                              <m:fPr>
                                <m:ctrlPr>
                                  <a:rPr lang="en-US" sz="11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sSub>
                                  <m:sSubPr>
                                    <m:ctrlPr>
                                      <a:rPr lang="en-US" sz="11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100" i="1">
                                        <a:latin typeface="Cambria Math" panose="02040503050406030204" pitchFamily="18" charset="0"/>
                                      </a:rPr>
                                      <m:t> </m:t>
                                    </m:r>
                                    <m:r>
                                      <a:rPr lang="en-US" sz="1100" i="1">
                                        <a:latin typeface="Cambria Math" panose="02040503050406030204" pitchFamily="18" charset="0"/>
                                      </a:rPr>
                                      <m:t>𝑞</m:t>
                                    </m:r>
                                  </m:e>
                                  <m:sub>
                                    <m:r>
                                      <a:rPr lang="en-US" sz="1100" i="1">
                                        <a:latin typeface="Cambria Math" panose="02040503050406030204" pitchFamily="18" charset="0"/>
                                      </a:rPr>
                                      <m:t>𝑖</m:t>
                                    </m:r>
                                  </m:sub>
                                </m:sSub>
                                <m:sSub>
                                  <m:sSubPr>
                                    <m:ctrlPr>
                                      <a:rPr lang="en-US" sz="11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100" i="1">
                                        <a:latin typeface="Cambria Math" panose="02040503050406030204" pitchFamily="18" charset="0"/>
                                      </a:rPr>
                                      <m:t>𝑞</m:t>
                                    </m:r>
                                  </m:e>
                                  <m:sub>
                                    <m:r>
                                      <a:rPr lang="en-US" sz="1100" i="1">
                                        <a:latin typeface="Cambria Math" panose="02040503050406030204" pitchFamily="18" charset="0"/>
                                      </a:rPr>
                                      <m:t>𝑗</m:t>
                                    </m:r>
                                  </m:sub>
                                </m:sSub>
                              </m:num>
                              <m:den>
                                <m:sSup>
                                  <m:sSupPr>
                                    <m:ctrlPr>
                                      <a:rPr lang="en-US" sz="11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1100" b="0" i="1" smtClean="0">
                                        <a:latin typeface="Cambria Math" panose="02040503050406030204" pitchFamily="18" charset="0"/>
                                      </a:rPr>
                                      <m:t>𝑓</m:t>
                                    </m:r>
                                  </m:e>
                                  <m:sup>
                                    <m:r>
                                      <a:rPr lang="en-US" sz="1100" b="0" i="1" smtClean="0">
                                        <a:latin typeface="Cambria Math" panose="02040503050406030204" pitchFamily="18" charset="0"/>
                                      </a:rPr>
                                      <m:t>𝐺𝐵</m:t>
                                    </m:r>
                                  </m:sup>
                                </m:sSup>
                              </m:den>
                            </m:f>
                            <m:d>
                              <m:dPr>
                                <m:ctrlPr>
                                  <a:rPr lang="en-US" sz="11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sz="1100" b="0" i="1" smtClean="0">
                                    <a:latin typeface="Cambria Math" panose="02040503050406030204" pitchFamily="18" charset="0"/>
                                  </a:rPr>
                                  <m:t>1−</m:t>
                                </m:r>
                                <m:f>
                                  <m:fPr>
                                    <m:ctrlPr>
                                      <a:rPr lang="en-US" sz="11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100" b="0" i="1" smtClean="0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num>
                                  <m:den>
                                    <m:sSub>
                                      <m:sSubPr>
                                        <m:ctrlPr>
                                          <a:rPr lang="en-US" sz="1100" b="0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1100" b="0" i="1" smtClean="0">
                                            <a:latin typeface="Cambria Math" panose="02040503050406030204" pitchFamily="18" charset="0"/>
                                          </a:rPr>
                                          <m:t>𝜖</m:t>
                                        </m:r>
                                      </m:e>
                                      <m:sub>
                                        <m:r>
                                          <a:rPr lang="en-US" sz="1100" b="0" i="1" smtClean="0">
                                            <a:latin typeface="Cambria Math" panose="02040503050406030204" pitchFamily="18" charset="0"/>
                                          </a:rPr>
                                          <m:t>𝑤</m:t>
                                        </m:r>
                                      </m:sub>
                                    </m:sSub>
                                  </m:den>
                                </m:f>
                              </m:e>
                            </m:d>
                          </m:e>
                        </m:nary>
                      </m:oMath>
                    </m:oMathPara>
                  </a14:m>
                  <a:endParaRPr sz="1100" dirty="0"/>
                </a:p>
              </p:txBody>
            </p:sp>
          </mc:Choice>
          <mc:Fallback xmlns="">
            <p:sp>
              <p:nvSpPr>
                <p:cNvPr id="5" name="TextBox 4">
                  <a:extLst>
                    <a:ext uri="{FF2B5EF4-FFF2-40B4-BE49-F238E27FC236}">
                      <a16:creationId xmlns:a16="http://schemas.microsoft.com/office/drawing/2014/main" id="{25C01E10-3001-1BC2-BD42-8C5FBBDC5DFA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921801" y="3554418"/>
                  <a:ext cx="2961580" cy="429926"/>
                </a:xfrm>
                <a:prstGeom prst="rect">
                  <a:avLst/>
                </a:prstGeom>
                <a:blipFill>
                  <a:blip r:embed="rId5"/>
                  <a:stretch>
                    <a:fillRect t="-137143" b="-185714"/>
                  </a:stretch>
                </a:blipFill>
              </p:spPr>
              <p:txBody>
                <a:bodyPr/>
                <a:lstStyle/>
                <a:p>
                  <a:r>
                    <a:rPr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" name="TextBox 5">
                  <a:extLst>
                    <a:ext uri="{FF2B5EF4-FFF2-40B4-BE49-F238E27FC236}">
                      <a16:creationId xmlns:a16="http://schemas.microsoft.com/office/drawing/2014/main" id="{233685D2-B480-F440-699E-4AE9E5225AB1}"/>
                    </a:ext>
                  </a:extLst>
                </p:cNvPr>
                <p:cNvSpPr txBox="1"/>
                <p:nvPr/>
              </p:nvSpPr>
              <p:spPr>
                <a:xfrm>
                  <a:off x="1771280" y="4022366"/>
                  <a:ext cx="3262623" cy="410753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m:rPr>
                            <m:sty m:val="p"/>
                          </m:rPr>
                          <a:rPr lang="en-US" sz="1100" b="0" i="0" smtClean="0">
                            <a:latin typeface="Cambria Math" panose="02040503050406030204" pitchFamily="18" charset="0"/>
                          </a:rPr>
                          <m:t>Δ</m:t>
                        </m:r>
                        <m:sSub>
                          <m:sSubPr>
                            <m:ctrlPr>
                              <a:rPr lang="en-US" sz="11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100" b="0" i="1" smtClean="0">
                                <a:latin typeface="Cambria Math" panose="02040503050406030204" pitchFamily="18" charset="0"/>
                              </a:rPr>
                              <m:t>𝐺</m:t>
                            </m:r>
                          </m:e>
                          <m:sub>
                            <m:r>
                              <a:rPr lang="en-US" sz="1100" b="0" i="1" smtClean="0">
                                <a:latin typeface="Cambria Math" panose="02040503050406030204" pitchFamily="18" charset="0"/>
                              </a:rPr>
                              <m:t>𝑆𝐴</m:t>
                            </m:r>
                          </m:sub>
                        </m:sSub>
                        <m:d>
                          <m:dPr>
                            <m:ctrlPr>
                              <a:rPr lang="en-US" sz="1100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1100" b="0" i="1" smtClean="0">
                                <a:latin typeface="Cambria Math" panose="02040503050406030204" pitchFamily="18" charset="0"/>
                              </a:rPr>
                              <m:t>𝜆</m:t>
                            </m:r>
                            <m:r>
                              <a:rPr lang="en-US" sz="1100" b="0" i="1" smtClean="0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sz="1100" b="0" i="1" smtClean="0">
                                <a:latin typeface="Cambria Math" panose="02040503050406030204" pitchFamily="18" charset="0"/>
                              </a:rPr>
                              <m:t>𝜂</m:t>
                            </m:r>
                          </m:e>
                        </m:d>
                        <m:r>
                          <a:rPr lang="en-US" sz="1100" b="0" i="1" smtClean="0">
                            <a:latin typeface="Cambria Math" panose="02040503050406030204" pitchFamily="18" charset="0"/>
                          </a:rPr>
                          <m:t>=4</m:t>
                        </m:r>
                        <m:r>
                          <a:rPr lang="en-US" sz="1100" b="0" i="1" smtClean="0">
                            <a:latin typeface="Cambria Math" panose="02040503050406030204" pitchFamily="18" charset="0"/>
                          </a:rPr>
                          <m:t>𝜋</m:t>
                        </m:r>
                        <m:sSub>
                          <m:sSubPr>
                            <m:ctrlPr>
                              <a:rPr lang="en-US" sz="11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100" b="0" i="1" smtClean="0">
                                <a:latin typeface="Cambria Math" panose="02040503050406030204" pitchFamily="18" charset="0"/>
                              </a:rPr>
                              <m:t>𝐸</m:t>
                            </m:r>
                          </m:e>
                          <m:sub>
                            <m:r>
                              <a:rPr lang="en-US" sz="1100" b="0" i="1" smtClean="0">
                                <a:latin typeface="Cambria Math" panose="02040503050406030204" pitchFamily="18" charset="0"/>
                              </a:rPr>
                              <m:t>𝑆𝐴</m:t>
                            </m:r>
                          </m:sub>
                        </m:sSub>
                        <m:nary>
                          <m:naryPr>
                            <m:chr m:val="∑"/>
                            <m:supHide m:val="on"/>
                            <m:ctrlPr>
                              <a:rPr lang="en-US" sz="1100" b="0" i="1" smtClean="0">
                                <a:latin typeface="Cambria Math" panose="02040503050406030204" pitchFamily="18" charset="0"/>
                              </a:rPr>
                            </m:ctrlPr>
                          </m:naryPr>
                          <m:sub>
                            <m:r>
                              <m:rPr>
                                <m:brk m:alnAt="7"/>
                              </m:rPr>
                              <a:rPr lang="en-US" sz="1100" b="0" i="1" smtClean="0"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  <m:sup/>
                          <m:e>
                            <m:sSub>
                              <m:sSubPr>
                                <m:ctrlPr>
                                  <a:rPr lang="en-US" sz="11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1100" b="0" i="1" smtClean="0">
                                    <a:latin typeface="Cambria Math" panose="02040503050406030204" pitchFamily="18" charset="0"/>
                                  </a:rPr>
                                  <m:t>𝑠</m:t>
                                </m:r>
                              </m:e>
                              <m:sub>
                                <m:r>
                                  <a:rPr lang="en-US" sz="1100" b="0" i="1" smtClean="0">
                                    <a:latin typeface="Cambria Math" panose="02040503050406030204" pitchFamily="18" charset="0"/>
                                  </a:rPr>
                                  <m:t>𝑖</m:t>
                                </m:r>
                              </m:sub>
                            </m:sSub>
                            <m:d>
                              <m:dPr>
                                <m:ctrlPr>
                                  <a:rPr lang="en-US" sz="11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sz="1100" b="0" i="1" smtClean="0">
                                    <a:latin typeface="Cambria Math" panose="02040503050406030204" pitchFamily="18" charset="0"/>
                                  </a:rPr>
                                  <m:t>𝜆</m:t>
                                </m:r>
                                <m:r>
                                  <a:rPr lang="en-US" sz="1100" b="0" i="1" smtClean="0">
                                    <a:latin typeface="Cambria Math" panose="02040503050406030204" pitchFamily="18" charset="0"/>
                                  </a:rPr>
                                  <m:t>,</m:t>
                                </m:r>
                                <m:sSub>
                                  <m:sSubPr>
                                    <m:ctrlPr>
                                      <a:rPr lang="en-US" sz="11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100" b="0" i="1" smtClean="0">
                                        <a:latin typeface="Cambria Math" panose="02040503050406030204" pitchFamily="18" charset="0"/>
                                      </a:rPr>
                                      <m:t>𝜂</m:t>
                                    </m:r>
                                  </m:e>
                                  <m:sub>
                                    <m:r>
                                      <a:rPr lang="en-US" sz="1100" b="0" i="1" smtClean="0">
                                        <a:latin typeface="Cambria Math" panose="02040503050406030204" pitchFamily="18" charset="0"/>
                                      </a:rPr>
                                      <m:t>𝑖</m:t>
                                    </m:r>
                                  </m:sub>
                                </m:sSub>
                                <m:r>
                                  <a:rPr lang="en-US" sz="1100" b="0" i="1" smtClean="0">
                                    <a:latin typeface="Cambria Math" panose="02040503050406030204" pitchFamily="18" charset="0"/>
                                  </a:rPr>
                                  <m:t> </m:t>
                                </m:r>
                              </m:e>
                            </m:d>
                            <m:sSup>
                              <m:sSupPr>
                                <m:ctrlPr>
                                  <a:rPr lang="en-US" sz="11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d>
                                  <m:dPr>
                                    <m:ctrlPr>
                                      <a:rPr lang="en-US" sz="11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sSub>
                                      <m:sSubPr>
                                        <m:ctrlPr>
                                          <a:rPr lang="en-US" sz="1100" b="0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1100" b="0" i="1" smtClean="0">
                                            <a:latin typeface="Cambria Math" panose="02040503050406030204" pitchFamily="18" charset="0"/>
                                          </a:rPr>
                                          <m:t>𝑟</m:t>
                                        </m:r>
                                      </m:e>
                                      <m:sub>
                                        <m:r>
                                          <a:rPr lang="en-US" sz="1100" b="0" i="1" smtClean="0">
                                            <a:latin typeface="Cambria Math" panose="02040503050406030204" pitchFamily="18" charset="0"/>
                                          </a:rPr>
                                          <m:t>𝑖</m:t>
                                        </m:r>
                                      </m:sub>
                                    </m:sSub>
                                    <m:r>
                                      <a:rPr lang="en-US" sz="1100" b="0" i="1" smtClean="0">
                                        <a:latin typeface="Cambria Math" panose="02040503050406030204" pitchFamily="18" charset="0"/>
                                      </a:rPr>
                                      <m:t>+</m:t>
                                    </m:r>
                                    <m:sSub>
                                      <m:sSubPr>
                                        <m:ctrlPr>
                                          <a:rPr lang="en-US" sz="1100" b="0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1100" b="0" i="1" smtClean="0">
                                            <a:latin typeface="Cambria Math" panose="02040503050406030204" pitchFamily="18" charset="0"/>
                                          </a:rPr>
                                          <m:t>𝑟</m:t>
                                        </m:r>
                                      </m:e>
                                      <m:sub>
                                        <m:r>
                                          <a:rPr lang="en-US" sz="1100" b="0" i="1" smtClean="0">
                                            <a:latin typeface="Cambria Math" panose="02040503050406030204" pitchFamily="18" charset="0"/>
                                          </a:rPr>
                                          <m:t>𝑠𝑜𝑙𝑣𝑒𝑛𝑡</m:t>
                                        </m:r>
                                      </m:sub>
                                    </m:sSub>
                                  </m:e>
                                </m:d>
                              </m:e>
                              <m:sup>
                                <m:r>
                                  <a:rPr lang="en-US" sz="1100" b="0" i="1" smtClean="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  <m:sSup>
                              <m:sSupPr>
                                <m:ctrlPr>
                                  <a:rPr lang="en-US" sz="11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d>
                                  <m:dPr>
                                    <m:ctrlPr>
                                      <a:rPr lang="en-US" sz="11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f>
                                      <m:fPr>
                                        <m:ctrlPr>
                                          <a:rPr lang="en-US" sz="1100" b="0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fPr>
                                      <m:num>
                                        <m:sSub>
                                          <m:sSubPr>
                                            <m:ctrlPr>
                                              <a:rPr lang="en-US" sz="1100" b="0" i="1" smtClean="0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US" sz="1100" b="0" i="1" smtClean="0">
                                                <a:latin typeface="Cambria Math" panose="02040503050406030204" pitchFamily="18" charset="0"/>
                                              </a:rPr>
                                              <m:t>𝑟</m:t>
                                            </m:r>
                                          </m:e>
                                          <m:sub>
                                            <m:r>
                                              <a:rPr lang="en-US" sz="1100" b="0" i="1" smtClean="0">
                                                <a:latin typeface="Cambria Math" panose="02040503050406030204" pitchFamily="18" charset="0"/>
                                              </a:rPr>
                                              <m:t>𝑖</m:t>
                                            </m:r>
                                          </m:sub>
                                        </m:sSub>
                                      </m:num>
                                      <m:den>
                                        <m:sSub>
                                          <m:sSubPr>
                                            <m:ctrlPr>
                                              <a:rPr lang="en-US" sz="1100" b="0" i="1" smtClean="0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US" sz="1100" b="0" i="1" smtClean="0">
                                                <a:latin typeface="Cambria Math" panose="02040503050406030204" pitchFamily="18" charset="0"/>
                                              </a:rPr>
                                              <m:t>𝑅</m:t>
                                            </m:r>
                                          </m:e>
                                          <m:sub>
                                            <m:r>
                                              <a:rPr lang="en-US" sz="1100" b="0" i="1" smtClean="0">
                                                <a:latin typeface="Cambria Math" panose="02040503050406030204" pitchFamily="18" charset="0"/>
                                              </a:rPr>
                                              <m:t>𝑖</m:t>
                                            </m:r>
                                          </m:sub>
                                        </m:sSub>
                                      </m:den>
                                    </m:f>
                                  </m:e>
                                </m:d>
                              </m:e>
                              <m:sup>
                                <m:r>
                                  <a:rPr lang="en-US" sz="1100" b="0" i="1" smtClean="0">
                                    <a:latin typeface="Cambria Math" panose="02040503050406030204" pitchFamily="18" charset="0"/>
                                  </a:rPr>
                                  <m:t>6</m:t>
                                </m:r>
                              </m:sup>
                            </m:sSup>
                          </m:e>
                        </m:nary>
                      </m:oMath>
                    </m:oMathPara>
                  </a14:m>
                  <a:endParaRPr sz="1100" dirty="0"/>
                </a:p>
              </p:txBody>
            </p:sp>
          </mc:Choice>
          <mc:Fallback xmlns="">
            <p:sp>
              <p:nvSpPr>
                <p:cNvPr id="6" name="TextBox 5">
                  <a:extLst>
                    <a:ext uri="{FF2B5EF4-FFF2-40B4-BE49-F238E27FC236}">
                      <a16:creationId xmlns:a16="http://schemas.microsoft.com/office/drawing/2014/main" id="{233685D2-B480-F440-699E-4AE9E5225AB1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771280" y="4022366"/>
                  <a:ext cx="3262623" cy="410753"/>
                </a:xfrm>
                <a:prstGeom prst="rect">
                  <a:avLst/>
                </a:prstGeom>
                <a:blipFill>
                  <a:blip r:embed="rId6"/>
                  <a:stretch>
                    <a:fillRect t="-145455" b="-203030"/>
                  </a:stretch>
                </a:blipFill>
              </p:spPr>
              <p:txBody>
                <a:bodyPr/>
                <a:lstStyle/>
                <a:p>
                  <a:r>
                    <a:rPr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7" name="Google Shape;343;p16">
            <a:extLst>
              <a:ext uri="{FF2B5EF4-FFF2-40B4-BE49-F238E27FC236}">
                <a16:creationId xmlns:a16="http://schemas.microsoft.com/office/drawing/2014/main" id="{BB3A09CA-C37E-D3A0-681B-A3C2C5C9D475}"/>
              </a:ext>
            </a:extLst>
          </p:cNvPr>
          <p:cNvSpPr txBox="1"/>
          <p:nvPr/>
        </p:nvSpPr>
        <p:spPr>
          <a:xfrm>
            <a:off x="5279153" y="3749611"/>
            <a:ext cx="3531736" cy="230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hlinkClick r:id="rId7"/>
              </a:rPr>
              <a:t>http://getyank.org/latest/algorithms.html#generalized-gbsa-model</a:t>
            </a:r>
            <a:r>
              <a:rPr lang="en-US" sz="9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sz="9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2E47DE21-8C16-5F16-B058-F9B3CFA89896}"/>
              </a:ext>
            </a:extLst>
          </p:cNvPr>
          <p:cNvGrpSpPr/>
          <p:nvPr/>
        </p:nvGrpSpPr>
        <p:grpSpPr>
          <a:xfrm>
            <a:off x="461315" y="904974"/>
            <a:ext cx="4382591" cy="429926"/>
            <a:chOff x="341809" y="2753521"/>
            <a:chExt cx="4382591" cy="429926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9" name="TextBox 8">
                  <a:extLst>
                    <a:ext uri="{FF2B5EF4-FFF2-40B4-BE49-F238E27FC236}">
                      <a16:creationId xmlns:a16="http://schemas.microsoft.com/office/drawing/2014/main" id="{B99C8D5E-011A-2ECC-2C91-6CEB7A23A03B}"/>
                    </a:ext>
                  </a:extLst>
                </p:cNvPr>
                <p:cNvSpPr txBox="1"/>
                <p:nvPr/>
              </p:nvSpPr>
              <p:spPr>
                <a:xfrm>
                  <a:off x="341809" y="2753521"/>
                  <a:ext cx="1826910" cy="429926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m:rPr>
                            <m:sty m:val="p"/>
                          </m:rPr>
                          <a:rPr lang="en-US" sz="1100" b="0" i="0" smtClean="0">
                            <a:latin typeface="Cambria Math" panose="02040503050406030204" pitchFamily="18" charset="0"/>
                          </a:rPr>
                          <m:t>Δ</m:t>
                        </m:r>
                        <m:sSub>
                          <m:sSubPr>
                            <m:ctrlPr>
                              <a:rPr lang="en-US" sz="11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100" b="0" i="1" smtClean="0">
                                <a:latin typeface="Cambria Math" panose="02040503050406030204" pitchFamily="18" charset="0"/>
                              </a:rPr>
                              <m:t>𝐺</m:t>
                            </m:r>
                          </m:e>
                          <m:sub>
                            <m:r>
                              <a:rPr lang="en-US" sz="1100" b="0" i="1" smtClean="0">
                                <a:latin typeface="Cambria Math" panose="02040503050406030204" pitchFamily="18" charset="0"/>
                              </a:rPr>
                              <m:t>𝐺𝐵</m:t>
                            </m:r>
                          </m:sub>
                        </m:sSub>
                        <m:r>
                          <a:rPr lang="en-US" sz="1100" b="0" i="1" smtClean="0">
                            <a:latin typeface="Cambria Math" panose="02040503050406030204" pitchFamily="18" charset="0"/>
                          </a:rPr>
                          <m:t>=−</m:t>
                        </m:r>
                        <m:f>
                          <m:fPr>
                            <m:ctrlPr>
                              <a:rPr lang="en-US" sz="1100" b="0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1100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sz="11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den>
                        </m:f>
                        <m:nary>
                          <m:naryPr>
                            <m:chr m:val="∑"/>
                            <m:supHide m:val="on"/>
                            <m:ctrlPr>
                              <a:rPr lang="en-US" sz="1100" b="0" i="1" smtClean="0">
                                <a:latin typeface="Cambria Math" panose="02040503050406030204" pitchFamily="18" charset="0"/>
                              </a:rPr>
                            </m:ctrlPr>
                          </m:naryPr>
                          <m:sub>
                            <m:r>
                              <m:rPr>
                                <m:brk m:alnAt="7"/>
                              </m:rPr>
                              <a:rPr lang="en-US" sz="1100" b="0" i="1" smtClean="0">
                                <a:latin typeface="Cambria Math" panose="02040503050406030204" pitchFamily="18" charset="0"/>
                              </a:rPr>
                              <m:t>𝑖</m:t>
                            </m:r>
                            <m:r>
                              <a:rPr lang="en-US" sz="1100" b="0" i="1" smtClean="0">
                                <a:latin typeface="Cambria Math" panose="02040503050406030204" pitchFamily="18" charset="0"/>
                              </a:rPr>
                              <m:t>𝑗</m:t>
                            </m:r>
                          </m:sub>
                          <m:sup/>
                          <m:e>
                            <m:f>
                              <m:fPr>
                                <m:ctrlPr>
                                  <a:rPr lang="en-US" sz="11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sSub>
                                  <m:sSubPr>
                                    <m:ctrlPr>
                                      <a:rPr lang="en-US" sz="11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100" i="1">
                                        <a:latin typeface="Cambria Math" panose="02040503050406030204" pitchFamily="18" charset="0"/>
                                      </a:rPr>
                                      <m:t> </m:t>
                                    </m:r>
                                    <m:r>
                                      <a:rPr lang="en-US" sz="1100" i="1">
                                        <a:latin typeface="Cambria Math" panose="02040503050406030204" pitchFamily="18" charset="0"/>
                                      </a:rPr>
                                      <m:t>𝑞</m:t>
                                    </m:r>
                                  </m:e>
                                  <m:sub>
                                    <m:r>
                                      <a:rPr lang="en-US" sz="1100" i="1">
                                        <a:latin typeface="Cambria Math" panose="02040503050406030204" pitchFamily="18" charset="0"/>
                                      </a:rPr>
                                      <m:t>𝑖</m:t>
                                    </m:r>
                                  </m:sub>
                                </m:sSub>
                                <m:sSub>
                                  <m:sSubPr>
                                    <m:ctrlPr>
                                      <a:rPr lang="en-US" sz="11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100" i="1">
                                        <a:latin typeface="Cambria Math" panose="02040503050406030204" pitchFamily="18" charset="0"/>
                                      </a:rPr>
                                      <m:t>𝑞</m:t>
                                    </m:r>
                                  </m:e>
                                  <m:sub>
                                    <m:r>
                                      <a:rPr lang="en-US" sz="1100" i="1">
                                        <a:latin typeface="Cambria Math" panose="02040503050406030204" pitchFamily="18" charset="0"/>
                                      </a:rPr>
                                      <m:t>𝑗</m:t>
                                    </m:r>
                                  </m:sub>
                                </m:sSub>
                              </m:num>
                              <m:den>
                                <m:sSup>
                                  <m:sSupPr>
                                    <m:ctrlPr>
                                      <a:rPr lang="en-US" sz="11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1100" b="0" i="1" smtClean="0">
                                        <a:latin typeface="Cambria Math" panose="02040503050406030204" pitchFamily="18" charset="0"/>
                                      </a:rPr>
                                      <m:t>𝑓</m:t>
                                    </m:r>
                                  </m:e>
                                  <m:sup>
                                    <m:r>
                                      <a:rPr lang="en-US" sz="1100" b="0" i="1" smtClean="0">
                                        <a:latin typeface="Cambria Math" panose="02040503050406030204" pitchFamily="18" charset="0"/>
                                      </a:rPr>
                                      <m:t>𝐺𝐵</m:t>
                                    </m:r>
                                  </m:sup>
                                </m:sSup>
                              </m:den>
                            </m:f>
                            <m:d>
                              <m:dPr>
                                <m:ctrlPr>
                                  <a:rPr lang="en-US" sz="11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sz="1100" b="0" i="1" smtClean="0">
                                    <a:latin typeface="Cambria Math" panose="02040503050406030204" pitchFamily="18" charset="0"/>
                                  </a:rPr>
                                  <m:t>1−</m:t>
                                </m:r>
                                <m:f>
                                  <m:fPr>
                                    <m:ctrlPr>
                                      <a:rPr lang="en-US" sz="11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100" b="0" i="1" smtClean="0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num>
                                  <m:den>
                                    <m:sSub>
                                      <m:sSubPr>
                                        <m:ctrlPr>
                                          <a:rPr lang="en-US" sz="1100" b="0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1100" b="0" i="1" smtClean="0">
                                            <a:latin typeface="Cambria Math" panose="02040503050406030204" pitchFamily="18" charset="0"/>
                                          </a:rPr>
                                          <m:t>𝜖</m:t>
                                        </m:r>
                                      </m:e>
                                      <m:sub>
                                        <m:r>
                                          <a:rPr lang="en-US" sz="1100" b="0" i="1" smtClean="0">
                                            <a:latin typeface="Cambria Math" panose="02040503050406030204" pitchFamily="18" charset="0"/>
                                          </a:rPr>
                                          <m:t>𝑤</m:t>
                                        </m:r>
                                      </m:sub>
                                    </m:sSub>
                                  </m:den>
                                </m:f>
                              </m:e>
                            </m:d>
                          </m:e>
                        </m:nary>
                      </m:oMath>
                    </m:oMathPara>
                  </a14:m>
                  <a:endParaRPr sz="1100" dirty="0"/>
                </a:p>
              </p:txBody>
            </p:sp>
          </mc:Choice>
          <mc:Fallback xmlns="">
            <p:sp>
              <p:nvSpPr>
                <p:cNvPr id="9" name="TextBox 8">
                  <a:extLst>
                    <a:ext uri="{FF2B5EF4-FFF2-40B4-BE49-F238E27FC236}">
                      <a16:creationId xmlns:a16="http://schemas.microsoft.com/office/drawing/2014/main" id="{B99C8D5E-011A-2ECC-2C91-6CEB7A23A03B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41809" y="2753521"/>
                  <a:ext cx="1826910" cy="429926"/>
                </a:xfrm>
                <a:prstGeom prst="rect">
                  <a:avLst/>
                </a:prstGeom>
                <a:blipFill>
                  <a:blip r:embed="rId8"/>
                  <a:stretch>
                    <a:fillRect l="-1379" t="-144118" b="-194118"/>
                  </a:stretch>
                </a:blipFill>
              </p:spPr>
              <p:txBody>
                <a:bodyPr/>
                <a:lstStyle/>
                <a:p>
                  <a:r>
                    <a:rPr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0" name="TextBox 9">
                  <a:extLst>
                    <a:ext uri="{FF2B5EF4-FFF2-40B4-BE49-F238E27FC236}">
                      <a16:creationId xmlns:a16="http://schemas.microsoft.com/office/drawing/2014/main" id="{AF702C3F-9452-FE7B-C30E-2FFE86C373EB}"/>
                    </a:ext>
                  </a:extLst>
                </p:cNvPr>
                <p:cNvSpPr txBox="1"/>
                <p:nvPr/>
              </p:nvSpPr>
              <p:spPr>
                <a:xfrm>
                  <a:off x="2374911" y="2761280"/>
                  <a:ext cx="2349489" cy="41440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m:rPr>
                            <m:sty m:val="p"/>
                          </m:rPr>
                          <a:rPr lang="en-US" sz="1100" b="0" i="0" smtClean="0">
                            <a:latin typeface="Cambria Math" panose="02040503050406030204" pitchFamily="18" charset="0"/>
                          </a:rPr>
                          <m:t>Δ</m:t>
                        </m:r>
                        <m:sSub>
                          <m:sSubPr>
                            <m:ctrlPr>
                              <a:rPr lang="en-US" sz="11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100" b="0" i="1" smtClean="0">
                                <a:latin typeface="Cambria Math" panose="02040503050406030204" pitchFamily="18" charset="0"/>
                              </a:rPr>
                              <m:t>𝐺</m:t>
                            </m:r>
                          </m:e>
                          <m:sub>
                            <m:r>
                              <a:rPr lang="en-US" sz="1100" b="0" i="1" smtClean="0">
                                <a:latin typeface="Cambria Math" panose="02040503050406030204" pitchFamily="18" charset="0"/>
                              </a:rPr>
                              <m:t>𝑆𝐴</m:t>
                            </m:r>
                          </m:sub>
                        </m:sSub>
                        <m:r>
                          <a:rPr lang="en-US" sz="1100" b="0" i="1" smtClean="0">
                            <a:latin typeface="Cambria Math" panose="02040503050406030204" pitchFamily="18" charset="0"/>
                          </a:rPr>
                          <m:t>=4</m:t>
                        </m:r>
                        <m:r>
                          <a:rPr lang="en-US" sz="1100" b="0" i="1" smtClean="0">
                            <a:latin typeface="Cambria Math" panose="02040503050406030204" pitchFamily="18" charset="0"/>
                          </a:rPr>
                          <m:t>𝜋</m:t>
                        </m:r>
                        <m:sSub>
                          <m:sSubPr>
                            <m:ctrlPr>
                              <a:rPr lang="en-US" sz="11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100" b="0" i="1" smtClean="0">
                                <a:latin typeface="Cambria Math" panose="02040503050406030204" pitchFamily="18" charset="0"/>
                              </a:rPr>
                              <m:t>𝐸</m:t>
                            </m:r>
                          </m:e>
                          <m:sub>
                            <m:r>
                              <a:rPr lang="en-US" sz="1100" b="0" i="1" smtClean="0">
                                <a:latin typeface="Cambria Math" panose="02040503050406030204" pitchFamily="18" charset="0"/>
                              </a:rPr>
                              <m:t>𝑆𝐴</m:t>
                            </m:r>
                          </m:sub>
                        </m:sSub>
                        <m:nary>
                          <m:naryPr>
                            <m:chr m:val="∑"/>
                            <m:supHide m:val="on"/>
                            <m:ctrlPr>
                              <a:rPr lang="en-US" sz="1100" b="0" i="1" smtClean="0">
                                <a:latin typeface="Cambria Math" panose="02040503050406030204" pitchFamily="18" charset="0"/>
                              </a:rPr>
                            </m:ctrlPr>
                          </m:naryPr>
                          <m:sub>
                            <m:r>
                              <m:rPr>
                                <m:brk m:alnAt="7"/>
                              </m:rPr>
                              <a:rPr lang="en-US" sz="1100" b="0" i="1" smtClean="0"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  <m:sup/>
                          <m:e>
                            <m:sSup>
                              <m:sSupPr>
                                <m:ctrlPr>
                                  <a:rPr lang="en-US" sz="11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d>
                                  <m:dPr>
                                    <m:ctrlPr>
                                      <a:rPr lang="en-US" sz="11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sSub>
                                      <m:sSubPr>
                                        <m:ctrlPr>
                                          <a:rPr lang="en-US" sz="1100" b="0" i="1" smtClean="0">
                                            <a:highlight>
                                              <a:srgbClr val="FFFF00"/>
                                            </a:highlight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1100" b="0" i="1" smtClean="0">
                                            <a:highlight>
                                              <a:srgbClr val="FFFF00"/>
                                            </a:highlight>
                                            <a:latin typeface="Cambria Math" panose="02040503050406030204" pitchFamily="18" charset="0"/>
                                          </a:rPr>
                                          <m:t>𝑟</m:t>
                                        </m:r>
                                      </m:e>
                                      <m:sub>
                                        <m:r>
                                          <a:rPr lang="en-US" sz="1100" b="0" i="1" smtClean="0">
                                            <a:highlight>
                                              <a:srgbClr val="FFFF00"/>
                                            </a:highlight>
                                            <a:latin typeface="Cambria Math" panose="02040503050406030204" pitchFamily="18" charset="0"/>
                                          </a:rPr>
                                          <m:t>𝑖</m:t>
                                        </m:r>
                                      </m:sub>
                                    </m:sSub>
                                    <m:r>
                                      <a:rPr lang="en-US" sz="1100" b="0" i="1" smtClean="0">
                                        <a:latin typeface="Cambria Math" panose="02040503050406030204" pitchFamily="18" charset="0"/>
                                      </a:rPr>
                                      <m:t>+</m:t>
                                    </m:r>
                                    <m:sSub>
                                      <m:sSubPr>
                                        <m:ctrlPr>
                                          <a:rPr lang="en-US" sz="1100" b="0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1100" b="0" i="1" smtClean="0">
                                            <a:latin typeface="Cambria Math" panose="02040503050406030204" pitchFamily="18" charset="0"/>
                                          </a:rPr>
                                          <m:t>𝑟</m:t>
                                        </m:r>
                                      </m:e>
                                      <m:sub>
                                        <m:r>
                                          <a:rPr lang="en-US" sz="1100" b="0" i="1" smtClean="0">
                                            <a:latin typeface="Cambria Math" panose="02040503050406030204" pitchFamily="18" charset="0"/>
                                          </a:rPr>
                                          <m:t>𝑠𝑜𝑙𝑣𝑒𝑛𝑡</m:t>
                                        </m:r>
                                      </m:sub>
                                    </m:sSub>
                                  </m:e>
                                </m:d>
                              </m:e>
                              <m:sup>
                                <m:r>
                                  <a:rPr lang="en-US" sz="1100" b="0" i="1" smtClean="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  <m:sSup>
                              <m:sSupPr>
                                <m:ctrlPr>
                                  <a:rPr lang="en-US" sz="11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d>
                                  <m:dPr>
                                    <m:ctrlPr>
                                      <a:rPr lang="en-US" sz="11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f>
                                      <m:fPr>
                                        <m:ctrlPr>
                                          <a:rPr lang="en-US" sz="1100" b="0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fPr>
                                      <m:num>
                                        <m:sSub>
                                          <m:sSubPr>
                                            <m:ctrlPr>
                                              <a:rPr lang="en-US" sz="1100" b="0" i="1" smtClean="0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US" sz="1100" b="0" i="1" smtClean="0">
                                                <a:latin typeface="Cambria Math" panose="02040503050406030204" pitchFamily="18" charset="0"/>
                                              </a:rPr>
                                              <m:t>𝑟</m:t>
                                            </m:r>
                                          </m:e>
                                          <m:sub>
                                            <m:r>
                                              <a:rPr lang="en-US" sz="1100" b="0" i="1" smtClean="0">
                                                <a:latin typeface="Cambria Math" panose="02040503050406030204" pitchFamily="18" charset="0"/>
                                              </a:rPr>
                                              <m:t>𝑖</m:t>
                                            </m:r>
                                          </m:sub>
                                        </m:sSub>
                                      </m:num>
                                      <m:den>
                                        <m:sSub>
                                          <m:sSubPr>
                                            <m:ctrlPr>
                                              <a:rPr lang="en-US" sz="1100" b="0" i="1" smtClean="0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US" sz="1100" b="0" i="1" smtClean="0">
                                                <a:latin typeface="Cambria Math" panose="02040503050406030204" pitchFamily="18" charset="0"/>
                                              </a:rPr>
                                              <m:t>𝑅</m:t>
                                            </m:r>
                                          </m:e>
                                          <m:sub>
                                            <m:r>
                                              <a:rPr lang="en-US" sz="1100" b="0" i="1" smtClean="0">
                                                <a:latin typeface="Cambria Math" panose="02040503050406030204" pitchFamily="18" charset="0"/>
                                              </a:rPr>
                                              <m:t>𝑖</m:t>
                                            </m:r>
                                          </m:sub>
                                        </m:sSub>
                                      </m:den>
                                    </m:f>
                                  </m:e>
                                </m:d>
                              </m:e>
                              <m:sup>
                                <m:r>
                                  <a:rPr lang="en-US" sz="1100" b="0" i="1" smtClean="0">
                                    <a:latin typeface="Cambria Math" panose="02040503050406030204" pitchFamily="18" charset="0"/>
                                  </a:rPr>
                                  <m:t>6</m:t>
                                </m:r>
                              </m:sup>
                            </m:sSup>
                          </m:e>
                        </m:nary>
                      </m:oMath>
                    </m:oMathPara>
                  </a14:m>
                  <a:endParaRPr sz="1100" dirty="0"/>
                </a:p>
              </p:txBody>
            </p:sp>
          </mc:Choice>
          <mc:Fallback xmlns="">
            <p:sp>
              <p:nvSpPr>
                <p:cNvPr id="10" name="TextBox 9">
                  <a:extLst>
                    <a:ext uri="{FF2B5EF4-FFF2-40B4-BE49-F238E27FC236}">
                      <a16:creationId xmlns:a16="http://schemas.microsoft.com/office/drawing/2014/main" id="{AF702C3F-9452-FE7B-C30E-2FFE86C373EB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374911" y="2761280"/>
                  <a:ext cx="2349489" cy="414409"/>
                </a:xfrm>
                <a:prstGeom prst="rect">
                  <a:avLst/>
                </a:prstGeom>
                <a:blipFill>
                  <a:blip r:embed="rId9"/>
                  <a:stretch>
                    <a:fillRect l="-1075" t="-141176" b="-197059"/>
                  </a:stretch>
                </a:blipFill>
              </p:spPr>
              <p:txBody>
                <a:bodyPr/>
                <a:lstStyle/>
                <a:p>
                  <a:r>
                    <a:rPr>
                      <a:noFill/>
                    </a:rPr>
                    <a:t> </a:t>
                  </a:r>
                </a:p>
              </p:txBody>
            </p:sp>
          </mc:Fallback>
        </mc:AlternateContent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DC279125-3648-824A-E3D3-6C683B286669}"/>
                  </a:ext>
                </a:extLst>
              </p:cNvPr>
              <p:cNvSpPr txBox="1"/>
              <p:nvPr/>
            </p:nvSpPr>
            <p:spPr>
              <a:xfrm>
                <a:off x="1531694" y="1349591"/>
                <a:ext cx="2241832" cy="44383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11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1100" b="0" i="1" smtClean="0">
                              <a:latin typeface="Cambria Math" panose="02040503050406030204" pitchFamily="18" charset="0"/>
                            </a:rPr>
                            <m:t>𝑓</m:t>
                          </m:r>
                        </m:e>
                        <m:sup>
                          <m:r>
                            <a:rPr lang="en-US" sz="1100" b="0" i="1" smtClean="0">
                              <a:latin typeface="Cambria Math" panose="02040503050406030204" pitchFamily="18" charset="0"/>
                            </a:rPr>
                            <m:t>𝐺𝐵</m:t>
                          </m:r>
                        </m:sup>
                      </m:sSup>
                      <m:r>
                        <a:rPr lang="en-US" sz="1100" b="0" i="1" smtClean="0"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sz="11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begChr m:val="["/>
                              <m:endChr m:val="]"/>
                              <m:ctrlPr>
                                <a:rPr lang="en-US" sz="1100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Sup>
                                <m:sSubSupPr>
                                  <m:ctrlPr>
                                    <a:rPr lang="en-US" sz="11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en-US" sz="1100" b="0" i="1" smtClean="0">
                                      <a:latin typeface="Cambria Math" panose="02040503050406030204" pitchFamily="18" charset="0"/>
                                    </a:rPr>
                                    <m:t>𝑑</m:t>
                                  </m:r>
                                </m:e>
                                <m:sub>
                                  <m:r>
                                    <a:rPr lang="en-US" sz="1100" b="0" i="1" smtClean="0">
                                      <a:latin typeface="Cambria Math" panose="02040503050406030204" pitchFamily="18" charset="0"/>
                                    </a:rPr>
                                    <m:t>𝑖𝑗</m:t>
                                  </m:r>
                                </m:sub>
                                <m:sup>
                                  <m:r>
                                    <a:rPr lang="en-US" sz="1100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bSup>
                              <m:r>
                                <a:rPr lang="en-US" sz="1100" b="0" i="1" smtClean="0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en-US" sz="11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100" b="0" i="1" smtClean="0">
                                      <a:latin typeface="Cambria Math" panose="02040503050406030204" pitchFamily="18" charset="0"/>
                                    </a:rPr>
                                    <m:t>𝑅</m:t>
                                  </m:r>
                                </m:e>
                                <m:sub>
                                  <m:r>
                                    <a:rPr lang="en-US" sz="1100" b="0" i="1" smtClean="0"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sz="11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100" b="0" i="1" smtClean="0">
                                      <a:latin typeface="Cambria Math" panose="02040503050406030204" pitchFamily="18" charset="0"/>
                                    </a:rPr>
                                    <m:t>𝑅</m:t>
                                  </m:r>
                                </m:e>
                                <m:sub>
                                  <m:r>
                                    <a:rPr lang="en-US" sz="1100" b="0" i="1" smtClean="0">
                                      <a:latin typeface="Cambria Math" panose="02040503050406030204" pitchFamily="18" charset="0"/>
                                    </a:rPr>
                                    <m:t>𝑗</m:t>
                                  </m:r>
                                </m:sub>
                              </m:sSub>
                              <m:func>
                                <m:funcPr>
                                  <m:ctrlPr>
                                    <a:rPr lang="en-US" sz="11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funcPr>
                                <m:fName>
                                  <m:r>
                                    <m:rPr>
                                      <m:sty m:val="p"/>
                                    </m:rPr>
                                    <a:rPr lang="en-US" sz="1100" b="0" i="0" smtClean="0">
                                      <a:latin typeface="Cambria Math" panose="02040503050406030204" pitchFamily="18" charset="0"/>
                                    </a:rPr>
                                    <m:t>exp</m:t>
                                  </m:r>
                                </m:fName>
                                <m:e>
                                  <m:d>
                                    <m:dPr>
                                      <m:ctrlPr>
                                        <a:rPr lang="en-US" sz="1100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 sz="1100" b="0" i="1" smtClean="0">
                                          <a:latin typeface="Cambria Math" panose="02040503050406030204" pitchFamily="18" charset="0"/>
                                        </a:rPr>
                                        <m:t>−</m:t>
                                      </m:r>
                                      <m:f>
                                        <m:fPr>
                                          <m:ctrlPr>
                                            <a:rPr lang="en-US" sz="1100" b="0" i="1" smtClean="0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fPr>
                                        <m:num>
                                          <m:sSubSup>
                                            <m:sSubSupPr>
                                              <m:ctrlPr>
                                                <a:rPr lang="en-US" sz="1100" b="0" i="1" smtClean="0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sSubSupPr>
                                            <m:e>
                                              <m:r>
                                                <a:rPr lang="en-US" sz="1100" b="0" i="1" smtClean="0">
                                                  <a:latin typeface="Cambria Math" panose="02040503050406030204" pitchFamily="18" charset="0"/>
                                                </a:rPr>
                                                <m:t>𝑑</m:t>
                                              </m:r>
                                            </m:e>
                                            <m:sub>
                                              <m:r>
                                                <a:rPr lang="en-US" sz="1100" b="0" i="1" smtClean="0">
                                                  <a:latin typeface="Cambria Math" panose="02040503050406030204" pitchFamily="18" charset="0"/>
                                                </a:rPr>
                                                <m:t>𝑖𝑗</m:t>
                                              </m:r>
                                            </m:sub>
                                            <m:sup>
                                              <m:r>
                                                <a:rPr lang="en-US" sz="1100" b="0" i="1" smtClean="0">
                                                  <a:latin typeface="Cambria Math" panose="02040503050406030204" pitchFamily="18" charset="0"/>
                                                </a:rPr>
                                                <m:t>2</m:t>
                                              </m:r>
                                            </m:sup>
                                          </m:sSubSup>
                                        </m:num>
                                        <m:den>
                                          <m:r>
                                            <a:rPr lang="en-US" sz="1100" b="0" i="1" smtClean="0">
                                              <a:latin typeface="Cambria Math" panose="02040503050406030204" pitchFamily="18" charset="0"/>
                                            </a:rPr>
                                            <m:t>4</m:t>
                                          </m:r>
                                          <m:sSub>
                                            <m:sSubPr>
                                              <m:ctrlPr>
                                                <a:rPr lang="en-US" sz="1100" b="0" i="1" smtClean="0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sSubPr>
                                            <m:e>
                                              <m:r>
                                                <a:rPr lang="en-US" sz="1100" b="0" i="1" smtClean="0">
                                                  <a:latin typeface="Cambria Math" panose="02040503050406030204" pitchFamily="18" charset="0"/>
                                                </a:rPr>
                                                <m:t>𝑅</m:t>
                                              </m:r>
                                            </m:e>
                                            <m:sub>
                                              <m:r>
                                                <a:rPr lang="en-US" sz="1100" b="0" i="1" smtClean="0">
                                                  <a:latin typeface="Cambria Math" panose="02040503050406030204" pitchFamily="18" charset="0"/>
                                                </a:rPr>
                                                <m:t>𝑖</m:t>
                                              </m:r>
                                            </m:sub>
                                          </m:sSub>
                                          <m:sSub>
                                            <m:sSubPr>
                                              <m:ctrlPr>
                                                <a:rPr lang="en-US" sz="1100" b="0" i="1" smtClean="0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sSubPr>
                                            <m:e>
                                              <m:r>
                                                <a:rPr lang="en-US" sz="1100" b="0" i="1" smtClean="0">
                                                  <a:latin typeface="Cambria Math" panose="02040503050406030204" pitchFamily="18" charset="0"/>
                                                </a:rPr>
                                                <m:t>𝑅</m:t>
                                              </m:r>
                                            </m:e>
                                            <m:sub>
                                              <m:r>
                                                <a:rPr lang="en-US" sz="1100" b="0" i="1" smtClean="0">
                                                  <a:latin typeface="Cambria Math" panose="02040503050406030204" pitchFamily="18" charset="0"/>
                                                </a:rPr>
                                                <m:t>𝑗</m:t>
                                              </m:r>
                                            </m:sub>
                                          </m:sSub>
                                        </m:den>
                                      </m:f>
                                    </m:e>
                                  </m:d>
                                </m:e>
                              </m:func>
                            </m:e>
                          </m:d>
                        </m:e>
                        <m:sup>
                          <m:r>
                            <a:rPr lang="en-US" sz="1100" b="0" i="1" smtClean="0">
                              <a:latin typeface="Cambria Math" panose="02040503050406030204" pitchFamily="18" charset="0"/>
                            </a:rPr>
                            <m:t>1/2</m:t>
                          </m:r>
                        </m:sup>
                      </m:sSup>
                    </m:oMath>
                  </m:oMathPara>
                </a14:m>
                <a:endParaRPr sz="1100" dirty="0"/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DC279125-3648-824A-E3D3-6C683B28666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31694" y="1349591"/>
                <a:ext cx="2241832" cy="443839"/>
              </a:xfrm>
              <a:prstGeom prst="rect">
                <a:avLst/>
              </a:prstGeom>
              <a:blipFill>
                <a:blip r:embed="rId10"/>
                <a:stretch>
                  <a:fillRect l="-1685" b="-8333"/>
                </a:stretch>
              </a:blipFill>
            </p:spPr>
            <p:txBody>
              <a:bodyPr/>
              <a:lstStyle/>
              <a:p>
                <a:r>
                  <a:rPr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2" name="Group 11">
            <a:extLst>
              <a:ext uri="{FF2B5EF4-FFF2-40B4-BE49-F238E27FC236}">
                <a16:creationId xmlns:a16="http://schemas.microsoft.com/office/drawing/2014/main" id="{86A103E1-E2CA-ED77-6952-93D9AA3ABE63}"/>
              </a:ext>
            </a:extLst>
          </p:cNvPr>
          <p:cNvGrpSpPr/>
          <p:nvPr/>
        </p:nvGrpSpPr>
        <p:grpSpPr>
          <a:xfrm>
            <a:off x="756446" y="1891599"/>
            <a:ext cx="3792328" cy="178062"/>
            <a:chOff x="466715" y="3910406"/>
            <a:chExt cx="3792328" cy="178062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3" name="TextBox 12">
                  <a:extLst>
                    <a:ext uri="{FF2B5EF4-FFF2-40B4-BE49-F238E27FC236}">
                      <a16:creationId xmlns:a16="http://schemas.microsoft.com/office/drawing/2014/main" id="{612C1B46-B9F2-4FF8-490B-C52D4A271F9D}"/>
                    </a:ext>
                  </a:extLst>
                </p:cNvPr>
                <p:cNvSpPr txBox="1"/>
                <p:nvPr/>
              </p:nvSpPr>
              <p:spPr>
                <a:xfrm>
                  <a:off x="466715" y="3910406"/>
                  <a:ext cx="2543773" cy="178062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Sup>
                          <m:sSubSupPr>
                            <m:ctrlPr>
                              <a:rPr lang="en-US" sz="1100" b="0" i="1" smtClean="0"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n-US" sz="1100" b="0" i="1" smtClean="0">
                                <a:latin typeface="Cambria Math" panose="02040503050406030204" pitchFamily="18" charset="0"/>
                              </a:rPr>
                              <m:t>𝑅</m:t>
                            </m:r>
                          </m:e>
                          <m:sub>
                            <m:r>
                              <a:rPr lang="en-US" sz="1100" b="0" i="1" smtClean="0"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  <m:sup>
                            <m:r>
                              <a:rPr lang="en-US" sz="1100" b="0" i="1" smtClean="0">
                                <a:latin typeface="Cambria Math" panose="02040503050406030204" pitchFamily="18" charset="0"/>
                              </a:rPr>
                              <m:t>−1</m:t>
                            </m:r>
                          </m:sup>
                        </m:sSubSup>
                        <m:r>
                          <a:rPr lang="en-US" sz="1100" b="0" i="1" smtClean="0">
                            <a:latin typeface="Cambria Math" panose="02040503050406030204" pitchFamily="18" charset="0"/>
                          </a:rPr>
                          <m:t>=</m:t>
                        </m:r>
                        <m:sSubSup>
                          <m:sSubSupPr>
                            <m:ctrlPr>
                              <a:rPr lang="en-US" sz="1100" b="0" i="1" smtClean="0"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n-US" sz="1100" b="0" i="1" smtClean="0">
                                <a:latin typeface="Cambria Math" panose="02040503050406030204" pitchFamily="18" charset="0"/>
                              </a:rPr>
                              <m:t>𝜌</m:t>
                            </m:r>
                          </m:e>
                          <m:sub>
                            <m:r>
                              <a:rPr lang="en-US" sz="1100" b="0" i="1" smtClean="0"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  <m:sup>
                            <m:r>
                              <a:rPr lang="en-US" sz="1100" b="0" i="1" smtClean="0">
                                <a:latin typeface="Cambria Math" panose="02040503050406030204" pitchFamily="18" charset="0"/>
                              </a:rPr>
                              <m:t>−1</m:t>
                            </m:r>
                          </m:sup>
                        </m:sSubSup>
                        <m:r>
                          <a:rPr lang="en-US" sz="1100" b="0" i="1" smtClean="0">
                            <a:latin typeface="Cambria Math" panose="02040503050406030204" pitchFamily="18" charset="0"/>
                          </a:rPr>
                          <m:t>−</m:t>
                        </m:r>
                        <m:sSubSup>
                          <m:sSubSupPr>
                            <m:ctrlPr>
                              <a:rPr lang="en-US" sz="1100" b="0" i="1" smtClean="0">
                                <a:highlight>
                                  <a:srgbClr val="FFFF00"/>
                                </a:highlight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n-US" sz="1100" b="0" i="1" smtClean="0">
                                <a:highlight>
                                  <a:srgbClr val="FFFF00"/>
                                </a:highlight>
                                <a:latin typeface="Cambria Math" panose="02040503050406030204" pitchFamily="18" charset="0"/>
                              </a:rPr>
                              <m:t>𝑟</m:t>
                            </m:r>
                          </m:e>
                          <m:sub>
                            <m:r>
                              <a:rPr lang="en-US" sz="1100" b="0" i="1" smtClean="0">
                                <a:highlight>
                                  <a:srgbClr val="FFFF00"/>
                                </a:highlight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  <m:sup>
                            <m:r>
                              <a:rPr lang="en-US" sz="1100" b="0" i="1" smtClean="0">
                                <a:highlight>
                                  <a:srgbClr val="FFFF00"/>
                                </a:highlight>
                                <a:latin typeface="Cambria Math" panose="02040503050406030204" pitchFamily="18" charset="0"/>
                              </a:rPr>
                              <m:t>1</m:t>
                            </m:r>
                          </m:sup>
                        </m:sSubSup>
                        <m:func>
                          <m:funcPr>
                            <m:ctrlPr>
                              <a:rPr lang="en-US" sz="1100" b="0" i="1" smtClean="0">
                                <a:latin typeface="Cambria Math" panose="02040503050406030204" pitchFamily="18" charset="0"/>
                              </a:rPr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en-US" sz="1100" b="0" i="0" smtClean="0">
                                <a:latin typeface="Cambria Math" panose="02040503050406030204" pitchFamily="18" charset="0"/>
                              </a:rPr>
                              <m:t>tanh</m:t>
                            </m:r>
                          </m:fName>
                          <m:e>
                            <m:d>
                              <m:dPr>
                                <m:ctrlPr>
                                  <a:rPr lang="en-US" sz="11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sz="1100" b="0" i="1" smtClean="0">
                                    <a:latin typeface="Cambria Math" panose="02040503050406030204" pitchFamily="18" charset="0"/>
                                  </a:rPr>
                                  <m:t>𝛼</m:t>
                                </m:r>
                                <m:r>
                                  <m:rPr>
                                    <m:sty m:val="p"/>
                                  </m:rPr>
                                  <a:rPr lang="en-US" sz="1100" b="0" i="0" smtClean="0">
                                    <a:latin typeface="Cambria Math" panose="02040503050406030204" pitchFamily="18" charset="0"/>
                                  </a:rPr>
                                  <m:t>Ψ</m:t>
                                </m:r>
                                <m:r>
                                  <a:rPr lang="en-US" sz="1100" b="0" i="1" smtClean="0"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r>
                                  <a:rPr lang="en-US" sz="1100" b="0" i="1" smtClean="0">
                                    <a:latin typeface="Cambria Math" panose="02040503050406030204" pitchFamily="18" charset="0"/>
                                  </a:rPr>
                                  <m:t>𝛽</m:t>
                                </m:r>
                                <m:sSup>
                                  <m:sSupPr>
                                    <m:ctrlPr>
                                      <a:rPr lang="en-US" sz="11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m:rPr>
                                        <m:sty m:val="p"/>
                                      </m:rPr>
                                      <a:rPr lang="en-US" sz="1100" b="0" i="0" smtClean="0">
                                        <a:latin typeface="Cambria Math" panose="02040503050406030204" pitchFamily="18" charset="0"/>
                                      </a:rPr>
                                      <m:t>Ψ</m:t>
                                    </m:r>
                                  </m:e>
                                  <m:sup>
                                    <m:r>
                                      <a:rPr lang="en-US" sz="1100" b="0" i="1" smtClean="0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p>
                                </m:sSup>
                                <m:r>
                                  <a:rPr lang="en-US" sz="1100" b="0" i="1" smtClean="0">
                                    <a:latin typeface="Cambria Math" panose="02040503050406030204" pitchFamily="18" charset="0"/>
                                  </a:rPr>
                                  <m:t>+</m:t>
                                </m:r>
                                <m:r>
                                  <a:rPr lang="en-US" sz="1100" b="0" i="1" smtClean="0">
                                    <a:latin typeface="Cambria Math" panose="02040503050406030204" pitchFamily="18" charset="0"/>
                                  </a:rPr>
                                  <m:t>𝛾</m:t>
                                </m:r>
                                <m:sSup>
                                  <m:sSupPr>
                                    <m:ctrlPr>
                                      <a:rPr lang="en-US" sz="11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m:rPr>
                                        <m:sty m:val="p"/>
                                      </m:rPr>
                                      <a:rPr lang="en-US" sz="1100" b="0" i="0" smtClean="0">
                                        <a:latin typeface="Cambria Math" panose="02040503050406030204" pitchFamily="18" charset="0"/>
                                      </a:rPr>
                                      <m:t>Ψ</m:t>
                                    </m:r>
                                  </m:e>
                                  <m:sup>
                                    <m:r>
                                      <a:rPr lang="en-US" sz="1100" b="0" i="1" smtClean="0">
                                        <a:latin typeface="Cambria Math" panose="02040503050406030204" pitchFamily="18" charset="0"/>
                                      </a:rPr>
                                      <m:t>3</m:t>
                                    </m:r>
                                  </m:sup>
                                </m:sSup>
                              </m:e>
                            </m:d>
                          </m:e>
                        </m:func>
                      </m:oMath>
                    </m:oMathPara>
                  </a14:m>
                  <a:endParaRPr sz="1100" dirty="0"/>
                </a:p>
              </p:txBody>
            </p:sp>
          </mc:Choice>
          <mc:Fallback xmlns="">
            <p:sp>
              <p:nvSpPr>
                <p:cNvPr id="13" name="TextBox 12">
                  <a:extLst>
                    <a:ext uri="{FF2B5EF4-FFF2-40B4-BE49-F238E27FC236}">
                      <a16:creationId xmlns:a16="http://schemas.microsoft.com/office/drawing/2014/main" id="{612C1B46-B9F2-4FF8-490B-C52D4A271F9D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66715" y="3910406"/>
                  <a:ext cx="2543773" cy="178062"/>
                </a:xfrm>
                <a:prstGeom prst="rect">
                  <a:avLst/>
                </a:prstGeom>
                <a:blipFill>
                  <a:blip r:embed="rId11"/>
                  <a:stretch>
                    <a:fillRect b="-26667"/>
                  </a:stretch>
                </a:blipFill>
              </p:spPr>
              <p:txBody>
                <a:bodyPr/>
                <a:lstStyle/>
                <a:p>
                  <a:r>
                    <a:rPr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4" name="TextBox 13">
                  <a:extLst>
                    <a:ext uri="{FF2B5EF4-FFF2-40B4-BE49-F238E27FC236}">
                      <a16:creationId xmlns:a16="http://schemas.microsoft.com/office/drawing/2014/main" id="{D1F09A9C-6EAE-F221-1619-53ED43D8D7FB}"/>
                    </a:ext>
                  </a:extLst>
                </p:cNvPr>
                <p:cNvSpPr txBox="1"/>
                <p:nvPr/>
              </p:nvSpPr>
              <p:spPr>
                <a:xfrm>
                  <a:off x="3264860" y="3910599"/>
                  <a:ext cx="994183" cy="177677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11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100" b="0" i="1" smtClean="0">
                                <a:latin typeface="Cambria Math" panose="02040503050406030204" pitchFamily="18" charset="0"/>
                              </a:rPr>
                              <m:t>𝜌</m:t>
                            </m:r>
                          </m:e>
                          <m:sub>
                            <m:r>
                              <a:rPr lang="en-US" sz="1100" b="0" i="1" smtClean="0"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  <m:r>
                          <a:rPr lang="en-US" sz="1100" b="0" i="1" smtClean="0">
                            <a:latin typeface="Cambria Math" panose="02040503050406030204" pitchFamily="18" charset="0"/>
                          </a:rPr>
                          <m:t>=</m:t>
                        </m:r>
                        <m:sSub>
                          <m:sSubPr>
                            <m:ctrlPr>
                              <a:rPr lang="en-US" sz="11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100" b="0" i="1" smtClean="0">
                                <a:latin typeface="Cambria Math" panose="02040503050406030204" pitchFamily="18" charset="0"/>
                              </a:rPr>
                              <m:t>𝑟</m:t>
                            </m:r>
                          </m:e>
                          <m:sub>
                            <m:r>
                              <a:rPr lang="en-US" sz="1100" b="0" i="1" smtClean="0"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  <m:r>
                          <a:rPr lang="en-US" sz="1100" b="0" i="1" smtClean="0">
                            <a:latin typeface="Cambria Math" panose="02040503050406030204" pitchFamily="18" charset="0"/>
                          </a:rPr>
                          <m:t>−0.09 Å</m:t>
                        </m:r>
                      </m:oMath>
                    </m:oMathPara>
                  </a14:m>
                  <a:endParaRPr sz="1100" dirty="0"/>
                </a:p>
              </p:txBody>
            </p:sp>
          </mc:Choice>
          <mc:Fallback xmlns="">
            <p:sp>
              <p:nvSpPr>
                <p:cNvPr id="14" name="TextBox 13">
                  <a:extLst>
                    <a:ext uri="{FF2B5EF4-FFF2-40B4-BE49-F238E27FC236}">
                      <a16:creationId xmlns:a16="http://schemas.microsoft.com/office/drawing/2014/main" id="{D1F09A9C-6EAE-F221-1619-53ED43D8D7FB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264860" y="3910599"/>
                  <a:ext cx="994183" cy="177677"/>
                </a:xfrm>
                <a:prstGeom prst="rect">
                  <a:avLst/>
                </a:prstGeom>
                <a:blipFill>
                  <a:blip r:embed="rId12"/>
                  <a:stretch>
                    <a:fillRect l="-2532" t="-13333" r="-3797" b="-33333"/>
                  </a:stretch>
                </a:blipFill>
              </p:spPr>
              <p:txBody>
                <a:bodyPr/>
                <a:lstStyle/>
                <a:p>
                  <a:r>
                    <a:rPr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BE833CAF-F52F-22DA-93FA-01757086A1FF}"/>
              </a:ext>
            </a:extLst>
          </p:cNvPr>
          <p:cNvGrpSpPr/>
          <p:nvPr/>
        </p:nvGrpSpPr>
        <p:grpSpPr>
          <a:xfrm>
            <a:off x="1652817" y="2248805"/>
            <a:ext cx="1999586" cy="350278"/>
            <a:chOff x="1377113" y="4322099"/>
            <a:chExt cx="1999586" cy="350278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6" name="TextBox 15">
                  <a:extLst>
                    <a:ext uri="{FF2B5EF4-FFF2-40B4-BE49-F238E27FC236}">
                      <a16:creationId xmlns:a16="http://schemas.microsoft.com/office/drawing/2014/main" id="{9FCE4F03-D871-E6EF-7F2A-8B7176FB206E}"/>
                    </a:ext>
                  </a:extLst>
                </p:cNvPr>
                <p:cNvSpPr txBox="1"/>
                <p:nvPr/>
              </p:nvSpPr>
              <p:spPr>
                <a:xfrm>
                  <a:off x="1377113" y="4322099"/>
                  <a:ext cx="1999586" cy="169277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1100" b="0" i="1" smtClean="0">
                            <a:latin typeface="Cambria Math" panose="02040503050406030204" pitchFamily="18" charset="0"/>
                          </a:rPr>
                          <m:t>𝑂𝐵𝐶</m:t>
                        </m:r>
                        <m:r>
                          <a:rPr lang="en-US" sz="1100" b="0" i="1" smtClean="0">
                            <a:latin typeface="Cambria Math" panose="02040503050406030204" pitchFamily="18" charset="0"/>
                          </a:rPr>
                          <m:t>1:</m:t>
                        </m:r>
                        <m:r>
                          <a:rPr lang="en-US" sz="1100" b="0" i="1" smtClean="0">
                            <a:latin typeface="Cambria Math" panose="02040503050406030204" pitchFamily="18" charset="0"/>
                          </a:rPr>
                          <m:t>𝛼</m:t>
                        </m:r>
                        <m:r>
                          <a:rPr lang="en-US" sz="1100" b="0" i="1" smtClean="0">
                            <a:latin typeface="Cambria Math" panose="02040503050406030204" pitchFamily="18" charset="0"/>
                          </a:rPr>
                          <m:t>=0.8,</m:t>
                        </m:r>
                        <m:r>
                          <a:rPr lang="en-US" sz="1100" b="0" i="1" smtClean="0">
                            <a:latin typeface="Cambria Math" panose="02040503050406030204" pitchFamily="18" charset="0"/>
                          </a:rPr>
                          <m:t>𝛽</m:t>
                        </m:r>
                        <m:r>
                          <a:rPr lang="en-US" sz="1100" b="0" i="1" smtClean="0">
                            <a:latin typeface="Cambria Math" panose="02040503050406030204" pitchFamily="18" charset="0"/>
                          </a:rPr>
                          <m:t>=0.0,</m:t>
                        </m:r>
                        <m:r>
                          <a:rPr lang="en-US" sz="1100" b="0" i="1" smtClean="0">
                            <a:latin typeface="Cambria Math" panose="02040503050406030204" pitchFamily="18" charset="0"/>
                          </a:rPr>
                          <m:t>𝛾</m:t>
                        </m:r>
                        <m:r>
                          <a:rPr lang="en-US" sz="1100" b="0" i="1" smtClean="0">
                            <a:latin typeface="Cambria Math" panose="02040503050406030204" pitchFamily="18" charset="0"/>
                          </a:rPr>
                          <m:t>=2.91</m:t>
                        </m:r>
                      </m:oMath>
                    </m:oMathPara>
                  </a14:m>
                  <a:endParaRPr sz="1100" dirty="0"/>
                </a:p>
              </p:txBody>
            </p:sp>
          </mc:Choice>
          <mc:Fallback xmlns="">
            <p:sp>
              <p:nvSpPr>
                <p:cNvPr id="16" name="TextBox 15">
                  <a:extLst>
                    <a:ext uri="{FF2B5EF4-FFF2-40B4-BE49-F238E27FC236}">
                      <a16:creationId xmlns:a16="http://schemas.microsoft.com/office/drawing/2014/main" id="{9FCE4F03-D871-E6EF-7F2A-8B7176FB206E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377113" y="4322099"/>
                  <a:ext cx="1999586" cy="169277"/>
                </a:xfrm>
                <a:prstGeom prst="rect">
                  <a:avLst/>
                </a:prstGeom>
                <a:blipFill>
                  <a:blip r:embed="rId13"/>
                  <a:stretch>
                    <a:fillRect l="-629" r="-629" b="-35714"/>
                  </a:stretch>
                </a:blipFill>
              </p:spPr>
              <p:txBody>
                <a:bodyPr/>
                <a:lstStyle/>
                <a:p>
                  <a:r>
                    <a:rPr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7" name="TextBox 16">
                  <a:extLst>
                    <a:ext uri="{FF2B5EF4-FFF2-40B4-BE49-F238E27FC236}">
                      <a16:creationId xmlns:a16="http://schemas.microsoft.com/office/drawing/2014/main" id="{8580CB62-C9C0-757A-4A65-1B9CBE6607F9}"/>
                    </a:ext>
                  </a:extLst>
                </p:cNvPr>
                <p:cNvSpPr txBox="1"/>
                <p:nvPr/>
              </p:nvSpPr>
              <p:spPr>
                <a:xfrm>
                  <a:off x="1377113" y="4503100"/>
                  <a:ext cx="1999586" cy="169277"/>
                </a:xfrm>
                <a:prstGeom prst="rect">
                  <a:avLst/>
                </a:prstGeom>
                <a:noFill/>
                <a:ln>
                  <a:solidFill>
                    <a:srgbClr val="FF0000"/>
                  </a:solidFill>
                </a:ln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1100" b="0" i="1" smtClean="0">
                            <a:latin typeface="Cambria Math" panose="02040503050406030204" pitchFamily="18" charset="0"/>
                          </a:rPr>
                          <m:t>𝑂𝐵𝐶</m:t>
                        </m:r>
                        <m:r>
                          <a:rPr lang="en-US" sz="1100" b="0" i="1" smtClean="0">
                            <a:latin typeface="Cambria Math" panose="02040503050406030204" pitchFamily="18" charset="0"/>
                          </a:rPr>
                          <m:t>2:</m:t>
                        </m:r>
                        <m:r>
                          <a:rPr lang="en-US" sz="1100" b="0" i="1" smtClean="0">
                            <a:latin typeface="Cambria Math" panose="02040503050406030204" pitchFamily="18" charset="0"/>
                          </a:rPr>
                          <m:t>𝛼</m:t>
                        </m:r>
                        <m:r>
                          <a:rPr lang="en-US" sz="1100" b="0" i="1" smtClean="0">
                            <a:latin typeface="Cambria Math" panose="02040503050406030204" pitchFamily="18" charset="0"/>
                          </a:rPr>
                          <m:t>=1.0,</m:t>
                        </m:r>
                        <m:r>
                          <a:rPr lang="en-US" sz="1100" b="0" i="1" smtClean="0">
                            <a:latin typeface="Cambria Math" panose="02040503050406030204" pitchFamily="18" charset="0"/>
                          </a:rPr>
                          <m:t>𝛽</m:t>
                        </m:r>
                        <m:r>
                          <a:rPr lang="en-US" sz="1100" b="0" i="1" smtClean="0">
                            <a:latin typeface="Cambria Math" panose="02040503050406030204" pitchFamily="18" charset="0"/>
                          </a:rPr>
                          <m:t>=0.8,</m:t>
                        </m:r>
                        <m:r>
                          <a:rPr lang="en-US" sz="1100" b="0" i="1" smtClean="0">
                            <a:latin typeface="Cambria Math" panose="02040503050406030204" pitchFamily="18" charset="0"/>
                          </a:rPr>
                          <m:t>𝛾</m:t>
                        </m:r>
                        <m:r>
                          <a:rPr lang="en-US" sz="1100" b="0" i="1" smtClean="0">
                            <a:latin typeface="Cambria Math" panose="02040503050406030204" pitchFamily="18" charset="0"/>
                          </a:rPr>
                          <m:t>=4.85</m:t>
                        </m:r>
                      </m:oMath>
                    </m:oMathPara>
                  </a14:m>
                  <a:endParaRPr sz="1100" dirty="0"/>
                </a:p>
              </p:txBody>
            </p:sp>
          </mc:Choice>
          <mc:Fallback xmlns="">
            <p:sp>
              <p:nvSpPr>
                <p:cNvPr id="17" name="TextBox 16">
                  <a:extLst>
                    <a:ext uri="{FF2B5EF4-FFF2-40B4-BE49-F238E27FC236}">
                      <a16:creationId xmlns:a16="http://schemas.microsoft.com/office/drawing/2014/main" id="{8580CB62-C9C0-757A-4A65-1B9CBE6607F9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377113" y="4503100"/>
                  <a:ext cx="1999586" cy="169277"/>
                </a:xfrm>
                <a:prstGeom prst="rect">
                  <a:avLst/>
                </a:prstGeom>
                <a:blipFill>
                  <a:blip r:embed="rId14"/>
                  <a:stretch>
                    <a:fillRect l="-629" r="-1258" b="-35714"/>
                  </a:stretch>
                </a:blipFill>
                <a:ln>
                  <a:solidFill>
                    <a:srgbClr val="FF0000"/>
                  </a:solidFill>
                </a:ln>
              </p:spPr>
              <p:txBody>
                <a:bodyPr/>
                <a:lstStyle/>
                <a:p>
                  <a:r>
                    <a:rPr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50D18099-AC6E-67BB-D9AC-92E907DFB3E3}"/>
              </a:ext>
            </a:extLst>
          </p:cNvPr>
          <p:cNvGrpSpPr/>
          <p:nvPr/>
        </p:nvGrpSpPr>
        <p:grpSpPr>
          <a:xfrm>
            <a:off x="1461750" y="2725419"/>
            <a:ext cx="2381720" cy="1893150"/>
            <a:chOff x="984000" y="2736000"/>
            <a:chExt cx="2381720" cy="1893150"/>
          </a:xfrm>
        </p:grpSpPr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B6F9CB21-EF74-15A0-E459-4762388D9A5E}"/>
                </a:ext>
              </a:extLst>
            </p:cNvPr>
            <p:cNvSpPr/>
            <p:nvPr/>
          </p:nvSpPr>
          <p:spPr>
            <a:xfrm>
              <a:off x="984000" y="2736000"/>
              <a:ext cx="2381720" cy="1893150"/>
            </a:xfrm>
            <a:prstGeom prst="rect">
              <a:avLst/>
            </a:prstGeom>
            <a:pattFill prst="ltUpDiag">
              <a:fgClr>
                <a:srgbClr val="FF0000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A8360D86-5A23-B4AF-69FB-9384B9B17E75}"/>
                </a:ext>
              </a:extLst>
            </p:cNvPr>
            <p:cNvSpPr/>
            <p:nvPr/>
          </p:nvSpPr>
          <p:spPr>
            <a:xfrm>
              <a:off x="1527300" y="3050063"/>
              <a:ext cx="770400" cy="7704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EABD0FFC-5A12-FA85-C9C8-A357A1B5A4B2}"/>
                </a:ext>
              </a:extLst>
            </p:cNvPr>
            <p:cNvSpPr/>
            <p:nvPr/>
          </p:nvSpPr>
          <p:spPr>
            <a:xfrm>
              <a:off x="1324800" y="3481236"/>
              <a:ext cx="770400" cy="7704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9E97D3F4-F485-B918-C9F1-6FD28E865E5A}"/>
                </a:ext>
              </a:extLst>
            </p:cNvPr>
            <p:cNvSpPr/>
            <p:nvPr/>
          </p:nvSpPr>
          <p:spPr>
            <a:xfrm>
              <a:off x="1973400" y="3036787"/>
              <a:ext cx="770400" cy="7704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2C439B1B-3885-023C-F924-8B770E0E58F1}"/>
                </a:ext>
              </a:extLst>
            </p:cNvPr>
            <p:cNvSpPr/>
            <p:nvPr/>
          </p:nvSpPr>
          <p:spPr>
            <a:xfrm>
              <a:off x="2212500" y="3222374"/>
              <a:ext cx="770400" cy="7704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25823608-AA3D-B0C2-2DAA-9DBFD96433D3}"/>
                </a:ext>
              </a:extLst>
            </p:cNvPr>
            <p:cNvSpPr/>
            <p:nvPr/>
          </p:nvSpPr>
          <p:spPr>
            <a:xfrm>
              <a:off x="1912500" y="3501544"/>
              <a:ext cx="770400" cy="7704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cxnSp>
          <p:nvCxnSpPr>
            <p:cNvPr id="24" name="Straight Arrow Connector 23">
              <a:extLst>
                <a:ext uri="{FF2B5EF4-FFF2-40B4-BE49-F238E27FC236}">
                  <a16:creationId xmlns:a16="http://schemas.microsoft.com/office/drawing/2014/main" id="{561E3BD8-833F-9BBB-9018-7C48689D2604}"/>
                </a:ext>
              </a:extLst>
            </p:cNvPr>
            <p:cNvCxnSpPr>
              <a:endCxn id="23" idx="7"/>
            </p:cNvCxnSpPr>
            <p:nvPr/>
          </p:nvCxnSpPr>
          <p:spPr>
            <a:xfrm flipV="1">
              <a:off x="2290200" y="3614366"/>
              <a:ext cx="279878" cy="272378"/>
            </a:xfrm>
            <a:prstGeom prst="straightConnector1">
              <a:avLst/>
            </a:prstGeom>
            <a:ln>
              <a:solidFill>
                <a:schemeClr val="tx1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894733B5-17C6-7535-EF53-3B545C35688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274840" y="3863884"/>
              <a:ext cx="45720" cy="457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6" name="TextBox 25">
                  <a:extLst>
                    <a:ext uri="{FF2B5EF4-FFF2-40B4-BE49-F238E27FC236}">
                      <a16:creationId xmlns:a16="http://schemas.microsoft.com/office/drawing/2014/main" id="{DD4A49AE-08E9-8AF4-9AD6-01957FCE7760}"/>
                    </a:ext>
                  </a:extLst>
                </p:cNvPr>
                <p:cNvSpPr txBox="1"/>
                <p:nvPr/>
              </p:nvSpPr>
              <p:spPr>
                <a:xfrm>
                  <a:off x="2426365" y="3724938"/>
                  <a:ext cx="150426" cy="184666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12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200" b="0" i="1" smtClean="0">
                                <a:latin typeface="Cambria Math" panose="02040503050406030204" pitchFamily="18" charset="0"/>
                              </a:rPr>
                              <m:t>𝑟</m:t>
                            </m:r>
                          </m:e>
                          <m:sub>
                            <m:r>
                              <a:rPr lang="en-US" sz="1200" b="0" i="1" smtClean="0"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</m:oMath>
                    </m:oMathPara>
                  </a14:m>
                  <a:endParaRPr sz="1200" dirty="0"/>
                </a:p>
              </p:txBody>
            </p:sp>
          </mc:Choice>
          <mc:Fallback xmlns="">
            <p:sp>
              <p:nvSpPr>
                <p:cNvPr id="26" name="TextBox 25">
                  <a:extLst>
                    <a:ext uri="{FF2B5EF4-FFF2-40B4-BE49-F238E27FC236}">
                      <a16:creationId xmlns:a16="http://schemas.microsoft.com/office/drawing/2014/main" id="{DD4A49AE-08E9-8AF4-9AD6-01957FCE7760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426365" y="3724938"/>
                  <a:ext cx="150426" cy="184666"/>
                </a:xfrm>
                <a:prstGeom prst="rect">
                  <a:avLst/>
                </a:prstGeom>
                <a:blipFill>
                  <a:blip r:embed="rId15"/>
                  <a:stretch>
                    <a:fillRect l="-7692" r="-15385" b="-18750"/>
                  </a:stretch>
                </a:blipFill>
              </p:spPr>
              <p:txBody>
                <a:bodyPr/>
                <a:lstStyle/>
                <a:p>
                  <a:r>
                    <a:rPr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7" name="TextBox 26">
                  <a:extLst>
                    <a:ext uri="{FF2B5EF4-FFF2-40B4-BE49-F238E27FC236}">
                      <a16:creationId xmlns:a16="http://schemas.microsoft.com/office/drawing/2014/main" id="{67C00CA1-9FA4-2D98-ACE6-14824D017784}"/>
                    </a:ext>
                  </a:extLst>
                </p:cNvPr>
                <p:cNvSpPr txBox="1"/>
                <p:nvPr/>
              </p:nvSpPr>
              <p:spPr>
                <a:xfrm>
                  <a:off x="1545724" y="4053734"/>
                  <a:ext cx="354776" cy="161583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1050" b="0" i="1" smtClean="0">
                            <a:latin typeface="Cambria Math" panose="02040503050406030204" pitchFamily="18" charset="0"/>
                          </a:rPr>
                          <m:t>𝜖</m:t>
                        </m:r>
                        <m:r>
                          <a:rPr lang="en-US" sz="1050" b="0" i="1" smtClean="0">
                            <a:latin typeface="Cambria Math" panose="02040503050406030204" pitchFamily="18" charset="0"/>
                          </a:rPr>
                          <m:t>=1</m:t>
                        </m:r>
                      </m:oMath>
                    </m:oMathPara>
                  </a14:m>
                  <a:endParaRPr sz="1050" dirty="0"/>
                </a:p>
              </p:txBody>
            </p:sp>
          </mc:Choice>
          <mc:Fallback xmlns="">
            <p:sp>
              <p:nvSpPr>
                <p:cNvPr id="27" name="TextBox 26">
                  <a:extLst>
                    <a:ext uri="{FF2B5EF4-FFF2-40B4-BE49-F238E27FC236}">
                      <a16:creationId xmlns:a16="http://schemas.microsoft.com/office/drawing/2014/main" id="{67C00CA1-9FA4-2D98-ACE6-14824D017784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545724" y="4053734"/>
                  <a:ext cx="354776" cy="161583"/>
                </a:xfrm>
                <a:prstGeom prst="rect">
                  <a:avLst/>
                </a:prstGeom>
                <a:blipFill>
                  <a:blip r:embed="rId16"/>
                  <a:stretch>
                    <a:fillRect l="-3448" r="-10345" b="-7143"/>
                  </a:stretch>
                </a:blipFill>
              </p:spPr>
              <p:txBody>
                <a:bodyPr/>
                <a:lstStyle/>
                <a:p>
                  <a:r>
                    <a:rPr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8" name="TextBox 27">
                  <a:extLst>
                    <a:ext uri="{FF2B5EF4-FFF2-40B4-BE49-F238E27FC236}">
                      <a16:creationId xmlns:a16="http://schemas.microsoft.com/office/drawing/2014/main" id="{58DBD1E7-B927-CF5C-5A90-C75E58535AED}"/>
                    </a:ext>
                  </a:extLst>
                </p:cNvPr>
                <p:cNvSpPr txBox="1"/>
                <p:nvPr/>
              </p:nvSpPr>
              <p:spPr>
                <a:xfrm>
                  <a:off x="2794669" y="4431681"/>
                  <a:ext cx="514051" cy="161583"/>
                </a:xfrm>
                <a:prstGeom prst="rect">
                  <a:avLst/>
                </a:prstGeom>
                <a:solidFill>
                  <a:schemeClr val="bg1"/>
                </a:solidFill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105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050" b="0" i="1" smtClean="0">
                                <a:latin typeface="Cambria Math" panose="02040503050406030204" pitchFamily="18" charset="0"/>
                              </a:rPr>
                              <m:t>𝜖</m:t>
                            </m:r>
                          </m:e>
                          <m:sub>
                            <m:r>
                              <a:rPr lang="en-US" sz="1050" b="0" i="1" smtClean="0">
                                <a:latin typeface="Cambria Math" panose="02040503050406030204" pitchFamily="18" charset="0"/>
                              </a:rPr>
                              <m:t>𝑤</m:t>
                            </m:r>
                          </m:sub>
                        </m:sSub>
                        <m:r>
                          <a:rPr lang="en-US" sz="1050" b="0" i="1" smtClean="0">
                            <a:latin typeface="Cambria Math" panose="02040503050406030204" pitchFamily="18" charset="0"/>
                          </a:rPr>
                          <m:t>=80</m:t>
                        </m:r>
                      </m:oMath>
                    </m:oMathPara>
                  </a14:m>
                  <a:endParaRPr sz="1050" dirty="0"/>
                </a:p>
              </p:txBody>
            </p:sp>
          </mc:Choice>
          <mc:Fallback xmlns="">
            <p:sp>
              <p:nvSpPr>
                <p:cNvPr id="28" name="TextBox 27">
                  <a:extLst>
                    <a:ext uri="{FF2B5EF4-FFF2-40B4-BE49-F238E27FC236}">
                      <a16:creationId xmlns:a16="http://schemas.microsoft.com/office/drawing/2014/main" id="{58DBD1E7-B927-CF5C-5A90-C75E58535AED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794669" y="4431681"/>
                  <a:ext cx="514051" cy="161583"/>
                </a:xfrm>
                <a:prstGeom prst="rect">
                  <a:avLst/>
                </a:prstGeom>
                <a:blipFill>
                  <a:blip r:embed="rId17"/>
                  <a:stretch>
                    <a:fillRect l="-4878" r="-4878" b="-14286"/>
                  </a:stretch>
                </a:blipFill>
              </p:spPr>
              <p:txBody>
                <a:bodyPr/>
                <a:lstStyle/>
                <a:p>
                  <a:r>
                    <a:rPr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30" name="TextBox 29">
            <a:extLst>
              <a:ext uri="{FF2B5EF4-FFF2-40B4-BE49-F238E27FC236}">
                <a16:creationId xmlns:a16="http://schemas.microsoft.com/office/drawing/2014/main" id="{D6EDCA36-5170-9C83-5878-5E3ED186D72B}"/>
              </a:ext>
            </a:extLst>
          </p:cNvPr>
          <p:cNvSpPr txBox="1"/>
          <p:nvPr/>
        </p:nvSpPr>
        <p:spPr>
          <a:xfrm>
            <a:off x="5472951" y="1358388"/>
            <a:ext cx="307103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u="sng" dirty="0"/>
              <a:t>Alchemical Scaling of GBSA</a:t>
            </a:r>
            <a:endParaRPr b="1" u="sng" dirty="0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323E884D-6901-F783-0E72-228FE99EEADB}"/>
              </a:ext>
            </a:extLst>
          </p:cNvPr>
          <p:cNvSpPr txBox="1"/>
          <p:nvPr/>
        </p:nvSpPr>
        <p:spPr>
          <a:xfrm>
            <a:off x="5817762" y="3492621"/>
            <a:ext cx="245451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hlinkClick r:id="rId18"/>
              </a:rPr>
              <a:t>https://github.com/choderalab/openmmtools</a:t>
            </a:r>
            <a:r>
              <a:rPr lang="en-US" sz="900" dirty="0"/>
              <a:t> </a:t>
            </a:r>
            <a:endParaRPr sz="900" dirty="0"/>
          </a:p>
        </p:txBody>
      </p:sp>
    </p:spTree>
    <p:extLst>
      <p:ext uri="{BB962C8B-B14F-4D97-AF65-F5344CB8AC3E}">
        <p14:creationId xmlns:p14="http://schemas.microsoft.com/office/powerpoint/2010/main" val="153766126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1533849-C2F4-7CA4-81E5-644EB84E2FF3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28</a:t>
            </a:fld>
            <a:endParaRPr lang="en-US"/>
          </a:p>
        </p:txBody>
      </p:sp>
      <p:sp>
        <p:nvSpPr>
          <p:cNvPr id="38" name="Title 37">
            <a:extLst>
              <a:ext uri="{FF2B5EF4-FFF2-40B4-BE49-F238E27FC236}">
                <a16:creationId xmlns:a16="http://schemas.microsoft.com/office/drawing/2014/main" id="{C3381C0A-5F5F-4EB9-910A-B7C5E23FC1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GB radius</a:t>
            </a:r>
            <a:endParaRPr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9" name="Text Placeholder 38">
                <a:extLst>
                  <a:ext uri="{FF2B5EF4-FFF2-40B4-BE49-F238E27FC236}">
                    <a16:creationId xmlns:a16="http://schemas.microsoft.com/office/drawing/2014/main" id="{42F537F9-75E3-BCAC-FC8C-BCF6E6BEEF65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>
              <a:xfrm>
                <a:off x="228600" y="1581150"/>
                <a:ext cx="4343400" cy="3048000"/>
              </a:xfrm>
            </p:spPr>
            <p:txBody>
              <a:bodyPr>
                <a:normAutofit/>
              </a:bodyPr>
              <a:lstStyle/>
              <a:p>
                <a:pPr marL="514350" indent="-285750">
                  <a:buFont typeface="Arial" panose="020B0604020202020204" pitchFamily="34" charset="0"/>
                  <a:buChar char="•"/>
                </a:pPr>
                <a:r>
                  <a:rPr lang="en-US" sz="1200" dirty="0"/>
                  <a:t>A smaller GB radius increases solvation </a:t>
                </a:r>
                <a14:m>
                  <m:oMath xmlns:m="http://schemas.openxmlformats.org/officeDocument/2006/math">
                    <m:r>
                      <a:rPr lang="en-US" sz="12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→</m:t>
                    </m:r>
                  </m:oMath>
                </a14:m>
                <a:r>
                  <a:rPr lang="en-US" sz="1200" dirty="0"/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1200" b="0" i="0" dirty="0" smtClean="0">
                        <a:latin typeface="Cambria Math" panose="02040503050406030204" pitchFamily="18" charset="0"/>
                      </a:rPr>
                      <m:t>Δ</m:t>
                    </m:r>
                    <m:sSub>
                      <m:sSubPr>
                        <m:ctrlPr>
                          <a:rPr lang="en-US" sz="1200" b="0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200" b="0" i="1" dirty="0" smtClean="0">
                            <a:latin typeface="Cambria Math" panose="02040503050406030204" pitchFamily="18" charset="0"/>
                          </a:rPr>
                          <m:t>𝐺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sz="1200" b="0" i="0" dirty="0" smtClean="0">
                            <a:latin typeface="Cambria Math" panose="02040503050406030204" pitchFamily="18" charset="0"/>
                          </a:rPr>
                          <m:t>solv</m:t>
                        </m:r>
                      </m:sub>
                    </m:sSub>
                  </m:oMath>
                </a14:m>
                <a:r>
                  <a:rPr lang="en-US" sz="1200" dirty="0"/>
                  <a:t> becomes more negative</a:t>
                </a:r>
              </a:p>
              <a:p>
                <a:pPr marL="514350" indent="-285750">
                  <a:buFont typeface="Arial" panose="020B0604020202020204" pitchFamily="34" charset="0"/>
                  <a:buChar char="•"/>
                </a:pPr>
                <a:r>
                  <a:rPr lang="en-US" sz="1200" dirty="0"/>
                  <a:t>A larger GB radius decreases solvation </a:t>
                </a:r>
                <a14:m>
                  <m:oMath xmlns:m="http://schemas.openxmlformats.org/officeDocument/2006/math">
                    <m:r>
                      <a:rPr lang="en-US" sz="12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→</m:t>
                    </m:r>
                  </m:oMath>
                </a14:m>
                <a:r>
                  <a:rPr lang="en-US" sz="1200" dirty="0"/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1200" dirty="0">
                        <a:latin typeface="Cambria Math" panose="02040503050406030204" pitchFamily="18" charset="0"/>
                      </a:rPr>
                      <m:t>Δ</m:t>
                    </m:r>
                    <m:sSub>
                      <m:sSubPr>
                        <m:ctrlPr>
                          <a:rPr lang="en-US" sz="1200" i="1" dirty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200" i="1" dirty="0">
                            <a:latin typeface="Cambria Math" panose="02040503050406030204" pitchFamily="18" charset="0"/>
                          </a:rPr>
                          <m:t>𝐺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sz="1200" dirty="0">
                            <a:latin typeface="Cambria Math" panose="02040503050406030204" pitchFamily="18" charset="0"/>
                          </a:rPr>
                          <m:t>solv</m:t>
                        </m:r>
                      </m:sub>
                    </m:sSub>
                  </m:oMath>
                </a14:m>
                <a:r>
                  <a:rPr lang="en-US" sz="1200" dirty="0"/>
                  <a:t> becomes more positive</a:t>
                </a:r>
                <a:endParaRPr sz="1200" dirty="0"/>
              </a:p>
            </p:txBody>
          </p:sp>
        </mc:Choice>
        <mc:Fallback xmlns="">
          <p:sp>
            <p:nvSpPr>
              <p:cNvPr id="39" name="Text Placeholder 38">
                <a:extLst>
                  <a:ext uri="{FF2B5EF4-FFF2-40B4-BE49-F238E27FC236}">
                    <a16:creationId xmlns:a16="http://schemas.microsoft.com/office/drawing/2014/main" id="{42F537F9-75E3-BCAC-FC8C-BCF6E6BEEF65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228600" y="1581150"/>
                <a:ext cx="4343400" cy="3048000"/>
              </a:xfr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0" name="Text Placeholder 39">
            <a:extLst>
              <a:ext uri="{FF2B5EF4-FFF2-40B4-BE49-F238E27FC236}">
                <a16:creationId xmlns:a16="http://schemas.microsoft.com/office/drawing/2014/main" id="{FF6A9059-6CA0-9CC2-153B-6FC231F6064F}"/>
              </a:ext>
            </a:extLst>
          </p:cNvPr>
          <p:cNvSpPr>
            <a:spLocks noGrp="1"/>
          </p:cNvSpPr>
          <p:nvPr>
            <p:ph type="body" idx="2"/>
          </p:nvPr>
        </p:nvSpPr>
        <p:spPr>
          <a:xfrm>
            <a:off x="228600" y="1200150"/>
            <a:ext cx="4343400" cy="381000"/>
          </a:xfrm>
        </p:spPr>
        <p:txBody>
          <a:bodyPr>
            <a:normAutofit fontScale="92500" lnSpcReduction="10000"/>
          </a:bodyPr>
          <a:lstStyle/>
          <a:p>
            <a:pPr algn="ctr"/>
            <a:r>
              <a:rPr lang="en-US" dirty="0"/>
              <a:t>Hydration Free Energy</a:t>
            </a:r>
            <a:endParaRPr dirty="0"/>
          </a:p>
        </p:txBody>
      </p:sp>
      <p:sp>
        <p:nvSpPr>
          <p:cNvPr id="41" name="Text Placeholder 40">
            <a:extLst>
              <a:ext uri="{FF2B5EF4-FFF2-40B4-BE49-F238E27FC236}">
                <a16:creationId xmlns:a16="http://schemas.microsoft.com/office/drawing/2014/main" id="{44161117-1F25-B310-7607-309463108D67}"/>
              </a:ext>
            </a:extLst>
          </p:cNvPr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en-US" dirty="0"/>
              <a:t>The effects on electrostatic interactions</a:t>
            </a:r>
            <a:endParaRPr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2" name="Text Placeholder 41">
                <a:extLst>
                  <a:ext uri="{FF2B5EF4-FFF2-40B4-BE49-F238E27FC236}">
                    <a16:creationId xmlns:a16="http://schemas.microsoft.com/office/drawing/2014/main" id="{F6C906C7-2DF5-3A98-3850-E0C078D92399}"/>
                  </a:ext>
                </a:extLst>
              </p:cNvPr>
              <p:cNvSpPr>
                <a:spLocks noGrp="1"/>
              </p:cNvSpPr>
              <p:nvPr>
                <p:ph type="body" idx="4"/>
              </p:nvPr>
            </p:nvSpPr>
            <p:spPr>
              <a:xfrm>
                <a:off x="4426724" y="1581150"/>
                <a:ext cx="4488676" cy="3048000"/>
              </a:xfrm>
            </p:spPr>
            <p:txBody>
              <a:bodyPr>
                <a:normAutofit/>
              </a:bodyPr>
              <a:lstStyle/>
              <a:p>
                <a:pPr marL="514350" indent="-285750">
                  <a:buFont typeface="Arial" panose="020B0604020202020204" pitchFamily="34" charset="0"/>
                  <a:buChar char="•"/>
                </a:pPr>
                <a:r>
                  <a:rPr lang="en-US" sz="1200" dirty="0"/>
                  <a:t>A smaller GB radius increases solvation </a:t>
                </a:r>
                <a14:m>
                  <m:oMath xmlns:m="http://schemas.openxmlformats.org/officeDocument/2006/math">
                    <m:r>
                      <a:rPr lang="en-US" sz="12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→</m:t>
                    </m:r>
                  </m:oMath>
                </a14:m>
                <a:r>
                  <a:rPr lang="en-US" sz="1200" dirty="0"/>
                  <a:t> more charge screening </a:t>
                </a:r>
                <a14:m>
                  <m:oMath xmlns:m="http://schemas.openxmlformats.org/officeDocument/2006/math">
                    <m:r>
                      <a:rPr lang="en-US" sz="12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→</m:t>
                    </m:r>
                  </m:oMath>
                </a14:m>
                <a:r>
                  <a:rPr lang="en-US" sz="1200" dirty="0"/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1200" dirty="0">
                        <a:latin typeface="Cambria Math" panose="02040503050406030204" pitchFamily="18" charset="0"/>
                      </a:rPr>
                      <m:t>Δ</m:t>
                    </m:r>
                    <m:sSub>
                      <m:sSubPr>
                        <m:ctrlPr>
                          <a:rPr lang="en-US" sz="1200" b="0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200" b="0" i="1" dirty="0" smtClean="0">
                            <a:latin typeface="Cambria Math" panose="02040503050406030204" pitchFamily="18" charset="0"/>
                          </a:rPr>
                          <m:t>𝐺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sz="1200" b="0" i="0" dirty="0" smtClean="0">
                            <a:latin typeface="Cambria Math" panose="02040503050406030204" pitchFamily="18" charset="0"/>
                          </a:rPr>
                          <m:t>b</m:t>
                        </m:r>
                      </m:sub>
                    </m:sSub>
                    <m:r>
                      <a:rPr lang="en-US" sz="1200" i="1" dirty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sz="1200" dirty="0"/>
                  <a:t>becomes more positive</a:t>
                </a:r>
              </a:p>
              <a:p>
                <a:pPr marL="514350" indent="-285750">
                  <a:buFont typeface="Arial" panose="020B0604020202020204" pitchFamily="34" charset="0"/>
                  <a:buChar char="•"/>
                </a:pPr>
                <a:r>
                  <a:rPr lang="en-US" sz="1200" dirty="0"/>
                  <a:t>A larger GB radius decreases solvation </a:t>
                </a:r>
                <a14:m>
                  <m:oMath xmlns:m="http://schemas.openxmlformats.org/officeDocument/2006/math">
                    <m:r>
                      <a:rPr lang="en-US" sz="12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→</m:t>
                    </m:r>
                  </m:oMath>
                </a14:m>
                <a:r>
                  <a:rPr lang="en-US" sz="1200" dirty="0"/>
                  <a:t> less charge screening </a:t>
                </a:r>
                <a14:m>
                  <m:oMath xmlns:m="http://schemas.openxmlformats.org/officeDocument/2006/math">
                    <m:r>
                      <a:rPr lang="en-US" sz="12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→</m:t>
                    </m:r>
                  </m:oMath>
                </a14:m>
                <a:r>
                  <a:rPr lang="en-US" sz="1200" dirty="0"/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1200" dirty="0">
                        <a:latin typeface="Cambria Math" panose="02040503050406030204" pitchFamily="18" charset="0"/>
                      </a:rPr>
                      <m:t>Δ</m:t>
                    </m:r>
                    <m:sSub>
                      <m:sSubPr>
                        <m:ctrlPr>
                          <a:rPr lang="en-US" sz="1200" i="1" dirty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200" i="1" dirty="0">
                            <a:latin typeface="Cambria Math" panose="02040503050406030204" pitchFamily="18" charset="0"/>
                          </a:rPr>
                          <m:t>𝐺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sz="1200" dirty="0">
                            <a:latin typeface="Cambria Math" panose="02040503050406030204" pitchFamily="18" charset="0"/>
                          </a:rPr>
                          <m:t>b</m:t>
                        </m:r>
                      </m:sub>
                    </m:sSub>
                  </m:oMath>
                </a14:m>
                <a:r>
                  <a:rPr lang="en-US" sz="1200" dirty="0"/>
                  <a:t> becomes more negative</a:t>
                </a:r>
                <a:endParaRPr sz="1200" dirty="0"/>
              </a:p>
            </p:txBody>
          </p:sp>
        </mc:Choice>
        <mc:Fallback xmlns="">
          <p:sp>
            <p:nvSpPr>
              <p:cNvPr id="42" name="Text Placeholder 41">
                <a:extLst>
                  <a:ext uri="{FF2B5EF4-FFF2-40B4-BE49-F238E27FC236}">
                    <a16:creationId xmlns:a16="http://schemas.microsoft.com/office/drawing/2014/main" id="{F6C906C7-2DF5-3A98-3850-E0C078D92399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4"/>
              </p:nvPr>
            </p:nvSpPr>
            <p:spPr>
              <a:xfrm>
                <a:off x="4426724" y="1581150"/>
                <a:ext cx="4488676" cy="3048000"/>
              </a:xfr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3" name="Text Placeholder 42">
            <a:extLst>
              <a:ext uri="{FF2B5EF4-FFF2-40B4-BE49-F238E27FC236}">
                <a16:creationId xmlns:a16="http://schemas.microsoft.com/office/drawing/2014/main" id="{D263B7DF-E81F-A1D0-4095-6A52402AF37F}"/>
              </a:ext>
            </a:extLst>
          </p:cNvPr>
          <p:cNvSpPr>
            <a:spLocks noGrp="1"/>
          </p:cNvSpPr>
          <p:nvPr>
            <p:ph type="body" idx="5"/>
          </p:nvPr>
        </p:nvSpPr>
        <p:spPr>
          <a:xfrm>
            <a:off x="4426724" y="1200150"/>
            <a:ext cx="4488676" cy="381000"/>
          </a:xfrm>
        </p:spPr>
        <p:txBody>
          <a:bodyPr>
            <a:normAutofit fontScale="92500" lnSpcReduction="10000"/>
          </a:bodyPr>
          <a:lstStyle/>
          <a:p>
            <a:pPr algn="ctr"/>
            <a:r>
              <a:rPr lang="en-US" dirty="0"/>
              <a:t>H-G Binding Free Energy</a:t>
            </a:r>
            <a:endParaRPr dirty="0"/>
          </a:p>
        </p:txBody>
      </p:sp>
      <p:grpSp>
        <p:nvGrpSpPr>
          <p:cNvPr id="111" name="Group 110">
            <a:extLst>
              <a:ext uri="{FF2B5EF4-FFF2-40B4-BE49-F238E27FC236}">
                <a16:creationId xmlns:a16="http://schemas.microsoft.com/office/drawing/2014/main" id="{4030FA92-527F-7819-F5BC-21315F824ECF}"/>
              </a:ext>
            </a:extLst>
          </p:cNvPr>
          <p:cNvGrpSpPr/>
          <p:nvPr/>
        </p:nvGrpSpPr>
        <p:grpSpPr>
          <a:xfrm>
            <a:off x="944808" y="2727983"/>
            <a:ext cx="3124232" cy="1732761"/>
            <a:chOff x="965960" y="2736000"/>
            <a:chExt cx="3124232" cy="1732761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E5DEC76E-1F27-E3BD-F500-C36662405B7D}"/>
                </a:ext>
              </a:extLst>
            </p:cNvPr>
            <p:cNvSpPr/>
            <p:nvPr/>
          </p:nvSpPr>
          <p:spPr>
            <a:xfrm>
              <a:off x="965960" y="2736000"/>
              <a:ext cx="3124232" cy="1732761"/>
            </a:xfrm>
            <a:prstGeom prst="rect">
              <a:avLst/>
            </a:prstGeom>
            <a:pattFill prst="ltUpDiag">
              <a:fgClr>
                <a:srgbClr val="FF0000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5" name="TextBox 14">
                  <a:extLst>
                    <a:ext uri="{FF2B5EF4-FFF2-40B4-BE49-F238E27FC236}">
                      <a16:creationId xmlns:a16="http://schemas.microsoft.com/office/drawing/2014/main" id="{F0C3AF2C-1E8C-B201-268A-D79DFC687DE9}"/>
                    </a:ext>
                  </a:extLst>
                </p:cNvPr>
                <p:cNvSpPr txBox="1"/>
                <p:nvPr/>
              </p:nvSpPr>
              <p:spPr>
                <a:xfrm>
                  <a:off x="3533130" y="4241098"/>
                  <a:ext cx="514051" cy="161583"/>
                </a:xfrm>
                <a:prstGeom prst="rect">
                  <a:avLst/>
                </a:prstGeom>
                <a:solidFill>
                  <a:schemeClr val="bg1"/>
                </a:solidFill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105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050" b="0" i="1" smtClean="0">
                                <a:latin typeface="Cambria Math" panose="02040503050406030204" pitchFamily="18" charset="0"/>
                              </a:rPr>
                              <m:t>𝜖</m:t>
                            </m:r>
                          </m:e>
                          <m:sub>
                            <m:r>
                              <a:rPr lang="en-US" sz="1050" b="0" i="1" smtClean="0">
                                <a:latin typeface="Cambria Math" panose="02040503050406030204" pitchFamily="18" charset="0"/>
                              </a:rPr>
                              <m:t>𝑤</m:t>
                            </m:r>
                          </m:sub>
                        </m:sSub>
                        <m:r>
                          <a:rPr lang="en-US" sz="1050" b="0" i="1" smtClean="0">
                            <a:latin typeface="Cambria Math" panose="02040503050406030204" pitchFamily="18" charset="0"/>
                          </a:rPr>
                          <m:t>=80</m:t>
                        </m:r>
                      </m:oMath>
                    </m:oMathPara>
                  </a14:m>
                  <a:endParaRPr sz="1050" dirty="0"/>
                </a:p>
              </p:txBody>
            </p:sp>
          </mc:Choice>
          <mc:Fallback xmlns="">
            <p:sp>
              <p:nvSpPr>
                <p:cNvPr id="15" name="TextBox 14">
                  <a:extLst>
                    <a:ext uri="{FF2B5EF4-FFF2-40B4-BE49-F238E27FC236}">
                      <a16:creationId xmlns:a16="http://schemas.microsoft.com/office/drawing/2014/main" id="{F0C3AF2C-1E8C-B201-268A-D79DFC687DE9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533130" y="4241098"/>
                  <a:ext cx="514051" cy="161583"/>
                </a:xfrm>
                <a:prstGeom prst="rect">
                  <a:avLst/>
                </a:prstGeom>
                <a:blipFill>
                  <a:blip r:embed="rId5"/>
                  <a:stretch>
                    <a:fillRect l="-2439" r="-7317" b="-7143"/>
                  </a:stretch>
                </a:blipFill>
              </p:spPr>
              <p:txBody>
                <a:bodyPr/>
                <a:lstStyle/>
                <a:p>
                  <a:r>
                    <a:rPr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id="{F3619F04-DB90-7784-B42D-8E214476892D}"/>
                </a:ext>
              </a:extLst>
            </p:cNvPr>
            <p:cNvGrpSpPr/>
            <p:nvPr/>
          </p:nvGrpSpPr>
          <p:grpSpPr>
            <a:xfrm>
              <a:off x="1331217" y="3362535"/>
              <a:ext cx="640080" cy="640080"/>
              <a:chOff x="831837" y="1638725"/>
              <a:chExt cx="640080" cy="640080"/>
            </a:xfrm>
          </p:grpSpPr>
          <p:sp>
            <p:nvSpPr>
              <p:cNvPr id="20" name="Oval 19">
                <a:extLst>
                  <a:ext uri="{FF2B5EF4-FFF2-40B4-BE49-F238E27FC236}">
                    <a16:creationId xmlns:a16="http://schemas.microsoft.com/office/drawing/2014/main" id="{9996A3CC-AC05-260C-4B50-923477B16073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831837" y="1638725"/>
                <a:ext cx="640080" cy="640080"/>
              </a:xfrm>
              <a:prstGeom prst="ellipse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cxnSp>
            <p:nvCxnSpPr>
              <p:cNvPr id="21" name="Straight Arrow Connector 20">
                <a:extLst>
                  <a:ext uri="{FF2B5EF4-FFF2-40B4-BE49-F238E27FC236}">
                    <a16:creationId xmlns:a16="http://schemas.microsoft.com/office/drawing/2014/main" id="{6FDA083C-0BD9-3EF5-FD58-2314C34ABA9F}"/>
                  </a:ext>
                </a:extLst>
              </p:cNvPr>
              <p:cNvCxnSpPr>
                <a:cxnSpLocks/>
                <a:stCxn id="22" idx="7"/>
                <a:endCxn id="20" idx="7"/>
              </p:cNvCxnSpPr>
              <p:nvPr/>
            </p:nvCxnSpPr>
            <p:spPr>
              <a:xfrm flipV="1">
                <a:off x="1168041" y="1732463"/>
                <a:ext cx="210138" cy="210138"/>
              </a:xfrm>
              <a:prstGeom prst="straightConnector1">
                <a:avLst/>
              </a:prstGeom>
              <a:ln>
                <a:solidFill>
                  <a:schemeClr val="tx1">
                    <a:lumMod val="50000"/>
                  </a:schemeClr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2" name="Oval 21">
                <a:extLst>
                  <a:ext uri="{FF2B5EF4-FFF2-40B4-BE49-F238E27FC236}">
                    <a16:creationId xmlns:a16="http://schemas.microsoft.com/office/drawing/2014/main" id="{99B74FB1-3745-8F3F-C20B-CF29ED58220D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129017" y="1935905"/>
                <a:ext cx="45720" cy="45720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23" name="TextBox 22">
                    <a:extLst>
                      <a:ext uri="{FF2B5EF4-FFF2-40B4-BE49-F238E27FC236}">
                        <a16:creationId xmlns:a16="http://schemas.microsoft.com/office/drawing/2014/main" id="{3BB570E6-91D0-1523-C0EF-E2C79BF2E431}"/>
                      </a:ext>
                    </a:extLst>
                  </p:cNvPr>
                  <p:cNvSpPr txBox="1"/>
                  <p:nvPr/>
                </p:nvSpPr>
                <p:spPr>
                  <a:xfrm>
                    <a:off x="1235637" y="1842198"/>
                    <a:ext cx="206980" cy="184666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0" bIns="0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b>
                            <m:sSubPr>
                              <m:ctrlPr>
                                <a:rPr lang="en-US" sz="12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1200" b="0" i="1" smtClean="0">
                                  <a:latin typeface="Cambria Math" panose="02040503050406030204" pitchFamily="18" charset="0"/>
                                </a:rPr>
                                <m:t>𝑅</m:t>
                              </m:r>
                            </m:e>
                            <m:sub>
                              <m:r>
                                <a:rPr lang="en-US" sz="1200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</m:oMath>
                      </m:oMathPara>
                    </a14:m>
                    <a:endParaRPr sz="1200" dirty="0"/>
                  </a:p>
                </p:txBody>
              </p:sp>
            </mc:Choice>
            <mc:Fallback xmlns="">
              <p:sp>
                <p:nvSpPr>
                  <p:cNvPr id="23" name="TextBox 22">
                    <a:extLst>
                      <a:ext uri="{FF2B5EF4-FFF2-40B4-BE49-F238E27FC236}">
                        <a16:creationId xmlns:a16="http://schemas.microsoft.com/office/drawing/2014/main" id="{3BB570E6-91D0-1523-C0EF-E2C79BF2E431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1235637" y="1842198"/>
                    <a:ext cx="206980" cy="184666"/>
                  </a:xfrm>
                  <a:prstGeom prst="rect">
                    <a:avLst/>
                  </a:prstGeom>
                  <a:blipFill>
                    <a:blip r:embed="rId6"/>
                    <a:stretch>
                      <a:fillRect l="-11111" r="-5556" b="-26667"/>
                    </a:stretch>
                  </a:blipFill>
                </p:spPr>
                <p:txBody>
                  <a:bodyPr/>
                  <a:lstStyle/>
                  <a:p>
                    <a:r>
                      <a:rPr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4" name="TextBox 33">
                  <a:extLst>
                    <a:ext uri="{FF2B5EF4-FFF2-40B4-BE49-F238E27FC236}">
                      <a16:creationId xmlns:a16="http://schemas.microsoft.com/office/drawing/2014/main" id="{6C675C24-306A-280F-1A65-DE1BD55E864B}"/>
                    </a:ext>
                  </a:extLst>
                </p:cNvPr>
                <p:cNvSpPr txBox="1"/>
                <p:nvPr/>
              </p:nvSpPr>
              <p:spPr>
                <a:xfrm>
                  <a:off x="1473869" y="3782873"/>
                  <a:ext cx="354776" cy="161583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1050" b="0" i="1" smtClean="0">
                            <a:latin typeface="Cambria Math" panose="02040503050406030204" pitchFamily="18" charset="0"/>
                          </a:rPr>
                          <m:t>𝜖</m:t>
                        </m:r>
                        <m:r>
                          <a:rPr lang="en-US" sz="1050" b="0" i="1" smtClean="0">
                            <a:latin typeface="Cambria Math" panose="02040503050406030204" pitchFamily="18" charset="0"/>
                          </a:rPr>
                          <m:t>=1</m:t>
                        </m:r>
                      </m:oMath>
                    </m:oMathPara>
                  </a14:m>
                  <a:endParaRPr sz="1050" dirty="0"/>
                </a:p>
              </p:txBody>
            </p:sp>
          </mc:Choice>
          <mc:Fallback xmlns="">
            <p:sp>
              <p:nvSpPr>
                <p:cNvPr id="34" name="TextBox 33">
                  <a:extLst>
                    <a:ext uri="{FF2B5EF4-FFF2-40B4-BE49-F238E27FC236}">
                      <a16:creationId xmlns:a16="http://schemas.microsoft.com/office/drawing/2014/main" id="{6C675C24-306A-280F-1A65-DE1BD55E864B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473869" y="3782873"/>
                  <a:ext cx="354776" cy="161583"/>
                </a:xfrm>
                <a:prstGeom prst="rect">
                  <a:avLst/>
                </a:prstGeom>
                <a:blipFill>
                  <a:blip r:embed="rId7"/>
                  <a:stretch>
                    <a:fillRect l="-3448" r="-6897" b="-7143"/>
                  </a:stretch>
                </a:blipFill>
              </p:spPr>
              <p:txBody>
                <a:bodyPr/>
                <a:lstStyle/>
                <a:p>
                  <a:r>
                    <a:rPr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93" name="Group 92">
              <a:extLst>
                <a:ext uri="{FF2B5EF4-FFF2-40B4-BE49-F238E27FC236}">
                  <a16:creationId xmlns:a16="http://schemas.microsoft.com/office/drawing/2014/main" id="{5FA7F0BF-E4A7-053F-8B6F-01E23457A9A1}"/>
                </a:ext>
              </a:extLst>
            </p:cNvPr>
            <p:cNvGrpSpPr/>
            <p:nvPr/>
          </p:nvGrpSpPr>
          <p:grpSpPr>
            <a:xfrm>
              <a:off x="2631123" y="3133935"/>
              <a:ext cx="1097280" cy="1097280"/>
              <a:chOff x="2631123" y="3133935"/>
              <a:chExt cx="1097280" cy="1097280"/>
            </a:xfrm>
          </p:grpSpPr>
          <p:grpSp>
            <p:nvGrpSpPr>
              <p:cNvPr id="33" name="Group 32">
                <a:extLst>
                  <a:ext uri="{FF2B5EF4-FFF2-40B4-BE49-F238E27FC236}">
                    <a16:creationId xmlns:a16="http://schemas.microsoft.com/office/drawing/2014/main" id="{DD5AC418-B326-355B-B775-4EB8CF0ED7CD}"/>
                  </a:ext>
                </a:extLst>
              </p:cNvPr>
              <p:cNvGrpSpPr/>
              <p:nvPr/>
            </p:nvGrpSpPr>
            <p:grpSpPr>
              <a:xfrm>
                <a:off x="2631123" y="3133935"/>
                <a:ext cx="1097280" cy="1097280"/>
                <a:chOff x="1987437" y="1661585"/>
                <a:chExt cx="1097280" cy="1097280"/>
              </a:xfrm>
            </p:grpSpPr>
            <p:sp>
              <p:nvSpPr>
                <p:cNvPr id="24" name="Oval 23">
                  <a:extLst>
                    <a:ext uri="{FF2B5EF4-FFF2-40B4-BE49-F238E27FC236}">
                      <a16:creationId xmlns:a16="http://schemas.microsoft.com/office/drawing/2014/main" id="{FCF6A9F0-AF88-09C9-210A-78A9F0780C24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1987437" y="1661585"/>
                  <a:ext cx="1097280" cy="1097280"/>
                </a:xfrm>
                <a:prstGeom prst="ellipse">
                  <a:avLst/>
                </a:prstGeom>
                <a:solidFill>
                  <a:schemeClr val="bg1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/>
                </a:p>
              </p:txBody>
            </p:sp>
            <p:cxnSp>
              <p:nvCxnSpPr>
                <p:cNvPr id="25" name="Straight Arrow Connector 24">
                  <a:extLst>
                    <a:ext uri="{FF2B5EF4-FFF2-40B4-BE49-F238E27FC236}">
                      <a16:creationId xmlns:a16="http://schemas.microsoft.com/office/drawing/2014/main" id="{EE6C6DDE-9412-8DEA-764C-8F195600990C}"/>
                    </a:ext>
                  </a:extLst>
                </p:cNvPr>
                <p:cNvCxnSpPr>
                  <a:cxnSpLocks/>
                  <a:stCxn id="26" idx="7"/>
                  <a:endCxn id="24" idx="7"/>
                </p:cNvCxnSpPr>
                <p:nvPr/>
              </p:nvCxnSpPr>
              <p:spPr>
                <a:xfrm flipV="1">
                  <a:off x="2552241" y="1822278"/>
                  <a:ext cx="371783" cy="371783"/>
                </a:xfrm>
                <a:prstGeom prst="straightConnector1">
                  <a:avLst/>
                </a:prstGeom>
                <a:ln>
                  <a:solidFill>
                    <a:schemeClr val="tx1">
                      <a:lumMod val="50000"/>
                    </a:schemeClr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6" name="Oval 25">
                  <a:extLst>
                    <a:ext uri="{FF2B5EF4-FFF2-40B4-BE49-F238E27FC236}">
                      <a16:creationId xmlns:a16="http://schemas.microsoft.com/office/drawing/2014/main" id="{8D5AF584-76FF-9B52-BA3C-F27F7098BEB7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2513217" y="2187365"/>
                  <a:ext cx="45720" cy="45720"/>
                </a:xfrm>
                <a:prstGeom prst="ellipse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/>
                </a:p>
              </p:txBody>
            </p:sp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27" name="TextBox 26">
                      <a:extLst>
                        <a:ext uri="{FF2B5EF4-FFF2-40B4-BE49-F238E27FC236}">
                          <a16:creationId xmlns:a16="http://schemas.microsoft.com/office/drawing/2014/main" id="{1484B206-2F47-A238-3E2F-921D49631E57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2733547" y="1986481"/>
                      <a:ext cx="210570" cy="184666"/>
                    </a:xfrm>
                    <a:prstGeom prst="rect">
                      <a:avLst/>
                    </a:prstGeom>
                    <a:noFill/>
                  </p:spPr>
                  <p:txBody>
                    <a:bodyPr wrap="none" lIns="0" tIns="0" rIns="0" bIns="0" rtlCol="0">
                      <a:spAutoFit/>
                    </a:bodyPr>
                    <a:lstStyle/>
                    <a:p>
                      <a:pPr/>
                      <a14:m>
                        <m:oMathPara xmlns:m="http://schemas.openxmlformats.org/officeDocument/2006/math">
                          <m:oMathParaPr>
                            <m:jc m:val="centerGroup"/>
                          </m:oMathParaPr>
                          <m:oMath xmlns:m="http://schemas.openxmlformats.org/officeDocument/2006/math">
                            <m:sSub>
                              <m:sSubPr>
                                <m:ctrlPr>
                                  <a:rPr lang="en-US" sz="12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1200" b="0" i="1" smtClean="0">
                                    <a:latin typeface="Cambria Math" panose="02040503050406030204" pitchFamily="18" charset="0"/>
                                  </a:rPr>
                                  <m:t>𝑅</m:t>
                                </m:r>
                              </m:e>
                              <m:sub>
                                <m:r>
                                  <a:rPr lang="en-US" sz="1200" b="0" i="1" smtClean="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b>
                            </m:sSub>
                          </m:oMath>
                        </m:oMathPara>
                      </a14:m>
                      <a:endParaRPr sz="1200" dirty="0"/>
                    </a:p>
                  </p:txBody>
                </p:sp>
              </mc:Choice>
              <mc:Fallback xmlns="">
                <p:sp>
                  <p:nvSpPr>
                    <p:cNvPr id="27" name="TextBox 26">
                      <a:extLst>
                        <a:ext uri="{FF2B5EF4-FFF2-40B4-BE49-F238E27FC236}">
                          <a16:creationId xmlns:a16="http://schemas.microsoft.com/office/drawing/2014/main" id="{1484B206-2F47-A238-3E2F-921D49631E57}"/>
                        </a:ext>
                      </a:extLst>
                    </p:cNvPr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2733547" y="1986481"/>
                      <a:ext cx="210570" cy="184666"/>
                    </a:xfrm>
                    <a:prstGeom prst="rect">
                      <a:avLst/>
                    </a:prstGeom>
                    <a:blipFill>
                      <a:blip r:embed="rId8"/>
                      <a:stretch>
                        <a:fillRect l="-17647" r="-5882" b="-18750"/>
                      </a:stretch>
                    </a:blipFill>
                  </p:spPr>
                  <p:txBody>
                    <a:bodyPr/>
                    <a:lstStyle/>
                    <a:p>
                      <a:r>
                        <a:rPr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</p:grp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35" name="TextBox 34">
                    <a:extLst>
                      <a:ext uri="{FF2B5EF4-FFF2-40B4-BE49-F238E27FC236}">
                        <a16:creationId xmlns:a16="http://schemas.microsoft.com/office/drawing/2014/main" id="{31380D9D-9525-3840-4AF5-62F46E1E8960}"/>
                      </a:ext>
                    </a:extLst>
                  </p:cNvPr>
                  <p:cNvSpPr txBox="1"/>
                  <p:nvPr/>
                </p:nvSpPr>
                <p:spPr>
                  <a:xfrm>
                    <a:off x="3027324" y="4030608"/>
                    <a:ext cx="354776" cy="161583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0" bIns="0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sz="1050" b="0" i="1" smtClean="0">
                              <a:latin typeface="Cambria Math" panose="02040503050406030204" pitchFamily="18" charset="0"/>
                            </a:rPr>
                            <m:t>𝜖</m:t>
                          </m:r>
                          <m:r>
                            <a:rPr lang="en-US" sz="1050" b="0" i="1" smtClean="0">
                              <a:latin typeface="Cambria Math" panose="02040503050406030204" pitchFamily="18" charset="0"/>
                            </a:rPr>
                            <m:t>=1</m:t>
                          </m:r>
                        </m:oMath>
                      </m:oMathPara>
                    </a14:m>
                    <a:endParaRPr sz="1050" dirty="0"/>
                  </a:p>
                </p:txBody>
              </p:sp>
            </mc:Choice>
            <mc:Fallback xmlns="">
              <p:sp>
                <p:nvSpPr>
                  <p:cNvPr id="35" name="TextBox 34">
                    <a:extLst>
                      <a:ext uri="{FF2B5EF4-FFF2-40B4-BE49-F238E27FC236}">
                        <a16:creationId xmlns:a16="http://schemas.microsoft.com/office/drawing/2014/main" id="{31380D9D-9525-3840-4AF5-62F46E1E8960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3027324" y="4030608"/>
                    <a:ext cx="354776" cy="161583"/>
                  </a:xfrm>
                  <a:prstGeom prst="rect">
                    <a:avLst/>
                  </a:prstGeom>
                  <a:blipFill>
                    <a:blip r:embed="rId9"/>
                    <a:stretch>
                      <a:fillRect l="-3448" r="-6897" b="-7143"/>
                    </a:stretch>
                  </a:blipFill>
                </p:spPr>
                <p:txBody>
                  <a:bodyPr/>
                  <a:lstStyle/>
                  <a:p>
                    <a:r>
                      <a:rPr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258D377E-E293-9C68-72EA-891697FEFA6D}"/>
                </a:ext>
              </a:extLst>
            </p:cNvPr>
            <p:cNvSpPr txBox="1"/>
            <p:nvPr/>
          </p:nvSpPr>
          <p:spPr>
            <a:xfrm>
              <a:off x="1109680" y="2820827"/>
              <a:ext cx="1083155" cy="253916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50" dirty="0"/>
                <a:t>more solvated</a:t>
              </a:r>
              <a:endParaRPr sz="1050" dirty="0"/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36A9F543-C438-C06C-6250-F7994AC41CA1}"/>
                </a:ext>
              </a:extLst>
            </p:cNvPr>
            <p:cNvSpPr txBox="1"/>
            <p:nvPr/>
          </p:nvSpPr>
          <p:spPr>
            <a:xfrm>
              <a:off x="2644200" y="2809286"/>
              <a:ext cx="1071127" cy="276999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dirty="0"/>
                <a:t>less solvated</a:t>
              </a:r>
              <a:endParaRPr sz="1200" dirty="0"/>
            </a:p>
          </p:txBody>
        </p:sp>
      </p:grpSp>
      <p:grpSp>
        <p:nvGrpSpPr>
          <p:cNvPr id="112" name="Group 111">
            <a:extLst>
              <a:ext uri="{FF2B5EF4-FFF2-40B4-BE49-F238E27FC236}">
                <a16:creationId xmlns:a16="http://schemas.microsoft.com/office/drawing/2014/main" id="{4E5D5F4B-A0B8-51ED-4156-B0ACE32B07C6}"/>
              </a:ext>
            </a:extLst>
          </p:cNvPr>
          <p:cNvGrpSpPr/>
          <p:nvPr/>
        </p:nvGrpSpPr>
        <p:grpSpPr>
          <a:xfrm>
            <a:off x="5108946" y="2488175"/>
            <a:ext cx="3124232" cy="2293375"/>
            <a:chOff x="5181568" y="2470353"/>
            <a:chExt cx="3124232" cy="2293375"/>
          </a:xfrm>
        </p:grpSpPr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C620A993-2240-3627-EB88-5851D0525F9B}"/>
                </a:ext>
              </a:extLst>
            </p:cNvPr>
            <p:cNvSpPr/>
            <p:nvPr/>
          </p:nvSpPr>
          <p:spPr>
            <a:xfrm>
              <a:off x="5181568" y="2470353"/>
              <a:ext cx="3124232" cy="2293375"/>
            </a:xfrm>
            <a:prstGeom prst="rect">
              <a:avLst/>
            </a:prstGeom>
            <a:pattFill prst="ltUpDiag">
              <a:fgClr>
                <a:srgbClr val="FF0000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7" name="TextBox 46">
                  <a:extLst>
                    <a:ext uri="{FF2B5EF4-FFF2-40B4-BE49-F238E27FC236}">
                      <a16:creationId xmlns:a16="http://schemas.microsoft.com/office/drawing/2014/main" id="{6C073828-6665-738E-F4BD-016CD628B11A}"/>
                    </a:ext>
                  </a:extLst>
                </p:cNvPr>
                <p:cNvSpPr txBox="1"/>
                <p:nvPr/>
              </p:nvSpPr>
              <p:spPr>
                <a:xfrm>
                  <a:off x="7725224" y="2519468"/>
                  <a:ext cx="514051" cy="161583"/>
                </a:xfrm>
                <a:prstGeom prst="rect">
                  <a:avLst/>
                </a:prstGeom>
                <a:solidFill>
                  <a:schemeClr val="bg1"/>
                </a:solidFill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105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050" b="0" i="1" smtClean="0">
                                <a:latin typeface="Cambria Math" panose="02040503050406030204" pitchFamily="18" charset="0"/>
                              </a:rPr>
                              <m:t>𝜖</m:t>
                            </m:r>
                          </m:e>
                          <m:sub>
                            <m:r>
                              <a:rPr lang="en-US" sz="1050" b="0" i="1" smtClean="0">
                                <a:latin typeface="Cambria Math" panose="02040503050406030204" pitchFamily="18" charset="0"/>
                              </a:rPr>
                              <m:t>𝑤</m:t>
                            </m:r>
                          </m:sub>
                        </m:sSub>
                        <m:r>
                          <a:rPr lang="en-US" sz="1050" b="0" i="1" smtClean="0">
                            <a:latin typeface="Cambria Math" panose="02040503050406030204" pitchFamily="18" charset="0"/>
                          </a:rPr>
                          <m:t>=80</m:t>
                        </m:r>
                      </m:oMath>
                    </m:oMathPara>
                  </a14:m>
                  <a:endParaRPr sz="1050" dirty="0"/>
                </a:p>
              </p:txBody>
            </p:sp>
          </mc:Choice>
          <mc:Fallback xmlns="">
            <p:sp>
              <p:nvSpPr>
                <p:cNvPr id="47" name="TextBox 46">
                  <a:extLst>
                    <a:ext uri="{FF2B5EF4-FFF2-40B4-BE49-F238E27FC236}">
                      <a16:creationId xmlns:a16="http://schemas.microsoft.com/office/drawing/2014/main" id="{6C073828-6665-738E-F4BD-016CD628B11A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725224" y="2519468"/>
                  <a:ext cx="514051" cy="161583"/>
                </a:xfrm>
                <a:prstGeom prst="rect">
                  <a:avLst/>
                </a:prstGeom>
                <a:blipFill>
                  <a:blip r:embed="rId10"/>
                  <a:stretch>
                    <a:fillRect l="-2381" r="-4762" b="-14286"/>
                  </a:stretch>
                </a:blipFill>
              </p:spPr>
              <p:txBody>
                <a:bodyPr/>
                <a:lstStyle/>
                <a:p>
                  <a:r>
                    <a:rPr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62" name="Group 61">
              <a:extLst>
                <a:ext uri="{FF2B5EF4-FFF2-40B4-BE49-F238E27FC236}">
                  <a16:creationId xmlns:a16="http://schemas.microsoft.com/office/drawing/2014/main" id="{B4948AFB-C6E5-B5FC-A0D8-16FA777065A7}"/>
                </a:ext>
              </a:extLst>
            </p:cNvPr>
            <p:cNvGrpSpPr/>
            <p:nvPr/>
          </p:nvGrpSpPr>
          <p:grpSpPr>
            <a:xfrm>
              <a:off x="5582094" y="2756355"/>
              <a:ext cx="640080" cy="640080"/>
              <a:chOff x="5546825" y="2983456"/>
              <a:chExt cx="640080" cy="640080"/>
            </a:xfrm>
          </p:grpSpPr>
          <p:grpSp>
            <p:nvGrpSpPr>
              <p:cNvPr id="48" name="Group 47">
                <a:extLst>
                  <a:ext uri="{FF2B5EF4-FFF2-40B4-BE49-F238E27FC236}">
                    <a16:creationId xmlns:a16="http://schemas.microsoft.com/office/drawing/2014/main" id="{EE76D47F-F91B-1F38-B49E-8AAD97EB038C}"/>
                  </a:ext>
                </a:extLst>
              </p:cNvPr>
              <p:cNvGrpSpPr/>
              <p:nvPr/>
            </p:nvGrpSpPr>
            <p:grpSpPr>
              <a:xfrm>
                <a:off x="5546825" y="2983456"/>
                <a:ext cx="640080" cy="640080"/>
                <a:chOff x="831837" y="1638725"/>
                <a:chExt cx="640080" cy="640080"/>
              </a:xfrm>
            </p:grpSpPr>
            <p:sp>
              <p:nvSpPr>
                <p:cNvPr id="58" name="Oval 57">
                  <a:extLst>
                    <a:ext uri="{FF2B5EF4-FFF2-40B4-BE49-F238E27FC236}">
                      <a16:creationId xmlns:a16="http://schemas.microsoft.com/office/drawing/2014/main" id="{4CA5015F-9EB6-2C6C-DE44-BE03D29DF8E0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831837" y="1638725"/>
                  <a:ext cx="640080" cy="640080"/>
                </a:xfrm>
                <a:prstGeom prst="ellipse">
                  <a:avLst/>
                </a:prstGeom>
                <a:solidFill>
                  <a:schemeClr val="bg1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/>
                </a:p>
              </p:txBody>
            </p:sp>
            <p:cxnSp>
              <p:nvCxnSpPr>
                <p:cNvPr id="59" name="Straight Arrow Connector 58">
                  <a:extLst>
                    <a:ext uri="{FF2B5EF4-FFF2-40B4-BE49-F238E27FC236}">
                      <a16:creationId xmlns:a16="http://schemas.microsoft.com/office/drawing/2014/main" id="{E49F7659-95B1-3904-9AA8-C3FEA4DE3EDE}"/>
                    </a:ext>
                  </a:extLst>
                </p:cNvPr>
                <p:cNvCxnSpPr>
                  <a:cxnSpLocks/>
                  <a:stCxn id="60" idx="7"/>
                  <a:endCxn id="58" idx="7"/>
                </p:cNvCxnSpPr>
                <p:nvPr/>
              </p:nvCxnSpPr>
              <p:spPr>
                <a:xfrm flipV="1">
                  <a:off x="1168041" y="1732463"/>
                  <a:ext cx="210138" cy="210138"/>
                </a:xfrm>
                <a:prstGeom prst="straightConnector1">
                  <a:avLst/>
                </a:prstGeom>
                <a:ln>
                  <a:solidFill>
                    <a:schemeClr val="tx1">
                      <a:lumMod val="50000"/>
                    </a:schemeClr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60" name="Oval 59">
                  <a:extLst>
                    <a:ext uri="{FF2B5EF4-FFF2-40B4-BE49-F238E27FC236}">
                      <a16:creationId xmlns:a16="http://schemas.microsoft.com/office/drawing/2014/main" id="{D3525835-6517-3276-DDA7-3CA78AD752D9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1129017" y="1935905"/>
                  <a:ext cx="45720" cy="45720"/>
                </a:xfrm>
                <a:prstGeom prst="ellipse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/>
                </a:p>
              </p:txBody>
            </p:sp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61" name="TextBox 60">
                      <a:extLst>
                        <a:ext uri="{FF2B5EF4-FFF2-40B4-BE49-F238E27FC236}">
                          <a16:creationId xmlns:a16="http://schemas.microsoft.com/office/drawing/2014/main" id="{4C8B0A6F-5FF1-2F41-5F7A-0B4560F8329E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1235637" y="1842198"/>
                      <a:ext cx="206980" cy="184666"/>
                    </a:xfrm>
                    <a:prstGeom prst="rect">
                      <a:avLst/>
                    </a:prstGeom>
                    <a:noFill/>
                  </p:spPr>
                  <p:txBody>
                    <a:bodyPr wrap="none" lIns="0" tIns="0" rIns="0" bIns="0" rtlCol="0">
                      <a:spAutoFit/>
                    </a:bodyPr>
                    <a:lstStyle/>
                    <a:p>
                      <a:pPr/>
                      <a14:m>
                        <m:oMathPara xmlns:m="http://schemas.openxmlformats.org/officeDocument/2006/math">
                          <m:oMathParaPr>
                            <m:jc m:val="centerGroup"/>
                          </m:oMathParaPr>
                          <m:oMath xmlns:m="http://schemas.openxmlformats.org/officeDocument/2006/math">
                            <m:sSub>
                              <m:sSubPr>
                                <m:ctrlPr>
                                  <a:rPr lang="en-US" sz="12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1200" b="0" i="1" smtClean="0">
                                    <a:latin typeface="Cambria Math" panose="02040503050406030204" pitchFamily="18" charset="0"/>
                                  </a:rPr>
                                  <m:t>𝑅</m:t>
                                </m:r>
                              </m:e>
                              <m:sub>
                                <m:r>
                                  <a:rPr lang="en-US" sz="1200" b="0" i="1" smtClean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sub>
                            </m:sSub>
                          </m:oMath>
                        </m:oMathPara>
                      </a14:m>
                      <a:endParaRPr sz="1200" dirty="0"/>
                    </a:p>
                  </p:txBody>
                </p:sp>
              </mc:Choice>
              <mc:Fallback xmlns="">
                <p:sp>
                  <p:nvSpPr>
                    <p:cNvPr id="61" name="TextBox 60">
                      <a:extLst>
                        <a:ext uri="{FF2B5EF4-FFF2-40B4-BE49-F238E27FC236}">
                          <a16:creationId xmlns:a16="http://schemas.microsoft.com/office/drawing/2014/main" id="{4C8B0A6F-5FF1-2F41-5F7A-0B4560F8329E}"/>
                        </a:ext>
                      </a:extLst>
                    </p:cNvPr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1235637" y="1842198"/>
                      <a:ext cx="206980" cy="184666"/>
                    </a:xfrm>
                    <a:prstGeom prst="rect">
                      <a:avLst/>
                    </a:prstGeom>
                    <a:blipFill>
                      <a:blip r:embed="rId11"/>
                      <a:stretch>
                        <a:fillRect l="-11765" r="-5882" b="-18750"/>
                      </a:stretch>
                    </a:blipFill>
                  </p:spPr>
                  <p:txBody>
                    <a:bodyPr/>
                    <a:lstStyle/>
                    <a:p>
                      <a:r>
                        <a:rPr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</p:grp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50" name="TextBox 49">
                    <a:extLst>
                      <a:ext uri="{FF2B5EF4-FFF2-40B4-BE49-F238E27FC236}">
                        <a16:creationId xmlns:a16="http://schemas.microsoft.com/office/drawing/2014/main" id="{107E085F-8504-5013-BA79-F63BFFD0C5CA}"/>
                      </a:ext>
                    </a:extLst>
                  </p:cNvPr>
                  <p:cNvSpPr txBox="1"/>
                  <p:nvPr/>
                </p:nvSpPr>
                <p:spPr>
                  <a:xfrm>
                    <a:off x="5693018" y="3409460"/>
                    <a:ext cx="354776" cy="161583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0" bIns="0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sz="1050" b="0" i="1" smtClean="0">
                              <a:latin typeface="Cambria Math" panose="02040503050406030204" pitchFamily="18" charset="0"/>
                            </a:rPr>
                            <m:t>𝜖</m:t>
                          </m:r>
                          <m:r>
                            <a:rPr lang="en-US" sz="1050" b="0" i="1" smtClean="0">
                              <a:latin typeface="Cambria Math" panose="02040503050406030204" pitchFamily="18" charset="0"/>
                            </a:rPr>
                            <m:t>=1</m:t>
                          </m:r>
                        </m:oMath>
                      </m:oMathPara>
                    </a14:m>
                    <a:endParaRPr sz="1050" dirty="0"/>
                  </a:p>
                </p:txBody>
              </p:sp>
            </mc:Choice>
            <mc:Fallback xmlns="">
              <p:sp>
                <p:nvSpPr>
                  <p:cNvPr id="50" name="TextBox 49">
                    <a:extLst>
                      <a:ext uri="{FF2B5EF4-FFF2-40B4-BE49-F238E27FC236}">
                        <a16:creationId xmlns:a16="http://schemas.microsoft.com/office/drawing/2014/main" id="{107E085F-8504-5013-BA79-F63BFFD0C5CA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5693018" y="3409460"/>
                    <a:ext cx="354776" cy="161583"/>
                  </a:xfrm>
                  <a:prstGeom prst="rect">
                    <a:avLst/>
                  </a:prstGeom>
                  <a:blipFill>
                    <a:blip r:embed="rId12"/>
                    <a:stretch>
                      <a:fillRect l="-3448" r="-6897" b="-7692"/>
                    </a:stretch>
                  </a:blipFill>
                </p:spPr>
                <p:txBody>
                  <a:bodyPr/>
                  <a:lstStyle/>
                  <a:p>
                    <a:r>
                      <a:rPr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grpSp>
          <p:nvGrpSpPr>
            <p:cNvPr id="63" name="Group 62">
              <a:extLst>
                <a:ext uri="{FF2B5EF4-FFF2-40B4-BE49-F238E27FC236}">
                  <a16:creationId xmlns:a16="http://schemas.microsoft.com/office/drawing/2014/main" id="{BB4D3EB4-25CC-4AD5-8564-A2A5D40E4E33}"/>
                </a:ext>
              </a:extLst>
            </p:cNvPr>
            <p:cNvGrpSpPr/>
            <p:nvPr/>
          </p:nvGrpSpPr>
          <p:grpSpPr>
            <a:xfrm>
              <a:off x="7267042" y="2756355"/>
              <a:ext cx="640080" cy="640080"/>
              <a:chOff x="5546825" y="2983456"/>
              <a:chExt cx="640080" cy="640080"/>
            </a:xfrm>
          </p:grpSpPr>
          <p:grpSp>
            <p:nvGrpSpPr>
              <p:cNvPr id="64" name="Group 63">
                <a:extLst>
                  <a:ext uri="{FF2B5EF4-FFF2-40B4-BE49-F238E27FC236}">
                    <a16:creationId xmlns:a16="http://schemas.microsoft.com/office/drawing/2014/main" id="{6AE07118-DD4B-C452-31D6-4405574EA2A7}"/>
                  </a:ext>
                </a:extLst>
              </p:cNvPr>
              <p:cNvGrpSpPr/>
              <p:nvPr/>
            </p:nvGrpSpPr>
            <p:grpSpPr>
              <a:xfrm>
                <a:off x="5546825" y="2983456"/>
                <a:ext cx="640080" cy="640080"/>
                <a:chOff x="831837" y="1638725"/>
                <a:chExt cx="640080" cy="640080"/>
              </a:xfrm>
            </p:grpSpPr>
            <p:sp>
              <p:nvSpPr>
                <p:cNvPr id="66" name="Oval 65">
                  <a:extLst>
                    <a:ext uri="{FF2B5EF4-FFF2-40B4-BE49-F238E27FC236}">
                      <a16:creationId xmlns:a16="http://schemas.microsoft.com/office/drawing/2014/main" id="{776F4849-CEC8-17C3-77B9-B665686DDA64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831837" y="1638725"/>
                  <a:ext cx="640080" cy="640080"/>
                </a:xfrm>
                <a:prstGeom prst="ellipse">
                  <a:avLst/>
                </a:prstGeom>
                <a:solidFill>
                  <a:schemeClr val="bg1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/>
                </a:p>
              </p:txBody>
            </p:sp>
            <p:cxnSp>
              <p:nvCxnSpPr>
                <p:cNvPr id="67" name="Straight Arrow Connector 66">
                  <a:extLst>
                    <a:ext uri="{FF2B5EF4-FFF2-40B4-BE49-F238E27FC236}">
                      <a16:creationId xmlns:a16="http://schemas.microsoft.com/office/drawing/2014/main" id="{1E86C027-5447-938C-7FD6-9EB3AF3D7FB2}"/>
                    </a:ext>
                  </a:extLst>
                </p:cNvPr>
                <p:cNvCxnSpPr>
                  <a:cxnSpLocks/>
                  <a:stCxn id="68" idx="7"/>
                  <a:endCxn id="66" idx="7"/>
                </p:cNvCxnSpPr>
                <p:nvPr/>
              </p:nvCxnSpPr>
              <p:spPr>
                <a:xfrm flipV="1">
                  <a:off x="1168041" y="1732463"/>
                  <a:ext cx="210138" cy="210138"/>
                </a:xfrm>
                <a:prstGeom prst="straightConnector1">
                  <a:avLst/>
                </a:prstGeom>
                <a:ln>
                  <a:solidFill>
                    <a:schemeClr val="tx1">
                      <a:lumMod val="50000"/>
                    </a:schemeClr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68" name="Oval 67">
                  <a:extLst>
                    <a:ext uri="{FF2B5EF4-FFF2-40B4-BE49-F238E27FC236}">
                      <a16:creationId xmlns:a16="http://schemas.microsoft.com/office/drawing/2014/main" id="{EBDC37A7-0C74-5C76-27B8-04A6168E2FA2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1129017" y="1935905"/>
                  <a:ext cx="45720" cy="45720"/>
                </a:xfrm>
                <a:prstGeom prst="ellipse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/>
                </a:p>
              </p:txBody>
            </p:sp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69" name="TextBox 68">
                      <a:extLst>
                        <a:ext uri="{FF2B5EF4-FFF2-40B4-BE49-F238E27FC236}">
                          <a16:creationId xmlns:a16="http://schemas.microsoft.com/office/drawing/2014/main" id="{17ADDB2B-D230-5AD7-2378-677BE9294F13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1235637" y="1842198"/>
                      <a:ext cx="210570" cy="184666"/>
                    </a:xfrm>
                    <a:prstGeom prst="rect">
                      <a:avLst/>
                    </a:prstGeom>
                    <a:noFill/>
                  </p:spPr>
                  <p:txBody>
                    <a:bodyPr wrap="none" lIns="0" tIns="0" rIns="0" bIns="0" rtlCol="0">
                      <a:spAutoFit/>
                    </a:bodyPr>
                    <a:lstStyle/>
                    <a:p>
                      <a:pPr/>
                      <a14:m>
                        <m:oMathPara xmlns:m="http://schemas.openxmlformats.org/officeDocument/2006/math">
                          <m:oMathParaPr>
                            <m:jc m:val="centerGroup"/>
                          </m:oMathParaPr>
                          <m:oMath xmlns:m="http://schemas.openxmlformats.org/officeDocument/2006/math">
                            <m:sSub>
                              <m:sSubPr>
                                <m:ctrlPr>
                                  <a:rPr lang="en-US" sz="12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1200" b="0" i="1" smtClean="0">
                                    <a:latin typeface="Cambria Math" panose="02040503050406030204" pitchFamily="18" charset="0"/>
                                  </a:rPr>
                                  <m:t>𝑅</m:t>
                                </m:r>
                              </m:e>
                              <m:sub>
                                <m:r>
                                  <a:rPr lang="en-US" sz="1200" b="0" i="1" smtClean="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b>
                            </m:sSub>
                          </m:oMath>
                        </m:oMathPara>
                      </a14:m>
                      <a:endParaRPr sz="1200" dirty="0"/>
                    </a:p>
                  </p:txBody>
                </p:sp>
              </mc:Choice>
              <mc:Fallback xmlns="">
                <p:sp>
                  <p:nvSpPr>
                    <p:cNvPr id="69" name="TextBox 68">
                      <a:extLst>
                        <a:ext uri="{FF2B5EF4-FFF2-40B4-BE49-F238E27FC236}">
                          <a16:creationId xmlns:a16="http://schemas.microsoft.com/office/drawing/2014/main" id="{17ADDB2B-D230-5AD7-2378-677BE9294F13}"/>
                        </a:ext>
                      </a:extLst>
                    </p:cNvPr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1235637" y="1842198"/>
                      <a:ext cx="210570" cy="184666"/>
                    </a:xfrm>
                    <a:prstGeom prst="rect">
                      <a:avLst/>
                    </a:prstGeom>
                    <a:blipFill>
                      <a:blip r:embed="rId13"/>
                      <a:stretch>
                        <a:fillRect l="-17647" r="-5882" b="-18750"/>
                      </a:stretch>
                    </a:blipFill>
                  </p:spPr>
                  <p:txBody>
                    <a:bodyPr/>
                    <a:lstStyle/>
                    <a:p>
                      <a:r>
                        <a:rPr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</p:grp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65" name="TextBox 64">
                    <a:extLst>
                      <a:ext uri="{FF2B5EF4-FFF2-40B4-BE49-F238E27FC236}">
                        <a16:creationId xmlns:a16="http://schemas.microsoft.com/office/drawing/2014/main" id="{A6F1EA4C-DE42-503D-D990-2F6A278A89F4}"/>
                      </a:ext>
                    </a:extLst>
                  </p:cNvPr>
                  <p:cNvSpPr txBox="1"/>
                  <p:nvPr/>
                </p:nvSpPr>
                <p:spPr>
                  <a:xfrm>
                    <a:off x="5689477" y="3403565"/>
                    <a:ext cx="354776" cy="161583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0" bIns="0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sz="1050" b="0" i="1" smtClean="0">
                              <a:latin typeface="Cambria Math" panose="02040503050406030204" pitchFamily="18" charset="0"/>
                            </a:rPr>
                            <m:t>𝜖</m:t>
                          </m:r>
                          <m:r>
                            <a:rPr lang="en-US" sz="1050" b="0" i="1" smtClean="0">
                              <a:latin typeface="Cambria Math" panose="02040503050406030204" pitchFamily="18" charset="0"/>
                            </a:rPr>
                            <m:t>=1</m:t>
                          </m:r>
                        </m:oMath>
                      </m:oMathPara>
                    </a14:m>
                    <a:endParaRPr sz="1050" dirty="0"/>
                  </a:p>
                </p:txBody>
              </p:sp>
            </mc:Choice>
            <mc:Fallback xmlns="">
              <p:sp>
                <p:nvSpPr>
                  <p:cNvPr id="65" name="TextBox 64">
                    <a:extLst>
                      <a:ext uri="{FF2B5EF4-FFF2-40B4-BE49-F238E27FC236}">
                        <a16:creationId xmlns:a16="http://schemas.microsoft.com/office/drawing/2014/main" id="{A6F1EA4C-DE42-503D-D990-2F6A278A89F4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5689477" y="3403565"/>
                    <a:ext cx="354776" cy="161583"/>
                  </a:xfrm>
                  <a:prstGeom prst="rect">
                    <a:avLst/>
                  </a:prstGeom>
                  <a:blipFill>
                    <a:blip r:embed="rId9"/>
                    <a:stretch>
                      <a:fillRect l="-3448" r="-6897" b="-7143"/>
                    </a:stretch>
                  </a:blipFill>
                </p:spPr>
                <p:txBody>
                  <a:bodyPr/>
                  <a:lstStyle/>
                  <a:p>
                    <a:r>
                      <a:rPr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cxnSp>
          <p:nvCxnSpPr>
            <p:cNvPr id="71" name="Straight Arrow Connector 70">
              <a:extLst>
                <a:ext uri="{FF2B5EF4-FFF2-40B4-BE49-F238E27FC236}">
                  <a16:creationId xmlns:a16="http://schemas.microsoft.com/office/drawing/2014/main" id="{2690D22E-8973-1BC3-5342-D17AA17D8383}"/>
                </a:ext>
              </a:extLst>
            </p:cNvPr>
            <p:cNvCxnSpPr>
              <a:stCxn id="58" idx="6"/>
            </p:cNvCxnSpPr>
            <p:nvPr/>
          </p:nvCxnSpPr>
          <p:spPr>
            <a:xfrm>
              <a:off x="6222174" y="3076395"/>
              <a:ext cx="1044868" cy="0"/>
            </a:xfrm>
            <a:prstGeom prst="straightConnector1">
              <a:avLst/>
            </a:prstGeom>
            <a:ln w="12700">
              <a:solidFill>
                <a:schemeClr val="tx1">
                  <a:lumMod val="50000"/>
                </a:schemeClr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2" name="TextBox 71">
              <a:extLst>
                <a:ext uri="{FF2B5EF4-FFF2-40B4-BE49-F238E27FC236}">
                  <a16:creationId xmlns:a16="http://schemas.microsoft.com/office/drawing/2014/main" id="{7C97B2E3-DAA8-3FAB-4120-5A1134AB8E0D}"/>
                </a:ext>
              </a:extLst>
            </p:cNvPr>
            <p:cNvSpPr txBox="1"/>
            <p:nvPr/>
          </p:nvSpPr>
          <p:spPr>
            <a:xfrm>
              <a:off x="6189008" y="2513373"/>
              <a:ext cx="1109352" cy="415498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50" dirty="0"/>
                <a:t>more Q screening</a:t>
              </a:r>
              <a:endParaRPr sz="1050" dirty="0"/>
            </a:p>
          </p:txBody>
        </p:sp>
        <p:grpSp>
          <p:nvGrpSpPr>
            <p:cNvPr id="94" name="Group 93">
              <a:extLst>
                <a:ext uri="{FF2B5EF4-FFF2-40B4-BE49-F238E27FC236}">
                  <a16:creationId xmlns:a16="http://schemas.microsoft.com/office/drawing/2014/main" id="{7430A507-7161-DB58-BDA8-0F3E27CE288B}"/>
                </a:ext>
              </a:extLst>
            </p:cNvPr>
            <p:cNvGrpSpPr/>
            <p:nvPr/>
          </p:nvGrpSpPr>
          <p:grpSpPr>
            <a:xfrm>
              <a:off x="5376354" y="3629420"/>
              <a:ext cx="1097280" cy="1097280"/>
              <a:chOff x="2631123" y="3133935"/>
              <a:chExt cx="1097280" cy="1097280"/>
            </a:xfrm>
          </p:grpSpPr>
          <p:grpSp>
            <p:nvGrpSpPr>
              <p:cNvPr id="95" name="Group 94">
                <a:extLst>
                  <a:ext uri="{FF2B5EF4-FFF2-40B4-BE49-F238E27FC236}">
                    <a16:creationId xmlns:a16="http://schemas.microsoft.com/office/drawing/2014/main" id="{CF678913-5C53-FADB-878D-DAA08DAA697F}"/>
                  </a:ext>
                </a:extLst>
              </p:cNvPr>
              <p:cNvGrpSpPr/>
              <p:nvPr/>
            </p:nvGrpSpPr>
            <p:grpSpPr>
              <a:xfrm>
                <a:off x="2631123" y="3133935"/>
                <a:ext cx="1097280" cy="1097280"/>
                <a:chOff x="1987437" y="1661585"/>
                <a:chExt cx="1097280" cy="1097280"/>
              </a:xfrm>
            </p:grpSpPr>
            <p:sp>
              <p:nvSpPr>
                <p:cNvPr id="97" name="Oval 96">
                  <a:extLst>
                    <a:ext uri="{FF2B5EF4-FFF2-40B4-BE49-F238E27FC236}">
                      <a16:creationId xmlns:a16="http://schemas.microsoft.com/office/drawing/2014/main" id="{278D7471-05CE-0E6A-82D0-A4BE465D28B7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1987437" y="1661585"/>
                  <a:ext cx="1097280" cy="1097280"/>
                </a:xfrm>
                <a:prstGeom prst="ellipse">
                  <a:avLst/>
                </a:prstGeom>
                <a:solidFill>
                  <a:schemeClr val="bg1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/>
                </a:p>
              </p:txBody>
            </p:sp>
            <p:cxnSp>
              <p:nvCxnSpPr>
                <p:cNvPr id="98" name="Straight Arrow Connector 97">
                  <a:extLst>
                    <a:ext uri="{FF2B5EF4-FFF2-40B4-BE49-F238E27FC236}">
                      <a16:creationId xmlns:a16="http://schemas.microsoft.com/office/drawing/2014/main" id="{C79DD3FF-0F71-531F-6551-12002F25326F}"/>
                    </a:ext>
                  </a:extLst>
                </p:cNvPr>
                <p:cNvCxnSpPr>
                  <a:cxnSpLocks/>
                  <a:stCxn id="99" idx="7"/>
                  <a:endCxn id="97" idx="7"/>
                </p:cNvCxnSpPr>
                <p:nvPr/>
              </p:nvCxnSpPr>
              <p:spPr>
                <a:xfrm flipV="1">
                  <a:off x="2552241" y="1822278"/>
                  <a:ext cx="371783" cy="371783"/>
                </a:xfrm>
                <a:prstGeom prst="straightConnector1">
                  <a:avLst/>
                </a:prstGeom>
                <a:ln>
                  <a:solidFill>
                    <a:schemeClr val="tx1">
                      <a:lumMod val="50000"/>
                    </a:schemeClr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99" name="Oval 98">
                  <a:extLst>
                    <a:ext uri="{FF2B5EF4-FFF2-40B4-BE49-F238E27FC236}">
                      <a16:creationId xmlns:a16="http://schemas.microsoft.com/office/drawing/2014/main" id="{08A7923E-03D9-6F36-2207-306D139BB14C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2513217" y="2187365"/>
                  <a:ext cx="45720" cy="45720"/>
                </a:xfrm>
                <a:prstGeom prst="ellipse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/>
                </a:p>
              </p:txBody>
            </p:sp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100" name="TextBox 99">
                      <a:extLst>
                        <a:ext uri="{FF2B5EF4-FFF2-40B4-BE49-F238E27FC236}">
                          <a16:creationId xmlns:a16="http://schemas.microsoft.com/office/drawing/2014/main" id="{1940E3EB-B879-49B4-D493-4C21003D8F71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2733547" y="1986481"/>
                      <a:ext cx="210570" cy="184666"/>
                    </a:xfrm>
                    <a:prstGeom prst="rect">
                      <a:avLst/>
                    </a:prstGeom>
                    <a:noFill/>
                  </p:spPr>
                  <p:txBody>
                    <a:bodyPr wrap="none" lIns="0" tIns="0" rIns="0" bIns="0" rtlCol="0">
                      <a:spAutoFit/>
                    </a:bodyPr>
                    <a:lstStyle/>
                    <a:p>
                      <a:pPr/>
                      <a14:m>
                        <m:oMathPara xmlns:m="http://schemas.openxmlformats.org/officeDocument/2006/math">
                          <m:oMathParaPr>
                            <m:jc m:val="centerGroup"/>
                          </m:oMathParaPr>
                          <m:oMath xmlns:m="http://schemas.openxmlformats.org/officeDocument/2006/math">
                            <m:sSub>
                              <m:sSubPr>
                                <m:ctrlPr>
                                  <a:rPr lang="en-US" sz="12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1200" b="0" i="1" smtClean="0">
                                    <a:latin typeface="Cambria Math" panose="02040503050406030204" pitchFamily="18" charset="0"/>
                                  </a:rPr>
                                  <m:t>𝑅</m:t>
                                </m:r>
                              </m:e>
                              <m:sub>
                                <m:r>
                                  <a:rPr lang="en-US" sz="1200" b="0" i="1" smtClean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sub>
                            </m:sSub>
                          </m:oMath>
                        </m:oMathPara>
                      </a14:m>
                      <a:endParaRPr sz="1200" dirty="0"/>
                    </a:p>
                  </p:txBody>
                </p:sp>
              </mc:Choice>
              <mc:Fallback xmlns="">
                <p:sp>
                  <p:nvSpPr>
                    <p:cNvPr id="100" name="TextBox 99">
                      <a:extLst>
                        <a:ext uri="{FF2B5EF4-FFF2-40B4-BE49-F238E27FC236}">
                          <a16:creationId xmlns:a16="http://schemas.microsoft.com/office/drawing/2014/main" id="{1940E3EB-B879-49B4-D493-4C21003D8F71}"/>
                        </a:ext>
                      </a:extLst>
                    </p:cNvPr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2733547" y="1986481"/>
                      <a:ext cx="210570" cy="184666"/>
                    </a:xfrm>
                    <a:prstGeom prst="rect">
                      <a:avLst/>
                    </a:prstGeom>
                    <a:blipFill>
                      <a:blip r:embed="rId14"/>
                      <a:stretch>
                        <a:fillRect l="-17647" r="-5882" b="-18750"/>
                      </a:stretch>
                    </a:blipFill>
                  </p:spPr>
                  <p:txBody>
                    <a:bodyPr/>
                    <a:lstStyle/>
                    <a:p>
                      <a:r>
                        <a:rPr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</p:grp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96" name="TextBox 95">
                    <a:extLst>
                      <a:ext uri="{FF2B5EF4-FFF2-40B4-BE49-F238E27FC236}">
                        <a16:creationId xmlns:a16="http://schemas.microsoft.com/office/drawing/2014/main" id="{2A672E3B-70BF-EE20-3525-10105A42CD4B}"/>
                      </a:ext>
                    </a:extLst>
                  </p:cNvPr>
                  <p:cNvSpPr txBox="1"/>
                  <p:nvPr/>
                </p:nvSpPr>
                <p:spPr>
                  <a:xfrm>
                    <a:off x="3027324" y="4030608"/>
                    <a:ext cx="354776" cy="161583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0" bIns="0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sz="1050" b="0" i="1" smtClean="0">
                              <a:latin typeface="Cambria Math" panose="02040503050406030204" pitchFamily="18" charset="0"/>
                            </a:rPr>
                            <m:t>𝜖</m:t>
                          </m:r>
                          <m:r>
                            <a:rPr lang="en-US" sz="1050" b="0" i="1" smtClean="0">
                              <a:latin typeface="Cambria Math" panose="02040503050406030204" pitchFamily="18" charset="0"/>
                            </a:rPr>
                            <m:t>=1</m:t>
                          </m:r>
                        </m:oMath>
                      </m:oMathPara>
                    </a14:m>
                    <a:endParaRPr sz="1050" dirty="0"/>
                  </a:p>
                </p:txBody>
              </p:sp>
            </mc:Choice>
            <mc:Fallback xmlns="">
              <p:sp>
                <p:nvSpPr>
                  <p:cNvPr id="96" name="TextBox 95">
                    <a:extLst>
                      <a:ext uri="{FF2B5EF4-FFF2-40B4-BE49-F238E27FC236}">
                        <a16:creationId xmlns:a16="http://schemas.microsoft.com/office/drawing/2014/main" id="{2A672E3B-70BF-EE20-3525-10105A42CD4B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3027324" y="4030608"/>
                    <a:ext cx="354776" cy="161583"/>
                  </a:xfrm>
                  <a:prstGeom prst="rect">
                    <a:avLst/>
                  </a:prstGeom>
                  <a:blipFill>
                    <a:blip r:embed="rId15"/>
                    <a:stretch>
                      <a:fillRect l="-3448" r="-10345" b="-7143"/>
                    </a:stretch>
                  </a:blipFill>
                </p:spPr>
                <p:txBody>
                  <a:bodyPr/>
                  <a:lstStyle/>
                  <a:p>
                    <a:r>
                      <a:rPr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grpSp>
          <p:nvGrpSpPr>
            <p:cNvPr id="101" name="Group 100">
              <a:extLst>
                <a:ext uri="{FF2B5EF4-FFF2-40B4-BE49-F238E27FC236}">
                  <a16:creationId xmlns:a16="http://schemas.microsoft.com/office/drawing/2014/main" id="{B41EEB6A-ABA4-4547-76E2-901B3CDBB8A8}"/>
                </a:ext>
              </a:extLst>
            </p:cNvPr>
            <p:cNvGrpSpPr/>
            <p:nvPr/>
          </p:nvGrpSpPr>
          <p:grpSpPr>
            <a:xfrm>
              <a:off x="7061302" y="3623889"/>
              <a:ext cx="1097280" cy="1097280"/>
              <a:chOff x="2631123" y="3133935"/>
              <a:chExt cx="1097280" cy="1097280"/>
            </a:xfrm>
          </p:grpSpPr>
          <p:grpSp>
            <p:nvGrpSpPr>
              <p:cNvPr id="102" name="Group 101">
                <a:extLst>
                  <a:ext uri="{FF2B5EF4-FFF2-40B4-BE49-F238E27FC236}">
                    <a16:creationId xmlns:a16="http://schemas.microsoft.com/office/drawing/2014/main" id="{12745BAC-593F-3F35-9912-96A27BBED85B}"/>
                  </a:ext>
                </a:extLst>
              </p:cNvPr>
              <p:cNvGrpSpPr/>
              <p:nvPr/>
            </p:nvGrpSpPr>
            <p:grpSpPr>
              <a:xfrm>
                <a:off x="2631123" y="3133935"/>
                <a:ext cx="1097280" cy="1097280"/>
                <a:chOff x="1987437" y="1661585"/>
                <a:chExt cx="1097280" cy="1097280"/>
              </a:xfrm>
            </p:grpSpPr>
            <p:sp>
              <p:nvSpPr>
                <p:cNvPr id="104" name="Oval 103">
                  <a:extLst>
                    <a:ext uri="{FF2B5EF4-FFF2-40B4-BE49-F238E27FC236}">
                      <a16:creationId xmlns:a16="http://schemas.microsoft.com/office/drawing/2014/main" id="{C91D0804-5089-9770-C20C-6535E886B534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1987437" y="1661585"/>
                  <a:ext cx="1097280" cy="1097280"/>
                </a:xfrm>
                <a:prstGeom prst="ellipse">
                  <a:avLst/>
                </a:prstGeom>
                <a:solidFill>
                  <a:schemeClr val="bg1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/>
                </a:p>
              </p:txBody>
            </p:sp>
            <p:cxnSp>
              <p:nvCxnSpPr>
                <p:cNvPr id="105" name="Straight Arrow Connector 104">
                  <a:extLst>
                    <a:ext uri="{FF2B5EF4-FFF2-40B4-BE49-F238E27FC236}">
                      <a16:creationId xmlns:a16="http://schemas.microsoft.com/office/drawing/2014/main" id="{E1DB6AA1-3A57-8D00-24DD-546589616ED5}"/>
                    </a:ext>
                  </a:extLst>
                </p:cNvPr>
                <p:cNvCxnSpPr>
                  <a:cxnSpLocks/>
                  <a:stCxn id="106" idx="7"/>
                  <a:endCxn id="104" idx="7"/>
                </p:cNvCxnSpPr>
                <p:nvPr/>
              </p:nvCxnSpPr>
              <p:spPr>
                <a:xfrm flipV="1">
                  <a:off x="2552241" y="1822278"/>
                  <a:ext cx="371783" cy="371783"/>
                </a:xfrm>
                <a:prstGeom prst="straightConnector1">
                  <a:avLst/>
                </a:prstGeom>
                <a:ln>
                  <a:solidFill>
                    <a:schemeClr val="tx1">
                      <a:lumMod val="50000"/>
                    </a:schemeClr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06" name="Oval 105">
                  <a:extLst>
                    <a:ext uri="{FF2B5EF4-FFF2-40B4-BE49-F238E27FC236}">
                      <a16:creationId xmlns:a16="http://schemas.microsoft.com/office/drawing/2014/main" id="{B84E060B-5414-C630-F470-317849F6FFBC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2513217" y="2187365"/>
                  <a:ext cx="45720" cy="45720"/>
                </a:xfrm>
                <a:prstGeom prst="ellipse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/>
                </a:p>
              </p:txBody>
            </p:sp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107" name="TextBox 106">
                      <a:extLst>
                        <a:ext uri="{FF2B5EF4-FFF2-40B4-BE49-F238E27FC236}">
                          <a16:creationId xmlns:a16="http://schemas.microsoft.com/office/drawing/2014/main" id="{8B56A286-7C36-B4A4-74B4-17C4E493209D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2733547" y="1986481"/>
                      <a:ext cx="210570" cy="184666"/>
                    </a:xfrm>
                    <a:prstGeom prst="rect">
                      <a:avLst/>
                    </a:prstGeom>
                    <a:noFill/>
                  </p:spPr>
                  <p:txBody>
                    <a:bodyPr wrap="none" lIns="0" tIns="0" rIns="0" bIns="0" rtlCol="0">
                      <a:spAutoFit/>
                    </a:bodyPr>
                    <a:lstStyle/>
                    <a:p>
                      <a:pPr/>
                      <a14:m>
                        <m:oMathPara xmlns:m="http://schemas.openxmlformats.org/officeDocument/2006/math">
                          <m:oMathParaPr>
                            <m:jc m:val="centerGroup"/>
                          </m:oMathParaPr>
                          <m:oMath xmlns:m="http://schemas.openxmlformats.org/officeDocument/2006/math">
                            <m:sSub>
                              <m:sSubPr>
                                <m:ctrlPr>
                                  <a:rPr lang="en-US" sz="12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1200" b="0" i="1" smtClean="0">
                                    <a:latin typeface="Cambria Math" panose="02040503050406030204" pitchFamily="18" charset="0"/>
                                  </a:rPr>
                                  <m:t>𝑅</m:t>
                                </m:r>
                              </m:e>
                              <m:sub>
                                <m:r>
                                  <a:rPr lang="en-US" sz="1200" b="0" i="1" smtClean="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b>
                            </m:sSub>
                          </m:oMath>
                        </m:oMathPara>
                      </a14:m>
                      <a:endParaRPr sz="1200" dirty="0"/>
                    </a:p>
                  </p:txBody>
                </p:sp>
              </mc:Choice>
              <mc:Fallback xmlns="">
                <p:sp>
                  <p:nvSpPr>
                    <p:cNvPr id="107" name="TextBox 106">
                      <a:extLst>
                        <a:ext uri="{FF2B5EF4-FFF2-40B4-BE49-F238E27FC236}">
                          <a16:creationId xmlns:a16="http://schemas.microsoft.com/office/drawing/2014/main" id="{8B56A286-7C36-B4A4-74B4-17C4E493209D}"/>
                        </a:ext>
                      </a:extLst>
                    </p:cNvPr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2733547" y="1986481"/>
                      <a:ext cx="210570" cy="184666"/>
                    </a:xfrm>
                    <a:prstGeom prst="rect">
                      <a:avLst/>
                    </a:prstGeom>
                    <a:blipFill>
                      <a:blip r:embed="rId16"/>
                      <a:stretch>
                        <a:fillRect l="-17647" r="-5882" b="-26667"/>
                      </a:stretch>
                    </a:blipFill>
                  </p:spPr>
                  <p:txBody>
                    <a:bodyPr/>
                    <a:lstStyle/>
                    <a:p>
                      <a:r>
                        <a:rPr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</p:grp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03" name="TextBox 102">
                    <a:extLst>
                      <a:ext uri="{FF2B5EF4-FFF2-40B4-BE49-F238E27FC236}">
                        <a16:creationId xmlns:a16="http://schemas.microsoft.com/office/drawing/2014/main" id="{0C3CBCCB-D77A-F4C3-AEFF-42F497DDF678}"/>
                      </a:ext>
                    </a:extLst>
                  </p:cNvPr>
                  <p:cNvSpPr txBox="1"/>
                  <p:nvPr/>
                </p:nvSpPr>
                <p:spPr>
                  <a:xfrm>
                    <a:off x="3027324" y="4030608"/>
                    <a:ext cx="354776" cy="161583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0" bIns="0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sz="1050" b="0" i="1" smtClean="0">
                              <a:latin typeface="Cambria Math" panose="02040503050406030204" pitchFamily="18" charset="0"/>
                            </a:rPr>
                            <m:t>𝜖</m:t>
                          </m:r>
                          <m:r>
                            <a:rPr lang="en-US" sz="1050" b="0" i="1" smtClean="0">
                              <a:latin typeface="Cambria Math" panose="02040503050406030204" pitchFamily="18" charset="0"/>
                            </a:rPr>
                            <m:t>=1</m:t>
                          </m:r>
                        </m:oMath>
                      </m:oMathPara>
                    </a14:m>
                    <a:endParaRPr sz="1050" dirty="0"/>
                  </a:p>
                </p:txBody>
              </p:sp>
            </mc:Choice>
            <mc:Fallback xmlns="">
              <p:sp>
                <p:nvSpPr>
                  <p:cNvPr id="103" name="TextBox 102">
                    <a:extLst>
                      <a:ext uri="{FF2B5EF4-FFF2-40B4-BE49-F238E27FC236}">
                        <a16:creationId xmlns:a16="http://schemas.microsoft.com/office/drawing/2014/main" id="{0C3CBCCB-D77A-F4C3-AEFF-42F497DDF678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3027324" y="4030608"/>
                    <a:ext cx="354776" cy="161583"/>
                  </a:xfrm>
                  <a:prstGeom prst="rect">
                    <a:avLst/>
                  </a:prstGeom>
                  <a:blipFill>
                    <a:blip r:embed="rId17"/>
                    <a:stretch>
                      <a:fillRect l="-3448" r="-6897" b="-7143"/>
                    </a:stretch>
                  </a:blipFill>
                </p:spPr>
                <p:txBody>
                  <a:bodyPr/>
                  <a:lstStyle/>
                  <a:p>
                    <a:r>
                      <a:rPr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sp>
          <p:nvSpPr>
            <p:cNvPr id="108" name="TextBox 107">
              <a:extLst>
                <a:ext uri="{FF2B5EF4-FFF2-40B4-BE49-F238E27FC236}">
                  <a16:creationId xmlns:a16="http://schemas.microsoft.com/office/drawing/2014/main" id="{A16074CC-70D6-3DBA-2207-13B8519FB3C5}"/>
                </a:ext>
              </a:extLst>
            </p:cNvPr>
            <p:cNvSpPr txBox="1"/>
            <p:nvPr/>
          </p:nvSpPr>
          <p:spPr>
            <a:xfrm>
              <a:off x="6214082" y="3411846"/>
              <a:ext cx="1109352" cy="415498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50" dirty="0"/>
                <a:t>less Q screening</a:t>
              </a:r>
              <a:endParaRPr sz="1050" dirty="0"/>
            </a:p>
          </p:txBody>
        </p:sp>
        <p:cxnSp>
          <p:nvCxnSpPr>
            <p:cNvPr id="109" name="Straight Arrow Connector 108">
              <a:extLst>
                <a:ext uri="{FF2B5EF4-FFF2-40B4-BE49-F238E27FC236}">
                  <a16:creationId xmlns:a16="http://schemas.microsoft.com/office/drawing/2014/main" id="{4ACFF711-B9FB-8029-3066-B770B595D717}"/>
                </a:ext>
              </a:extLst>
            </p:cNvPr>
            <p:cNvCxnSpPr>
              <a:cxnSpLocks/>
            </p:cNvCxnSpPr>
            <p:nvPr/>
          </p:nvCxnSpPr>
          <p:spPr>
            <a:xfrm>
              <a:off x="6473634" y="4163316"/>
              <a:ext cx="587668" cy="0"/>
            </a:xfrm>
            <a:prstGeom prst="straightConnector1">
              <a:avLst/>
            </a:prstGeom>
            <a:ln w="12700">
              <a:solidFill>
                <a:schemeClr val="tx1">
                  <a:lumMod val="50000"/>
                </a:schemeClr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13" name="TextBox 112">
                <a:extLst>
                  <a:ext uri="{FF2B5EF4-FFF2-40B4-BE49-F238E27FC236}">
                    <a16:creationId xmlns:a16="http://schemas.microsoft.com/office/drawing/2014/main" id="{6A3633C6-B3E0-BCAD-D640-1CA43E5ED5AE}"/>
                  </a:ext>
                </a:extLst>
              </p:cNvPr>
              <p:cNvSpPr txBox="1"/>
              <p:nvPr/>
            </p:nvSpPr>
            <p:spPr>
              <a:xfrm>
                <a:off x="6580764" y="2893024"/>
                <a:ext cx="165943" cy="166264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0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000" b="0" i="1" smtClean="0">
                              <a:latin typeface="Cambria Math" panose="02040503050406030204" pitchFamily="18" charset="0"/>
                            </a:rPr>
                            <m:t>𝑟</m:t>
                          </m:r>
                        </m:e>
                        <m:sub>
                          <m:r>
                            <a:rPr lang="en-US" sz="1000" b="0" i="1" smtClean="0">
                              <a:latin typeface="Cambria Math" panose="02040503050406030204" pitchFamily="18" charset="0"/>
                            </a:rPr>
                            <m:t>𝑖𝑗</m:t>
                          </m:r>
                        </m:sub>
                      </m:sSub>
                    </m:oMath>
                  </m:oMathPara>
                </a14:m>
                <a:endParaRPr sz="1000" dirty="0"/>
              </a:p>
            </p:txBody>
          </p:sp>
        </mc:Choice>
        <mc:Fallback xmlns="">
          <p:sp>
            <p:nvSpPr>
              <p:cNvPr id="113" name="TextBox 112">
                <a:extLst>
                  <a:ext uri="{FF2B5EF4-FFF2-40B4-BE49-F238E27FC236}">
                    <a16:creationId xmlns:a16="http://schemas.microsoft.com/office/drawing/2014/main" id="{6A3633C6-B3E0-BCAD-D640-1CA43E5ED5A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80764" y="2893024"/>
                <a:ext cx="165943" cy="166264"/>
              </a:xfrm>
              <a:prstGeom prst="rect">
                <a:avLst/>
              </a:prstGeom>
              <a:blipFill>
                <a:blip r:embed="rId18"/>
                <a:stretch>
                  <a:fillRect l="-14286" r="-7143" b="-23077"/>
                </a:stretch>
              </a:blipFill>
            </p:spPr>
            <p:txBody>
              <a:bodyPr/>
              <a:lstStyle/>
              <a:p>
                <a:r>
                  <a:rPr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4" name="TextBox 113">
                <a:extLst>
                  <a:ext uri="{FF2B5EF4-FFF2-40B4-BE49-F238E27FC236}">
                    <a16:creationId xmlns:a16="http://schemas.microsoft.com/office/drawing/2014/main" id="{7899ADEB-4290-D4C8-37DD-CFE5E51CB225}"/>
                  </a:ext>
                </a:extLst>
              </p:cNvPr>
              <p:cNvSpPr txBox="1"/>
              <p:nvPr/>
            </p:nvSpPr>
            <p:spPr>
              <a:xfrm>
                <a:off x="6592753" y="3975808"/>
                <a:ext cx="165943" cy="166264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0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000" b="0" i="1" smtClean="0">
                              <a:latin typeface="Cambria Math" panose="02040503050406030204" pitchFamily="18" charset="0"/>
                            </a:rPr>
                            <m:t>𝑟</m:t>
                          </m:r>
                        </m:e>
                        <m:sub>
                          <m:r>
                            <a:rPr lang="en-US" sz="1000" b="0" i="1" smtClean="0">
                              <a:latin typeface="Cambria Math" panose="02040503050406030204" pitchFamily="18" charset="0"/>
                            </a:rPr>
                            <m:t>𝑖𝑗</m:t>
                          </m:r>
                        </m:sub>
                      </m:sSub>
                    </m:oMath>
                  </m:oMathPara>
                </a14:m>
                <a:endParaRPr sz="1000" dirty="0"/>
              </a:p>
            </p:txBody>
          </p:sp>
        </mc:Choice>
        <mc:Fallback xmlns="">
          <p:sp>
            <p:nvSpPr>
              <p:cNvPr id="114" name="TextBox 113">
                <a:extLst>
                  <a:ext uri="{FF2B5EF4-FFF2-40B4-BE49-F238E27FC236}">
                    <a16:creationId xmlns:a16="http://schemas.microsoft.com/office/drawing/2014/main" id="{7899ADEB-4290-D4C8-37DD-CFE5E51CB22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92753" y="3975808"/>
                <a:ext cx="165943" cy="166264"/>
              </a:xfrm>
              <a:prstGeom prst="rect">
                <a:avLst/>
              </a:prstGeom>
              <a:blipFill>
                <a:blip r:embed="rId19"/>
                <a:stretch>
                  <a:fillRect l="-6667" r="-6667" b="-28571"/>
                </a:stretch>
              </a:blipFill>
            </p:spPr>
            <p:txBody>
              <a:bodyPr/>
              <a:lstStyle/>
              <a:p>
                <a:r>
                  <a:rPr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94455205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Google Shape;254;g23e09a1bcf9_0_159"/>
          <p:cNvSpPr txBox="1">
            <a:spLocks noGrp="1"/>
          </p:cNvSpPr>
          <p:nvPr>
            <p:ph type="sldNum" idx="12"/>
          </p:nvPr>
        </p:nvSpPr>
        <p:spPr>
          <a:xfrm>
            <a:off x="8458200" y="4629150"/>
            <a:ext cx="457200" cy="30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en-US"/>
              <a:t>29</a:t>
            </a:fld>
            <a:endParaRPr/>
          </a:p>
        </p:txBody>
      </p:sp>
      <p:sp>
        <p:nvSpPr>
          <p:cNvPr id="255" name="Google Shape;255;g23e09a1bcf9_0_159"/>
          <p:cNvSpPr txBox="1">
            <a:spLocks noGrp="1"/>
          </p:cNvSpPr>
          <p:nvPr>
            <p:ph type="title"/>
          </p:nvPr>
        </p:nvSpPr>
        <p:spPr>
          <a:xfrm>
            <a:off x="381000" y="0"/>
            <a:ext cx="2895600" cy="81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lvl="0"/>
            <a:r>
              <a:rPr lang="en-US" dirty="0"/>
              <a:t>Optimization – 9 atom type</a:t>
            </a:r>
            <a:endParaRPr dirty="0"/>
          </a:p>
        </p:txBody>
      </p:sp>
      <p:sp>
        <p:nvSpPr>
          <p:cNvPr id="256" name="Google Shape;256;g23e09a1bcf9_0_159"/>
          <p:cNvSpPr txBox="1">
            <a:spLocks noGrp="1"/>
          </p:cNvSpPr>
          <p:nvPr>
            <p:ph type="body" idx="3"/>
          </p:nvPr>
        </p:nvSpPr>
        <p:spPr>
          <a:xfrm>
            <a:off x="3276600" y="0"/>
            <a:ext cx="5029200" cy="81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Host-Guest Training Set</a:t>
            </a:r>
            <a:endParaRPr/>
          </a:p>
        </p:txBody>
      </p:sp>
      <p:pic>
        <p:nvPicPr>
          <p:cNvPr id="257" name="Google Shape;257;g23e09a1bcf9_0_159"/>
          <p:cNvPicPr preferRelativeResize="0"/>
          <p:nvPr/>
        </p:nvPicPr>
        <p:blipFill>
          <a:blip r:embed="rId3"/>
          <a:srcRect/>
          <a:stretch/>
        </p:blipFill>
        <p:spPr>
          <a:xfrm>
            <a:off x="836217" y="1132650"/>
            <a:ext cx="3200400" cy="3104389"/>
          </a:xfrm>
          <a:prstGeom prst="rect">
            <a:avLst/>
          </a:prstGeom>
          <a:noFill/>
          <a:ln>
            <a:noFill/>
          </a:ln>
        </p:spPr>
      </p:pic>
      <p:pic>
        <p:nvPicPr>
          <p:cNvPr id="258" name="Google Shape;258;g23e09a1bcf9_0_159"/>
          <p:cNvPicPr preferRelativeResize="0"/>
          <p:nvPr/>
        </p:nvPicPr>
        <p:blipFill>
          <a:blip r:embed="rId4"/>
          <a:srcRect/>
          <a:stretch/>
        </p:blipFill>
        <p:spPr>
          <a:xfrm>
            <a:off x="4943888" y="1124264"/>
            <a:ext cx="3200400" cy="310896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967338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g23e09a1bcf9_1_31"/>
          <p:cNvSpPr txBox="1">
            <a:spLocks noGrp="1"/>
          </p:cNvSpPr>
          <p:nvPr>
            <p:ph type="body" idx="1"/>
          </p:nvPr>
        </p:nvSpPr>
        <p:spPr>
          <a:xfrm>
            <a:off x="381000" y="1170709"/>
            <a:ext cx="8305800" cy="3458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85000" lnSpcReduction="20000"/>
          </a:bodyPr>
          <a:lstStyle/>
          <a:p>
            <a:pPr lvl="0" algn="l">
              <a:lnSpc>
                <a:spcPct val="110000"/>
              </a:lnSpc>
              <a:spcBef>
                <a:spcPts val="360"/>
              </a:spcBef>
              <a:buClr>
                <a:srgbClr val="015581"/>
              </a:buClr>
              <a:buSzPts val="1800"/>
            </a:pPr>
            <a:r>
              <a:rPr lang="en-US" sz="1800" b="1" dirty="0">
                <a:solidFill>
                  <a:srgbClr val="015581"/>
                </a:solidFill>
              </a:rPr>
              <a:t>Background</a:t>
            </a:r>
          </a:p>
          <a:p>
            <a:pPr marL="514350" lvl="0" indent="-285750" algn="just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 panose="020B0604020202020204" pitchFamily="34" charset="0"/>
              <a:buChar char="•"/>
            </a:pPr>
            <a:r>
              <a:rPr lang="en-US" dirty="0"/>
              <a:t>We want a force field that can describe protein-ligand binding accurately (CADD)</a:t>
            </a:r>
          </a:p>
          <a:p>
            <a:pPr marL="514350" lvl="0" indent="-285750" algn="just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 panose="020B0604020202020204" pitchFamily="34" charset="0"/>
              <a:buChar char="•"/>
            </a:pPr>
            <a:endParaRPr lang="en-US" dirty="0"/>
          </a:p>
          <a:p>
            <a:pPr marL="514350" lvl="0" indent="-285750" algn="just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 panose="020B0604020202020204" pitchFamily="34" charset="0"/>
              <a:buChar char="•"/>
            </a:pPr>
            <a:r>
              <a:rPr lang="en-US" dirty="0"/>
              <a:t>Forcefield parameters are often optimized to fit QM calculations</a:t>
            </a:r>
          </a:p>
          <a:p>
            <a:pPr marL="514350" lvl="0" indent="-285750" algn="just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 panose="020B0604020202020204" pitchFamily="34" charset="0"/>
              <a:buChar char="•"/>
            </a:pPr>
            <a:endParaRPr dirty="0"/>
          </a:p>
          <a:p>
            <a:pPr marL="514350" lvl="0" indent="-285750" algn="just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 panose="020B0604020202020204" pitchFamily="34" charset="0"/>
              <a:buChar char="•"/>
            </a:pPr>
            <a:r>
              <a:rPr lang="en-US" dirty="0"/>
              <a:t>Recent efforts to optimize FF parameters to physical and chemical data:</a:t>
            </a:r>
          </a:p>
          <a:p>
            <a:pPr marL="971550" lvl="1" indent="-285750" algn="just">
              <a:spcBef>
                <a:spcPts val="320"/>
              </a:spcBef>
              <a:buSzPts val="1600"/>
              <a:buFont typeface="Arial" panose="020B0604020202020204" pitchFamily="34" charset="0"/>
              <a:buChar char="•"/>
            </a:pPr>
            <a:r>
              <a:rPr lang="en-US" dirty="0"/>
              <a:t>Small molecule crystals</a:t>
            </a:r>
          </a:p>
          <a:p>
            <a:pPr marL="971550" lvl="1" indent="-285750" algn="just">
              <a:spcBef>
                <a:spcPts val="320"/>
              </a:spcBef>
              <a:buSzPts val="1600"/>
              <a:buFont typeface="Arial" panose="020B0604020202020204" pitchFamily="34" charset="0"/>
              <a:buChar char="•"/>
            </a:pPr>
            <a:r>
              <a:rPr lang="en-US" dirty="0"/>
              <a:t>Liquid-state properties</a:t>
            </a:r>
          </a:p>
          <a:p>
            <a:pPr marL="971550" lvl="1" indent="-285750" algn="just">
              <a:spcBef>
                <a:spcPts val="320"/>
              </a:spcBef>
              <a:buSzPts val="1600"/>
              <a:buFont typeface="Arial" panose="020B0604020202020204" pitchFamily="34" charset="0"/>
              <a:buChar char="•"/>
            </a:pPr>
            <a:endParaRPr lang="en-US" dirty="0"/>
          </a:p>
          <a:p>
            <a:pPr marL="514350" lvl="0" indent="-285750" algn="just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 panose="020B0604020202020204" pitchFamily="34" charset="0"/>
              <a:buChar char="•"/>
            </a:pPr>
            <a:r>
              <a:rPr lang="en-US" dirty="0"/>
              <a:t>OpenFF </a:t>
            </a:r>
            <a:r>
              <a:rPr lang="en-US" sz="1600" dirty="0"/>
              <a:t>v2.0.0 </a:t>
            </a:r>
            <a:r>
              <a:rPr lang="en-US" dirty="0"/>
              <a:t>“Sage” – refitted LJ to condensed phase mixture data</a:t>
            </a:r>
          </a:p>
          <a:p>
            <a:pPr marL="514350" lvl="0" indent="-285750" algn="just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 panose="020B0604020202020204" pitchFamily="34" charset="0"/>
              <a:buChar char="•"/>
            </a:pPr>
            <a:endParaRPr lang="en-US" dirty="0"/>
          </a:p>
          <a:p>
            <a:pPr algn="l">
              <a:lnSpc>
                <a:spcPct val="110000"/>
              </a:lnSpc>
              <a:spcBef>
                <a:spcPts val="360"/>
              </a:spcBef>
              <a:buClr>
                <a:srgbClr val="015581"/>
              </a:buClr>
              <a:buSzPts val="1800"/>
            </a:pPr>
            <a:r>
              <a:rPr lang="en-US" sz="1800" b="1" dirty="0">
                <a:solidFill>
                  <a:srgbClr val="015581"/>
                </a:solidFill>
              </a:rPr>
              <a:t>This project</a:t>
            </a:r>
          </a:p>
          <a:p>
            <a:pPr marL="514350" lvl="0" indent="-285750">
              <a:buFont typeface="Arial" panose="020B0604020202020204" pitchFamily="34" charset="0"/>
              <a:buChar char="•"/>
            </a:pPr>
            <a:r>
              <a:rPr lang="en-US" dirty="0"/>
              <a:t>Target binding data – host-guest systems as a surrogate for protein-ligand systems</a:t>
            </a:r>
          </a:p>
          <a:p>
            <a:pPr marL="514350" lvl="0" indent="-285750" algn="just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 panose="020B0604020202020204" pitchFamily="34" charset="0"/>
              <a:buChar char="•"/>
            </a:pPr>
            <a:endParaRPr lang="en-US" dirty="0"/>
          </a:p>
          <a:p>
            <a:pPr marL="514350" lvl="0" indent="-285750" algn="just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 panose="020B0604020202020204" pitchFamily="34" charset="0"/>
              <a:buChar char="•"/>
            </a:pPr>
            <a:r>
              <a:rPr lang="en-US" dirty="0"/>
              <a:t>Optimize parameters of an implicit solvent model as a case study</a:t>
            </a:r>
            <a:endParaRPr dirty="0"/>
          </a:p>
        </p:txBody>
      </p:sp>
      <p:sp>
        <p:nvSpPr>
          <p:cNvPr id="139" name="Google Shape;139;g23e09a1bcf9_1_31"/>
          <p:cNvSpPr txBox="1">
            <a:spLocks noGrp="1"/>
          </p:cNvSpPr>
          <p:nvPr>
            <p:ph type="sldNum" idx="12"/>
          </p:nvPr>
        </p:nvSpPr>
        <p:spPr>
          <a:xfrm>
            <a:off x="8458200" y="4629150"/>
            <a:ext cx="4572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en-US"/>
              <a:t>3</a:t>
            </a:fld>
            <a:endParaRPr/>
          </a:p>
        </p:txBody>
      </p:sp>
      <p:sp>
        <p:nvSpPr>
          <p:cNvPr id="141" name="Google Shape;141;g23e09a1bcf9_1_31"/>
          <p:cNvSpPr txBox="1">
            <a:spLocks noGrp="1"/>
          </p:cNvSpPr>
          <p:nvPr>
            <p:ph type="title"/>
          </p:nvPr>
        </p:nvSpPr>
        <p:spPr>
          <a:xfrm>
            <a:off x="380999" y="0"/>
            <a:ext cx="5417127" cy="819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</a:pPr>
            <a:r>
              <a:rPr lang="en-US" dirty="0"/>
              <a:t>Tuning potential Functions</a:t>
            </a:r>
            <a:endParaRPr dirty="0"/>
          </a:p>
        </p:txBody>
      </p:sp>
      <p:pic>
        <p:nvPicPr>
          <p:cNvPr id="2" name="Google Shape;224;g23e09a1bcf9_0_168">
            <a:extLst>
              <a:ext uri="{FF2B5EF4-FFF2-40B4-BE49-F238E27FC236}">
                <a16:creationId xmlns:a16="http://schemas.microsoft.com/office/drawing/2014/main" id="{59718BA0-0A0F-5C4C-2BD7-F6B25DD363ED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543375" y="2985972"/>
            <a:ext cx="406490" cy="40649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Google Shape;254;g23e09a1bcf9_0_159"/>
          <p:cNvSpPr txBox="1">
            <a:spLocks noGrp="1"/>
          </p:cNvSpPr>
          <p:nvPr>
            <p:ph type="sldNum" idx="12"/>
          </p:nvPr>
        </p:nvSpPr>
        <p:spPr>
          <a:xfrm>
            <a:off x="8458200" y="4629150"/>
            <a:ext cx="457200" cy="30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en-US"/>
              <a:t>30</a:t>
            </a:fld>
            <a:endParaRPr/>
          </a:p>
        </p:txBody>
      </p:sp>
      <p:sp>
        <p:nvSpPr>
          <p:cNvPr id="255" name="Google Shape;255;g23e09a1bcf9_0_159"/>
          <p:cNvSpPr txBox="1">
            <a:spLocks noGrp="1"/>
          </p:cNvSpPr>
          <p:nvPr>
            <p:ph type="title"/>
          </p:nvPr>
        </p:nvSpPr>
        <p:spPr>
          <a:xfrm>
            <a:off x="381000" y="0"/>
            <a:ext cx="2895600" cy="81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</a:pPr>
            <a:r>
              <a:rPr lang="en-US" dirty="0"/>
              <a:t>Optimization – 9 atom type</a:t>
            </a:r>
            <a:endParaRPr dirty="0"/>
          </a:p>
        </p:txBody>
      </p:sp>
      <p:sp>
        <p:nvSpPr>
          <p:cNvPr id="256" name="Google Shape;256;g23e09a1bcf9_0_159"/>
          <p:cNvSpPr txBox="1">
            <a:spLocks noGrp="1"/>
          </p:cNvSpPr>
          <p:nvPr>
            <p:ph type="body" idx="3"/>
          </p:nvPr>
        </p:nvSpPr>
        <p:spPr>
          <a:xfrm>
            <a:off x="3276600" y="0"/>
            <a:ext cx="5029200" cy="81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 dirty="0"/>
              <a:t>Host-Guest Test Set</a:t>
            </a:r>
            <a:endParaRPr dirty="0"/>
          </a:p>
        </p:txBody>
      </p:sp>
      <p:pic>
        <p:nvPicPr>
          <p:cNvPr id="257" name="Google Shape;257;g23e09a1bcf9_0_159"/>
          <p:cNvPicPr preferRelativeResize="0"/>
          <p:nvPr/>
        </p:nvPicPr>
        <p:blipFill>
          <a:blip r:embed="rId3"/>
          <a:srcRect/>
          <a:stretch/>
        </p:blipFill>
        <p:spPr>
          <a:xfrm>
            <a:off x="832980" y="1132650"/>
            <a:ext cx="3200400" cy="3104389"/>
          </a:xfrm>
          <a:prstGeom prst="rect">
            <a:avLst/>
          </a:prstGeom>
          <a:noFill/>
          <a:ln>
            <a:noFill/>
          </a:ln>
        </p:spPr>
      </p:pic>
      <p:pic>
        <p:nvPicPr>
          <p:cNvPr id="258" name="Google Shape;258;g23e09a1bcf9_0_159"/>
          <p:cNvPicPr preferRelativeResize="0"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4938335" y="1124264"/>
            <a:ext cx="3200400" cy="310896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1225301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" name="Google Shape;304;g23e09a1bcf9_4_105"/>
          <p:cNvSpPr txBox="1">
            <a:spLocks noGrp="1"/>
          </p:cNvSpPr>
          <p:nvPr>
            <p:ph type="sldNum" idx="12"/>
          </p:nvPr>
        </p:nvSpPr>
        <p:spPr>
          <a:xfrm>
            <a:off x="8458200" y="4629150"/>
            <a:ext cx="457200" cy="30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en-US"/>
              <a:t>31</a:t>
            </a:fld>
            <a:endParaRPr/>
          </a:p>
        </p:txBody>
      </p:sp>
      <p:sp>
        <p:nvSpPr>
          <p:cNvPr id="305" name="Google Shape;305;g23e09a1bcf9_4_105"/>
          <p:cNvSpPr txBox="1">
            <a:spLocks noGrp="1"/>
          </p:cNvSpPr>
          <p:nvPr>
            <p:ph type="title"/>
          </p:nvPr>
        </p:nvSpPr>
        <p:spPr>
          <a:xfrm>
            <a:off x="381000" y="0"/>
            <a:ext cx="2895600" cy="81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</a:pPr>
            <a:r>
              <a:rPr lang="en-US" dirty="0"/>
              <a:t>Optimization – 9 atom type</a:t>
            </a:r>
            <a:endParaRPr dirty="0"/>
          </a:p>
        </p:txBody>
      </p:sp>
      <p:sp>
        <p:nvSpPr>
          <p:cNvPr id="306" name="Google Shape;306;g23e09a1bcf9_4_105"/>
          <p:cNvSpPr txBox="1">
            <a:spLocks noGrp="1"/>
          </p:cNvSpPr>
          <p:nvPr>
            <p:ph type="body" idx="3"/>
          </p:nvPr>
        </p:nvSpPr>
        <p:spPr>
          <a:xfrm>
            <a:off x="3276600" y="0"/>
            <a:ext cx="5029200" cy="81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GB radii comparison – 9 atom type</a:t>
            </a:r>
            <a:endParaRPr/>
          </a:p>
        </p:txBody>
      </p:sp>
      <p:graphicFrame>
        <p:nvGraphicFramePr>
          <p:cNvPr id="2" name="Google Shape;221;g23e09a1bcf9_0_168">
            <a:extLst>
              <a:ext uri="{FF2B5EF4-FFF2-40B4-BE49-F238E27FC236}">
                <a16:creationId xmlns:a16="http://schemas.microsoft.com/office/drawing/2014/main" id="{FAFF927C-AEB5-6956-D35A-E1CD7416554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84543945"/>
              </p:ext>
            </p:extLst>
          </p:nvPr>
        </p:nvGraphicFramePr>
        <p:xfrm>
          <a:off x="1738799" y="1367995"/>
          <a:ext cx="5666401" cy="2728060"/>
        </p:xfrm>
        <a:graphic>
          <a:graphicData uri="http://schemas.openxmlformats.org/drawingml/2006/table">
            <a:tbl>
              <a:tblPr firstRow="1" bandRow="1">
                <a:noFill/>
                <a:tableStyleId>{31EEF1A8-7B6B-465D-9E80-A49EEBCE29B5}</a:tableStyleId>
              </a:tblPr>
              <a:tblGrid>
                <a:gridCol w="12941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10427">
                  <a:extLst>
                    <a:ext uri="{9D8B030D-6E8A-4147-A177-3AD203B41FA5}">
                      <a16:colId xmlns:a16="http://schemas.microsoft.com/office/drawing/2014/main" val="3372096048"/>
                    </a:ext>
                  </a:extLst>
                </a:gridCol>
                <a:gridCol w="1030921">
                  <a:extLst>
                    <a:ext uri="{9D8B030D-6E8A-4147-A177-3AD203B41FA5}">
                      <a16:colId xmlns:a16="http://schemas.microsoft.com/office/drawing/2014/main" val="2612322421"/>
                    </a:ext>
                  </a:extLst>
                </a:gridCol>
                <a:gridCol w="10309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725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1" u="none" strike="noStrike" cap="none" dirty="0"/>
                        <a:t>SMIRKS</a:t>
                      </a:r>
                      <a:endParaRPr sz="1000" b="1" u="none" strike="noStrike" cap="none" dirty="0"/>
                    </a:p>
                  </a:txBody>
                  <a:tcPr marL="91450" marR="91450" marT="45725" marB="45725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1" u="none" strike="noStrike" cap="none" dirty="0"/>
                        <a:t>Description</a:t>
                      </a:r>
                      <a:endParaRPr sz="1000" b="1" u="none" strike="noStrike" cap="none" dirty="0"/>
                    </a:p>
                  </a:txBody>
                  <a:tcPr marL="91450" marR="91450" marT="45725" marB="45725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buNone/>
                      </a:pPr>
                      <a:r>
                        <a:rPr lang="en-US" sz="1000" b="1" i="0" u="none" strike="noStrike" cap="none" dirty="0">
                          <a:solidFill>
                            <a:schemeClr val="lt1"/>
                          </a:solidFill>
                          <a:latin typeface="Arial"/>
                          <a:cs typeface="Arial"/>
                          <a:sym typeface="Arial"/>
                        </a:rPr>
                        <a:t>Original </a:t>
                      </a:r>
                    </a:p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buNone/>
                      </a:pPr>
                      <a:r>
                        <a:rPr lang="en-US" sz="1000" b="1" i="0" u="none" strike="noStrike" cap="none" dirty="0">
                          <a:solidFill>
                            <a:schemeClr val="lt1"/>
                          </a:solidFill>
                          <a:latin typeface="Arial"/>
                          <a:cs typeface="Arial"/>
                          <a:sym typeface="Arial"/>
                        </a:rPr>
                        <a:t>GB Radius (</a:t>
                      </a:r>
                      <a:r>
                        <a:rPr lang="en-US" sz="1000" b="1" i="0" u="none" strike="noStrike" cap="none" dirty="0" err="1">
                          <a:solidFill>
                            <a:schemeClr val="lt1"/>
                          </a:solidFill>
                          <a:latin typeface="Arial"/>
                          <a:cs typeface="Arial"/>
                          <a:sym typeface="Arial"/>
                        </a:rPr>
                        <a:t>Å</a:t>
                      </a:r>
                      <a:r>
                        <a:rPr lang="en-US" sz="1000" b="1" i="0" u="none" strike="noStrike" cap="none" dirty="0">
                          <a:solidFill>
                            <a:schemeClr val="lt1"/>
                          </a:solidFill>
                          <a:latin typeface="Arial"/>
                          <a:cs typeface="Arial"/>
                          <a:sym typeface="Arial"/>
                        </a:rPr>
                        <a:t>)</a:t>
                      </a:r>
                      <a:endParaRPr sz="1000" b="1" i="0" u="none" strike="noStrike" cap="none" dirty="0">
                        <a:solidFill>
                          <a:schemeClr val="lt1"/>
                        </a:solidFill>
                        <a:latin typeface="Arial"/>
                        <a:cs typeface="Arial"/>
                        <a:sym typeface="Arial"/>
                      </a:endParaRPr>
                    </a:p>
                  </a:txBody>
                  <a:tcPr marL="91450" marR="91450" marT="45725" marB="4572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HG-Optimized </a:t>
                      </a:r>
                    </a:p>
                    <a:p>
                      <a:pPr algn="ctr"/>
                      <a:r>
                        <a:rPr lang="en-US" sz="1000" dirty="0"/>
                        <a:t>GB Radius </a:t>
                      </a:r>
                      <a:r>
                        <a:rPr lang="en-US" sz="1000" b="1" i="0" u="none" strike="noStrike" cap="none" dirty="0">
                          <a:solidFill>
                            <a:schemeClr val="lt1"/>
                          </a:solidFill>
                          <a:latin typeface="Arial"/>
                          <a:cs typeface="Arial"/>
                          <a:sym typeface="Arial"/>
                        </a:rPr>
                        <a:t>(</a:t>
                      </a:r>
                      <a:r>
                        <a:rPr lang="en-US" sz="1000" b="1" i="0" u="none" strike="noStrike" cap="none" dirty="0" err="1">
                          <a:solidFill>
                            <a:schemeClr val="lt1"/>
                          </a:solidFill>
                          <a:latin typeface="Arial"/>
                          <a:cs typeface="Arial"/>
                          <a:sym typeface="Arial"/>
                        </a:rPr>
                        <a:t>Å</a:t>
                      </a:r>
                      <a:r>
                        <a:rPr lang="en-US" sz="1000" b="1" i="0" u="none" strike="noStrike" cap="none" dirty="0">
                          <a:solidFill>
                            <a:schemeClr val="lt1"/>
                          </a:solidFill>
                          <a:latin typeface="Arial"/>
                          <a:cs typeface="Arial"/>
                          <a:sym typeface="Arial"/>
                        </a:rPr>
                        <a:t>)</a:t>
                      </a:r>
                      <a:endParaRPr sz="10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832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 b="0" i="0" u="none" strike="noStrike" cap="none" dirty="0">
                          <a:solidFill>
                            <a:srgbClr val="032563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[#1:1]</a:t>
                      </a:r>
                      <a:endParaRPr sz="1100" b="0" i="0" u="none" strike="noStrike" cap="none" dirty="0">
                        <a:solidFill>
                          <a:srgbClr val="032563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50" marR="91450" marT="45725" marB="45725" anchor="ctr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 b="0" i="0" u="none" strike="noStrike" cap="none" dirty="0">
                          <a:solidFill>
                            <a:srgbClr val="032563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hydrogen</a:t>
                      </a:r>
                      <a:endParaRPr sz="1100" b="0" i="0" u="none" strike="noStrike" cap="none" dirty="0">
                        <a:solidFill>
                          <a:srgbClr val="032563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50" marR="91450" marT="45725" marB="45725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u="none" strike="noStrike" cap="none" dirty="0"/>
                        <a:t>1.20</a:t>
                      </a:r>
                      <a:endParaRPr sz="1000" u="none" strike="noStrike" cap="none" dirty="0"/>
                    </a:p>
                  </a:txBody>
                  <a:tcPr marL="91450" marR="91450" marT="45725" marB="45725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u="none" strike="noStrike" cap="none" dirty="0"/>
                        <a:t>1.56</a:t>
                      </a:r>
                      <a:endParaRPr sz="1000" u="none" strike="noStrike" cap="none" dirty="0"/>
                    </a:p>
                  </a:txBody>
                  <a:tcPr marL="91450" marR="91450" marT="45725" marB="45725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832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1100" b="0" i="0" u="none" strike="noStrike" cap="none" dirty="0">
                          <a:solidFill>
                            <a:srgbClr val="032563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[#1:1]-[#7]</a:t>
                      </a:r>
                      <a:endParaRPr sz="1100" b="0" i="0" u="none" strike="noStrike" cap="none" dirty="0">
                        <a:solidFill>
                          <a:srgbClr val="032563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50" marR="91450" marT="45725" marB="45725" anchor="ctr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1100" b="0" i="0" u="none" strike="noStrike" cap="none" dirty="0">
                          <a:solidFill>
                            <a:srgbClr val="032563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hydrogen bound to nitrogen</a:t>
                      </a:r>
                      <a:endParaRPr sz="1100" b="0" i="0" u="none" strike="noStrike" cap="none" dirty="0">
                        <a:solidFill>
                          <a:srgbClr val="032563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50" marR="91450" marT="45725" marB="45725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u="none" strike="noStrike" cap="none" dirty="0"/>
                        <a:t>1.30</a:t>
                      </a:r>
                      <a:endParaRPr sz="1000" u="none" strike="noStrike" cap="none" dirty="0"/>
                    </a:p>
                  </a:txBody>
                  <a:tcPr marL="91450" marR="91450" marT="45725" marB="45725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u="none" strike="noStrike" cap="none" dirty="0"/>
                        <a:t>1.33</a:t>
                      </a:r>
                      <a:endParaRPr sz="1000" u="none" strike="noStrike" cap="none" dirty="0"/>
                    </a:p>
                  </a:txBody>
                  <a:tcPr marL="91450" marR="91450" marT="45725" marB="45725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832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1100" b="0" i="0" u="none" strike="noStrike" cap="none" dirty="0">
                          <a:solidFill>
                            <a:srgbClr val="032563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[#1:1]-[#8]</a:t>
                      </a:r>
                      <a:endParaRPr sz="1100" b="0" i="0" u="none" strike="noStrike" cap="none" dirty="0">
                        <a:solidFill>
                          <a:srgbClr val="032563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50" marR="91450" marT="45725" marB="45725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  <a:tabLst/>
                        <a:defRPr/>
                      </a:pPr>
                      <a:r>
                        <a:rPr lang="en-US" sz="1100" b="0" i="0" u="none" strike="noStrike" cap="none" dirty="0">
                          <a:solidFill>
                            <a:srgbClr val="032563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hydrogen bound to oxygen</a:t>
                      </a:r>
                      <a:endParaRPr sz="1100" b="0" i="0" u="none" strike="noStrike" cap="none" dirty="0">
                        <a:solidFill>
                          <a:srgbClr val="032563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50" marR="91450" marT="45725" marB="45725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u="none" strike="noStrike" cap="none" dirty="0"/>
                        <a:t>1.30</a:t>
                      </a:r>
                      <a:endParaRPr sz="1000" u="none" strike="noStrike" cap="none" dirty="0"/>
                    </a:p>
                  </a:txBody>
                  <a:tcPr marL="91450" marR="91450" marT="45725" marB="45725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u="none" strike="noStrike" cap="none" dirty="0"/>
                        <a:t>1.18</a:t>
                      </a:r>
                      <a:endParaRPr sz="1000" u="none" strike="noStrike" cap="none" dirty="0"/>
                    </a:p>
                  </a:txBody>
                  <a:tcPr marL="91450" marR="91450" marT="45725" marB="45725" anchor="ctr"/>
                </a:tc>
                <a:extLst>
                  <a:ext uri="{0D108BD9-81ED-4DB2-BD59-A6C34878D82A}">
                    <a16:rowId xmlns:a16="http://schemas.microsoft.com/office/drawing/2014/main" val="3994024237"/>
                  </a:ext>
                </a:extLst>
              </a:tr>
              <a:tr h="18832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1100" b="0" i="0" u="none" strike="noStrike" cap="none" dirty="0">
                          <a:solidFill>
                            <a:srgbClr val="032563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[#6:1]</a:t>
                      </a:r>
                      <a:endParaRPr sz="1100" b="0" i="0" u="none" strike="noStrike" cap="none" dirty="0">
                        <a:solidFill>
                          <a:srgbClr val="032563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50" marR="91450" marT="45725" marB="45725" anchor="ctr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1100" b="0" i="0" u="none" strike="noStrike" cap="none" dirty="0">
                          <a:solidFill>
                            <a:srgbClr val="032563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carbon</a:t>
                      </a:r>
                      <a:endParaRPr sz="1100" b="0" i="0" u="none" strike="noStrike" cap="none" dirty="0">
                        <a:solidFill>
                          <a:srgbClr val="032563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50" marR="91450" marT="45725" marB="45725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u="none" strike="noStrike" cap="none" dirty="0"/>
                        <a:t>1.70</a:t>
                      </a:r>
                      <a:endParaRPr sz="1000" u="none" strike="noStrike" cap="none" dirty="0"/>
                    </a:p>
                  </a:txBody>
                  <a:tcPr marL="91450" marR="91450" marT="45725" marB="45725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u="none" strike="noStrike" cap="none" dirty="0"/>
                        <a:t>1.54</a:t>
                      </a:r>
                      <a:endParaRPr sz="1000" u="none" strike="noStrike" cap="none" dirty="0"/>
                    </a:p>
                  </a:txBody>
                  <a:tcPr marL="91450" marR="91450" marT="45725" marB="45725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832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1100" b="0" i="0" u="none" strike="noStrike" cap="none" dirty="0">
                          <a:solidFill>
                            <a:srgbClr val="032563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[#7:1]</a:t>
                      </a:r>
                      <a:endParaRPr sz="1100" b="0" i="0" u="none" strike="noStrike" cap="none" dirty="0">
                        <a:solidFill>
                          <a:srgbClr val="032563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50" marR="91450" marT="45725" marB="45725" anchor="ctr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1100" b="0" i="0" u="none" strike="noStrike" cap="none" dirty="0">
                          <a:solidFill>
                            <a:srgbClr val="032563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nitrogen</a:t>
                      </a:r>
                      <a:endParaRPr sz="1100" b="0" i="0" u="none" strike="noStrike" cap="none" dirty="0">
                        <a:solidFill>
                          <a:srgbClr val="032563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50" marR="91450" marT="45725" marB="45725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u="none" strike="noStrike" cap="none" dirty="0"/>
                        <a:t>1.55</a:t>
                      </a:r>
                      <a:endParaRPr sz="1000" u="none" strike="noStrike" cap="none" dirty="0"/>
                    </a:p>
                  </a:txBody>
                  <a:tcPr marL="91450" marR="91450" marT="45725" marB="45725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u="none" strike="noStrike" cap="none" dirty="0"/>
                        <a:t>1.48</a:t>
                      </a:r>
                      <a:endParaRPr sz="1000" u="none" strike="noStrike" cap="none" dirty="0"/>
                    </a:p>
                  </a:txBody>
                  <a:tcPr marL="91450" marR="91450" marT="45725" marB="45725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8832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1100" b="0" i="0" u="none" strike="noStrike" cap="none" dirty="0">
                          <a:solidFill>
                            <a:srgbClr val="032563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[#7X3:1]</a:t>
                      </a:r>
                      <a:endParaRPr sz="1100" b="0" i="0" u="none" strike="noStrike" cap="none" dirty="0">
                        <a:solidFill>
                          <a:srgbClr val="032563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50" marR="91450" marT="45725" marB="45725" anchor="ctr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1100" b="0" i="0" u="none" strike="noStrike" cap="none" dirty="0">
                          <a:solidFill>
                            <a:srgbClr val="032563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amine nitrogen</a:t>
                      </a:r>
                      <a:endParaRPr sz="1100" b="0" i="0" u="none" strike="noStrike" cap="none" dirty="0">
                        <a:solidFill>
                          <a:srgbClr val="032563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50" marR="91450" marT="45725" marB="45725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u="none" strike="noStrike" cap="none" dirty="0"/>
                        <a:t>1.55</a:t>
                      </a:r>
                      <a:endParaRPr sz="1000" u="none" strike="noStrike" cap="none" dirty="0"/>
                    </a:p>
                  </a:txBody>
                  <a:tcPr marL="91450" marR="91450" marT="45725" marB="45725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u="none" strike="noStrike" cap="none" dirty="0"/>
                        <a:t>0.98</a:t>
                      </a:r>
                      <a:endParaRPr sz="1000" u="none" strike="noStrike" cap="none" dirty="0"/>
                    </a:p>
                  </a:txBody>
                  <a:tcPr marL="91450" marR="91450" marT="45725" marB="45725" anchor="ctr"/>
                </a:tc>
                <a:extLst>
                  <a:ext uri="{0D108BD9-81ED-4DB2-BD59-A6C34878D82A}">
                    <a16:rowId xmlns:a16="http://schemas.microsoft.com/office/drawing/2014/main" val="3862579165"/>
                  </a:ext>
                </a:extLst>
              </a:tr>
              <a:tr h="18832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1100" b="0" i="0" u="none" strike="noStrike" cap="none" dirty="0">
                          <a:solidFill>
                            <a:srgbClr val="032563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[#8:1]</a:t>
                      </a:r>
                      <a:endParaRPr sz="1100" b="0" i="0" u="none" strike="noStrike" cap="none" dirty="0">
                        <a:solidFill>
                          <a:srgbClr val="032563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50" marR="91450" marT="45725" marB="45725" anchor="ctr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1100" b="0" i="0" u="none" strike="noStrike" cap="none" dirty="0">
                          <a:solidFill>
                            <a:srgbClr val="032563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carbonyl oxygen</a:t>
                      </a:r>
                      <a:endParaRPr sz="1100" b="0" i="0" u="none" strike="noStrike" cap="none" dirty="0">
                        <a:solidFill>
                          <a:srgbClr val="032563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50" marR="91450" marT="45725" marB="45725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u="none" strike="noStrike" cap="none" dirty="0"/>
                        <a:t>1.50</a:t>
                      </a:r>
                      <a:endParaRPr sz="1000" u="none" strike="noStrike" cap="none" dirty="0"/>
                    </a:p>
                  </a:txBody>
                  <a:tcPr marL="91450" marR="91450" marT="45725" marB="45725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u="none" strike="noStrike" cap="none" dirty="0"/>
                        <a:t>1.07</a:t>
                      </a:r>
                      <a:endParaRPr sz="1000" u="none" strike="noStrike" cap="none" dirty="0"/>
                    </a:p>
                  </a:txBody>
                  <a:tcPr marL="91450" marR="91450" marT="45725" marB="45725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8832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  <a:tabLst/>
                        <a:defRPr/>
                      </a:pPr>
                      <a:r>
                        <a:rPr lang="en-US" sz="1100" b="0" i="0" u="none" strike="noStrike" cap="none" dirty="0">
                          <a:solidFill>
                            <a:srgbClr val="032563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[#8X2H1+0:1]</a:t>
                      </a:r>
                    </a:p>
                  </a:txBody>
                  <a:tcPr marL="91450" marR="91450" marT="45725" marB="45725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  <a:tabLst/>
                        <a:defRPr/>
                      </a:pPr>
                      <a:r>
                        <a:rPr lang="en-US" sz="1100" b="0" i="0" u="none" strike="noStrike" cap="none" dirty="0">
                          <a:solidFill>
                            <a:srgbClr val="032563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alcohol oxygen</a:t>
                      </a:r>
                    </a:p>
                  </a:txBody>
                  <a:tcPr marL="91450" marR="91450" marT="45725" marB="45725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u="none" strike="noStrike" cap="none" dirty="0"/>
                        <a:t>1.50</a:t>
                      </a:r>
                      <a:endParaRPr sz="1000" u="none" strike="noStrike" cap="none" dirty="0"/>
                    </a:p>
                  </a:txBody>
                  <a:tcPr marL="91450" marR="91450" marT="45725" marB="45725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u="none" strike="noStrike" cap="none" dirty="0"/>
                        <a:t>1.47</a:t>
                      </a:r>
                      <a:endParaRPr sz="1000" u="none" strike="noStrike" cap="none" dirty="0"/>
                    </a:p>
                  </a:txBody>
                  <a:tcPr marL="91450" marR="91450" marT="45725" marB="45725" anchor="ctr"/>
                </a:tc>
                <a:extLst>
                  <a:ext uri="{0D108BD9-81ED-4DB2-BD59-A6C34878D82A}">
                    <a16:rowId xmlns:a16="http://schemas.microsoft.com/office/drawing/2014/main" val="2336899413"/>
                  </a:ext>
                </a:extLst>
              </a:tr>
              <a:tr h="18832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  <a:tabLst/>
                        <a:defRPr/>
                      </a:pPr>
                      <a:r>
                        <a:rPr lang="en-US" sz="1100" b="0" i="0" u="none" strike="noStrike" cap="none" dirty="0">
                          <a:solidFill>
                            <a:srgbClr val="032563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[#8X2H0+0:1]</a:t>
                      </a:r>
                    </a:p>
                  </a:txBody>
                  <a:tcPr marL="91450" marR="91450" marT="45725" marB="45725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  <a:tabLst/>
                        <a:defRPr/>
                      </a:pPr>
                      <a:r>
                        <a:rPr lang="en-US" sz="1100" b="0" i="0" u="none" strike="noStrike" cap="none" dirty="0">
                          <a:solidFill>
                            <a:srgbClr val="032563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ether oxygen</a:t>
                      </a:r>
                    </a:p>
                  </a:txBody>
                  <a:tcPr marL="91450" marR="91450" marT="45725" marB="45725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u="none" strike="noStrike" cap="none" dirty="0"/>
                        <a:t>1.50</a:t>
                      </a:r>
                      <a:endParaRPr sz="1000" u="none" strike="noStrike" cap="none" dirty="0"/>
                    </a:p>
                  </a:txBody>
                  <a:tcPr marL="91450" marR="91450" marT="45725" marB="45725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u="none" strike="noStrike" cap="none" dirty="0"/>
                        <a:t>1.25</a:t>
                      </a:r>
                      <a:endParaRPr sz="1000" u="none" strike="noStrike" cap="none" dirty="0"/>
                    </a:p>
                  </a:txBody>
                  <a:tcPr marL="91450" marR="91450" marT="45725" marB="45725" anchor="ctr"/>
                </a:tc>
                <a:extLst>
                  <a:ext uri="{0D108BD9-81ED-4DB2-BD59-A6C34878D82A}">
                    <a16:rowId xmlns:a16="http://schemas.microsoft.com/office/drawing/2014/main" val="139129577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3169288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" name="Google Shape;304;g23e09a1bcf9_4_105"/>
          <p:cNvSpPr txBox="1">
            <a:spLocks noGrp="1"/>
          </p:cNvSpPr>
          <p:nvPr>
            <p:ph type="sldNum" idx="12"/>
          </p:nvPr>
        </p:nvSpPr>
        <p:spPr>
          <a:xfrm>
            <a:off x="8458200" y="4629150"/>
            <a:ext cx="457200" cy="30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en-US"/>
              <a:t>32</a:t>
            </a:fld>
            <a:endParaRPr/>
          </a:p>
        </p:txBody>
      </p:sp>
      <p:sp>
        <p:nvSpPr>
          <p:cNvPr id="305" name="Google Shape;305;g23e09a1bcf9_4_105"/>
          <p:cNvSpPr txBox="1">
            <a:spLocks noGrp="1"/>
          </p:cNvSpPr>
          <p:nvPr>
            <p:ph type="title"/>
          </p:nvPr>
        </p:nvSpPr>
        <p:spPr>
          <a:xfrm>
            <a:off x="381000" y="0"/>
            <a:ext cx="2895600" cy="81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</a:pPr>
            <a:r>
              <a:rPr lang="en-US" dirty="0"/>
              <a:t>Optimization – 9 atom type</a:t>
            </a:r>
            <a:endParaRPr dirty="0"/>
          </a:p>
        </p:txBody>
      </p:sp>
      <p:sp>
        <p:nvSpPr>
          <p:cNvPr id="306" name="Google Shape;306;g23e09a1bcf9_4_105"/>
          <p:cNvSpPr txBox="1">
            <a:spLocks noGrp="1"/>
          </p:cNvSpPr>
          <p:nvPr>
            <p:ph type="body" idx="3"/>
          </p:nvPr>
        </p:nvSpPr>
        <p:spPr>
          <a:xfrm>
            <a:off x="3276600" y="0"/>
            <a:ext cx="5029200" cy="81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GB radii comparison – 9 atom type</a:t>
            </a:r>
            <a:endParaRPr/>
          </a:p>
        </p:txBody>
      </p:sp>
      <p:pic>
        <p:nvPicPr>
          <p:cNvPr id="307" name="Google Shape;307;g23e09a1bcf9_4_105" descr="Chart, bar chart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85800" y="1189824"/>
            <a:ext cx="7772400" cy="31562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6679793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364B766-E1C2-1921-D0AF-A0EC66454977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33</a:t>
            </a:fld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892E6E11-7884-6EC7-5663-2B82EAC5BF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Host-Guest Stability</a:t>
            </a:r>
            <a:endParaRPr dirty="0"/>
          </a:p>
        </p:txBody>
      </p:sp>
      <p:pic>
        <p:nvPicPr>
          <p:cNvPr id="5" name="Picture 4" descr="A picture containing text, screenshot, reef&#10;&#10;Description automatically generated">
            <a:extLst>
              <a:ext uri="{FF2B5EF4-FFF2-40B4-BE49-F238E27FC236}">
                <a16:creationId xmlns:a16="http://schemas.microsoft.com/office/drawing/2014/main" id="{C0E7DF0C-8464-2220-3666-3004738BECD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4086" y="1141910"/>
            <a:ext cx="5264114" cy="3246824"/>
          </a:xfrm>
          <a:prstGeom prst="rect">
            <a:avLst/>
          </a:prstGeom>
        </p:spPr>
      </p:pic>
      <p:pic>
        <p:nvPicPr>
          <p:cNvPr id="7" name="Picture 6" descr="A picture containing text, diagram, screenshot, line&#10;&#10;Description automatically generated">
            <a:extLst>
              <a:ext uri="{FF2B5EF4-FFF2-40B4-BE49-F238E27FC236}">
                <a16:creationId xmlns:a16="http://schemas.microsoft.com/office/drawing/2014/main" id="{B68DE4FD-9E5D-0223-3FF2-4BD175B36F7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4610" y="901494"/>
            <a:ext cx="1957901" cy="37276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445159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6" name="Google Shape;506;g23e09a1bcf9_4_49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</a:pPr>
            <a:r>
              <a:rPr lang="en-US" dirty="0"/>
              <a:t>Protein-Ligand Binding</a:t>
            </a:r>
            <a:endParaRPr dirty="0"/>
          </a:p>
        </p:txBody>
      </p:sp>
      <p:sp>
        <p:nvSpPr>
          <p:cNvPr id="505" name="Google Shape;505;g23e09a1bcf9_4_49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en-US"/>
              <a:t>34</a:t>
            </a:fld>
            <a:endParaRPr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A863872-D8E8-A33F-FFE2-67828C7E8938}"/>
              </a:ext>
            </a:extLst>
          </p:cNvPr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en-US" dirty="0"/>
              <a:t>Protein stability</a:t>
            </a:r>
          </a:p>
        </p:txBody>
      </p:sp>
      <p:pic>
        <p:nvPicPr>
          <p:cNvPr id="12" name="MCL-1-unfold.mpg">
            <a:hlinkClick r:id="" action="ppaction://media"/>
            <a:extLst>
              <a:ext uri="{FF2B5EF4-FFF2-40B4-BE49-F238E27FC236}">
                <a16:creationId xmlns:a16="http://schemas.microsoft.com/office/drawing/2014/main" id="{A047D9C0-1E2A-8709-32DA-4C3EA5095880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252672" y="1218675"/>
            <a:ext cx="2827867" cy="318135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CECE043-BF36-76CC-171C-F543F46E315C}"/>
              </a:ext>
            </a:extLst>
          </p:cNvPr>
          <p:cNvSpPr txBox="1"/>
          <p:nvPr/>
        </p:nvSpPr>
        <p:spPr>
          <a:xfrm>
            <a:off x="5489840" y="1317600"/>
            <a:ext cx="246253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HG-optimized - 9 atom types</a:t>
            </a:r>
            <a:endParaRPr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083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1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3" name="Google Shape;513;p20"/>
          <p:cNvSpPr txBox="1">
            <a:spLocks noGrp="1"/>
          </p:cNvSpPr>
          <p:nvPr>
            <p:ph type="sldNum" idx="12"/>
          </p:nvPr>
        </p:nvSpPr>
        <p:spPr>
          <a:xfrm>
            <a:off x="8458200" y="4629150"/>
            <a:ext cx="457200" cy="30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en-US"/>
              <a:t>35</a:t>
            </a:fld>
            <a:endParaRPr/>
          </a:p>
        </p:txBody>
      </p:sp>
      <p:sp>
        <p:nvSpPr>
          <p:cNvPr id="514" name="Google Shape;514;p20"/>
          <p:cNvSpPr txBox="1">
            <a:spLocks noGrp="1"/>
          </p:cNvSpPr>
          <p:nvPr>
            <p:ph type="title"/>
          </p:nvPr>
        </p:nvSpPr>
        <p:spPr>
          <a:xfrm>
            <a:off x="381000" y="0"/>
            <a:ext cx="2895600" cy="81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</a:pPr>
            <a:r>
              <a:rPr lang="en-US" dirty="0"/>
              <a:t>Protein-Ligand Binding</a:t>
            </a:r>
            <a:endParaRPr dirty="0"/>
          </a:p>
        </p:txBody>
      </p:sp>
      <p:sp>
        <p:nvSpPr>
          <p:cNvPr id="515" name="Google Shape;515;p20"/>
          <p:cNvSpPr txBox="1">
            <a:spLocks noGrp="1"/>
          </p:cNvSpPr>
          <p:nvPr>
            <p:ph type="body" idx="3"/>
          </p:nvPr>
        </p:nvSpPr>
        <p:spPr>
          <a:xfrm>
            <a:off x="3276600" y="0"/>
            <a:ext cx="5029200" cy="81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ff14SB Benchmark</a:t>
            </a:r>
            <a:endParaRPr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B3CB1A49-E2FB-6AC2-75D3-C87A6DC8CE90}"/>
              </a:ext>
            </a:extLst>
          </p:cNvPr>
          <p:cNvGrpSpPr/>
          <p:nvPr/>
        </p:nvGrpSpPr>
        <p:grpSpPr>
          <a:xfrm>
            <a:off x="872425" y="1292173"/>
            <a:ext cx="7210540" cy="3147060"/>
            <a:chOff x="872425" y="1292173"/>
            <a:chExt cx="7210540" cy="3147060"/>
          </a:xfrm>
        </p:grpSpPr>
        <p:pic>
          <p:nvPicPr>
            <p:cNvPr id="516" name="Google Shape;516;p20"/>
            <p:cNvPicPr preferRelativeResize="0"/>
            <p:nvPr/>
          </p:nvPicPr>
          <p:blipFill>
            <a:blip r:embed="rId3"/>
            <a:srcRect/>
            <a:stretch/>
          </p:blipFill>
          <p:spPr>
            <a:xfrm>
              <a:off x="872425" y="1297508"/>
              <a:ext cx="3143948" cy="313639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17" name="Google Shape;517;p20"/>
            <p:cNvPicPr preferRelativeResize="0"/>
            <p:nvPr/>
          </p:nvPicPr>
          <p:blipFill>
            <a:blip r:embed="rId4"/>
            <a:srcRect/>
            <a:stretch/>
          </p:blipFill>
          <p:spPr>
            <a:xfrm>
              <a:off x="4928322" y="1292173"/>
              <a:ext cx="3154643" cy="314706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2" name="Google Shape;376;g23e09a1bcf9_0_186">
            <a:extLst>
              <a:ext uri="{FF2B5EF4-FFF2-40B4-BE49-F238E27FC236}">
                <a16:creationId xmlns:a16="http://schemas.microsoft.com/office/drawing/2014/main" id="{10F46BDF-C822-8B1D-C46C-AB57CFBC50ED}"/>
              </a:ext>
            </a:extLst>
          </p:cNvPr>
          <p:cNvSpPr txBox="1"/>
          <p:nvPr/>
        </p:nvSpPr>
        <p:spPr>
          <a:xfrm>
            <a:off x="2350095" y="892094"/>
            <a:ext cx="4255200" cy="4000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 sz="1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Implicit Solvent – before training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3" name="Google Shape;513;p20"/>
          <p:cNvSpPr txBox="1">
            <a:spLocks noGrp="1"/>
          </p:cNvSpPr>
          <p:nvPr>
            <p:ph type="sldNum" idx="12"/>
          </p:nvPr>
        </p:nvSpPr>
        <p:spPr>
          <a:xfrm>
            <a:off x="8458200" y="4629150"/>
            <a:ext cx="457200" cy="30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en-US"/>
              <a:t>36</a:t>
            </a:fld>
            <a:endParaRPr/>
          </a:p>
        </p:txBody>
      </p:sp>
      <p:sp>
        <p:nvSpPr>
          <p:cNvPr id="514" name="Google Shape;514;p20"/>
          <p:cNvSpPr txBox="1">
            <a:spLocks noGrp="1"/>
          </p:cNvSpPr>
          <p:nvPr>
            <p:ph type="title"/>
          </p:nvPr>
        </p:nvSpPr>
        <p:spPr>
          <a:xfrm>
            <a:off x="381000" y="0"/>
            <a:ext cx="2895600" cy="81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</a:pPr>
            <a:r>
              <a:rPr lang="en-US" dirty="0"/>
              <a:t>Protein-Ligand Binding</a:t>
            </a:r>
            <a:endParaRPr dirty="0"/>
          </a:p>
        </p:txBody>
      </p:sp>
      <p:sp>
        <p:nvSpPr>
          <p:cNvPr id="515" name="Google Shape;515;p20"/>
          <p:cNvSpPr txBox="1">
            <a:spLocks noGrp="1"/>
          </p:cNvSpPr>
          <p:nvPr>
            <p:ph type="body" idx="3"/>
          </p:nvPr>
        </p:nvSpPr>
        <p:spPr>
          <a:xfrm>
            <a:off x="3276600" y="0"/>
            <a:ext cx="5029200" cy="81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ff14SB Benchmark</a:t>
            </a:r>
            <a:endParaRPr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304FDDD2-2FCA-5B34-2736-D63B3D0E3B8C}"/>
              </a:ext>
            </a:extLst>
          </p:cNvPr>
          <p:cNvGrpSpPr/>
          <p:nvPr/>
        </p:nvGrpSpPr>
        <p:grpSpPr>
          <a:xfrm>
            <a:off x="872425" y="1292173"/>
            <a:ext cx="7210540" cy="3147060"/>
            <a:chOff x="872425" y="1292173"/>
            <a:chExt cx="7210540" cy="3147060"/>
          </a:xfrm>
        </p:grpSpPr>
        <p:pic>
          <p:nvPicPr>
            <p:cNvPr id="516" name="Google Shape;516;p20"/>
            <p:cNvPicPr preferRelativeResize="0"/>
            <p:nvPr/>
          </p:nvPicPr>
          <p:blipFill>
            <a:blip r:embed="rId3"/>
            <a:srcRect/>
            <a:stretch/>
          </p:blipFill>
          <p:spPr>
            <a:xfrm>
              <a:off x="872425" y="1297508"/>
              <a:ext cx="3143948" cy="313639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17" name="Google Shape;517;p20"/>
            <p:cNvPicPr preferRelativeResize="0"/>
            <p:nvPr/>
          </p:nvPicPr>
          <p:blipFill>
            <a:blip r:embed="rId4"/>
            <a:srcRect/>
            <a:stretch/>
          </p:blipFill>
          <p:spPr>
            <a:xfrm>
              <a:off x="4928322" y="1292173"/>
              <a:ext cx="3154643" cy="314706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2" name="Google Shape;376;g23e09a1bcf9_0_186">
            <a:extLst>
              <a:ext uri="{FF2B5EF4-FFF2-40B4-BE49-F238E27FC236}">
                <a16:creationId xmlns:a16="http://schemas.microsoft.com/office/drawing/2014/main" id="{10F46BDF-C822-8B1D-C46C-AB57CFBC50ED}"/>
              </a:ext>
            </a:extLst>
          </p:cNvPr>
          <p:cNvSpPr txBox="1"/>
          <p:nvPr/>
        </p:nvSpPr>
        <p:spPr>
          <a:xfrm>
            <a:off x="2350095" y="892094"/>
            <a:ext cx="4255200" cy="4000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 sz="1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Implicit Solvent – after training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76029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g23e09a1bcf9_0_9"/>
          <p:cNvSpPr txBox="1">
            <a:spLocks noGrp="1"/>
          </p:cNvSpPr>
          <p:nvPr>
            <p:ph type="title"/>
          </p:nvPr>
        </p:nvSpPr>
        <p:spPr>
          <a:xfrm>
            <a:off x="381000" y="0"/>
            <a:ext cx="3543000" cy="819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</a:pPr>
            <a:r>
              <a:rPr lang="en-US" dirty="0"/>
              <a:t>Host-Guest Binding Data</a:t>
            </a:r>
            <a:endParaRPr dirty="0"/>
          </a:p>
        </p:txBody>
      </p:sp>
      <p:sp>
        <p:nvSpPr>
          <p:cNvPr id="149" name="Google Shape;149;g23e09a1bcf9_0_9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457200" lvl="0" indent="-317500" algn="l" rtl="0">
              <a:lnSpc>
                <a:spcPct val="115000"/>
              </a:lnSpc>
              <a:spcBef>
                <a:spcPts val="320"/>
              </a:spcBef>
              <a:spcAft>
                <a:spcPts val="0"/>
              </a:spcAft>
              <a:buSzPts val="1400"/>
              <a:buFont typeface="Arial"/>
              <a:buChar char="•"/>
            </a:pPr>
            <a:r>
              <a:rPr lang="en-US" sz="1200" dirty="0"/>
              <a:t>Host-guest systems</a:t>
            </a:r>
            <a:endParaRPr sz="1200" dirty="0"/>
          </a:p>
          <a:p>
            <a:pPr lvl="1" indent="-317500">
              <a:lnSpc>
                <a:spcPct val="115000"/>
              </a:lnSpc>
              <a:spcBef>
                <a:spcPts val="0"/>
              </a:spcBef>
              <a:buSzPts val="1400"/>
              <a:buChar char="○"/>
            </a:pPr>
            <a:r>
              <a:rPr lang="en-US" sz="1200" dirty="0"/>
              <a:t>Pharmaceutical applications</a:t>
            </a:r>
          </a:p>
          <a:p>
            <a:pPr lvl="1" indent="-317500">
              <a:lnSpc>
                <a:spcPct val="115000"/>
              </a:lnSpc>
              <a:spcBef>
                <a:spcPts val="0"/>
              </a:spcBef>
              <a:buSzPts val="1400"/>
              <a:buChar char="○"/>
            </a:pPr>
            <a:r>
              <a:rPr lang="en-US" sz="1200" dirty="0"/>
              <a:t>conformational changes upon binding</a:t>
            </a:r>
            <a:endParaRPr sz="1200" dirty="0"/>
          </a:p>
          <a:p>
            <a:pPr marL="914400" lvl="1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-US" sz="1200" dirty="0"/>
              <a:t>binding affinities comparable to protein-ligand systems</a:t>
            </a:r>
            <a:endParaRPr sz="1200" dirty="0"/>
          </a:p>
          <a:p>
            <a:pPr marL="914400" lvl="1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-US" sz="1200" dirty="0"/>
              <a:t>predictable protonation states</a:t>
            </a:r>
            <a:endParaRPr sz="1200" dirty="0"/>
          </a:p>
          <a:p>
            <a:pPr marL="0" lvl="0" indent="0" algn="just" rtl="0">
              <a:lnSpc>
                <a:spcPct val="115000"/>
              </a:lnSpc>
              <a:spcBef>
                <a:spcPts val="320"/>
              </a:spcBef>
              <a:spcAft>
                <a:spcPts val="0"/>
              </a:spcAft>
              <a:buSzPts val="1600"/>
              <a:buNone/>
            </a:pPr>
            <a:endParaRPr sz="1200" dirty="0"/>
          </a:p>
          <a:p>
            <a:pPr marL="457200" lvl="0" indent="-317500" algn="l" rtl="0">
              <a:lnSpc>
                <a:spcPct val="115000"/>
              </a:lnSpc>
              <a:spcBef>
                <a:spcPts val="320"/>
              </a:spcBef>
              <a:spcAft>
                <a:spcPts val="0"/>
              </a:spcAft>
              <a:buSzPts val="1400"/>
              <a:buFont typeface="Arial"/>
              <a:buChar char="•"/>
            </a:pPr>
            <a:r>
              <a:rPr lang="en-US" sz="1200" dirty="0"/>
              <a:t>SAMPL blind challenges</a:t>
            </a:r>
            <a:endParaRPr sz="1200" dirty="0"/>
          </a:p>
          <a:p>
            <a:pPr marL="914400" lvl="1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-US" sz="1200" dirty="0"/>
              <a:t>test of force fields</a:t>
            </a:r>
            <a:endParaRPr sz="1200" dirty="0"/>
          </a:p>
          <a:p>
            <a:pPr marL="914400" lvl="1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-US" sz="1200" dirty="0"/>
              <a:t>test of methods</a:t>
            </a:r>
            <a:endParaRPr sz="1200" dirty="0"/>
          </a:p>
          <a:p>
            <a:pPr marL="0" lvl="0" indent="0" algn="just" rtl="0">
              <a:lnSpc>
                <a:spcPct val="115000"/>
              </a:lnSpc>
              <a:spcBef>
                <a:spcPts val="320"/>
              </a:spcBef>
              <a:spcAft>
                <a:spcPts val="0"/>
              </a:spcAft>
              <a:buSzPts val="1600"/>
              <a:buNone/>
            </a:pPr>
            <a:endParaRPr sz="1200" dirty="0"/>
          </a:p>
          <a:p>
            <a:pPr marL="457200" lvl="0" indent="-317500" algn="l" rtl="0">
              <a:lnSpc>
                <a:spcPct val="115000"/>
              </a:lnSpc>
              <a:spcBef>
                <a:spcPts val="320"/>
              </a:spcBef>
              <a:spcAft>
                <a:spcPts val="0"/>
              </a:spcAft>
              <a:buSzPts val="1400"/>
              <a:buFont typeface="Arial"/>
              <a:buChar char="•"/>
            </a:pPr>
            <a:r>
              <a:rPr lang="en-US" sz="1200" dirty="0"/>
              <a:t>Smaller system size – a good model to test and optimize force fields</a:t>
            </a:r>
            <a:endParaRPr sz="1200" dirty="0"/>
          </a:p>
        </p:txBody>
      </p:sp>
      <p:sp>
        <p:nvSpPr>
          <p:cNvPr id="150" name="Google Shape;150;g23e09a1bcf9_0_9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en-US"/>
              <a:t>4</a:t>
            </a:fld>
            <a:endParaRPr/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E2F4FA16-E434-61D6-6674-B732C980227E}"/>
              </a:ext>
            </a:extLst>
          </p:cNvPr>
          <p:cNvSpPr>
            <a:spLocks noGrp="1"/>
          </p:cNvSpPr>
          <p:nvPr>
            <p:ph type="body" idx="2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Background</a:t>
            </a:r>
            <a:endParaRPr dirty="0"/>
          </a:p>
        </p:txBody>
      </p:sp>
      <p:sp>
        <p:nvSpPr>
          <p:cNvPr id="151" name="Google Shape;151;g23e09a1bcf9_0_9"/>
          <p:cNvSpPr txBox="1">
            <a:spLocks noGrp="1"/>
          </p:cNvSpPr>
          <p:nvPr>
            <p:ph type="body" idx="3"/>
          </p:nvPr>
        </p:nvSpPr>
        <p:spPr>
          <a:xfrm>
            <a:off x="3924000" y="0"/>
            <a:ext cx="4381800" cy="819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 dirty="0"/>
              <a:t>Why are they useful?</a:t>
            </a:r>
            <a:endParaRPr dirty="0"/>
          </a:p>
        </p:txBody>
      </p:sp>
      <p:pic>
        <p:nvPicPr>
          <p:cNvPr id="152" name="Google Shape;152;g23e09a1bcf9_0_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160700" y="2483500"/>
            <a:ext cx="1788100" cy="1367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53" name="Google Shape;153;g23e09a1bcf9_0_9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027863" y="1117762"/>
            <a:ext cx="1346521" cy="1207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54" name="Google Shape;154;g23e09a1bcf9_0_9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959300" y="1163438"/>
            <a:ext cx="1346500" cy="111584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5" name="Google Shape;155;g23e09a1bcf9_0_9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4754700" y="2816287"/>
            <a:ext cx="2253600" cy="172013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g23e09a1bcf9_0_150"/>
          <p:cNvSpPr txBox="1">
            <a:spLocks noGrp="1"/>
          </p:cNvSpPr>
          <p:nvPr>
            <p:ph type="sldNum" idx="12"/>
          </p:nvPr>
        </p:nvSpPr>
        <p:spPr>
          <a:xfrm>
            <a:off x="8458200" y="4629150"/>
            <a:ext cx="457200" cy="30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en-US"/>
              <a:t>5</a:t>
            </a:fld>
            <a:endParaRPr/>
          </a:p>
        </p:txBody>
      </p:sp>
      <p:sp>
        <p:nvSpPr>
          <p:cNvPr id="162" name="Google Shape;162;g23e09a1bcf9_0_150"/>
          <p:cNvSpPr txBox="1">
            <a:spLocks noGrp="1"/>
          </p:cNvSpPr>
          <p:nvPr>
            <p:ph type="title"/>
          </p:nvPr>
        </p:nvSpPr>
        <p:spPr>
          <a:xfrm>
            <a:off x="381000" y="0"/>
            <a:ext cx="2895600" cy="81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</a:pPr>
            <a:r>
              <a:rPr lang="en-US"/>
              <a:t>Infrastructure</a:t>
            </a:r>
            <a:endParaRPr/>
          </a:p>
        </p:txBody>
      </p:sp>
      <p:sp>
        <p:nvSpPr>
          <p:cNvPr id="163" name="Google Shape;163;g23e09a1bcf9_0_150"/>
          <p:cNvSpPr txBox="1">
            <a:spLocks noGrp="1"/>
          </p:cNvSpPr>
          <p:nvPr>
            <p:ph type="body" idx="3"/>
          </p:nvPr>
        </p:nvSpPr>
        <p:spPr>
          <a:xfrm>
            <a:off x="3276600" y="0"/>
            <a:ext cx="5029200" cy="81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 dirty="0"/>
          </a:p>
        </p:txBody>
      </p:sp>
      <p:pic>
        <p:nvPicPr>
          <p:cNvPr id="164" name="Google Shape;164;g23e09a1bcf9_0_15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092343" y="2196251"/>
            <a:ext cx="914401" cy="91440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0D25D3A2-BEAE-C1D2-ED09-2968E037910F}"/>
              </a:ext>
            </a:extLst>
          </p:cNvPr>
          <p:cNvGrpSpPr/>
          <p:nvPr/>
        </p:nvGrpSpPr>
        <p:grpSpPr>
          <a:xfrm>
            <a:off x="3192525" y="949288"/>
            <a:ext cx="3489000" cy="1335999"/>
            <a:chOff x="3192525" y="949288"/>
            <a:chExt cx="3489000" cy="1335999"/>
          </a:xfrm>
        </p:grpSpPr>
        <p:grpSp>
          <p:nvGrpSpPr>
            <p:cNvPr id="165" name="Google Shape;165;g23e09a1bcf9_0_150"/>
            <p:cNvGrpSpPr/>
            <p:nvPr/>
          </p:nvGrpSpPr>
          <p:grpSpPr>
            <a:xfrm>
              <a:off x="3636488" y="949288"/>
              <a:ext cx="1928262" cy="731400"/>
              <a:chOff x="3585413" y="949288"/>
              <a:chExt cx="1928262" cy="731400"/>
            </a:xfrm>
          </p:grpSpPr>
          <p:sp>
            <p:nvSpPr>
              <p:cNvPr id="166" name="Google Shape;166;g23e09a1bcf9_0_150"/>
              <p:cNvSpPr/>
              <p:nvPr/>
            </p:nvSpPr>
            <p:spPr>
              <a:xfrm>
                <a:off x="3585413" y="949288"/>
                <a:ext cx="1828800" cy="731400"/>
              </a:xfrm>
              <a:prstGeom prst="roundRect">
                <a:avLst>
                  <a:gd name="adj" fmla="val 16667"/>
                </a:avLst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pic>
            <p:nvPicPr>
              <p:cNvPr id="167" name="Google Shape;167;g23e09a1bcf9_0_150"/>
              <p:cNvPicPr preferRelativeResize="0"/>
              <p:nvPr/>
            </p:nvPicPr>
            <p:blipFill rotWithShape="1">
              <a:blip r:embed="rId4">
                <a:alphaModFix/>
              </a:blip>
              <a:srcRect/>
              <a:stretch/>
            </p:blipFill>
            <p:spPr>
              <a:xfrm>
                <a:off x="3653700" y="1030287"/>
                <a:ext cx="569422" cy="569400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168" name="Google Shape;168;g23e09a1bcf9_0_150"/>
              <p:cNvSpPr txBox="1"/>
              <p:nvPr/>
            </p:nvSpPr>
            <p:spPr>
              <a:xfrm>
                <a:off x="4175675" y="1114888"/>
                <a:ext cx="1338000" cy="4002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sp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en-US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ForceBalance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173" name="Google Shape;173;g23e09a1bcf9_0_150"/>
            <p:cNvSpPr txBox="1"/>
            <p:nvPr/>
          </p:nvSpPr>
          <p:spPr>
            <a:xfrm>
              <a:off x="3192525" y="1792875"/>
              <a:ext cx="1101900" cy="49241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000"/>
                <a:buFont typeface="Arial"/>
                <a:buNone/>
              </a:pPr>
              <a:r>
                <a:rPr lang="en-US" sz="1000" b="0" i="0" u="none" strike="noStrike" cap="none" dirty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Optimized </a:t>
              </a:r>
            </a:p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000"/>
                <a:buFont typeface="Arial"/>
                <a:buNone/>
              </a:pPr>
              <a:r>
                <a:rPr lang="en-US" sz="1000" b="0" i="0" u="none" strike="noStrike" cap="none" dirty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FF parameters</a:t>
              </a:r>
              <a:endParaRPr sz="10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4" name="Google Shape;174;g23e09a1bcf9_0_150"/>
            <p:cNvSpPr txBox="1"/>
            <p:nvPr/>
          </p:nvSpPr>
          <p:spPr>
            <a:xfrm>
              <a:off x="4844925" y="1677525"/>
              <a:ext cx="1836600" cy="569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marR="0" lvl="0" indent="0" algn="l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000"/>
                <a:buFont typeface="Arial"/>
                <a:buNone/>
              </a:pPr>
              <a:r>
                <a:rPr lang="en-US" sz="1000" b="0" i="0" u="none" strike="noStrike" cap="none" dirty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Predicted Properties</a:t>
              </a:r>
              <a:endParaRPr sz="10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000"/>
                <a:buFont typeface="Arial"/>
                <a:buNone/>
              </a:pPr>
              <a:r>
                <a:rPr lang="en-US" sz="1000" b="0" i="0" u="none" strike="noStrike" cap="none" dirty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Reference experimental data</a:t>
              </a:r>
              <a:endParaRPr sz="10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180" name="Google Shape;180;g23e09a1bcf9_0_150"/>
            <p:cNvGrpSpPr/>
            <p:nvPr/>
          </p:nvGrpSpPr>
          <p:grpSpPr>
            <a:xfrm>
              <a:off x="4235169" y="1810663"/>
              <a:ext cx="628750" cy="384000"/>
              <a:chOff x="4175663" y="1810663"/>
              <a:chExt cx="628750" cy="384000"/>
            </a:xfrm>
          </p:grpSpPr>
          <p:sp>
            <p:nvSpPr>
              <p:cNvPr id="181" name="Google Shape;181;g23e09a1bcf9_0_150"/>
              <p:cNvSpPr/>
              <p:nvPr/>
            </p:nvSpPr>
            <p:spPr>
              <a:xfrm rot="5400000">
                <a:off x="4075163" y="1911163"/>
                <a:ext cx="384000" cy="183000"/>
              </a:xfrm>
              <a:prstGeom prst="rightArrow">
                <a:avLst>
                  <a:gd name="adj1" fmla="val 50000"/>
                  <a:gd name="adj2" fmla="val 50000"/>
                </a:avLst>
              </a:prstGeom>
              <a:solidFill>
                <a:schemeClr val="lt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82" name="Google Shape;182;g23e09a1bcf9_0_150"/>
              <p:cNvSpPr/>
              <p:nvPr/>
            </p:nvSpPr>
            <p:spPr>
              <a:xfrm rot="5400000" flipH="1">
                <a:off x="4520913" y="1911163"/>
                <a:ext cx="384000" cy="183000"/>
              </a:xfrm>
              <a:prstGeom prst="rightArrow">
                <a:avLst>
                  <a:gd name="adj1" fmla="val 50000"/>
                  <a:gd name="adj2" fmla="val 50000"/>
                </a:avLst>
              </a:prstGeom>
              <a:solidFill>
                <a:schemeClr val="lt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grpSp>
        <p:nvGrpSpPr>
          <p:cNvPr id="206" name="Google Shape;206;g23e09a1bcf9_0_150"/>
          <p:cNvGrpSpPr/>
          <p:nvPr/>
        </p:nvGrpSpPr>
        <p:grpSpPr>
          <a:xfrm>
            <a:off x="914613" y="1219856"/>
            <a:ext cx="1202100" cy="1528495"/>
            <a:chOff x="917225" y="789380"/>
            <a:chExt cx="1202100" cy="1528495"/>
          </a:xfrm>
        </p:grpSpPr>
        <p:pic>
          <p:nvPicPr>
            <p:cNvPr id="207" name="Google Shape;207;g23e09a1bcf9_0_150"/>
            <p:cNvPicPr preferRelativeResize="0"/>
            <p:nvPr/>
          </p:nvPicPr>
          <p:blipFill rotWithShape="1">
            <a:blip r:embed="rId5">
              <a:alphaModFix/>
            </a:blip>
            <a:srcRect l="35606" t="3926" r="32160" b="43297"/>
            <a:stretch/>
          </p:blipFill>
          <p:spPr>
            <a:xfrm>
              <a:off x="939863" y="789380"/>
              <a:ext cx="1179462" cy="1287466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08" name="Google Shape;208;g23e09a1bcf9_0_150"/>
            <p:cNvSpPr txBox="1"/>
            <p:nvPr/>
          </p:nvSpPr>
          <p:spPr>
            <a:xfrm>
              <a:off x="917225" y="1979175"/>
              <a:ext cx="1202100" cy="338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000"/>
                <a:buFont typeface="Arial"/>
                <a:buNone/>
              </a:pPr>
              <a:r>
                <a:rPr lang="en-US" sz="1000" b="0" i="0" u="none" strike="noStrike" cap="none" dirty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Simon Boothroyd</a:t>
              </a:r>
              <a:endParaRPr sz="10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499A008F-FF00-6202-CF33-D3A42D157CD5}"/>
              </a:ext>
            </a:extLst>
          </p:cNvPr>
          <p:cNvGrpSpPr/>
          <p:nvPr/>
        </p:nvGrpSpPr>
        <p:grpSpPr>
          <a:xfrm>
            <a:off x="323525" y="3143181"/>
            <a:ext cx="3925805" cy="1416838"/>
            <a:chOff x="323525" y="3143181"/>
            <a:chExt cx="3925805" cy="1416838"/>
          </a:xfrm>
        </p:grpSpPr>
        <p:grpSp>
          <p:nvGrpSpPr>
            <p:cNvPr id="183" name="Google Shape;183;g23e09a1bcf9_0_150"/>
            <p:cNvGrpSpPr/>
            <p:nvPr/>
          </p:nvGrpSpPr>
          <p:grpSpPr>
            <a:xfrm>
              <a:off x="2798650" y="3710150"/>
              <a:ext cx="1065100" cy="731400"/>
              <a:chOff x="1054200" y="3666525"/>
              <a:chExt cx="1065100" cy="731400"/>
            </a:xfrm>
          </p:grpSpPr>
          <p:sp>
            <p:nvSpPr>
              <p:cNvPr id="184" name="Google Shape;184;g23e09a1bcf9_0_150"/>
              <p:cNvSpPr/>
              <p:nvPr/>
            </p:nvSpPr>
            <p:spPr>
              <a:xfrm>
                <a:off x="1054200" y="3666525"/>
                <a:ext cx="1012200" cy="731400"/>
              </a:xfrm>
              <a:prstGeom prst="roundRect">
                <a:avLst>
                  <a:gd name="adj" fmla="val 16667"/>
                </a:avLst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85" name="Google Shape;185;g23e09a1bcf9_0_150"/>
              <p:cNvSpPr txBox="1"/>
              <p:nvPr/>
            </p:nvSpPr>
            <p:spPr>
              <a:xfrm>
                <a:off x="1487500" y="3832125"/>
                <a:ext cx="631800" cy="4002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sp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en-US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Yank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pic>
            <p:nvPicPr>
              <p:cNvPr id="186" name="Google Shape;186;g23e09a1bcf9_0_150"/>
              <p:cNvPicPr preferRelativeResize="0"/>
              <p:nvPr/>
            </p:nvPicPr>
            <p:blipFill rotWithShape="1">
              <a:blip r:embed="rId6">
                <a:alphaModFix/>
              </a:blip>
              <a:srcRect/>
              <a:stretch/>
            </p:blipFill>
            <p:spPr>
              <a:xfrm>
                <a:off x="1182700" y="3879825"/>
                <a:ext cx="304800" cy="304800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187" name="Google Shape;187;g23e09a1bcf9_0_150"/>
            <p:cNvGrpSpPr/>
            <p:nvPr/>
          </p:nvGrpSpPr>
          <p:grpSpPr>
            <a:xfrm>
              <a:off x="323525" y="3591644"/>
              <a:ext cx="1695600" cy="968375"/>
              <a:chOff x="7383900" y="1906475"/>
              <a:chExt cx="1695600" cy="968375"/>
            </a:xfrm>
          </p:grpSpPr>
          <p:sp>
            <p:nvSpPr>
              <p:cNvPr id="188" name="Google Shape;188;g23e09a1bcf9_0_150"/>
              <p:cNvSpPr/>
              <p:nvPr/>
            </p:nvSpPr>
            <p:spPr>
              <a:xfrm>
                <a:off x="7383900" y="1960450"/>
                <a:ext cx="1695600" cy="914400"/>
              </a:xfrm>
              <a:prstGeom prst="can">
                <a:avLst>
                  <a:gd name="adj" fmla="val 32863"/>
                </a:avLst>
              </a:prstGeom>
              <a:solidFill>
                <a:schemeClr val="lt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89" name="Google Shape;189;g23e09a1bcf9_0_150"/>
              <p:cNvSpPr txBox="1"/>
              <p:nvPr/>
            </p:nvSpPr>
            <p:spPr>
              <a:xfrm>
                <a:off x="7774500" y="1906475"/>
                <a:ext cx="914400" cy="4002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sp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en-US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FreeSolv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90" name="Google Shape;190;g23e09a1bcf9_0_150"/>
              <p:cNvSpPr txBox="1"/>
              <p:nvPr/>
            </p:nvSpPr>
            <p:spPr>
              <a:xfrm>
                <a:off x="7566300" y="2284625"/>
                <a:ext cx="1330800" cy="5541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sp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rPr lang="en-US" sz="12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Small Molecule</a:t>
                </a:r>
                <a:endParaRPr sz="12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rPr lang="en-US" sz="12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HFE data</a:t>
                </a:r>
                <a:endParaRPr sz="12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197" name="Google Shape;197;g23e09a1bcf9_0_150"/>
            <p:cNvSpPr/>
            <p:nvPr/>
          </p:nvSpPr>
          <p:spPr>
            <a:xfrm rot="19798996" flipH="1">
              <a:off x="3237642" y="3274762"/>
              <a:ext cx="1011688" cy="183229"/>
            </a:xfrm>
            <a:prstGeom prst="leftArrow">
              <a:avLst>
                <a:gd name="adj1" fmla="val 50000"/>
                <a:gd name="adj2" fmla="val 50000"/>
              </a:avLst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4" name="Google Shape;204;g23e09a1bcf9_0_150"/>
            <p:cNvSpPr/>
            <p:nvPr/>
          </p:nvSpPr>
          <p:spPr>
            <a:xfrm>
              <a:off x="2089225" y="4028225"/>
              <a:ext cx="628800" cy="178800"/>
            </a:xfrm>
            <a:prstGeom prst="rightArrow">
              <a:avLst>
                <a:gd name="adj1" fmla="val 50000"/>
                <a:gd name="adj2" fmla="val 50000"/>
              </a:avLst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7" name="TextBox 16">
                  <a:extLst>
                    <a:ext uri="{FF2B5EF4-FFF2-40B4-BE49-F238E27FC236}">
                      <a16:creationId xmlns:a16="http://schemas.microsoft.com/office/drawing/2014/main" id="{5E53E567-3A38-66A0-AC08-0B0A5B6FC302}"/>
                    </a:ext>
                  </a:extLst>
                </p:cNvPr>
                <p:cNvSpPr txBox="1"/>
                <p:nvPr/>
              </p:nvSpPr>
              <p:spPr>
                <a:xfrm>
                  <a:off x="3366744" y="3143181"/>
                  <a:ext cx="382221" cy="153888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m:rPr>
                            <m:sty m:val="p"/>
                          </m:rPr>
                          <a:rPr lang="en-US" sz="1000" b="0" i="0" smtClean="0">
                            <a:latin typeface="Cambria Math" panose="02040503050406030204" pitchFamily="18" charset="0"/>
                          </a:rPr>
                          <m:t>Δ</m:t>
                        </m:r>
                        <m:sSub>
                          <m:sSubPr>
                            <m:ctrlPr>
                              <a:rPr lang="en-US" sz="10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000" b="0" i="1" smtClean="0">
                                <a:latin typeface="Cambria Math" panose="02040503050406030204" pitchFamily="18" charset="0"/>
                              </a:rPr>
                              <m:t>𝐺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en-US" sz="1000" b="0" i="0" smtClean="0">
                                <a:latin typeface="Cambria Math" panose="02040503050406030204" pitchFamily="18" charset="0"/>
                              </a:rPr>
                              <m:t>solv</m:t>
                            </m:r>
                          </m:sub>
                        </m:sSub>
                      </m:oMath>
                    </m:oMathPara>
                  </a14:m>
                  <a:endParaRPr sz="1000" dirty="0"/>
                </a:p>
              </p:txBody>
            </p:sp>
          </mc:Choice>
          <mc:Fallback xmlns="">
            <p:sp>
              <p:nvSpPr>
                <p:cNvPr id="17" name="TextBox 16">
                  <a:extLst>
                    <a:ext uri="{FF2B5EF4-FFF2-40B4-BE49-F238E27FC236}">
                      <a16:creationId xmlns:a16="http://schemas.microsoft.com/office/drawing/2014/main" id="{5E53E567-3A38-66A0-AC08-0B0A5B6FC302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366744" y="3143181"/>
                  <a:ext cx="382221" cy="153888"/>
                </a:xfrm>
                <a:prstGeom prst="rect">
                  <a:avLst/>
                </a:prstGeom>
                <a:blipFill>
                  <a:blip r:embed="rId7"/>
                  <a:stretch>
                    <a:fillRect l="-3125" b="-23077"/>
                  </a:stretch>
                </a:blipFill>
              </p:spPr>
              <p:txBody>
                <a:bodyPr/>
                <a:lstStyle/>
                <a:p>
                  <a:r>
                    <a:rPr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70770B10-4FF2-8D69-A0F4-1F38595F5E71}"/>
              </a:ext>
            </a:extLst>
          </p:cNvPr>
          <p:cNvGrpSpPr/>
          <p:nvPr/>
        </p:nvGrpSpPr>
        <p:grpSpPr>
          <a:xfrm>
            <a:off x="4841317" y="3143181"/>
            <a:ext cx="3997883" cy="1416838"/>
            <a:chOff x="4841317" y="3143181"/>
            <a:chExt cx="3997883" cy="1416838"/>
          </a:xfrm>
        </p:grpSpPr>
        <p:grpSp>
          <p:nvGrpSpPr>
            <p:cNvPr id="169" name="Google Shape;169;g23e09a1bcf9_0_150"/>
            <p:cNvGrpSpPr/>
            <p:nvPr/>
          </p:nvGrpSpPr>
          <p:grpSpPr>
            <a:xfrm>
              <a:off x="5285094" y="3710150"/>
              <a:ext cx="1012200" cy="731400"/>
              <a:chOff x="4017000" y="3735950"/>
              <a:chExt cx="1012200" cy="731400"/>
            </a:xfrm>
          </p:grpSpPr>
          <p:sp>
            <p:nvSpPr>
              <p:cNvPr id="170" name="Google Shape;170;g23e09a1bcf9_0_150"/>
              <p:cNvSpPr/>
              <p:nvPr/>
            </p:nvSpPr>
            <p:spPr>
              <a:xfrm>
                <a:off x="4017000" y="3735950"/>
                <a:ext cx="1012200" cy="731400"/>
              </a:xfrm>
              <a:prstGeom prst="roundRect">
                <a:avLst>
                  <a:gd name="adj" fmla="val 16667"/>
                </a:avLst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pic>
            <p:nvPicPr>
              <p:cNvPr id="171" name="Google Shape;171;g23e09a1bcf9_0_150"/>
              <p:cNvPicPr preferRelativeResize="0"/>
              <p:nvPr/>
            </p:nvPicPr>
            <p:blipFill rotWithShape="1">
              <a:blip r:embed="rId8">
                <a:alphaModFix/>
              </a:blip>
              <a:srcRect/>
              <a:stretch/>
            </p:blipFill>
            <p:spPr>
              <a:xfrm>
                <a:off x="4137134" y="3776150"/>
                <a:ext cx="771932" cy="352500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172" name="Google Shape;172;g23e09a1bcf9_0_150"/>
              <p:cNvSpPr txBox="1"/>
              <p:nvPr/>
            </p:nvSpPr>
            <p:spPr>
              <a:xfrm>
                <a:off x="4065900" y="4067148"/>
                <a:ext cx="914400" cy="4002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sp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en-US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pAPRika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76" name="Google Shape;176;g23e09a1bcf9_0_150"/>
            <p:cNvGrpSpPr/>
            <p:nvPr/>
          </p:nvGrpSpPr>
          <p:grpSpPr>
            <a:xfrm>
              <a:off x="7143600" y="3591644"/>
              <a:ext cx="1695600" cy="968375"/>
              <a:chOff x="7383900" y="1906475"/>
              <a:chExt cx="1695600" cy="968375"/>
            </a:xfrm>
          </p:grpSpPr>
          <p:sp>
            <p:nvSpPr>
              <p:cNvPr id="177" name="Google Shape;177;g23e09a1bcf9_0_150"/>
              <p:cNvSpPr/>
              <p:nvPr/>
            </p:nvSpPr>
            <p:spPr>
              <a:xfrm>
                <a:off x="7383900" y="1960450"/>
                <a:ext cx="1695600" cy="914400"/>
              </a:xfrm>
              <a:prstGeom prst="can">
                <a:avLst>
                  <a:gd name="adj" fmla="val 32863"/>
                </a:avLst>
              </a:prstGeom>
              <a:solidFill>
                <a:schemeClr val="lt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78" name="Google Shape;178;g23e09a1bcf9_0_150"/>
              <p:cNvSpPr txBox="1"/>
              <p:nvPr/>
            </p:nvSpPr>
            <p:spPr>
              <a:xfrm>
                <a:off x="7774500" y="1906475"/>
                <a:ext cx="914400" cy="4002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sp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en-US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Taproom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79" name="Google Shape;179;g23e09a1bcf9_0_150"/>
              <p:cNvSpPr txBox="1"/>
              <p:nvPr/>
            </p:nvSpPr>
            <p:spPr>
              <a:xfrm>
                <a:off x="7566300" y="2284625"/>
                <a:ext cx="1330800" cy="5541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sp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rPr lang="en-US" sz="12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Host-Guest Binding Data</a:t>
                </a:r>
                <a:endParaRPr sz="12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196" name="Google Shape;196;g23e09a1bcf9_0_150"/>
            <p:cNvSpPr/>
            <p:nvPr/>
          </p:nvSpPr>
          <p:spPr>
            <a:xfrm rot="1801004">
              <a:off x="4841317" y="3274762"/>
              <a:ext cx="1011688" cy="183229"/>
            </a:xfrm>
            <a:prstGeom prst="leftArrow">
              <a:avLst>
                <a:gd name="adj1" fmla="val 50000"/>
                <a:gd name="adj2" fmla="val 50000"/>
              </a:avLst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5" name="Google Shape;205;g23e09a1bcf9_0_150"/>
            <p:cNvSpPr/>
            <p:nvPr/>
          </p:nvSpPr>
          <p:spPr>
            <a:xfrm flipH="1">
              <a:off x="6406050" y="4028225"/>
              <a:ext cx="628800" cy="178800"/>
            </a:xfrm>
            <a:prstGeom prst="rightArrow">
              <a:avLst>
                <a:gd name="adj1" fmla="val 50000"/>
                <a:gd name="adj2" fmla="val 50000"/>
              </a:avLst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8" name="TextBox 17">
                  <a:extLst>
                    <a:ext uri="{FF2B5EF4-FFF2-40B4-BE49-F238E27FC236}">
                      <a16:creationId xmlns:a16="http://schemas.microsoft.com/office/drawing/2014/main" id="{BBDB6F92-80F4-0224-AEE5-2C85C50CA455}"/>
                    </a:ext>
                  </a:extLst>
                </p:cNvPr>
                <p:cNvSpPr txBox="1"/>
                <p:nvPr/>
              </p:nvSpPr>
              <p:spPr>
                <a:xfrm>
                  <a:off x="5347161" y="3143181"/>
                  <a:ext cx="251607" cy="153888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m:rPr>
                            <m:sty m:val="p"/>
                          </m:rPr>
                          <a:rPr lang="en-US" sz="1000" b="0" i="0" smtClean="0">
                            <a:latin typeface="Cambria Math" panose="02040503050406030204" pitchFamily="18" charset="0"/>
                          </a:rPr>
                          <m:t>Δ</m:t>
                        </m:r>
                        <m:sSub>
                          <m:sSubPr>
                            <m:ctrlPr>
                              <a:rPr lang="en-US" sz="10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000" b="0" i="1" smtClean="0">
                                <a:latin typeface="Cambria Math" panose="02040503050406030204" pitchFamily="18" charset="0"/>
                              </a:rPr>
                              <m:t>𝐺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en-US" sz="1000" b="0" i="0" smtClean="0">
                                <a:latin typeface="Cambria Math" panose="02040503050406030204" pitchFamily="18" charset="0"/>
                              </a:rPr>
                              <m:t>b</m:t>
                            </m:r>
                          </m:sub>
                        </m:sSub>
                      </m:oMath>
                    </m:oMathPara>
                  </a14:m>
                  <a:endParaRPr sz="1000" dirty="0"/>
                </a:p>
              </p:txBody>
            </p:sp>
          </mc:Choice>
          <mc:Fallback xmlns="">
            <p:sp>
              <p:nvSpPr>
                <p:cNvPr id="18" name="TextBox 17">
                  <a:extLst>
                    <a:ext uri="{FF2B5EF4-FFF2-40B4-BE49-F238E27FC236}">
                      <a16:creationId xmlns:a16="http://schemas.microsoft.com/office/drawing/2014/main" id="{BBDB6F92-80F4-0224-AEE5-2C85C50CA455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347161" y="3143181"/>
                  <a:ext cx="251607" cy="153888"/>
                </a:xfrm>
                <a:prstGeom prst="rect">
                  <a:avLst/>
                </a:prstGeom>
                <a:blipFill>
                  <a:blip r:embed="rId9"/>
                  <a:stretch>
                    <a:fillRect l="-9524" r="-4762" b="-23077"/>
                  </a:stretch>
                </a:blipFill>
              </p:spPr>
              <p:txBody>
                <a:bodyPr/>
                <a:lstStyle/>
                <a:p>
                  <a:r>
                    <a:rPr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7B2ACD0E-289F-1FC2-CE6B-5707518C1E4D}"/>
              </a:ext>
            </a:extLst>
          </p:cNvPr>
          <p:cNvGrpSpPr/>
          <p:nvPr/>
        </p:nvGrpSpPr>
        <p:grpSpPr>
          <a:xfrm>
            <a:off x="5154478" y="1210181"/>
            <a:ext cx="3760922" cy="1633541"/>
            <a:chOff x="5154478" y="1210181"/>
            <a:chExt cx="3760922" cy="1633541"/>
          </a:xfrm>
        </p:grpSpPr>
        <p:grpSp>
          <p:nvGrpSpPr>
            <p:cNvPr id="199" name="Google Shape;199;g23e09a1bcf9_0_150"/>
            <p:cNvGrpSpPr/>
            <p:nvPr/>
          </p:nvGrpSpPr>
          <p:grpSpPr>
            <a:xfrm>
              <a:off x="7219800" y="1210181"/>
              <a:ext cx="1695600" cy="960532"/>
              <a:chOff x="7143600" y="1231156"/>
              <a:chExt cx="1695600" cy="960532"/>
            </a:xfrm>
          </p:grpSpPr>
          <p:sp>
            <p:nvSpPr>
              <p:cNvPr id="200" name="Google Shape;200;g23e09a1bcf9_0_150"/>
              <p:cNvSpPr/>
              <p:nvPr/>
            </p:nvSpPr>
            <p:spPr>
              <a:xfrm>
                <a:off x="7143600" y="1277288"/>
                <a:ext cx="1695600" cy="914400"/>
              </a:xfrm>
              <a:prstGeom prst="can">
                <a:avLst>
                  <a:gd name="adj" fmla="val 32863"/>
                </a:avLst>
              </a:prstGeom>
              <a:solidFill>
                <a:schemeClr val="lt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01" name="Google Shape;201;g23e09a1bcf9_0_150"/>
              <p:cNvSpPr txBox="1"/>
              <p:nvPr/>
            </p:nvSpPr>
            <p:spPr>
              <a:xfrm>
                <a:off x="7326000" y="1231156"/>
                <a:ext cx="1330800" cy="36930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sp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en-US" sz="1200" b="0" i="0" u="none" strike="noStrike" cap="none" dirty="0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NIST </a:t>
                </a:r>
                <a:r>
                  <a:rPr lang="en-US" sz="1200" b="0" i="0" u="none" strike="noStrike" cap="none" dirty="0" err="1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ThermoML</a:t>
                </a:r>
                <a:endParaRPr sz="1200" b="0" i="0" u="none" strike="noStrike" cap="none" dirty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02" name="Google Shape;202;g23e09a1bcf9_0_150"/>
              <p:cNvSpPr txBox="1"/>
              <p:nvPr/>
            </p:nvSpPr>
            <p:spPr>
              <a:xfrm>
                <a:off x="7326000" y="1601463"/>
                <a:ext cx="1330800" cy="5541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sp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rPr lang="en-US" sz="1200" b="0" i="0" u="none" strike="noStrike" cap="none" dirty="0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Physical and Chemical Data</a:t>
                </a:r>
                <a:endParaRPr sz="1200" b="0" i="0" u="none" strike="noStrike" cap="none" dirty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203" name="Google Shape;203;g23e09a1bcf9_0_150"/>
            <p:cNvSpPr/>
            <p:nvPr/>
          </p:nvSpPr>
          <p:spPr>
            <a:xfrm rot="16200000" flipH="1">
              <a:off x="6777346" y="1346998"/>
              <a:ext cx="523318" cy="2218654"/>
            </a:xfrm>
            <a:prstGeom prst="bentUpArrow">
              <a:avLst>
                <a:gd name="adj1" fmla="val 25000"/>
                <a:gd name="adj2" fmla="val 25248"/>
                <a:gd name="adj3" fmla="val 25000"/>
              </a:avLst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A79311E9-9823-3231-8351-7AD24A2901C7}"/>
                </a:ext>
              </a:extLst>
            </p:cNvPr>
            <p:cNvGrpSpPr/>
            <p:nvPr/>
          </p:nvGrpSpPr>
          <p:grpSpPr>
            <a:xfrm>
              <a:off x="5154478" y="2348785"/>
              <a:ext cx="731520" cy="494937"/>
              <a:chOff x="5154478" y="2348785"/>
              <a:chExt cx="731520" cy="494937"/>
            </a:xfrm>
          </p:grpSpPr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4" name="TextBox 13">
                    <a:extLst>
                      <a:ext uri="{FF2B5EF4-FFF2-40B4-BE49-F238E27FC236}">
                        <a16:creationId xmlns:a16="http://schemas.microsoft.com/office/drawing/2014/main" id="{FCA661B9-9359-312F-D819-D7B6BBE47FBE}"/>
                      </a:ext>
                    </a:extLst>
                  </p:cNvPr>
                  <p:cNvSpPr txBox="1"/>
                  <p:nvPr/>
                </p:nvSpPr>
                <p:spPr>
                  <a:xfrm>
                    <a:off x="5630227" y="2593435"/>
                    <a:ext cx="108941" cy="153888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0" bIns="0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sz="1000" b="0" i="1" smtClean="0">
                              <a:latin typeface="Cambria Math" panose="02040503050406030204" pitchFamily="18" charset="0"/>
                            </a:rPr>
                            <m:t>𝜌</m:t>
                          </m:r>
                        </m:oMath>
                      </m:oMathPara>
                    </a14:m>
                    <a:endParaRPr sz="1000" dirty="0"/>
                  </a:p>
                </p:txBody>
              </p:sp>
            </mc:Choice>
            <mc:Fallback xmlns="">
              <p:sp>
                <p:nvSpPr>
                  <p:cNvPr id="14" name="TextBox 13">
                    <a:extLst>
                      <a:ext uri="{FF2B5EF4-FFF2-40B4-BE49-F238E27FC236}">
                        <a16:creationId xmlns:a16="http://schemas.microsoft.com/office/drawing/2014/main" id="{FCA661B9-9359-312F-D819-D7B6BBE47FBE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5630227" y="2593435"/>
                    <a:ext cx="108941" cy="153888"/>
                  </a:xfrm>
                  <a:prstGeom prst="rect">
                    <a:avLst/>
                  </a:prstGeom>
                  <a:blipFill>
                    <a:blip r:embed="rId10"/>
                    <a:stretch>
                      <a:fillRect l="-22222" r="-33333" b="-23077"/>
                    </a:stretch>
                  </a:blipFill>
                </p:spPr>
                <p:txBody>
                  <a:bodyPr/>
                  <a:lstStyle/>
                  <a:p>
                    <a:r>
                      <a:rPr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5" name="TextBox 14">
                    <a:extLst>
                      <a:ext uri="{FF2B5EF4-FFF2-40B4-BE49-F238E27FC236}">
                        <a16:creationId xmlns:a16="http://schemas.microsoft.com/office/drawing/2014/main" id="{171107CA-DF99-1110-F445-D84ED3EA752A}"/>
                      </a:ext>
                    </a:extLst>
                  </p:cNvPr>
                  <p:cNvSpPr txBox="1"/>
                  <p:nvPr/>
                </p:nvSpPr>
                <p:spPr>
                  <a:xfrm>
                    <a:off x="5248544" y="2382680"/>
                    <a:ext cx="98617" cy="153888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0" bIns="0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sz="1000" b="0" i="1" smtClean="0">
                              <a:latin typeface="Cambria Math" panose="02040503050406030204" pitchFamily="18" charset="0"/>
                            </a:rPr>
                            <m:t>𝜖</m:t>
                          </m:r>
                        </m:oMath>
                      </m:oMathPara>
                    </a14:m>
                    <a:endParaRPr sz="1000" dirty="0"/>
                  </a:p>
                </p:txBody>
              </p:sp>
            </mc:Choice>
            <mc:Fallback xmlns="">
              <p:sp>
                <p:nvSpPr>
                  <p:cNvPr id="15" name="TextBox 14">
                    <a:extLst>
                      <a:ext uri="{FF2B5EF4-FFF2-40B4-BE49-F238E27FC236}">
                        <a16:creationId xmlns:a16="http://schemas.microsoft.com/office/drawing/2014/main" id="{171107CA-DF99-1110-F445-D84ED3EA752A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5248544" y="2382680"/>
                    <a:ext cx="98617" cy="153888"/>
                  </a:xfrm>
                  <a:prstGeom prst="rect">
                    <a:avLst/>
                  </a:prstGeom>
                  <a:blipFill>
                    <a:blip r:embed="rId11"/>
                    <a:stretch>
                      <a:fillRect l="-25000" r="-12500" b="-7692"/>
                    </a:stretch>
                  </a:blipFill>
                </p:spPr>
                <p:txBody>
                  <a:bodyPr/>
                  <a:lstStyle/>
                  <a:p>
                    <a:r>
                      <a:rPr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6" name="TextBox 15">
                    <a:extLst>
                      <a:ext uri="{FF2B5EF4-FFF2-40B4-BE49-F238E27FC236}">
                        <a16:creationId xmlns:a16="http://schemas.microsoft.com/office/drawing/2014/main" id="{F7BDB6E4-E089-B6ED-6646-9C53B6A6DF21}"/>
                      </a:ext>
                    </a:extLst>
                  </p:cNvPr>
                  <p:cNvSpPr txBox="1"/>
                  <p:nvPr/>
                </p:nvSpPr>
                <p:spPr>
                  <a:xfrm>
                    <a:off x="5460323" y="2396177"/>
                    <a:ext cx="381836" cy="153888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0" bIns="0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m:rPr>
                              <m:sty m:val="p"/>
                            </m:rPr>
                            <a:rPr lang="en-US" sz="1000" b="0" i="0" smtClean="0">
                              <a:latin typeface="Cambria Math" panose="02040503050406030204" pitchFamily="18" charset="0"/>
                            </a:rPr>
                            <m:t>Δ</m:t>
                          </m:r>
                          <m:sSub>
                            <m:sSubPr>
                              <m:ctrlPr>
                                <a:rPr lang="en-US" sz="10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1000" b="0" i="1" smtClean="0">
                                  <a:latin typeface="Cambria Math" panose="02040503050406030204" pitchFamily="18" charset="0"/>
                                </a:rPr>
                                <m:t>𝐻</m:t>
                              </m:r>
                            </m:e>
                            <m:sub>
                              <m:r>
                                <m:rPr>
                                  <m:sty m:val="p"/>
                                </m:rPr>
                                <a:rPr lang="en-US" sz="1000" b="0" i="0" smtClean="0">
                                  <a:latin typeface="Cambria Math" panose="02040503050406030204" pitchFamily="18" charset="0"/>
                                </a:rPr>
                                <m:t>mix</m:t>
                              </m:r>
                            </m:sub>
                          </m:sSub>
                        </m:oMath>
                      </m:oMathPara>
                    </a14:m>
                    <a:endParaRPr sz="1000" dirty="0"/>
                  </a:p>
                </p:txBody>
              </p:sp>
            </mc:Choice>
            <mc:Fallback xmlns="">
              <p:sp>
                <p:nvSpPr>
                  <p:cNvPr id="16" name="TextBox 15">
                    <a:extLst>
                      <a:ext uri="{FF2B5EF4-FFF2-40B4-BE49-F238E27FC236}">
                        <a16:creationId xmlns:a16="http://schemas.microsoft.com/office/drawing/2014/main" id="{F7BDB6E4-E089-B6ED-6646-9C53B6A6DF21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5460323" y="2396177"/>
                    <a:ext cx="381836" cy="153888"/>
                  </a:xfrm>
                  <a:prstGeom prst="rect">
                    <a:avLst/>
                  </a:prstGeom>
                  <a:blipFill>
                    <a:blip r:embed="rId12"/>
                    <a:stretch>
                      <a:fillRect l="-6667" r="-3333" b="-23077"/>
                    </a:stretch>
                  </a:blipFill>
                </p:spPr>
                <p:txBody>
                  <a:bodyPr/>
                  <a:lstStyle/>
                  <a:p>
                    <a:r>
                      <a:rPr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9" name="TextBox 18">
                    <a:extLst>
                      <a:ext uri="{FF2B5EF4-FFF2-40B4-BE49-F238E27FC236}">
                        <a16:creationId xmlns:a16="http://schemas.microsoft.com/office/drawing/2014/main" id="{2138FA3E-37A1-F784-6FD5-46341D545192}"/>
                      </a:ext>
                    </a:extLst>
                  </p:cNvPr>
                  <p:cNvSpPr txBox="1"/>
                  <p:nvPr/>
                </p:nvSpPr>
                <p:spPr>
                  <a:xfrm>
                    <a:off x="5199142" y="2606933"/>
                    <a:ext cx="368114" cy="167610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0" bIns="0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m:rPr>
                              <m:sty m:val="p"/>
                            </m:rPr>
                            <a:rPr lang="en-US" sz="1000" b="0" i="0" smtClean="0">
                              <a:latin typeface="Cambria Math" panose="02040503050406030204" pitchFamily="18" charset="0"/>
                            </a:rPr>
                            <m:t>Δ</m:t>
                          </m:r>
                          <m:sSub>
                            <m:sSubPr>
                              <m:ctrlPr>
                                <a:rPr lang="en-US" sz="10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1000" b="0" i="1" smtClean="0">
                                  <a:latin typeface="Cambria Math" panose="02040503050406030204" pitchFamily="18" charset="0"/>
                                </a:rPr>
                                <m:t>𝐻</m:t>
                              </m:r>
                            </m:e>
                            <m:sub>
                              <m:r>
                                <m:rPr>
                                  <m:sty m:val="p"/>
                                </m:rPr>
                                <a:rPr lang="en-US" sz="1000" b="0" i="0" smtClean="0">
                                  <a:latin typeface="Cambria Math" panose="02040503050406030204" pitchFamily="18" charset="0"/>
                                </a:rPr>
                                <m:t>vap</m:t>
                              </m:r>
                            </m:sub>
                          </m:sSub>
                        </m:oMath>
                      </m:oMathPara>
                    </a14:m>
                    <a:endParaRPr sz="1000" dirty="0"/>
                  </a:p>
                </p:txBody>
              </p:sp>
            </mc:Choice>
            <mc:Fallback xmlns="">
              <p:sp>
                <p:nvSpPr>
                  <p:cNvPr id="19" name="TextBox 18">
                    <a:extLst>
                      <a:ext uri="{FF2B5EF4-FFF2-40B4-BE49-F238E27FC236}">
                        <a16:creationId xmlns:a16="http://schemas.microsoft.com/office/drawing/2014/main" id="{2138FA3E-37A1-F784-6FD5-46341D545192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5199142" y="2606933"/>
                    <a:ext cx="368114" cy="167610"/>
                  </a:xfrm>
                  <a:prstGeom prst="rect">
                    <a:avLst/>
                  </a:prstGeom>
                  <a:blipFill>
                    <a:blip r:embed="rId13"/>
                    <a:stretch>
                      <a:fillRect l="-6667" r="-3333" b="-21429"/>
                    </a:stretch>
                  </a:blipFill>
                </p:spPr>
                <p:txBody>
                  <a:bodyPr/>
                  <a:lstStyle/>
                  <a:p>
                    <a:r>
                      <a:rPr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sp>
            <p:nvSpPr>
              <p:cNvPr id="21" name="Google Shape;170;g23e09a1bcf9_0_150">
                <a:extLst>
                  <a:ext uri="{FF2B5EF4-FFF2-40B4-BE49-F238E27FC236}">
                    <a16:creationId xmlns:a16="http://schemas.microsoft.com/office/drawing/2014/main" id="{69BF9604-DD2A-3BD9-B1C6-A411C44E26BF}"/>
                  </a:ext>
                </a:extLst>
              </p:cNvPr>
              <p:cNvSpPr/>
              <p:nvPr/>
            </p:nvSpPr>
            <p:spPr>
              <a:xfrm>
                <a:off x="5154478" y="2348785"/>
                <a:ext cx="731520" cy="494937"/>
              </a:xfrm>
              <a:prstGeom prst="roundRect">
                <a:avLst>
                  <a:gd name="adj" fmla="val 16667"/>
                </a:avLst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52DC9C9C-94E4-3B22-5E5A-CEDF5E8662A6}"/>
              </a:ext>
            </a:extLst>
          </p:cNvPr>
          <p:cNvSpPr txBox="1"/>
          <p:nvPr/>
        </p:nvSpPr>
        <p:spPr>
          <a:xfrm>
            <a:off x="3079550" y="4511136"/>
            <a:ext cx="327525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sz="1100" dirty="0">
                <a:solidFill>
                  <a:schemeClr val="accent2"/>
                </a:solidFill>
                <a:hlinkClick r:id="rId1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https://github.com/openforcefield/openff-evaluator</a:t>
            </a:r>
            <a:endParaRPr lang="en-AU" sz="1100" dirty="0">
              <a:solidFill>
                <a:schemeClr val="accent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>
            <a:extLst>
              <a:ext uri="{FF2B5EF4-FFF2-40B4-BE49-F238E27FC236}">
                <a16:creationId xmlns:a16="http://schemas.microsoft.com/office/drawing/2014/main" id="{A99DAC79-FECA-4F7B-EE1A-94312071E0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8408" y="3479838"/>
            <a:ext cx="3882671" cy="10920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7" name="Google Shape;237;g23e09a1bcf9_0_128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</a:pPr>
            <a:r>
              <a:rPr lang="en-US" dirty="0"/>
              <a:t>Host-Guest Binding</a:t>
            </a:r>
            <a:endParaRPr dirty="0"/>
          </a:p>
        </p:txBody>
      </p:sp>
      <p:sp>
        <p:nvSpPr>
          <p:cNvPr id="239" name="Google Shape;239;g23e09a1bcf9_0_128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en-US"/>
              <a:t>6</a:t>
            </a:fld>
            <a:endParaRPr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4E01BE9-BBDE-F0B9-1F68-130646985D5E}"/>
              </a:ext>
            </a:extLst>
          </p:cNvPr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pPr lvl="0"/>
            <a:r>
              <a:rPr lang="en-US" dirty="0"/>
              <a:t>ABFE Calculations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F3606167-E448-35B9-EC61-B429448D3B3D}"/>
              </a:ext>
            </a:extLst>
          </p:cNvPr>
          <p:cNvSpPr>
            <a:spLocks noGrp="1"/>
          </p:cNvSpPr>
          <p:nvPr>
            <p:ph type="body" idx="4"/>
          </p:nvPr>
        </p:nvSpPr>
        <p:spPr/>
        <p:txBody>
          <a:bodyPr>
            <a:normAutofit/>
          </a:bodyPr>
          <a:lstStyle/>
          <a:p>
            <a:pPr indent="-330200">
              <a:buFont typeface="Arial"/>
              <a:buChar char="•"/>
            </a:pPr>
            <a:r>
              <a:rPr lang="en-US" sz="1000" dirty="0"/>
              <a:t>attach-pull-release (APR) method with </a:t>
            </a:r>
            <a:r>
              <a:rPr lang="en-US" sz="1000" dirty="0" err="1"/>
              <a:t>pAPRika</a:t>
            </a:r>
            <a:r>
              <a:rPr lang="en-US" sz="1000" dirty="0"/>
              <a:t> integrated in the </a:t>
            </a:r>
            <a:r>
              <a:rPr lang="en-US" sz="1000" dirty="0" err="1"/>
              <a:t>OpenFF</a:t>
            </a:r>
            <a:r>
              <a:rPr lang="en-US" sz="1000" dirty="0"/>
              <a:t>-Evaluator infrastructure</a:t>
            </a:r>
          </a:p>
          <a:p>
            <a:pPr marL="127000" indent="0"/>
            <a:endParaRPr lang="en-US" sz="1000" dirty="0"/>
          </a:p>
          <a:p>
            <a:pPr indent="-330200">
              <a:buFont typeface="Arial"/>
              <a:buChar char="•"/>
            </a:pPr>
            <a:r>
              <a:rPr lang="en-US" sz="1000" dirty="0"/>
              <a:t>APR Phases</a:t>
            </a:r>
          </a:p>
          <a:p>
            <a:pPr lvl="1" indent="-317500">
              <a:lnSpc>
                <a:spcPct val="115000"/>
              </a:lnSpc>
              <a:spcBef>
                <a:spcPts val="0"/>
              </a:spcBef>
              <a:buSzPts val="1400"/>
              <a:buFont typeface="Arial"/>
              <a:buChar char="○"/>
            </a:pPr>
            <a:r>
              <a:rPr lang="en-US" sz="1000" i="1" dirty="0"/>
              <a:t>attach</a:t>
            </a:r>
            <a:r>
              <a:rPr lang="en-US" sz="1000" dirty="0"/>
              <a:t> – 15 windows</a:t>
            </a:r>
          </a:p>
          <a:p>
            <a:pPr lvl="1" indent="-317500">
              <a:lnSpc>
                <a:spcPct val="115000"/>
              </a:lnSpc>
              <a:spcBef>
                <a:spcPts val="0"/>
              </a:spcBef>
              <a:buSzPts val="1400"/>
              <a:buFont typeface="Arial"/>
              <a:buChar char="○"/>
            </a:pPr>
            <a:r>
              <a:rPr lang="en-US" sz="1000" i="1" dirty="0"/>
              <a:t>pull</a:t>
            </a:r>
            <a:r>
              <a:rPr lang="en-US" sz="1000" dirty="0"/>
              <a:t> – 18 </a:t>
            </a:r>
            <a:r>
              <a:rPr lang="en-US" sz="1000" dirty="0" err="1"/>
              <a:t>Å</a:t>
            </a:r>
            <a:r>
              <a:rPr lang="en-US" sz="1000" dirty="0"/>
              <a:t> over 46 windows</a:t>
            </a:r>
          </a:p>
          <a:p>
            <a:pPr lvl="1" indent="-317500">
              <a:lnSpc>
                <a:spcPct val="115000"/>
              </a:lnSpc>
              <a:spcBef>
                <a:spcPts val="0"/>
              </a:spcBef>
              <a:buSzPts val="1400"/>
              <a:buFont typeface="Arial"/>
              <a:buChar char="○"/>
            </a:pPr>
            <a:r>
              <a:rPr lang="en-US" sz="1000" i="1" dirty="0"/>
              <a:t>release</a:t>
            </a:r>
            <a:r>
              <a:rPr lang="en-US" sz="1000" dirty="0"/>
              <a:t> – 15 windows</a:t>
            </a:r>
          </a:p>
          <a:p>
            <a:pPr marL="127000" indent="0"/>
            <a:endParaRPr lang="en-US" sz="1000" dirty="0"/>
          </a:p>
          <a:p>
            <a:pPr indent="-330200">
              <a:buFont typeface="Arial"/>
              <a:buChar char="•"/>
            </a:pPr>
            <a:r>
              <a:rPr lang="en-US" sz="1000" dirty="0"/>
              <a:t>30 ns production per window</a:t>
            </a:r>
          </a:p>
          <a:p>
            <a:pPr indent="-330200">
              <a:buFont typeface="Arial"/>
              <a:buChar char="•"/>
            </a:pPr>
            <a:endParaRPr sz="1000" dirty="0"/>
          </a:p>
        </p:txBody>
      </p:sp>
      <p:sp>
        <p:nvSpPr>
          <p:cNvPr id="242" name="Google Shape;242;g23e09a1bcf9_0_128"/>
          <p:cNvSpPr txBox="1">
            <a:spLocks noGrp="1"/>
          </p:cNvSpPr>
          <p:nvPr>
            <p:ph type="body" idx="5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2500" lnSpcReduction="10000"/>
          </a:bodyPr>
          <a:lstStyle/>
          <a:p>
            <a:pPr marL="0" lvl="0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ct val="108108"/>
              <a:buNone/>
            </a:pPr>
            <a:r>
              <a:rPr lang="en-US" dirty="0"/>
              <a:t>Calculations</a:t>
            </a:r>
            <a:endParaRPr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74E10F1-F300-4206-785D-C9D2223EBD80}"/>
              </a:ext>
            </a:extLst>
          </p:cNvPr>
          <p:cNvSpPr txBox="1"/>
          <p:nvPr/>
        </p:nvSpPr>
        <p:spPr>
          <a:xfrm>
            <a:off x="902497" y="4356324"/>
            <a:ext cx="296106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u="sng" dirty="0">
                <a:solidFill>
                  <a:schemeClr val="accent2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https://github.com/GilsonLabUCSD/pAPRika</a:t>
            </a:r>
            <a:endParaRPr lang="en-US" sz="1100" dirty="0">
              <a:solidFill>
                <a:schemeClr val="accent2"/>
              </a:solidFill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DBE3A30B-5537-CA58-C1E5-143A7DEBF1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2510" y="1119383"/>
            <a:ext cx="1846176" cy="5425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0" name="Group 19">
            <a:extLst>
              <a:ext uri="{FF2B5EF4-FFF2-40B4-BE49-F238E27FC236}">
                <a16:creationId xmlns:a16="http://schemas.microsoft.com/office/drawing/2014/main" id="{1FF071DE-100B-A62A-4AF5-17A925D7FED9}"/>
              </a:ext>
            </a:extLst>
          </p:cNvPr>
          <p:cNvGrpSpPr/>
          <p:nvPr/>
        </p:nvGrpSpPr>
        <p:grpSpPr>
          <a:xfrm>
            <a:off x="289558" y="2184460"/>
            <a:ext cx="4129212" cy="1953169"/>
            <a:chOff x="289558" y="2184460"/>
            <a:chExt cx="4129212" cy="1953169"/>
          </a:xfrm>
        </p:grpSpPr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699401A8-0390-3A92-F18D-F6CA94BBACCA}"/>
                </a:ext>
              </a:extLst>
            </p:cNvPr>
            <p:cNvGrpSpPr/>
            <p:nvPr/>
          </p:nvGrpSpPr>
          <p:grpSpPr>
            <a:xfrm>
              <a:off x="289558" y="2184460"/>
              <a:ext cx="4129212" cy="1953169"/>
              <a:chOff x="417827" y="2396778"/>
              <a:chExt cx="4129212" cy="1953169"/>
            </a:xfrm>
          </p:grpSpPr>
          <p:pic>
            <p:nvPicPr>
              <p:cNvPr id="243" name="Google Shape;243;g23e09a1bcf9_0_128"/>
              <p:cNvPicPr preferRelativeResize="0"/>
              <p:nvPr/>
            </p:nvPicPr>
            <p:blipFill rotWithShape="1">
              <a:blip r:embed="rId6">
                <a:alphaModFix/>
              </a:blip>
              <a:srcRect/>
              <a:stretch/>
            </p:blipFill>
            <p:spPr>
              <a:xfrm rot="21155178">
                <a:off x="417827" y="2451248"/>
                <a:ext cx="3572483" cy="1464346"/>
              </a:xfrm>
              <a:prstGeom prst="rect">
                <a:avLst/>
              </a:prstGeom>
              <a:noFill/>
              <a:ln>
                <a:noFill/>
              </a:ln>
            </p:spPr>
          </p:pic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0" name="TextBox 9">
                    <a:extLst>
                      <a:ext uri="{FF2B5EF4-FFF2-40B4-BE49-F238E27FC236}">
                        <a16:creationId xmlns:a16="http://schemas.microsoft.com/office/drawing/2014/main" id="{D6E69809-E0F6-1F70-5D64-9CE7CBB5FC0E}"/>
                      </a:ext>
                    </a:extLst>
                  </p:cNvPr>
                  <p:cNvSpPr txBox="1"/>
                  <p:nvPr/>
                </p:nvSpPr>
                <p:spPr>
                  <a:xfrm>
                    <a:off x="1201168" y="2396778"/>
                    <a:ext cx="513346" cy="184666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0" bIns="0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b>
                            <m:sSubPr>
                              <m:ctrlPr>
                                <a:rPr lang="en-US" sz="12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1200" b="0" i="1" smtClean="0">
                                  <a:latin typeface="Cambria Math" panose="02040503050406030204" pitchFamily="18" charset="0"/>
                                </a:rPr>
                                <m:t>𝑊</m:t>
                              </m:r>
                            </m:e>
                            <m:sub>
                              <m:r>
                                <m:rPr>
                                  <m:sty m:val="p"/>
                                </m:rPr>
                                <a:rPr lang="en-US" sz="1200" b="0" i="0" smtClean="0">
                                  <a:latin typeface="Cambria Math" panose="02040503050406030204" pitchFamily="18" charset="0"/>
                                </a:rPr>
                                <m:t>attach</m:t>
                              </m:r>
                            </m:sub>
                          </m:sSub>
                        </m:oMath>
                      </m:oMathPara>
                    </a14:m>
                    <a:endParaRPr sz="1200" dirty="0"/>
                  </a:p>
                </p:txBody>
              </p:sp>
            </mc:Choice>
            <mc:Fallback xmlns="">
              <p:sp>
                <p:nvSpPr>
                  <p:cNvPr id="10" name="TextBox 9">
                    <a:extLst>
                      <a:ext uri="{FF2B5EF4-FFF2-40B4-BE49-F238E27FC236}">
                        <a16:creationId xmlns:a16="http://schemas.microsoft.com/office/drawing/2014/main" id="{D6E69809-E0F6-1F70-5D64-9CE7CBB5FC0E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1201168" y="2396778"/>
                    <a:ext cx="513346" cy="184666"/>
                  </a:xfrm>
                  <a:prstGeom prst="rect">
                    <a:avLst/>
                  </a:prstGeom>
                  <a:blipFill>
                    <a:blip r:embed="rId7"/>
                    <a:stretch>
                      <a:fillRect l="-4878" r="-4878" b="-25000"/>
                    </a:stretch>
                  </a:blipFill>
                </p:spPr>
                <p:txBody>
                  <a:bodyPr/>
                  <a:lstStyle/>
                  <a:p>
                    <a:r>
                      <a:rPr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1" name="TextBox 10">
                    <a:extLst>
                      <a:ext uri="{FF2B5EF4-FFF2-40B4-BE49-F238E27FC236}">
                        <a16:creationId xmlns:a16="http://schemas.microsoft.com/office/drawing/2014/main" id="{32ED5277-A54E-595B-5211-D98992B878EF}"/>
                      </a:ext>
                    </a:extLst>
                  </p:cNvPr>
                  <p:cNvSpPr txBox="1"/>
                  <p:nvPr/>
                </p:nvSpPr>
                <p:spPr>
                  <a:xfrm>
                    <a:off x="2498811" y="3030231"/>
                    <a:ext cx="386709" cy="201209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0" bIns="0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b>
                            <m:sSubPr>
                              <m:ctrlPr>
                                <a:rPr lang="en-US" sz="12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1200" b="0" i="1" smtClean="0">
                                  <a:latin typeface="Cambria Math" panose="02040503050406030204" pitchFamily="18" charset="0"/>
                                </a:rPr>
                                <m:t>𝑊</m:t>
                              </m:r>
                            </m:e>
                            <m:sub>
                              <m:r>
                                <m:rPr>
                                  <m:sty m:val="p"/>
                                </m:rPr>
                                <a:rPr lang="en-US" sz="1200" b="0" i="0" smtClean="0">
                                  <a:latin typeface="Cambria Math" panose="02040503050406030204" pitchFamily="18" charset="0"/>
                                </a:rPr>
                                <m:t>pull</m:t>
                              </m:r>
                            </m:sub>
                          </m:sSub>
                        </m:oMath>
                      </m:oMathPara>
                    </a14:m>
                    <a:endParaRPr sz="1200" dirty="0"/>
                  </a:p>
                </p:txBody>
              </p:sp>
            </mc:Choice>
            <mc:Fallback xmlns="">
              <p:sp>
                <p:nvSpPr>
                  <p:cNvPr id="11" name="TextBox 10">
                    <a:extLst>
                      <a:ext uri="{FF2B5EF4-FFF2-40B4-BE49-F238E27FC236}">
                        <a16:creationId xmlns:a16="http://schemas.microsoft.com/office/drawing/2014/main" id="{32ED5277-A54E-595B-5211-D98992B878EF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2498811" y="3030231"/>
                    <a:ext cx="386709" cy="201209"/>
                  </a:xfrm>
                  <a:prstGeom prst="rect">
                    <a:avLst/>
                  </a:prstGeom>
                  <a:blipFill>
                    <a:blip r:embed="rId8"/>
                    <a:stretch>
                      <a:fillRect l="-6452" r="-6452" b="-17647"/>
                    </a:stretch>
                  </a:blipFill>
                </p:spPr>
                <p:txBody>
                  <a:bodyPr/>
                  <a:lstStyle/>
                  <a:p>
                    <a:r>
                      <a:rPr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2" name="TextBox 11">
                    <a:extLst>
                      <a:ext uri="{FF2B5EF4-FFF2-40B4-BE49-F238E27FC236}">
                        <a16:creationId xmlns:a16="http://schemas.microsoft.com/office/drawing/2014/main" id="{5463FCBF-B8E7-7E94-0450-6457054965F9}"/>
                      </a:ext>
                    </a:extLst>
                  </p:cNvPr>
                  <p:cNvSpPr txBox="1"/>
                  <p:nvPr/>
                </p:nvSpPr>
                <p:spPr>
                  <a:xfrm>
                    <a:off x="3604089" y="2409113"/>
                    <a:ext cx="942950" cy="221664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0" bIns="0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bSup>
                            <m:sSubSupPr>
                              <m:ctrlPr>
                                <a:rPr lang="en-US" sz="1200" b="0" i="1" smtClean="0"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en-US" sz="1200" b="0" i="1" smtClean="0">
                                  <a:latin typeface="Cambria Math" panose="02040503050406030204" pitchFamily="18" charset="0"/>
                                </a:rPr>
                                <m:t>𝑊</m:t>
                              </m:r>
                            </m:e>
                            <m:sub>
                              <m:r>
                                <m:rPr>
                                  <m:sty m:val="p"/>
                                </m:rPr>
                                <a:rPr lang="en-US" sz="1200" b="0" i="0" smtClean="0">
                                  <a:latin typeface="Cambria Math" panose="02040503050406030204" pitchFamily="18" charset="0"/>
                                </a:rPr>
                                <m:t>release</m:t>
                              </m:r>
                              <m:r>
                                <a:rPr lang="en-US" sz="1200" b="0" i="0" smtClean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m:rPr>
                                  <m:sty m:val="p"/>
                                </m:rPr>
                                <a:rPr lang="en-US" sz="1200" b="0" i="0" smtClean="0">
                                  <a:latin typeface="Cambria Math" panose="02040503050406030204" pitchFamily="18" charset="0"/>
                                </a:rPr>
                                <m:t>guest</m:t>
                              </m:r>
                            </m:sub>
                            <m:sup>
                              <m:r>
                                <a:rPr lang="en-US" sz="1200" b="0" i="1" smtClean="0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sup>
                          </m:sSubSup>
                        </m:oMath>
                      </m:oMathPara>
                    </a14:m>
                    <a:endParaRPr sz="1200" dirty="0"/>
                  </a:p>
                </p:txBody>
              </p:sp>
            </mc:Choice>
            <mc:Fallback xmlns="">
              <p:sp>
                <p:nvSpPr>
                  <p:cNvPr id="12" name="TextBox 11">
                    <a:extLst>
                      <a:ext uri="{FF2B5EF4-FFF2-40B4-BE49-F238E27FC236}">
                        <a16:creationId xmlns:a16="http://schemas.microsoft.com/office/drawing/2014/main" id="{5463FCBF-B8E7-7E94-0450-6457054965F9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3604089" y="2409113"/>
                    <a:ext cx="942950" cy="221664"/>
                  </a:xfrm>
                  <a:prstGeom prst="rect">
                    <a:avLst/>
                  </a:prstGeom>
                  <a:blipFill>
                    <a:blip r:embed="rId9"/>
                    <a:stretch>
                      <a:fillRect l="-3226" r="-1290" b="-21622"/>
                    </a:stretch>
                  </a:blipFill>
                </p:spPr>
                <p:txBody>
                  <a:bodyPr/>
                  <a:lstStyle/>
                  <a:p>
                    <a:r>
                      <a:rPr lang="en-AU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3" name="TextBox 12">
                    <a:extLst>
                      <a:ext uri="{FF2B5EF4-FFF2-40B4-BE49-F238E27FC236}">
                        <a16:creationId xmlns:a16="http://schemas.microsoft.com/office/drawing/2014/main" id="{87316B3C-ECF4-DD22-5497-47D09DB4F4BF}"/>
                      </a:ext>
                    </a:extLst>
                  </p:cNvPr>
                  <p:cNvSpPr txBox="1"/>
                  <p:nvPr/>
                </p:nvSpPr>
                <p:spPr>
                  <a:xfrm>
                    <a:off x="862911" y="4145467"/>
                    <a:ext cx="3534878" cy="204480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0" bIns="0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m:rPr>
                              <m:sty m:val="p"/>
                            </m:rPr>
                            <a:rPr lang="en-US" sz="1100" b="0" i="0" smtClean="0">
                              <a:latin typeface="Cambria Math" panose="02040503050406030204" pitchFamily="18" charset="0"/>
                            </a:rPr>
                            <m:t>Δ</m:t>
                          </m:r>
                          <m:sSubSup>
                            <m:sSubSupPr>
                              <m:ctrlPr>
                                <a:rPr lang="en-US" sz="1100" b="0" i="1" smtClean="0"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en-US" sz="1100" b="0" i="1" smtClean="0">
                                  <a:latin typeface="Cambria Math" panose="02040503050406030204" pitchFamily="18" charset="0"/>
                                </a:rPr>
                                <m:t>𝐺</m:t>
                              </m:r>
                            </m:e>
                            <m:sub>
                              <m:r>
                                <m:rPr>
                                  <m:sty m:val="p"/>
                                </m:rPr>
                                <a:rPr lang="en-US" sz="1100" b="0" i="0" smtClean="0">
                                  <a:latin typeface="Cambria Math" panose="02040503050406030204" pitchFamily="18" charset="0"/>
                                </a:rPr>
                                <m:t>b</m:t>
                              </m:r>
                            </m:sub>
                            <m:sup>
                              <m:r>
                                <a:rPr lang="en-US" sz="1100" b="0" i="1" smtClean="0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sup>
                          </m:sSubSup>
                          <m:r>
                            <a:rPr lang="en-US" sz="1100" b="0" i="1" smtClean="0">
                              <a:latin typeface="Cambria Math" panose="02040503050406030204" pitchFamily="18" charset="0"/>
                            </a:rPr>
                            <m:t>=−</m:t>
                          </m:r>
                          <m:d>
                            <m:dPr>
                              <m:ctrlPr>
                                <a:rPr lang="en-US" sz="1100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sz="11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100" b="0" i="1" smtClean="0">
                                      <a:latin typeface="Cambria Math" panose="02040503050406030204" pitchFamily="18" charset="0"/>
                                    </a:rPr>
                                    <m:t>𝑊</m:t>
                                  </m:r>
                                </m:e>
                                <m:sub>
                                  <m:r>
                                    <m:rPr>
                                      <m:sty m:val="p"/>
                                    </m:rPr>
                                    <a:rPr lang="en-US" sz="1100" b="0" i="0" smtClean="0">
                                      <a:latin typeface="Cambria Math" panose="02040503050406030204" pitchFamily="18" charset="0"/>
                                    </a:rPr>
                                    <m:t>attach</m:t>
                                  </m:r>
                                </m:sub>
                              </m:sSub>
                              <m:r>
                                <a:rPr lang="en-US" sz="1100" b="0" i="1" smtClean="0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en-US" sz="11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100" b="0" i="1" smtClean="0">
                                      <a:latin typeface="Cambria Math" panose="02040503050406030204" pitchFamily="18" charset="0"/>
                                    </a:rPr>
                                    <m:t>𝑊</m:t>
                                  </m:r>
                                </m:e>
                                <m:sub>
                                  <m:r>
                                    <m:rPr>
                                      <m:sty m:val="p"/>
                                    </m:rPr>
                                    <a:rPr lang="en-US" sz="1100" b="0" i="0" smtClean="0">
                                      <a:latin typeface="Cambria Math" panose="02040503050406030204" pitchFamily="18" charset="0"/>
                                    </a:rPr>
                                    <m:t>pull</m:t>
                                  </m:r>
                                </m:sub>
                              </m:sSub>
                              <m:r>
                                <a:rPr lang="en-US" sz="1100" b="0" i="1" smtClean="0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en-US" sz="11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100" b="0" i="1" smtClean="0">
                                      <a:latin typeface="Cambria Math" panose="02040503050406030204" pitchFamily="18" charset="0"/>
                                    </a:rPr>
                                    <m:t>𝑊</m:t>
                                  </m:r>
                                </m:e>
                                <m:sub>
                                  <m:r>
                                    <m:rPr>
                                      <m:sty m:val="p"/>
                                    </m:rPr>
                                    <a:rPr lang="en-US" sz="1100" b="0" i="0" smtClean="0">
                                      <a:latin typeface="Cambria Math" panose="02040503050406030204" pitchFamily="18" charset="0"/>
                                    </a:rPr>
                                    <m:t>release</m:t>
                                  </m:r>
                                  <m:r>
                                    <a:rPr lang="en-US" sz="1100" b="0" i="0" smtClean="0">
                                      <a:latin typeface="Cambria Math" panose="02040503050406030204" pitchFamily="18" charset="0"/>
                                    </a:rPr>
                                    <m:t>−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sz="1100" b="0" i="0" smtClean="0">
                                      <a:latin typeface="Cambria Math" panose="02040503050406030204" pitchFamily="18" charset="0"/>
                                    </a:rPr>
                                    <m:t>host</m:t>
                                  </m:r>
                                </m:sub>
                              </m:sSub>
                              <m:r>
                                <a:rPr lang="en-US" sz="1100" b="0" i="1" smtClean="0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sSubSup>
                                <m:sSubSupPr>
                                  <m:ctrlPr>
                                    <a:rPr lang="en-US" sz="11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en-US" sz="1100" i="1">
                                      <a:latin typeface="Cambria Math" panose="02040503050406030204" pitchFamily="18" charset="0"/>
                                    </a:rPr>
                                    <m:t>𝑊</m:t>
                                  </m:r>
                                </m:e>
                                <m:sub>
                                  <m:r>
                                    <m:rPr>
                                      <m:sty m:val="p"/>
                                    </m:rPr>
                                    <a:rPr lang="en-US" sz="1100">
                                      <a:latin typeface="Cambria Math" panose="02040503050406030204" pitchFamily="18" charset="0"/>
                                    </a:rPr>
                                    <m:t>release</m:t>
                                  </m:r>
                                  <m:r>
                                    <a:rPr lang="en-US" sz="1100">
                                      <a:latin typeface="Cambria Math" panose="02040503050406030204" pitchFamily="18" charset="0"/>
                                    </a:rPr>
                                    <m:t>−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sz="1100" b="0" i="0" smtClean="0">
                                      <a:latin typeface="Cambria Math" panose="02040503050406030204" pitchFamily="18" charset="0"/>
                                    </a:rPr>
                                    <m:t>guest</m:t>
                                  </m:r>
                                </m:sub>
                                <m:sup>
                                  <m:r>
                                    <a:rPr lang="en-US" sz="1100" b="0" i="1" smtClean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sup>
                              </m:sSubSup>
                            </m:e>
                          </m:d>
                        </m:oMath>
                      </m:oMathPara>
                    </a14:m>
                    <a:endParaRPr sz="1100" dirty="0"/>
                  </a:p>
                </p:txBody>
              </p:sp>
            </mc:Choice>
            <mc:Fallback xmlns="">
              <p:sp>
                <p:nvSpPr>
                  <p:cNvPr id="13" name="TextBox 12">
                    <a:extLst>
                      <a:ext uri="{FF2B5EF4-FFF2-40B4-BE49-F238E27FC236}">
                        <a16:creationId xmlns:a16="http://schemas.microsoft.com/office/drawing/2014/main" id="{87316B3C-ECF4-DD22-5497-47D09DB4F4BF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862911" y="4145467"/>
                    <a:ext cx="3534878" cy="204480"/>
                  </a:xfrm>
                  <a:prstGeom prst="rect">
                    <a:avLst/>
                  </a:prstGeom>
                  <a:blipFill>
                    <a:blip r:embed="rId10"/>
                    <a:stretch>
                      <a:fillRect l="-345" b="-23529"/>
                    </a:stretch>
                  </a:blipFill>
                </p:spPr>
                <p:txBody>
                  <a:bodyPr/>
                  <a:lstStyle/>
                  <a:p>
                    <a:r>
                      <a:rPr lang="en-AU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9" name="TextBox 18">
                  <a:extLst>
                    <a:ext uri="{FF2B5EF4-FFF2-40B4-BE49-F238E27FC236}">
                      <a16:creationId xmlns:a16="http://schemas.microsoft.com/office/drawing/2014/main" id="{1EFCF408-4270-D52D-D54F-DF6AA80A6661}"/>
                    </a:ext>
                  </a:extLst>
                </p:cNvPr>
                <p:cNvSpPr txBox="1"/>
                <p:nvPr/>
              </p:nvSpPr>
              <p:spPr>
                <a:xfrm>
                  <a:off x="2029516" y="3466680"/>
                  <a:ext cx="885242" cy="184666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12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200" b="0" i="1" smtClean="0">
                                <a:latin typeface="Cambria Math" panose="02040503050406030204" pitchFamily="18" charset="0"/>
                              </a:rPr>
                              <m:t>𝑊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en-US" sz="1200" b="0" i="0" smtClean="0">
                                <a:latin typeface="Cambria Math" panose="02040503050406030204" pitchFamily="18" charset="0"/>
                              </a:rPr>
                              <m:t>release</m:t>
                            </m:r>
                            <m:r>
                              <a:rPr lang="en-US" sz="1200" b="0" i="0" smtClean="0">
                                <a:latin typeface="Cambria Math" panose="02040503050406030204" pitchFamily="18" charset="0"/>
                              </a:rPr>
                              <m:t>−</m:t>
                            </m:r>
                            <m:r>
                              <m:rPr>
                                <m:sty m:val="p"/>
                              </m:rPr>
                              <a:rPr lang="en-US" sz="1200" b="0" i="0" smtClean="0">
                                <a:latin typeface="Cambria Math" panose="02040503050406030204" pitchFamily="18" charset="0"/>
                              </a:rPr>
                              <m:t>host</m:t>
                            </m:r>
                          </m:sub>
                        </m:sSub>
                      </m:oMath>
                    </m:oMathPara>
                  </a14:m>
                  <a:endParaRPr sz="1200" dirty="0"/>
                </a:p>
              </p:txBody>
            </p:sp>
          </mc:Choice>
          <mc:Fallback xmlns="">
            <p:sp>
              <p:nvSpPr>
                <p:cNvPr id="19" name="TextBox 18">
                  <a:extLst>
                    <a:ext uri="{FF2B5EF4-FFF2-40B4-BE49-F238E27FC236}">
                      <a16:creationId xmlns:a16="http://schemas.microsoft.com/office/drawing/2014/main" id="{1EFCF408-4270-D52D-D54F-DF6AA80A6661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029516" y="3466680"/>
                  <a:ext cx="885242" cy="184666"/>
                </a:xfrm>
                <a:prstGeom prst="rect">
                  <a:avLst/>
                </a:prstGeom>
                <a:blipFill>
                  <a:blip r:embed="rId11"/>
                  <a:stretch>
                    <a:fillRect l="-3448" r="-1379" b="-20000"/>
                  </a:stretch>
                </a:blipFill>
              </p:spPr>
              <p:txBody>
                <a:bodyPr/>
                <a:lstStyle/>
                <a:p>
                  <a:r>
                    <a:rPr lang="en-AU">
                      <a:noFill/>
                    </a:rPr>
                    <a:t> </a:t>
                  </a:r>
                </a:p>
              </p:txBody>
            </p:sp>
          </mc:Fallback>
        </mc:AlternateContent>
      </p:grpSp>
    </p:spTree>
    <p:extLst>
      <p:ext uri="{BB962C8B-B14F-4D97-AF65-F5344CB8AC3E}">
        <p14:creationId xmlns:p14="http://schemas.microsoft.com/office/powerpoint/2010/main" val="20132887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Google Shape;237;g23e09a1bcf9_0_128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</a:pPr>
            <a:r>
              <a:rPr lang="en-US" dirty="0"/>
              <a:t>Host-Guest Binding</a:t>
            </a:r>
            <a:endParaRPr dirty="0"/>
          </a:p>
        </p:txBody>
      </p:sp>
      <p:sp>
        <p:nvSpPr>
          <p:cNvPr id="238" name="Google Shape;238;g23e09a1bcf9_0_128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indent="-330200">
              <a:buFont typeface="Arial"/>
              <a:buChar char="•"/>
            </a:pPr>
            <a:r>
              <a:rPr lang="en-US" sz="1100" dirty="0"/>
              <a:t>Host molecules</a:t>
            </a:r>
            <a:endParaRPr sz="1100" dirty="0"/>
          </a:p>
          <a:p>
            <a:pPr marL="763270" lvl="1" indent="-171450">
              <a:buSzPts val="1100"/>
              <a:buFont typeface="Courier New" panose="02070309020205020404" pitchFamily="49" charset="0"/>
              <a:buChar char="o"/>
            </a:pPr>
            <a:r>
              <a:rPr lang="en-US" sz="1100" dirty="0"/>
              <a:t>cyclodextrins – </a:t>
            </a:r>
            <a:r>
              <a:rPr lang="en-US" sz="1100" dirty="0">
                <a:solidFill>
                  <a:srgbClr val="000000"/>
                </a:solidFill>
              </a:rPr>
              <a:t>𝛼CD, </a:t>
            </a:r>
            <a:r>
              <a:rPr lang="en-US" sz="1100" i="1" dirty="0">
                <a:solidFill>
                  <a:srgbClr val="000000"/>
                </a:solidFill>
              </a:rPr>
              <a:t>β</a:t>
            </a:r>
            <a:r>
              <a:rPr lang="en-US" sz="1100" dirty="0">
                <a:solidFill>
                  <a:srgbClr val="000000"/>
                </a:solidFill>
              </a:rPr>
              <a:t>CD</a:t>
            </a:r>
            <a:endParaRPr dirty="0"/>
          </a:p>
          <a:p>
            <a:pPr marL="763270" lvl="1" indent="-17145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100"/>
              <a:buFont typeface="Courier New" panose="02070309020205020404" pitchFamily="49" charset="0"/>
              <a:buChar char="o"/>
            </a:pPr>
            <a:r>
              <a:rPr lang="en-US" sz="1100" dirty="0"/>
              <a:t>cucurbiturils – CB7, CB8</a:t>
            </a:r>
            <a:endParaRPr dirty="0"/>
          </a:p>
          <a:p>
            <a:pPr marL="763270" lvl="1" indent="-17145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100"/>
              <a:buFont typeface="Courier New" panose="02070309020205020404" pitchFamily="49" charset="0"/>
              <a:buChar char="o"/>
            </a:pPr>
            <a:r>
              <a:rPr lang="en-US" sz="1100" dirty="0"/>
              <a:t>octa-acids – OA, TEMOA</a:t>
            </a:r>
            <a:endParaRPr sz="1100" dirty="0"/>
          </a:p>
          <a:p>
            <a:pPr marL="0" lvl="0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SzPts val="1600"/>
              <a:buNone/>
            </a:pPr>
            <a:endParaRPr sz="1100" dirty="0"/>
          </a:p>
          <a:p>
            <a:pPr lvl="0" indent="-330200">
              <a:buFont typeface="Arial"/>
              <a:buChar char="•"/>
            </a:pPr>
            <a:r>
              <a:rPr lang="en-US" sz="1100" dirty="0"/>
              <a:t>126 host-guest complexes</a:t>
            </a:r>
            <a:endParaRPr sz="1100" dirty="0"/>
          </a:p>
          <a:p>
            <a:pPr marL="763270" lvl="1" indent="-171450">
              <a:buSzPts val="1100"/>
              <a:buFont typeface="Courier New" panose="02070309020205020404" pitchFamily="49" charset="0"/>
              <a:buChar char="o"/>
            </a:pPr>
            <a:r>
              <a:rPr lang="en-US" sz="1100" dirty="0"/>
              <a:t>SAMPL Challenges</a:t>
            </a:r>
            <a:endParaRPr sz="1100" dirty="0"/>
          </a:p>
          <a:p>
            <a:pPr marL="763270" lvl="1" indent="-171450">
              <a:buSzPts val="1100"/>
              <a:buFont typeface="Courier New" panose="02070309020205020404" pitchFamily="49" charset="0"/>
              <a:buChar char="o"/>
            </a:pPr>
            <a:r>
              <a:rPr lang="en-US" sz="1100" dirty="0"/>
              <a:t>amines, cyclic alcohols, carboxylates and drug-like molecules</a:t>
            </a:r>
          </a:p>
          <a:p>
            <a:pPr marL="134620" indent="0">
              <a:buSzPts val="1100"/>
            </a:pPr>
            <a:endParaRPr sz="1000" dirty="0"/>
          </a:p>
          <a:p>
            <a:pPr indent="-330200">
              <a:buFont typeface="Arial"/>
              <a:buChar char="•"/>
            </a:pPr>
            <a:r>
              <a:rPr lang="en-US" sz="1100" b="1" dirty="0"/>
              <a:t>Training set </a:t>
            </a:r>
            <a:r>
              <a:rPr lang="en-US" sz="1100" dirty="0"/>
              <a:t>– 36 complexes</a:t>
            </a:r>
            <a:endParaRPr sz="1100" dirty="0"/>
          </a:p>
        </p:txBody>
      </p:sp>
      <p:sp>
        <p:nvSpPr>
          <p:cNvPr id="239" name="Google Shape;239;g23e09a1bcf9_0_128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en-US"/>
              <a:t>7</a:t>
            </a:fld>
            <a:endParaRPr/>
          </a:p>
        </p:txBody>
      </p:sp>
      <p:sp>
        <p:nvSpPr>
          <p:cNvPr id="240" name="Google Shape;240;g23e09a1bcf9_0_128"/>
          <p:cNvSpPr txBox="1">
            <a:spLocks noGrp="1"/>
          </p:cNvSpPr>
          <p:nvPr>
            <p:ph type="body" idx="2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>
              <a:buSzPct val="108108"/>
            </a:pPr>
            <a:r>
              <a:rPr lang="en-US" sz="1700" dirty="0"/>
              <a:t>Data Set</a:t>
            </a:r>
            <a:endParaRPr sz="1700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4E01BE9-BBDE-F0B9-1F68-130646985D5E}"/>
              </a:ext>
            </a:extLst>
          </p:cNvPr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pPr lvl="0"/>
            <a:r>
              <a:rPr lang="en-US" dirty="0"/>
              <a:t>Taproom Database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F5E9F55-C836-51E6-C819-FE593CBB4B17}"/>
              </a:ext>
            </a:extLst>
          </p:cNvPr>
          <p:cNvSpPr txBox="1"/>
          <p:nvPr/>
        </p:nvSpPr>
        <p:spPr>
          <a:xfrm>
            <a:off x="678813" y="4379554"/>
            <a:ext cx="351731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u="sng" dirty="0">
                <a:solidFill>
                  <a:schemeClr val="accent2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https://github.com/slochower/host-guest-benchmarks</a:t>
            </a:r>
            <a:r>
              <a:rPr lang="en-US" sz="1100" dirty="0">
                <a:solidFill>
                  <a:schemeClr val="accent2"/>
                </a:solidFill>
              </a:rPr>
              <a:t> </a:t>
            </a:r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CDC1428E-1F2B-E31D-6A3C-133465C5E557}"/>
              </a:ext>
            </a:extLst>
          </p:cNvPr>
          <p:cNvGrpSpPr/>
          <p:nvPr/>
        </p:nvGrpSpPr>
        <p:grpSpPr>
          <a:xfrm>
            <a:off x="4154784" y="1200150"/>
            <a:ext cx="2035058" cy="1562421"/>
            <a:chOff x="4001358" y="1259517"/>
            <a:chExt cx="2035058" cy="1562421"/>
          </a:xfrm>
        </p:grpSpPr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FA1D67F7-580F-66C1-AAA2-EE9E1D0F96BD}"/>
                </a:ext>
              </a:extLst>
            </p:cNvPr>
            <p:cNvGrpSpPr/>
            <p:nvPr/>
          </p:nvGrpSpPr>
          <p:grpSpPr>
            <a:xfrm>
              <a:off x="4001358" y="1438795"/>
              <a:ext cx="2035058" cy="1383143"/>
              <a:chOff x="5252642" y="971283"/>
              <a:chExt cx="2035058" cy="1383143"/>
            </a:xfrm>
          </p:grpSpPr>
          <p:pic>
            <p:nvPicPr>
              <p:cNvPr id="13" name="Picture 12" descr="A picture containing donut&#10;&#10;Description automatically generated">
                <a:extLst>
                  <a:ext uri="{FF2B5EF4-FFF2-40B4-BE49-F238E27FC236}">
                    <a16:creationId xmlns:a16="http://schemas.microsoft.com/office/drawing/2014/main" id="{0811BC17-701B-F026-439F-381DCB082F0F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/>
              <a:srcRect l="10279" r="13054"/>
              <a:stretch/>
            </p:blipFill>
            <p:spPr>
              <a:xfrm>
                <a:off x="6025814" y="971283"/>
                <a:ext cx="1261886" cy="1383143"/>
              </a:xfrm>
              <a:prstGeom prst="rect">
                <a:avLst/>
              </a:prstGeom>
            </p:spPr>
          </p:pic>
          <p:pic>
            <p:nvPicPr>
              <p:cNvPr id="23" name="Picture 22" descr="A picture containing sketch, drawing, art, design&#10;&#10;Description automatically generated">
                <a:extLst>
                  <a:ext uri="{FF2B5EF4-FFF2-40B4-BE49-F238E27FC236}">
                    <a16:creationId xmlns:a16="http://schemas.microsoft.com/office/drawing/2014/main" id="{FFB0710B-47CE-6E80-9A83-54A3A7C4F99E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/>
              <a:srcRect l="27043" r="25756"/>
              <a:stretch/>
            </p:blipFill>
            <p:spPr>
              <a:xfrm>
                <a:off x="5252642" y="971283"/>
                <a:ext cx="776897" cy="1383143"/>
              </a:xfrm>
              <a:prstGeom prst="rect">
                <a:avLst/>
              </a:prstGeom>
            </p:spPr>
          </p:pic>
        </p:grp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150E7757-9F43-9F56-DAB5-15F1ABD0FE6D}"/>
                </a:ext>
              </a:extLst>
            </p:cNvPr>
            <p:cNvSpPr txBox="1"/>
            <p:nvPr/>
          </p:nvSpPr>
          <p:spPr>
            <a:xfrm>
              <a:off x="4419600" y="1259517"/>
              <a:ext cx="102784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dirty="0"/>
                <a:t>Cyclodextrin</a:t>
              </a:r>
              <a:endParaRPr sz="1200" dirty="0"/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E3EE348B-A86C-D1BD-591B-67FFDF7339B0}"/>
              </a:ext>
            </a:extLst>
          </p:cNvPr>
          <p:cNvGrpSpPr/>
          <p:nvPr/>
        </p:nvGrpSpPr>
        <p:grpSpPr>
          <a:xfrm>
            <a:off x="6759851" y="1200149"/>
            <a:ext cx="2096478" cy="1562422"/>
            <a:chOff x="6818922" y="1259517"/>
            <a:chExt cx="2096478" cy="1562422"/>
          </a:xfrm>
        </p:grpSpPr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D673BAF2-0E8C-95BC-12E5-2CB2B254633D}"/>
                </a:ext>
              </a:extLst>
            </p:cNvPr>
            <p:cNvGrpSpPr/>
            <p:nvPr/>
          </p:nvGrpSpPr>
          <p:grpSpPr>
            <a:xfrm>
              <a:off x="6818922" y="1438795"/>
              <a:ext cx="2096478" cy="1383144"/>
              <a:chOff x="5252642" y="2354425"/>
              <a:chExt cx="2096478" cy="1383144"/>
            </a:xfrm>
          </p:grpSpPr>
          <p:pic>
            <p:nvPicPr>
              <p:cNvPr id="15" name="Picture 14">
                <a:extLst>
                  <a:ext uri="{FF2B5EF4-FFF2-40B4-BE49-F238E27FC236}">
                    <a16:creationId xmlns:a16="http://schemas.microsoft.com/office/drawing/2014/main" id="{3AD537AB-FD0F-9977-CDC0-C0CEE001E570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/>
              <a:srcRect l="10505" r="9322"/>
              <a:stretch/>
            </p:blipFill>
            <p:spPr>
              <a:xfrm>
                <a:off x="6029539" y="2354426"/>
                <a:ext cx="1319581" cy="1383143"/>
              </a:xfrm>
              <a:prstGeom prst="rect">
                <a:avLst/>
              </a:prstGeom>
            </p:spPr>
          </p:pic>
          <p:pic>
            <p:nvPicPr>
              <p:cNvPr id="17" name="Picture 16" descr="A picture containing art, sketch&#10;&#10;Description automatically generated">
                <a:extLst>
                  <a:ext uri="{FF2B5EF4-FFF2-40B4-BE49-F238E27FC236}">
                    <a16:creationId xmlns:a16="http://schemas.microsoft.com/office/drawing/2014/main" id="{A680DA66-65BB-F95F-7594-F5BBBCD631F2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7"/>
              <a:srcRect l="26399" r="26399"/>
              <a:stretch/>
            </p:blipFill>
            <p:spPr>
              <a:xfrm>
                <a:off x="5252642" y="2354425"/>
                <a:ext cx="776897" cy="1383143"/>
              </a:xfrm>
              <a:prstGeom prst="rect">
                <a:avLst/>
              </a:prstGeom>
            </p:spPr>
          </p:pic>
        </p:grp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E6DC6269-5E80-487C-1BC1-0B388AADE52E}"/>
                </a:ext>
              </a:extLst>
            </p:cNvPr>
            <p:cNvSpPr txBox="1"/>
            <p:nvPr/>
          </p:nvSpPr>
          <p:spPr>
            <a:xfrm>
              <a:off x="7240889" y="1259517"/>
              <a:ext cx="958917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dirty="0"/>
                <a:t>Cucurbituril</a:t>
              </a:r>
              <a:endParaRPr sz="1200" dirty="0"/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EB218F9E-586A-AFE0-493B-8BB752CBFE6D}"/>
              </a:ext>
            </a:extLst>
          </p:cNvPr>
          <p:cNvGrpSpPr/>
          <p:nvPr/>
        </p:nvGrpSpPr>
        <p:grpSpPr>
          <a:xfrm>
            <a:off x="4995679" y="2816562"/>
            <a:ext cx="2882369" cy="1829865"/>
            <a:chOff x="5111011" y="2816562"/>
            <a:chExt cx="2882369" cy="1829865"/>
          </a:xfrm>
        </p:grpSpPr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29ECA3B5-C710-9851-9080-7C1521274304}"/>
                </a:ext>
              </a:extLst>
            </p:cNvPr>
            <p:cNvGrpSpPr/>
            <p:nvPr/>
          </p:nvGrpSpPr>
          <p:grpSpPr>
            <a:xfrm>
              <a:off x="5111011" y="2849113"/>
              <a:ext cx="2882369" cy="1797314"/>
              <a:chOff x="5111011" y="3054853"/>
              <a:chExt cx="2882369" cy="1797314"/>
            </a:xfrm>
          </p:grpSpPr>
          <p:pic>
            <p:nvPicPr>
              <p:cNvPr id="19" name="Picture 18" descr="A picture containing art, sketch, design&#10;&#10;Description automatically generated">
                <a:extLst>
                  <a:ext uri="{FF2B5EF4-FFF2-40B4-BE49-F238E27FC236}">
                    <a16:creationId xmlns:a16="http://schemas.microsoft.com/office/drawing/2014/main" id="{90C77BC8-C5AE-A8AD-1A47-2BBC7D475C91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8"/>
              <a:srcRect l="16772" r="15844"/>
              <a:stretch/>
            </p:blipFill>
            <p:spPr>
              <a:xfrm>
                <a:off x="6552195" y="3054853"/>
                <a:ext cx="1441185" cy="1797312"/>
              </a:xfrm>
              <a:prstGeom prst="rect">
                <a:avLst/>
              </a:prstGeom>
            </p:spPr>
          </p:pic>
          <p:pic>
            <p:nvPicPr>
              <p:cNvPr id="21" name="Picture 20" descr="A picture containing sketch, drawing, art&#10;&#10;Description automatically generated">
                <a:extLst>
                  <a:ext uri="{FF2B5EF4-FFF2-40B4-BE49-F238E27FC236}">
                    <a16:creationId xmlns:a16="http://schemas.microsoft.com/office/drawing/2014/main" id="{DD87077C-814B-D06B-B9FE-4EDF56AF1328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9"/>
              <a:srcRect l="14989" r="17627"/>
              <a:stretch/>
            </p:blipFill>
            <p:spPr>
              <a:xfrm>
                <a:off x="5111011" y="3054853"/>
                <a:ext cx="1441186" cy="1797314"/>
              </a:xfrm>
              <a:prstGeom prst="rect">
                <a:avLst/>
              </a:prstGeom>
            </p:spPr>
          </p:pic>
        </p:grp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5BDADA12-7193-3185-70D9-F03C5B8B7255}"/>
                </a:ext>
              </a:extLst>
            </p:cNvPr>
            <p:cNvSpPr txBox="1"/>
            <p:nvPr/>
          </p:nvSpPr>
          <p:spPr>
            <a:xfrm>
              <a:off x="6131247" y="2816562"/>
              <a:ext cx="841897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/>
                <a:t>Octa-acid</a:t>
              </a:r>
              <a:endParaRPr sz="1200" dirty="0"/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g23e09a1bcf9_0_168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</a:pPr>
            <a:r>
              <a:rPr lang="en-US" dirty="0"/>
              <a:t>Host-Guest Binding</a:t>
            </a:r>
            <a:endParaRPr dirty="0"/>
          </a:p>
        </p:txBody>
      </p:sp>
      <p:sp>
        <p:nvSpPr>
          <p:cNvPr id="214" name="Google Shape;214;g23e09a1bcf9_0_168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457200" lvl="0" indent="-330200" algn="just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SzPts val="1600"/>
              <a:buFont typeface="Arial"/>
              <a:buChar char="•"/>
            </a:pPr>
            <a:r>
              <a:rPr lang="en-US" sz="1100" dirty="0"/>
              <a:t>Open Force Field v2.0.0 “Sage”</a:t>
            </a:r>
            <a:endParaRPr dirty="0"/>
          </a:p>
          <a:p>
            <a:pPr marL="457200" lvl="0" indent="-228600" algn="just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SzPts val="1600"/>
              <a:buFont typeface="Arial"/>
              <a:buNone/>
            </a:pPr>
            <a:endParaRPr sz="1100" dirty="0"/>
          </a:p>
          <a:p>
            <a:pPr marL="457200" lvl="0" indent="-330200" algn="just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SzPts val="1600"/>
              <a:buFont typeface="Arial"/>
              <a:buChar char="•"/>
            </a:pPr>
            <a:r>
              <a:rPr lang="en-US" sz="1100" dirty="0"/>
              <a:t>Partial Charges – AM1-BCC ELF10</a:t>
            </a:r>
            <a:endParaRPr dirty="0"/>
          </a:p>
          <a:p>
            <a:pPr marL="171450" lvl="0" indent="-69850" algn="just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SzPts val="1600"/>
              <a:buFont typeface="Arial"/>
              <a:buNone/>
            </a:pPr>
            <a:endParaRPr sz="1100" dirty="0"/>
          </a:p>
          <a:p>
            <a:pPr lvl="0" indent="-330200" algn="l">
              <a:buFont typeface="Arial"/>
              <a:buChar char="•"/>
            </a:pPr>
            <a:r>
              <a:rPr lang="en-US" sz="1100" dirty="0"/>
              <a:t>Generalized Born Implicit Solvent – OBC2 model (﻿</a:t>
            </a:r>
            <a:r>
              <a:rPr lang="en-US" sz="1100" dirty="0" err="1"/>
              <a:t>Onufriev</a:t>
            </a:r>
            <a:r>
              <a:rPr lang="en-US" sz="1100" dirty="0"/>
              <a:t> et. al. 2004)</a:t>
            </a:r>
            <a:endParaRPr dirty="0"/>
          </a:p>
        </p:txBody>
      </p:sp>
      <p:sp>
        <p:nvSpPr>
          <p:cNvPr id="215" name="Google Shape;215;g23e09a1bcf9_0_168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en-US"/>
              <a:t>8</a:t>
            </a:fld>
            <a:endParaRPr/>
          </a:p>
        </p:txBody>
      </p:sp>
      <p:sp>
        <p:nvSpPr>
          <p:cNvPr id="216" name="Google Shape;216;g23e09a1bcf9_0_168"/>
          <p:cNvSpPr txBox="1">
            <a:spLocks noGrp="1"/>
          </p:cNvSpPr>
          <p:nvPr>
            <p:ph type="body" idx="2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2500" lnSpcReduction="10000"/>
          </a:bodyPr>
          <a:lstStyle/>
          <a:p>
            <a:pPr marL="457200" lvl="0" indent="-2286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15581"/>
              </a:buClr>
              <a:buSzPct val="108108"/>
              <a:buNone/>
            </a:pPr>
            <a:r>
              <a:rPr lang="en-US" dirty="0"/>
              <a:t>Force Field</a:t>
            </a:r>
            <a:endParaRPr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8115318-E90C-4AB7-CEC8-92FB614FA71C}"/>
              </a:ext>
            </a:extLst>
          </p:cNvPr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en-US" dirty="0"/>
              <a:t>Potential Function</a:t>
            </a:r>
            <a:endParaRPr dirty="0"/>
          </a:p>
        </p:txBody>
      </p:sp>
      <p:sp>
        <p:nvSpPr>
          <p:cNvPr id="219" name="Google Shape;219;g23e09a1bcf9_0_168"/>
          <p:cNvSpPr txBox="1">
            <a:spLocks noGrp="1"/>
          </p:cNvSpPr>
          <p:nvPr>
            <p:ph type="body" idx="4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lvl="0" indent="-330200">
              <a:buFont typeface="Arial"/>
              <a:buChar char="•"/>
            </a:pPr>
            <a:r>
              <a:rPr lang="en-US" sz="1100" i="1" dirty="0"/>
              <a:t>mBondi2</a:t>
            </a:r>
            <a:r>
              <a:rPr lang="en-US" sz="1100" dirty="0"/>
              <a:t> radii as the initial values</a:t>
            </a:r>
          </a:p>
          <a:p>
            <a:pPr lvl="0" indent="-330200">
              <a:buFont typeface="Arial"/>
              <a:buChar char="•"/>
            </a:pPr>
            <a:endParaRPr lang="en-US" sz="1100" dirty="0"/>
          </a:p>
          <a:p>
            <a:pPr indent="-330200">
              <a:buFont typeface="Arial"/>
              <a:buChar char="•"/>
            </a:pPr>
            <a:r>
              <a:rPr lang="en-US" sz="1100" dirty="0"/>
              <a:t>Optimize all 5 relevant GB radii</a:t>
            </a:r>
          </a:p>
          <a:p>
            <a:pPr marL="457200" lvl="0" indent="-330200" algn="just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SzPts val="1600"/>
              <a:buFont typeface="Arial"/>
              <a:buChar char="•"/>
            </a:pPr>
            <a:endParaRPr lang="en-US" dirty="0"/>
          </a:p>
          <a:p>
            <a:pPr marL="457200" lvl="0" indent="-228600" algn="just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SzPts val="1600"/>
              <a:buNone/>
            </a:pPr>
            <a:endParaRPr sz="1100" dirty="0"/>
          </a:p>
          <a:p>
            <a:pPr marL="457200" lvl="0" indent="-228600" algn="just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SzPts val="1600"/>
              <a:buNone/>
            </a:pPr>
            <a:endParaRPr sz="1100" dirty="0"/>
          </a:p>
          <a:p>
            <a:pPr marL="457200" lvl="0" indent="-228600" algn="just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SzPts val="1600"/>
              <a:buNone/>
            </a:pPr>
            <a:endParaRPr sz="1100" dirty="0"/>
          </a:p>
          <a:p>
            <a:pPr marL="457200" lvl="0" indent="-228600" algn="just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SzPts val="1600"/>
              <a:buNone/>
            </a:pPr>
            <a:endParaRPr sz="1100" dirty="0"/>
          </a:p>
          <a:p>
            <a:pPr marL="457200" lvl="0" indent="-228600" algn="just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SzPts val="1600"/>
              <a:buNone/>
            </a:pPr>
            <a:endParaRPr sz="1100" dirty="0"/>
          </a:p>
          <a:p>
            <a:pPr marL="457200" lvl="0" indent="-228600" algn="just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SzPts val="1600"/>
              <a:buNone/>
            </a:pPr>
            <a:endParaRPr sz="1100" dirty="0"/>
          </a:p>
          <a:p>
            <a:pPr marL="457200" lvl="0" indent="-228600" algn="just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SzPts val="1600"/>
              <a:buNone/>
            </a:pPr>
            <a:endParaRPr sz="1100" dirty="0"/>
          </a:p>
        </p:txBody>
      </p:sp>
      <p:sp>
        <p:nvSpPr>
          <p:cNvPr id="220" name="Google Shape;220;g23e09a1bcf9_0_168"/>
          <p:cNvSpPr txBox="1">
            <a:spLocks noGrp="1"/>
          </p:cNvSpPr>
          <p:nvPr>
            <p:ph type="body" idx="5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2500" lnSpcReduction="10000"/>
          </a:bodyPr>
          <a:lstStyle/>
          <a:p>
            <a:pPr marL="457200" lvl="0" indent="-2286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15581"/>
              </a:buClr>
              <a:buSzPct val="108108"/>
              <a:buNone/>
            </a:pPr>
            <a:r>
              <a:rPr lang="en-US" dirty="0"/>
              <a:t>Parameter Optimization</a:t>
            </a:r>
            <a:endParaRPr dirty="0"/>
          </a:p>
        </p:txBody>
      </p:sp>
      <p:graphicFrame>
        <p:nvGraphicFramePr>
          <p:cNvPr id="221" name="Google Shape;221;g23e09a1bcf9_0_168"/>
          <p:cNvGraphicFramePr/>
          <p:nvPr>
            <p:extLst>
              <p:ext uri="{D42A27DB-BD31-4B8C-83A1-F6EECF244321}">
                <p14:modId xmlns:p14="http://schemas.microsoft.com/office/powerpoint/2010/main" val="42654503"/>
              </p:ext>
            </p:extLst>
          </p:nvPr>
        </p:nvGraphicFramePr>
        <p:xfrm>
          <a:off x="5103882" y="2535852"/>
          <a:ext cx="3201918" cy="1539300"/>
        </p:xfrm>
        <a:graphic>
          <a:graphicData uri="http://schemas.openxmlformats.org/drawingml/2006/table">
            <a:tbl>
              <a:tblPr firstRow="1" bandRow="1">
                <a:noFill/>
                <a:tableStyleId>{31EEF1A8-7B6B-465D-9E80-A49EEBCE29B5}</a:tableStyleId>
              </a:tblPr>
              <a:tblGrid>
                <a:gridCol w="1067306">
                  <a:extLst>
                    <a:ext uri="{9D8B030D-6E8A-4147-A177-3AD203B41FA5}">
                      <a16:colId xmlns:a16="http://schemas.microsoft.com/office/drawing/2014/main" val="76873361"/>
                    </a:ext>
                  </a:extLst>
                </a:gridCol>
                <a:gridCol w="106730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6730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725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1" u="none" strike="noStrike" cap="none" dirty="0"/>
                        <a:t>Atom Type</a:t>
                      </a:r>
                      <a:endParaRPr sz="1000" b="1" u="none" strike="noStrike" cap="none" dirty="0"/>
                    </a:p>
                  </a:txBody>
                  <a:tcPr marL="91450" marR="91450" marT="45725" marB="45725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1" u="none" strike="noStrike" cap="none" dirty="0"/>
                        <a:t>SMIRKS</a:t>
                      </a:r>
                      <a:endParaRPr sz="1000" b="1" u="none" strike="noStrike" cap="none" dirty="0"/>
                    </a:p>
                  </a:txBody>
                  <a:tcPr marL="91450" marR="91450" marT="45725" marB="45725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1" u="none" strike="noStrike" cap="none" dirty="0"/>
                        <a:t>GB Radius (Å)</a:t>
                      </a:r>
                      <a:endParaRPr sz="1000" b="1" u="none" strike="noStrike" cap="none" dirty="0"/>
                    </a:p>
                  </a:txBody>
                  <a:tcPr marL="91450" marR="91450" marT="45725" marB="45725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832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 b="0" i="0" u="none" strike="noStrike" cap="none" dirty="0">
                          <a:solidFill>
                            <a:srgbClr val="032563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H</a:t>
                      </a:r>
                      <a:endParaRPr sz="1100" b="0" i="0" u="none" strike="noStrike" cap="none" dirty="0">
                        <a:solidFill>
                          <a:srgbClr val="032563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50" marR="91450" marT="45725" marB="45725" anchor="ctr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 b="0" i="0" u="none" strike="noStrike" cap="none" dirty="0">
                          <a:solidFill>
                            <a:srgbClr val="032563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[#1:1]</a:t>
                      </a:r>
                      <a:endParaRPr sz="1100" b="0" i="0" u="none" strike="noStrike" cap="none" dirty="0">
                        <a:solidFill>
                          <a:srgbClr val="032563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50" marR="91450" marT="45725" marB="45725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u="none" strike="noStrike" cap="none" dirty="0"/>
                        <a:t>1.20</a:t>
                      </a:r>
                      <a:endParaRPr sz="1000" u="none" strike="noStrike" cap="none" dirty="0"/>
                    </a:p>
                  </a:txBody>
                  <a:tcPr marL="91450" marR="91450" marT="45725" marB="45725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832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1100" b="0" i="0" u="none" strike="noStrike" cap="none" dirty="0">
                          <a:solidFill>
                            <a:srgbClr val="032563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H-N</a:t>
                      </a:r>
                      <a:endParaRPr sz="1100" b="0" i="0" u="none" strike="noStrike" cap="none" dirty="0">
                        <a:solidFill>
                          <a:srgbClr val="032563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50" marR="91450" marT="45725" marB="45725" anchor="ctr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1100" b="0" i="0" u="none" strike="noStrike" cap="none" dirty="0">
                          <a:solidFill>
                            <a:srgbClr val="032563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[#1:1]-[#7]</a:t>
                      </a:r>
                      <a:endParaRPr sz="1100" b="0" i="0" u="none" strike="noStrike" cap="none" dirty="0">
                        <a:solidFill>
                          <a:srgbClr val="032563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50" marR="91450" marT="45725" marB="45725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u="none" strike="noStrike" cap="none" dirty="0"/>
                        <a:t>1.30</a:t>
                      </a:r>
                      <a:endParaRPr sz="1000" u="none" strike="noStrike" cap="none" dirty="0"/>
                    </a:p>
                  </a:txBody>
                  <a:tcPr marL="91450" marR="91450" marT="45725" marB="45725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832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1100" b="0" i="0" u="none" strike="noStrike" cap="none" dirty="0">
                          <a:solidFill>
                            <a:srgbClr val="032563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C</a:t>
                      </a:r>
                      <a:endParaRPr sz="1100" b="0" i="0" u="none" strike="noStrike" cap="none" dirty="0">
                        <a:solidFill>
                          <a:srgbClr val="032563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50" marR="91450" marT="45725" marB="45725" anchor="ctr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1100" b="0" i="0" u="none" strike="noStrike" cap="none" dirty="0">
                          <a:solidFill>
                            <a:srgbClr val="032563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[#6:1]</a:t>
                      </a:r>
                      <a:endParaRPr sz="1100" b="0" i="0" u="none" strike="noStrike" cap="none" dirty="0">
                        <a:solidFill>
                          <a:srgbClr val="032563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50" marR="91450" marT="45725" marB="45725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u="none" strike="noStrike" cap="none" dirty="0"/>
                        <a:t>1.70</a:t>
                      </a:r>
                      <a:endParaRPr sz="1000" u="none" strike="noStrike" cap="none" dirty="0"/>
                    </a:p>
                  </a:txBody>
                  <a:tcPr marL="91450" marR="91450" marT="45725" marB="45725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832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1100" b="0" i="0" u="none" strike="noStrike" cap="none" dirty="0">
                          <a:solidFill>
                            <a:srgbClr val="032563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N</a:t>
                      </a:r>
                      <a:endParaRPr sz="1100" b="0" i="0" u="none" strike="noStrike" cap="none" dirty="0">
                        <a:solidFill>
                          <a:srgbClr val="032563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50" marR="91450" marT="45725" marB="45725" anchor="ctr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1100" b="0" i="0" u="none" strike="noStrike" cap="none" dirty="0">
                          <a:solidFill>
                            <a:srgbClr val="032563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[#7:1]</a:t>
                      </a:r>
                      <a:endParaRPr sz="1100" b="0" i="0" u="none" strike="noStrike" cap="none" dirty="0">
                        <a:solidFill>
                          <a:srgbClr val="032563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50" marR="91450" marT="45725" marB="45725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u="none" strike="noStrike" cap="none" dirty="0"/>
                        <a:t>1.55</a:t>
                      </a:r>
                      <a:endParaRPr sz="1000" u="none" strike="noStrike" cap="none" dirty="0"/>
                    </a:p>
                  </a:txBody>
                  <a:tcPr marL="91450" marR="91450" marT="45725" marB="45725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8832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1100" b="0" i="0" u="none" strike="noStrike" cap="none" dirty="0">
                          <a:solidFill>
                            <a:srgbClr val="032563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O</a:t>
                      </a:r>
                      <a:endParaRPr sz="1100" b="0" i="0" u="none" strike="noStrike" cap="none" dirty="0">
                        <a:solidFill>
                          <a:srgbClr val="032563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50" marR="91450" marT="45725" marB="45725" anchor="ctr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1100" b="0" i="0" u="none" strike="noStrike" cap="none" dirty="0">
                          <a:solidFill>
                            <a:srgbClr val="032563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[#8:1]</a:t>
                      </a:r>
                      <a:endParaRPr sz="1100" b="0" i="0" u="none" strike="noStrike" cap="none" dirty="0">
                        <a:solidFill>
                          <a:srgbClr val="032563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50" marR="91450" marT="45725" marB="45725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u="none" strike="noStrike" cap="none" dirty="0"/>
                        <a:t>1.50</a:t>
                      </a:r>
                      <a:endParaRPr sz="1000" u="none" strike="noStrike" cap="none" dirty="0"/>
                    </a:p>
                  </a:txBody>
                  <a:tcPr marL="91450" marR="91450" marT="45725" marB="45725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pic>
        <p:nvPicPr>
          <p:cNvPr id="224" name="Google Shape;224;g23e09a1bcf9_0_16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959230" y="1549624"/>
            <a:ext cx="406490" cy="40649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497C51E5-6F42-294B-2AB8-FC71A85E48AA}"/>
              </a:ext>
            </a:extLst>
          </p:cNvPr>
          <p:cNvGrpSpPr/>
          <p:nvPr/>
        </p:nvGrpSpPr>
        <p:grpSpPr>
          <a:xfrm>
            <a:off x="1065282" y="2836892"/>
            <a:ext cx="2381720" cy="1893150"/>
            <a:chOff x="984000" y="2736000"/>
            <a:chExt cx="2381720" cy="1893150"/>
          </a:xfrm>
        </p:grpSpPr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81E2630B-5DAD-D07D-8911-974450F2FADA}"/>
                </a:ext>
              </a:extLst>
            </p:cNvPr>
            <p:cNvSpPr/>
            <p:nvPr/>
          </p:nvSpPr>
          <p:spPr>
            <a:xfrm>
              <a:off x="984000" y="2736000"/>
              <a:ext cx="2381720" cy="1893150"/>
            </a:xfrm>
            <a:prstGeom prst="rect">
              <a:avLst/>
            </a:prstGeom>
            <a:pattFill prst="ltUpDiag">
              <a:fgClr>
                <a:srgbClr val="FF0000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24085CD5-CEED-6F12-D497-082289F5745B}"/>
                </a:ext>
              </a:extLst>
            </p:cNvPr>
            <p:cNvSpPr/>
            <p:nvPr/>
          </p:nvSpPr>
          <p:spPr>
            <a:xfrm>
              <a:off x="1527300" y="3050063"/>
              <a:ext cx="770400" cy="7704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A455143E-9557-19D7-8F51-A349BD306075}"/>
                </a:ext>
              </a:extLst>
            </p:cNvPr>
            <p:cNvSpPr/>
            <p:nvPr/>
          </p:nvSpPr>
          <p:spPr>
            <a:xfrm>
              <a:off x="1324800" y="3481236"/>
              <a:ext cx="770400" cy="7704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A588A5B6-1BF9-6478-E3E3-7A9A2EAAFA69}"/>
                </a:ext>
              </a:extLst>
            </p:cNvPr>
            <p:cNvSpPr/>
            <p:nvPr/>
          </p:nvSpPr>
          <p:spPr>
            <a:xfrm>
              <a:off x="1973400" y="3036787"/>
              <a:ext cx="770400" cy="7704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259E0E1B-0655-C0D4-7FA3-35276CDBC876}"/>
                </a:ext>
              </a:extLst>
            </p:cNvPr>
            <p:cNvSpPr/>
            <p:nvPr/>
          </p:nvSpPr>
          <p:spPr>
            <a:xfrm>
              <a:off x="2212500" y="3222374"/>
              <a:ext cx="770400" cy="7704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F1CC7DA2-AEF6-202C-28E9-446B0A738710}"/>
                </a:ext>
              </a:extLst>
            </p:cNvPr>
            <p:cNvSpPr/>
            <p:nvPr/>
          </p:nvSpPr>
          <p:spPr>
            <a:xfrm>
              <a:off x="1912500" y="3501544"/>
              <a:ext cx="770400" cy="7704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cxnSp>
          <p:nvCxnSpPr>
            <p:cNvPr id="16" name="Straight Arrow Connector 15">
              <a:extLst>
                <a:ext uri="{FF2B5EF4-FFF2-40B4-BE49-F238E27FC236}">
                  <a16:creationId xmlns:a16="http://schemas.microsoft.com/office/drawing/2014/main" id="{65EB27AE-3AF4-94A9-EDA4-A5238B3275F2}"/>
                </a:ext>
              </a:extLst>
            </p:cNvPr>
            <p:cNvCxnSpPr>
              <a:endCxn id="14" idx="7"/>
            </p:cNvCxnSpPr>
            <p:nvPr/>
          </p:nvCxnSpPr>
          <p:spPr>
            <a:xfrm flipV="1">
              <a:off x="2290200" y="3614366"/>
              <a:ext cx="279878" cy="272378"/>
            </a:xfrm>
            <a:prstGeom prst="straightConnector1">
              <a:avLst/>
            </a:prstGeom>
            <a:ln>
              <a:solidFill>
                <a:schemeClr val="tx1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736F3176-388E-410E-3620-AE1C5791252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274840" y="3863884"/>
              <a:ext cx="45720" cy="457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3" name="TextBox 22">
                  <a:extLst>
                    <a:ext uri="{FF2B5EF4-FFF2-40B4-BE49-F238E27FC236}">
                      <a16:creationId xmlns:a16="http://schemas.microsoft.com/office/drawing/2014/main" id="{44866F86-2F7B-1D56-C26F-4B7107BEBB14}"/>
                    </a:ext>
                  </a:extLst>
                </p:cNvPr>
                <p:cNvSpPr txBox="1"/>
                <p:nvPr/>
              </p:nvSpPr>
              <p:spPr>
                <a:xfrm>
                  <a:off x="2426365" y="3724938"/>
                  <a:ext cx="188770" cy="184666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12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200" b="0" i="1" smtClean="0">
                                <a:latin typeface="Cambria Math" panose="02040503050406030204" pitchFamily="18" charset="0"/>
                              </a:rPr>
                              <m:t>𝑅</m:t>
                            </m:r>
                          </m:e>
                          <m:sub>
                            <m:r>
                              <a:rPr lang="en-US" sz="1200" b="0" i="1" smtClean="0"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</m:oMath>
                    </m:oMathPara>
                  </a14:m>
                  <a:endParaRPr sz="1200" dirty="0"/>
                </a:p>
              </p:txBody>
            </p:sp>
          </mc:Choice>
          <mc:Fallback xmlns="">
            <p:sp>
              <p:nvSpPr>
                <p:cNvPr id="23" name="TextBox 22">
                  <a:extLst>
                    <a:ext uri="{FF2B5EF4-FFF2-40B4-BE49-F238E27FC236}">
                      <a16:creationId xmlns:a16="http://schemas.microsoft.com/office/drawing/2014/main" id="{44866F86-2F7B-1D56-C26F-4B7107BEBB14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426365" y="3724938"/>
                  <a:ext cx="188770" cy="184666"/>
                </a:xfrm>
                <a:prstGeom prst="rect">
                  <a:avLst/>
                </a:prstGeom>
                <a:blipFill>
                  <a:blip r:embed="rId4"/>
                  <a:stretch>
                    <a:fillRect l="-12500" r="-6250" b="-26667"/>
                  </a:stretch>
                </a:blipFill>
              </p:spPr>
              <p:txBody>
                <a:bodyPr/>
                <a:lstStyle/>
                <a:p>
                  <a:r>
                    <a:rPr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4" name="TextBox 23">
                  <a:extLst>
                    <a:ext uri="{FF2B5EF4-FFF2-40B4-BE49-F238E27FC236}">
                      <a16:creationId xmlns:a16="http://schemas.microsoft.com/office/drawing/2014/main" id="{90911A10-32B2-BCFB-98E1-024653356004}"/>
                    </a:ext>
                  </a:extLst>
                </p:cNvPr>
                <p:cNvSpPr txBox="1"/>
                <p:nvPr/>
              </p:nvSpPr>
              <p:spPr>
                <a:xfrm>
                  <a:off x="1545724" y="4053734"/>
                  <a:ext cx="354776" cy="161583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1050" b="0" i="1" smtClean="0">
                            <a:latin typeface="Cambria Math" panose="02040503050406030204" pitchFamily="18" charset="0"/>
                          </a:rPr>
                          <m:t>𝜖</m:t>
                        </m:r>
                        <m:r>
                          <a:rPr lang="en-US" sz="1050" b="0" i="1" smtClean="0">
                            <a:latin typeface="Cambria Math" panose="02040503050406030204" pitchFamily="18" charset="0"/>
                          </a:rPr>
                          <m:t>=1</m:t>
                        </m:r>
                      </m:oMath>
                    </m:oMathPara>
                  </a14:m>
                  <a:endParaRPr sz="1050" dirty="0"/>
                </a:p>
              </p:txBody>
            </p:sp>
          </mc:Choice>
          <mc:Fallback xmlns="">
            <p:sp>
              <p:nvSpPr>
                <p:cNvPr id="24" name="TextBox 23">
                  <a:extLst>
                    <a:ext uri="{FF2B5EF4-FFF2-40B4-BE49-F238E27FC236}">
                      <a16:creationId xmlns:a16="http://schemas.microsoft.com/office/drawing/2014/main" id="{90911A10-32B2-BCFB-98E1-024653356004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545724" y="4053734"/>
                  <a:ext cx="354776" cy="161583"/>
                </a:xfrm>
                <a:prstGeom prst="rect">
                  <a:avLst/>
                </a:prstGeom>
                <a:blipFill>
                  <a:blip r:embed="rId5"/>
                  <a:stretch>
                    <a:fillRect l="-3448" r="-6897" b="-7692"/>
                  </a:stretch>
                </a:blipFill>
              </p:spPr>
              <p:txBody>
                <a:bodyPr/>
                <a:lstStyle/>
                <a:p>
                  <a:r>
                    <a:rPr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5" name="TextBox 24">
                  <a:extLst>
                    <a:ext uri="{FF2B5EF4-FFF2-40B4-BE49-F238E27FC236}">
                      <a16:creationId xmlns:a16="http://schemas.microsoft.com/office/drawing/2014/main" id="{623F180B-4CDE-5199-B1F0-B4C7B0B53B4C}"/>
                    </a:ext>
                  </a:extLst>
                </p:cNvPr>
                <p:cNvSpPr txBox="1"/>
                <p:nvPr/>
              </p:nvSpPr>
              <p:spPr>
                <a:xfrm>
                  <a:off x="2794669" y="4431681"/>
                  <a:ext cx="514051" cy="161583"/>
                </a:xfrm>
                <a:prstGeom prst="rect">
                  <a:avLst/>
                </a:prstGeom>
                <a:solidFill>
                  <a:schemeClr val="bg1"/>
                </a:solidFill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105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050" b="0" i="1" smtClean="0">
                                <a:latin typeface="Cambria Math" panose="02040503050406030204" pitchFamily="18" charset="0"/>
                              </a:rPr>
                              <m:t>𝜖</m:t>
                            </m:r>
                          </m:e>
                          <m:sub>
                            <m:r>
                              <a:rPr lang="en-US" sz="1050" b="0" i="1" smtClean="0">
                                <a:latin typeface="Cambria Math" panose="02040503050406030204" pitchFamily="18" charset="0"/>
                              </a:rPr>
                              <m:t>𝑤</m:t>
                            </m:r>
                          </m:sub>
                        </m:sSub>
                        <m:r>
                          <a:rPr lang="en-US" sz="1050" b="0" i="1" smtClean="0">
                            <a:latin typeface="Cambria Math" panose="02040503050406030204" pitchFamily="18" charset="0"/>
                          </a:rPr>
                          <m:t>=80</m:t>
                        </m:r>
                      </m:oMath>
                    </m:oMathPara>
                  </a14:m>
                  <a:endParaRPr sz="1050" dirty="0"/>
                </a:p>
              </p:txBody>
            </p:sp>
          </mc:Choice>
          <mc:Fallback xmlns="">
            <p:sp>
              <p:nvSpPr>
                <p:cNvPr id="25" name="TextBox 24">
                  <a:extLst>
                    <a:ext uri="{FF2B5EF4-FFF2-40B4-BE49-F238E27FC236}">
                      <a16:creationId xmlns:a16="http://schemas.microsoft.com/office/drawing/2014/main" id="{623F180B-4CDE-5199-B1F0-B4C7B0B53B4C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794669" y="4431681"/>
                  <a:ext cx="514051" cy="161583"/>
                </a:xfrm>
                <a:prstGeom prst="rect">
                  <a:avLst/>
                </a:prstGeom>
                <a:blipFill>
                  <a:blip r:embed="rId6"/>
                  <a:stretch>
                    <a:fillRect l="-2381" r="-4762" b="-15385"/>
                  </a:stretch>
                </a:blipFill>
              </p:spPr>
              <p:txBody>
                <a:bodyPr/>
                <a:lstStyle/>
                <a:p>
                  <a:r>
                    <a:rPr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5EA1EF5D-D613-6DCF-0CEE-FACC1385FBFF}"/>
              </a:ext>
            </a:extLst>
          </p:cNvPr>
          <p:cNvSpPr txBox="1"/>
          <p:nvPr/>
        </p:nvSpPr>
        <p:spPr>
          <a:xfrm>
            <a:off x="3467507" y="4176044"/>
            <a:ext cx="251378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err="1"/>
              <a:t>OpenMM</a:t>
            </a:r>
            <a:r>
              <a:rPr lang="en-US" sz="1000" dirty="0"/>
              <a:t> - RTX 3090 </a:t>
            </a:r>
          </a:p>
          <a:p>
            <a:pPr marL="171450" indent="-171450">
              <a:buFont typeface="Courier New" panose="02070309020205020404" pitchFamily="49" charset="0"/>
              <a:buChar char="o"/>
            </a:pPr>
            <a:r>
              <a:rPr lang="en-US" sz="1000" dirty="0"/>
              <a:t>Implicit – 2.0 µs/day</a:t>
            </a:r>
          </a:p>
          <a:p>
            <a:pPr marL="171450" indent="-171450">
              <a:buFont typeface="Courier New" panose="02070309020205020404" pitchFamily="49" charset="0"/>
              <a:buChar char="o"/>
            </a:pPr>
            <a:r>
              <a:rPr lang="en-US" sz="1000" dirty="0"/>
              <a:t>Explicit – 600 ns/day</a:t>
            </a:r>
            <a:endParaRPr sz="1000" dirty="0"/>
          </a:p>
        </p:txBody>
      </p:sp>
    </p:spTree>
    <p:extLst>
      <p:ext uri="{BB962C8B-B14F-4D97-AF65-F5344CB8AC3E}">
        <p14:creationId xmlns:p14="http://schemas.microsoft.com/office/powerpoint/2010/main" val="13449287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9" grpId="0" uiExpand="1" build="p"/>
      <p:bldP spid="220" grpId="0" build="p"/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Google Shape;254;g23e09a1bcf9_0_159"/>
          <p:cNvSpPr txBox="1">
            <a:spLocks noGrp="1"/>
          </p:cNvSpPr>
          <p:nvPr>
            <p:ph type="sldNum" idx="12"/>
          </p:nvPr>
        </p:nvSpPr>
        <p:spPr>
          <a:xfrm>
            <a:off x="8458200" y="4629150"/>
            <a:ext cx="457200" cy="30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en-US"/>
              <a:t>9</a:t>
            </a:fld>
            <a:endParaRPr/>
          </a:p>
        </p:txBody>
      </p:sp>
      <p:sp>
        <p:nvSpPr>
          <p:cNvPr id="255" name="Google Shape;255;g23e09a1bcf9_0_159"/>
          <p:cNvSpPr txBox="1">
            <a:spLocks noGrp="1"/>
          </p:cNvSpPr>
          <p:nvPr>
            <p:ph type="title"/>
          </p:nvPr>
        </p:nvSpPr>
        <p:spPr>
          <a:xfrm>
            <a:off x="381000" y="0"/>
            <a:ext cx="2895600" cy="81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</a:pPr>
            <a:r>
              <a:rPr lang="en-US" dirty="0"/>
              <a:t>Host-Guest Binding</a:t>
            </a:r>
            <a:endParaRPr dirty="0"/>
          </a:p>
        </p:txBody>
      </p:sp>
      <p:sp>
        <p:nvSpPr>
          <p:cNvPr id="256" name="Google Shape;256;g23e09a1bcf9_0_159"/>
          <p:cNvSpPr txBox="1">
            <a:spLocks noGrp="1"/>
          </p:cNvSpPr>
          <p:nvPr>
            <p:ph type="body" idx="3"/>
          </p:nvPr>
        </p:nvSpPr>
        <p:spPr>
          <a:xfrm>
            <a:off x="3276600" y="0"/>
            <a:ext cx="5029200" cy="81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Host-Guest Training Set</a:t>
            </a:r>
            <a:endParaRPr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3F876C26-7052-FDCB-C4AE-DE6EC89563B3}"/>
              </a:ext>
            </a:extLst>
          </p:cNvPr>
          <p:cNvGrpSpPr/>
          <p:nvPr/>
        </p:nvGrpSpPr>
        <p:grpSpPr>
          <a:xfrm>
            <a:off x="836217" y="918987"/>
            <a:ext cx="3200400" cy="3555652"/>
            <a:chOff x="836217" y="918987"/>
            <a:chExt cx="3200400" cy="3555652"/>
          </a:xfrm>
        </p:grpSpPr>
        <p:pic>
          <p:nvPicPr>
            <p:cNvPr id="257" name="Google Shape;257;g23e09a1bcf9_0_159"/>
            <p:cNvPicPr preferRelativeResize="0"/>
            <p:nvPr/>
          </p:nvPicPr>
          <p:blipFill>
            <a:blip r:embed="rId3"/>
            <a:srcRect/>
            <a:stretch/>
          </p:blipFill>
          <p:spPr>
            <a:xfrm>
              <a:off x="836217" y="1370250"/>
              <a:ext cx="3200400" cy="310438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" name="Google Shape;376;g23e09a1bcf9_0_186">
              <a:extLst>
                <a:ext uri="{FF2B5EF4-FFF2-40B4-BE49-F238E27FC236}">
                  <a16:creationId xmlns:a16="http://schemas.microsoft.com/office/drawing/2014/main" id="{D3144F51-E755-C4A4-4467-C2037BEC1A1E}"/>
                </a:ext>
              </a:extLst>
            </p:cNvPr>
            <p:cNvSpPr txBox="1"/>
            <p:nvPr/>
          </p:nvSpPr>
          <p:spPr>
            <a:xfrm>
              <a:off x="1742401" y="918987"/>
              <a:ext cx="1779000" cy="40007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en-US" sz="1400" b="0" i="0" u="sng" strike="noStrike" cap="none" dirty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before optimization</a:t>
              </a:r>
              <a:endParaRPr sz="1400" b="0" i="0" u="sng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A502153A-70C3-E2A2-E43B-7C979CDE60DC}"/>
              </a:ext>
            </a:extLst>
          </p:cNvPr>
          <p:cNvGrpSpPr/>
          <p:nvPr/>
        </p:nvGrpSpPr>
        <p:grpSpPr>
          <a:xfrm>
            <a:off x="4951089" y="918987"/>
            <a:ext cx="3200400" cy="3813447"/>
            <a:chOff x="4951089" y="918987"/>
            <a:chExt cx="3200400" cy="3813447"/>
          </a:xfrm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2AD5D482-7E22-D348-9088-10BCB1CAE172}"/>
                </a:ext>
              </a:extLst>
            </p:cNvPr>
            <p:cNvGrpSpPr/>
            <p:nvPr/>
          </p:nvGrpSpPr>
          <p:grpSpPr>
            <a:xfrm>
              <a:off x="4951089" y="918987"/>
              <a:ext cx="3200400" cy="3551837"/>
              <a:chOff x="4951089" y="918987"/>
              <a:chExt cx="3200400" cy="3551837"/>
            </a:xfrm>
          </p:grpSpPr>
          <p:pic>
            <p:nvPicPr>
              <p:cNvPr id="258" name="Google Shape;258;g23e09a1bcf9_0_159"/>
              <p:cNvPicPr preferRelativeResize="0">
                <a:picLocks/>
              </p:cNvPicPr>
              <p:nvPr/>
            </p:nvPicPr>
            <p:blipFill>
              <a:blip r:embed="rId4"/>
              <a:srcRect/>
              <a:stretch/>
            </p:blipFill>
            <p:spPr>
              <a:xfrm>
                <a:off x="4951089" y="1361864"/>
                <a:ext cx="3200400" cy="3108960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3" name="Google Shape;376;g23e09a1bcf9_0_186">
                <a:extLst>
                  <a:ext uri="{FF2B5EF4-FFF2-40B4-BE49-F238E27FC236}">
                    <a16:creationId xmlns:a16="http://schemas.microsoft.com/office/drawing/2014/main" id="{C84EEA56-9918-A45B-355A-96D6F282EF76}"/>
                  </a:ext>
                </a:extLst>
              </p:cNvPr>
              <p:cNvSpPr txBox="1"/>
              <p:nvPr/>
            </p:nvSpPr>
            <p:spPr>
              <a:xfrm>
                <a:off x="5917850" y="918987"/>
                <a:ext cx="1573713" cy="40007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sp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en-US" sz="1400" b="0" i="0" u="sng" strike="noStrike" cap="none" dirty="0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after optimization</a:t>
                </a:r>
                <a:endParaRPr sz="1400" b="0" i="0" u="sng" strike="noStrike" cap="none" dirty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1F67851D-058B-46AD-EB8A-4042437B0C5C}"/>
                </a:ext>
              </a:extLst>
            </p:cNvPr>
            <p:cNvSpPr txBox="1"/>
            <p:nvPr/>
          </p:nvSpPr>
          <p:spPr>
            <a:xfrm>
              <a:off x="5265049" y="4470824"/>
              <a:ext cx="2879314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dirty="0">
                  <a:solidFill>
                    <a:srgbClr val="FF0000"/>
                  </a:solidFill>
                </a:rPr>
                <a:t>ForceBalance converged after 21 iterations</a:t>
              </a:r>
              <a:endParaRPr sz="1100" dirty="0">
                <a:solidFill>
                  <a:srgbClr val="FF0000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penForceField">
      <a:dk1>
        <a:srgbClr val="3E424A"/>
      </a:dk1>
      <a:lt1>
        <a:srgbClr val="FFFFFF"/>
      </a:lt1>
      <a:dk2>
        <a:srgbClr val="3E424A"/>
      </a:dk2>
      <a:lt2>
        <a:srgbClr val="FFFFFF"/>
      </a:lt2>
      <a:accent1>
        <a:srgbClr val="25A2E6"/>
      </a:accent1>
      <a:accent2>
        <a:srgbClr val="19719F"/>
      </a:accent2>
      <a:accent3>
        <a:srgbClr val="015581"/>
      </a:accent3>
      <a:accent4>
        <a:srgbClr val="003A59"/>
      </a:accent4>
      <a:accent5>
        <a:srgbClr val="5A606B"/>
      </a:accent5>
      <a:accent6>
        <a:srgbClr val="4D525C"/>
      </a:accent6>
      <a:hlink>
        <a:srgbClr val="7AD0FF"/>
      </a:hlink>
      <a:folHlink>
        <a:srgbClr val="19719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5036</TotalTime>
  <Words>2669</Words>
  <Application>Microsoft Office PowerPoint</Application>
  <PresentationFormat>On-screen Show (16:9)</PresentationFormat>
  <Paragraphs>549</Paragraphs>
  <Slides>36</Slides>
  <Notes>32</Notes>
  <HiddenSlides>0</HiddenSlides>
  <MMClips>1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36</vt:i4>
      </vt:variant>
    </vt:vector>
  </HeadingPairs>
  <TitlesOfParts>
    <vt:vector size="43" baseType="lpstr">
      <vt:lpstr>Cambria Math</vt:lpstr>
      <vt:lpstr>Arial</vt:lpstr>
      <vt:lpstr>Montserrat</vt:lpstr>
      <vt:lpstr>Symbol</vt:lpstr>
      <vt:lpstr>Calibri</vt:lpstr>
      <vt:lpstr>Courier New</vt:lpstr>
      <vt:lpstr>Office Theme</vt:lpstr>
      <vt:lpstr>Tuning Potential Functions to Host-Guest Binding Data</vt:lpstr>
      <vt:lpstr>Outline</vt:lpstr>
      <vt:lpstr>Tuning potential Functions</vt:lpstr>
      <vt:lpstr>Host-Guest Binding Data</vt:lpstr>
      <vt:lpstr>Infrastructure</vt:lpstr>
      <vt:lpstr>Host-Guest Binding</vt:lpstr>
      <vt:lpstr>Host-Guest Binding</vt:lpstr>
      <vt:lpstr>Host-Guest Binding</vt:lpstr>
      <vt:lpstr>Host-Guest Binding</vt:lpstr>
      <vt:lpstr>Host-Guest Binding</vt:lpstr>
      <vt:lpstr>Host-Guest Binding</vt:lpstr>
      <vt:lpstr>Protein-Ligand Binding</vt:lpstr>
      <vt:lpstr>Protein-Ligand Binding</vt:lpstr>
      <vt:lpstr>Protein-Ligand Binding</vt:lpstr>
      <vt:lpstr>Protein-Ligand Binding</vt:lpstr>
      <vt:lpstr>Hydration Free Energy</vt:lpstr>
      <vt:lpstr>Hydration Free Energy</vt:lpstr>
      <vt:lpstr>Hydration Free Energy</vt:lpstr>
      <vt:lpstr>HFE and H-G Binding</vt:lpstr>
      <vt:lpstr>HFE and H-G Binding</vt:lpstr>
      <vt:lpstr>Conclusion</vt:lpstr>
      <vt:lpstr>Acknowledgements</vt:lpstr>
      <vt:lpstr>Thank you for listening!</vt:lpstr>
      <vt:lpstr>Supplementary Slides</vt:lpstr>
      <vt:lpstr>Host-Guest Binding Calculations</vt:lpstr>
      <vt:lpstr>Host-Guest Training Set</vt:lpstr>
      <vt:lpstr>Implicit Solvent Model</vt:lpstr>
      <vt:lpstr>GB radius</vt:lpstr>
      <vt:lpstr>Optimization – 9 atom type</vt:lpstr>
      <vt:lpstr>Optimization – 9 atom type</vt:lpstr>
      <vt:lpstr>Optimization – 9 atom type</vt:lpstr>
      <vt:lpstr>Optimization – 9 atom type</vt:lpstr>
      <vt:lpstr>Host-Guest Stability</vt:lpstr>
      <vt:lpstr>Protein-Ligand Binding</vt:lpstr>
      <vt:lpstr>Protein-Ligand Binding</vt:lpstr>
      <vt:lpstr>Protein-Ligand Binding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Tuning Potential Functions Based on Host-Guest Binding</dc:title>
  <dc:creator>Richard</dc:creator>
  <cp:lastModifiedBy>Jeffry Setiadi</cp:lastModifiedBy>
  <cp:revision>30</cp:revision>
  <dcterms:created xsi:type="dcterms:W3CDTF">2019-11-15T21:31:10Z</dcterms:created>
  <dcterms:modified xsi:type="dcterms:W3CDTF">2023-05-14T11:40:36Z</dcterms:modified>
</cp:coreProperties>
</file>