
<file path=[Content_Types].xml><?xml version="1.0" encoding="utf-8"?>
<Types xmlns="http://schemas.openxmlformats.org/package/2006/content-types">
  <Default Extension="emf" ContentType="image/x-emf"/>
  <Default Extension="gif" ContentType="image/gif"/>
  <Default Extension="jfif" ContentType="image/jpeg"/>
  <Default Extension="jpeg" ContentType="image/jpeg"/>
  <Default Extension="jpg" ContentType="image/jpeg"/>
  <Default Extension="mov" ContentType="video/quicktime"/>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1.xml" ContentType="application/vnd.openxmlformats-officedocument.presentationml.tags+xml"/>
  <Override PartName="/ppt/notesSlides/notesSlide9.xml" ContentType="application/vnd.openxmlformats-officedocument.presentationml.notesSlide+xml"/>
  <Override PartName="/ppt/tags/tag2.xml" ContentType="application/vnd.openxmlformats-officedocument.presentationml.tags+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4.xml" ContentType="application/vnd.openxmlformats-officedocument.presentationml.tags+xml"/>
  <Override PartName="/ppt/notesSlides/notesSlide12.xml" ContentType="application/vnd.openxmlformats-officedocument.presentationml.notesSlide+xml"/>
  <Override PartName="/ppt/tags/tag5.xml" ContentType="application/vnd.openxmlformats-officedocument.presentationml.tags+xml"/>
  <Override PartName="/ppt/notesSlides/notesSlide13.xml" ContentType="application/vnd.openxmlformats-officedocument.presentationml.notesSlide+xml"/>
  <Override PartName="/ppt/tags/tag6.xml" ContentType="application/vnd.openxmlformats-officedocument.presentationml.tags+xml"/>
  <Override PartName="/ppt/notesSlides/notesSlide14.xml" ContentType="application/vnd.openxmlformats-officedocument.presentationml.notesSlide+xml"/>
  <Override PartName="/ppt/tags/tag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8.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9.xml" ContentType="application/vnd.openxmlformats-officedocument.presentationml.tags+xml"/>
  <Override PartName="/ppt/notesSlides/notesSlide19.xml" ContentType="application/vnd.openxmlformats-officedocument.presentationml.notesSlide+xml"/>
  <Override PartName="/ppt/tags/tag10.xml" ContentType="application/vnd.openxmlformats-officedocument.presentationml.tags+xml"/>
  <Override PartName="/ppt/notesSlides/notesSlide20.xml" ContentType="application/vnd.openxmlformats-officedocument.presentationml.notesSlide+xml"/>
  <Override PartName="/ppt/tags/tag11.xml" ContentType="application/vnd.openxmlformats-officedocument.presentationml.tags+xml"/>
  <Override PartName="/ppt/notesSlides/notesSlide21.xml" ContentType="application/vnd.openxmlformats-officedocument.presentationml.notesSlide+xml"/>
  <Override PartName="/ppt/tags/tag12.xml" ContentType="application/vnd.openxmlformats-officedocument.presentationml.tags+xml"/>
  <Override PartName="/ppt/notesSlides/notesSlide22.xml" ContentType="application/vnd.openxmlformats-officedocument.presentationml.notesSlide+xml"/>
  <Override PartName="/ppt/tags/tag13.xml" ContentType="application/vnd.openxmlformats-officedocument.presentationml.tags+xml"/>
  <Override PartName="/ppt/notesSlides/notesSlide23.xml" ContentType="application/vnd.openxmlformats-officedocument.presentationml.notesSlide+xml"/>
  <Override PartName="/ppt/tags/tag14.xml" ContentType="application/vnd.openxmlformats-officedocument.presentationml.tags+xml"/>
  <Override PartName="/ppt/notesSlides/notesSlide24.xml" ContentType="application/vnd.openxmlformats-officedocument.presentationml.notesSlide+xml"/>
  <Override PartName="/ppt/tags/tag15.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16.xml" ContentType="application/vnd.openxmlformats-officedocument.presentationml.tags+xml"/>
  <Override PartName="/ppt/notesSlides/notesSlide27.xml" ContentType="application/vnd.openxmlformats-officedocument.presentationml.notesSlide+xml"/>
  <Override PartName="/ppt/tags/tag17.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18.xml" ContentType="application/vnd.openxmlformats-officedocument.presentationml.tags+xml"/>
  <Override PartName="/ppt/notesSlides/notesSlide30.xml" ContentType="application/vnd.openxmlformats-officedocument.presentationml.notesSlide+xml"/>
  <Override PartName="/ppt/tags/tag19.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 id="2147483648" r:id="rId5"/>
  </p:sldMasterIdLst>
  <p:notesMasterIdLst>
    <p:notesMasterId r:id="rId46"/>
  </p:notesMasterIdLst>
  <p:sldIdLst>
    <p:sldId id="476" r:id="rId6"/>
    <p:sldId id="11107" r:id="rId7"/>
    <p:sldId id="11128" r:id="rId8"/>
    <p:sldId id="11129" r:id="rId9"/>
    <p:sldId id="696" r:id="rId10"/>
    <p:sldId id="702" r:id="rId11"/>
    <p:sldId id="11141" r:id="rId12"/>
    <p:sldId id="707" r:id="rId13"/>
    <p:sldId id="11147" r:id="rId14"/>
    <p:sldId id="11139" r:id="rId15"/>
    <p:sldId id="11135" r:id="rId16"/>
    <p:sldId id="11132" r:id="rId17"/>
    <p:sldId id="11133" r:id="rId18"/>
    <p:sldId id="11134" r:id="rId19"/>
    <p:sldId id="11077" r:id="rId20"/>
    <p:sldId id="11138" r:id="rId21"/>
    <p:sldId id="656" r:id="rId22"/>
    <p:sldId id="11140" r:id="rId23"/>
    <p:sldId id="11137" r:id="rId24"/>
    <p:sldId id="11149" r:id="rId25"/>
    <p:sldId id="11171" r:id="rId26"/>
    <p:sldId id="11071" r:id="rId27"/>
    <p:sldId id="11148" r:id="rId28"/>
    <p:sldId id="11160" r:id="rId29"/>
    <p:sldId id="422" r:id="rId30"/>
    <p:sldId id="11169" r:id="rId31"/>
    <p:sldId id="11170" r:id="rId32"/>
    <p:sldId id="273" r:id="rId33"/>
    <p:sldId id="11145" r:id="rId34"/>
    <p:sldId id="675" r:id="rId35"/>
    <p:sldId id="304" r:id="rId36"/>
    <p:sldId id="11143" r:id="rId37"/>
    <p:sldId id="11146" r:id="rId38"/>
    <p:sldId id="11108" r:id="rId39"/>
    <p:sldId id="11059" r:id="rId40"/>
    <p:sldId id="534" r:id="rId41"/>
    <p:sldId id="11136" r:id="rId42"/>
    <p:sldId id="11073" r:id="rId43"/>
    <p:sldId id="256" r:id="rId44"/>
    <p:sldId id="11078"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56" autoAdjust="0"/>
    <p:restoredTop sz="94669"/>
  </p:normalViewPr>
  <p:slideViewPr>
    <p:cSldViewPr snapToGrid="0">
      <p:cViewPr varScale="1">
        <p:scale>
          <a:sx n="96" d="100"/>
          <a:sy n="96" d="100"/>
        </p:scale>
        <p:origin x="168" y="5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13F2CF8-1F8E-4942-9381-7CAC949D6738}"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GB"/>
        </a:p>
      </dgm:t>
    </dgm:pt>
    <dgm:pt modelId="{52116F10-EDC9-4DA0-99B6-66BDAA807C12}">
      <dgm:prSet phldrT="[Text]">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GB"/>
            <a:t>Benchmarks needed</a:t>
          </a:r>
        </a:p>
      </dgm:t>
    </dgm:pt>
    <dgm:pt modelId="{9B320320-A730-47B9-B1AF-312D39698208}" type="parTrans" cxnId="{68E7DAA5-B3CD-41ED-A27C-BD8942EF1032}">
      <dgm:prSet/>
      <dgm:spPr/>
      <dgm:t>
        <a:bodyPr/>
        <a:lstStyle/>
        <a:p>
          <a:endParaRPr lang="en-GB"/>
        </a:p>
      </dgm:t>
    </dgm:pt>
    <dgm:pt modelId="{EF412B3B-F9AF-4BCF-8A82-A8D081293033}" type="sibTrans" cxnId="{68E7DAA5-B3CD-41ED-A27C-BD8942EF1032}">
      <dgm:prSet/>
      <dgm:spPr/>
      <dgm:t>
        <a:bodyPr/>
        <a:lstStyle/>
        <a:p>
          <a:endParaRPr lang="en-GB"/>
        </a:p>
      </dgm:t>
    </dgm:pt>
    <dgm:pt modelId="{8355CB12-31A5-4FBC-9259-B07B03BBAF9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600" b="1"/>
            <a:t>Physical, turbulent systems</a:t>
          </a:r>
          <a:endParaRPr lang="en-GB" sz="1600"/>
        </a:p>
      </dgm:t>
    </dgm:pt>
    <dgm:pt modelId="{222940B4-8639-4601-B867-E881DB2F39AF}" type="parTrans" cxnId="{2553FC21-AFF2-4CC3-B0B0-BD374755A6AE}">
      <dgm:prSet/>
      <dgm:spPr/>
      <dgm:t>
        <a:bodyPr/>
        <a:lstStyle/>
        <a:p>
          <a:endParaRPr lang="en-GB"/>
        </a:p>
      </dgm:t>
    </dgm:pt>
    <dgm:pt modelId="{3C4C1612-E91C-4512-AEAD-DB7BA5119FC4}" type="sibTrans" cxnId="{2553FC21-AFF2-4CC3-B0B0-BD374755A6AE}">
      <dgm:prSet/>
      <dgm:spPr/>
      <dgm:t>
        <a:bodyPr/>
        <a:lstStyle/>
        <a:p>
          <a:endParaRPr lang="en-GB"/>
        </a:p>
      </dgm:t>
    </dgm:pt>
    <dgm:pt modelId="{51DD9BC6-7CA1-4754-A3FF-3B3BCACF13E6}">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GB" sz="1600" b="1" err="1"/>
            <a:t>Obser-vations</a:t>
          </a:r>
          <a:endParaRPr lang="en-GB" sz="1600"/>
        </a:p>
      </dgm:t>
    </dgm:pt>
    <dgm:pt modelId="{9F6EBC94-2E11-46D9-8AB4-C393921A6EA6}" type="parTrans" cxnId="{41EF8A52-1B37-47DE-99DC-14970BDB2B04}">
      <dgm:prSet/>
      <dgm:spPr/>
      <dgm:t>
        <a:bodyPr/>
        <a:lstStyle/>
        <a:p>
          <a:endParaRPr lang="en-GB"/>
        </a:p>
      </dgm:t>
    </dgm:pt>
    <dgm:pt modelId="{99008362-2F25-4E94-B58F-CC466E2B275D}" type="sibTrans" cxnId="{41EF8A52-1B37-47DE-99DC-14970BDB2B04}">
      <dgm:prSet/>
      <dgm:spPr/>
      <dgm:t>
        <a:bodyPr/>
        <a:lstStyle/>
        <a:p>
          <a:endParaRPr lang="en-GB"/>
        </a:p>
      </dgm:t>
    </dgm:pt>
    <dgm:pt modelId="{43414A46-F4D1-433D-A998-7B799CCC69B2}">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GB" sz="1600" b="1"/>
            <a:t>Modelling</a:t>
          </a:r>
          <a:endParaRPr lang="en-GB" sz="1600"/>
        </a:p>
      </dgm:t>
    </dgm:pt>
    <dgm:pt modelId="{09ADFBC2-3FA0-47E6-ACB9-4A9D57302AB3}" type="parTrans" cxnId="{835E666A-18C6-4EF4-A5D5-1E09AD11E03C}">
      <dgm:prSet/>
      <dgm:spPr/>
      <dgm:t>
        <a:bodyPr/>
        <a:lstStyle/>
        <a:p>
          <a:endParaRPr lang="en-GB"/>
        </a:p>
      </dgm:t>
    </dgm:pt>
    <dgm:pt modelId="{5FDA1390-E0F5-44FD-A96E-45CD1337E7D4}" type="sibTrans" cxnId="{835E666A-18C6-4EF4-A5D5-1E09AD11E03C}">
      <dgm:prSet/>
      <dgm:spPr/>
      <dgm:t>
        <a:bodyPr/>
        <a:lstStyle/>
        <a:p>
          <a:endParaRPr lang="en-GB"/>
        </a:p>
      </dgm:t>
    </dgm:pt>
    <dgm:pt modelId="{24EB5A20-4186-4CC0-B7C8-D1BF81C8DB54}" type="pres">
      <dgm:prSet presAssocID="{613F2CF8-1F8E-4942-9381-7CAC949D6738}" presName="Name0" presStyleCnt="0">
        <dgm:presLayoutVars>
          <dgm:chMax val="1"/>
          <dgm:dir/>
          <dgm:animLvl val="ctr"/>
          <dgm:resizeHandles val="exact"/>
        </dgm:presLayoutVars>
      </dgm:prSet>
      <dgm:spPr/>
    </dgm:pt>
    <dgm:pt modelId="{18B65945-547D-4841-860E-3EEB30646484}" type="pres">
      <dgm:prSet presAssocID="{52116F10-EDC9-4DA0-99B6-66BDAA807C12}" presName="centerShape" presStyleLbl="node0" presStyleIdx="0" presStyleCnt="1"/>
      <dgm:spPr/>
    </dgm:pt>
    <dgm:pt modelId="{B763E7BD-A9CA-47A8-A3A8-BD4CEA9CEDB1}" type="pres">
      <dgm:prSet presAssocID="{8355CB12-31A5-4FBC-9259-B07B03BBAF9E}" presName="node" presStyleLbl="node1" presStyleIdx="0" presStyleCnt="3">
        <dgm:presLayoutVars>
          <dgm:bulletEnabled val="1"/>
        </dgm:presLayoutVars>
      </dgm:prSet>
      <dgm:spPr/>
    </dgm:pt>
    <dgm:pt modelId="{FB15D1FD-BF73-45E3-A21A-1426B441C8BF}" type="pres">
      <dgm:prSet presAssocID="{8355CB12-31A5-4FBC-9259-B07B03BBAF9E}" presName="dummy" presStyleCnt="0"/>
      <dgm:spPr/>
    </dgm:pt>
    <dgm:pt modelId="{DF1F9F08-3C28-4979-89BF-250B900AAEF7}" type="pres">
      <dgm:prSet presAssocID="{3C4C1612-E91C-4512-AEAD-DB7BA5119FC4}" presName="sibTrans" presStyleLbl="sibTrans2D1" presStyleIdx="0" presStyleCnt="3"/>
      <dgm:spPr/>
    </dgm:pt>
    <dgm:pt modelId="{3C27A683-DF2C-414F-8E39-7D8717583B1F}" type="pres">
      <dgm:prSet presAssocID="{51DD9BC6-7CA1-4754-A3FF-3B3BCACF13E6}" presName="node" presStyleLbl="node1" presStyleIdx="1" presStyleCnt="3">
        <dgm:presLayoutVars>
          <dgm:bulletEnabled val="1"/>
        </dgm:presLayoutVars>
      </dgm:prSet>
      <dgm:spPr/>
    </dgm:pt>
    <dgm:pt modelId="{E7DD052F-D194-47CE-9BF8-0DF9169C26EC}" type="pres">
      <dgm:prSet presAssocID="{51DD9BC6-7CA1-4754-A3FF-3B3BCACF13E6}" presName="dummy" presStyleCnt="0"/>
      <dgm:spPr/>
    </dgm:pt>
    <dgm:pt modelId="{FEDD694E-3250-44F1-A754-0DA4060B1DFC}" type="pres">
      <dgm:prSet presAssocID="{99008362-2F25-4E94-B58F-CC466E2B275D}" presName="sibTrans" presStyleLbl="sibTrans2D1" presStyleIdx="1" presStyleCnt="3"/>
      <dgm:spPr/>
    </dgm:pt>
    <dgm:pt modelId="{9EF89646-7000-4A17-9184-AE8E5B95AD82}" type="pres">
      <dgm:prSet presAssocID="{43414A46-F4D1-433D-A998-7B799CCC69B2}" presName="node" presStyleLbl="node1" presStyleIdx="2" presStyleCnt="3">
        <dgm:presLayoutVars>
          <dgm:bulletEnabled val="1"/>
        </dgm:presLayoutVars>
      </dgm:prSet>
      <dgm:spPr/>
    </dgm:pt>
    <dgm:pt modelId="{63FA117F-8848-4A04-9F0B-E78228318EEF}" type="pres">
      <dgm:prSet presAssocID="{43414A46-F4D1-433D-A998-7B799CCC69B2}" presName="dummy" presStyleCnt="0"/>
      <dgm:spPr/>
    </dgm:pt>
    <dgm:pt modelId="{5CB6E702-3919-4734-9C12-812B55AE30AF}" type="pres">
      <dgm:prSet presAssocID="{5FDA1390-E0F5-44FD-A96E-45CD1337E7D4}" presName="sibTrans" presStyleLbl="sibTrans2D1" presStyleIdx="2" presStyleCnt="3"/>
      <dgm:spPr/>
    </dgm:pt>
  </dgm:ptLst>
  <dgm:cxnLst>
    <dgm:cxn modelId="{D4649503-46FA-4D36-9011-8548C0EF558E}" type="presOf" srcId="{8355CB12-31A5-4FBC-9259-B07B03BBAF9E}" destId="{B763E7BD-A9CA-47A8-A3A8-BD4CEA9CEDB1}" srcOrd="0" destOrd="0" presId="urn:microsoft.com/office/officeart/2005/8/layout/radial6"/>
    <dgm:cxn modelId="{2553FC21-AFF2-4CC3-B0B0-BD374755A6AE}" srcId="{52116F10-EDC9-4DA0-99B6-66BDAA807C12}" destId="{8355CB12-31A5-4FBC-9259-B07B03BBAF9E}" srcOrd="0" destOrd="0" parTransId="{222940B4-8639-4601-B867-E881DB2F39AF}" sibTransId="{3C4C1612-E91C-4512-AEAD-DB7BA5119FC4}"/>
    <dgm:cxn modelId="{EBA51640-4AD7-4E4E-B643-55C8029698A8}" type="presOf" srcId="{613F2CF8-1F8E-4942-9381-7CAC949D6738}" destId="{24EB5A20-4186-4CC0-B7C8-D1BF81C8DB54}" srcOrd="0" destOrd="0" presId="urn:microsoft.com/office/officeart/2005/8/layout/radial6"/>
    <dgm:cxn modelId="{41EF8A52-1B37-47DE-99DC-14970BDB2B04}" srcId="{52116F10-EDC9-4DA0-99B6-66BDAA807C12}" destId="{51DD9BC6-7CA1-4754-A3FF-3B3BCACF13E6}" srcOrd="1" destOrd="0" parTransId="{9F6EBC94-2E11-46D9-8AB4-C393921A6EA6}" sibTransId="{99008362-2F25-4E94-B58F-CC466E2B275D}"/>
    <dgm:cxn modelId="{F0903857-B22F-45CB-A364-C571DE1E4297}" type="presOf" srcId="{5FDA1390-E0F5-44FD-A96E-45CD1337E7D4}" destId="{5CB6E702-3919-4734-9C12-812B55AE30AF}" srcOrd="0" destOrd="0" presId="urn:microsoft.com/office/officeart/2005/8/layout/radial6"/>
    <dgm:cxn modelId="{835E666A-18C6-4EF4-A5D5-1E09AD11E03C}" srcId="{52116F10-EDC9-4DA0-99B6-66BDAA807C12}" destId="{43414A46-F4D1-433D-A998-7B799CCC69B2}" srcOrd="2" destOrd="0" parTransId="{09ADFBC2-3FA0-47E6-ACB9-4A9D57302AB3}" sibTransId="{5FDA1390-E0F5-44FD-A96E-45CD1337E7D4}"/>
    <dgm:cxn modelId="{FE3F416E-F2B4-47F8-9734-26493F3F42ED}" type="presOf" srcId="{3C4C1612-E91C-4512-AEAD-DB7BA5119FC4}" destId="{DF1F9F08-3C28-4979-89BF-250B900AAEF7}" srcOrd="0" destOrd="0" presId="urn:microsoft.com/office/officeart/2005/8/layout/radial6"/>
    <dgm:cxn modelId="{FC324D75-A921-47BB-A731-8731FBD5DB82}" type="presOf" srcId="{43414A46-F4D1-433D-A998-7B799CCC69B2}" destId="{9EF89646-7000-4A17-9184-AE8E5B95AD82}" srcOrd="0" destOrd="0" presId="urn:microsoft.com/office/officeart/2005/8/layout/radial6"/>
    <dgm:cxn modelId="{231FCA8B-4773-4DBB-81A3-ADEDC72EAE06}" type="presOf" srcId="{51DD9BC6-7CA1-4754-A3FF-3B3BCACF13E6}" destId="{3C27A683-DF2C-414F-8E39-7D8717583B1F}" srcOrd="0" destOrd="0" presId="urn:microsoft.com/office/officeart/2005/8/layout/radial6"/>
    <dgm:cxn modelId="{732ECA8D-00BF-40C6-9D06-663856F0247E}" type="presOf" srcId="{99008362-2F25-4E94-B58F-CC466E2B275D}" destId="{FEDD694E-3250-44F1-A754-0DA4060B1DFC}" srcOrd="0" destOrd="0" presId="urn:microsoft.com/office/officeart/2005/8/layout/radial6"/>
    <dgm:cxn modelId="{68E7DAA5-B3CD-41ED-A27C-BD8942EF1032}" srcId="{613F2CF8-1F8E-4942-9381-7CAC949D6738}" destId="{52116F10-EDC9-4DA0-99B6-66BDAA807C12}" srcOrd="0" destOrd="0" parTransId="{9B320320-A730-47B9-B1AF-312D39698208}" sibTransId="{EF412B3B-F9AF-4BCF-8A82-A8D081293033}"/>
    <dgm:cxn modelId="{CD46BBF9-044F-475F-813F-E9D87139DA30}" type="presOf" srcId="{52116F10-EDC9-4DA0-99B6-66BDAA807C12}" destId="{18B65945-547D-4841-860E-3EEB30646484}" srcOrd="0" destOrd="0" presId="urn:microsoft.com/office/officeart/2005/8/layout/radial6"/>
    <dgm:cxn modelId="{302EF7B4-5ACF-4B7A-AA2F-898D7FF05340}" type="presParOf" srcId="{24EB5A20-4186-4CC0-B7C8-D1BF81C8DB54}" destId="{18B65945-547D-4841-860E-3EEB30646484}" srcOrd="0" destOrd="0" presId="urn:microsoft.com/office/officeart/2005/8/layout/radial6"/>
    <dgm:cxn modelId="{DA89D894-3B8E-47B9-BC42-B2842B65D83D}" type="presParOf" srcId="{24EB5A20-4186-4CC0-B7C8-D1BF81C8DB54}" destId="{B763E7BD-A9CA-47A8-A3A8-BD4CEA9CEDB1}" srcOrd="1" destOrd="0" presId="urn:microsoft.com/office/officeart/2005/8/layout/radial6"/>
    <dgm:cxn modelId="{84F9A0A7-995C-4569-B789-A396E06148B6}" type="presParOf" srcId="{24EB5A20-4186-4CC0-B7C8-D1BF81C8DB54}" destId="{FB15D1FD-BF73-45E3-A21A-1426B441C8BF}" srcOrd="2" destOrd="0" presId="urn:microsoft.com/office/officeart/2005/8/layout/radial6"/>
    <dgm:cxn modelId="{AFE1FB3A-2C03-46FE-8C18-22CF7F77AADB}" type="presParOf" srcId="{24EB5A20-4186-4CC0-B7C8-D1BF81C8DB54}" destId="{DF1F9F08-3C28-4979-89BF-250B900AAEF7}" srcOrd="3" destOrd="0" presId="urn:microsoft.com/office/officeart/2005/8/layout/radial6"/>
    <dgm:cxn modelId="{CBEA0DC1-A653-4567-9047-18EFE1BDFA51}" type="presParOf" srcId="{24EB5A20-4186-4CC0-B7C8-D1BF81C8DB54}" destId="{3C27A683-DF2C-414F-8E39-7D8717583B1F}" srcOrd="4" destOrd="0" presId="urn:microsoft.com/office/officeart/2005/8/layout/radial6"/>
    <dgm:cxn modelId="{070D536B-C414-43B6-8FB2-D750BB028B24}" type="presParOf" srcId="{24EB5A20-4186-4CC0-B7C8-D1BF81C8DB54}" destId="{E7DD052F-D194-47CE-9BF8-0DF9169C26EC}" srcOrd="5" destOrd="0" presId="urn:microsoft.com/office/officeart/2005/8/layout/radial6"/>
    <dgm:cxn modelId="{A2285E72-6DA0-4868-AB7E-55C1B957F3F7}" type="presParOf" srcId="{24EB5A20-4186-4CC0-B7C8-D1BF81C8DB54}" destId="{FEDD694E-3250-44F1-A754-0DA4060B1DFC}" srcOrd="6" destOrd="0" presId="urn:microsoft.com/office/officeart/2005/8/layout/radial6"/>
    <dgm:cxn modelId="{263BEB59-6841-4A7E-9C23-FB303EB80A5A}" type="presParOf" srcId="{24EB5A20-4186-4CC0-B7C8-D1BF81C8DB54}" destId="{9EF89646-7000-4A17-9184-AE8E5B95AD82}" srcOrd="7" destOrd="0" presId="urn:microsoft.com/office/officeart/2005/8/layout/radial6"/>
    <dgm:cxn modelId="{2FE4FB86-D208-49C8-9196-0B433EC2F65F}" type="presParOf" srcId="{24EB5A20-4186-4CC0-B7C8-D1BF81C8DB54}" destId="{63FA117F-8848-4A04-9F0B-E78228318EEF}" srcOrd="8" destOrd="0" presId="urn:microsoft.com/office/officeart/2005/8/layout/radial6"/>
    <dgm:cxn modelId="{F06ABF7E-F4FF-47C1-BE67-2E9AAA325A5C}" type="presParOf" srcId="{24EB5A20-4186-4CC0-B7C8-D1BF81C8DB54}" destId="{5CB6E702-3919-4734-9C12-812B55AE30AF}" srcOrd="9" destOrd="0" presId="urn:microsoft.com/office/officeart/2005/8/layout/radial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B6E702-3919-4734-9C12-812B55AE30AF}">
      <dsp:nvSpPr>
        <dsp:cNvPr id="0" name=""/>
        <dsp:cNvSpPr/>
      </dsp:nvSpPr>
      <dsp:spPr>
        <a:xfrm>
          <a:off x="1811434" y="715371"/>
          <a:ext cx="4789353" cy="4789353"/>
        </a:xfrm>
        <a:prstGeom prst="blockArc">
          <a:avLst>
            <a:gd name="adj1" fmla="val 9000000"/>
            <a:gd name="adj2" fmla="val 162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EDD694E-3250-44F1-A754-0DA4060B1DFC}">
      <dsp:nvSpPr>
        <dsp:cNvPr id="0" name=""/>
        <dsp:cNvSpPr/>
      </dsp:nvSpPr>
      <dsp:spPr>
        <a:xfrm>
          <a:off x="1811434" y="715371"/>
          <a:ext cx="4789353" cy="4789353"/>
        </a:xfrm>
        <a:prstGeom prst="blockArc">
          <a:avLst>
            <a:gd name="adj1" fmla="val 1800000"/>
            <a:gd name="adj2" fmla="val 90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F1F9F08-3C28-4979-89BF-250B900AAEF7}">
      <dsp:nvSpPr>
        <dsp:cNvPr id="0" name=""/>
        <dsp:cNvSpPr/>
      </dsp:nvSpPr>
      <dsp:spPr>
        <a:xfrm>
          <a:off x="1811434" y="715371"/>
          <a:ext cx="4789353" cy="4789353"/>
        </a:xfrm>
        <a:prstGeom prst="blockArc">
          <a:avLst>
            <a:gd name="adj1" fmla="val 16200000"/>
            <a:gd name="adj2" fmla="val 1800000"/>
            <a:gd name="adj3" fmla="val 4634"/>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8B65945-547D-4841-860E-3EEB30646484}">
      <dsp:nvSpPr>
        <dsp:cNvPr id="0" name=""/>
        <dsp:cNvSpPr/>
      </dsp:nvSpPr>
      <dsp:spPr>
        <a:xfrm>
          <a:off x="3105292" y="2009229"/>
          <a:ext cx="2201636" cy="2201636"/>
        </a:xfrm>
        <a:prstGeom prst="ellips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en-GB" sz="2100" kern="1200"/>
            <a:t>Benchmarks needed</a:t>
          </a:r>
        </a:p>
      </dsp:txBody>
      <dsp:txXfrm>
        <a:off x="3427714" y="2331651"/>
        <a:ext cx="1556792" cy="1556792"/>
      </dsp:txXfrm>
    </dsp:sp>
    <dsp:sp modelId="{B763E7BD-A9CA-47A8-A3A8-BD4CEA9CEDB1}">
      <dsp:nvSpPr>
        <dsp:cNvPr id="0" name=""/>
        <dsp:cNvSpPr/>
      </dsp:nvSpPr>
      <dsp:spPr>
        <a:xfrm>
          <a:off x="3435538" y="279"/>
          <a:ext cx="1541145" cy="1541145"/>
        </a:xfrm>
        <a:prstGeom prst="ellipse">
          <a:avLst/>
        </a:prstGeom>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atMod val="105000"/>
            </a:schemeClr>
          </a:solidFill>
          <a:prstDash val="solid"/>
        </a:ln>
        <a:effectLst>
          <a:outerShdw blurRad="40000" dist="20000" dir="5400000" rotWithShape="0">
            <a:srgbClr val="000000">
              <a:alpha val="38000"/>
            </a:srgbClr>
          </a:outerShdw>
        </a:effectLst>
      </dsp:spPr>
      <dsp:style>
        <a:lnRef idx="1">
          <a:schemeClr val="accent5"/>
        </a:lnRef>
        <a:fillRef idx="2">
          <a:schemeClr val="accent5"/>
        </a:fillRef>
        <a:effectRef idx="1">
          <a:schemeClr val="accent5"/>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a:t>Physical, turbulent systems</a:t>
          </a:r>
          <a:endParaRPr lang="en-GB" sz="1600" kern="1200"/>
        </a:p>
      </dsp:txBody>
      <dsp:txXfrm>
        <a:off x="3661233" y="225974"/>
        <a:ext cx="1089755" cy="1089755"/>
      </dsp:txXfrm>
    </dsp:sp>
    <dsp:sp modelId="{3C27A683-DF2C-414F-8E39-7D8717583B1F}">
      <dsp:nvSpPr>
        <dsp:cNvPr id="0" name=""/>
        <dsp:cNvSpPr/>
      </dsp:nvSpPr>
      <dsp:spPr>
        <a:xfrm>
          <a:off x="5461340" y="3509072"/>
          <a:ext cx="1541145" cy="1541145"/>
        </a:xfrm>
        <a:prstGeom prst="ellipse">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err="1"/>
            <a:t>Obser-vations</a:t>
          </a:r>
          <a:endParaRPr lang="en-GB" sz="1600" kern="1200"/>
        </a:p>
      </dsp:txBody>
      <dsp:txXfrm>
        <a:off x="5687035" y="3734767"/>
        <a:ext cx="1089755" cy="1089755"/>
      </dsp:txXfrm>
    </dsp:sp>
    <dsp:sp modelId="{9EF89646-7000-4A17-9184-AE8E5B95AD82}">
      <dsp:nvSpPr>
        <dsp:cNvPr id="0" name=""/>
        <dsp:cNvSpPr/>
      </dsp:nvSpPr>
      <dsp:spPr>
        <a:xfrm>
          <a:off x="1409735" y="3509072"/>
          <a:ext cx="1541145" cy="1541145"/>
        </a:xfrm>
        <a:prstGeom prst="ellipse">
          <a:avLst/>
        </a:prstGeom>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atMod val="105000"/>
            </a:schemeClr>
          </a:solidFill>
          <a:prstDash val="solid"/>
        </a:ln>
        <a:effectLst>
          <a:outerShdw blurRad="40000" dist="20000" dir="5400000" rotWithShape="0">
            <a:srgbClr val="000000">
              <a:alpha val="38000"/>
            </a:srgbClr>
          </a:outerShdw>
        </a:effectLst>
      </dsp:spPr>
      <dsp:style>
        <a:lnRef idx="1">
          <a:schemeClr val="accent3"/>
        </a:lnRef>
        <a:fillRef idx="2">
          <a:schemeClr val="accent3"/>
        </a:fillRef>
        <a:effectRef idx="1">
          <a:schemeClr val="accent3"/>
        </a:effectRef>
        <a:fontRef idx="minor">
          <a:schemeClr val="dk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a:t>Modelling</a:t>
          </a:r>
          <a:endParaRPr lang="en-GB" sz="1600" kern="1200"/>
        </a:p>
      </dsp:txBody>
      <dsp:txXfrm>
        <a:off x="1635430" y="3734767"/>
        <a:ext cx="1089755" cy="1089755"/>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49A4AA-E151-4A90-B7AF-F6D03ACDA44A}" type="datetimeFigureOut">
              <a:rPr lang="en-GB" smtClean="0"/>
              <a:t>25/11/2022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288FBE-EF93-4197-BF8D-192C57A00D93}" type="slidenum">
              <a:rPr lang="en-GB" smtClean="0"/>
              <a:t>‹#›</a:t>
            </a:fld>
            <a:endParaRPr lang="en-GB"/>
          </a:p>
        </p:txBody>
      </p:sp>
    </p:spTree>
    <p:extLst>
      <p:ext uri="{BB962C8B-B14F-4D97-AF65-F5344CB8AC3E}">
        <p14:creationId xmlns:p14="http://schemas.microsoft.com/office/powerpoint/2010/main" val="1672384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GB" dirty="0"/>
          </a:p>
        </p:txBody>
      </p:sp>
      <p:sp>
        <p:nvSpPr>
          <p:cNvPr id="4" name="Slide Number Placeholder 3"/>
          <p:cNvSpPr>
            <a:spLocks noGrp="1"/>
          </p:cNvSpPr>
          <p:nvPr>
            <p:ph type="sldNum" sz="quarter" idx="10"/>
          </p:nvPr>
        </p:nvSpPr>
        <p:spPr/>
        <p:txBody>
          <a:bodyPr/>
          <a:lstStyle/>
          <a:p>
            <a:pPr defTabSz="915772">
              <a:defRPr/>
            </a:pPr>
            <a:fld id="{23EF48E9-343C-4853-A176-E6E52DBF7487}" type="slidenum">
              <a:rPr lang="en-GB">
                <a:solidFill>
                  <a:prstClr val="black"/>
                </a:solidFill>
                <a:latin typeface="Calibri" panose="020F0502020204030204"/>
              </a:rPr>
              <a:pPr defTabSz="915772">
                <a:defRPr/>
              </a:pPr>
              <a:t>1</a:t>
            </a:fld>
            <a:endParaRPr lang="en-GB">
              <a:solidFill>
                <a:prstClr val="black"/>
              </a:solidFill>
              <a:latin typeface="Calibri" panose="020F0502020204030204"/>
            </a:endParaRPr>
          </a:p>
        </p:txBody>
      </p:sp>
    </p:spTree>
    <p:extLst>
      <p:ext uri="{BB962C8B-B14F-4D97-AF65-F5344CB8AC3E}">
        <p14:creationId xmlns:p14="http://schemas.microsoft.com/office/powerpoint/2010/main" val="1253142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12</a:t>
            </a:fld>
            <a:endParaRPr lang="en-GB"/>
          </a:p>
        </p:txBody>
      </p:sp>
    </p:spTree>
    <p:extLst>
      <p:ext uri="{BB962C8B-B14F-4D97-AF65-F5344CB8AC3E}">
        <p14:creationId xmlns:p14="http://schemas.microsoft.com/office/powerpoint/2010/main" val="1291116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13</a:t>
            </a:fld>
            <a:endParaRPr lang="en-GB"/>
          </a:p>
        </p:txBody>
      </p:sp>
    </p:spTree>
    <p:extLst>
      <p:ext uri="{BB962C8B-B14F-4D97-AF65-F5344CB8AC3E}">
        <p14:creationId xmlns:p14="http://schemas.microsoft.com/office/powerpoint/2010/main" val="40717631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14</a:t>
            </a:fld>
            <a:endParaRPr lang="en-GB"/>
          </a:p>
        </p:txBody>
      </p:sp>
    </p:spTree>
    <p:extLst>
      <p:ext uri="{BB962C8B-B14F-4D97-AF65-F5344CB8AC3E}">
        <p14:creationId xmlns:p14="http://schemas.microsoft.com/office/powerpoint/2010/main" val="18931604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15</a:t>
            </a:fld>
            <a:endParaRPr lang="en-GB"/>
          </a:p>
        </p:txBody>
      </p:sp>
    </p:spTree>
    <p:extLst>
      <p:ext uri="{BB962C8B-B14F-4D97-AF65-F5344CB8AC3E}">
        <p14:creationId xmlns:p14="http://schemas.microsoft.com/office/powerpoint/2010/main" val="3438643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16</a:t>
            </a:fld>
            <a:endParaRPr lang="en-GB"/>
          </a:p>
        </p:txBody>
      </p:sp>
    </p:spTree>
    <p:extLst>
      <p:ext uri="{BB962C8B-B14F-4D97-AF65-F5344CB8AC3E}">
        <p14:creationId xmlns:p14="http://schemas.microsoft.com/office/powerpoint/2010/main" val="17785265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17</a:t>
            </a:fld>
            <a:endParaRPr lang="en-GB"/>
          </a:p>
        </p:txBody>
      </p:sp>
    </p:spTree>
    <p:extLst>
      <p:ext uri="{BB962C8B-B14F-4D97-AF65-F5344CB8AC3E}">
        <p14:creationId xmlns:p14="http://schemas.microsoft.com/office/powerpoint/2010/main" val="25210987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18</a:t>
            </a:fld>
            <a:endParaRPr lang="en-GB"/>
          </a:p>
        </p:txBody>
      </p:sp>
    </p:spTree>
    <p:extLst>
      <p:ext uri="{BB962C8B-B14F-4D97-AF65-F5344CB8AC3E}">
        <p14:creationId xmlns:p14="http://schemas.microsoft.com/office/powerpoint/2010/main" val="661681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19</a:t>
            </a:fld>
            <a:endParaRPr lang="en-GB"/>
          </a:p>
        </p:txBody>
      </p:sp>
    </p:spTree>
    <p:extLst>
      <p:ext uri="{BB962C8B-B14F-4D97-AF65-F5344CB8AC3E}">
        <p14:creationId xmlns:p14="http://schemas.microsoft.com/office/powerpoint/2010/main" val="15104150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20</a:t>
            </a:fld>
            <a:endParaRPr lang="en-GB"/>
          </a:p>
        </p:txBody>
      </p:sp>
    </p:spTree>
    <p:extLst>
      <p:ext uri="{BB962C8B-B14F-4D97-AF65-F5344CB8AC3E}">
        <p14:creationId xmlns:p14="http://schemas.microsoft.com/office/powerpoint/2010/main" val="34309810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21</a:t>
            </a:fld>
            <a:endParaRPr lang="en-GB"/>
          </a:p>
        </p:txBody>
      </p:sp>
    </p:spTree>
    <p:extLst>
      <p:ext uri="{BB962C8B-B14F-4D97-AF65-F5344CB8AC3E}">
        <p14:creationId xmlns:p14="http://schemas.microsoft.com/office/powerpoint/2010/main" val="750012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3</a:t>
            </a:fld>
            <a:endParaRPr lang="en-GB"/>
          </a:p>
        </p:txBody>
      </p:sp>
    </p:spTree>
    <p:extLst>
      <p:ext uri="{BB962C8B-B14F-4D97-AF65-F5344CB8AC3E}">
        <p14:creationId xmlns:p14="http://schemas.microsoft.com/office/powerpoint/2010/main" val="22578032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22</a:t>
            </a:fld>
            <a:endParaRPr lang="en-GB"/>
          </a:p>
        </p:txBody>
      </p:sp>
    </p:spTree>
    <p:extLst>
      <p:ext uri="{BB962C8B-B14F-4D97-AF65-F5344CB8AC3E}">
        <p14:creationId xmlns:p14="http://schemas.microsoft.com/office/powerpoint/2010/main" val="2894487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23</a:t>
            </a:fld>
            <a:endParaRPr lang="en-GB"/>
          </a:p>
        </p:txBody>
      </p:sp>
    </p:spTree>
    <p:extLst>
      <p:ext uri="{BB962C8B-B14F-4D97-AF65-F5344CB8AC3E}">
        <p14:creationId xmlns:p14="http://schemas.microsoft.com/office/powerpoint/2010/main" val="8289670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24</a:t>
            </a:fld>
            <a:endParaRPr lang="en-GB"/>
          </a:p>
        </p:txBody>
      </p:sp>
    </p:spTree>
    <p:extLst>
      <p:ext uri="{BB962C8B-B14F-4D97-AF65-F5344CB8AC3E}">
        <p14:creationId xmlns:p14="http://schemas.microsoft.com/office/powerpoint/2010/main" val="14787624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25</a:t>
            </a:fld>
            <a:endParaRPr lang="en-GB"/>
          </a:p>
        </p:txBody>
      </p:sp>
    </p:spTree>
    <p:extLst>
      <p:ext uri="{BB962C8B-B14F-4D97-AF65-F5344CB8AC3E}">
        <p14:creationId xmlns:p14="http://schemas.microsoft.com/office/powerpoint/2010/main" val="225780325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26</a:t>
            </a:fld>
            <a:endParaRPr lang="en-GB"/>
          </a:p>
        </p:txBody>
      </p:sp>
    </p:spTree>
    <p:extLst>
      <p:ext uri="{BB962C8B-B14F-4D97-AF65-F5344CB8AC3E}">
        <p14:creationId xmlns:p14="http://schemas.microsoft.com/office/powerpoint/2010/main" val="35578505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27</a:t>
            </a:fld>
            <a:endParaRPr lang="en-GB"/>
          </a:p>
        </p:txBody>
      </p:sp>
    </p:spTree>
    <p:extLst>
      <p:ext uri="{BB962C8B-B14F-4D97-AF65-F5344CB8AC3E}">
        <p14:creationId xmlns:p14="http://schemas.microsoft.com/office/powerpoint/2010/main" val="23406495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defTabSz="912937">
              <a:defRPr/>
            </a:pPr>
            <a:fld id="{23EF48E9-343C-4853-A176-E6E52DBF7487}" type="slidenum">
              <a:rPr lang="en-GB">
                <a:solidFill>
                  <a:prstClr val="black"/>
                </a:solidFill>
                <a:latin typeface="Calibri" panose="020F0502020204030204"/>
              </a:rPr>
              <a:pPr defTabSz="912937">
                <a:defRPr/>
              </a:pPr>
              <a:t>28</a:t>
            </a:fld>
            <a:endParaRPr lang="en-GB">
              <a:solidFill>
                <a:prstClr val="black"/>
              </a:solidFill>
              <a:latin typeface="Calibri" panose="020F0502020204030204"/>
            </a:endParaRPr>
          </a:p>
        </p:txBody>
      </p:sp>
    </p:spTree>
    <p:extLst>
      <p:ext uri="{BB962C8B-B14F-4D97-AF65-F5344CB8AC3E}">
        <p14:creationId xmlns:p14="http://schemas.microsoft.com/office/powerpoint/2010/main" val="17904215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29</a:t>
            </a:fld>
            <a:endParaRPr lang="en-GB"/>
          </a:p>
        </p:txBody>
      </p:sp>
    </p:spTree>
    <p:extLst>
      <p:ext uri="{BB962C8B-B14F-4D97-AF65-F5344CB8AC3E}">
        <p14:creationId xmlns:p14="http://schemas.microsoft.com/office/powerpoint/2010/main" val="18505946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32</a:t>
            </a:fld>
            <a:endParaRPr lang="en-GB"/>
          </a:p>
        </p:txBody>
      </p:sp>
    </p:spTree>
    <p:extLst>
      <p:ext uri="{BB962C8B-B14F-4D97-AF65-F5344CB8AC3E}">
        <p14:creationId xmlns:p14="http://schemas.microsoft.com/office/powerpoint/2010/main" val="18745556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33</a:t>
            </a:fld>
            <a:endParaRPr lang="en-GB"/>
          </a:p>
        </p:txBody>
      </p:sp>
    </p:spTree>
    <p:extLst>
      <p:ext uri="{BB962C8B-B14F-4D97-AF65-F5344CB8AC3E}">
        <p14:creationId xmlns:p14="http://schemas.microsoft.com/office/powerpoint/2010/main" val="11095473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5</a:t>
            </a:fld>
            <a:endParaRPr lang="en-GB"/>
          </a:p>
        </p:txBody>
      </p:sp>
    </p:spTree>
    <p:extLst>
      <p:ext uri="{BB962C8B-B14F-4D97-AF65-F5344CB8AC3E}">
        <p14:creationId xmlns:p14="http://schemas.microsoft.com/office/powerpoint/2010/main" val="3674584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34</a:t>
            </a:fld>
            <a:endParaRPr lang="en-GB"/>
          </a:p>
        </p:txBody>
      </p:sp>
    </p:spTree>
    <p:extLst>
      <p:ext uri="{BB962C8B-B14F-4D97-AF65-F5344CB8AC3E}">
        <p14:creationId xmlns:p14="http://schemas.microsoft.com/office/powerpoint/2010/main" val="14236675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35</a:t>
            </a:fld>
            <a:endParaRPr lang="en-GB"/>
          </a:p>
        </p:txBody>
      </p:sp>
    </p:spTree>
    <p:extLst>
      <p:ext uri="{BB962C8B-B14F-4D97-AF65-F5344CB8AC3E}">
        <p14:creationId xmlns:p14="http://schemas.microsoft.com/office/powerpoint/2010/main" val="25043995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36</a:t>
            </a:fld>
            <a:endParaRPr lang="en-GB"/>
          </a:p>
        </p:txBody>
      </p:sp>
    </p:spTree>
    <p:extLst>
      <p:ext uri="{BB962C8B-B14F-4D97-AF65-F5344CB8AC3E}">
        <p14:creationId xmlns:p14="http://schemas.microsoft.com/office/powerpoint/2010/main" val="32838176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37</a:t>
            </a:fld>
            <a:endParaRPr lang="en-GB"/>
          </a:p>
        </p:txBody>
      </p:sp>
    </p:spTree>
    <p:extLst>
      <p:ext uri="{BB962C8B-B14F-4D97-AF65-F5344CB8AC3E}">
        <p14:creationId xmlns:p14="http://schemas.microsoft.com/office/powerpoint/2010/main" val="22075802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38</a:t>
            </a:fld>
            <a:endParaRPr lang="en-GB"/>
          </a:p>
        </p:txBody>
      </p:sp>
    </p:spTree>
    <p:extLst>
      <p:ext uri="{BB962C8B-B14F-4D97-AF65-F5344CB8AC3E}">
        <p14:creationId xmlns:p14="http://schemas.microsoft.com/office/powerpoint/2010/main" val="23350546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Link to paper: </a:t>
            </a:r>
            <a:r>
              <a:rPr lang="en-US"/>
              <a:t>https://doi.org/10.1029/2021MS002744</a:t>
            </a:r>
          </a:p>
          <a:p>
            <a:pPr marL="171450" indent="-171450">
              <a:buFont typeface="Arial" panose="020B0604020202020204" pitchFamily="34" charset="0"/>
              <a:buChar char="•"/>
            </a:pPr>
            <a:r>
              <a:rPr lang="en-GB"/>
              <a:t>The </a:t>
            </a:r>
            <a:r>
              <a:rPr lang="en-GB" dirty="0"/>
              <a:t>22 ULSMs are a subset of Grimmond et al. (2011)’s urban comparison study evaluated the accuracy of 32 ULSMs (https://doi.org/10.1002/joc.2227)</a:t>
            </a:r>
          </a:p>
          <a:p>
            <a:pPr marL="171450" indent="-171450">
              <a:buFont typeface="Arial" panose="020B0604020202020204" pitchFamily="34" charset="0"/>
              <a:buChar char="•"/>
            </a:pPr>
            <a:r>
              <a:rPr lang="en-US" dirty="0"/>
              <a:t>Specifically, we use the </a:t>
            </a:r>
            <a:r>
              <a:rPr lang="en-US" dirty="0" err="1"/>
              <a:t>TFLite</a:t>
            </a:r>
            <a:r>
              <a:rPr lang="en-US" dirty="0"/>
              <a:t> C API </a:t>
            </a:r>
            <a:r>
              <a:rPr lang="en-GB" dirty="0"/>
              <a:t>as: (a) it has CMake support, which makes the integration in WRF-CMake straightforward and allows sharing of project build options in WRF-CMake, and (b) it has a very succinct and accessible API (compared to TensorFlow library C API).</a:t>
            </a:r>
          </a:p>
          <a:p>
            <a:pPr marL="171450" indent="-171450">
              <a:buFont typeface="Arial" panose="020B0604020202020204" pitchFamily="34" charset="0"/>
              <a:buChar char="•"/>
            </a:pPr>
            <a:r>
              <a:rPr lang="en-GB" dirty="0"/>
              <a:t>The figure is a conceptual sketch of surface energy balance exchanges (ignoring advection, vegetation, and anthropogenic heat flux) for a clear-sky day with arrows indicating the direction of fluxes relative to the surface. The shortwave flux is zero at night as the Sun's rays are below the horizon. The heat transfer processes are (left to right) radiative and convective</a:t>
            </a:r>
            <a:endParaRPr lang="en-US" dirty="0"/>
          </a:p>
        </p:txBody>
      </p:sp>
      <p:sp>
        <p:nvSpPr>
          <p:cNvPr id="4" name="Slide Number Placeholder 3"/>
          <p:cNvSpPr>
            <a:spLocks noGrp="1"/>
          </p:cNvSpPr>
          <p:nvPr>
            <p:ph type="sldNum" sz="quarter" idx="5"/>
          </p:nvPr>
        </p:nvSpPr>
        <p:spPr/>
        <p:txBody>
          <a:bodyPr/>
          <a:lstStyle/>
          <a:p>
            <a:fld id="{D79DCD43-7264-43C7-9637-23B8E822EBBE}" type="slidenum">
              <a:rPr lang="en-US" smtClean="0"/>
              <a:t>39</a:t>
            </a:fld>
            <a:endParaRPr lang="en-US"/>
          </a:p>
        </p:txBody>
      </p:sp>
    </p:spTree>
    <p:extLst>
      <p:ext uri="{BB962C8B-B14F-4D97-AF65-F5344CB8AC3E}">
        <p14:creationId xmlns:p14="http://schemas.microsoft.com/office/powerpoint/2010/main" val="40733006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WRF coupled simulations are run for a few days in winter and summer over south-east Australia (Melbourne).</a:t>
            </a:r>
          </a:p>
          <a:p>
            <a:pPr marL="171450" indent="-171450">
              <a:buFont typeface="Arial" panose="020B0604020202020204" pitchFamily="34" charset="0"/>
              <a:buChar char="•"/>
            </a:pPr>
            <a:r>
              <a:rPr lang="en-GB" dirty="0"/>
              <a:t>Future studies will need to look at this globally to determine if it generalise using datasets correctly being developed (e.g., Urban Plumber https://urban-plumber.github.io/).</a:t>
            </a:r>
            <a:endParaRPr lang="en-US" dirty="0"/>
          </a:p>
        </p:txBody>
      </p:sp>
      <p:sp>
        <p:nvSpPr>
          <p:cNvPr id="4" name="Slide Number Placeholder 3"/>
          <p:cNvSpPr>
            <a:spLocks noGrp="1"/>
          </p:cNvSpPr>
          <p:nvPr>
            <p:ph type="sldNum" sz="quarter" idx="5"/>
          </p:nvPr>
        </p:nvSpPr>
        <p:spPr/>
        <p:txBody>
          <a:bodyPr/>
          <a:lstStyle/>
          <a:p>
            <a:fld id="{D79DCD43-7264-43C7-9637-23B8E822EBBE}" type="slidenum">
              <a:rPr lang="en-US" smtClean="0"/>
              <a:t>40</a:t>
            </a:fld>
            <a:endParaRPr lang="en-US"/>
          </a:p>
        </p:txBody>
      </p:sp>
    </p:spTree>
    <p:extLst>
      <p:ext uri="{BB962C8B-B14F-4D97-AF65-F5344CB8AC3E}">
        <p14:creationId xmlns:p14="http://schemas.microsoft.com/office/powerpoint/2010/main" val="2278654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6</a:t>
            </a:fld>
            <a:endParaRPr lang="en-GB"/>
          </a:p>
        </p:txBody>
      </p:sp>
    </p:spTree>
    <p:extLst>
      <p:ext uri="{BB962C8B-B14F-4D97-AF65-F5344CB8AC3E}">
        <p14:creationId xmlns:p14="http://schemas.microsoft.com/office/powerpoint/2010/main" val="30994116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7</a:t>
            </a:fld>
            <a:endParaRPr lang="en-GB"/>
          </a:p>
        </p:txBody>
      </p:sp>
    </p:spTree>
    <p:extLst>
      <p:ext uri="{BB962C8B-B14F-4D97-AF65-F5344CB8AC3E}">
        <p14:creationId xmlns:p14="http://schemas.microsoft.com/office/powerpoint/2010/main" val="17555345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8</a:t>
            </a:fld>
            <a:endParaRPr lang="en-GB"/>
          </a:p>
        </p:txBody>
      </p:sp>
    </p:spTree>
    <p:extLst>
      <p:ext uri="{BB962C8B-B14F-4D97-AF65-F5344CB8AC3E}">
        <p14:creationId xmlns:p14="http://schemas.microsoft.com/office/powerpoint/2010/main" val="28596744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9</a:t>
            </a:fld>
            <a:endParaRPr lang="en-GB"/>
          </a:p>
        </p:txBody>
      </p:sp>
    </p:spTree>
    <p:extLst>
      <p:ext uri="{BB962C8B-B14F-4D97-AF65-F5344CB8AC3E}">
        <p14:creationId xmlns:p14="http://schemas.microsoft.com/office/powerpoint/2010/main" val="2711606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add your own field here:</a:t>
            </a:r>
          </a:p>
          <a:p>
            <a:endParaRPr lang="en-GB" dirty="0"/>
          </a:p>
        </p:txBody>
      </p:sp>
      <p:sp>
        <p:nvSpPr>
          <p:cNvPr id="4" name="Slide Number Placeholder 3"/>
          <p:cNvSpPr>
            <a:spLocks noGrp="1"/>
          </p:cNvSpPr>
          <p:nvPr>
            <p:ph type="sldNum" sz="quarter" idx="5"/>
          </p:nvPr>
        </p:nvSpPr>
        <p:spPr/>
        <p:txBody>
          <a:bodyPr/>
          <a:lstStyle/>
          <a:p>
            <a:fld id="{E792B8D9-7D4F-47F3-A959-85B0B07F72F7}" type="slidenum">
              <a:rPr lang="en-GB" smtClean="0"/>
              <a:t>10</a:t>
            </a:fld>
            <a:endParaRPr lang="en-GB"/>
          </a:p>
        </p:txBody>
      </p:sp>
    </p:spTree>
    <p:extLst>
      <p:ext uri="{BB962C8B-B14F-4D97-AF65-F5344CB8AC3E}">
        <p14:creationId xmlns:p14="http://schemas.microsoft.com/office/powerpoint/2010/main" val="3098844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E792B8D9-7D4F-47F3-A959-85B0B07F72F7}" type="slidenum">
              <a:rPr lang="en-GB" smtClean="0"/>
              <a:t>11</a:t>
            </a:fld>
            <a:endParaRPr lang="en-GB"/>
          </a:p>
        </p:txBody>
      </p:sp>
    </p:spTree>
    <p:extLst>
      <p:ext uri="{BB962C8B-B14F-4D97-AF65-F5344CB8AC3E}">
        <p14:creationId xmlns:p14="http://schemas.microsoft.com/office/powerpoint/2010/main" val="115154780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0" name="Picture 9" descr="ECMWF_Master_Logo_RGB_nostrap.png"/>
          <p:cNvPicPr>
            <a:picLocks noChangeAspect="1"/>
          </p:cNvPicPr>
          <p:nvPr userDrawn="1"/>
        </p:nvPicPr>
        <p:blipFill>
          <a:blip r:embed="rId2"/>
          <a:stretch>
            <a:fillRect/>
          </a:stretch>
        </p:blipFill>
        <p:spPr>
          <a:xfrm>
            <a:off x="2157975" y="5984877"/>
            <a:ext cx="2135356" cy="366819"/>
          </a:xfrm>
          <a:prstGeom prst="rect">
            <a:avLst/>
          </a:prstGeom>
        </p:spPr>
      </p:pic>
      <p:sp>
        <p:nvSpPr>
          <p:cNvPr id="11" name="Date Placeholder 10"/>
          <p:cNvSpPr txBox="1">
            <a:spLocks/>
          </p:cNvSpPr>
          <p:nvPr userDrawn="1"/>
        </p:nvSpPr>
        <p:spPr>
          <a:xfrm>
            <a:off x="8078638" y="5984876"/>
            <a:ext cx="1953575" cy="365125"/>
          </a:xfrm>
          <a:prstGeom prst="rect">
            <a:avLst/>
          </a:prstGeom>
        </p:spPr>
        <p:txBody>
          <a:bodyPr vert="horz" lIns="0" tIns="0" rIns="0" bIns="0" rtlCol="0" anchor="b" anchorCtr="0"/>
          <a:lstStyle>
            <a:lvl1pPr algn="r">
              <a:defRPr>
                <a:solidFill>
                  <a:schemeClr val="bg1"/>
                </a:solidFill>
              </a:defRPr>
            </a:lvl1pPr>
          </a:lstStyle>
          <a:p>
            <a:pPr defTabSz="457200">
              <a:defRPr/>
            </a:pPr>
            <a:r>
              <a:rPr lang="en-US" sz="900">
                <a:solidFill>
                  <a:srgbClr val="4F81BD">
                    <a:lumMod val="75000"/>
                  </a:srgbClr>
                </a:solidFill>
              </a:rPr>
              <a:t>© ECMWF </a:t>
            </a:r>
            <a:fld id="{D4C56AD5-C73F-B44A-96CB-E8BE2C5CB95A}" type="datetime4">
              <a:rPr lang="en-US" sz="900" smtClean="0">
                <a:solidFill>
                  <a:srgbClr val="4F81BD">
                    <a:lumMod val="75000"/>
                  </a:srgbClr>
                </a:solidFill>
              </a:rPr>
              <a:pPr defTabSz="457200">
                <a:defRPr/>
              </a:pPr>
              <a:t>November 25, 2022</a:t>
            </a:fld>
            <a:endParaRPr lang="en-US" sz="900">
              <a:solidFill>
                <a:srgbClr val="4F81BD">
                  <a:lumMod val="75000"/>
                </a:srgbClr>
              </a:solidFill>
            </a:endParaRPr>
          </a:p>
        </p:txBody>
      </p:sp>
      <p:sp>
        <p:nvSpPr>
          <p:cNvPr id="13" name="Text Placeholder 12"/>
          <p:cNvSpPr>
            <a:spLocks noGrp="1"/>
          </p:cNvSpPr>
          <p:nvPr>
            <p:ph type="body" sz="quarter" idx="10" hasCustomPrompt="1"/>
          </p:nvPr>
        </p:nvSpPr>
        <p:spPr>
          <a:xfrm>
            <a:off x="2160563" y="1294198"/>
            <a:ext cx="7871650" cy="519800"/>
          </a:xfrm>
          <a:prstGeom prst="rect">
            <a:avLst/>
          </a:prstGeom>
        </p:spPr>
        <p:txBody>
          <a:bodyPr vert="horz" lIns="0" tIns="0" rIns="0" bIns="0" anchor="b" anchorCtr="0">
            <a:spAutoFit/>
          </a:bodyPr>
          <a:lstStyle>
            <a:lvl1pPr marL="0" indent="0">
              <a:lnSpc>
                <a:spcPts val="4000"/>
              </a:lnSpc>
              <a:spcBef>
                <a:spcPts val="0"/>
              </a:spcBef>
              <a:buNone/>
              <a:defRPr sz="3600" b="1">
                <a:solidFill>
                  <a:schemeClr val="accent1">
                    <a:lumMod val="75000"/>
                  </a:schemeClr>
                </a:solidFill>
              </a:defRPr>
            </a:lvl1pPr>
          </a:lstStyle>
          <a:p>
            <a:pPr lvl="0"/>
            <a:r>
              <a:rPr lang="en-GB"/>
              <a:t>Title of Presentation</a:t>
            </a:r>
          </a:p>
        </p:txBody>
      </p:sp>
      <p:sp>
        <p:nvSpPr>
          <p:cNvPr id="14" name="Text Placeholder 12"/>
          <p:cNvSpPr>
            <a:spLocks noGrp="1"/>
          </p:cNvSpPr>
          <p:nvPr>
            <p:ph type="body" sz="quarter" idx="11" hasCustomPrompt="1"/>
          </p:nvPr>
        </p:nvSpPr>
        <p:spPr>
          <a:xfrm>
            <a:off x="2160563" y="1980000"/>
            <a:ext cx="7871650" cy="382156"/>
          </a:xfrm>
          <a:prstGeom prst="rect">
            <a:avLst/>
          </a:prstGeom>
        </p:spPr>
        <p:txBody>
          <a:bodyPr vert="horz" wrap="square" lIns="0" tIns="0" rIns="0" bIns="0">
            <a:spAutoFit/>
          </a:bodyPr>
          <a:lstStyle>
            <a:lvl1pPr marL="0" indent="0">
              <a:lnSpc>
                <a:spcPts val="3000"/>
              </a:lnSpc>
              <a:spcBef>
                <a:spcPts val="0"/>
              </a:spcBef>
              <a:buNone/>
              <a:defRPr sz="2400">
                <a:solidFill>
                  <a:schemeClr val="accent1">
                    <a:lumMod val="75000"/>
                  </a:schemeClr>
                </a:solidFill>
              </a:defRPr>
            </a:lvl1pPr>
          </a:lstStyle>
          <a:p>
            <a:pPr lvl="0"/>
            <a:r>
              <a:rPr lang="en-GB"/>
              <a:t>Subtitle of Presentation</a:t>
            </a:r>
          </a:p>
        </p:txBody>
      </p:sp>
      <p:sp>
        <p:nvSpPr>
          <p:cNvPr id="15" name="Text Placeholder 12"/>
          <p:cNvSpPr>
            <a:spLocks noGrp="1"/>
          </p:cNvSpPr>
          <p:nvPr>
            <p:ph type="body" sz="quarter" idx="12" hasCustomPrompt="1"/>
          </p:nvPr>
        </p:nvSpPr>
        <p:spPr>
          <a:xfrm>
            <a:off x="2160563" y="2700002"/>
            <a:ext cx="7871650" cy="307777"/>
          </a:xfrm>
          <a:prstGeom prst="rect">
            <a:avLst/>
          </a:prstGeom>
        </p:spPr>
        <p:txBody>
          <a:bodyPr vert="horz" wrap="square" lIns="0" tIns="0" rIns="0" bIns="0">
            <a:spAutoFit/>
          </a:bodyPr>
          <a:lstStyle>
            <a:lvl1pPr marL="0" indent="0">
              <a:lnSpc>
                <a:spcPts val="2400"/>
              </a:lnSpc>
              <a:spcBef>
                <a:spcPts val="0"/>
              </a:spcBef>
              <a:buNone/>
              <a:defRPr sz="2000">
                <a:solidFill>
                  <a:schemeClr val="accent1">
                    <a:lumMod val="75000"/>
                  </a:schemeClr>
                </a:solidFill>
              </a:defRPr>
            </a:lvl1pPr>
          </a:lstStyle>
          <a:p>
            <a:pPr lvl="0"/>
            <a:r>
              <a:rPr lang="en-GB"/>
              <a:t>Author’s Name</a:t>
            </a:r>
          </a:p>
        </p:txBody>
      </p:sp>
      <p:sp>
        <p:nvSpPr>
          <p:cNvPr id="16" name="Text Placeholder 12"/>
          <p:cNvSpPr>
            <a:spLocks noGrp="1"/>
          </p:cNvSpPr>
          <p:nvPr>
            <p:ph type="body" sz="quarter" idx="13" hasCustomPrompt="1"/>
          </p:nvPr>
        </p:nvSpPr>
        <p:spPr>
          <a:xfrm>
            <a:off x="2160563" y="3121225"/>
            <a:ext cx="7871650" cy="254771"/>
          </a:xfrm>
          <a:prstGeom prst="rect">
            <a:avLst/>
          </a:prstGeom>
        </p:spPr>
        <p:txBody>
          <a:bodyPr vert="horz" wrap="square" lIns="0" tIns="0" rIns="0" bIns="0">
            <a:spAutoFit/>
          </a:bodyPr>
          <a:lstStyle>
            <a:lvl1pPr marL="0" indent="0">
              <a:lnSpc>
                <a:spcPts val="2000"/>
              </a:lnSpc>
              <a:spcBef>
                <a:spcPts val="0"/>
              </a:spcBef>
              <a:buNone/>
              <a:defRPr sz="1600">
                <a:solidFill>
                  <a:schemeClr val="accent1">
                    <a:lumMod val="75000"/>
                  </a:schemeClr>
                </a:solidFill>
              </a:defRPr>
            </a:lvl1pPr>
          </a:lstStyle>
          <a:p>
            <a:pPr lvl="0"/>
            <a:r>
              <a:rPr lang="en-GB"/>
              <a:t>Author’s Address</a:t>
            </a:r>
          </a:p>
        </p:txBody>
      </p:sp>
      <p:sp>
        <p:nvSpPr>
          <p:cNvPr id="17" name="Text Placeholder 12"/>
          <p:cNvSpPr>
            <a:spLocks noGrp="1"/>
          </p:cNvSpPr>
          <p:nvPr>
            <p:ph type="body" sz="quarter" idx="14" hasCustomPrompt="1"/>
          </p:nvPr>
        </p:nvSpPr>
        <p:spPr>
          <a:xfrm>
            <a:off x="2160563" y="3429000"/>
            <a:ext cx="7871650" cy="230832"/>
          </a:xfrm>
          <a:prstGeom prst="rect">
            <a:avLst/>
          </a:prstGeom>
        </p:spPr>
        <p:txBody>
          <a:bodyPr vert="horz" wrap="square" lIns="0" tIns="0" rIns="0" bIns="0">
            <a:spAutoFit/>
          </a:bodyPr>
          <a:lstStyle>
            <a:lvl1pPr marL="0" indent="0">
              <a:lnSpc>
                <a:spcPts val="1800"/>
              </a:lnSpc>
              <a:spcBef>
                <a:spcPts val="0"/>
              </a:spcBef>
              <a:buNone/>
              <a:defRPr sz="1400">
                <a:solidFill>
                  <a:schemeClr val="accent1">
                    <a:lumMod val="75000"/>
                  </a:schemeClr>
                </a:solidFill>
              </a:defRPr>
            </a:lvl1pPr>
          </a:lstStyle>
          <a:p>
            <a:pPr lvl="0"/>
            <a:r>
              <a:rPr lang="en-GB" err="1"/>
              <a:t>email@ddress</a:t>
            </a:r>
            <a:endParaRPr lang="en-GB"/>
          </a:p>
        </p:txBody>
      </p:sp>
    </p:spTree>
    <p:extLst>
      <p:ext uri="{BB962C8B-B14F-4D97-AF65-F5344CB8AC3E}">
        <p14:creationId xmlns:p14="http://schemas.microsoft.com/office/powerpoint/2010/main" val="3449898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0E8CD0-97FE-414D-B948-1ADD8EF13C3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3A74A49E-3338-44B0-ABBA-28DC931B229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18515FF6-49E0-4771-BC8E-93253B1F1B79}"/>
              </a:ext>
            </a:extLst>
          </p:cNvPr>
          <p:cNvSpPr>
            <a:spLocks noGrp="1"/>
          </p:cNvSpPr>
          <p:nvPr>
            <p:ph type="dt" sz="half" idx="10"/>
          </p:nvPr>
        </p:nvSpPr>
        <p:spPr/>
        <p:txBody>
          <a:bodyPr/>
          <a:lstStyle/>
          <a:p>
            <a:fld id="{85C12B7E-7C84-46AD-BD98-9B88FBA2912E}" type="datetimeFigureOut">
              <a:rPr lang="en-GB" smtClean="0"/>
              <a:t>25/11/2022</a:t>
            </a:fld>
            <a:endParaRPr lang="en-GB"/>
          </a:p>
        </p:txBody>
      </p:sp>
      <p:sp>
        <p:nvSpPr>
          <p:cNvPr id="5" name="Footer Placeholder 4">
            <a:extLst>
              <a:ext uri="{FF2B5EF4-FFF2-40B4-BE49-F238E27FC236}">
                <a16:creationId xmlns:a16="http://schemas.microsoft.com/office/drawing/2014/main" id="{426B0D5C-61BD-4FBC-B351-E8881B82C7B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A8D8B86-EFC9-4227-A7FB-9053C80F5E94}"/>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3661345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F7FBD-1530-43A9-A11B-B1D5358D0AB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FA30034-229C-4715-B2FF-6F89F301B4E3}"/>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F9561F11-E18E-4D6B-A012-DA50293502BF}"/>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09039985-19A4-497D-9F05-48D55E2D0E73}"/>
              </a:ext>
            </a:extLst>
          </p:cNvPr>
          <p:cNvSpPr>
            <a:spLocks noGrp="1"/>
          </p:cNvSpPr>
          <p:nvPr>
            <p:ph type="dt" sz="half" idx="10"/>
          </p:nvPr>
        </p:nvSpPr>
        <p:spPr/>
        <p:txBody>
          <a:bodyPr/>
          <a:lstStyle/>
          <a:p>
            <a:fld id="{85C12B7E-7C84-46AD-BD98-9B88FBA2912E}" type="datetimeFigureOut">
              <a:rPr lang="en-GB" smtClean="0"/>
              <a:t>25/11/2022</a:t>
            </a:fld>
            <a:endParaRPr lang="en-GB"/>
          </a:p>
        </p:txBody>
      </p:sp>
      <p:sp>
        <p:nvSpPr>
          <p:cNvPr id="6" name="Footer Placeholder 5">
            <a:extLst>
              <a:ext uri="{FF2B5EF4-FFF2-40B4-BE49-F238E27FC236}">
                <a16:creationId xmlns:a16="http://schemas.microsoft.com/office/drawing/2014/main" id="{7A542215-05AA-4779-BE22-98E5B98DF2C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D9BED49-A251-4257-84B7-A56E16DDB381}"/>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27064749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C4785D-DF8A-4E86-B717-30449EC8816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A19D05A3-1481-4523-A6CD-75C071D4DFF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FA29AD3-D826-4551-93F3-AA92F21395BA}"/>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22B608BA-2EBE-4691-9500-4D1178B5F6D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0389F92C-D3CC-4225-B95B-0CF2AC5709BD}"/>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206D876-C492-4327-BE21-2B10C3F647D6}"/>
              </a:ext>
            </a:extLst>
          </p:cNvPr>
          <p:cNvSpPr>
            <a:spLocks noGrp="1"/>
          </p:cNvSpPr>
          <p:nvPr>
            <p:ph type="dt" sz="half" idx="10"/>
          </p:nvPr>
        </p:nvSpPr>
        <p:spPr/>
        <p:txBody>
          <a:bodyPr/>
          <a:lstStyle/>
          <a:p>
            <a:fld id="{85C12B7E-7C84-46AD-BD98-9B88FBA2912E}" type="datetimeFigureOut">
              <a:rPr lang="en-GB" smtClean="0"/>
              <a:t>25/11/2022</a:t>
            </a:fld>
            <a:endParaRPr lang="en-GB"/>
          </a:p>
        </p:txBody>
      </p:sp>
      <p:sp>
        <p:nvSpPr>
          <p:cNvPr id="8" name="Footer Placeholder 7">
            <a:extLst>
              <a:ext uri="{FF2B5EF4-FFF2-40B4-BE49-F238E27FC236}">
                <a16:creationId xmlns:a16="http://schemas.microsoft.com/office/drawing/2014/main" id="{5420EF93-AF34-4092-8C68-B1DD3B727106}"/>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CDBF6D48-B83D-486D-A19D-5BBD8288B1C2}"/>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607701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5049F8-435C-4BB1-8A46-EA89052C795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AD0B4CC-001C-4F7A-A3FB-43C7CD297983}"/>
              </a:ext>
            </a:extLst>
          </p:cNvPr>
          <p:cNvSpPr>
            <a:spLocks noGrp="1"/>
          </p:cNvSpPr>
          <p:nvPr>
            <p:ph type="dt" sz="half" idx="10"/>
          </p:nvPr>
        </p:nvSpPr>
        <p:spPr/>
        <p:txBody>
          <a:bodyPr/>
          <a:lstStyle/>
          <a:p>
            <a:fld id="{85C12B7E-7C84-46AD-BD98-9B88FBA2912E}" type="datetimeFigureOut">
              <a:rPr lang="en-GB" smtClean="0"/>
              <a:t>25/11/2022</a:t>
            </a:fld>
            <a:endParaRPr lang="en-GB"/>
          </a:p>
        </p:txBody>
      </p:sp>
      <p:sp>
        <p:nvSpPr>
          <p:cNvPr id="4" name="Footer Placeholder 3">
            <a:extLst>
              <a:ext uri="{FF2B5EF4-FFF2-40B4-BE49-F238E27FC236}">
                <a16:creationId xmlns:a16="http://schemas.microsoft.com/office/drawing/2014/main" id="{713A7F47-70EB-4650-AB51-FC87426035A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32145C4-C71B-4EB2-A69A-1E42DE834266}"/>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4289259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9C4FB6B-6B75-47DF-A1FB-0D53AA5CA9CE}"/>
              </a:ext>
            </a:extLst>
          </p:cNvPr>
          <p:cNvSpPr>
            <a:spLocks noGrp="1"/>
          </p:cNvSpPr>
          <p:nvPr>
            <p:ph type="dt" sz="half" idx="10"/>
          </p:nvPr>
        </p:nvSpPr>
        <p:spPr/>
        <p:txBody>
          <a:bodyPr/>
          <a:lstStyle/>
          <a:p>
            <a:fld id="{85C12B7E-7C84-46AD-BD98-9B88FBA2912E}" type="datetimeFigureOut">
              <a:rPr lang="en-GB" smtClean="0"/>
              <a:t>25/11/2022</a:t>
            </a:fld>
            <a:endParaRPr lang="en-GB"/>
          </a:p>
        </p:txBody>
      </p:sp>
      <p:sp>
        <p:nvSpPr>
          <p:cNvPr id="3" name="Footer Placeholder 2">
            <a:extLst>
              <a:ext uri="{FF2B5EF4-FFF2-40B4-BE49-F238E27FC236}">
                <a16:creationId xmlns:a16="http://schemas.microsoft.com/office/drawing/2014/main" id="{83FC5C22-577D-424C-94C0-BE29AE6C00D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9FD4582A-07DA-4C0F-AAF2-2FFFC5F058CF}"/>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8604549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8A41A5-2578-4FE6-99CD-B439670A619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B667E0BB-35B5-4FFC-8639-BFE5418930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5192074E-4A21-475C-8FC5-201572F03C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2391746A-9E84-4B87-8933-FCF779BC9DAC}"/>
              </a:ext>
            </a:extLst>
          </p:cNvPr>
          <p:cNvSpPr>
            <a:spLocks noGrp="1"/>
          </p:cNvSpPr>
          <p:nvPr>
            <p:ph type="dt" sz="half" idx="10"/>
          </p:nvPr>
        </p:nvSpPr>
        <p:spPr/>
        <p:txBody>
          <a:bodyPr/>
          <a:lstStyle/>
          <a:p>
            <a:fld id="{85C12B7E-7C84-46AD-BD98-9B88FBA2912E}" type="datetimeFigureOut">
              <a:rPr lang="en-GB" smtClean="0"/>
              <a:t>25/11/2022</a:t>
            </a:fld>
            <a:endParaRPr lang="en-GB"/>
          </a:p>
        </p:txBody>
      </p:sp>
      <p:sp>
        <p:nvSpPr>
          <p:cNvPr id="6" name="Footer Placeholder 5">
            <a:extLst>
              <a:ext uri="{FF2B5EF4-FFF2-40B4-BE49-F238E27FC236}">
                <a16:creationId xmlns:a16="http://schemas.microsoft.com/office/drawing/2014/main" id="{A3E243BE-A32E-4F00-AF3A-6A336DE2414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C4B664E-6543-44BC-A15F-76A9C41FD496}"/>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2663969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FDF72C-BB02-4AC4-8272-BFB48432AE6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CFB3F072-473C-4628-B32E-A414889D066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E20D5967-4B55-4DC9-A8E8-82878E0F05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49A628D-03CE-474F-A199-4D713502CCB7}"/>
              </a:ext>
            </a:extLst>
          </p:cNvPr>
          <p:cNvSpPr>
            <a:spLocks noGrp="1"/>
          </p:cNvSpPr>
          <p:nvPr>
            <p:ph type="dt" sz="half" idx="10"/>
          </p:nvPr>
        </p:nvSpPr>
        <p:spPr/>
        <p:txBody>
          <a:bodyPr/>
          <a:lstStyle/>
          <a:p>
            <a:fld id="{85C12B7E-7C84-46AD-BD98-9B88FBA2912E}" type="datetimeFigureOut">
              <a:rPr lang="en-GB" smtClean="0"/>
              <a:t>25/11/2022</a:t>
            </a:fld>
            <a:endParaRPr lang="en-GB"/>
          </a:p>
        </p:txBody>
      </p:sp>
      <p:sp>
        <p:nvSpPr>
          <p:cNvPr id="6" name="Footer Placeholder 5">
            <a:extLst>
              <a:ext uri="{FF2B5EF4-FFF2-40B4-BE49-F238E27FC236}">
                <a16:creationId xmlns:a16="http://schemas.microsoft.com/office/drawing/2014/main" id="{647D3657-675A-472B-9577-102D1062813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49945B7-49A3-48B2-B608-FBA5DCA18745}"/>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42649793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B3B355-DD29-4109-913B-93C58DA52D1E}"/>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7F24FB4-53A1-49CF-84EC-FDB2CFC40CF4}"/>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C4879E6-B066-4FEB-B495-514DD48E3385}"/>
              </a:ext>
            </a:extLst>
          </p:cNvPr>
          <p:cNvSpPr>
            <a:spLocks noGrp="1"/>
          </p:cNvSpPr>
          <p:nvPr>
            <p:ph type="dt" sz="half" idx="10"/>
          </p:nvPr>
        </p:nvSpPr>
        <p:spPr/>
        <p:txBody>
          <a:bodyPr/>
          <a:lstStyle/>
          <a:p>
            <a:fld id="{85C12B7E-7C84-46AD-BD98-9B88FBA2912E}" type="datetimeFigureOut">
              <a:rPr lang="en-GB" smtClean="0"/>
              <a:t>25/11/2022</a:t>
            </a:fld>
            <a:endParaRPr lang="en-GB"/>
          </a:p>
        </p:txBody>
      </p:sp>
      <p:sp>
        <p:nvSpPr>
          <p:cNvPr id="5" name="Footer Placeholder 4">
            <a:extLst>
              <a:ext uri="{FF2B5EF4-FFF2-40B4-BE49-F238E27FC236}">
                <a16:creationId xmlns:a16="http://schemas.microsoft.com/office/drawing/2014/main" id="{C2DBEAD9-9F8D-4B5C-8882-5D9AE1BDF6B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19AC6C-15B1-4551-A25F-A146D5322220}"/>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28606950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A11A71B-2958-494B-B4FF-5393F5483FC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F3AC4973-082A-480B-BE24-50F6198E62A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85B86DF-8510-411B-B0EC-02AB2293073A}"/>
              </a:ext>
            </a:extLst>
          </p:cNvPr>
          <p:cNvSpPr>
            <a:spLocks noGrp="1"/>
          </p:cNvSpPr>
          <p:nvPr>
            <p:ph type="dt" sz="half" idx="10"/>
          </p:nvPr>
        </p:nvSpPr>
        <p:spPr/>
        <p:txBody>
          <a:bodyPr/>
          <a:lstStyle/>
          <a:p>
            <a:fld id="{85C12B7E-7C84-46AD-BD98-9B88FBA2912E}" type="datetimeFigureOut">
              <a:rPr lang="en-GB" smtClean="0"/>
              <a:t>25/11/2022</a:t>
            </a:fld>
            <a:endParaRPr lang="en-GB"/>
          </a:p>
        </p:txBody>
      </p:sp>
      <p:sp>
        <p:nvSpPr>
          <p:cNvPr id="5" name="Footer Placeholder 4">
            <a:extLst>
              <a:ext uri="{FF2B5EF4-FFF2-40B4-BE49-F238E27FC236}">
                <a16:creationId xmlns:a16="http://schemas.microsoft.com/office/drawing/2014/main" id="{C1F3FE92-9793-40A1-9882-8760D616CDD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4379E5E-ADF8-4E6E-B55B-9C72244460B9}"/>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15260941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2157975" y="6307598"/>
            <a:ext cx="1346550" cy="231315"/>
          </a:xfrm>
          <a:prstGeom prst="rect">
            <a:avLst/>
          </a:prstGeom>
        </p:spPr>
      </p:pic>
      <p:sp>
        <p:nvSpPr>
          <p:cNvPr id="9" name="Title 8"/>
          <p:cNvSpPr>
            <a:spLocks noGrp="1"/>
          </p:cNvSpPr>
          <p:nvPr>
            <p:ph type="title"/>
          </p:nvPr>
        </p:nvSpPr>
        <p:spPr>
          <a:xfrm>
            <a:off x="2160563" y="360000"/>
            <a:ext cx="7871650" cy="369332"/>
          </a:xfrm>
          <a:prstGeom prst="rect">
            <a:avLst/>
          </a:prstGeom>
        </p:spPr>
        <p:txBody>
          <a:bodyPr lIns="0" tIns="0" rIns="0" bIns="0"/>
          <a:lstStyle>
            <a:lvl1pPr>
              <a:defRPr sz="2400">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2160562" y="936000"/>
            <a:ext cx="7871651"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6B3B0B0F-E794-1244-9699-107C60B9C23A}"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3503285"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26475676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wide margins">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3237016" y="6307598"/>
            <a:ext cx="1346550" cy="231315"/>
          </a:xfrm>
          <a:prstGeom prst="rect">
            <a:avLst/>
          </a:prstGeom>
        </p:spPr>
      </p:pic>
      <p:sp>
        <p:nvSpPr>
          <p:cNvPr id="9" name="Title 8"/>
          <p:cNvSpPr>
            <a:spLocks noGrp="1"/>
          </p:cNvSpPr>
          <p:nvPr>
            <p:ph type="title"/>
          </p:nvPr>
        </p:nvSpPr>
        <p:spPr>
          <a:xfrm>
            <a:off x="3240844" y="360000"/>
            <a:ext cx="5711087" cy="369332"/>
          </a:xfrm>
          <a:prstGeom prst="rect">
            <a:avLst/>
          </a:prstGeom>
        </p:spPr>
        <p:txBody>
          <a:bodyPr lIns="0" tIns="0" rIns="0" bIns="0"/>
          <a:lstStyle>
            <a:lvl1pPr>
              <a:defRPr>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3240844" y="936000"/>
            <a:ext cx="5711087"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05F19C50-BC3B-5841-9AFF-3A0443B66067}"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4583567"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23914293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narrow margins">
    <p:spTree>
      <p:nvGrpSpPr>
        <p:cNvPr id="1" name=""/>
        <p:cNvGrpSpPr/>
        <p:nvPr/>
      </p:nvGrpSpPr>
      <p:grpSpPr>
        <a:xfrm>
          <a:off x="0" y="0"/>
          <a:ext cx="0" cy="0"/>
          <a:chOff x="0" y="0"/>
          <a:chExt cx="0" cy="0"/>
        </a:xfrm>
      </p:grpSpPr>
      <p:pic>
        <p:nvPicPr>
          <p:cNvPr id="7" name="Picture 6" descr="ECMWF_Master_Logo_RGB_nostrap.png"/>
          <p:cNvPicPr>
            <a:picLocks noChangeAspect="1"/>
          </p:cNvPicPr>
          <p:nvPr userDrawn="1"/>
        </p:nvPicPr>
        <p:blipFill>
          <a:blip r:embed="rId2"/>
          <a:stretch>
            <a:fillRect/>
          </a:stretch>
        </p:blipFill>
        <p:spPr>
          <a:xfrm>
            <a:off x="1080282" y="6307598"/>
            <a:ext cx="1346550" cy="231315"/>
          </a:xfrm>
          <a:prstGeom prst="rect">
            <a:avLst/>
          </a:prstGeom>
        </p:spPr>
      </p:pic>
      <p:sp>
        <p:nvSpPr>
          <p:cNvPr id="9" name="Title 8"/>
          <p:cNvSpPr>
            <a:spLocks noGrp="1"/>
          </p:cNvSpPr>
          <p:nvPr>
            <p:ph type="title"/>
          </p:nvPr>
        </p:nvSpPr>
        <p:spPr>
          <a:xfrm>
            <a:off x="1080281" y="360000"/>
            <a:ext cx="10032213" cy="369332"/>
          </a:xfrm>
          <a:prstGeom prst="rect">
            <a:avLst/>
          </a:prstGeom>
        </p:spPr>
        <p:txBody>
          <a:bodyPr lIns="0" tIns="0" rIns="0" bIns="0"/>
          <a:lstStyle>
            <a:lvl1pPr>
              <a:defRPr>
                <a:solidFill>
                  <a:srgbClr val="839DB2"/>
                </a:solidFill>
              </a:defRPr>
            </a:lvl1pPr>
          </a:lstStyle>
          <a:p>
            <a:r>
              <a:rPr lang="en-US"/>
              <a:t>Click to edit Master title style</a:t>
            </a:r>
          </a:p>
        </p:txBody>
      </p:sp>
      <p:sp>
        <p:nvSpPr>
          <p:cNvPr id="11" name="Content Placeholder 10"/>
          <p:cNvSpPr>
            <a:spLocks noGrp="1"/>
          </p:cNvSpPr>
          <p:nvPr>
            <p:ph sz="quarter" idx="14" hasCustomPrompt="1"/>
          </p:nvPr>
        </p:nvSpPr>
        <p:spPr>
          <a:xfrm>
            <a:off x="1080281" y="936000"/>
            <a:ext cx="10032213" cy="4986000"/>
          </a:xfrm>
          <a:prstGeom prst="rect">
            <a:avLst/>
          </a:prstGeom>
        </p:spPr>
        <p:txBody>
          <a:bodyPr lIns="0" tIns="0" rIns="0" bIns="0"/>
          <a:lstStyle>
            <a:lvl1pPr marL="0" indent="-180000">
              <a:lnSpc>
                <a:spcPts val="2200"/>
              </a:lnSpc>
              <a:spcBef>
                <a:spcPts val="1100"/>
              </a:spcBef>
              <a:buClr>
                <a:schemeClr val="accent1">
                  <a:lumMod val="75000"/>
                </a:schemeClr>
              </a:buClr>
              <a:buFont typeface="Arial"/>
              <a:buChar char="•"/>
              <a:defRPr sz="1800">
                <a:solidFill>
                  <a:schemeClr val="tx1"/>
                </a:solidFill>
              </a:defRPr>
            </a:lvl1pPr>
            <a:lvl2pPr marL="630000" indent="-270000">
              <a:lnSpc>
                <a:spcPts val="2000"/>
              </a:lnSpc>
              <a:spcBef>
                <a:spcPts val="1000"/>
              </a:spcBef>
              <a:buClr>
                <a:schemeClr val="accent1">
                  <a:lumMod val="75000"/>
                </a:schemeClr>
              </a:buClr>
              <a:buFont typeface="Arial"/>
              <a:buChar char="•"/>
              <a:defRPr sz="1600">
                <a:solidFill>
                  <a:schemeClr val="tx1"/>
                </a:solidFill>
              </a:defRPr>
            </a:lvl2pPr>
            <a:lvl3pPr marL="990000" indent="-270000">
              <a:lnSpc>
                <a:spcPts val="1800"/>
              </a:lnSpc>
              <a:spcBef>
                <a:spcPts val="900"/>
              </a:spcBef>
              <a:buClr>
                <a:schemeClr val="accent1">
                  <a:lumMod val="75000"/>
                </a:schemeClr>
              </a:buClr>
              <a:buFont typeface="Arial"/>
              <a:buChar char="•"/>
              <a:defRPr sz="1400">
                <a:solidFill>
                  <a:schemeClr val="tx1"/>
                </a:solidFill>
              </a:defRPr>
            </a:lvl3pPr>
            <a:lvl4pPr marL="1350000" indent="-270000">
              <a:lnSpc>
                <a:spcPts val="1600"/>
              </a:lnSpc>
              <a:spcBef>
                <a:spcPts val="800"/>
              </a:spcBef>
              <a:buClr>
                <a:schemeClr val="accent1">
                  <a:lumMod val="75000"/>
                </a:schemeClr>
              </a:buClr>
              <a:buFont typeface="Arial"/>
              <a:buChar char="•"/>
              <a:defRPr sz="1200">
                <a:solidFill>
                  <a:schemeClr val="tx1"/>
                </a:solidFill>
              </a:defRPr>
            </a:lvl4pPr>
            <a:lvl5pPr marL="1710000" indent="-270000">
              <a:lnSpc>
                <a:spcPts val="1400"/>
              </a:lnSpc>
              <a:spcBef>
                <a:spcPts val="700"/>
              </a:spcBef>
              <a:buClr>
                <a:schemeClr val="accent1">
                  <a:lumMod val="75000"/>
                </a:schemeClr>
              </a:buClr>
              <a:buFont typeface="Arial"/>
              <a:buChar char="•"/>
              <a:defRPr sz="1000">
                <a:solidFill>
                  <a:schemeClr val="tx1"/>
                </a:solidFill>
              </a:defRPr>
            </a:lvl5pPr>
          </a:lstStyle>
          <a:p>
            <a:pPr lvl="0"/>
            <a:r>
              <a:rPr lang="en-GB"/>
              <a:t>Top level text goes in here </a:t>
            </a:r>
          </a:p>
          <a:p>
            <a:pPr lvl="1"/>
            <a:r>
              <a:rPr lang="en-GB"/>
              <a:t>Second level text goes in here</a:t>
            </a:r>
          </a:p>
          <a:p>
            <a:pPr lvl="2"/>
            <a:r>
              <a:rPr lang="en-GB"/>
              <a:t>Third level text goes in here</a:t>
            </a:r>
          </a:p>
          <a:p>
            <a:pPr lvl="3"/>
            <a:r>
              <a:rPr lang="en-GB"/>
              <a:t>Fourth level text goes in here</a:t>
            </a:r>
          </a:p>
          <a:p>
            <a:pPr lvl="4"/>
            <a:r>
              <a:rPr lang="en-GB"/>
              <a:t>Fifth level text goes in here</a:t>
            </a:r>
            <a:endParaRPr lang="en-US"/>
          </a:p>
        </p:txBody>
      </p:sp>
      <p:sp>
        <p:nvSpPr>
          <p:cNvPr id="12" name="Slide Number Placeholder 2"/>
          <p:cNvSpPr>
            <a:spLocks noGrp="1"/>
          </p:cNvSpPr>
          <p:nvPr>
            <p:ph type="sldNum" sz="quarter" idx="10"/>
          </p:nvPr>
        </p:nvSpPr>
        <p:spPr>
          <a:xfrm>
            <a:off x="10032213" y="6308255"/>
            <a:ext cx="2159786" cy="216000"/>
          </a:xfrm>
          <a:prstGeom prst="rect">
            <a:avLst/>
          </a:prstGeom>
        </p:spPr>
        <p:txBody>
          <a:bodyPr lIns="0" tIns="0" rIns="0" bIns="0" anchor="b" anchorCtr="0"/>
          <a:lstStyle>
            <a:lvl1pPr algn="ctr">
              <a:defRPr sz="900" b="1">
                <a:solidFill>
                  <a:schemeClr val="accent1">
                    <a:lumMod val="75000"/>
                  </a:schemeClr>
                </a:solidFill>
              </a:defRPr>
            </a:lvl1pPr>
          </a:lstStyle>
          <a:p>
            <a:pPr defTabSz="457200"/>
            <a:fld id="{E4AB80EA-DB86-D849-B86F-15DAF31F0474}" type="slidenum">
              <a:rPr lang="en-US" smtClean="0">
                <a:solidFill>
                  <a:srgbClr val="4F81BD">
                    <a:lumMod val="75000"/>
                  </a:srgbClr>
                </a:solidFill>
              </a:rPr>
              <a:pPr defTabSz="457200"/>
              <a:t>‹#›</a:t>
            </a:fld>
            <a:endParaRPr lang="en-US">
              <a:solidFill>
                <a:srgbClr val="4F81BD">
                  <a:lumMod val="75000"/>
                </a:srgbClr>
              </a:solidFill>
            </a:endParaRPr>
          </a:p>
        </p:txBody>
      </p:sp>
      <p:sp>
        <p:nvSpPr>
          <p:cNvPr id="16" name="Footer Placeholder 11"/>
          <p:cNvSpPr>
            <a:spLocks noGrp="1"/>
          </p:cNvSpPr>
          <p:nvPr>
            <p:ph type="ftr" sz="quarter" idx="3"/>
          </p:nvPr>
        </p:nvSpPr>
        <p:spPr>
          <a:xfrm>
            <a:off x="2423003" y="6308256"/>
            <a:ext cx="4054695" cy="230657"/>
          </a:xfrm>
          <a:prstGeom prst="rect">
            <a:avLst/>
          </a:prstGeom>
        </p:spPr>
        <p:txBody>
          <a:bodyPr vert="horz" lIns="0" tIns="0" rIns="0" bIns="0" rtlCol="0" anchor="b" anchorCtr="0">
            <a:noAutofit/>
          </a:bodyPr>
          <a:lstStyle>
            <a:lvl1pPr algn="l">
              <a:defRPr sz="900" b="1" cap="all" baseline="0">
                <a:solidFill>
                  <a:schemeClr val="accent1">
                    <a:lumMod val="75000"/>
                  </a:schemeClr>
                </a:solidFill>
              </a:defRPr>
            </a:lvl1pPr>
          </a:lstStyle>
          <a:p>
            <a:pPr algn="ctr" defTabSz="457200"/>
            <a:r>
              <a:rPr lang="en-US">
                <a:solidFill>
                  <a:srgbClr val="4F81BD">
                    <a:lumMod val="75000"/>
                  </a:srgbClr>
                </a:solidFill>
              </a:rPr>
              <a:t>European Centre for Medium-Range Weather Forecasts</a:t>
            </a:r>
          </a:p>
        </p:txBody>
      </p:sp>
    </p:spTree>
    <p:extLst>
      <p:ext uri="{BB962C8B-B14F-4D97-AF65-F5344CB8AC3E}">
        <p14:creationId xmlns:p14="http://schemas.microsoft.com/office/powerpoint/2010/main" val="14066059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2"/>
            <a:ext cx="2743200" cy="365125"/>
          </a:xfrm>
          <a:prstGeom prst="rect">
            <a:avLst/>
          </a:prstGeom>
        </p:spPr>
        <p:txBody>
          <a:bodyPr/>
          <a:lstStyle/>
          <a:p>
            <a:fld id="{099F8A37-CED3-4214-AF1B-4D13CDAA084A}" type="datetimeFigureOut">
              <a:rPr lang="en-GB" smtClean="0">
                <a:solidFill>
                  <a:prstClr val="black">
                    <a:tint val="75000"/>
                  </a:prstClr>
                </a:solidFill>
              </a:rPr>
              <a:pPr/>
              <a:t>25/11/2022</a:t>
            </a:fld>
            <a:endParaRPr lang="en-GB">
              <a:solidFill>
                <a:prstClr val="black">
                  <a:tint val="75000"/>
                </a:prstClr>
              </a:solidFill>
            </a:endParaRPr>
          </a:p>
        </p:txBody>
      </p:sp>
      <p:sp>
        <p:nvSpPr>
          <p:cNvPr id="3" name="Footer Placeholder 2"/>
          <p:cNvSpPr>
            <a:spLocks noGrp="1"/>
          </p:cNvSpPr>
          <p:nvPr>
            <p:ph type="ftr" sz="quarter" idx="11"/>
          </p:nvPr>
        </p:nvSpPr>
        <p:spPr>
          <a:xfrm>
            <a:off x="4038601" y="6356352"/>
            <a:ext cx="4114800" cy="365125"/>
          </a:xfrm>
          <a:prstGeom prst="rect">
            <a:avLst/>
          </a:prstGeom>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a:xfrm>
            <a:off x="8610600" y="6356352"/>
            <a:ext cx="2743200" cy="365125"/>
          </a:xfrm>
          <a:prstGeom prst="rect">
            <a:avLst/>
          </a:prstGeom>
        </p:spPr>
        <p:txBody>
          <a:bodyPr/>
          <a:lstStyle/>
          <a:p>
            <a:fld id="{BDF1CC7D-DD75-4D54-8B2B-088C8D3445D7}"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92063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9938356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0D185-9BD3-4B63-BD20-36BD0B9062B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227D58-F0F7-4E5E-BF22-51910B5307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1EC0135-A4F8-47DA-9603-A120F326190B}"/>
              </a:ext>
            </a:extLst>
          </p:cNvPr>
          <p:cNvSpPr>
            <a:spLocks noGrp="1"/>
          </p:cNvSpPr>
          <p:nvPr>
            <p:ph type="dt" sz="half" idx="10"/>
          </p:nvPr>
        </p:nvSpPr>
        <p:spPr/>
        <p:txBody>
          <a:bodyPr/>
          <a:lstStyle/>
          <a:p>
            <a:fld id="{261DC3B4-22F1-4156-805D-C21223847276}" type="datetimeFigureOut">
              <a:rPr lang="en-US" smtClean="0"/>
              <a:t>11/25/22</a:t>
            </a:fld>
            <a:endParaRPr lang="en-US"/>
          </a:p>
        </p:txBody>
      </p:sp>
      <p:sp>
        <p:nvSpPr>
          <p:cNvPr id="5" name="Footer Placeholder 4">
            <a:extLst>
              <a:ext uri="{FF2B5EF4-FFF2-40B4-BE49-F238E27FC236}">
                <a16:creationId xmlns:a16="http://schemas.microsoft.com/office/drawing/2014/main" id="{ABAF07C5-116D-4E5D-8CD4-C8EF6BD6F2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CAB7D5-0828-437F-AA24-7EAC6C75EE57}"/>
              </a:ext>
            </a:extLst>
          </p:cNvPr>
          <p:cNvSpPr>
            <a:spLocks noGrp="1"/>
          </p:cNvSpPr>
          <p:nvPr>
            <p:ph type="sldNum" sz="quarter" idx="12"/>
          </p:nvPr>
        </p:nvSpPr>
        <p:spPr/>
        <p:txBody>
          <a:bodyPr/>
          <a:lstStyle/>
          <a:p>
            <a:fld id="{D25AD2A1-A321-4F0F-AFB0-C366024E27AB}" type="slidenum">
              <a:rPr lang="en-US" smtClean="0"/>
              <a:t>‹#›</a:t>
            </a:fld>
            <a:endParaRPr lang="en-US"/>
          </a:p>
        </p:txBody>
      </p:sp>
    </p:spTree>
    <p:extLst>
      <p:ext uri="{BB962C8B-B14F-4D97-AF65-F5344CB8AC3E}">
        <p14:creationId xmlns:p14="http://schemas.microsoft.com/office/powerpoint/2010/main" val="36798895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B6F520-12CC-4BF4-B1D5-3592B193560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5C01DE4C-28C8-40FD-A829-34C1917201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4BB8B20-B53F-418B-923A-ECAEF2C2707C}"/>
              </a:ext>
            </a:extLst>
          </p:cNvPr>
          <p:cNvSpPr>
            <a:spLocks noGrp="1"/>
          </p:cNvSpPr>
          <p:nvPr>
            <p:ph type="dt" sz="half" idx="10"/>
          </p:nvPr>
        </p:nvSpPr>
        <p:spPr/>
        <p:txBody>
          <a:bodyPr/>
          <a:lstStyle/>
          <a:p>
            <a:fld id="{85C12B7E-7C84-46AD-BD98-9B88FBA2912E}" type="datetimeFigureOut">
              <a:rPr lang="en-GB" smtClean="0"/>
              <a:t>25/11/2022</a:t>
            </a:fld>
            <a:endParaRPr lang="en-GB"/>
          </a:p>
        </p:txBody>
      </p:sp>
      <p:sp>
        <p:nvSpPr>
          <p:cNvPr id="5" name="Footer Placeholder 4">
            <a:extLst>
              <a:ext uri="{FF2B5EF4-FFF2-40B4-BE49-F238E27FC236}">
                <a16:creationId xmlns:a16="http://schemas.microsoft.com/office/drawing/2014/main" id="{8B554FB0-788E-4564-8592-D7C55487CC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B5D3989-9580-4605-A797-C10B4C15890A}"/>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36617036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18C41-C304-4298-8248-6497E69715E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DE04716-3DCF-4684-931A-05979AE0FA4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174A191-2CB7-4B21-85AC-BF6209D45AC4}"/>
              </a:ext>
            </a:extLst>
          </p:cNvPr>
          <p:cNvSpPr>
            <a:spLocks noGrp="1"/>
          </p:cNvSpPr>
          <p:nvPr>
            <p:ph type="dt" sz="half" idx="10"/>
          </p:nvPr>
        </p:nvSpPr>
        <p:spPr/>
        <p:txBody>
          <a:bodyPr/>
          <a:lstStyle/>
          <a:p>
            <a:fld id="{85C12B7E-7C84-46AD-BD98-9B88FBA2912E}" type="datetimeFigureOut">
              <a:rPr lang="en-GB" smtClean="0"/>
              <a:t>25/11/2022</a:t>
            </a:fld>
            <a:endParaRPr lang="en-GB"/>
          </a:p>
        </p:txBody>
      </p:sp>
      <p:sp>
        <p:nvSpPr>
          <p:cNvPr id="5" name="Footer Placeholder 4">
            <a:extLst>
              <a:ext uri="{FF2B5EF4-FFF2-40B4-BE49-F238E27FC236}">
                <a16:creationId xmlns:a16="http://schemas.microsoft.com/office/drawing/2014/main" id="{3E048E87-F203-424C-AEBB-AA107288B17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3A6D9E0-4BE8-49F8-B24F-98DDB9721555}"/>
              </a:ext>
            </a:extLst>
          </p:cNvPr>
          <p:cNvSpPr>
            <a:spLocks noGrp="1"/>
          </p:cNvSpPr>
          <p:nvPr>
            <p:ph type="sldNum" sz="quarter" idx="12"/>
          </p:nvPr>
        </p:nvSpPr>
        <p:spPr/>
        <p:txBody>
          <a:bodyPr/>
          <a:lstStyle/>
          <a:p>
            <a:fld id="{18774F6E-4FEA-4D9A-B947-88F2AF1259BC}" type="slidenum">
              <a:rPr lang="en-GB" smtClean="0"/>
              <a:t>‹#›</a:t>
            </a:fld>
            <a:endParaRPr lang="en-GB"/>
          </a:p>
        </p:txBody>
      </p:sp>
    </p:spTree>
    <p:extLst>
      <p:ext uri="{BB962C8B-B14F-4D97-AF65-F5344CB8AC3E}">
        <p14:creationId xmlns:p14="http://schemas.microsoft.com/office/powerpoint/2010/main" val="450661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descr="PowerPoint_strip.png"/>
          <p:cNvPicPr>
            <a:picLocks noChangeAspect="1"/>
          </p:cNvPicPr>
          <p:nvPr/>
        </p:nvPicPr>
        <p:blipFill>
          <a:blip r:embed="rId9"/>
          <a:stretch>
            <a:fillRect/>
          </a:stretch>
        </p:blipFill>
        <p:spPr>
          <a:xfrm>
            <a:off x="0" y="0"/>
            <a:ext cx="182928" cy="6858000"/>
          </a:xfrm>
          <a:prstGeom prst="rect">
            <a:avLst/>
          </a:prstGeom>
        </p:spPr>
      </p:pic>
    </p:spTree>
    <p:extLst>
      <p:ext uri="{BB962C8B-B14F-4D97-AF65-F5344CB8AC3E}">
        <p14:creationId xmlns:p14="http://schemas.microsoft.com/office/powerpoint/2010/main" val="3583262414"/>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25" r:id="rId6"/>
    <p:sldLayoutId id="2147483726" r:id="rId7"/>
  </p:sldLayoutIdLst>
  <p:hf hdr="0" dt="0"/>
  <p:txStyles>
    <p:titleStyle>
      <a:lvl1pPr algn="l" defTabSz="457200" rtl="0" eaLnBrk="1" latinLnBrk="0" hangingPunct="1">
        <a:lnSpc>
          <a:spcPts val="2800"/>
        </a:lnSpc>
        <a:spcBef>
          <a:spcPct val="0"/>
        </a:spcBef>
        <a:buNone/>
        <a:defRPr sz="2400" kern="1200">
          <a:solidFill>
            <a:schemeClr val="bg1"/>
          </a:solidFill>
          <a:latin typeface="+mj-lt"/>
          <a:ea typeface="+mj-ea"/>
          <a:cs typeface="+mj-cs"/>
        </a:defRPr>
      </a:lvl1pPr>
    </p:titleStyle>
    <p:bodyStyle>
      <a:lvl1pPr marL="342900" indent="-342900" algn="l" defTabSz="457200" rtl="0" eaLnBrk="1" latinLnBrk="0" hangingPunct="1">
        <a:spcBef>
          <a:spcPct val="20000"/>
        </a:spcBef>
        <a:buClr>
          <a:schemeClr val="bg1"/>
        </a:buClr>
        <a:buFont typeface="Arial"/>
        <a:buChar char="•"/>
        <a:defRPr sz="3200" kern="120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a:solidFill>
            <a:schemeClr val="bg1"/>
          </a:solidFill>
          <a:latin typeface="+mn-lt"/>
          <a:ea typeface="+mn-ea"/>
          <a:cs typeface="+mn-cs"/>
        </a:defRPr>
      </a:lvl2pPr>
      <a:lvl3pPr marL="1143000" indent="-228600" algn="l" defTabSz="457200" rtl="0" eaLnBrk="1" latinLnBrk="0" hangingPunct="1">
        <a:spcBef>
          <a:spcPct val="20000"/>
        </a:spcBef>
        <a:buClr>
          <a:schemeClr val="bg1"/>
        </a:buClr>
        <a:buFont typeface="Arial"/>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4pPr>
      <a:lvl5pPr marL="20574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B655BFC-D8DC-4DC3-85B3-45F2A60093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7D768EB-3721-4CB3-BAEF-C5C0E803B0D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2068860-C39B-464A-9243-0EAD4FA606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C12B7E-7C84-46AD-BD98-9B88FBA2912E}" type="datetimeFigureOut">
              <a:rPr lang="en-GB" smtClean="0"/>
              <a:t>25/11/2022</a:t>
            </a:fld>
            <a:endParaRPr lang="en-GB"/>
          </a:p>
        </p:txBody>
      </p:sp>
      <p:sp>
        <p:nvSpPr>
          <p:cNvPr id="5" name="Footer Placeholder 4">
            <a:extLst>
              <a:ext uri="{FF2B5EF4-FFF2-40B4-BE49-F238E27FC236}">
                <a16:creationId xmlns:a16="http://schemas.microsoft.com/office/drawing/2014/main" id="{191E7B55-0BEC-47E9-AD0D-59B0D45B08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D2D5F52C-155F-446D-A94D-55E2B3326D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774F6E-4FEA-4D9A-B947-88F2AF1259BC}" type="slidenum">
              <a:rPr lang="en-GB" smtClean="0"/>
              <a:t>‹#›</a:t>
            </a:fld>
            <a:endParaRPr lang="en-GB"/>
          </a:p>
        </p:txBody>
      </p:sp>
    </p:spTree>
    <p:extLst>
      <p:ext uri="{BB962C8B-B14F-4D97-AF65-F5344CB8AC3E}">
        <p14:creationId xmlns:p14="http://schemas.microsoft.com/office/powerpoint/2010/main" val="3773012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NULL"/><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notesSlide" Target="../notesSlides/notesSlide11.xml"/><Relationship Id="rId7" Type="http://schemas.openxmlformats.org/officeDocument/2006/relationships/diagramColors" Target="../diagrams/colors1.xml"/><Relationship Id="rId2" Type="http://schemas.openxmlformats.org/officeDocument/2006/relationships/slideLayout" Target="../slideLayouts/slideLayout6.xml"/><Relationship Id="rId1" Type="http://schemas.openxmlformats.org/officeDocument/2006/relationships/tags" Target="../tags/tag3.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4.xml"/><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5.png"/><Relationship Id="rId2" Type="http://schemas.openxmlformats.org/officeDocument/2006/relationships/slideLayout" Target="../slideLayouts/slideLayout6.xml"/><Relationship Id="rId1" Type="http://schemas.openxmlformats.org/officeDocument/2006/relationships/tags" Target="../tags/tag5.xml"/><Relationship Id="rId6" Type="http://schemas.openxmlformats.org/officeDocument/2006/relationships/image" Target="../media/image14.jpg"/><Relationship Id="rId5" Type="http://schemas.openxmlformats.org/officeDocument/2006/relationships/image" Target="../media/image24.png"/><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6.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7.xml"/><Relationship Id="rId5" Type="http://schemas.openxmlformats.org/officeDocument/2006/relationships/image" Target="../media/image28.gif"/><Relationship Id="rId4" Type="http://schemas.openxmlformats.org/officeDocument/2006/relationships/image" Target="../media/image27.jpe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9.xml"/><Relationship Id="rId5" Type="http://schemas.openxmlformats.org/officeDocument/2006/relationships/image" Target="../media/image31.gif"/><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2.xml"/><Relationship Id="rId5" Type="http://schemas.openxmlformats.org/officeDocument/2006/relationships/image" Target="../media/image36.jpg"/><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tags" Target="../tags/tag13.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6.xml"/><Relationship Id="rId1" Type="http://schemas.openxmlformats.org/officeDocument/2006/relationships/tags" Target="../tags/tag14.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video" Target="../media/media1.mov"/><Relationship Id="rId7" Type="http://schemas.openxmlformats.org/officeDocument/2006/relationships/video" Target="../media/media3.mov"/><Relationship Id="rId12" Type="http://schemas.openxmlformats.org/officeDocument/2006/relationships/image" Target="../media/image44.png"/><Relationship Id="rId2" Type="http://schemas.microsoft.com/office/2007/relationships/media" Target="../media/media1.mov"/><Relationship Id="rId1" Type="http://schemas.openxmlformats.org/officeDocument/2006/relationships/tags" Target="../tags/tag15.xml"/><Relationship Id="rId6" Type="http://schemas.microsoft.com/office/2007/relationships/media" Target="../media/media3.mov"/><Relationship Id="rId11" Type="http://schemas.openxmlformats.org/officeDocument/2006/relationships/image" Target="../media/image42.png"/><Relationship Id="rId5" Type="http://schemas.openxmlformats.org/officeDocument/2006/relationships/video" Target="../media/media2.mov"/><Relationship Id="rId10" Type="http://schemas.openxmlformats.org/officeDocument/2006/relationships/image" Target="../media/image41.png"/><Relationship Id="rId4" Type="http://schemas.microsoft.com/office/2007/relationships/media" Target="../media/media2.mov"/><Relationship Id="rId9"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26.xml"/><Relationship Id="rId1" Type="http://schemas.openxmlformats.org/officeDocument/2006/relationships/slideLayout" Target="../slideLayouts/slideLayout9.xml"/><Relationship Id="rId5" Type="http://schemas.openxmlformats.org/officeDocument/2006/relationships/image" Target="../media/image45.png"/><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14.jpg"/></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2.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hyperlink" Target="https://www.ecmwf.int/en/newsletter/157/news/how-many-ensemble-members-are-desirable" TargetMode="External"/><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17.xml"/><Relationship Id="rId6" Type="http://schemas.openxmlformats.org/officeDocument/2006/relationships/image" Target="../media/image54.png"/><Relationship Id="rId5" Type="http://schemas.openxmlformats.org/officeDocument/2006/relationships/image" Target="../media/image53.jpeg"/><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9.xml"/><Relationship Id="rId1" Type="http://schemas.openxmlformats.org/officeDocument/2006/relationships/slideLayout" Target="../slideLayouts/slideLayout6.xml"/><Relationship Id="rId5" Type="http://schemas.openxmlformats.org/officeDocument/2006/relationships/image" Target="../media/image56.emf"/><Relationship Id="rId4" Type="http://schemas.openxmlformats.org/officeDocument/2006/relationships/image" Target="../media/image55.jp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tags" Target="../tags/tag19.xml"/><Relationship Id="rId5" Type="http://schemas.openxmlformats.org/officeDocument/2006/relationships/image" Target="../media/image58.svg"/><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61.png"/><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image" Target="../media/image62.jfif"/><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64.gif"/><Relationship Id="rId4" Type="http://schemas.openxmlformats.org/officeDocument/2006/relationships/image" Target="../media/image63.jfif"/></Relationships>
</file>

<file path=ppt/slides/_rels/slide38.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hyperlink" Target="https://doi.org/10.1029/2021MS002744" TargetMode="External"/><Relationship Id="rId2" Type="http://schemas.openxmlformats.org/officeDocument/2006/relationships/notesSlide" Target="../notesSlides/notesSlide35.xml"/><Relationship Id="rId1" Type="http://schemas.openxmlformats.org/officeDocument/2006/relationships/slideLayout" Target="../slideLayouts/slideLayout7.xml"/><Relationship Id="rId5" Type="http://schemas.openxmlformats.org/officeDocument/2006/relationships/image" Target="../media/image67.jpeg"/><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69.svg"/></Relationships>
</file>

<file path=ppt/slides/_rels/slide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hyperlink" Target="https://events.ecmwf.int/event/294/timetable/"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74F3D322-0970-491A-A087-897DE99754E3}"/>
              </a:ext>
            </a:extLst>
          </p:cNvPr>
          <p:cNvSpPr/>
          <p:nvPr/>
        </p:nvSpPr>
        <p:spPr>
          <a:xfrm>
            <a:off x="8649730" y="5074194"/>
            <a:ext cx="1807493" cy="382615"/>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D35F85E-8C22-4818-951A-D364ADFDE742}"/>
              </a:ext>
            </a:extLst>
          </p:cNvPr>
          <p:cNvSpPr>
            <a:spLocks noGrp="1"/>
          </p:cNvSpPr>
          <p:nvPr>
            <p:ph type="title"/>
          </p:nvPr>
        </p:nvSpPr>
        <p:spPr/>
        <p:txBody>
          <a:bodyPr/>
          <a:lstStyle/>
          <a:p>
            <a:endParaRPr lang="en-GB"/>
          </a:p>
        </p:txBody>
      </p:sp>
      <p:pic>
        <p:nvPicPr>
          <p:cNvPr id="8" name="Content Placeholder 7">
            <a:extLst>
              <a:ext uri="{FF2B5EF4-FFF2-40B4-BE49-F238E27FC236}">
                <a16:creationId xmlns:a16="http://schemas.microsoft.com/office/drawing/2014/main" id="{BCB1DC16-A6FD-43BE-86EB-993A7AEC73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619750" y="3525044"/>
            <a:ext cx="952500" cy="952500"/>
          </a:xfrm>
        </p:spPr>
      </p:pic>
      <p:pic>
        <p:nvPicPr>
          <p:cNvPr id="4" name="Picture 3" descr="midblue.png">
            <a:extLst>
              <a:ext uri="{FF2B5EF4-FFF2-40B4-BE49-F238E27FC236}">
                <a16:creationId xmlns:a16="http://schemas.microsoft.com/office/drawing/2014/main" id="{90702D70-33EC-492C-9A5E-418BB1918B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5E18CD65-C12C-4585-AE09-7F5ADBAE8E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77735" y="1392460"/>
            <a:ext cx="8236527" cy="5824177"/>
          </a:xfrm>
          <a:prstGeom prst="rect">
            <a:avLst/>
          </a:prstGeom>
        </p:spPr>
      </p:pic>
      <p:sp>
        <p:nvSpPr>
          <p:cNvPr id="6" name="TextBox 5">
            <a:extLst>
              <a:ext uri="{FF2B5EF4-FFF2-40B4-BE49-F238E27FC236}">
                <a16:creationId xmlns:a16="http://schemas.microsoft.com/office/drawing/2014/main" id="{90FF154F-4E1B-40DE-9966-6635554D7368}"/>
              </a:ext>
            </a:extLst>
          </p:cNvPr>
          <p:cNvSpPr txBox="1"/>
          <p:nvPr/>
        </p:nvSpPr>
        <p:spPr>
          <a:xfrm>
            <a:off x="0" y="6271920"/>
            <a:ext cx="12191999" cy="369332"/>
          </a:xfrm>
          <a:prstGeom prst="rect">
            <a:avLst/>
          </a:prstGeom>
          <a:noFill/>
        </p:spPr>
        <p:txBody>
          <a:bodyPr wrap="square" rtlCol="0">
            <a:spAutoFit/>
          </a:bodyPr>
          <a:lstStyle/>
          <a:p>
            <a:pPr algn="ctr"/>
            <a:r>
              <a:rPr lang="en-GB" dirty="0">
                <a:solidFill>
                  <a:schemeClr val="bg1"/>
                </a:solidFill>
                <a:latin typeface="Arial" panose="020B0604020202020204" pitchFamily="34" charset="0"/>
                <a:cs typeface="Arial" panose="020B0604020202020204" pitchFamily="34" charset="0"/>
              </a:rPr>
              <a:t>The strength of a common goal</a:t>
            </a:r>
          </a:p>
        </p:txBody>
      </p:sp>
      <p:sp>
        <p:nvSpPr>
          <p:cNvPr id="3" name="TextBox 2">
            <a:extLst>
              <a:ext uri="{FF2B5EF4-FFF2-40B4-BE49-F238E27FC236}">
                <a16:creationId xmlns:a16="http://schemas.microsoft.com/office/drawing/2014/main" id="{3C43A84D-5B7B-4929-9274-100BAF9814BE}"/>
              </a:ext>
            </a:extLst>
          </p:cNvPr>
          <p:cNvSpPr txBox="1"/>
          <p:nvPr/>
        </p:nvSpPr>
        <p:spPr>
          <a:xfrm>
            <a:off x="1" y="-185963"/>
            <a:ext cx="12191998" cy="1754326"/>
          </a:xfrm>
          <a:prstGeom prst="rect">
            <a:avLst/>
          </a:prstGeom>
          <a:noFill/>
        </p:spPr>
        <p:txBody>
          <a:bodyPr wrap="square" rtlCol="0">
            <a:spAutoFit/>
          </a:bodyPr>
          <a:lstStyle/>
          <a:p>
            <a:pPr algn="ctr"/>
            <a:endParaRPr lang="en-GB" dirty="0">
              <a:solidFill>
                <a:schemeClr val="bg1"/>
              </a:solidFill>
              <a:latin typeface="HelveticaNeueLT Std Ext" panose="020B0605020202020204" pitchFamily="34" charset="0"/>
            </a:endParaRPr>
          </a:p>
          <a:p>
            <a:pPr algn="ctr"/>
            <a:r>
              <a:rPr lang="en-GB" sz="2400" dirty="0">
                <a:solidFill>
                  <a:schemeClr val="bg1"/>
                </a:solidFill>
                <a:latin typeface="HelveticaNeueLT Std Ext" panose="020B0605020202020204" pitchFamily="34" charset="0"/>
              </a:rPr>
              <a:t>Machine learning and predictability of weather and climate </a:t>
            </a:r>
          </a:p>
          <a:p>
            <a:pPr algn="ctr"/>
            <a:endParaRPr lang="en-GB" sz="2400" dirty="0">
              <a:solidFill>
                <a:schemeClr val="bg1"/>
              </a:solidFill>
              <a:latin typeface="HelveticaNeueLT Std Ext" panose="020B0605020202020204" pitchFamily="34" charset="0"/>
            </a:endParaRPr>
          </a:p>
          <a:p>
            <a:pPr algn="ctr"/>
            <a:r>
              <a:rPr lang="en-GB" sz="2400" dirty="0">
                <a:solidFill>
                  <a:schemeClr val="bg1"/>
                </a:solidFill>
                <a:latin typeface="HelveticaNeueLT Std Ext" panose="020B0605020202020204" pitchFamily="34" charset="0"/>
              </a:rPr>
              <a:t>Peter Dueben</a:t>
            </a:r>
          </a:p>
          <a:p>
            <a:endParaRPr lang="en-GB" dirty="0">
              <a:latin typeface="HelveticaNeueLT Std Ext" panose="020B0605020202020204" pitchFamily="34" charset="0"/>
            </a:endParaRPr>
          </a:p>
        </p:txBody>
      </p:sp>
      <p:sp>
        <p:nvSpPr>
          <p:cNvPr id="7" name="Rectangle 6">
            <a:extLst>
              <a:ext uri="{FF2B5EF4-FFF2-40B4-BE49-F238E27FC236}">
                <a16:creationId xmlns:a16="http://schemas.microsoft.com/office/drawing/2014/main" id="{495D70BB-D37E-4F03-95EF-3D517C90F72E}"/>
              </a:ext>
            </a:extLst>
          </p:cNvPr>
          <p:cNvSpPr/>
          <p:nvPr/>
        </p:nvSpPr>
        <p:spPr>
          <a:xfrm>
            <a:off x="1132556" y="1683622"/>
            <a:ext cx="9992497" cy="523220"/>
          </a:xfrm>
          <a:prstGeom prst="rect">
            <a:avLst/>
          </a:prstGeom>
        </p:spPr>
        <p:txBody>
          <a:bodyPr wrap="square">
            <a:spAutoFit/>
          </a:bodyPr>
          <a:lstStyle/>
          <a:p>
            <a:pPr algn="ctr"/>
            <a:endParaRPr lang="en-GB" sz="1200" dirty="0">
              <a:solidFill>
                <a:schemeClr val="bg1"/>
              </a:solidFill>
            </a:endParaRPr>
          </a:p>
          <a:p>
            <a:pPr algn="ctr"/>
            <a:r>
              <a:rPr lang="en-GB" sz="1600" dirty="0">
                <a:solidFill>
                  <a:schemeClr val="bg1"/>
                </a:solidFill>
              </a:rPr>
              <a:t>Head of the Earth System Modelling Section</a:t>
            </a:r>
          </a:p>
        </p:txBody>
      </p:sp>
      <p:pic>
        <p:nvPicPr>
          <p:cNvPr id="12" name="Picture 11">
            <a:extLst>
              <a:ext uri="{FF2B5EF4-FFF2-40B4-BE49-F238E27FC236}">
                <a16:creationId xmlns:a16="http://schemas.microsoft.com/office/drawing/2014/main" id="{E4417B70-4F75-4923-8CA9-AB5042316E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62315" y="5465540"/>
            <a:ext cx="2258985" cy="557215"/>
          </a:xfrm>
          <a:prstGeom prst="rect">
            <a:avLst/>
          </a:prstGeom>
        </p:spPr>
      </p:pic>
      <p:pic>
        <p:nvPicPr>
          <p:cNvPr id="14" name="Picture 13">
            <a:extLst>
              <a:ext uri="{FF2B5EF4-FFF2-40B4-BE49-F238E27FC236}">
                <a16:creationId xmlns:a16="http://schemas.microsoft.com/office/drawing/2014/main" id="{D88BD194-C591-48FB-BC55-CDA1AF0FCCD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791712" y="4917989"/>
            <a:ext cx="1346882" cy="1143882"/>
          </a:xfrm>
          <a:prstGeom prst="rect">
            <a:avLst/>
          </a:prstGeom>
        </p:spPr>
      </p:pic>
      <p:sp>
        <p:nvSpPr>
          <p:cNvPr id="15" name="TextBox 14">
            <a:extLst>
              <a:ext uri="{FF2B5EF4-FFF2-40B4-BE49-F238E27FC236}">
                <a16:creationId xmlns:a16="http://schemas.microsoft.com/office/drawing/2014/main" id="{C3DEC50C-6F2F-4A3E-8961-8FD50EABC28E}"/>
              </a:ext>
            </a:extLst>
          </p:cNvPr>
          <p:cNvSpPr txBox="1"/>
          <p:nvPr/>
        </p:nvSpPr>
        <p:spPr>
          <a:xfrm>
            <a:off x="8081319" y="6138233"/>
            <a:ext cx="4158932" cy="646331"/>
          </a:xfrm>
          <a:prstGeom prst="rect">
            <a:avLst/>
          </a:prstGeom>
          <a:noFill/>
        </p:spPr>
        <p:txBody>
          <a:bodyPr wrap="square" rtlCol="0">
            <a:spAutoFit/>
          </a:bodyPr>
          <a:lstStyle/>
          <a:p>
            <a:pPr algn="just"/>
            <a:r>
              <a:rPr lang="en-GB" sz="1200" dirty="0">
                <a:solidFill>
                  <a:schemeClr val="bg1"/>
                </a:solidFill>
              </a:rPr>
              <a:t>The ESIWACE, MAELSTROM and AI4Copernicus projects have received funding from the European Union under grant agreement No 823988, </a:t>
            </a:r>
            <a:r>
              <a:rPr lang="en-GB" sz="1200" b="0" i="0" dirty="0">
                <a:solidFill>
                  <a:srgbClr val="E8EAED"/>
                </a:solidFill>
                <a:effectLst/>
                <a:latin typeface="Roboto"/>
              </a:rPr>
              <a:t>955513 and 101016798</a:t>
            </a:r>
            <a:r>
              <a:rPr lang="en-GB" sz="1200" dirty="0">
                <a:solidFill>
                  <a:schemeClr val="bg1"/>
                </a:solidFill>
              </a:rPr>
              <a:t>.</a:t>
            </a:r>
          </a:p>
        </p:txBody>
      </p:sp>
      <p:pic>
        <p:nvPicPr>
          <p:cNvPr id="19" name="Picture 18" descr="A picture containing vector graphics&#10;&#10;Description automatically generated">
            <a:extLst>
              <a:ext uri="{FF2B5EF4-FFF2-40B4-BE49-F238E27FC236}">
                <a16:creationId xmlns:a16="http://schemas.microsoft.com/office/drawing/2014/main" id="{7D988173-07AA-4293-AF76-E2E975CD94A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83774" y="3881475"/>
            <a:ext cx="1299504" cy="1452963"/>
          </a:xfrm>
          <a:prstGeom prst="rect">
            <a:avLst/>
          </a:prstGeom>
        </p:spPr>
      </p:pic>
    </p:spTree>
    <p:extLst>
      <p:ext uri="{BB962C8B-B14F-4D97-AF65-F5344CB8AC3E}">
        <p14:creationId xmlns:p14="http://schemas.microsoft.com/office/powerpoint/2010/main" val="2600725830"/>
      </p:ext>
    </p:extLst>
  </p:cSld>
  <p:clrMapOvr>
    <a:masterClrMapping/>
  </p:clrMapOvr>
  <mc:AlternateContent xmlns:mc="http://schemas.openxmlformats.org/markup-compatibility/2006" xmlns:p14="http://schemas.microsoft.com/office/powerpoint/2010/main">
    <mc:Choice Requires="p14">
      <p:transition spd="slow" p14:dur="2000" advTm="9010"/>
    </mc:Choice>
    <mc:Fallback xmlns="">
      <p:transition spd="slow" advTm="901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11304" y="-17669"/>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II: 2022-2026 Consolidate towards operational use</a:t>
            </a:r>
          </a:p>
        </p:txBody>
      </p:sp>
      <p:pic>
        <p:nvPicPr>
          <p:cNvPr id="4" name="Picture 3" descr="A satellite image of the earth&#10;&#10;Description automatically generated with medium confidence">
            <a:extLst>
              <a:ext uri="{FF2B5EF4-FFF2-40B4-BE49-F238E27FC236}">
                <a16:creationId xmlns:a16="http://schemas.microsoft.com/office/drawing/2014/main" id="{E2984375-A190-47EF-8BFB-87BEEF7E0F91}"/>
              </a:ext>
            </a:extLst>
          </p:cNvPr>
          <p:cNvPicPr>
            <a:picLocks noChangeAspect="1"/>
          </p:cNvPicPr>
          <p:nvPr/>
        </p:nvPicPr>
        <p:blipFill rotWithShape="1">
          <a:blip r:embed="rId3">
            <a:extLst>
              <a:ext uri="{28A0092B-C50C-407E-A947-70E740481C1C}">
                <a14:useLocalDpi xmlns:a14="http://schemas.microsoft.com/office/drawing/2010/main" val="0"/>
              </a:ext>
            </a:extLst>
          </a:blip>
          <a:srcRect l="23425" t="2615" r="23292" b="2657"/>
          <a:stretch/>
        </p:blipFill>
        <p:spPr>
          <a:xfrm>
            <a:off x="8189370" y="683484"/>
            <a:ext cx="3674332" cy="3674332"/>
          </a:xfrm>
          <a:prstGeom prst="rect">
            <a:avLst/>
          </a:prstGeom>
        </p:spPr>
      </p:pic>
      <p:sp>
        <p:nvSpPr>
          <p:cNvPr id="5" name="TextBox 4">
            <a:extLst>
              <a:ext uri="{FF2B5EF4-FFF2-40B4-BE49-F238E27FC236}">
                <a16:creationId xmlns:a16="http://schemas.microsoft.com/office/drawing/2014/main" id="{DD5B0F2B-8207-4628-A9E7-D59FD88E9EE6}"/>
              </a:ext>
            </a:extLst>
          </p:cNvPr>
          <p:cNvSpPr txBox="1"/>
          <p:nvPr/>
        </p:nvSpPr>
        <p:spPr>
          <a:xfrm>
            <a:off x="328298" y="782337"/>
            <a:ext cx="6778111" cy="5909310"/>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We already had great success stories when using machine learning in operational weather and climate predictions in:</a:t>
            </a:r>
          </a:p>
          <a:p>
            <a:endParaRPr lang="en-GB" sz="2000" b="1" dirty="0">
              <a:latin typeface="Calibri" panose="020F0502020204030204" pitchFamily="34" charset="0"/>
              <a:cs typeface="Calibri" panose="020F0502020204030204" pitchFamily="34" charset="0"/>
            </a:endParaRPr>
          </a:p>
          <a:p>
            <a:pPr marL="285750" indent="-285750">
              <a:buFontTx/>
              <a:buChar char="-"/>
            </a:pPr>
            <a:r>
              <a:rPr lang="en-GB" sz="2000" dirty="0">
                <a:latin typeface="Calibri" panose="020F0502020204030204" pitchFamily="34" charset="0"/>
                <a:cs typeface="Calibri" panose="020F0502020204030204" pitchFamily="34" charset="0"/>
              </a:rPr>
              <a:t>Some decision trees in ensemble post-processing…</a:t>
            </a:r>
          </a:p>
          <a:p>
            <a:pPr marL="285750" indent="-285750">
              <a:buFontTx/>
              <a:buChar char="-"/>
            </a:pPr>
            <a:r>
              <a:rPr lang="en-GB" sz="2000" dirty="0">
                <a:latin typeface="Calibri" panose="020F0502020204030204" pitchFamily="34" charset="0"/>
                <a:cs typeface="Calibri" panose="020F0502020204030204" pitchFamily="34" charset="0"/>
              </a:rPr>
              <a:t>Some neural networks in observation operators…</a:t>
            </a:r>
          </a:p>
          <a:p>
            <a:pPr marL="285750" indent="-285750">
              <a:buFontTx/>
              <a:buChar char="-"/>
            </a:pPr>
            <a:endParaRPr lang="en-GB" sz="2000"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 We will need to do more and fast!</a:t>
            </a:r>
          </a:p>
          <a:p>
            <a:endParaRPr lang="en-GB" sz="2000"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Most promising candidates for machine learning applications in preparation for operational use at ECMWF in the next couple of years:</a:t>
            </a:r>
          </a:p>
          <a:p>
            <a:endParaRPr lang="en-GB" sz="20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Parametrisation emulation</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Observation operators</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Post-processing pointwise</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Post-processing for ensembles</a:t>
            </a: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Post-processing of S2S predictions</a:t>
            </a:r>
          </a:p>
          <a:p>
            <a:endParaRPr lang="en-GB" dirty="0"/>
          </a:p>
        </p:txBody>
      </p:sp>
      <p:pic>
        <p:nvPicPr>
          <p:cNvPr id="3" name="Picture 2" descr="A group of elephants stand in a field&#10;&#10;Description automatically generated with low confidence">
            <a:extLst>
              <a:ext uri="{FF2B5EF4-FFF2-40B4-BE49-F238E27FC236}">
                <a16:creationId xmlns:a16="http://schemas.microsoft.com/office/drawing/2014/main" id="{49BA0967-740C-FB23-874F-7DEB84C580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49861" y="3967104"/>
            <a:ext cx="4353349" cy="2890896"/>
          </a:xfrm>
          <a:prstGeom prst="rect">
            <a:avLst/>
          </a:prstGeom>
        </p:spPr>
      </p:pic>
    </p:spTree>
    <p:extLst>
      <p:ext uri="{BB962C8B-B14F-4D97-AF65-F5344CB8AC3E}">
        <p14:creationId xmlns:p14="http://schemas.microsoft.com/office/powerpoint/2010/main" val="4219474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11" end="1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2" end="1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13" end="1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5E5B16E-2258-41AA-94EF-012F4EBE3374}"/>
              </a:ext>
            </a:extLst>
          </p:cNvPr>
          <p:cNvSpPr txBox="1"/>
          <p:nvPr/>
        </p:nvSpPr>
        <p:spPr>
          <a:xfrm>
            <a:off x="277207" y="779541"/>
            <a:ext cx="11138006" cy="1615827"/>
          </a:xfrm>
          <a:prstGeom prst="rect">
            <a:avLst/>
          </a:prstGeom>
          <a:noFill/>
        </p:spPr>
        <p:txBody>
          <a:bodyPr wrap="square" rtlCol="0">
            <a:spAutoFit/>
          </a:bodyPr>
          <a:lstStyle/>
          <a:p>
            <a:pPr marL="285750" indent="-285750">
              <a:buFont typeface="Arial" panose="020B0604020202020204" pitchFamily="34" charset="0"/>
              <a:buChar char="•"/>
            </a:pPr>
            <a:r>
              <a:rPr lang="en-GB" dirty="0"/>
              <a:t>During data-assimilation the model trajectory is “synchronised” with observations </a:t>
            </a:r>
          </a:p>
          <a:p>
            <a:pPr marL="285750" indent="-285750">
              <a:buFont typeface="Arial" panose="020B0604020202020204" pitchFamily="34" charset="0"/>
              <a:buChar char="•"/>
            </a:pPr>
            <a:r>
              <a:rPr lang="en-GB" dirty="0"/>
              <a:t>It is possible to learn model error when comparing the model with (trustworthy) observations</a:t>
            </a:r>
          </a:p>
          <a:p>
            <a:pPr marL="285750" indent="-285750">
              <a:buFont typeface="Arial" panose="020B0604020202020204" pitchFamily="34" charset="0"/>
              <a:buChar char="•"/>
            </a:pPr>
            <a:endParaRPr lang="en-GB" sz="300" dirty="0"/>
          </a:p>
          <a:p>
            <a:r>
              <a:rPr lang="en-GB" b="1" dirty="0"/>
              <a:t>Approach: </a:t>
            </a:r>
            <a:r>
              <a:rPr lang="en-GB" dirty="0"/>
              <a:t>Learn model error from a direct comparison of the model trajectory and observations</a:t>
            </a:r>
          </a:p>
          <a:p>
            <a:endParaRPr lang="en-GB" sz="300" dirty="0"/>
          </a:p>
          <a:p>
            <a:r>
              <a:rPr lang="en-GB" b="1" dirty="0"/>
              <a:t>Benefit: </a:t>
            </a:r>
            <a:r>
              <a:rPr lang="en-GB" dirty="0"/>
              <a:t>Correct for model error and understand model deficiencies</a:t>
            </a:r>
          </a:p>
          <a:p>
            <a:endParaRPr lang="en-GB" sz="300" dirty="0"/>
          </a:p>
          <a:p>
            <a:r>
              <a:rPr lang="en-GB" b="1" dirty="0"/>
              <a:t>Question:</a:t>
            </a:r>
            <a:r>
              <a:rPr lang="en-GB" dirty="0"/>
              <a:t> What happens when the model is upgraded and the error pattern change?</a:t>
            </a:r>
          </a:p>
        </p:txBody>
      </p:sp>
      <p:sp>
        <p:nvSpPr>
          <p:cNvPr id="10" name="TextBox 9">
            <a:extLst>
              <a:ext uri="{FF2B5EF4-FFF2-40B4-BE49-F238E27FC236}">
                <a16:creationId xmlns:a16="http://schemas.microsoft.com/office/drawing/2014/main" id="{9B984037-1500-4FF7-B196-AE39FA35EB7B}"/>
              </a:ext>
            </a:extLst>
          </p:cNvPr>
          <p:cNvSpPr txBox="1"/>
          <p:nvPr/>
        </p:nvSpPr>
        <p:spPr>
          <a:xfrm>
            <a:off x="197405" y="-43975"/>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Learn how to combine operational models and machine learning</a:t>
            </a:r>
          </a:p>
        </p:txBody>
      </p:sp>
      <p:pic>
        <p:nvPicPr>
          <p:cNvPr id="11" name="Picture 10" descr="Timeline&#10;&#10;Description automatically generated">
            <a:extLst>
              <a:ext uri="{FF2B5EF4-FFF2-40B4-BE49-F238E27FC236}">
                <a16:creationId xmlns:a16="http://schemas.microsoft.com/office/drawing/2014/main" id="{1D251D84-A49B-4458-9C32-5CFDF081D6F9}"/>
              </a:ext>
            </a:extLst>
          </p:cNvPr>
          <p:cNvPicPr>
            <a:picLocks noChangeAspect="1"/>
          </p:cNvPicPr>
          <p:nvPr/>
        </p:nvPicPr>
        <p:blipFill rotWithShape="1">
          <a:blip r:embed="rId4">
            <a:extLst>
              <a:ext uri="{28A0092B-C50C-407E-A947-70E740481C1C}">
                <a14:useLocalDpi xmlns:a14="http://schemas.microsoft.com/office/drawing/2010/main" val="0"/>
              </a:ext>
            </a:extLst>
          </a:blip>
          <a:srcRect b="51764"/>
          <a:stretch/>
        </p:blipFill>
        <p:spPr>
          <a:xfrm>
            <a:off x="277207" y="2374295"/>
            <a:ext cx="8600575" cy="2172625"/>
          </a:xfrm>
          <a:prstGeom prst="rect">
            <a:avLst/>
          </a:prstGeom>
        </p:spPr>
      </p:pic>
      <p:pic>
        <p:nvPicPr>
          <p:cNvPr id="12" name="Picture 11" descr="Timeline&#10;&#10;Description automatically generated">
            <a:extLst>
              <a:ext uri="{FF2B5EF4-FFF2-40B4-BE49-F238E27FC236}">
                <a16:creationId xmlns:a16="http://schemas.microsoft.com/office/drawing/2014/main" id="{F9F1575C-E439-470F-81B8-4897C1F0555C}"/>
              </a:ext>
            </a:extLst>
          </p:cNvPr>
          <p:cNvPicPr>
            <a:picLocks noChangeAspect="1"/>
          </p:cNvPicPr>
          <p:nvPr/>
        </p:nvPicPr>
        <p:blipFill rotWithShape="1">
          <a:blip r:embed="rId4">
            <a:extLst>
              <a:ext uri="{28A0092B-C50C-407E-A947-70E740481C1C}">
                <a14:useLocalDpi xmlns:a14="http://schemas.microsoft.com/office/drawing/2010/main" val="0"/>
              </a:ext>
            </a:extLst>
          </a:blip>
          <a:srcRect l="-1077" t="51764" r="1077"/>
          <a:stretch/>
        </p:blipFill>
        <p:spPr>
          <a:xfrm>
            <a:off x="173034" y="4418026"/>
            <a:ext cx="8600575" cy="2172625"/>
          </a:xfrm>
          <a:prstGeom prst="rect">
            <a:avLst/>
          </a:prstGeom>
        </p:spPr>
      </p:pic>
      <p:sp>
        <p:nvSpPr>
          <p:cNvPr id="14" name="TextBox 13">
            <a:extLst>
              <a:ext uri="{FF2B5EF4-FFF2-40B4-BE49-F238E27FC236}">
                <a16:creationId xmlns:a16="http://schemas.microsoft.com/office/drawing/2014/main" id="{4145EFC0-BFC9-444D-B9CD-254C92A7A0D7}"/>
              </a:ext>
            </a:extLst>
          </p:cNvPr>
          <p:cNvSpPr txBox="1"/>
          <p:nvPr/>
        </p:nvSpPr>
        <p:spPr>
          <a:xfrm>
            <a:off x="2684155" y="6604551"/>
            <a:ext cx="9507845" cy="276999"/>
          </a:xfrm>
          <a:prstGeom prst="rect">
            <a:avLst/>
          </a:prstGeom>
          <a:noFill/>
        </p:spPr>
        <p:txBody>
          <a:bodyPr wrap="square" rtlCol="0">
            <a:spAutoFit/>
          </a:bodyPr>
          <a:lstStyle/>
          <a:p>
            <a:pPr algn="r"/>
            <a:r>
              <a:rPr lang="en-GB" sz="1200" dirty="0" err="1"/>
              <a:t>Laloyaux</a:t>
            </a:r>
            <a:r>
              <a:rPr lang="en-GB" sz="1200" dirty="0"/>
              <a:t>, </a:t>
            </a:r>
            <a:r>
              <a:rPr lang="en-GB" sz="1200" dirty="0" err="1"/>
              <a:t>Kurth</a:t>
            </a:r>
            <a:r>
              <a:rPr lang="en-GB" sz="1200" dirty="0"/>
              <a:t>, Dueben, Hall JAMES 2022</a:t>
            </a:r>
          </a:p>
        </p:txBody>
      </p:sp>
      <p:pic>
        <p:nvPicPr>
          <p:cNvPr id="7" name="Graphic 6">
            <a:extLst>
              <a:ext uri="{FF2B5EF4-FFF2-40B4-BE49-F238E27FC236}">
                <a16:creationId xmlns:a16="http://schemas.microsoft.com/office/drawing/2014/main" id="{7F6B46F0-6DB1-4175-A790-FFC545CE84E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718228" y="581125"/>
            <a:ext cx="1393970" cy="1028599"/>
          </a:xfrm>
          <a:prstGeom prst="rect">
            <a:avLst/>
          </a:prstGeom>
        </p:spPr>
      </p:pic>
    </p:spTree>
    <p:custDataLst>
      <p:tags r:id="rId1"/>
    </p:custDataLst>
    <p:extLst>
      <p:ext uri="{BB962C8B-B14F-4D97-AF65-F5344CB8AC3E}">
        <p14:creationId xmlns:p14="http://schemas.microsoft.com/office/powerpoint/2010/main" val="3087151356"/>
      </p:ext>
    </p:extLst>
  </p:cSld>
  <p:clrMapOvr>
    <a:masterClrMapping/>
  </p:clrMapOvr>
  <mc:AlternateContent xmlns:mc="http://schemas.openxmlformats.org/markup-compatibility/2006" xmlns:p14="http://schemas.microsoft.com/office/powerpoint/2010/main">
    <mc:Choice Requires="p14">
      <p:transition spd="slow" p14:dur="2000" advTm="123178"/>
    </mc:Choice>
    <mc:Fallback xmlns="">
      <p:transition spd="slow" advTm="123178"/>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86674" y="0"/>
            <a:ext cx="11793566"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II: Make developments comparable via benchmark datasets</a:t>
            </a:r>
          </a:p>
        </p:txBody>
      </p:sp>
      <p:sp>
        <p:nvSpPr>
          <p:cNvPr id="7" name="TextBox 6">
            <a:extLst>
              <a:ext uri="{FF2B5EF4-FFF2-40B4-BE49-F238E27FC236}">
                <a16:creationId xmlns:a16="http://schemas.microsoft.com/office/drawing/2014/main" id="{07C21EFD-A982-4C48-AC6B-7DF22962CBF5}"/>
              </a:ext>
            </a:extLst>
          </p:cNvPr>
          <p:cNvSpPr txBox="1"/>
          <p:nvPr/>
        </p:nvSpPr>
        <p:spPr>
          <a:xfrm>
            <a:off x="398434" y="1449245"/>
            <a:ext cx="5094873" cy="3262432"/>
          </a:xfrm>
          <a:prstGeom prst="rect">
            <a:avLst/>
          </a:prstGeom>
          <a:noFill/>
        </p:spPr>
        <p:txBody>
          <a:bodyPr wrap="square" rtlCol="0">
            <a:spAutoFit/>
          </a:bodyPr>
          <a:lstStyle/>
          <a:p>
            <a:pPr>
              <a:spcAft>
                <a:spcPts val="1200"/>
              </a:spcAft>
            </a:pPr>
            <a:r>
              <a:rPr lang="en-GB" sz="1700" b="1" dirty="0"/>
              <a:t>Benchmark datasets include:</a:t>
            </a:r>
          </a:p>
          <a:p>
            <a:pPr marL="285750" indent="-285750">
              <a:spcAft>
                <a:spcPts val="1200"/>
              </a:spcAft>
              <a:buFontTx/>
              <a:buChar char="-"/>
            </a:pPr>
            <a:r>
              <a:rPr lang="en-GB" sz="1700" dirty="0"/>
              <a:t>A problem statement</a:t>
            </a:r>
          </a:p>
          <a:p>
            <a:pPr marL="285750" indent="-285750">
              <a:spcAft>
                <a:spcPts val="1200"/>
              </a:spcAft>
              <a:buFontTx/>
              <a:buChar char="-"/>
            </a:pPr>
            <a:r>
              <a:rPr lang="en-GB" sz="1700" dirty="0"/>
              <a:t>Data that is available online</a:t>
            </a:r>
          </a:p>
          <a:p>
            <a:pPr marL="285750" indent="-285750">
              <a:spcAft>
                <a:spcPts val="1200"/>
              </a:spcAft>
              <a:buFontTx/>
              <a:buChar char="-"/>
            </a:pPr>
            <a:r>
              <a:rPr lang="en-GB" sz="1700" dirty="0"/>
              <a:t>Python code or </a:t>
            </a:r>
            <a:r>
              <a:rPr lang="en-GB" sz="1700" dirty="0" err="1"/>
              <a:t>Jupyter</a:t>
            </a:r>
            <a:r>
              <a:rPr lang="en-GB" sz="1700" dirty="0"/>
              <a:t> notebooks</a:t>
            </a:r>
          </a:p>
          <a:p>
            <a:pPr marL="285750" indent="-285750">
              <a:spcAft>
                <a:spcPts val="1200"/>
              </a:spcAft>
              <a:buFontTx/>
              <a:buChar char="-"/>
            </a:pPr>
            <a:r>
              <a:rPr lang="en-GB" sz="1700" dirty="0"/>
              <a:t>A reference machine learning solution</a:t>
            </a:r>
          </a:p>
          <a:p>
            <a:pPr marL="285750" indent="-285750">
              <a:spcAft>
                <a:spcPts val="1200"/>
              </a:spcAft>
              <a:buFontTx/>
              <a:buChar char="-"/>
            </a:pPr>
            <a:r>
              <a:rPr lang="en-GB" sz="1700" dirty="0"/>
              <a:t>Quantitative evaluation metrics</a:t>
            </a:r>
          </a:p>
          <a:p>
            <a:pPr marL="285750" indent="-285750">
              <a:spcAft>
                <a:spcPts val="1200"/>
              </a:spcAft>
              <a:buFontTx/>
              <a:buChar char="-"/>
            </a:pPr>
            <a:r>
              <a:rPr lang="en-GB" sz="1700" dirty="0"/>
              <a:t>Visualisation, diagnostics and robustness tests</a:t>
            </a:r>
          </a:p>
          <a:p>
            <a:pPr marL="285750" indent="-285750">
              <a:spcAft>
                <a:spcPts val="1200"/>
              </a:spcAft>
              <a:buFontTx/>
              <a:buChar char="-"/>
            </a:pPr>
            <a:r>
              <a:rPr lang="en-GB" sz="1700" dirty="0"/>
              <a:t>Computational benchmarks</a:t>
            </a:r>
          </a:p>
        </p:txBody>
      </p:sp>
      <p:sp>
        <p:nvSpPr>
          <p:cNvPr id="8" name="TextBox 7">
            <a:extLst>
              <a:ext uri="{FF2B5EF4-FFF2-40B4-BE49-F238E27FC236}">
                <a16:creationId xmlns:a16="http://schemas.microsoft.com/office/drawing/2014/main" id="{6F86971B-3BF8-4BD1-BBB8-D90710E8D2F0}"/>
              </a:ext>
            </a:extLst>
          </p:cNvPr>
          <p:cNvSpPr txBox="1"/>
          <p:nvPr/>
        </p:nvSpPr>
        <p:spPr>
          <a:xfrm>
            <a:off x="6096000" y="1430370"/>
            <a:ext cx="5542722" cy="3323987"/>
          </a:xfrm>
          <a:prstGeom prst="rect">
            <a:avLst/>
          </a:prstGeom>
          <a:noFill/>
        </p:spPr>
        <p:txBody>
          <a:bodyPr wrap="square" rtlCol="0">
            <a:spAutoFit/>
          </a:bodyPr>
          <a:lstStyle/>
          <a:p>
            <a:pPr>
              <a:spcAft>
                <a:spcPts val="1200"/>
              </a:spcAft>
            </a:pPr>
            <a:r>
              <a:rPr lang="en-GB" sz="1700" b="1" dirty="0"/>
              <a:t>Benchmark datasets are useful because:</a:t>
            </a:r>
          </a:p>
          <a:p>
            <a:pPr marL="285750" indent="-285750">
              <a:spcAft>
                <a:spcPts val="1200"/>
              </a:spcAft>
              <a:buFontTx/>
              <a:buChar char="-"/>
            </a:pPr>
            <a:r>
              <a:rPr lang="en-GB" sz="1700" dirty="0"/>
              <a:t>They allow a quantitative evaluation of machine learning approaches </a:t>
            </a:r>
          </a:p>
          <a:p>
            <a:pPr marL="285750" indent="-285750">
              <a:spcAft>
                <a:spcPts val="1200"/>
              </a:spcAft>
              <a:buFontTx/>
              <a:buChar char="-"/>
            </a:pPr>
            <a:r>
              <a:rPr lang="en-GB" sz="1700" dirty="0"/>
              <a:t>They reduce data access and help scientists to get access to relevant data</a:t>
            </a:r>
          </a:p>
          <a:p>
            <a:pPr marL="285750" indent="-285750">
              <a:spcAft>
                <a:spcPts val="1200"/>
              </a:spcAft>
              <a:buFontTx/>
              <a:buChar char="-"/>
            </a:pPr>
            <a:r>
              <a:rPr lang="en-GB" sz="1700" dirty="0"/>
              <a:t>They allow for a separation of concerns between domain sciences and machine learning experts</a:t>
            </a:r>
          </a:p>
          <a:p>
            <a:pPr marL="285750" indent="-285750">
              <a:spcAft>
                <a:spcPts val="1200"/>
              </a:spcAft>
              <a:buFontTx/>
              <a:buChar char="-"/>
            </a:pPr>
            <a:r>
              <a:rPr lang="en-GB" sz="1700" dirty="0"/>
              <a:t>They allow for a separation of concerns between domain sciences and HPC experts,</a:t>
            </a:r>
            <a:br>
              <a:rPr lang="en-GB" sz="1700" dirty="0"/>
            </a:br>
            <a:r>
              <a:rPr lang="en-GB" sz="1700" dirty="0"/>
              <a:t>e.g. towards green computing</a:t>
            </a:r>
          </a:p>
        </p:txBody>
      </p:sp>
    </p:spTree>
    <p:custDataLst>
      <p:tags r:id="rId1"/>
    </p:custDataLst>
    <p:extLst>
      <p:ext uri="{BB962C8B-B14F-4D97-AF65-F5344CB8AC3E}">
        <p14:creationId xmlns:p14="http://schemas.microsoft.com/office/powerpoint/2010/main" val="3945612040"/>
      </p:ext>
    </p:extLst>
  </p:cSld>
  <p:clrMapOvr>
    <a:masterClrMapping/>
  </p:clrMapOvr>
  <mc:AlternateContent xmlns:mc="http://schemas.openxmlformats.org/markup-compatibility/2006" xmlns:p14="http://schemas.microsoft.com/office/powerpoint/2010/main">
    <mc:Choice Requires="p14">
      <p:transition spd="slow" p14:dur="2000" advTm="62929"/>
    </mc:Choice>
    <mc:Fallback xmlns="">
      <p:transition spd="slow" advTm="629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a:extLst>
              <a:ext uri="{FF2B5EF4-FFF2-40B4-BE49-F238E27FC236}">
                <a16:creationId xmlns:a16="http://schemas.microsoft.com/office/drawing/2014/main" id="{5A48833D-ED00-44AF-9CA8-675542488BFC}"/>
              </a:ext>
            </a:extLst>
          </p:cNvPr>
          <p:cNvGraphicFramePr/>
          <p:nvPr/>
        </p:nvGraphicFramePr>
        <p:xfrm>
          <a:off x="1989496" y="513483"/>
          <a:ext cx="8412222" cy="58146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1" name="TextBox 20">
            <a:extLst>
              <a:ext uri="{FF2B5EF4-FFF2-40B4-BE49-F238E27FC236}">
                <a16:creationId xmlns:a16="http://schemas.microsoft.com/office/drawing/2014/main" id="{8665CF16-0629-491B-8C77-2C389ACC85F2}"/>
              </a:ext>
            </a:extLst>
          </p:cNvPr>
          <p:cNvSpPr txBox="1"/>
          <p:nvPr/>
        </p:nvSpPr>
        <p:spPr>
          <a:xfrm>
            <a:off x="199217" y="-14278"/>
            <a:ext cx="1199278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Missing machine learning benchmark datasets for atmospheric sciences</a:t>
            </a:r>
          </a:p>
        </p:txBody>
      </p:sp>
      <p:sp>
        <p:nvSpPr>
          <p:cNvPr id="2" name="TextBox 1">
            <a:extLst>
              <a:ext uri="{FF2B5EF4-FFF2-40B4-BE49-F238E27FC236}">
                <a16:creationId xmlns:a16="http://schemas.microsoft.com/office/drawing/2014/main" id="{9ECBCABE-0EA1-42BF-B21A-A71DEEA9C025}"/>
              </a:ext>
            </a:extLst>
          </p:cNvPr>
          <p:cNvSpPr txBox="1"/>
          <p:nvPr/>
        </p:nvSpPr>
        <p:spPr>
          <a:xfrm>
            <a:off x="2726019" y="578247"/>
            <a:ext cx="2306320" cy="830997"/>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Trustworthy AI, explainable AI, physical consistency</a:t>
            </a:r>
          </a:p>
        </p:txBody>
      </p:sp>
      <p:sp>
        <p:nvSpPr>
          <p:cNvPr id="10" name="TextBox 9">
            <a:extLst>
              <a:ext uri="{FF2B5EF4-FFF2-40B4-BE49-F238E27FC236}">
                <a16:creationId xmlns:a16="http://schemas.microsoft.com/office/drawing/2014/main" id="{0A3F1E03-DB8A-4DBC-B07C-9908DB76A1BF}"/>
              </a:ext>
            </a:extLst>
          </p:cNvPr>
          <p:cNvSpPr txBox="1"/>
          <p:nvPr/>
        </p:nvSpPr>
        <p:spPr>
          <a:xfrm>
            <a:off x="309458" y="578247"/>
            <a:ext cx="2306320" cy="338554"/>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Transfer learning</a:t>
            </a:r>
          </a:p>
        </p:txBody>
      </p:sp>
      <p:sp>
        <p:nvSpPr>
          <p:cNvPr id="11" name="TextBox 10">
            <a:extLst>
              <a:ext uri="{FF2B5EF4-FFF2-40B4-BE49-F238E27FC236}">
                <a16:creationId xmlns:a16="http://schemas.microsoft.com/office/drawing/2014/main" id="{F74E0DBB-53F4-4716-9561-6E9D858DF3DE}"/>
              </a:ext>
            </a:extLst>
          </p:cNvPr>
          <p:cNvSpPr txBox="1"/>
          <p:nvPr/>
        </p:nvSpPr>
        <p:spPr>
          <a:xfrm>
            <a:off x="309458" y="975377"/>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Online and reinforcement learning</a:t>
            </a:r>
          </a:p>
        </p:txBody>
      </p:sp>
      <p:sp>
        <p:nvSpPr>
          <p:cNvPr id="12" name="TextBox 11">
            <a:extLst>
              <a:ext uri="{FF2B5EF4-FFF2-40B4-BE49-F238E27FC236}">
                <a16:creationId xmlns:a16="http://schemas.microsoft.com/office/drawing/2014/main" id="{3CC6B5D1-9793-4C9B-8F1C-9A4867B78C42}"/>
              </a:ext>
            </a:extLst>
          </p:cNvPr>
          <p:cNvSpPr txBox="1"/>
          <p:nvPr/>
        </p:nvSpPr>
        <p:spPr>
          <a:xfrm>
            <a:off x="296947" y="3126222"/>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Multi-scale interactions in space and time</a:t>
            </a:r>
          </a:p>
        </p:txBody>
      </p:sp>
      <p:sp>
        <p:nvSpPr>
          <p:cNvPr id="13" name="TextBox 12">
            <a:extLst>
              <a:ext uri="{FF2B5EF4-FFF2-40B4-BE49-F238E27FC236}">
                <a16:creationId xmlns:a16="http://schemas.microsoft.com/office/drawing/2014/main" id="{5042C03F-FED3-4B78-9FE1-7B1FE004082E}"/>
              </a:ext>
            </a:extLst>
          </p:cNvPr>
          <p:cNvSpPr txBox="1"/>
          <p:nvPr/>
        </p:nvSpPr>
        <p:spPr>
          <a:xfrm>
            <a:off x="296947" y="2484306"/>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Unstructured grids on the sphere</a:t>
            </a:r>
          </a:p>
        </p:txBody>
      </p:sp>
      <p:sp>
        <p:nvSpPr>
          <p:cNvPr id="14" name="TextBox 13">
            <a:extLst>
              <a:ext uri="{FF2B5EF4-FFF2-40B4-BE49-F238E27FC236}">
                <a16:creationId xmlns:a16="http://schemas.microsoft.com/office/drawing/2014/main" id="{ABA59357-C5C7-424E-805A-1534559D8BE5}"/>
              </a:ext>
            </a:extLst>
          </p:cNvPr>
          <p:cNvSpPr txBox="1"/>
          <p:nvPr/>
        </p:nvSpPr>
        <p:spPr>
          <a:xfrm>
            <a:off x="309458" y="1596168"/>
            <a:ext cx="2306320" cy="830997"/>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Training of machine learning tools in a changing climate</a:t>
            </a:r>
          </a:p>
        </p:txBody>
      </p:sp>
      <p:sp>
        <p:nvSpPr>
          <p:cNvPr id="15" name="TextBox 14">
            <a:extLst>
              <a:ext uri="{FF2B5EF4-FFF2-40B4-BE49-F238E27FC236}">
                <a16:creationId xmlns:a16="http://schemas.microsoft.com/office/drawing/2014/main" id="{70EA033A-FF34-4D8D-A701-8DA14A6321B9}"/>
              </a:ext>
            </a:extLst>
          </p:cNvPr>
          <p:cNvSpPr txBox="1"/>
          <p:nvPr/>
        </p:nvSpPr>
        <p:spPr>
          <a:xfrm>
            <a:off x="309458" y="3768047"/>
            <a:ext cx="2306320" cy="584775"/>
          </a:xfrm>
          <a:prstGeom prst="rect">
            <a:avLst/>
          </a:prstGeom>
          <a:effectLst>
            <a:outerShdw blurRad="40000" dist="20000" dir="5400000" rotWithShape="0">
              <a:srgbClr val="000000">
                <a:alpha val="38000"/>
              </a:srgbClr>
            </a:outerShdw>
            <a:softEdge rad="0"/>
          </a:effectLst>
        </p:spPr>
        <p:style>
          <a:lnRef idx="1">
            <a:schemeClr val="accent5"/>
          </a:lnRef>
          <a:fillRef idx="2">
            <a:schemeClr val="accent5"/>
          </a:fillRef>
          <a:effectRef idx="1">
            <a:schemeClr val="accent5"/>
          </a:effectRef>
          <a:fontRef idx="minor">
            <a:schemeClr val="dk1"/>
          </a:fontRef>
        </p:style>
        <p:txBody>
          <a:bodyPr wrap="square" rtlCol="0">
            <a:spAutoFit/>
          </a:bodyPr>
          <a:lstStyle/>
          <a:p>
            <a:pPr algn="ctr"/>
            <a:r>
              <a:rPr lang="en-GB" sz="1600"/>
              <a:t>Dataflow and handling of huge datasets</a:t>
            </a:r>
          </a:p>
        </p:txBody>
      </p:sp>
      <p:sp>
        <p:nvSpPr>
          <p:cNvPr id="18" name="TextBox 17">
            <a:extLst>
              <a:ext uri="{FF2B5EF4-FFF2-40B4-BE49-F238E27FC236}">
                <a16:creationId xmlns:a16="http://schemas.microsoft.com/office/drawing/2014/main" id="{22EFD53D-4409-4976-AF0D-C11342E7C50B}"/>
              </a:ext>
            </a:extLst>
          </p:cNvPr>
          <p:cNvSpPr txBox="1"/>
          <p:nvPr/>
        </p:nvSpPr>
        <p:spPr>
          <a:xfrm>
            <a:off x="7352769" y="567253"/>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Site-specific characteristics of observations</a:t>
            </a:r>
          </a:p>
        </p:txBody>
      </p:sp>
      <p:sp>
        <p:nvSpPr>
          <p:cNvPr id="19" name="TextBox 18">
            <a:extLst>
              <a:ext uri="{FF2B5EF4-FFF2-40B4-BE49-F238E27FC236}">
                <a16:creationId xmlns:a16="http://schemas.microsoft.com/office/drawing/2014/main" id="{1D326012-1CC1-4FC0-A7DC-CA55C58EED34}"/>
              </a:ext>
            </a:extLst>
          </p:cNvPr>
          <p:cNvSpPr txBox="1"/>
          <p:nvPr/>
        </p:nvSpPr>
        <p:spPr>
          <a:xfrm>
            <a:off x="9721513" y="559878"/>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Composite distributions of observations</a:t>
            </a:r>
          </a:p>
        </p:txBody>
      </p:sp>
      <p:sp>
        <p:nvSpPr>
          <p:cNvPr id="20" name="TextBox 19">
            <a:extLst>
              <a:ext uri="{FF2B5EF4-FFF2-40B4-BE49-F238E27FC236}">
                <a16:creationId xmlns:a16="http://schemas.microsoft.com/office/drawing/2014/main" id="{558B09C7-45B2-4DFB-8AF7-8B0E87439E82}"/>
              </a:ext>
            </a:extLst>
          </p:cNvPr>
          <p:cNvSpPr txBox="1"/>
          <p:nvPr/>
        </p:nvSpPr>
        <p:spPr>
          <a:xfrm>
            <a:off x="9720000" y="1496345"/>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Extreme value predictions</a:t>
            </a:r>
          </a:p>
        </p:txBody>
      </p:sp>
      <p:sp>
        <p:nvSpPr>
          <p:cNvPr id="22" name="TextBox 21">
            <a:extLst>
              <a:ext uri="{FF2B5EF4-FFF2-40B4-BE49-F238E27FC236}">
                <a16:creationId xmlns:a16="http://schemas.microsoft.com/office/drawing/2014/main" id="{9500D67A-BEE7-46EB-91C4-D8C5AD843369}"/>
              </a:ext>
            </a:extLst>
          </p:cNvPr>
          <p:cNvSpPr txBox="1"/>
          <p:nvPr/>
        </p:nvSpPr>
        <p:spPr>
          <a:xfrm>
            <a:off x="9721513" y="2189469"/>
            <a:ext cx="2232000" cy="83099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Missing data and irregular spacing of monitoring sites</a:t>
            </a:r>
          </a:p>
        </p:txBody>
      </p:sp>
      <p:sp>
        <p:nvSpPr>
          <p:cNvPr id="23" name="TextBox 22">
            <a:extLst>
              <a:ext uri="{FF2B5EF4-FFF2-40B4-BE49-F238E27FC236}">
                <a16:creationId xmlns:a16="http://schemas.microsoft.com/office/drawing/2014/main" id="{1F66409B-A31B-4562-BDDF-6085059D07BC}"/>
              </a:ext>
            </a:extLst>
          </p:cNvPr>
          <p:cNvSpPr txBox="1"/>
          <p:nvPr/>
        </p:nvSpPr>
        <p:spPr>
          <a:xfrm>
            <a:off x="9721513" y="3127755"/>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Auto correlation and periodic patterns</a:t>
            </a:r>
          </a:p>
        </p:txBody>
      </p:sp>
      <p:sp>
        <p:nvSpPr>
          <p:cNvPr id="24" name="TextBox 23">
            <a:extLst>
              <a:ext uri="{FF2B5EF4-FFF2-40B4-BE49-F238E27FC236}">
                <a16:creationId xmlns:a16="http://schemas.microsoft.com/office/drawing/2014/main" id="{C1ED9C74-402D-4354-B27B-5ABB6CD991C3}"/>
              </a:ext>
            </a:extLst>
          </p:cNvPr>
          <p:cNvSpPr txBox="1"/>
          <p:nvPr/>
        </p:nvSpPr>
        <p:spPr>
          <a:xfrm>
            <a:off x="9720000" y="3845296"/>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Physical constraints</a:t>
            </a:r>
          </a:p>
        </p:txBody>
      </p:sp>
      <p:sp>
        <p:nvSpPr>
          <p:cNvPr id="25" name="TextBox 24">
            <a:extLst>
              <a:ext uri="{FF2B5EF4-FFF2-40B4-BE49-F238E27FC236}">
                <a16:creationId xmlns:a16="http://schemas.microsoft.com/office/drawing/2014/main" id="{7508D35E-7679-4E99-BFCD-A4A17A2C8707}"/>
              </a:ext>
            </a:extLst>
          </p:cNvPr>
          <p:cNvSpPr txBox="1"/>
          <p:nvPr/>
        </p:nvSpPr>
        <p:spPr>
          <a:xfrm>
            <a:off x="9721513" y="4768474"/>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Fusion of diverse datasets</a:t>
            </a:r>
          </a:p>
        </p:txBody>
      </p:sp>
      <p:sp>
        <p:nvSpPr>
          <p:cNvPr id="26" name="TextBox 25">
            <a:extLst>
              <a:ext uri="{FF2B5EF4-FFF2-40B4-BE49-F238E27FC236}">
                <a16:creationId xmlns:a16="http://schemas.microsoft.com/office/drawing/2014/main" id="{28D75666-B044-4232-B2E8-CE4FA992EE38}"/>
              </a:ext>
            </a:extLst>
          </p:cNvPr>
          <p:cNvSpPr txBox="1"/>
          <p:nvPr/>
        </p:nvSpPr>
        <p:spPr>
          <a:xfrm>
            <a:off x="9721513" y="4316613"/>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Data anonymity</a:t>
            </a:r>
          </a:p>
        </p:txBody>
      </p:sp>
      <p:sp>
        <p:nvSpPr>
          <p:cNvPr id="27" name="TextBox 26">
            <a:extLst>
              <a:ext uri="{FF2B5EF4-FFF2-40B4-BE49-F238E27FC236}">
                <a16:creationId xmlns:a16="http://schemas.microsoft.com/office/drawing/2014/main" id="{3ED6B8E2-1E67-4F43-8A8D-65E548B95F48}"/>
              </a:ext>
            </a:extLst>
          </p:cNvPr>
          <p:cNvSpPr txBox="1"/>
          <p:nvPr/>
        </p:nvSpPr>
        <p:spPr>
          <a:xfrm>
            <a:off x="7417153" y="5918492"/>
            <a:ext cx="2232000"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Nowcasting applications</a:t>
            </a:r>
          </a:p>
        </p:txBody>
      </p:sp>
      <p:sp>
        <p:nvSpPr>
          <p:cNvPr id="28" name="TextBox 27">
            <a:extLst>
              <a:ext uri="{FF2B5EF4-FFF2-40B4-BE49-F238E27FC236}">
                <a16:creationId xmlns:a16="http://schemas.microsoft.com/office/drawing/2014/main" id="{F75A715D-2D86-4F91-87DA-4A35B5B8931D}"/>
              </a:ext>
            </a:extLst>
          </p:cNvPr>
          <p:cNvSpPr txBox="1"/>
          <p:nvPr/>
        </p:nvSpPr>
        <p:spPr>
          <a:xfrm>
            <a:off x="9720000" y="5476284"/>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Air-quality applications</a:t>
            </a:r>
          </a:p>
        </p:txBody>
      </p:sp>
      <p:sp>
        <p:nvSpPr>
          <p:cNvPr id="29" name="TextBox 28">
            <a:extLst>
              <a:ext uri="{FF2B5EF4-FFF2-40B4-BE49-F238E27FC236}">
                <a16:creationId xmlns:a16="http://schemas.microsoft.com/office/drawing/2014/main" id="{B6205F37-8410-4377-A951-8BDC55CD2AF2}"/>
              </a:ext>
            </a:extLst>
          </p:cNvPr>
          <p:cNvSpPr txBox="1"/>
          <p:nvPr/>
        </p:nvSpPr>
        <p:spPr>
          <a:xfrm>
            <a:off x="9721513" y="5947601"/>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Uncertainty estimates</a:t>
            </a:r>
          </a:p>
        </p:txBody>
      </p:sp>
      <p:sp>
        <p:nvSpPr>
          <p:cNvPr id="30" name="TextBox 29">
            <a:extLst>
              <a:ext uri="{FF2B5EF4-FFF2-40B4-BE49-F238E27FC236}">
                <a16:creationId xmlns:a16="http://schemas.microsoft.com/office/drawing/2014/main" id="{7541526A-2B18-44FB-91DF-0BF6727212C6}"/>
              </a:ext>
            </a:extLst>
          </p:cNvPr>
          <p:cNvSpPr txBox="1"/>
          <p:nvPr/>
        </p:nvSpPr>
        <p:spPr>
          <a:xfrm>
            <a:off x="9720000" y="6399462"/>
            <a:ext cx="2232000" cy="33855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GB" sz="1600"/>
              <a:t>Feature detection</a:t>
            </a:r>
          </a:p>
        </p:txBody>
      </p:sp>
      <p:sp>
        <p:nvSpPr>
          <p:cNvPr id="34" name="TextBox 33">
            <a:extLst>
              <a:ext uri="{FF2B5EF4-FFF2-40B4-BE49-F238E27FC236}">
                <a16:creationId xmlns:a16="http://schemas.microsoft.com/office/drawing/2014/main" id="{56DAA0AD-E008-43C6-9322-3EE0E5A2937B}"/>
              </a:ext>
            </a:extLst>
          </p:cNvPr>
          <p:cNvSpPr txBox="1"/>
          <p:nvPr/>
        </p:nvSpPr>
        <p:spPr>
          <a:xfrm>
            <a:off x="296947" y="4394115"/>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Hybrid modelling and coupling</a:t>
            </a:r>
          </a:p>
        </p:txBody>
      </p:sp>
      <p:sp>
        <p:nvSpPr>
          <p:cNvPr id="35" name="TextBox 34">
            <a:extLst>
              <a:ext uri="{FF2B5EF4-FFF2-40B4-BE49-F238E27FC236}">
                <a16:creationId xmlns:a16="http://schemas.microsoft.com/office/drawing/2014/main" id="{8B1B62CA-5ACE-48F9-A709-D0736B3FFDCF}"/>
              </a:ext>
            </a:extLst>
          </p:cNvPr>
          <p:cNvSpPr txBox="1"/>
          <p:nvPr/>
        </p:nvSpPr>
        <p:spPr>
          <a:xfrm>
            <a:off x="309458" y="5026504"/>
            <a:ext cx="230632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Uncertainty quantification and representation</a:t>
            </a:r>
          </a:p>
        </p:txBody>
      </p:sp>
      <p:sp>
        <p:nvSpPr>
          <p:cNvPr id="36" name="TextBox 35">
            <a:extLst>
              <a:ext uri="{FF2B5EF4-FFF2-40B4-BE49-F238E27FC236}">
                <a16:creationId xmlns:a16="http://schemas.microsoft.com/office/drawing/2014/main" id="{C76C1C1F-FDE4-4505-A2C4-295049E99C2D}"/>
              </a:ext>
            </a:extLst>
          </p:cNvPr>
          <p:cNvSpPr txBox="1"/>
          <p:nvPr/>
        </p:nvSpPr>
        <p:spPr>
          <a:xfrm>
            <a:off x="296947" y="5910301"/>
            <a:ext cx="2306320"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Weather and climate predictions based on machine learning</a:t>
            </a:r>
          </a:p>
        </p:txBody>
      </p:sp>
      <p:sp>
        <p:nvSpPr>
          <p:cNvPr id="37" name="TextBox 36">
            <a:extLst>
              <a:ext uri="{FF2B5EF4-FFF2-40B4-BE49-F238E27FC236}">
                <a16:creationId xmlns:a16="http://schemas.microsoft.com/office/drawing/2014/main" id="{A3691255-DF37-47F2-94D2-E52DE213E9FF}"/>
              </a:ext>
            </a:extLst>
          </p:cNvPr>
          <p:cNvSpPr txBox="1"/>
          <p:nvPr/>
        </p:nvSpPr>
        <p:spPr>
          <a:xfrm>
            <a:off x="2672213" y="5915240"/>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The emulation of model components</a:t>
            </a:r>
          </a:p>
        </p:txBody>
      </p:sp>
      <p:sp>
        <p:nvSpPr>
          <p:cNvPr id="38" name="TextBox 37">
            <a:extLst>
              <a:ext uri="{FF2B5EF4-FFF2-40B4-BE49-F238E27FC236}">
                <a16:creationId xmlns:a16="http://schemas.microsoft.com/office/drawing/2014/main" id="{7389ED0C-AB84-488D-889B-BA1DAD85C1FE}"/>
              </a:ext>
            </a:extLst>
          </p:cNvPr>
          <p:cNvSpPr txBox="1"/>
          <p:nvPr/>
        </p:nvSpPr>
        <p:spPr>
          <a:xfrm>
            <a:off x="5044683" y="5910301"/>
            <a:ext cx="2306320" cy="58477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GB" sz="1600"/>
              <a:t>Post-processing and down-scaling</a:t>
            </a:r>
          </a:p>
        </p:txBody>
      </p:sp>
      <p:sp>
        <p:nvSpPr>
          <p:cNvPr id="31" name="TextBox 30">
            <a:extLst>
              <a:ext uri="{FF2B5EF4-FFF2-40B4-BE49-F238E27FC236}">
                <a16:creationId xmlns:a16="http://schemas.microsoft.com/office/drawing/2014/main" id="{5A0A66A7-21B9-468E-B39A-2986A1952BB2}"/>
              </a:ext>
            </a:extLst>
          </p:cNvPr>
          <p:cNvSpPr txBox="1"/>
          <p:nvPr/>
        </p:nvSpPr>
        <p:spPr>
          <a:xfrm>
            <a:off x="2405554" y="6546423"/>
            <a:ext cx="7512160" cy="338554"/>
          </a:xfrm>
          <a:prstGeom prst="rect">
            <a:avLst/>
          </a:prstGeom>
          <a:noFill/>
        </p:spPr>
        <p:txBody>
          <a:bodyPr wrap="square" rtlCol="0">
            <a:spAutoFit/>
          </a:bodyPr>
          <a:lstStyle/>
          <a:p>
            <a:pPr algn="ctr"/>
            <a:r>
              <a:rPr lang="en-GB" sz="1600" b="0" i="0" dirty="0">
                <a:solidFill>
                  <a:srgbClr val="201F1E"/>
                </a:solidFill>
                <a:effectLst/>
                <a:latin typeface="Segoe UI" panose="020B0502040204020203" pitchFamily="34" charset="0"/>
              </a:rPr>
              <a:t>Dueben, </a:t>
            </a:r>
            <a:r>
              <a:rPr lang="en-GB" sz="1600" dirty="0">
                <a:solidFill>
                  <a:srgbClr val="201F1E"/>
                </a:solidFill>
                <a:latin typeface="Segoe UI" panose="020B0502040204020203" pitchFamily="34" charset="0"/>
              </a:rPr>
              <a:t>Schultz, Chantry, Gagne, Hall, McGovern AIES 2022</a:t>
            </a:r>
            <a:endParaRPr lang="en-GB" sz="1600" dirty="0"/>
          </a:p>
        </p:txBody>
      </p:sp>
    </p:spTree>
    <p:custDataLst>
      <p:tags r:id="rId1"/>
    </p:custDataLst>
    <p:extLst>
      <p:ext uri="{BB962C8B-B14F-4D97-AF65-F5344CB8AC3E}">
        <p14:creationId xmlns:p14="http://schemas.microsoft.com/office/powerpoint/2010/main" val="2290984722"/>
      </p:ext>
    </p:extLst>
  </p:cSld>
  <p:clrMapOvr>
    <a:masterClrMapping/>
  </p:clrMapOvr>
  <mc:AlternateContent xmlns:mc="http://schemas.openxmlformats.org/markup-compatibility/2006" xmlns:p14="http://schemas.microsoft.com/office/powerpoint/2010/main">
    <mc:Choice Requires="p14">
      <p:transition spd="slow" p14:dur="2000" advTm="62929"/>
    </mc:Choice>
    <mc:Fallback xmlns="">
      <p:transition spd="slow" advTm="62929"/>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P spid="11" grpId="0" animBg="1"/>
      <p:bldP spid="12" grpId="0" animBg="1"/>
      <p:bldP spid="13" grpId="0" animBg="1"/>
      <p:bldP spid="14" grpId="0" animBg="1"/>
      <p:bldP spid="15" grpId="0" animBg="1"/>
      <p:bldP spid="18" grpId="0" animBg="1"/>
      <p:bldP spid="19" grpId="0" animBg="1"/>
      <p:bldP spid="20" grpId="0" animBg="1"/>
      <p:bldP spid="22" grpId="0" animBg="1"/>
      <p:bldP spid="23" grpId="0" animBg="1"/>
      <p:bldP spid="24" grpId="0" animBg="1"/>
      <p:bldP spid="25" grpId="0" animBg="1"/>
      <p:bldP spid="26" grpId="0" animBg="1"/>
      <p:bldP spid="27" grpId="0" animBg="1"/>
      <p:bldP spid="28" grpId="0" animBg="1"/>
      <p:bldP spid="29" grpId="0" animBg="1"/>
      <p:bldP spid="30" grpId="0" animBg="1"/>
      <p:bldP spid="34" grpId="0" animBg="1"/>
      <p:bldP spid="35" grpId="0" animBg="1"/>
      <p:bldP spid="36" grpId="0" animBg="1"/>
      <p:bldP spid="37" grpId="0" animBg="1"/>
      <p:bldP spid="3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4631C5C8-E94F-4A38-960D-838DF368A8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9259" y="975291"/>
            <a:ext cx="5063978" cy="5145986"/>
          </a:xfrm>
          <a:prstGeom prst="rect">
            <a:avLst/>
          </a:prstGeom>
        </p:spPr>
      </p:pic>
      <p:pic>
        <p:nvPicPr>
          <p:cNvPr id="6" name="Picture 5" descr="A picture containing map&#10;&#10;Description automatically generated">
            <a:extLst>
              <a:ext uri="{FF2B5EF4-FFF2-40B4-BE49-F238E27FC236}">
                <a16:creationId xmlns:a16="http://schemas.microsoft.com/office/drawing/2014/main" id="{BB3E1591-BF73-401C-ACEE-680BCD7CE3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020" y="1343700"/>
            <a:ext cx="4938188" cy="3895682"/>
          </a:xfrm>
          <a:prstGeom prst="rect">
            <a:avLst/>
          </a:prstGeom>
        </p:spPr>
      </p:pic>
      <p:sp>
        <p:nvSpPr>
          <p:cNvPr id="9" name="TextBox 8">
            <a:extLst>
              <a:ext uri="{FF2B5EF4-FFF2-40B4-BE49-F238E27FC236}">
                <a16:creationId xmlns:a16="http://schemas.microsoft.com/office/drawing/2014/main" id="{5BDA9816-B1B0-4F8B-866F-D9FC263B917A}"/>
              </a:ext>
            </a:extLst>
          </p:cNvPr>
          <p:cNvSpPr txBox="1"/>
          <p:nvPr/>
        </p:nvSpPr>
        <p:spPr>
          <a:xfrm>
            <a:off x="318798" y="5747964"/>
            <a:ext cx="12492961" cy="1292662"/>
          </a:xfrm>
          <a:prstGeom prst="rect">
            <a:avLst/>
          </a:prstGeom>
          <a:noFill/>
        </p:spPr>
        <p:txBody>
          <a:bodyPr wrap="square">
            <a:spAutoFit/>
          </a:bodyPr>
          <a:lstStyle/>
          <a:p>
            <a:r>
              <a:rPr lang="en-GB" sz="2000" dirty="0" err="1"/>
              <a:t>MAchinE</a:t>
            </a:r>
            <a:r>
              <a:rPr lang="en-GB" sz="2000" dirty="0"/>
              <a:t> Learning for Scalable </a:t>
            </a:r>
            <a:r>
              <a:rPr lang="en-GB" sz="2000" dirty="0" err="1"/>
              <a:t>meTeoROlogy</a:t>
            </a:r>
            <a:r>
              <a:rPr lang="en-GB" sz="2000" dirty="0"/>
              <a:t> and </a:t>
            </a:r>
            <a:r>
              <a:rPr lang="en-GB" sz="2000" dirty="0" err="1"/>
              <a:t>cliMate</a:t>
            </a:r>
            <a:endParaRPr lang="en-GB" sz="2000" dirty="0"/>
          </a:p>
          <a:p>
            <a:r>
              <a:rPr lang="en-GB" sz="2000" dirty="0"/>
              <a:t>The first </a:t>
            </a:r>
            <a:r>
              <a:rPr lang="en-GB" sz="2000" b="1" dirty="0"/>
              <a:t>datasets</a:t>
            </a:r>
            <a:r>
              <a:rPr lang="en-GB" sz="2000" dirty="0"/>
              <a:t> have been published! </a:t>
            </a:r>
            <a:r>
              <a:rPr lang="en-GB" sz="1400" dirty="0"/>
              <a:t>https://www.maelstrom-eurohpc.eu/content/docs/uploads/doc6.pdf</a:t>
            </a:r>
          </a:p>
          <a:p>
            <a:r>
              <a:rPr lang="en-GB" sz="2000" dirty="0"/>
              <a:t>https://www.maelstrom-eurohpc.eu/           @MAELSTROM_EU</a:t>
            </a:r>
          </a:p>
          <a:p>
            <a:endParaRPr lang="en-GB" dirty="0"/>
          </a:p>
        </p:txBody>
      </p:sp>
      <p:pic>
        <p:nvPicPr>
          <p:cNvPr id="7" name="Picture 6" descr="A picture containing vector graphics&#10;&#10;Description automatically generated">
            <a:extLst>
              <a:ext uri="{FF2B5EF4-FFF2-40B4-BE49-F238E27FC236}">
                <a16:creationId xmlns:a16="http://schemas.microsoft.com/office/drawing/2014/main" id="{25F47DD5-36B8-4A35-B691-9224C8A940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24597" y="3377814"/>
            <a:ext cx="2066036" cy="2310015"/>
          </a:xfrm>
          <a:prstGeom prst="rect">
            <a:avLst/>
          </a:prstGeom>
        </p:spPr>
      </p:pic>
      <p:sp>
        <p:nvSpPr>
          <p:cNvPr id="10" name="TextBox 9">
            <a:extLst>
              <a:ext uri="{FF2B5EF4-FFF2-40B4-BE49-F238E27FC236}">
                <a16:creationId xmlns:a16="http://schemas.microsoft.com/office/drawing/2014/main" id="{E671ADD9-D565-483F-BBDD-11F49B99BB92}"/>
              </a:ext>
            </a:extLst>
          </p:cNvPr>
          <p:cNvSpPr txBox="1"/>
          <p:nvPr/>
        </p:nvSpPr>
        <p:spPr>
          <a:xfrm>
            <a:off x="277207" y="21184"/>
            <a:ext cx="11914793" cy="523220"/>
          </a:xfrm>
          <a:prstGeom prst="rect">
            <a:avLst/>
          </a:prstGeom>
          <a:noFill/>
        </p:spPr>
        <p:txBody>
          <a:bodyPr wrap="square" rtlCol="0">
            <a:spAutoFit/>
          </a:bodyPr>
          <a:lstStyle/>
          <a:p>
            <a:r>
              <a:rPr lang="en-GB" sz="2800" dirty="0">
                <a:solidFill>
                  <a:schemeClr val="accent1">
                    <a:lumMod val="50000"/>
                  </a:schemeClr>
                </a:solidFill>
                <a:latin typeface="Arial" panose="020B0604020202020204" pitchFamily="34" charset="0"/>
                <a:ea typeface="+mj-ea"/>
                <a:cs typeface="Arial" panose="020B0604020202020204" pitchFamily="34" charset="0"/>
              </a:rPr>
              <a:t>Learn how to use machine learning at scale → </a:t>
            </a:r>
            <a:r>
              <a:rPr lang="en-GB" sz="2800" dirty="0">
                <a:solidFill>
                  <a:schemeClr val="accent1">
                    <a:lumMod val="50000"/>
                  </a:schemeClr>
                </a:solidFill>
                <a:latin typeface="Helevtica"/>
                <a:ea typeface="+mj-ea"/>
                <a:cs typeface="+mj-cs"/>
              </a:rPr>
              <a:t>The MAELSTROM project</a:t>
            </a:r>
          </a:p>
        </p:txBody>
      </p:sp>
    </p:spTree>
    <p:custDataLst>
      <p:tags r:id="rId1"/>
    </p:custDataLst>
    <p:extLst>
      <p:ext uri="{BB962C8B-B14F-4D97-AF65-F5344CB8AC3E}">
        <p14:creationId xmlns:p14="http://schemas.microsoft.com/office/powerpoint/2010/main" val="52954543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13099" y="17965"/>
            <a:ext cx="1162904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And there is more to come…</a:t>
            </a:r>
          </a:p>
        </p:txBody>
      </p:sp>
      <p:pic>
        <p:nvPicPr>
          <p:cNvPr id="4" name="Picture 3" descr="Diagram&#10;&#10;Description automatically generated">
            <a:extLst>
              <a:ext uri="{FF2B5EF4-FFF2-40B4-BE49-F238E27FC236}">
                <a16:creationId xmlns:a16="http://schemas.microsoft.com/office/drawing/2014/main" id="{376A21B8-71D6-47C5-91C3-73783D45D2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6051" y="647146"/>
            <a:ext cx="4612987" cy="623815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Picture 4" descr="Text&#10;&#10;Description automatically generated">
            <a:extLst>
              <a:ext uri="{FF2B5EF4-FFF2-40B4-BE49-F238E27FC236}">
                <a16:creationId xmlns:a16="http://schemas.microsoft.com/office/drawing/2014/main" id="{C62ED5DD-98B4-4E74-B0CA-34B2B78E1A6A}"/>
              </a:ext>
            </a:extLst>
          </p:cNvPr>
          <p:cNvPicPr>
            <a:picLocks noChangeAspect="1"/>
          </p:cNvPicPr>
          <p:nvPr/>
        </p:nvPicPr>
        <p:blipFill rotWithShape="1">
          <a:blip r:embed="rId5">
            <a:extLst>
              <a:ext uri="{28A0092B-C50C-407E-A947-70E740481C1C}">
                <a14:useLocalDpi xmlns:a14="http://schemas.microsoft.com/office/drawing/2010/main" val="0"/>
              </a:ext>
            </a:extLst>
          </a:blip>
          <a:srcRect b="59623"/>
          <a:stretch/>
        </p:blipFill>
        <p:spPr>
          <a:xfrm>
            <a:off x="7219043" y="179266"/>
            <a:ext cx="4864218" cy="276988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descr="A satellite image of the earth&#10;&#10;Description automatically generated with medium confidence">
            <a:extLst>
              <a:ext uri="{FF2B5EF4-FFF2-40B4-BE49-F238E27FC236}">
                <a16:creationId xmlns:a16="http://schemas.microsoft.com/office/drawing/2014/main" id="{BA01B9E7-087D-43C9-AF8D-AE85A1D34954}"/>
              </a:ext>
            </a:extLst>
          </p:cNvPr>
          <p:cNvPicPr>
            <a:picLocks noChangeAspect="1"/>
          </p:cNvPicPr>
          <p:nvPr/>
        </p:nvPicPr>
        <p:blipFill rotWithShape="1">
          <a:blip r:embed="rId6">
            <a:extLst>
              <a:ext uri="{28A0092B-C50C-407E-A947-70E740481C1C}">
                <a14:useLocalDpi xmlns:a14="http://schemas.microsoft.com/office/drawing/2010/main" val="0"/>
              </a:ext>
            </a:extLst>
          </a:blip>
          <a:srcRect l="23425" t="2615" r="23292" b="2657"/>
          <a:stretch/>
        </p:blipFill>
        <p:spPr>
          <a:xfrm>
            <a:off x="281948" y="3910717"/>
            <a:ext cx="2947283" cy="2947283"/>
          </a:xfrm>
          <a:prstGeom prst="rect">
            <a:avLst/>
          </a:prstGeom>
        </p:spPr>
      </p:pic>
      <p:pic>
        <p:nvPicPr>
          <p:cNvPr id="8" name="Picture 7" descr="Chart, radar chart&#10;&#10;Description automatically generated">
            <a:extLst>
              <a:ext uri="{FF2B5EF4-FFF2-40B4-BE49-F238E27FC236}">
                <a16:creationId xmlns:a16="http://schemas.microsoft.com/office/drawing/2014/main" id="{07B4B646-CAB6-4746-A140-1C4EE7AAA8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07169" y="3166037"/>
            <a:ext cx="6558471" cy="3690472"/>
          </a:xfrm>
          <a:prstGeom prst="rect">
            <a:avLst/>
          </a:prstGeom>
        </p:spPr>
      </p:pic>
    </p:spTree>
    <p:custDataLst>
      <p:tags r:id="rId1"/>
    </p:custDataLst>
    <p:extLst>
      <p:ext uri="{BB962C8B-B14F-4D97-AF65-F5344CB8AC3E}">
        <p14:creationId xmlns:p14="http://schemas.microsoft.com/office/powerpoint/2010/main" val="3939389506"/>
      </p:ext>
    </p:extLst>
  </p:cSld>
  <p:clrMapOvr>
    <a:masterClrMapping/>
  </p:clrMapOvr>
  <mc:AlternateContent xmlns:mc="http://schemas.openxmlformats.org/markup-compatibility/2006" xmlns:p14="http://schemas.microsoft.com/office/powerpoint/2010/main">
    <mc:Choice Requires="p14">
      <p:transition spd="slow" p14:dur="2000" advTm="89801"/>
    </mc:Choice>
    <mc:Fallback xmlns="">
      <p:transition spd="slow" advTm="898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1AE4D89-354A-43FF-BBA6-FE0B28FDB860}"/>
              </a:ext>
            </a:extLst>
          </p:cNvPr>
          <p:cNvSpPr txBox="1"/>
          <p:nvPr/>
        </p:nvSpPr>
        <p:spPr>
          <a:xfrm>
            <a:off x="263140" y="45742"/>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X: A full machine learning model for weather and climate</a:t>
            </a:r>
          </a:p>
        </p:txBody>
      </p:sp>
      <p:pic>
        <p:nvPicPr>
          <p:cNvPr id="8" name="Picture 7" descr="A person standing next to a screen&#10;&#10;Description automatically generated with low confidence">
            <a:extLst>
              <a:ext uri="{FF2B5EF4-FFF2-40B4-BE49-F238E27FC236}">
                <a16:creationId xmlns:a16="http://schemas.microsoft.com/office/drawing/2014/main" id="{BEA93E58-9FB0-AF95-CCC6-323CC6308FB7}"/>
              </a:ext>
            </a:extLst>
          </p:cNvPr>
          <p:cNvPicPr>
            <a:picLocks noChangeAspect="1"/>
          </p:cNvPicPr>
          <p:nvPr/>
        </p:nvPicPr>
        <p:blipFill>
          <a:blip r:embed="rId4"/>
          <a:stretch>
            <a:fillRect/>
          </a:stretch>
        </p:blipFill>
        <p:spPr>
          <a:xfrm>
            <a:off x="977747" y="913888"/>
            <a:ext cx="10427005" cy="4859620"/>
          </a:xfrm>
          <a:prstGeom prst="rect">
            <a:avLst/>
          </a:prstGeom>
        </p:spPr>
      </p:pic>
      <p:sp>
        <p:nvSpPr>
          <p:cNvPr id="9" name="Text Placeholder 2">
            <a:extLst>
              <a:ext uri="{FF2B5EF4-FFF2-40B4-BE49-F238E27FC236}">
                <a16:creationId xmlns:a16="http://schemas.microsoft.com/office/drawing/2014/main" id="{78A8706F-5274-43A6-32F0-5F11C98C20C7}"/>
              </a:ext>
            </a:extLst>
          </p:cNvPr>
          <p:cNvSpPr txBox="1">
            <a:spLocks/>
          </p:cNvSpPr>
          <p:nvPr/>
        </p:nvSpPr>
        <p:spPr>
          <a:xfrm>
            <a:off x="933450" y="5898739"/>
            <a:ext cx="10515600" cy="4351338"/>
          </a:xfrm>
          <a:prstGeom prst="rect">
            <a:avLst/>
          </a:prstGeom>
        </p:spPr>
        <p:txBody>
          <a:bodyPr>
            <a:normAutofit/>
          </a:bodyPr>
          <a:lstStyle>
            <a:lvl1pPr marL="342900" indent="-342900" algn="l" defTabSz="457200" rtl="0" eaLnBrk="1" latinLnBrk="0" hangingPunct="1">
              <a:spcBef>
                <a:spcPct val="20000"/>
              </a:spcBef>
              <a:buClr>
                <a:schemeClr val="bg1"/>
              </a:buClr>
              <a:buFont typeface="Arial"/>
              <a:buChar char="•"/>
              <a:defRPr sz="3200" kern="1200">
                <a:solidFill>
                  <a:schemeClr val="bg1"/>
                </a:solidFill>
                <a:latin typeface="+mn-lt"/>
                <a:ea typeface="+mn-ea"/>
                <a:cs typeface="+mn-cs"/>
              </a:defRPr>
            </a:lvl1pPr>
            <a:lvl2pPr marL="742950" indent="-285750" algn="l" defTabSz="457200" rtl="0" eaLnBrk="1" latinLnBrk="0" hangingPunct="1">
              <a:spcBef>
                <a:spcPct val="20000"/>
              </a:spcBef>
              <a:buClr>
                <a:schemeClr val="bg1"/>
              </a:buClr>
              <a:buFont typeface="Arial"/>
              <a:buChar char="–"/>
              <a:defRPr sz="2800" kern="1200">
                <a:solidFill>
                  <a:schemeClr val="bg1"/>
                </a:solidFill>
                <a:latin typeface="+mn-lt"/>
                <a:ea typeface="+mn-ea"/>
                <a:cs typeface="+mn-cs"/>
              </a:defRPr>
            </a:lvl2pPr>
            <a:lvl3pPr marL="1143000" indent="-228600" algn="l" defTabSz="457200" rtl="0" eaLnBrk="1" latinLnBrk="0" hangingPunct="1">
              <a:spcBef>
                <a:spcPct val="20000"/>
              </a:spcBef>
              <a:buClr>
                <a:schemeClr val="bg1"/>
              </a:buClr>
              <a:buFont typeface="Arial"/>
              <a:buChar char="•"/>
              <a:defRPr sz="2400" kern="1200">
                <a:solidFill>
                  <a:schemeClr val="bg1"/>
                </a:solidFill>
                <a:latin typeface="+mn-lt"/>
                <a:ea typeface="+mn-ea"/>
                <a:cs typeface="+mn-cs"/>
              </a:defRPr>
            </a:lvl3pPr>
            <a:lvl4pPr marL="16002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4pPr>
            <a:lvl5pPr marL="2057400" indent="-228600" algn="l" defTabSz="457200" rtl="0" eaLnBrk="1" latinLnBrk="0" hangingPunct="1">
              <a:spcBef>
                <a:spcPct val="20000"/>
              </a:spcBef>
              <a:buClr>
                <a:schemeClr val="bg1"/>
              </a:buClr>
              <a:buFont typeface="Arial"/>
              <a:buChar char="»"/>
              <a:defRPr sz="2000" kern="1200">
                <a:solidFill>
                  <a:schemeClr val="bg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114300" indent="0">
              <a:buFont typeface="Arial"/>
              <a:buNone/>
            </a:pPr>
            <a:r>
              <a:rPr lang="en-GB" sz="2400" dirty="0">
                <a:solidFill>
                  <a:schemeClr val="tx1"/>
                </a:solidFill>
              </a:rPr>
              <a:t>NIVIDA’s Earth-2 is coming with </a:t>
            </a:r>
            <a:r>
              <a:rPr lang="en-GB" sz="2400" dirty="0" err="1">
                <a:solidFill>
                  <a:schemeClr val="tx1"/>
                </a:solidFill>
              </a:rPr>
              <a:t>FourCastNet</a:t>
            </a:r>
            <a:endParaRPr lang="en-GB" sz="2400" dirty="0">
              <a:solidFill>
                <a:schemeClr val="tx1"/>
              </a:solidFill>
            </a:endParaRPr>
          </a:p>
        </p:txBody>
      </p:sp>
    </p:spTree>
    <p:custDataLst>
      <p:tags r:id="rId1"/>
    </p:custDataLst>
    <p:extLst>
      <p:ext uri="{BB962C8B-B14F-4D97-AF65-F5344CB8AC3E}">
        <p14:creationId xmlns:p14="http://schemas.microsoft.com/office/powerpoint/2010/main" val="360814480"/>
      </p:ext>
    </p:extLst>
  </p:cSld>
  <p:clrMapOvr>
    <a:masterClrMapping/>
  </p:clrMapOvr>
  <mc:AlternateContent xmlns:mc="http://schemas.openxmlformats.org/markup-compatibility/2006" xmlns:p14="http://schemas.microsoft.com/office/powerpoint/2010/main">
    <mc:Choice Requires="p14">
      <p:transition spd="slow" p14:dur="2000" advTm="84181"/>
    </mc:Choice>
    <mc:Fallback xmlns="">
      <p:transition spd="slow" advTm="84181"/>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5C15D629-847A-4AF7-9F81-0B9EC9D6B1E4}"/>
              </a:ext>
            </a:extLst>
          </p:cNvPr>
          <p:cNvSpPr txBox="1"/>
          <p:nvPr/>
        </p:nvSpPr>
        <p:spPr>
          <a:xfrm>
            <a:off x="263140" y="779837"/>
            <a:ext cx="12102856" cy="5786199"/>
          </a:xfrm>
          <a:prstGeom prst="rect">
            <a:avLst/>
          </a:prstGeom>
          <a:noFill/>
        </p:spPr>
        <p:txBody>
          <a:bodyPr wrap="square" rtlCol="0">
            <a:spAutoFit/>
          </a:bodyPr>
          <a:lstStyle/>
          <a:p>
            <a:r>
              <a:rPr lang="en-GB" sz="1600" b="1" dirty="0">
                <a:latin typeface="+mj-lt"/>
              </a:rPr>
              <a:t>Nowcasting: </a:t>
            </a:r>
            <a:r>
              <a:rPr lang="en-GB" sz="1600" dirty="0">
                <a:latin typeface="+mj-lt"/>
              </a:rPr>
              <a:t>E.g. via Google’s </a:t>
            </a:r>
            <a:r>
              <a:rPr lang="en-GB" sz="1600" dirty="0" err="1">
                <a:latin typeface="+mj-lt"/>
              </a:rPr>
              <a:t>MetNet</a:t>
            </a:r>
            <a:r>
              <a:rPr lang="en-GB" sz="1600" dirty="0">
                <a:latin typeface="+mj-lt"/>
              </a:rPr>
              <a:t> or by </a:t>
            </a:r>
            <a:r>
              <a:rPr lang="en-GB" sz="1600" dirty="0" err="1">
                <a:latin typeface="+mj-lt"/>
              </a:rPr>
              <a:t>Deepmind</a:t>
            </a:r>
            <a:r>
              <a:rPr lang="en-GB" sz="1600" dirty="0">
                <a:latin typeface="+mj-lt"/>
              </a:rPr>
              <a:t> in </a:t>
            </a:r>
            <a:r>
              <a:rPr lang="en-GB" sz="1600" dirty="0" err="1">
                <a:latin typeface="+mj-lt"/>
              </a:rPr>
              <a:t>Ravuri</a:t>
            </a:r>
            <a:r>
              <a:rPr lang="en-GB" sz="1600" dirty="0">
                <a:latin typeface="+mj-lt"/>
              </a:rPr>
              <a:t> et al. </a:t>
            </a:r>
            <a:r>
              <a:rPr lang="en-GB" sz="1600" i="1" dirty="0">
                <a:latin typeface="+mj-lt"/>
              </a:rPr>
              <a:t>Nature</a:t>
            </a:r>
            <a:r>
              <a:rPr lang="en-GB" sz="1600" dirty="0">
                <a:latin typeface="+mj-lt"/>
              </a:rPr>
              <a:t> 2021</a:t>
            </a:r>
            <a:br>
              <a:rPr lang="en-GB" sz="1600" b="1" dirty="0">
                <a:latin typeface="+mj-lt"/>
              </a:rPr>
            </a:br>
            <a:endParaRPr lang="en-GB" sz="800" dirty="0">
              <a:latin typeface="+mj-lt"/>
            </a:endParaRPr>
          </a:p>
          <a:p>
            <a:r>
              <a:rPr lang="en-GB" sz="1600" dirty="0">
                <a:latin typeface="+mj-lt"/>
              </a:rPr>
              <a:t>                                          NOAA forecast             Ground truth              Machine learning:</a:t>
            </a:r>
          </a:p>
          <a:p>
            <a:endParaRPr lang="en-GB" sz="1600" dirty="0">
              <a:latin typeface="+mj-lt"/>
            </a:endParaRPr>
          </a:p>
          <a:p>
            <a:endParaRPr lang="en-GB" sz="1600" dirty="0">
              <a:latin typeface="+mj-lt"/>
            </a:endParaRPr>
          </a:p>
          <a:p>
            <a:endParaRPr lang="en-GB" sz="1600" dirty="0">
              <a:latin typeface="+mj-lt"/>
            </a:endParaRPr>
          </a:p>
          <a:p>
            <a:endParaRPr lang="en-GB" sz="1600" dirty="0">
              <a:latin typeface="+mj-lt"/>
            </a:endParaRPr>
          </a:p>
          <a:p>
            <a:r>
              <a:rPr lang="en-GB" sz="1600" dirty="0">
                <a:latin typeface="+mj-lt"/>
              </a:rPr>
              <a:t> </a:t>
            </a:r>
            <a:r>
              <a:rPr lang="en-GB" sz="2600" dirty="0">
                <a:latin typeface="+mj-lt"/>
              </a:rPr>
              <a:t> </a:t>
            </a:r>
            <a:endParaRPr lang="en-GB" sz="1600" dirty="0">
              <a:latin typeface="+mj-lt"/>
            </a:endParaRPr>
          </a:p>
          <a:p>
            <a:endParaRPr lang="en-GB" sz="1600" dirty="0">
              <a:latin typeface="+mj-lt"/>
            </a:endParaRPr>
          </a:p>
          <a:p>
            <a:endParaRPr lang="en-GB" sz="1600" dirty="0">
              <a:latin typeface="+mj-lt"/>
            </a:endParaRPr>
          </a:p>
          <a:p>
            <a:endParaRPr lang="en-GB" sz="1600" b="1" i="0" dirty="0">
              <a:effectLst/>
              <a:latin typeface="+mj-lt"/>
            </a:endParaRPr>
          </a:p>
          <a:p>
            <a:r>
              <a:rPr lang="en-GB" sz="1600" b="1" i="0" dirty="0">
                <a:effectLst/>
                <a:latin typeface="+mj-lt"/>
              </a:rPr>
              <a:t>Deep learning for multi-year ENSO forecasts</a:t>
            </a:r>
            <a:r>
              <a:rPr lang="en-GB" sz="1600" b="1" dirty="0">
                <a:latin typeface="+mj-lt"/>
              </a:rPr>
              <a:t>: </a:t>
            </a:r>
            <a:r>
              <a:rPr lang="en-GB" sz="1600" b="0" i="0" dirty="0">
                <a:solidFill>
                  <a:srgbClr val="222222"/>
                </a:solidFill>
                <a:effectLst/>
                <a:latin typeface="+mj-lt"/>
              </a:rPr>
              <a:t>E.g. Ham, Kim, Luo </a:t>
            </a:r>
            <a:r>
              <a:rPr lang="en-GB" sz="1600" b="0" i="1" dirty="0">
                <a:solidFill>
                  <a:srgbClr val="222222"/>
                </a:solidFill>
                <a:effectLst/>
                <a:latin typeface="+mj-lt"/>
              </a:rPr>
              <a:t>Nature</a:t>
            </a:r>
            <a:r>
              <a:rPr lang="en-GB" sz="1600" b="0" i="0" dirty="0">
                <a:solidFill>
                  <a:srgbClr val="222222"/>
                </a:solidFill>
                <a:effectLst/>
                <a:latin typeface="+mj-lt"/>
              </a:rPr>
              <a:t> 2019</a:t>
            </a:r>
          </a:p>
          <a:p>
            <a:endParaRPr lang="en-GB" sz="1600"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endParaRPr lang="en-GB" sz="1600" b="1" dirty="0">
              <a:solidFill>
                <a:srgbClr val="222222"/>
              </a:solidFill>
              <a:latin typeface="+mj-lt"/>
            </a:endParaRPr>
          </a:p>
          <a:p>
            <a:r>
              <a:rPr lang="en-GB" sz="1600" b="1" dirty="0">
                <a:solidFill>
                  <a:srgbClr val="222222"/>
                </a:solidFill>
                <a:latin typeface="+mj-lt"/>
              </a:rPr>
              <a:t>And climate?</a:t>
            </a:r>
            <a:endParaRPr lang="en-GB" sz="1600" b="1" dirty="0">
              <a:solidFill>
                <a:srgbClr val="FF0000"/>
              </a:solidFill>
              <a:latin typeface="+mj-lt"/>
            </a:endParaRPr>
          </a:p>
        </p:txBody>
      </p:sp>
      <p:pic>
        <p:nvPicPr>
          <p:cNvPr id="3" name="Picture 2" descr="A close up of a map&#10;&#10;Description automatically generated">
            <a:extLst>
              <a:ext uri="{FF2B5EF4-FFF2-40B4-BE49-F238E27FC236}">
                <a16:creationId xmlns:a16="http://schemas.microsoft.com/office/drawing/2014/main" id="{374F162D-86E1-468B-BFE6-A021A59471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9933" y="4222576"/>
            <a:ext cx="5620714" cy="2229023"/>
          </a:xfrm>
          <a:prstGeom prst="rect">
            <a:avLst/>
          </a:prstGeom>
        </p:spPr>
      </p:pic>
      <p:pic>
        <p:nvPicPr>
          <p:cNvPr id="4" name="Picture 3">
            <a:extLst>
              <a:ext uri="{FF2B5EF4-FFF2-40B4-BE49-F238E27FC236}">
                <a16:creationId xmlns:a16="http://schemas.microsoft.com/office/drawing/2014/main" id="{E6C78538-C33B-4065-8EFC-09AE7FF4D6A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7780" y="1492452"/>
            <a:ext cx="5652867" cy="1749791"/>
          </a:xfrm>
          <a:prstGeom prst="rect">
            <a:avLst/>
          </a:prstGeom>
        </p:spPr>
      </p:pic>
      <p:sp>
        <p:nvSpPr>
          <p:cNvPr id="5" name="TextBox 4">
            <a:extLst>
              <a:ext uri="{FF2B5EF4-FFF2-40B4-BE49-F238E27FC236}">
                <a16:creationId xmlns:a16="http://schemas.microsoft.com/office/drawing/2014/main" id="{41AE4D89-354A-43FF-BBA6-FE0B28FDB860}"/>
              </a:ext>
            </a:extLst>
          </p:cNvPr>
          <p:cNvSpPr txBox="1"/>
          <p:nvPr/>
        </p:nvSpPr>
        <p:spPr>
          <a:xfrm>
            <a:off x="263140" y="45742"/>
            <a:ext cx="11914793" cy="523220"/>
          </a:xfrm>
          <a:prstGeom prst="rect">
            <a:avLst/>
          </a:prstGeom>
          <a:noFill/>
        </p:spPr>
        <p:txBody>
          <a:bodyPr wrap="square" rtlCol="0">
            <a:spAutoFit/>
          </a:bodyPr>
          <a:lstStyle/>
          <a:p>
            <a:r>
              <a:rPr lang="en-GB" sz="2800">
                <a:solidFill>
                  <a:schemeClr val="accent1">
                    <a:lumMod val="50000"/>
                  </a:schemeClr>
                </a:solidFill>
                <a:latin typeface="Helevtica"/>
                <a:ea typeface="+mj-ea"/>
                <a:cs typeface="+mj-cs"/>
              </a:rPr>
              <a:t>Can we replace conventional </a:t>
            </a:r>
            <a:r>
              <a:rPr lang="en-GB" sz="2800">
                <a:solidFill>
                  <a:schemeClr val="accent1">
                    <a:lumMod val="50000"/>
                  </a:schemeClr>
                </a:solidFill>
                <a:latin typeface="Helevtica"/>
              </a:rPr>
              <a:t>Earth System models b</a:t>
            </a:r>
            <a:r>
              <a:rPr lang="en-GB" sz="2800">
                <a:solidFill>
                  <a:schemeClr val="accent1">
                    <a:lumMod val="50000"/>
                  </a:schemeClr>
                </a:solidFill>
                <a:latin typeface="Helevtica"/>
                <a:ea typeface="+mj-ea"/>
                <a:cs typeface="+mj-cs"/>
              </a:rPr>
              <a:t>y deep learning?</a:t>
            </a:r>
          </a:p>
        </p:txBody>
      </p:sp>
    </p:spTree>
    <p:custDataLst>
      <p:tags r:id="rId1"/>
    </p:custDataLst>
    <p:extLst>
      <p:ext uri="{BB962C8B-B14F-4D97-AF65-F5344CB8AC3E}">
        <p14:creationId xmlns:p14="http://schemas.microsoft.com/office/powerpoint/2010/main" val="3332408897"/>
      </p:ext>
    </p:extLst>
  </p:cSld>
  <p:clrMapOvr>
    <a:masterClrMapping/>
  </p:clrMapOvr>
  <mc:AlternateContent xmlns:mc="http://schemas.openxmlformats.org/markup-compatibility/2006" xmlns:p14="http://schemas.microsoft.com/office/powerpoint/2010/main">
    <mc:Choice Requires="p14">
      <p:transition spd="slow" p14:dur="2000" advTm="84181"/>
    </mc:Choice>
    <mc:Fallback xmlns="">
      <p:transition spd="slow" advTm="841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21" end="2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5B0F2B-8207-4628-A9E7-D59FD88E9EE6}"/>
              </a:ext>
            </a:extLst>
          </p:cNvPr>
          <p:cNvSpPr txBox="1"/>
          <p:nvPr/>
        </p:nvSpPr>
        <p:spPr>
          <a:xfrm>
            <a:off x="263140" y="680397"/>
            <a:ext cx="6778111" cy="6524863"/>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Medium Range?</a:t>
            </a: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2000" dirty="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endParaRPr lang="en-GB" sz="2000" dirty="0">
              <a:latin typeface="Calibri" panose="020F0502020204030204" pitchFamily="34" charset="0"/>
              <a:cs typeface="Calibri" panose="020F0502020204030204" pitchFamily="34" charset="0"/>
            </a:endParaRPr>
          </a:p>
          <a:p>
            <a:endParaRPr lang="en-GB" sz="2000" dirty="0">
              <a:latin typeface="Calibri" panose="020F0502020204030204" pitchFamily="34" charset="0"/>
              <a:cs typeface="Calibri" panose="020F0502020204030204" pitchFamily="34" charset="0"/>
            </a:endParaRPr>
          </a:p>
          <a:p>
            <a:endParaRPr lang="en-GB" sz="2000" dirty="0">
              <a:latin typeface="Calibri" panose="020F0502020204030204" pitchFamily="34" charset="0"/>
              <a:cs typeface="Calibri" panose="020F0502020204030204" pitchFamily="34" charset="0"/>
            </a:endParaRPr>
          </a:p>
          <a:p>
            <a:r>
              <a:rPr lang="en-GB" sz="2000" dirty="0" err="1">
                <a:latin typeface="Calibri" panose="020F0502020204030204" pitchFamily="34" charset="0"/>
                <a:cs typeface="Calibri" panose="020F0502020204030204" pitchFamily="34" charset="0"/>
              </a:rPr>
              <a:t>Keisler</a:t>
            </a:r>
            <a:r>
              <a:rPr lang="en-GB" sz="2000" dirty="0">
                <a:latin typeface="Calibri" panose="020F0502020204030204" pitchFamily="34" charset="0"/>
                <a:cs typeface="Calibri" panose="020F0502020204030204" pitchFamily="34" charset="0"/>
              </a:rPr>
              <a:t> 2022</a:t>
            </a:r>
          </a:p>
          <a:p>
            <a:endParaRPr lang="en-GB" dirty="0"/>
          </a:p>
        </p:txBody>
      </p:sp>
      <p:sp>
        <p:nvSpPr>
          <p:cNvPr id="3" name="TextBox 2">
            <a:extLst>
              <a:ext uri="{FF2B5EF4-FFF2-40B4-BE49-F238E27FC236}">
                <a16:creationId xmlns:a16="http://schemas.microsoft.com/office/drawing/2014/main" id="{0AB772DD-06AC-5C2E-D7B1-2F4D73A12803}"/>
              </a:ext>
            </a:extLst>
          </p:cNvPr>
          <p:cNvSpPr txBox="1"/>
          <p:nvPr/>
        </p:nvSpPr>
        <p:spPr>
          <a:xfrm>
            <a:off x="263140" y="45742"/>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X: A full machine learning model for weather and climate</a:t>
            </a:r>
          </a:p>
        </p:txBody>
      </p:sp>
      <p:pic>
        <p:nvPicPr>
          <p:cNvPr id="4" name="Picture 3" descr="Chart, line chart&#10;&#10;Description automatically generated">
            <a:extLst>
              <a:ext uri="{FF2B5EF4-FFF2-40B4-BE49-F238E27FC236}">
                <a16:creationId xmlns:a16="http://schemas.microsoft.com/office/drawing/2014/main" id="{2CC2449E-F4E2-33E3-D31F-13A1B07B7D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140" y="1086678"/>
            <a:ext cx="6862228" cy="5459896"/>
          </a:xfrm>
          <a:prstGeom prst="rect">
            <a:avLst/>
          </a:prstGeom>
        </p:spPr>
      </p:pic>
      <p:sp>
        <p:nvSpPr>
          <p:cNvPr id="6" name="TextBox 5">
            <a:extLst>
              <a:ext uri="{FF2B5EF4-FFF2-40B4-BE49-F238E27FC236}">
                <a16:creationId xmlns:a16="http://schemas.microsoft.com/office/drawing/2014/main" id="{3C28BFE0-57F9-9430-23EE-54A6A43017E8}"/>
              </a:ext>
            </a:extLst>
          </p:cNvPr>
          <p:cNvSpPr txBox="1"/>
          <p:nvPr/>
        </p:nvSpPr>
        <p:spPr>
          <a:xfrm>
            <a:off x="7412743" y="680397"/>
            <a:ext cx="4661083" cy="7048083"/>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But if you want to get rid of the model, how can you…</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…extrapolate?</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…stop smearing out for long forecasts?</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…learn 10</a:t>
            </a:r>
            <a:r>
              <a:rPr lang="en-GB" sz="2000" b="1" baseline="30000" dirty="0">
                <a:latin typeface="Calibri" panose="020F0502020204030204" pitchFamily="34" charset="0"/>
                <a:cs typeface="Calibri" panose="020F0502020204030204" pitchFamily="34" charset="0"/>
              </a:rPr>
              <a:t>10</a:t>
            </a:r>
            <a:r>
              <a:rPr lang="en-GB" sz="2000" b="1" dirty="0">
                <a:latin typeface="Calibri" panose="020F0502020204030204" pitchFamily="34" charset="0"/>
                <a:cs typeface="Calibri" panose="020F0502020204030204" pitchFamily="34" charset="0"/>
              </a:rPr>
              <a:t> variables from 10</a:t>
            </a:r>
            <a:r>
              <a:rPr lang="en-GB" sz="2000" b="1" baseline="30000" dirty="0">
                <a:latin typeface="Calibri" panose="020F0502020204030204" pitchFamily="34" charset="0"/>
                <a:cs typeface="Calibri" panose="020F0502020204030204" pitchFamily="34" charset="0"/>
              </a:rPr>
              <a:t>7</a:t>
            </a:r>
            <a:r>
              <a:rPr lang="en-GB" sz="2000" b="1" dirty="0">
                <a:latin typeface="Calibri" panose="020F0502020204030204" pitchFamily="34" charset="0"/>
                <a:cs typeface="Calibri" panose="020F0502020204030204" pitchFamily="34" charset="0"/>
              </a:rPr>
              <a:t> observations?</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…trust the uncertain observations?</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…learn large scale dynamics from 40 years of data?</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…train for all important variables at the same time?</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…deal with the avalanche of data if you want to train high-resolution models?</a:t>
            </a:r>
          </a:p>
          <a:p>
            <a:endParaRPr lang="en-GB" sz="20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95405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xEl>
                                              <p:pRg st="15" end="1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9" end="19"/>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B984037-1500-4FF7-B196-AE39FA35EB7B}"/>
              </a:ext>
            </a:extLst>
          </p:cNvPr>
          <p:cNvSpPr txBox="1"/>
          <p:nvPr/>
        </p:nvSpPr>
        <p:spPr>
          <a:xfrm>
            <a:off x="277207" y="776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What is the direction? – Imagine if…</a:t>
            </a:r>
          </a:p>
        </p:txBody>
      </p:sp>
      <p:sp>
        <p:nvSpPr>
          <p:cNvPr id="25" name="TextBox 24">
            <a:extLst>
              <a:ext uri="{FF2B5EF4-FFF2-40B4-BE49-F238E27FC236}">
                <a16:creationId xmlns:a16="http://schemas.microsoft.com/office/drawing/2014/main" id="{A0587321-DBCF-43D7-8097-9584933E9871}"/>
              </a:ext>
            </a:extLst>
          </p:cNvPr>
          <p:cNvSpPr txBox="1"/>
          <p:nvPr/>
        </p:nvSpPr>
        <p:spPr>
          <a:xfrm>
            <a:off x="448216" y="2080762"/>
            <a:ext cx="11572773" cy="3170099"/>
          </a:xfrm>
          <a:prstGeom prst="rect">
            <a:avLst/>
          </a:prstGeom>
          <a:noFill/>
        </p:spPr>
        <p:txBody>
          <a:bodyPr wrap="square" lIns="91440" tIns="45720" rIns="91440" bIns="45720" rtlCol="0" anchor="t">
            <a:spAutoFit/>
          </a:bodyPr>
          <a:lstStyle/>
          <a:p>
            <a:pPr marL="342900" indent="-342900">
              <a:buFont typeface="Arial" panose="020B0604020202020204" pitchFamily="34" charset="0"/>
              <a:buChar char="•"/>
            </a:pPr>
            <a:r>
              <a:rPr lang="en-GB" sz="2000" dirty="0"/>
              <a:t>…we could collect and centralise most datasets of observations from the past and presence, as 	well as model output and reanalysis data</a:t>
            </a:r>
          </a:p>
          <a:p>
            <a:pPr marL="342900" indent="-342900">
              <a:buFont typeface="Arial" panose="020B0604020202020204" pitchFamily="34" charset="0"/>
              <a:buChar char="•"/>
            </a:pPr>
            <a:r>
              <a:rPr lang="en-GB" sz="2000" dirty="0"/>
              <a:t>…we would have mapping tools from any point in time and space to any point in time and 	space for all datasets available</a:t>
            </a:r>
          </a:p>
          <a:p>
            <a:pPr marL="342900" indent="-342900">
              <a:buFont typeface="Arial" panose="020B0604020202020204" pitchFamily="34" charset="0"/>
              <a:buChar char="•"/>
            </a:pPr>
            <a:r>
              <a:rPr lang="en-GB" sz="2000" dirty="0"/>
              <a:t>…we would have interpretation tools for physical reasoning including the extraction of 	physical  	laws and the understanding of causality</a:t>
            </a:r>
          </a:p>
          <a:p>
            <a:pPr marL="342900" indent="-342900">
              <a:buFont typeface="Arial" panose="020B0604020202020204" pitchFamily="34" charset="0"/>
              <a:buChar char="•"/>
            </a:pPr>
            <a:r>
              <a:rPr lang="en-GB" sz="2000" dirty="0"/>
              <a:t>…we would have a tool to estimate uncertainties of all datasets based on the interpretation of 	mappings between different </a:t>
            </a:r>
            <a:r>
              <a:rPr lang="en-GB" sz="2000" dirty="0" err="1"/>
              <a:t>datasources</a:t>
            </a:r>
            <a:endParaRPr lang="en-GB" sz="2000" dirty="0"/>
          </a:p>
          <a:p>
            <a:pPr marL="342900" indent="-342900">
              <a:buFont typeface="Arial" panose="020B0604020202020204" pitchFamily="34" charset="0"/>
              <a:buChar char="•"/>
            </a:pPr>
            <a:r>
              <a:rPr lang="en-GB" sz="2000" dirty="0"/>
              <a:t>…we would have machine learning powered, fly-trough visualisation tools</a:t>
            </a:r>
          </a:p>
          <a:p>
            <a:pPr marL="342900" indent="-342900">
              <a:buFont typeface="Arial" panose="020B0604020202020204" pitchFamily="34" charset="0"/>
              <a:buChar char="•"/>
            </a:pPr>
            <a:r>
              <a:rPr lang="en-GB" sz="2000" dirty="0"/>
              <a:t>…all of these tools were scalable and easy to use from Python, </a:t>
            </a:r>
            <a:r>
              <a:rPr lang="en-GB" sz="2000" dirty="0" err="1"/>
              <a:t>Jupyter</a:t>
            </a:r>
            <a:r>
              <a:rPr lang="en-GB" sz="2000" dirty="0"/>
              <a:t>, Julia…      </a:t>
            </a:r>
            <a:endParaRPr lang="en-GB" sz="2400" dirty="0"/>
          </a:p>
        </p:txBody>
      </p:sp>
    </p:spTree>
    <p:custDataLst>
      <p:tags r:id="rId1"/>
    </p:custDataLst>
    <p:extLst>
      <p:ext uri="{BB962C8B-B14F-4D97-AF65-F5344CB8AC3E}">
        <p14:creationId xmlns:p14="http://schemas.microsoft.com/office/powerpoint/2010/main" val="1283320523"/>
      </p:ext>
    </p:extLst>
  </p:cSld>
  <p:clrMapOvr>
    <a:masterClrMapping/>
  </p:clrMapOvr>
  <mc:AlternateContent xmlns:mc="http://schemas.openxmlformats.org/markup-compatibility/2006" xmlns:p14="http://schemas.microsoft.com/office/powerpoint/2010/main">
    <mc:Choice Requires="p14">
      <p:transition spd="slow" p14:dur="2000" advTm="123178"/>
    </mc:Choice>
    <mc:Fallback xmlns="">
      <p:transition spd="slow" advTm="123178"/>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156502" y="0"/>
            <a:ext cx="11764736"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Machine Learning – Why did it start in 2018?</a:t>
            </a:r>
          </a:p>
        </p:txBody>
      </p:sp>
      <p:pic>
        <p:nvPicPr>
          <p:cNvPr id="26" name="Google Shape;212;p31" descr="A picture containing logo&#10;&#10;Description automatically generated">
            <a:extLst>
              <a:ext uri="{FF2B5EF4-FFF2-40B4-BE49-F238E27FC236}">
                <a16:creationId xmlns:a16="http://schemas.microsoft.com/office/drawing/2014/main" id="{3365DF22-A3BD-ACFC-BA2B-206D33CDABD8}"/>
              </a:ext>
            </a:extLst>
          </p:cNvPr>
          <p:cNvPicPr preferRelativeResize="0"/>
          <p:nvPr/>
        </p:nvPicPr>
        <p:blipFill rotWithShape="1">
          <a:blip r:embed="rId2">
            <a:alphaModFix/>
          </a:blip>
          <a:srcRect t="7764" b="7687"/>
          <a:stretch/>
        </p:blipFill>
        <p:spPr>
          <a:xfrm>
            <a:off x="7522901" y="3153675"/>
            <a:ext cx="4528256" cy="2331763"/>
          </a:xfrm>
          <a:prstGeom prst="rect">
            <a:avLst/>
          </a:prstGeom>
          <a:noFill/>
          <a:ln>
            <a:noFill/>
          </a:ln>
          <a:effectLst>
            <a:outerShdw blurRad="50800" dist="38100" dir="2700000" algn="tl" rotWithShape="0">
              <a:srgbClr val="000000">
                <a:alpha val="40000"/>
              </a:srgbClr>
            </a:outerShdw>
          </a:effectLst>
        </p:spPr>
      </p:pic>
      <p:pic>
        <p:nvPicPr>
          <p:cNvPr id="27" name="Google Shape;214;p31" descr="Chart, bar chart&#10;&#10;Description automatically generated">
            <a:extLst>
              <a:ext uri="{FF2B5EF4-FFF2-40B4-BE49-F238E27FC236}">
                <a16:creationId xmlns:a16="http://schemas.microsoft.com/office/drawing/2014/main" id="{CAC9A11B-86F4-475D-A379-2CC172A78A91}"/>
              </a:ext>
            </a:extLst>
          </p:cNvPr>
          <p:cNvPicPr preferRelativeResize="0"/>
          <p:nvPr/>
        </p:nvPicPr>
        <p:blipFill rotWithShape="1">
          <a:blip r:embed="rId3">
            <a:alphaModFix/>
          </a:blip>
          <a:srcRect/>
          <a:stretch/>
        </p:blipFill>
        <p:spPr>
          <a:xfrm>
            <a:off x="6773015" y="134520"/>
            <a:ext cx="5314894" cy="2779150"/>
          </a:xfrm>
          <a:prstGeom prst="rect">
            <a:avLst/>
          </a:prstGeom>
          <a:noFill/>
          <a:ln>
            <a:noFill/>
          </a:ln>
          <a:effectLst>
            <a:outerShdw blurRad="50800" dist="38100" dir="2700000" algn="tl" rotWithShape="0">
              <a:srgbClr val="000000">
                <a:alpha val="40000"/>
              </a:srgbClr>
            </a:outerShdw>
          </a:effectLst>
        </p:spPr>
      </p:pic>
      <p:sp>
        <p:nvSpPr>
          <p:cNvPr id="28" name="Google Shape;215;p31">
            <a:extLst>
              <a:ext uri="{FF2B5EF4-FFF2-40B4-BE49-F238E27FC236}">
                <a16:creationId xmlns:a16="http://schemas.microsoft.com/office/drawing/2014/main" id="{D5B40C78-2AFA-2299-8734-E631E905DAE5}"/>
              </a:ext>
            </a:extLst>
          </p:cNvPr>
          <p:cNvSpPr txBox="1"/>
          <p:nvPr/>
        </p:nvSpPr>
        <p:spPr>
          <a:xfrm>
            <a:off x="957471" y="1117624"/>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a:solidFill>
                  <a:schemeClr val="dk1"/>
                </a:solidFill>
                <a:latin typeface="Arial Black"/>
                <a:ea typeface="Arial Black"/>
                <a:cs typeface="Arial Black"/>
                <a:sym typeface="Arial Black"/>
              </a:rPr>
              <a:t>Increase in data volume</a:t>
            </a:r>
            <a:endParaRPr sz="1800" b="0" i="0" u="none" strike="noStrike" cap="none">
              <a:solidFill>
                <a:schemeClr val="dk1"/>
              </a:solidFill>
              <a:latin typeface="Arial Black"/>
              <a:ea typeface="Arial Black"/>
              <a:cs typeface="Arial Black"/>
              <a:sym typeface="Arial Black"/>
            </a:endParaRPr>
          </a:p>
        </p:txBody>
      </p:sp>
      <p:grpSp>
        <p:nvGrpSpPr>
          <p:cNvPr id="29" name="Google Shape;216;p31">
            <a:extLst>
              <a:ext uri="{FF2B5EF4-FFF2-40B4-BE49-F238E27FC236}">
                <a16:creationId xmlns:a16="http://schemas.microsoft.com/office/drawing/2014/main" id="{C155D067-8EFA-F449-E4A2-7C564471D928}"/>
              </a:ext>
            </a:extLst>
          </p:cNvPr>
          <p:cNvGrpSpPr/>
          <p:nvPr/>
        </p:nvGrpSpPr>
        <p:grpSpPr>
          <a:xfrm>
            <a:off x="5564561" y="4987218"/>
            <a:ext cx="2453640" cy="1707420"/>
            <a:chOff x="6979920" y="5005906"/>
            <a:chExt cx="2453640" cy="1707420"/>
          </a:xfrm>
        </p:grpSpPr>
        <p:sp>
          <p:nvSpPr>
            <p:cNvPr id="30" name="Google Shape;217;p31">
              <a:extLst>
                <a:ext uri="{FF2B5EF4-FFF2-40B4-BE49-F238E27FC236}">
                  <a16:creationId xmlns:a16="http://schemas.microsoft.com/office/drawing/2014/main" id="{C5CAFF45-8FE1-6E9D-7CA3-217217B43093}"/>
                </a:ext>
              </a:extLst>
            </p:cNvPr>
            <p:cNvSpPr/>
            <p:nvPr/>
          </p:nvSpPr>
          <p:spPr>
            <a:xfrm>
              <a:off x="6979920" y="5005906"/>
              <a:ext cx="2453640" cy="1707420"/>
            </a:xfrm>
            <a:prstGeom prst="rect">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31" name="Google Shape;218;p31">
              <a:extLst>
                <a:ext uri="{FF2B5EF4-FFF2-40B4-BE49-F238E27FC236}">
                  <a16:creationId xmlns:a16="http://schemas.microsoft.com/office/drawing/2014/main" id="{59D8DF1A-0376-10AA-65FF-2A49F2040357}"/>
                </a:ext>
              </a:extLst>
            </p:cNvPr>
            <p:cNvGrpSpPr/>
            <p:nvPr/>
          </p:nvGrpSpPr>
          <p:grpSpPr>
            <a:xfrm>
              <a:off x="7132376" y="5147278"/>
              <a:ext cx="2091191" cy="1439734"/>
              <a:chOff x="8461451" y="2306700"/>
              <a:chExt cx="3820926" cy="2630614"/>
            </a:xfrm>
          </p:grpSpPr>
          <p:pic>
            <p:nvPicPr>
              <p:cNvPr id="32" name="Google Shape;219;p31" descr="A red and white sign&#10;&#10;Description automatically generated with low confidence">
                <a:extLst>
                  <a:ext uri="{FF2B5EF4-FFF2-40B4-BE49-F238E27FC236}">
                    <a16:creationId xmlns:a16="http://schemas.microsoft.com/office/drawing/2014/main" id="{98682595-63B5-CCA9-1E13-124AB4044E1F}"/>
                  </a:ext>
                </a:extLst>
              </p:cNvPr>
              <p:cNvPicPr preferRelativeResize="0"/>
              <p:nvPr/>
            </p:nvPicPr>
            <p:blipFill rotWithShape="1">
              <a:blip r:embed="rId4">
                <a:alphaModFix/>
              </a:blip>
              <a:srcRect/>
              <a:stretch/>
            </p:blipFill>
            <p:spPr>
              <a:xfrm>
                <a:off x="8461451" y="3166408"/>
                <a:ext cx="2540711" cy="737232"/>
              </a:xfrm>
              <a:prstGeom prst="rect">
                <a:avLst/>
              </a:prstGeom>
              <a:noFill/>
              <a:ln>
                <a:noFill/>
              </a:ln>
            </p:spPr>
          </p:pic>
          <p:pic>
            <p:nvPicPr>
              <p:cNvPr id="33" name="Google Shape;220;p31" descr="Logo, company name&#10;&#10;Description automatically generated">
                <a:extLst>
                  <a:ext uri="{FF2B5EF4-FFF2-40B4-BE49-F238E27FC236}">
                    <a16:creationId xmlns:a16="http://schemas.microsoft.com/office/drawing/2014/main" id="{E31C466B-2798-22D2-D877-97B36ED1304D}"/>
                  </a:ext>
                </a:extLst>
              </p:cNvPr>
              <p:cNvPicPr preferRelativeResize="0"/>
              <p:nvPr/>
            </p:nvPicPr>
            <p:blipFill rotWithShape="1">
              <a:blip r:embed="rId5">
                <a:alphaModFix/>
              </a:blip>
              <a:srcRect t="21015" b="21015"/>
              <a:stretch/>
            </p:blipFill>
            <p:spPr>
              <a:xfrm>
                <a:off x="8566779" y="4114800"/>
                <a:ext cx="2837711" cy="822514"/>
              </a:xfrm>
              <a:prstGeom prst="rect">
                <a:avLst/>
              </a:prstGeom>
              <a:noFill/>
              <a:ln>
                <a:noFill/>
              </a:ln>
            </p:spPr>
          </p:pic>
          <p:pic>
            <p:nvPicPr>
              <p:cNvPr id="34" name="Google Shape;221;p31" descr="Logo&#10;&#10;Description automatically generated">
                <a:extLst>
                  <a:ext uri="{FF2B5EF4-FFF2-40B4-BE49-F238E27FC236}">
                    <a16:creationId xmlns:a16="http://schemas.microsoft.com/office/drawing/2014/main" id="{278614A8-1BC5-C30F-1518-3EA03441140E}"/>
                  </a:ext>
                </a:extLst>
              </p:cNvPr>
              <p:cNvPicPr preferRelativeResize="0"/>
              <p:nvPr/>
            </p:nvPicPr>
            <p:blipFill rotWithShape="1">
              <a:blip r:embed="rId6">
                <a:alphaModFix/>
              </a:blip>
              <a:srcRect l="7665" t="23481" r="7665" b="23480"/>
              <a:stretch/>
            </p:blipFill>
            <p:spPr>
              <a:xfrm>
                <a:off x="8461451" y="2306700"/>
                <a:ext cx="3820926" cy="803252"/>
              </a:xfrm>
              <a:prstGeom prst="rect">
                <a:avLst/>
              </a:prstGeom>
              <a:noFill/>
              <a:ln>
                <a:noFill/>
              </a:ln>
            </p:spPr>
          </p:pic>
        </p:grpSp>
      </p:grpSp>
      <p:sp>
        <p:nvSpPr>
          <p:cNvPr id="35" name="Google Shape;222;p31">
            <a:extLst>
              <a:ext uri="{FF2B5EF4-FFF2-40B4-BE49-F238E27FC236}">
                <a16:creationId xmlns:a16="http://schemas.microsoft.com/office/drawing/2014/main" id="{C61CC452-BF55-1B22-3282-D9AB637AAD64}"/>
              </a:ext>
            </a:extLst>
          </p:cNvPr>
          <p:cNvSpPr txBox="1"/>
          <p:nvPr/>
        </p:nvSpPr>
        <p:spPr>
          <a:xfrm>
            <a:off x="957471" y="2586193"/>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dirty="0">
                <a:solidFill>
                  <a:schemeClr val="dk1"/>
                </a:solidFill>
                <a:latin typeface="Arial Black"/>
                <a:ea typeface="Arial Black"/>
                <a:cs typeface="Arial Black"/>
                <a:sym typeface="Arial Black"/>
              </a:rPr>
              <a:t>New computing hardware</a:t>
            </a:r>
            <a:endParaRPr sz="1800" b="0" i="0" u="none" strike="noStrike" cap="none" dirty="0">
              <a:solidFill>
                <a:schemeClr val="dk1"/>
              </a:solidFill>
              <a:latin typeface="Arial Black"/>
              <a:ea typeface="Arial Black"/>
              <a:cs typeface="Arial Black"/>
              <a:sym typeface="Arial Black"/>
            </a:endParaRPr>
          </a:p>
        </p:txBody>
      </p:sp>
      <p:sp>
        <p:nvSpPr>
          <p:cNvPr id="36" name="Google Shape;223;p31">
            <a:extLst>
              <a:ext uri="{FF2B5EF4-FFF2-40B4-BE49-F238E27FC236}">
                <a16:creationId xmlns:a16="http://schemas.microsoft.com/office/drawing/2014/main" id="{AE030930-D053-0FB5-D1F5-9E0244518FDB}"/>
              </a:ext>
            </a:extLst>
          </p:cNvPr>
          <p:cNvSpPr txBox="1"/>
          <p:nvPr/>
        </p:nvSpPr>
        <p:spPr>
          <a:xfrm>
            <a:off x="957471" y="5523330"/>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a:solidFill>
                  <a:schemeClr val="dk1"/>
                </a:solidFill>
                <a:latin typeface="Arial Black"/>
                <a:ea typeface="Arial Black"/>
                <a:cs typeface="Arial Black"/>
                <a:sym typeface="Arial Black"/>
              </a:rPr>
              <a:t>Increase in knowledge</a:t>
            </a:r>
            <a:endParaRPr sz="1800" b="0" i="0" u="none" strike="noStrike" cap="none">
              <a:solidFill>
                <a:schemeClr val="dk1"/>
              </a:solidFill>
              <a:latin typeface="Arial Black"/>
              <a:ea typeface="Arial Black"/>
              <a:cs typeface="Arial Black"/>
              <a:sym typeface="Arial Black"/>
            </a:endParaRPr>
          </a:p>
        </p:txBody>
      </p:sp>
      <p:sp>
        <p:nvSpPr>
          <p:cNvPr id="37" name="Google Shape;224;p31">
            <a:extLst>
              <a:ext uri="{FF2B5EF4-FFF2-40B4-BE49-F238E27FC236}">
                <a16:creationId xmlns:a16="http://schemas.microsoft.com/office/drawing/2014/main" id="{533C223A-E5E8-3C4A-506B-4376BD91A1AA}"/>
              </a:ext>
            </a:extLst>
          </p:cNvPr>
          <p:cNvSpPr txBox="1"/>
          <p:nvPr/>
        </p:nvSpPr>
        <p:spPr>
          <a:xfrm>
            <a:off x="957471" y="4054762"/>
            <a:ext cx="3050714" cy="830956"/>
          </a:xfrm>
          <a:prstGeom prst="rect">
            <a:avLst/>
          </a:prstGeom>
          <a:noFill/>
          <a:ln>
            <a:noFill/>
          </a:ln>
        </p:spPr>
        <p:txBody>
          <a:bodyPr spcFirstLastPara="1" wrap="square" lIns="91425" tIns="45700" rIns="0" bIns="45700" anchor="t" anchorCtr="0">
            <a:spAutoFit/>
          </a:bodyPr>
          <a:lstStyle/>
          <a:p>
            <a:pPr marL="0" marR="0" lvl="0" indent="0" algn="l" rtl="0">
              <a:lnSpc>
                <a:spcPct val="100000"/>
              </a:lnSpc>
              <a:spcBef>
                <a:spcPts val="0"/>
              </a:spcBef>
              <a:spcAft>
                <a:spcPts val="0"/>
              </a:spcAft>
              <a:buNone/>
            </a:pPr>
            <a:r>
              <a:rPr lang="en-GB" sz="2400" b="0" i="0" u="none" strike="noStrike" cap="none">
                <a:solidFill>
                  <a:schemeClr val="dk1"/>
                </a:solidFill>
                <a:latin typeface="Arial Black"/>
                <a:ea typeface="Arial Black"/>
                <a:cs typeface="Arial Black"/>
                <a:sym typeface="Arial Black"/>
              </a:rPr>
              <a:t>New machine learning software</a:t>
            </a:r>
            <a:endParaRPr sz="1800" b="0" i="0" u="none" strike="noStrike" cap="none">
              <a:solidFill>
                <a:schemeClr val="dk1"/>
              </a:solidFill>
              <a:latin typeface="Arial Black"/>
              <a:ea typeface="Arial Black"/>
              <a:cs typeface="Arial Black"/>
              <a:sym typeface="Arial Black"/>
            </a:endParaRPr>
          </a:p>
        </p:txBody>
      </p:sp>
      <p:cxnSp>
        <p:nvCxnSpPr>
          <p:cNvPr id="38" name="Google Shape;225;p31">
            <a:extLst>
              <a:ext uri="{FF2B5EF4-FFF2-40B4-BE49-F238E27FC236}">
                <a16:creationId xmlns:a16="http://schemas.microsoft.com/office/drawing/2014/main" id="{17E277B9-3415-DC10-1B33-51374A75C2EB}"/>
              </a:ext>
            </a:extLst>
          </p:cNvPr>
          <p:cNvCxnSpPr>
            <a:cxnSpLocks/>
            <a:stCxn id="28" idx="3"/>
            <a:endCxn id="27" idx="1"/>
          </p:cNvCxnSpPr>
          <p:nvPr/>
        </p:nvCxnSpPr>
        <p:spPr>
          <a:xfrm flipV="1">
            <a:off x="4008185" y="1524095"/>
            <a:ext cx="2764830" cy="9007"/>
          </a:xfrm>
          <a:prstGeom prst="straightConnector1">
            <a:avLst/>
          </a:prstGeom>
          <a:noFill/>
          <a:ln w="41275" cap="flat" cmpd="sng">
            <a:solidFill>
              <a:schemeClr val="dk1"/>
            </a:solidFill>
            <a:prstDash val="solid"/>
            <a:round/>
            <a:headEnd type="none" w="sm" len="sm"/>
            <a:tailEnd type="stealth" w="lg" len="lg"/>
          </a:ln>
        </p:spPr>
      </p:cxnSp>
      <p:cxnSp>
        <p:nvCxnSpPr>
          <p:cNvPr id="39" name="Google Shape;226;p31">
            <a:extLst>
              <a:ext uri="{FF2B5EF4-FFF2-40B4-BE49-F238E27FC236}">
                <a16:creationId xmlns:a16="http://schemas.microsoft.com/office/drawing/2014/main" id="{60C269AB-6713-FE28-AE8B-B6C096F3C941}"/>
              </a:ext>
            </a:extLst>
          </p:cNvPr>
          <p:cNvCxnSpPr>
            <a:stCxn id="37" idx="3"/>
            <a:endCxn id="30" idx="1"/>
          </p:cNvCxnSpPr>
          <p:nvPr/>
        </p:nvCxnSpPr>
        <p:spPr>
          <a:xfrm>
            <a:off x="4008185" y="4470240"/>
            <a:ext cx="1556376" cy="1370688"/>
          </a:xfrm>
          <a:prstGeom prst="straightConnector1">
            <a:avLst/>
          </a:prstGeom>
          <a:noFill/>
          <a:ln w="41275" cap="flat" cmpd="sng">
            <a:solidFill>
              <a:schemeClr val="dk1"/>
            </a:solidFill>
            <a:prstDash val="solid"/>
            <a:round/>
            <a:headEnd type="none" w="sm" len="sm"/>
            <a:tailEnd type="stealth" w="lg" len="lg"/>
          </a:ln>
        </p:spPr>
      </p:cxnSp>
      <p:cxnSp>
        <p:nvCxnSpPr>
          <p:cNvPr id="40" name="Google Shape;227;p31">
            <a:extLst>
              <a:ext uri="{FF2B5EF4-FFF2-40B4-BE49-F238E27FC236}">
                <a16:creationId xmlns:a16="http://schemas.microsoft.com/office/drawing/2014/main" id="{C37FB213-9DB8-E15F-A187-91597D9F5F17}"/>
              </a:ext>
            </a:extLst>
          </p:cNvPr>
          <p:cNvCxnSpPr>
            <a:stCxn id="35" idx="3"/>
            <a:endCxn id="26" idx="1"/>
          </p:cNvCxnSpPr>
          <p:nvPr/>
        </p:nvCxnSpPr>
        <p:spPr>
          <a:xfrm>
            <a:off x="4008185" y="3001671"/>
            <a:ext cx="3514716" cy="1317886"/>
          </a:xfrm>
          <a:prstGeom prst="straightConnector1">
            <a:avLst/>
          </a:prstGeom>
          <a:noFill/>
          <a:ln w="41275" cap="flat" cmpd="sng">
            <a:solidFill>
              <a:schemeClr val="dk1"/>
            </a:solidFill>
            <a:prstDash val="solid"/>
            <a:round/>
            <a:headEnd type="none" w="sm" len="sm"/>
            <a:tailEnd type="stealth" w="lg" len="lg"/>
          </a:ln>
        </p:spPr>
      </p:cxnSp>
    </p:spTree>
    <p:extLst>
      <p:ext uri="{BB962C8B-B14F-4D97-AF65-F5344CB8AC3E}">
        <p14:creationId xmlns:p14="http://schemas.microsoft.com/office/powerpoint/2010/main" val="23696216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5">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DC10D64-22F7-4BAB-BA73-82CF0FB9E9F9}"/>
              </a:ext>
            </a:extLst>
          </p:cNvPr>
          <p:cNvSpPr txBox="1"/>
          <p:nvPr/>
        </p:nvSpPr>
        <p:spPr>
          <a:xfrm>
            <a:off x="287320" y="3179694"/>
            <a:ext cx="11904680" cy="461665"/>
          </a:xfrm>
          <a:prstGeom prst="rect">
            <a:avLst/>
          </a:prstGeom>
          <a:noFill/>
        </p:spPr>
        <p:txBody>
          <a:bodyPr wrap="square" rtlCol="0">
            <a:spAutoFit/>
          </a:bodyPr>
          <a:lstStyle/>
          <a:p>
            <a:r>
              <a:rPr lang="en-GB" sz="2400" dirty="0"/>
              <a:t>Let’s talk more about machine learning for uncertainty quantification and ensembles…</a:t>
            </a:r>
            <a:endParaRPr lang="en-GB" sz="2400" b="1" dirty="0"/>
          </a:p>
        </p:txBody>
      </p:sp>
    </p:spTree>
    <p:extLst>
      <p:ext uri="{BB962C8B-B14F-4D97-AF65-F5344CB8AC3E}">
        <p14:creationId xmlns:p14="http://schemas.microsoft.com/office/powerpoint/2010/main" val="40567366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7936" y="53685"/>
            <a:ext cx="11911690" cy="523092"/>
          </a:xfrm>
          <a:prstGeom prst="rect">
            <a:avLst/>
          </a:prstGeom>
          <a:noFill/>
        </p:spPr>
        <p:txBody>
          <a:bodyPr wrap="square" rtlCol="0">
            <a:spAutoFit/>
          </a:bodyPr>
          <a:lstStyle/>
          <a:p>
            <a:r>
              <a:rPr lang="en-GB" sz="2799" dirty="0">
                <a:solidFill>
                  <a:schemeClr val="accent1">
                    <a:lumMod val="50000"/>
                  </a:schemeClr>
                </a:solidFill>
                <a:latin typeface="Helevtica"/>
                <a:ea typeface="+mj-ea"/>
                <a:cs typeface="+mj-cs"/>
              </a:rPr>
              <a:t>Downscaling with Generative Adversarial Networks</a:t>
            </a:r>
          </a:p>
        </p:txBody>
      </p:sp>
      <p:pic>
        <p:nvPicPr>
          <p:cNvPr id="3" name="Picture 2" descr="Diagram&#10;&#10;Description automatically generated with medium confidence">
            <a:extLst>
              <a:ext uri="{FF2B5EF4-FFF2-40B4-BE49-F238E27FC236}">
                <a16:creationId xmlns:a16="http://schemas.microsoft.com/office/drawing/2014/main" id="{67C1209F-A47D-6562-43C7-ACDE7D1AA1ED}"/>
              </a:ext>
            </a:extLst>
          </p:cNvPr>
          <p:cNvPicPr>
            <a:picLocks noChangeAspect="1"/>
          </p:cNvPicPr>
          <p:nvPr/>
        </p:nvPicPr>
        <p:blipFill rotWithShape="1">
          <a:blip r:embed="rId4">
            <a:extLst>
              <a:ext uri="{28A0092B-C50C-407E-A947-70E740481C1C}">
                <a14:useLocalDpi xmlns:a14="http://schemas.microsoft.com/office/drawing/2010/main" val="0"/>
              </a:ext>
            </a:extLst>
          </a:blip>
          <a:srcRect l="50213"/>
          <a:stretch/>
        </p:blipFill>
        <p:spPr>
          <a:xfrm>
            <a:off x="239512" y="1028194"/>
            <a:ext cx="3723243" cy="3694738"/>
          </a:xfrm>
          <a:prstGeom prst="rect">
            <a:avLst/>
          </a:prstGeom>
        </p:spPr>
      </p:pic>
      <p:sp>
        <p:nvSpPr>
          <p:cNvPr id="9" name="TextBox 8">
            <a:extLst>
              <a:ext uri="{FF2B5EF4-FFF2-40B4-BE49-F238E27FC236}">
                <a16:creationId xmlns:a16="http://schemas.microsoft.com/office/drawing/2014/main" id="{6C8E15D3-69EF-9C88-A6D2-65CCCEF862A2}"/>
              </a:ext>
            </a:extLst>
          </p:cNvPr>
          <p:cNvSpPr txBox="1"/>
          <p:nvPr/>
        </p:nvSpPr>
        <p:spPr>
          <a:xfrm>
            <a:off x="476189" y="4491828"/>
            <a:ext cx="3952251" cy="1200016"/>
          </a:xfrm>
          <a:prstGeom prst="rect">
            <a:avLst/>
          </a:prstGeom>
          <a:solidFill>
            <a:schemeClr val="accent6">
              <a:lumMod val="40000"/>
              <a:lumOff val="60000"/>
            </a:schemeClr>
          </a:solidFill>
        </p:spPr>
        <p:txBody>
          <a:bodyPr wrap="square">
            <a:spAutoFit/>
          </a:bodyPr>
          <a:lstStyle/>
          <a:p>
            <a:r>
              <a:rPr lang="en-GB" sz="1799" b="1" dirty="0">
                <a:solidFill>
                  <a:srgbClr val="202124"/>
                </a:solidFill>
                <a:latin typeface="Roboto" panose="02000000000000000000" pitchFamily="2" charset="0"/>
              </a:rPr>
              <a:t>Input:</a:t>
            </a:r>
            <a:r>
              <a:rPr lang="en-GB" sz="1799" dirty="0">
                <a:solidFill>
                  <a:srgbClr val="202124"/>
                </a:solidFill>
                <a:latin typeface="Roboto" panose="02000000000000000000" pitchFamily="2" charset="0"/>
              </a:rPr>
              <a:t> IFS Model Simulation fields on coarse (9 km) grid</a:t>
            </a:r>
            <a:br>
              <a:rPr lang="en-GB" sz="1799" dirty="0">
                <a:solidFill>
                  <a:srgbClr val="202124"/>
                </a:solidFill>
                <a:latin typeface="Roboto" panose="02000000000000000000" pitchFamily="2" charset="0"/>
              </a:rPr>
            </a:br>
            <a:r>
              <a:rPr lang="en-GB" sz="1799" b="1" dirty="0">
                <a:solidFill>
                  <a:srgbClr val="202124"/>
                </a:solidFill>
                <a:latin typeface="Roboto" panose="02000000000000000000" pitchFamily="2" charset="0"/>
              </a:rPr>
              <a:t>Output:</a:t>
            </a:r>
            <a:r>
              <a:rPr lang="en-GB" sz="1799" dirty="0">
                <a:solidFill>
                  <a:srgbClr val="202124"/>
                </a:solidFill>
                <a:latin typeface="Roboto" panose="02000000000000000000" pitchFamily="2" charset="0"/>
              </a:rPr>
              <a:t> Precipitation observation on fine (1 km) grid </a:t>
            </a:r>
            <a:endParaRPr lang="en-US" sz="1799" dirty="0"/>
          </a:p>
        </p:txBody>
      </p:sp>
      <p:sp>
        <p:nvSpPr>
          <p:cNvPr id="11" name="TextBox 10">
            <a:extLst>
              <a:ext uri="{FF2B5EF4-FFF2-40B4-BE49-F238E27FC236}">
                <a16:creationId xmlns:a16="http://schemas.microsoft.com/office/drawing/2014/main" id="{A90C4B01-D90A-6680-7FF5-313909C8CC68}"/>
              </a:ext>
            </a:extLst>
          </p:cNvPr>
          <p:cNvSpPr txBox="1"/>
          <p:nvPr/>
        </p:nvSpPr>
        <p:spPr>
          <a:xfrm>
            <a:off x="227936" y="6550304"/>
            <a:ext cx="5800208" cy="307777"/>
          </a:xfrm>
          <a:prstGeom prst="rect">
            <a:avLst/>
          </a:prstGeom>
          <a:noFill/>
        </p:spPr>
        <p:txBody>
          <a:bodyPr wrap="square" rtlCol="0">
            <a:spAutoFit/>
          </a:bodyPr>
          <a:lstStyle/>
          <a:p>
            <a:r>
              <a:rPr lang="en-GB" sz="1400" dirty="0"/>
              <a:t>Harris, McRae, Chantry, Dueben, Palmer</a:t>
            </a:r>
          </a:p>
        </p:txBody>
      </p:sp>
      <p:pic>
        <p:nvPicPr>
          <p:cNvPr id="2" name="Picture 2">
            <a:extLst>
              <a:ext uri="{FF2B5EF4-FFF2-40B4-BE49-F238E27FC236}">
                <a16:creationId xmlns:a16="http://schemas.microsoft.com/office/drawing/2014/main" id="{175B596E-5F1A-2A98-D665-7C236DA1E8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94788" y="683582"/>
            <a:ext cx="7044839" cy="617441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411771044"/>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B576217-5DCD-53AF-A4C5-292766701F91}"/>
              </a:ext>
            </a:extLst>
          </p:cNvPr>
          <p:cNvSpPr txBox="1"/>
          <p:nvPr/>
        </p:nvSpPr>
        <p:spPr>
          <a:xfrm>
            <a:off x="6544209" y="1118688"/>
            <a:ext cx="5647791" cy="3693319"/>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Let’s use transformers in the ensemble dimension following the work of Tobias Finn</a:t>
            </a:r>
          </a:p>
          <a:p>
            <a:r>
              <a:rPr lang="en-GB" sz="1400" dirty="0"/>
              <a:t>"Self-Attentive Ensemble Transformer: Representing Ensemble Interactions in Neural Networks for Earth System Models." </a:t>
            </a:r>
            <a:r>
              <a:rPr lang="en-GB" sz="1400" i="1" dirty="0" err="1"/>
              <a:t>arXiv</a:t>
            </a:r>
            <a:r>
              <a:rPr lang="en-GB" sz="1400" i="1" dirty="0"/>
              <a:t> preprint arXiv:2106.13924</a:t>
            </a:r>
          </a:p>
          <a:p>
            <a:endParaRPr lang="en-GB" sz="2000" b="1" i="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Let’s test this for hindcast ensembles in a collaboration between Microsoft and ECMWF</a:t>
            </a:r>
          </a:p>
          <a:p>
            <a:endParaRPr lang="en-GB" sz="2000"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9B533F7F-47B9-7C18-B470-80C8E232C9A8}"/>
              </a:ext>
            </a:extLst>
          </p:cNvPr>
          <p:cNvSpPr txBox="1"/>
          <p:nvPr/>
        </p:nvSpPr>
        <p:spPr>
          <a:xfrm>
            <a:off x="7934960" y="6604551"/>
            <a:ext cx="4257040" cy="276999"/>
          </a:xfrm>
          <a:prstGeom prst="rect">
            <a:avLst/>
          </a:prstGeom>
          <a:noFill/>
        </p:spPr>
        <p:txBody>
          <a:bodyPr wrap="square" rtlCol="0">
            <a:spAutoFit/>
          </a:bodyPr>
          <a:lstStyle/>
          <a:p>
            <a:pPr algn="r"/>
            <a:r>
              <a:rPr lang="en-GB" sz="1200" dirty="0" err="1"/>
              <a:t>Weyn</a:t>
            </a:r>
            <a:r>
              <a:rPr lang="en-GB" sz="1200" dirty="0"/>
              <a:t>, Chantry, Ben </a:t>
            </a:r>
            <a:r>
              <a:rPr lang="en-GB" sz="1200" dirty="0" err="1"/>
              <a:t>Bouallegue</a:t>
            </a:r>
            <a:r>
              <a:rPr lang="en-GB" sz="1200" dirty="0"/>
              <a:t>, </a:t>
            </a:r>
            <a:r>
              <a:rPr lang="en-GB" sz="1200" dirty="0" err="1"/>
              <a:t>Dramsch</a:t>
            </a:r>
            <a:r>
              <a:rPr lang="en-GB" sz="1200" dirty="0"/>
              <a:t>, Clare, Dueben</a:t>
            </a:r>
          </a:p>
        </p:txBody>
      </p:sp>
      <p:pic>
        <p:nvPicPr>
          <p:cNvPr id="4" name="Picture 3" descr="Chart&#10;&#10;Description automatically generated">
            <a:extLst>
              <a:ext uri="{FF2B5EF4-FFF2-40B4-BE49-F238E27FC236}">
                <a16:creationId xmlns:a16="http://schemas.microsoft.com/office/drawing/2014/main" id="{C204AA1F-A3B1-7E1F-FCE4-C910613F33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500" y="1246412"/>
            <a:ext cx="5778500" cy="5181600"/>
          </a:xfrm>
          <a:prstGeom prst="rect">
            <a:avLst/>
          </a:prstGeom>
        </p:spPr>
      </p:pic>
      <p:sp>
        <p:nvSpPr>
          <p:cNvPr id="5" name="TextBox 4">
            <a:extLst>
              <a:ext uri="{FF2B5EF4-FFF2-40B4-BE49-F238E27FC236}">
                <a16:creationId xmlns:a16="http://schemas.microsoft.com/office/drawing/2014/main" id="{9004F4D0-5933-7455-558B-C119B0E3B3D7}"/>
              </a:ext>
            </a:extLst>
          </p:cNvPr>
          <p:cNvSpPr txBox="1"/>
          <p:nvPr/>
        </p:nvSpPr>
        <p:spPr>
          <a:xfrm>
            <a:off x="248660" y="6488668"/>
            <a:ext cx="6096000" cy="369332"/>
          </a:xfrm>
          <a:prstGeom prst="rect">
            <a:avLst/>
          </a:prstGeom>
          <a:noFill/>
        </p:spPr>
        <p:txBody>
          <a:bodyPr wrap="square">
            <a:spAutoFit/>
          </a:bodyPr>
          <a:lstStyle/>
          <a:p>
            <a:r>
              <a:rPr lang="en-US" dirty="0"/>
              <a:t>https://</a:t>
            </a:r>
            <a:r>
              <a:rPr lang="en-US" dirty="0" err="1"/>
              <a:t>jalammar.github.io</a:t>
            </a:r>
            <a:r>
              <a:rPr lang="en-US" dirty="0"/>
              <a:t>/illustrated-transformer/</a:t>
            </a:r>
          </a:p>
        </p:txBody>
      </p:sp>
      <p:sp>
        <p:nvSpPr>
          <p:cNvPr id="7" name="TextBox 6">
            <a:extLst>
              <a:ext uri="{FF2B5EF4-FFF2-40B4-BE49-F238E27FC236}">
                <a16:creationId xmlns:a16="http://schemas.microsoft.com/office/drawing/2014/main" id="{08360C99-0BE7-C70A-F6B0-B8A0EDE0D02B}"/>
              </a:ext>
            </a:extLst>
          </p:cNvPr>
          <p:cNvSpPr txBox="1"/>
          <p:nvPr/>
        </p:nvSpPr>
        <p:spPr>
          <a:xfrm>
            <a:off x="248660" y="57580"/>
            <a:ext cx="11497033" cy="523220"/>
          </a:xfrm>
          <a:prstGeom prst="rect">
            <a:avLst/>
          </a:prstGeom>
          <a:noFill/>
        </p:spPr>
        <p:txBody>
          <a:bodyPr wrap="square" rtlCol="0" anchor="t">
            <a:spAutoFit/>
          </a:bodyPr>
          <a:lstStyle/>
          <a:p>
            <a:r>
              <a:rPr lang="en-GB" sz="2800" dirty="0">
                <a:solidFill>
                  <a:schemeClr val="accent1">
                    <a:lumMod val="50000"/>
                  </a:schemeClr>
                </a:solidFill>
                <a:latin typeface="Helevtica"/>
                <a:ea typeface="+mj-ea"/>
                <a:cs typeface="+mj-cs"/>
              </a:rPr>
              <a:t>Transformer networks for ensemble post-processing</a:t>
            </a:r>
          </a:p>
        </p:txBody>
      </p:sp>
    </p:spTree>
    <p:custDataLst>
      <p:tags r:id="rId1"/>
    </p:custDataLst>
    <p:extLst>
      <p:ext uri="{BB962C8B-B14F-4D97-AF65-F5344CB8AC3E}">
        <p14:creationId xmlns:p14="http://schemas.microsoft.com/office/powerpoint/2010/main" val="606438152"/>
      </p:ext>
    </p:extLst>
  </p:cSld>
  <p:clrMapOvr>
    <a:masterClrMapping/>
  </p:clrMapOvr>
  <mc:AlternateContent xmlns:mc="http://schemas.openxmlformats.org/markup-compatibility/2006" xmlns:p14="http://schemas.microsoft.com/office/powerpoint/2010/main">
    <mc:Choice Requires="p14">
      <p:transition spd="slow" p14:dur="2000" advTm="144715"/>
    </mc:Choice>
    <mc:Fallback xmlns="">
      <p:transition spd="slow" advTm="1447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5FE4EB8-3796-7737-5C1A-850829C85F1C}"/>
              </a:ext>
            </a:extLst>
          </p:cNvPr>
          <p:cNvSpPr txBox="1"/>
          <p:nvPr/>
        </p:nvSpPr>
        <p:spPr>
          <a:xfrm>
            <a:off x="268980" y="68134"/>
            <a:ext cx="11497033" cy="523220"/>
          </a:xfrm>
          <a:prstGeom prst="rect">
            <a:avLst/>
          </a:prstGeom>
          <a:noFill/>
        </p:spPr>
        <p:txBody>
          <a:bodyPr wrap="square" rtlCol="0" anchor="t">
            <a:spAutoFit/>
          </a:bodyPr>
          <a:lstStyle/>
          <a:p>
            <a:r>
              <a:rPr lang="en-GB" sz="2800" dirty="0">
                <a:solidFill>
                  <a:schemeClr val="accent1">
                    <a:lumMod val="50000"/>
                  </a:schemeClr>
                </a:solidFill>
                <a:latin typeface="Helevtica"/>
                <a:ea typeface="+mj-ea"/>
                <a:cs typeface="+mj-cs"/>
              </a:rPr>
              <a:t>Transformer networks for ensemble post-processing</a:t>
            </a:r>
          </a:p>
        </p:txBody>
      </p:sp>
      <p:pic>
        <p:nvPicPr>
          <p:cNvPr id="4" name="Picture 3" descr="Diagram&#10;&#10;Description automatically generated">
            <a:extLst>
              <a:ext uri="{FF2B5EF4-FFF2-40B4-BE49-F238E27FC236}">
                <a16:creationId xmlns:a16="http://schemas.microsoft.com/office/drawing/2014/main" id="{D5669B9A-3D0A-FB77-E7B9-9585DBBBB5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3267" y="662474"/>
            <a:ext cx="6248162" cy="3467690"/>
          </a:xfrm>
          <a:prstGeom prst="rect">
            <a:avLst/>
          </a:prstGeom>
        </p:spPr>
      </p:pic>
      <p:pic>
        <p:nvPicPr>
          <p:cNvPr id="5" name="Picture 4" descr="Chart, line chart&#10;&#10;Description automatically generated">
            <a:extLst>
              <a:ext uri="{FF2B5EF4-FFF2-40B4-BE49-F238E27FC236}">
                <a16:creationId xmlns:a16="http://schemas.microsoft.com/office/drawing/2014/main" id="{2FE68CCA-CB41-5758-A685-74DD511845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74149" y="662802"/>
            <a:ext cx="5501864" cy="3695838"/>
          </a:xfrm>
          <a:prstGeom prst="rect">
            <a:avLst/>
          </a:prstGeom>
        </p:spPr>
      </p:pic>
      <p:pic>
        <p:nvPicPr>
          <p:cNvPr id="3" name="Picture 2" descr="Graphical user interface, table&#10;&#10;Description automatically generated">
            <a:extLst>
              <a:ext uri="{FF2B5EF4-FFF2-40B4-BE49-F238E27FC236}">
                <a16:creationId xmlns:a16="http://schemas.microsoft.com/office/drawing/2014/main" id="{A4471DFC-7C05-EC7C-A284-36CEE60687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65027" y="4682395"/>
            <a:ext cx="7772400" cy="2107471"/>
          </a:xfrm>
          <a:prstGeom prst="rect">
            <a:avLst/>
          </a:prstGeom>
        </p:spPr>
      </p:pic>
      <p:sp>
        <p:nvSpPr>
          <p:cNvPr id="9" name="TextBox 8">
            <a:extLst>
              <a:ext uri="{FF2B5EF4-FFF2-40B4-BE49-F238E27FC236}">
                <a16:creationId xmlns:a16="http://schemas.microsoft.com/office/drawing/2014/main" id="{571ECD59-3156-DE5D-F30C-FE0A988F6082}"/>
              </a:ext>
            </a:extLst>
          </p:cNvPr>
          <p:cNvSpPr txBox="1"/>
          <p:nvPr/>
        </p:nvSpPr>
        <p:spPr>
          <a:xfrm>
            <a:off x="268980" y="4337569"/>
            <a:ext cx="8139864" cy="307777"/>
          </a:xfrm>
          <a:prstGeom prst="rect">
            <a:avLst/>
          </a:prstGeom>
          <a:noFill/>
        </p:spPr>
        <p:txBody>
          <a:bodyPr wrap="square">
            <a:spAutoFit/>
          </a:bodyPr>
          <a:lstStyle/>
          <a:p>
            <a:r>
              <a:rPr lang="en-US" sz="1400" dirty="0"/>
              <a:t>In comparison to benchmarks from https://</a:t>
            </a:r>
            <a:r>
              <a:rPr lang="en-US" sz="1400" dirty="0" err="1"/>
              <a:t>arxiv.org</a:t>
            </a:r>
            <a:r>
              <a:rPr lang="en-US" sz="1400" dirty="0"/>
              <a:t>/abs/2206.14786</a:t>
            </a:r>
          </a:p>
        </p:txBody>
      </p:sp>
    </p:spTree>
    <p:custDataLst>
      <p:tags r:id="rId1"/>
    </p:custDataLst>
    <p:extLst>
      <p:ext uri="{BB962C8B-B14F-4D97-AF65-F5344CB8AC3E}">
        <p14:creationId xmlns:p14="http://schemas.microsoft.com/office/powerpoint/2010/main" val="783524626"/>
      </p:ext>
    </p:extLst>
  </p:cSld>
  <p:clrMapOvr>
    <a:masterClrMapping/>
  </p:clrMapOvr>
  <mc:AlternateContent xmlns:mc="http://schemas.openxmlformats.org/markup-compatibility/2006" xmlns:p14="http://schemas.microsoft.com/office/powerpoint/2010/main">
    <mc:Choice Requires="p14">
      <p:transition spd="slow" p14:dur="2000" advTm="144715"/>
    </mc:Choice>
    <mc:Fallback xmlns="">
      <p:transition spd="slow" advTm="14471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38232" y="11190"/>
            <a:ext cx="11108699" cy="523092"/>
          </a:xfrm>
          <a:prstGeom prst="rect">
            <a:avLst/>
          </a:prstGeom>
          <a:noFill/>
        </p:spPr>
        <p:txBody>
          <a:bodyPr wrap="square" rtlCol="0">
            <a:spAutoFit/>
          </a:bodyPr>
          <a:lstStyle/>
          <a:p>
            <a:r>
              <a:rPr lang="en-GB" sz="2799" dirty="0">
                <a:solidFill>
                  <a:schemeClr val="accent1">
                    <a:lumMod val="50000"/>
                  </a:schemeClr>
                </a:solidFill>
                <a:latin typeface="Helevtica"/>
                <a:ea typeface="+mj-ea"/>
                <a:cs typeface="+mj-cs"/>
              </a:rPr>
              <a:t>Ensemble simulations at ECMWF – yesterday</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393F2F4-4166-4509-90B0-FD6947640854}"/>
                  </a:ext>
                </a:extLst>
              </p:cNvPr>
              <p:cNvSpPr txBox="1"/>
              <p:nvPr/>
            </p:nvSpPr>
            <p:spPr>
              <a:xfrm>
                <a:off x="319502" y="678564"/>
                <a:ext cx="6260360" cy="2861040"/>
              </a:xfrm>
              <a:prstGeom prst="rect">
                <a:avLst/>
              </a:prstGeom>
              <a:noFill/>
            </p:spPr>
            <p:txBody>
              <a:bodyPr wrap="square" rtlCol="0">
                <a:spAutoFit/>
              </a:bodyPr>
              <a:lstStyle/>
              <a:p>
                <a:endParaRPr lang="en-GB" sz="1799" b="1" dirty="0"/>
              </a:p>
              <a:p>
                <a:r>
                  <a:rPr lang="en-GB" sz="1799" b="1" dirty="0"/>
                  <a:t>More accuracy with less precision</a:t>
                </a:r>
              </a:p>
              <a:p>
                <a:r>
                  <a:rPr lang="en-GB" sz="1799" b="1" dirty="0"/>
                  <a:t>Palmer 2012 </a:t>
                </a:r>
                <a14:m>
                  <m:oMath xmlns:m="http://schemas.openxmlformats.org/officeDocument/2006/math">
                    <m:r>
                      <a:rPr lang="en-GB" sz="1799" b="1" i="1">
                        <a:latin typeface="Cambria Math" panose="02040503050406030204" pitchFamily="18" charset="0"/>
                        <a:ea typeface="Cambria Math" panose="02040503050406030204" pitchFamily="18" charset="0"/>
                      </a:rPr>
                      <m:t>→</m:t>
                    </m:r>
                  </m:oMath>
                </a14:m>
                <a:r>
                  <a:rPr lang="en-GB" sz="1799" b="1" dirty="0"/>
                  <a:t> Lang et al. 2022 </a:t>
                </a:r>
              </a:p>
              <a:p>
                <a:endParaRPr lang="en-GB" sz="1799" b="1" dirty="0"/>
              </a:p>
              <a:p>
                <a:endParaRPr lang="en-GB" sz="1799" b="1" dirty="0"/>
              </a:p>
              <a:p>
                <a:endParaRPr lang="en-GB" sz="1799" b="1" dirty="0"/>
              </a:p>
              <a:p>
                <a:endParaRPr lang="en-GB" sz="1799" b="1" dirty="0"/>
              </a:p>
              <a:p>
                <a:endParaRPr lang="en-GB" sz="1799" b="1" dirty="0"/>
              </a:p>
              <a:p>
                <a:endParaRPr lang="en-GB" sz="1799" dirty="0"/>
              </a:p>
              <a:p>
                <a:endParaRPr lang="en-GB" sz="1799" dirty="0"/>
              </a:p>
            </p:txBody>
          </p:sp>
        </mc:Choice>
        <mc:Fallback xmlns="">
          <p:sp>
            <p:nvSpPr>
              <p:cNvPr id="7" name="TextBox 6">
                <a:extLst>
                  <a:ext uri="{FF2B5EF4-FFF2-40B4-BE49-F238E27FC236}">
                    <a16:creationId xmlns:a16="http://schemas.microsoft.com/office/drawing/2014/main" id="{8393F2F4-4166-4509-90B0-FD6947640854}"/>
                  </a:ext>
                </a:extLst>
              </p:cNvPr>
              <p:cNvSpPr txBox="1">
                <a:spLocks noRot="1" noChangeAspect="1" noMove="1" noResize="1" noEditPoints="1" noAdjustHandles="1" noChangeArrowheads="1" noChangeShapeType="1" noTextEdit="1"/>
              </p:cNvSpPr>
              <p:nvPr/>
            </p:nvSpPr>
            <p:spPr>
              <a:xfrm>
                <a:off x="319502" y="678564"/>
                <a:ext cx="6260360" cy="2861040"/>
              </a:xfrm>
              <a:prstGeom prst="rect">
                <a:avLst/>
              </a:prstGeom>
              <a:blipFill>
                <a:blip r:embed="rId4"/>
                <a:stretch>
                  <a:fillRect l="-607"/>
                </a:stretch>
              </a:blipFill>
            </p:spPr>
            <p:txBody>
              <a:bodyPr/>
              <a:lstStyle/>
              <a:p>
                <a:r>
                  <a:rPr lang="en-US">
                    <a:noFill/>
                  </a:rPr>
                  <a:t> </a:t>
                </a:r>
              </a:p>
            </p:txBody>
          </p:sp>
        </mc:Fallback>
      </mc:AlternateContent>
      <p:pic>
        <p:nvPicPr>
          <p:cNvPr id="5" name="Picture 4" descr="Graphical user interface, application&#10;&#10;Description automatically generated">
            <a:extLst>
              <a:ext uri="{FF2B5EF4-FFF2-40B4-BE49-F238E27FC236}">
                <a16:creationId xmlns:a16="http://schemas.microsoft.com/office/drawing/2014/main" id="{DF5A855B-257C-AA7F-7504-2A746F286A0D}"/>
              </a:ext>
            </a:extLst>
          </p:cNvPr>
          <p:cNvPicPr>
            <a:picLocks noChangeAspect="1"/>
          </p:cNvPicPr>
          <p:nvPr/>
        </p:nvPicPr>
        <p:blipFill>
          <a:blip r:embed="rId5"/>
          <a:stretch>
            <a:fillRect/>
          </a:stretch>
        </p:blipFill>
        <p:spPr>
          <a:xfrm>
            <a:off x="7929531" y="-11190"/>
            <a:ext cx="4260883" cy="6469105"/>
          </a:xfrm>
          <a:prstGeom prst="rect">
            <a:avLst/>
          </a:prstGeom>
        </p:spPr>
      </p:pic>
      <p:sp>
        <p:nvSpPr>
          <p:cNvPr id="6" name="TextBox 5">
            <a:extLst>
              <a:ext uri="{FF2B5EF4-FFF2-40B4-BE49-F238E27FC236}">
                <a16:creationId xmlns:a16="http://schemas.microsoft.com/office/drawing/2014/main" id="{864FB51B-1FB3-418F-6701-C09FB60A5904}"/>
              </a:ext>
            </a:extLst>
          </p:cNvPr>
          <p:cNvSpPr txBox="1"/>
          <p:nvPr/>
        </p:nvSpPr>
        <p:spPr>
          <a:xfrm>
            <a:off x="5792580" y="6480295"/>
            <a:ext cx="6539638" cy="2030428"/>
          </a:xfrm>
          <a:prstGeom prst="rect">
            <a:avLst/>
          </a:prstGeom>
          <a:noFill/>
        </p:spPr>
        <p:txBody>
          <a:bodyPr wrap="square" rtlCol="0">
            <a:spAutoFit/>
          </a:bodyPr>
          <a:lstStyle/>
          <a:p>
            <a:r>
              <a:rPr lang="en-GB" sz="1799" dirty="0"/>
              <a:t>Relative changes in CRPS in % between SP137L and DP91L</a:t>
            </a:r>
          </a:p>
          <a:p>
            <a:endParaRPr lang="en-GB" sz="1799" b="1" dirty="0"/>
          </a:p>
          <a:p>
            <a:endParaRPr lang="en-GB" sz="1799" b="1" dirty="0"/>
          </a:p>
          <a:p>
            <a:endParaRPr lang="en-GB" sz="1799" b="1" dirty="0"/>
          </a:p>
          <a:p>
            <a:endParaRPr lang="en-GB" sz="1799" b="1" dirty="0"/>
          </a:p>
          <a:p>
            <a:endParaRPr lang="en-GB" sz="1799" dirty="0"/>
          </a:p>
          <a:p>
            <a:endParaRPr lang="en-GB" sz="1799" dirty="0"/>
          </a:p>
        </p:txBody>
      </p:sp>
      <p:graphicFrame>
        <p:nvGraphicFramePr>
          <p:cNvPr id="8" name="Table 6">
            <a:extLst>
              <a:ext uri="{FF2B5EF4-FFF2-40B4-BE49-F238E27FC236}">
                <a16:creationId xmlns:a16="http://schemas.microsoft.com/office/drawing/2014/main" id="{18037E02-DCF2-72E7-3726-B8F4C54613B5}"/>
              </a:ext>
            </a:extLst>
          </p:cNvPr>
          <p:cNvGraphicFramePr>
            <a:graphicFrameLocks noGrp="1"/>
          </p:cNvGraphicFramePr>
          <p:nvPr/>
        </p:nvGraphicFramePr>
        <p:xfrm>
          <a:off x="375326" y="4255428"/>
          <a:ext cx="5417254" cy="1853715"/>
        </p:xfrm>
        <a:graphic>
          <a:graphicData uri="http://schemas.openxmlformats.org/drawingml/2006/table">
            <a:tbl>
              <a:tblPr firstRow="1" bandRow="1">
                <a:tableStyleId>{5C22544A-7EE6-4342-B048-85BDC9FD1C3A}</a:tableStyleId>
              </a:tblPr>
              <a:tblGrid>
                <a:gridCol w="3410981">
                  <a:extLst>
                    <a:ext uri="{9D8B030D-6E8A-4147-A177-3AD203B41FA5}">
                      <a16:colId xmlns:a16="http://schemas.microsoft.com/office/drawing/2014/main" val="903347959"/>
                    </a:ext>
                  </a:extLst>
                </a:gridCol>
                <a:gridCol w="2006273">
                  <a:extLst>
                    <a:ext uri="{9D8B030D-6E8A-4147-A177-3AD203B41FA5}">
                      <a16:colId xmlns:a16="http://schemas.microsoft.com/office/drawing/2014/main" val="2342012535"/>
                    </a:ext>
                  </a:extLst>
                </a:gridCol>
              </a:tblGrid>
              <a:tr h="370743">
                <a:tc>
                  <a:txBody>
                    <a:bodyPr/>
                    <a:lstStyle/>
                    <a:p>
                      <a:r>
                        <a:rPr lang="en-GB" sz="1800" dirty="0"/>
                        <a:t>Model configuration</a:t>
                      </a:r>
                    </a:p>
                  </a:txBody>
                  <a:tcPr marL="91416" marR="91416" marT="45708" marB="45708"/>
                </a:tc>
                <a:tc>
                  <a:txBody>
                    <a:bodyPr/>
                    <a:lstStyle/>
                    <a:p>
                      <a:r>
                        <a:rPr lang="en-GB" sz="1800" dirty="0"/>
                        <a:t>Relative Cost</a:t>
                      </a:r>
                    </a:p>
                  </a:txBody>
                  <a:tcPr marL="91416" marR="91416" marT="45708" marB="45708"/>
                </a:tc>
                <a:extLst>
                  <a:ext uri="{0D108BD9-81ED-4DB2-BD59-A6C34878D82A}">
                    <a16:rowId xmlns:a16="http://schemas.microsoft.com/office/drawing/2014/main" val="3548550189"/>
                  </a:ext>
                </a:extLst>
              </a:tr>
              <a:tr h="370743">
                <a:tc>
                  <a:txBody>
                    <a:bodyPr/>
                    <a:lstStyle/>
                    <a:p>
                      <a:r>
                        <a:rPr lang="en-GB" sz="1800" dirty="0"/>
                        <a:t>Double precision 91 levels</a:t>
                      </a:r>
                    </a:p>
                  </a:txBody>
                  <a:tcPr marL="91416" marR="91416" marT="45708" marB="45708"/>
                </a:tc>
                <a:tc>
                  <a:txBody>
                    <a:bodyPr/>
                    <a:lstStyle/>
                    <a:p>
                      <a:r>
                        <a:rPr lang="en-GB" sz="1800" dirty="0"/>
                        <a:t>100%</a:t>
                      </a:r>
                    </a:p>
                  </a:txBody>
                  <a:tcPr marL="91416" marR="91416" marT="45708" marB="45708"/>
                </a:tc>
                <a:extLst>
                  <a:ext uri="{0D108BD9-81ED-4DB2-BD59-A6C34878D82A}">
                    <a16:rowId xmlns:a16="http://schemas.microsoft.com/office/drawing/2014/main" val="3525203423"/>
                  </a:ext>
                </a:extLst>
              </a:tr>
              <a:tr h="370743">
                <a:tc>
                  <a:txBody>
                    <a:bodyPr/>
                    <a:lstStyle/>
                    <a:p>
                      <a:r>
                        <a:rPr lang="en-GB" sz="1800" dirty="0"/>
                        <a:t>Single precision 91 levels</a:t>
                      </a:r>
                    </a:p>
                  </a:txBody>
                  <a:tcPr marL="91416" marR="91416" marT="45708" marB="45708"/>
                </a:tc>
                <a:tc>
                  <a:txBody>
                    <a:bodyPr/>
                    <a:lstStyle/>
                    <a:p>
                      <a:r>
                        <a:rPr lang="en-GB" sz="1800" dirty="0"/>
                        <a:t>57.9%</a:t>
                      </a:r>
                    </a:p>
                  </a:txBody>
                  <a:tcPr marL="91416" marR="91416" marT="45708" marB="45708"/>
                </a:tc>
                <a:extLst>
                  <a:ext uri="{0D108BD9-81ED-4DB2-BD59-A6C34878D82A}">
                    <a16:rowId xmlns:a16="http://schemas.microsoft.com/office/drawing/2014/main" val="538897247"/>
                  </a:ext>
                </a:extLst>
              </a:tr>
              <a:tr h="370743">
                <a:tc>
                  <a:txBody>
                    <a:bodyPr/>
                    <a:lstStyle/>
                    <a:p>
                      <a:r>
                        <a:rPr lang="en-GB" sz="1800" dirty="0"/>
                        <a:t>Double precision 137 levels</a:t>
                      </a:r>
                    </a:p>
                  </a:txBody>
                  <a:tcPr marL="91416" marR="91416" marT="45708" marB="45708"/>
                </a:tc>
                <a:tc>
                  <a:txBody>
                    <a:bodyPr/>
                    <a:lstStyle/>
                    <a:p>
                      <a:r>
                        <a:rPr lang="en-GB" sz="1800" dirty="0"/>
                        <a:t>155.5%</a:t>
                      </a:r>
                    </a:p>
                  </a:txBody>
                  <a:tcPr marL="91416" marR="91416" marT="45708" marB="45708"/>
                </a:tc>
                <a:extLst>
                  <a:ext uri="{0D108BD9-81ED-4DB2-BD59-A6C34878D82A}">
                    <a16:rowId xmlns:a16="http://schemas.microsoft.com/office/drawing/2014/main" val="3939750589"/>
                  </a:ext>
                </a:extLst>
              </a:tr>
              <a:tr h="370743">
                <a:tc>
                  <a:txBody>
                    <a:bodyPr/>
                    <a:lstStyle/>
                    <a:p>
                      <a:r>
                        <a:rPr lang="en-GB" sz="1800" dirty="0"/>
                        <a:t>Single precision 137 levels</a:t>
                      </a:r>
                    </a:p>
                  </a:txBody>
                  <a:tcPr marL="91416" marR="91416" marT="45708" marB="45708"/>
                </a:tc>
                <a:tc>
                  <a:txBody>
                    <a:bodyPr/>
                    <a:lstStyle/>
                    <a:p>
                      <a:r>
                        <a:rPr lang="en-GB" sz="1800" dirty="0"/>
                        <a:t>87.5%</a:t>
                      </a:r>
                    </a:p>
                  </a:txBody>
                  <a:tcPr marL="91416" marR="91416" marT="45708" marB="45708"/>
                </a:tc>
                <a:extLst>
                  <a:ext uri="{0D108BD9-81ED-4DB2-BD59-A6C34878D82A}">
                    <a16:rowId xmlns:a16="http://schemas.microsoft.com/office/drawing/2014/main" val="2265112956"/>
                  </a:ext>
                </a:extLst>
              </a:tr>
            </a:tbl>
          </a:graphicData>
        </a:graphic>
      </p:graphicFrame>
      <p:sp>
        <p:nvSpPr>
          <p:cNvPr id="9" name="TextBox 8">
            <a:extLst>
              <a:ext uri="{FF2B5EF4-FFF2-40B4-BE49-F238E27FC236}">
                <a16:creationId xmlns:a16="http://schemas.microsoft.com/office/drawing/2014/main" id="{30E0E947-AAFB-EEDD-59DD-69505A8D6A1D}"/>
              </a:ext>
            </a:extLst>
          </p:cNvPr>
          <p:cNvSpPr txBox="1"/>
          <p:nvPr/>
        </p:nvSpPr>
        <p:spPr>
          <a:xfrm>
            <a:off x="319503" y="2427307"/>
            <a:ext cx="6026325" cy="922945"/>
          </a:xfrm>
          <a:prstGeom prst="rect">
            <a:avLst/>
          </a:prstGeom>
          <a:noFill/>
        </p:spPr>
        <p:txBody>
          <a:bodyPr wrap="square" rtlCol="0">
            <a:spAutoFit/>
          </a:bodyPr>
          <a:lstStyle/>
          <a:p>
            <a:r>
              <a:rPr lang="en-GB" sz="1799" dirty="0"/>
              <a:t>In IFS cycle 47R2, the change from double to single precision and from 91 to 137 vertical levels for the ensemble allows to reduce costs </a:t>
            </a:r>
            <a:r>
              <a:rPr lang="en-GB" sz="1799" i="1" dirty="0"/>
              <a:t>and</a:t>
            </a:r>
            <a:r>
              <a:rPr lang="en-GB" sz="1799" dirty="0"/>
              <a:t> improve predictions</a:t>
            </a:r>
          </a:p>
        </p:txBody>
      </p:sp>
    </p:spTree>
    <p:custDataLst>
      <p:tags r:id="rId1"/>
    </p:custDataLst>
    <p:extLst>
      <p:ext uri="{BB962C8B-B14F-4D97-AF65-F5344CB8AC3E}">
        <p14:creationId xmlns:p14="http://schemas.microsoft.com/office/powerpoint/2010/main" val="3589033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38232" y="11190"/>
            <a:ext cx="11108699" cy="523092"/>
          </a:xfrm>
          <a:prstGeom prst="rect">
            <a:avLst/>
          </a:prstGeom>
          <a:noFill/>
        </p:spPr>
        <p:txBody>
          <a:bodyPr wrap="square" rtlCol="0">
            <a:spAutoFit/>
          </a:bodyPr>
          <a:lstStyle/>
          <a:p>
            <a:r>
              <a:rPr lang="en-GB" sz="2799" dirty="0">
                <a:solidFill>
                  <a:schemeClr val="accent1">
                    <a:lumMod val="50000"/>
                  </a:schemeClr>
                </a:solidFill>
                <a:latin typeface="Helevtica"/>
                <a:ea typeface="+mj-ea"/>
                <a:cs typeface="+mj-cs"/>
              </a:rPr>
              <a:t>Ensemble simulations at ECMWF – today</a:t>
            </a:r>
          </a:p>
        </p:txBody>
      </p:sp>
      <p:sp>
        <p:nvSpPr>
          <p:cNvPr id="7" name="TextBox 6">
            <a:extLst>
              <a:ext uri="{FF2B5EF4-FFF2-40B4-BE49-F238E27FC236}">
                <a16:creationId xmlns:a16="http://schemas.microsoft.com/office/drawing/2014/main" id="{8393F2F4-4166-4509-90B0-FD6947640854}"/>
              </a:ext>
            </a:extLst>
          </p:cNvPr>
          <p:cNvSpPr txBox="1"/>
          <p:nvPr/>
        </p:nvSpPr>
        <p:spPr>
          <a:xfrm>
            <a:off x="756707" y="5404451"/>
            <a:ext cx="8370029" cy="2030428"/>
          </a:xfrm>
          <a:prstGeom prst="rect">
            <a:avLst/>
          </a:prstGeom>
          <a:noFill/>
        </p:spPr>
        <p:txBody>
          <a:bodyPr wrap="square" rtlCol="0">
            <a:spAutoFit/>
          </a:bodyPr>
          <a:lstStyle/>
          <a:p>
            <a:r>
              <a:rPr lang="en-GB" sz="1799" b="1" dirty="0"/>
              <a:t>In IFS cycle 48r1, the resolution of the extended range ensemble will catch up with the resolution of the deterministic “high-resolution” forecast</a:t>
            </a:r>
          </a:p>
          <a:p>
            <a:endParaRPr lang="en-GB" sz="1799" b="1" dirty="0"/>
          </a:p>
          <a:p>
            <a:endParaRPr lang="en-GB" sz="1799" b="1" dirty="0"/>
          </a:p>
          <a:p>
            <a:endParaRPr lang="en-GB" sz="1799" b="1" dirty="0"/>
          </a:p>
          <a:p>
            <a:endParaRPr lang="en-GB" sz="1799" dirty="0"/>
          </a:p>
          <a:p>
            <a:endParaRPr lang="en-GB" sz="1799" dirty="0"/>
          </a:p>
        </p:txBody>
      </p:sp>
      <p:pic>
        <p:nvPicPr>
          <p:cNvPr id="2" name="Picture 1" descr="Chart, bar chart&#10;&#10;Description automatically generated">
            <a:extLst>
              <a:ext uri="{FF2B5EF4-FFF2-40B4-BE49-F238E27FC236}">
                <a16:creationId xmlns:a16="http://schemas.microsoft.com/office/drawing/2014/main" id="{380EB312-9A57-74A3-E689-9FCBEB26DEBE}"/>
              </a:ext>
            </a:extLst>
          </p:cNvPr>
          <p:cNvPicPr>
            <a:picLocks noChangeAspect="1"/>
          </p:cNvPicPr>
          <p:nvPr/>
        </p:nvPicPr>
        <p:blipFill>
          <a:blip r:embed="rId4"/>
          <a:stretch>
            <a:fillRect/>
          </a:stretch>
        </p:blipFill>
        <p:spPr>
          <a:xfrm>
            <a:off x="887709" y="615660"/>
            <a:ext cx="10151662" cy="4747450"/>
          </a:xfrm>
          <a:prstGeom prst="rect">
            <a:avLst/>
          </a:prstGeom>
        </p:spPr>
      </p:pic>
      <p:sp>
        <p:nvSpPr>
          <p:cNvPr id="3" name="TextBox 2">
            <a:extLst>
              <a:ext uri="{FF2B5EF4-FFF2-40B4-BE49-F238E27FC236}">
                <a16:creationId xmlns:a16="http://schemas.microsoft.com/office/drawing/2014/main" id="{C4FD473C-4162-198E-BEB7-31BAB2D20ED9}"/>
              </a:ext>
            </a:extLst>
          </p:cNvPr>
          <p:cNvSpPr txBox="1"/>
          <p:nvPr/>
        </p:nvSpPr>
        <p:spPr>
          <a:xfrm>
            <a:off x="8790303" y="6452014"/>
            <a:ext cx="6539638" cy="2030428"/>
          </a:xfrm>
          <a:prstGeom prst="rect">
            <a:avLst/>
          </a:prstGeom>
          <a:noFill/>
        </p:spPr>
        <p:txBody>
          <a:bodyPr wrap="square" rtlCol="0">
            <a:spAutoFit/>
          </a:bodyPr>
          <a:lstStyle/>
          <a:p>
            <a:r>
              <a:rPr lang="en-GB" sz="1799" dirty="0"/>
              <a:t>Figure courtesy of Sam Hatfield</a:t>
            </a:r>
          </a:p>
          <a:p>
            <a:endParaRPr lang="en-GB" sz="1799" b="1" dirty="0"/>
          </a:p>
          <a:p>
            <a:endParaRPr lang="en-GB" sz="1799" b="1" dirty="0"/>
          </a:p>
          <a:p>
            <a:endParaRPr lang="en-GB" sz="1799" b="1" dirty="0"/>
          </a:p>
          <a:p>
            <a:endParaRPr lang="en-GB" sz="1799" b="1" dirty="0"/>
          </a:p>
          <a:p>
            <a:endParaRPr lang="en-GB" sz="1799" dirty="0"/>
          </a:p>
          <a:p>
            <a:endParaRPr lang="en-GB" sz="1799" dirty="0"/>
          </a:p>
        </p:txBody>
      </p:sp>
    </p:spTree>
    <p:custDataLst>
      <p:tags r:id="rId1"/>
    </p:custDataLst>
    <p:extLst>
      <p:ext uri="{BB962C8B-B14F-4D97-AF65-F5344CB8AC3E}">
        <p14:creationId xmlns:p14="http://schemas.microsoft.com/office/powerpoint/2010/main" val="2737192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177979D7-31BE-EABB-54DB-CBCA82E3B5E8}"/>
              </a:ext>
            </a:extLst>
          </p:cNvPr>
          <p:cNvSpPr txBox="1">
            <a:spLocks/>
          </p:cNvSpPr>
          <p:nvPr/>
        </p:nvSpPr>
        <p:spPr>
          <a:xfrm>
            <a:off x="2423961" y="6307508"/>
            <a:ext cx="4053639" cy="2305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t>European Centre for Medium-Range Weather Forecasts</a:t>
            </a:r>
            <a:endParaRPr lang="en-US" dirty="0"/>
          </a:p>
        </p:txBody>
      </p:sp>
      <p:pic>
        <p:nvPicPr>
          <p:cNvPr id="5" name="Picture 4">
            <a:extLst>
              <a:ext uri="{FF2B5EF4-FFF2-40B4-BE49-F238E27FC236}">
                <a16:creationId xmlns:a16="http://schemas.microsoft.com/office/drawing/2014/main" id="{AAD05193-5D39-4A80-CE1C-F7113037FDBD}"/>
              </a:ext>
            </a:extLst>
          </p:cNvPr>
          <p:cNvPicPr>
            <a:picLocks noChangeAspect="1"/>
          </p:cNvPicPr>
          <p:nvPr/>
        </p:nvPicPr>
        <p:blipFill>
          <a:blip r:embed="rId4"/>
          <a:srcRect/>
          <a:stretch/>
        </p:blipFill>
        <p:spPr>
          <a:xfrm>
            <a:off x="2473930" y="11847"/>
            <a:ext cx="5235256" cy="6834309"/>
          </a:xfrm>
          <a:prstGeom prst="rect">
            <a:avLst/>
          </a:prstGeom>
        </p:spPr>
      </p:pic>
      <p:pic>
        <p:nvPicPr>
          <p:cNvPr id="6" name="Picture 5">
            <a:extLst>
              <a:ext uri="{FF2B5EF4-FFF2-40B4-BE49-F238E27FC236}">
                <a16:creationId xmlns:a16="http://schemas.microsoft.com/office/drawing/2014/main" id="{173DDF21-3112-C860-97DA-17189AFD1D9A}"/>
              </a:ext>
            </a:extLst>
          </p:cNvPr>
          <p:cNvPicPr>
            <a:picLocks noChangeAspect="1"/>
          </p:cNvPicPr>
          <p:nvPr/>
        </p:nvPicPr>
        <p:blipFill>
          <a:blip r:embed="rId5"/>
          <a:srcRect/>
          <a:stretch/>
        </p:blipFill>
        <p:spPr>
          <a:xfrm>
            <a:off x="7781233" y="3416043"/>
            <a:ext cx="3933311" cy="3187036"/>
          </a:xfrm>
          <a:prstGeom prst="rect">
            <a:avLst/>
          </a:prstGeom>
        </p:spPr>
      </p:pic>
      <p:pic>
        <p:nvPicPr>
          <p:cNvPr id="8" name="Picture 7">
            <a:extLst>
              <a:ext uri="{FF2B5EF4-FFF2-40B4-BE49-F238E27FC236}">
                <a16:creationId xmlns:a16="http://schemas.microsoft.com/office/drawing/2014/main" id="{EFFE93AE-16B9-1D7F-B461-C9DDDBC9C1F1}"/>
              </a:ext>
            </a:extLst>
          </p:cNvPr>
          <p:cNvPicPr>
            <a:picLocks noChangeAspect="1"/>
          </p:cNvPicPr>
          <p:nvPr/>
        </p:nvPicPr>
        <p:blipFill>
          <a:blip r:embed="rId6"/>
          <a:srcRect/>
          <a:stretch/>
        </p:blipFill>
        <p:spPr>
          <a:xfrm>
            <a:off x="7781233" y="321607"/>
            <a:ext cx="3933311" cy="3187036"/>
          </a:xfrm>
          <a:prstGeom prst="rect">
            <a:avLst/>
          </a:prstGeom>
        </p:spPr>
      </p:pic>
      <p:sp>
        <p:nvSpPr>
          <p:cNvPr id="9" name="TextBox 8">
            <a:extLst>
              <a:ext uri="{FF2B5EF4-FFF2-40B4-BE49-F238E27FC236}">
                <a16:creationId xmlns:a16="http://schemas.microsoft.com/office/drawing/2014/main" id="{04F62C14-9A06-D3A6-B927-779587FCB287}"/>
              </a:ext>
            </a:extLst>
          </p:cNvPr>
          <p:cNvSpPr txBox="1"/>
          <p:nvPr/>
        </p:nvSpPr>
        <p:spPr>
          <a:xfrm>
            <a:off x="221158" y="1102009"/>
            <a:ext cx="2064237" cy="1661993"/>
          </a:xfrm>
          <a:prstGeom prst="rect">
            <a:avLst/>
          </a:prstGeom>
          <a:noFill/>
        </p:spPr>
        <p:txBody>
          <a:bodyPr wrap="square" rtlCol="0">
            <a:spAutoFit/>
          </a:bodyPr>
          <a:lstStyle/>
          <a:p>
            <a:r>
              <a:rPr lang="en-US" sz="1200" dirty="0"/>
              <a:t>8 pert members, </a:t>
            </a:r>
            <a:br>
              <a:rPr lang="en-US" sz="1200" dirty="0"/>
            </a:br>
            <a:r>
              <a:rPr lang="en-US" sz="1200" dirty="0"/>
              <a:t>00, 12 UTC</a:t>
            </a:r>
            <a:br>
              <a:rPr lang="en-US" sz="1200" dirty="0"/>
            </a:br>
            <a:r>
              <a:rPr lang="en-GB" sz="1200" dirty="0"/>
              <a:t>20200602 - 20200812, 20210901 - 20211031, 20201202 – 20210201</a:t>
            </a:r>
            <a:br>
              <a:rPr lang="en-GB" sz="1400" dirty="0"/>
            </a:br>
            <a:br>
              <a:rPr lang="en-GB" sz="1400" dirty="0"/>
            </a:br>
            <a:r>
              <a:rPr lang="en-GB" sz="1400" dirty="0"/>
              <a:t>9 km (TCo1279)</a:t>
            </a:r>
            <a:br>
              <a:rPr lang="en-GB" sz="1400" dirty="0"/>
            </a:br>
            <a:r>
              <a:rPr lang="en-GB" sz="1400" dirty="0"/>
              <a:t>vs 18 km (TCo639)</a:t>
            </a:r>
            <a:endParaRPr lang="en-US" sz="1799" dirty="0"/>
          </a:p>
        </p:txBody>
      </p:sp>
      <p:sp>
        <p:nvSpPr>
          <p:cNvPr id="10" name="TextBox 9">
            <a:extLst>
              <a:ext uri="{FF2B5EF4-FFF2-40B4-BE49-F238E27FC236}">
                <a16:creationId xmlns:a16="http://schemas.microsoft.com/office/drawing/2014/main" id="{F7DA261F-9590-6A7C-D36B-CB8091590D3C}"/>
              </a:ext>
            </a:extLst>
          </p:cNvPr>
          <p:cNvSpPr txBox="1"/>
          <p:nvPr/>
        </p:nvSpPr>
        <p:spPr>
          <a:xfrm>
            <a:off x="221159" y="141538"/>
            <a:ext cx="2064237" cy="830997"/>
          </a:xfrm>
          <a:prstGeom prst="rect">
            <a:avLst/>
          </a:prstGeom>
          <a:noFill/>
        </p:spPr>
        <p:txBody>
          <a:bodyPr wrap="square" rtlCol="0">
            <a:spAutoFit/>
          </a:bodyPr>
          <a:lstStyle/>
          <a:p>
            <a:r>
              <a:rPr lang="en-GB" sz="1600" dirty="0"/>
              <a:t>Ensemble resolution upgrade planned to 9 km next year</a:t>
            </a:r>
          </a:p>
        </p:txBody>
      </p:sp>
      <p:sp>
        <p:nvSpPr>
          <p:cNvPr id="11" name="TextBox 10">
            <a:extLst>
              <a:ext uri="{FF2B5EF4-FFF2-40B4-BE49-F238E27FC236}">
                <a16:creationId xmlns:a16="http://schemas.microsoft.com/office/drawing/2014/main" id="{7251F1CA-CB4D-A606-3F54-F133C6BC7CE8}"/>
              </a:ext>
            </a:extLst>
          </p:cNvPr>
          <p:cNvSpPr txBox="1"/>
          <p:nvPr/>
        </p:nvSpPr>
        <p:spPr>
          <a:xfrm>
            <a:off x="9300307" y="-8938"/>
            <a:ext cx="1438844" cy="307697"/>
          </a:xfrm>
          <a:prstGeom prst="rect">
            <a:avLst/>
          </a:prstGeom>
          <a:noFill/>
        </p:spPr>
        <p:txBody>
          <a:bodyPr wrap="square" rtlCol="0">
            <a:spAutoFit/>
          </a:bodyPr>
          <a:lstStyle/>
          <a:p>
            <a:r>
              <a:rPr lang="en-US" sz="1400" dirty="0"/>
              <a:t>Impact on TCs</a:t>
            </a:r>
            <a:endParaRPr lang="en-US" sz="1799" dirty="0"/>
          </a:p>
        </p:txBody>
      </p:sp>
      <p:sp>
        <p:nvSpPr>
          <p:cNvPr id="12" name="TextBox 11">
            <a:extLst>
              <a:ext uri="{FF2B5EF4-FFF2-40B4-BE49-F238E27FC236}">
                <a16:creationId xmlns:a16="http://schemas.microsoft.com/office/drawing/2014/main" id="{7E45EA1C-913B-A65C-694A-1B0B3C2CA6CB}"/>
              </a:ext>
            </a:extLst>
          </p:cNvPr>
          <p:cNvSpPr txBox="1"/>
          <p:nvPr/>
        </p:nvSpPr>
        <p:spPr>
          <a:xfrm>
            <a:off x="237259" y="5481102"/>
            <a:ext cx="2311001" cy="738472"/>
          </a:xfrm>
          <a:prstGeom prst="rect">
            <a:avLst/>
          </a:prstGeom>
          <a:noFill/>
        </p:spPr>
        <p:txBody>
          <a:bodyPr wrap="square" rtlCol="0">
            <a:spAutoFit/>
          </a:bodyPr>
          <a:lstStyle/>
          <a:p>
            <a:r>
              <a:rPr lang="en-US" sz="1400" dirty="0">
                <a:solidFill>
                  <a:schemeClr val="tx1">
                    <a:lumMod val="50000"/>
                    <a:lumOff val="50000"/>
                  </a:schemeClr>
                </a:solidFill>
              </a:rPr>
              <a:t>Note: only resolution upgrade contribution, not final scorecard for CY48r1</a:t>
            </a:r>
          </a:p>
        </p:txBody>
      </p:sp>
      <p:sp>
        <p:nvSpPr>
          <p:cNvPr id="13" name="TextBox 12">
            <a:extLst>
              <a:ext uri="{FF2B5EF4-FFF2-40B4-BE49-F238E27FC236}">
                <a16:creationId xmlns:a16="http://schemas.microsoft.com/office/drawing/2014/main" id="{7B5DC8FA-DDB1-7970-F7EF-C1F449206B93}"/>
              </a:ext>
            </a:extLst>
          </p:cNvPr>
          <p:cNvSpPr txBox="1"/>
          <p:nvPr/>
        </p:nvSpPr>
        <p:spPr>
          <a:xfrm>
            <a:off x="9300308" y="6536393"/>
            <a:ext cx="2910149" cy="338554"/>
          </a:xfrm>
          <a:prstGeom prst="rect">
            <a:avLst/>
          </a:prstGeom>
          <a:noFill/>
        </p:spPr>
        <p:txBody>
          <a:bodyPr wrap="square" rtlCol="0">
            <a:spAutoFit/>
          </a:bodyPr>
          <a:lstStyle/>
          <a:p>
            <a:r>
              <a:rPr lang="en-GB" sz="1600" dirty="0"/>
              <a:t>Special thanks to Simon Lang</a:t>
            </a:r>
          </a:p>
        </p:txBody>
      </p:sp>
    </p:spTree>
    <p:custDataLst>
      <p:tags r:id="rId1"/>
    </p:custDataLst>
    <p:extLst>
      <p:ext uri="{BB962C8B-B14F-4D97-AF65-F5344CB8AC3E}">
        <p14:creationId xmlns:p14="http://schemas.microsoft.com/office/powerpoint/2010/main" val="2307601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36931" y="152592"/>
            <a:ext cx="11108699" cy="523092"/>
          </a:xfrm>
          <a:prstGeom prst="rect">
            <a:avLst/>
          </a:prstGeom>
          <a:noFill/>
        </p:spPr>
        <p:txBody>
          <a:bodyPr wrap="square" rtlCol="0">
            <a:spAutoFit/>
          </a:bodyPr>
          <a:lstStyle/>
          <a:p>
            <a:r>
              <a:rPr lang="en-GB" sz="2799" dirty="0">
                <a:solidFill>
                  <a:schemeClr val="accent1">
                    <a:lumMod val="50000"/>
                  </a:schemeClr>
                </a:solidFill>
                <a:latin typeface="Helevtica"/>
                <a:ea typeface="+mj-ea"/>
                <a:cs typeface="+mj-cs"/>
              </a:rPr>
              <a:t>Animation of max wind gust at TCo1279L137</a:t>
            </a:r>
          </a:p>
        </p:txBody>
      </p:sp>
      <p:pic>
        <p:nvPicPr>
          <p:cNvPr id="4" name="marble_cf" descr="marble_cf">
            <a:hlinkClick r:id="" action="ppaction://media"/>
            <a:extLst>
              <a:ext uri="{FF2B5EF4-FFF2-40B4-BE49-F238E27FC236}">
                <a16:creationId xmlns:a16="http://schemas.microsoft.com/office/drawing/2014/main" id="{C8BA1197-90A9-6118-DCC5-BFD8DEF58771}"/>
              </a:ext>
            </a:extLst>
          </p:cNvPr>
          <p:cNvPicPr>
            <a:picLocks noChangeAspect="1"/>
          </p:cNvPicPr>
          <p:nvPr>
            <a:videoFile r:link="rId3"/>
            <p:extLst>
              <p:ext uri="{DAA4B4D4-6D71-4841-9C94-3DE7FCFB9230}">
                <p14:media xmlns:p14="http://schemas.microsoft.com/office/powerpoint/2010/main" r:embed="rId2"/>
              </p:ext>
            </p:extLst>
          </p:nvPr>
        </p:nvPicPr>
        <p:blipFill>
          <a:blip r:embed="rId10"/>
          <a:stretch>
            <a:fillRect/>
          </a:stretch>
        </p:blipFill>
        <p:spPr>
          <a:xfrm>
            <a:off x="212158" y="737731"/>
            <a:ext cx="3956603" cy="3956603"/>
          </a:xfrm>
          <a:prstGeom prst="rect">
            <a:avLst/>
          </a:prstGeom>
        </p:spPr>
      </p:pic>
      <p:pic>
        <p:nvPicPr>
          <p:cNvPr id="5" name="marble_pf1" descr="marble_pf1">
            <a:hlinkClick r:id="" action="ppaction://media"/>
            <a:extLst>
              <a:ext uri="{FF2B5EF4-FFF2-40B4-BE49-F238E27FC236}">
                <a16:creationId xmlns:a16="http://schemas.microsoft.com/office/drawing/2014/main" id="{FA8DC502-874C-E803-D7BD-50DD9AC09277}"/>
              </a:ext>
            </a:extLst>
          </p:cNvPr>
          <p:cNvPicPr>
            <a:picLocks noChangeAspect="1"/>
          </p:cNvPicPr>
          <p:nvPr>
            <a:videoFile r:link="rId5"/>
            <p:extLst>
              <p:ext uri="{DAA4B4D4-6D71-4841-9C94-3DE7FCFB9230}">
                <p14:media xmlns:p14="http://schemas.microsoft.com/office/powerpoint/2010/main" r:embed="rId4"/>
              </p:ext>
            </p:extLst>
          </p:nvPr>
        </p:nvPicPr>
        <p:blipFill>
          <a:blip r:embed="rId11"/>
          <a:stretch>
            <a:fillRect/>
          </a:stretch>
        </p:blipFill>
        <p:spPr>
          <a:xfrm>
            <a:off x="4221396" y="732968"/>
            <a:ext cx="3956605" cy="3956605"/>
          </a:xfrm>
          <a:prstGeom prst="rect">
            <a:avLst/>
          </a:prstGeom>
        </p:spPr>
      </p:pic>
      <p:pic>
        <p:nvPicPr>
          <p:cNvPr id="6" name="marble_pf2" descr="marble_pf2">
            <a:hlinkClick r:id="" action="ppaction://media"/>
            <a:extLst>
              <a:ext uri="{FF2B5EF4-FFF2-40B4-BE49-F238E27FC236}">
                <a16:creationId xmlns:a16="http://schemas.microsoft.com/office/drawing/2014/main" id="{63AA3DB3-15B5-3D35-0BCD-A6BBE15EC6B6}"/>
              </a:ext>
            </a:extLst>
          </p:cNvPr>
          <p:cNvPicPr>
            <a:picLocks noChangeAspect="1"/>
          </p:cNvPicPr>
          <p:nvPr>
            <a:videoFile r:link="rId7"/>
            <p:extLst>
              <p:ext uri="{DAA4B4D4-6D71-4841-9C94-3DE7FCFB9230}">
                <p14:media xmlns:p14="http://schemas.microsoft.com/office/powerpoint/2010/main" r:embed="rId6"/>
              </p:ext>
            </p:extLst>
          </p:nvPr>
        </p:nvPicPr>
        <p:blipFill>
          <a:blip r:embed="rId12"/>
          <a:stretch>
            <a:fillRect/>
          </a:stretch>
        </p:blipFill>
        <p:spPr>
          <a:xfrm>
            <a:off x="8230635" y="732968"/>
            <a:ext cx="3956605" cy="3956605"/>
          </a:xfrm>
          <a:prstGeom prst="rect">
            <a:avLst/>
          </a:prstGeom>
        </p:spPr>
      </p:pic>
      <p:sp>
        <p:nvSpPr>
          <p:cNvPr id="8" name="TextBox 7">
            <a:extLst>
              <a:ext uri="{FF2B5EF4-FFF2-40B4-BE49-F238E27FC236}">
                <a16:creationId xmlns:a16="http://schemas.microsoft.com/office/drawing/2014/main" id="{9F844D37-03F9-2703-6E8C-329E33D2556F}"/>
              </a:ext>
            </a:extLst>
          </p:cNvPr>
          <p:cNvSpPr txBox="1"/>
          <p:nvPr/>
        </p:nvSpPr>
        <p:spPr>
          <a:xfrm>
            <a:off x="1190609" y="4845741"/>
            <a:ext cx="1999698" cy="369204"/>
          </a:xfrm>
          <a:prstGeom prst="rect">
            <a:avLst/>
          </a:prstGeom>
          <a:noFill/>
        </p:spPr>
        <p:txBody>
          <a:bodyPr wrap="square" rtlCol="0">
            <a:spAutoFit/>
          </a:bodyPr>
          <a:lstStyle/>
          <a:p>
            <a:r>
              <a:rPr lang="en-US" sz="1799" dirty="0"/>
              <a:t>Control forecast</a:t>
            </a:r>
          </a:p>
        </p:txBody>
      </p:sp>
      <p:sp>
        <p:nvSpPr>
          <p:cNvPr id="9" name="TextBox 8">
            <a:extLst>
              <a:ext uri="{FF2B5EF4-FFF2-40B4-BE49-F238E27FC236}">
                <a16:creationId xmlns:a16="http://schemas.microsoft.com/office/drawing/2014/main" id="{3980EAE5-E5F1-3CCC-ABF6-5751CBE31B9D}"/>
              </a:ext>
            </a:extLst>
          </p:cNvPr>
          <p:cNvSpPr txBox="1"/>
          <p:nvPr/>
        </p:nvSpPr>
        <p:spPr>
          <a:xfrm>
            <a:off x="5046564" y="4845741"/>
            <a:ext cx="2283023" cy="369204"/>
          </a:xfrm>
          <a:prstGeom prst="rect">
            <a:avLst/>
          </a:prstGeom>
          <a:noFill/>
        </p:spPr>
        <p:txBody>
          <a:bodyPr wrap="square" rtlCol="0">
            <a:spAutoFit/>
          </a:bodyPr>
          <a:lstStyle/>
          <a:p>
            <a:r>
              <a:rPr lang="en-US" sz="1799" dirty="0"/>
              <a:t>Perturbed forecast 1</a:t>
            </a:r>
          </a:p>
        </p:txBody>
      </p:sp>
      <p:sp>
        <p:nvSpPr>
          <p:cNvPr id="11" name="TextBox 10">
            <a:extLst>
              <a:ext uri="{FF2B5EF4-FFF2-40B4-BE49-F238E27FC236}">
                <a16:creationId xmlns:a16="http://schemas.microsoft.com/office/drawing/2014/main" id="{35035054-5C7E-0EB2-6AF9-D0B07A4A92A3}"/>
              </a:ext>
            </a:extLst>
          </p:cNvPr>
          <p:cNvSpPr txBox="1"/>
          <p:nvPr/>
        </p:nvSpPr>
        <p:spPr>
          <a:xfrm>
            <a:off x="9185843" y="4845741"/>
            <a:ext cx="2283023" cy="369204"/>
          </a:xfrm>
          <a:prstGeom prst="rect">
            <a:avLst/>
          </a:prstGeom>
          <a:noFill/>
        </p:spPr>
        <p:txBody>
          <a:bodyPr wrap="square" rtlCol="0">
            <a:spAutoFit/>
          </a:bodyPr>
          <a:lstStyle/>
          <a:p>
            <a:r>
              <a:rPr lang="en-US" sz="1799" dirty="0"/>
              <a:t>Perturbed forecast 2</a:t>
            </a:r>
          </a:p>
        </p:txBody>
      </p:sp>
      <p:sp>
        <p:nvSpPr>
          <p:cNvPr id="12" name="TextBox 11">
            <a:extLst>
              <a:ext uri="{FF2B5EF4-FFF2-40B4-BE49-F238E27FC236}">
                <a16:creationId xmlns:a16="http://schemas.microsoft.com/office/drawing/2014/main" id="{67434DD9-1111-B851-0754-E88A9F20A252}"/>
              </a:ext>
            </a:extLst>
          </p:cNvPr>
          <p:cNvSpPr txBox="1"/>
          <p:nvPr/>
        </p:nvSpPr>
        <p:spPr>
          <a:xfrm>
            <a:off x="9281851" y="350512"/>
            <a:ext cx="2910149" cy="338554"/>
          </a:xfrm>
          <a:prstGeom prst="rect">
            <a:avLst/>
          </a:prstGeom>
          <a:noFill/>
        </p:spPr>
        <p:txBody>
          <a:bodyPr wrap="square" rtlCol="0">
            <a:spAutoFit/>
          </a:bodyPr>
          <a:lstStyle/>
          <a:p>
            <a:r>
              <a:rPr lang="en-GB" sz="1600" dirty="0"/>
              <a:t>Special thanks to Simon Lang</a:t>
            </a:r>
          </a:p>
        </p:txBody>
      </p:sp>
      <p:sp>
        <p:nvSpPr>
          <p:cNvPr id="2" name="TextBox 1">
            <a:extLst>
              <a:ext uri="{FF2B5EF4-FFF2-40B4-BE49-F238E27FC236}">
                <a16:creationId xmlns:a16="http://schemas.microsoft.com/office/drawing/2014/main" id="{FB2E918C-F25E-E00D-4F05-3C2D64AC395F}"/>
              </a:ext>
            </a:extLst>
          </p:cNvPr>
          <p:cNvSpPr txBox="1"/>
          <p:nvPr/>
        </p:nvSpPr>
        <p:spPr>
          <a:xfrm>
            <a:off x="236931" y="5366352"/>
            <a:ext cx="11293929" cy="3137910"/>
          </a:xfrm>
          <a:prstGeom prst="rect">
            <a:avLst/>
          </a:prstGeom>
          <a:noFill/>
        </p:spPr>
        <p:txBody>
          <a:bodyPr wrap="square" rtlCol="0">
            <a:spAutoFit/>
          </a:bodyPr>
          <a:lstStyle/>
          <a:p>
            <a:r>
              <a:rPr lang="en-GB" sz="1799" b="1" dirty="0"/>
              <a:t>Next plans for the ensemble:</a:t>
            </a:r>
          </a:p>
          <a:p>
            <a:r>
              <a:rPr lang="en-GB" sz="1799" dirty="0"/>
              <a:t>Switch to SPP</a:t>
            </a:r>
          </a:p>
          <a:p>
            <a:r>
              <a:rPr lang="en-GB" sz="1799" dirty="0"/>
              <a:t>Add more surface/ice/coupling parameters to SPP</a:t>
            </a:r>
          </a:p>
          <a:p>
            <a:r>
              <a:rPr lang="en-GB" sz="1799" dirty="0"/>
              <a:t>Explore Stoch DP</a:t>
            </a:r>
          </a:p>
          <a:p>
            <a:r>
              <a:rPr lang="en-GB" sz="1799" dirty="0"/>
              <a:t>Learn to combine 9km and km-scale simulations </a:t>
            </a:r>
          </a:p>
          <a:p>
            <a:endParaRPr lang="en-GB" sz="1799" b="1" dirty="0"/>
          </a:p>
          <a:p>
            <a:endParaRPr lang="en-GB" sz="1799" b="1" dirty="0"/>
          </a:p>
          <a:p>
            <a:endParaRPr lang="en-GB" sz="1799" b="1" dirty="0"/>
          </a:p>
          <a:p>
            <a:endParaRPr lang="en-GB" sz="1799" b="1" dirty="0"/>
          </a:p>
          <a:p>
            <a:endParaRPr lang="en-GB" sz="1799" dirty="0"/>
          </a:p>
          <a:p>
            <a:endParaRPr lang="en-GB" sz="1799" dirty="0"/>
          </a:p>
        </p:txBody>
      </p:sp>
    </p:spTree>
    <p:custDataLst>
      <p:tags r:id="rId1"/>
    </p:custDataLst>
    <p:extLst>
      <p:ext uri="{BB962C8B-B14F-4D97-AF65-F5344CB8AC3E}">
        <p14:creationId xmlns:p14="http://schemas.microsoft.com/office/powerpoint/2010/main" val="2843410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00" fill="hold"/>
                                        <p:tgtEl>
                                          <p:spTgt spid="4"/>
                                        </p:tgtEl>
                                      </p:cBhvr>
                                    </p:cmd>
                                  </p:childTnLst>
                                </p:cTn>
                              </p:par>
                              <p:par>
                                <p:cTn id="7" presetID="1" presetClass="mediacall" presetSubtype="0" fill="hold" nodeType="withEffect">
                                  <p:stCondLst>
                                    <p:cond delay="0"/>
                                  </p:stCondLst>
                                  <p:childTnLst>
                                    <p:cmd type="call" cmd="playFrom(0.0)">
                                      <p:cBhvr>
                                        <p:cTn id="8" dur="30000" fill="hold"/>
                                        <p:tgtEl>
                                          <p:spTgt spid="5"/>
                                        </p:tgtEl>
                                      </p:cBhvr>
                                    </p:cmd>
                                  </p:childTnLst>
                                </p:cTn>
                              </p:par>
                              <p:par>
                                <p:cTn id="9" presetID="1" presetClass="mediacall" presetSubtype="0" fill="hold" nodeType="withEffect">
                                  <p:stCondLst>
                                    <p:cond delay="0"/>
                                  </p:stCondLst>
                                  <p:childTnLst>
                                    <p:cmd type="call" cmd="playFrom(0.0)">
                                      <p:cBhvr>
                                        <p:cTn id="10" dur="30000" fill="hold"/>
                                        <p:tgtEl>
                                          <p:spTgt spid="6"/>
                                        </p:tgtEl>
                                      </p:cBhvr>
                                    </p:cmd>
                                  </p:childTnLst>
                                </p:cTn>
                              </p:par>
                              <p:par>
                                <p:cTn id="11" presetID="1" presetClass="entr" presetSubtype="0" fill="hold" nodeType="with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1" restart="whenNotActive" fill="hold" evtFilter="cancelBubble" nodeType="interactiveSeq">
                <p:stCondLst>
                  <p:cond evt="onClick" delay="0">
                    <p:tgtEl>
                      <p:spTgt spid="4"/>
                    </p:tgtEl>
                  </p:cond>
                </p:stCondLst>
                <p:endSync evt="end" delay="0">
                  <p:rtn val="all"/>
                </p:endSync>
                <p:childTnLst>
                  <p:par>
                    <p:cTn id="22" fill="hold">
                      <p:stCondLst>
                        <p:cond delay="0"/>
                      </p:stCondLst>
                      <p:childTnLst>
                        <p:par>
                          <p:cTn id="23" fill="hold">
                            <p:stCondLst>
                              <p:cond delay="0"/>
                            </p:stCondLst>
                            <p:childTnLst>
                              <p:par>
                                <p:cTn id="24" presetID="2" presetClass="mediacall" presetSubtype="0" fill="hold" nodeType="clickEffect">
                                  <p:stCondLst>
                                    <p:cond delay="0"/>
                                  </p:stCondLst>
                                  <p:childTnLst>
                                    <p:cmd type="call" cmd="togglePause">
                                      <p:cBhvr>
                                        <p:cTn id="25" dur="1" fill="hold"/>
                                        <p:tgtEl>
                                          <p:spTgt spid="4"/>
                                        </p:tgtEl>
                                      </p:cBhvr>
                                    </p:cmd>
                                  </p:childTnLst>
                                </p:cTn>
                              </p:par>
                            </p:childTnLst>
                          </p:cTn>
                        </p:par>
                      </p:childTnLst>
                    </p:cTn>
                  </p:par>
                </p:childTnLst>
              </p:cTn>
              <p:nextCondLst>
                <p:cond evt="onClick" delay="0">
                  <p:tgtEl>
                    <p:spTgt spid="4"/>
                  </p:tgtEl>
                </p:cond>
              </p:nextCondLst>
            </p:seq>
            <p:seq concurrent="1" nextAc="seek">
              <p:cTn id="26" restart="whenNotActive" fill="hold" evtFilter="cancelBubble" nodeType="interactiveSeq">
                <p:stCondLst>
                  <p:cond evt="onClick" delay="0">
                    <p:tgtEl>
                      <p:spTgt spid="5"/>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5"/>
                                        </p:tgtEl>
                                      </p:cBhvr>
                                    </p:cmd>
                                  </p:childTnLst>
                                </p:cTn>
                              </p:par>
                            </p:childTnLst>
                          </p:cTn>
                        </p:par>
                      </p:childTnLst>
                    </p:cTn>
                  </p:par>
                </p:childTnLst>
              </p:cTn>
              <p:nextCondLst>
                <p:cond evt="onClick" delay="0">
                  <p:tgtEl>
                    <p:spTgt spid="5"/>
                  </p:tgtEl>
                </p:cond>
              </p:nextCondLst>
            </p:seq>
            <p:seq concurrent="1" nextAc="seek">
              <p:cTn id="31" restart="whenNotActive" fill="hold" evtFilter="cancelBubble" nodeType="interactiveSeq">
                <p:stCondLst>
                  <p:cond evt="onClick" delay="0">
                    <p:tgtEl>
                      <p:spTgt spid="6"/>
                    </p:tgtEl>
                  </p:cond>
                </p:stCondLst>
                <p:endSync evt="end" delay="0">
                  <p:rtn val="all"/>
                </p:endSync>
                <p:childTnLst>
                  <p:par>
                    <p:cTn id="32" fill="hold">
                      <p:stCondLst>
                        <p:cond delay="0"/>
                      </p:stCondLst>
                      <p:childTnLst>
                        <p:par>
                          <p:cTn id="33" fill="hold">
                            <p:stCondLst>
                              <p:cond delay="0"/>
                            </p:stCondLst>
                            <p:childTnLst>
                              <p:par>
                                <p:cTn id="34" presetID="2" presetClass="mediacall" presetSubtype="0" fill="hold" nodeType="clickEffect">
                                  <p:stCondLst>
                                    <p:cond delay="0"/>
                                  </p:stCondLst>
                                  <p:childTnLst>
                                    <p:cmd type="call" cmd="togglePause">
                                      <p:cBhvr>
                                        <p:cTn id="35" dur="1" fill="hold"/>
                                        <p:tgtEl>
                                          <p:spTgt spid="6"/>
                                        </p:tgtEl>
                                      </p:cBhvr>
                                    </p:cmd>
                                  </p:childTnLst>
                                </p:cTn>
                              </p:par>
                            </p:childTnLst>
                          </p:cTn>
                        </p:par>
                      </p:childTnLst>
                    </p:cTn>
                  </p:par>
                </p:childTnLst>
              </p:cTn>
              <p:nextCondLst>
                <p:cond evt="onClick" delay="0">
                  <p:tgtEl>
                    <p:spTgt spid="6"/>
                  </p:tgtEl>
                </p:cond>
              </p:nextCondLst>
            </p:seq>
            <p:video>
              <p:cMediaNode vol="80000">
                <p:cTn id="36" repeatCount="indefinite" fill="hold" display="0">
                  <p:stCondLst>
                    <p:cond delay="indefinite"/>
                  </p:stCondLst>
                  <p:endCondLst>
                    <p:cond evt="onNext" delay="0">
                      <p:tgtEl>
                        <p:sldTgt/>
                      </p:tgtEl>
                    </p:cond>
                  </p:endCondLst>
                </p:cTn>
                <p:tgtEl>
                  <p:spTgt spid="4"/>
                </p:tgtEl>
              </p:cMediaNode>
            </p:video>
            <p:video>
              <p:cMediaNode vol="80000">
                <p:cTn id="37" repeatCount="indefinite" fill="hold" display="0">
                  <p:stCondLst>
                    <p:cond delay="indefinite"/>
                  </p:stCondLst>
                  <p:endCondLst>
                    <p:cond evt="onNext" delay="0">
                      <p:tgtEl>
                        <p:sldTgt/>
                      </p:tgtEl>
                    </p:cond>
                  </p:endCondLst>
                </p:cTn>
                <p:tgtEl>
                  <p:spTgt spid="5"/>
                </p:tgtEl>
              </p:cMediaNode>
            </p:video>
            <p:video>
              <p:cMediaNode vol="80000">
                <p:cTn id="38" repeatCount="indefinite" fill="hold" display="0">
                  <p:stCondLst>
                    <p:cond delay="indefinite"/>
                  </p:stCondLst>
                  <p:endCondLst>
                    <p:cond evt="onNext" delay="0">
                      <p:tgtEl>
                        <p:sldTgt/>
                      </p:tgtEl>
                    </p:cond>
                  </p:endCondLst>
                </p:cTn>
                <p:tgtEl>
                  <p:spTgt spid="6"/>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5F85E-8C22-4818-951A-D364ADFDE742}"/>
              </a:ext>
            </a:extLst>
          </p:cNvPr>
          <p:cNvSpPr>
            <a:spLocks noGrp="1"/>
          </p:cNvSpPr>
          <p:nvPr>
            <p:ph type="title"/>
          </p:nvPr>
        </p:nvSpPr>
        <p:spPr/>
        <p:txBody>
          <a:bodyPr/>
          <a:lstStyle/>
          <a:p>
            <a:endParaRPr lang="en-GB"/>
          </a:p>
        </p:txBody>
      </p:sp>
      <p:pic>
        <p:nvPicPr>
          <p:cNvPr id="8" name="Content Placeholder 7">
            <a:extLst>
              <a:ext uri="{FF2B5EF4-FFF2-40B4-BE49-F238E27FC236}">
                <a16:creationId xmlns:a16="http://schemas.microsoft.com/office/drawing/2014/main" id="{BCB1DC16-A6FD-43BE-86EB-993A7AEC738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619750" y="3525044"/>
            <a:ext cx="952500" cy="952500"/>
          </a:xfrm>
        </p:spPr>
      </p:pic>
      <p:pic>
        <p:nvPicPr>
          <p:cNvPr id="4" name="Picture 3" descr="midblue.png">
            <a:extLst>
              <a:ext uri="{FF2B5EF4-FFF2-40B4-BE49-F238E27FC236}">
                <a16:creationId xmlns:a16="http://schemas.microsoft.com/office/drawing/2014/main" id="{90702D70-33EC-492C-9A5E-418BB1918B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Picture 4">
            <a:extLst>
              <a:ext uri="{FF2B5EF4-FFF2-40B4-BE49-F238E27FC236}">
                <a16:creationId xmlns:a16="http://schemas.microsoft.com/office/drawing/2014/main" id="{5E18CD65-C12C-4585-AE09-7F5ADBAE8E3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8200" y="-279623"/>
            <a:ext cx="10489438" cy="7417245"/>
          </a:xfrm>
          <a:prstGeom prst="rect">
            <a:avLst/>
          </a:prstGeom>
        </p:spPr>
      </p:pic>
      <p:sp>
        <p:nvSpPr>
          <p:cNvPr id="6" name="TextBox 5">
            <a:extLst>
              <a:ext uri="{FF2B5EF4-FFF2-40B4-BE49-F238E27FC236}">
                <a16:creationId xmlns:a16="http://schemas.microsoft.com/office/drawing/2014/main" id="{90FF154F-4E1B-40DE-9966-6635554D7368}"/>
              </a:ext>
            </a:extLst>
          </p:cNvPr>
          <p:cNvSpPr txBox="1"/>
          <p:nvPr/>
        </p:nvSpPr>
        <p:spPr>
          <a:xfrm>
            <a:off x="0" y="6271920"/>
            <a:ext cx="1219199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prstClr val="white"/>
                </a:solidFill>
                <a:effectLst/>
                <a:uLnTx/>
                <a:uFillTx/>
                <a:latin typeface="Calibri" panose="020F0502020204030204"/>
                <a:ea typeface="+mn-ea"/>
                <a:cs typeface="+mn-cs"/>
              </a:rPr>
              <a:t>The strength of a common goal</a:t>
            </a:r>
          </a:p>
        </p:txBody>
      </p:sp>
    </p:spTree>
    <p:extLst>
      <p:ext uri="{BB962C8B-B14F-4D97-AF65-F5344CB8AC3E}">
        <p14:creationId xmlns:p14="http://schemas.microsoft.com/office/powerpoint/2010/main" val="15742686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68980" y="68134"/>
            <a:ext cx="11497033" cy="523220"/>
          </a:xfrm>
          <a:prstGeom prst="rect">
            <a:avLst/>
          </a:prstGeom>
          <a:noFill/>
        </p:spPr>
        <p:txBody>
          <a:bodyPr wrap="square" rtlCol="0" anchor="t">
            <a:spAutoFit/>
          </a:bodyPr>
          <a:lstStyle/>
          <a:p>
            <a:r>
              <a:rPr lang="en-GB" sz="2800" dirty="0">
                <a:solidFill>
                  <a:schemeClr val="accent1">
                    <a:lumMod val="50000"/>
                  </a:schemeClr>
                </a:solidFill>
                <a:latin typeface="Helevtica"/>
                <a:ea typeface="+mj-ea"/>
                <a:cs typeface="+mj-cs"/>
              </a:rPr>
              <a:t>Sober summary</a:t>
            </a:r>
          </a:p>
        </p:txBody>
      </p:sp>
      <p:sp>
        <p:nvSpPr>
          <p:cNvPr id="3" name="TextBox 2">
            <a:extLst>
              <a:ext uri="{FF2B5EF4-FFF2-40B4-BE49-F238E27FC236}">
                <a16:creationId xmlns:a16="http://schemas.microsoft.com/office/drawing/2014/main" id="{BB576217-5DCD-53AF-A4C5-292766701F91}"/>
              </a:ext>
            </a:extLst>
          </p:cNvPr>
          <p:cNvSpPr txBox="1"/>
          <p:nvPr/>
        </p:nvSpPr>
        <p:spPr>
          <a:xfrm>
            <a:off x="520320" y="1845134"/>
            <a:ext cx="10218304" cy="2800767"/>
          </a:xfrm>
          <a:prstGeom prst="rect">
            <a:avLst/>
          </a:prstGeom>
          <a:noFill/>
        </p:spPr>
        <p:txBody>
          <a:bodyPr wrap="square" rtlCol="0">
            <a:spAutoFit/>
          </a:bodyPr>
          <a:lstStyle/>
          <a:p>
            <a:r>
              <a:rPr lang="en-GB" sz="2000" b="1" dirty="0">
                <a:latin typeface="Calibri" panose="020F0502020204030204" pitchFamily="34" charset="0"/>
                <a:cs typeface="Calibri" panose="020F0502020204030204" pitchFamily="34" charset="0"/>
              </a:rPr>
              <a:t>After 5 years of deep learning in Earth system modelling…</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 the scientific questions are still similar</a:t>
            </a:r>
          </a:p>
          <a:p>
            <a:r>
              <a:rPr lang="en-GB" sz="2000" b="1" dirty="0">
                <a:latin typeface="Calibri" panose="020F0502020204030204" pitchFamily="34" charset="0"/>
                <a:cs typeface="Calibri" panose="020F0502020204030204" pitchFamily="34" charset="0"/>
              </a:rPr>
              <a:t>… there are still only very few tools used in operations</a:t>
            </a:r>
          </a:p>
          <a:p>
            <a:r>
              <a:rPr lang="en-GB" sz="2000" b="1" dirty="0">
                <a:latin typeface="Calibri" panose="020F0502020204030204" pitchFamily="34" charset="0"/>
                <a:cs typeface="Calibri" panose="020F0502020204030204" pitchFamily="34" charset="0"/>
              </a:rPr>
              <a:t>... there is still a lack of comparability and access to data is still the biggest hurdle for progress </a:t>
            </a:r>
          </a:p>
          <a:p>
            <a:endParaRPr lang="en-GB" sz="2000" b="1" dirty="0">
              <a:latin typeface="Calibri" panose="020F0502020204030204" pitchFamily="34" charset="0"/>
              <a:cs typeface="Calibri" panose="020F0502020204030204" pitchFamily="34" charset="0"/>
            </a:endParaRPr>
          </a:p>
          <a:p>
            <a:r>
              <a:rPr lang="en-GB" sz="2000" b="1" dirty="0">
                <a:latin typeface="Calibri" panose="020F0502020204030204" pitchFamily="34" charset="0"/>
                <a:cs typeface="Calibri" panose="020F0502020204030204" pitchFamily="34" charset="0"/>
              </a:rPr>
              <a:t>But it is still not clear whether we will still do conventional modelling in 10 years from now…</a:t>
            </a:r>
          </a:p>
          <a:p>
            <a:r>
              <a:rPr lang="en-GB" sz="2000" b="1" dirty="0">
                <a:latin typeface="Calibri" panose="020F0502020204030204" pitchFamily="34" charset="0"/>
                <a:cs typeface="Calibri" panose="020F0502020204030204" pitchFamily="34" charset="0"/>
              </a:rPr>
              <a:t>and there is still loads of interesting science to be discovered.</a:t>
            </a:r>
          </a:p>
          <a:p>
            <a:endParaRPr lang="en-GB" sz="1600" b="1" dirty="0">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063974142"/>
      </p:ext>
    </p:extLst>
  </p:cSld>
  <p:clrMapOvr>
    <a:masterClrMapping/>
  </p:clrMapOvr>
  <mc:AlternateContent xmlns:mc="http://schemas.openxmlformats.org/markup-compatibility/2006">
    <mc:Choice xmlns:p14="http://schemas.microsoft.com/office/powerpoint/2010/main" Requires="p14">
      <p:transition spd="slow" p14:dur="2000" advTm="144715"/>
    </mc:Choice>
    <mc:Fallback>
      <p:transition spd="slow" advTm="14471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57727" y="12221"/>
            <a:ext cx="111115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Machine Learning – Why in Earth System modelling</a:t>
            </a:r>
          </a:p>
        </p:txBody>
      </p:sp>
      <p:sp>
        <p:nvSpPr>
          <p:cNvPr id="7" name="TextBox 6">
            <a:extLst>
              <a:ext uri="{FF2B5EF4-FFF2-40B4-BE49-F238E27FC236}">
                <a16:creationId xmlns:a16="http://schemas.microsoft.com/office/drawing/2014/main" id="{8393F2F4-4166-4509-90B0-FD6947640854}"/>
              </a:ext>
            </a:extLst>
          </p:cNvPr>
          <p:cNvSpPr txBox="1"/>
          <p:nvPr/>
        </p:nvSpPr>
        <p:spPr>
          <a:xfrm>
            <a:off x="443026" y="2347692"/>
            <a:ext cx="5738699" cy="2585323"/>
          </a:xfrm>
          <a:prstGeom prst="rect">
            <a:avLst/>
          </a:prstGeom>
          <a:noFill/>
        </p:spPr>
        <p:txBody>
          <a:bodyPr wrap="square" rtlCol="0">
            <a:spAutoFit/>
          </a:bodyPr>
          <a:lstStyle/>
          <a:p>
            <a:r>
              <a:rPr lang="en-GB" b="1" dirty="0"/>
              <a:t>Earth system science is difficult as the Earth system is huge, complex and chaotic, and as the resolution of our models is limited</a:t>
            </a:r>
          </a:p>
          <a:p>
            <a:endParaRPr lang="en-GB" dirty="0"/>
          </a:p>
          <a:p>
            <a:r>
              <a:rPr lang="en-GB" b="1" dirty="0"/>
              <a:t>However, we have a huge amount of observations and Earth system data</a:t>
            </a:r>
          </a:p>
          <a:p>
            <a:endParaRPr lang="en-GB" b="1" dirty="0"/>
          </a:p>
          <a:p>
            <a:pPr marL="285750" indent="-285750">
              <a:buFont typeface="Wingdings" panose="05000000000000000000" pitchFamily="2" charset="2"/>
              <a:buChar char="Ø"/>
            </a:pPr>
            <a:r>
              <a:rPr lang="en-GB" b="1" dirty="0"/>
              <a:t>There are many application areas for machine learning in Earth system science</a:t>
            </a:r>
            <a:endParaRPr lang="en-GB" dirty="0"/>
          </a:p>
        </p:txBody>
      </p:sp>
      <p:pic>
        <p:nvPicPr>
          <p:cNvPr id="13" name="Picture 12" descr="Earth6.png">
            <a:extLst>
              <a:ext uri="{FF2B5EF4-FFF2-40B4-BE49-F238E27FC236}">
                <a16:creationId xmlns:a16="http://schemas.microsoft.com/office/drawing/2014/main" id="{47038C50-EBFE-4DA7-90A5-F8B05898A6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1934" y="3955453"/>
            <a:ext cx="5110065" cy="2902547"/>
          </a:xfrm>
          <a:prstGeom prst="rect">
            <a:avLst/>
          </a:prstGeom>
        </p:spPr>
      </p:pic>
      <p:pic>
        <p:nvPicPr>
          <p:cNvPr id="6" name="Picture 5" descr="A satellite image of the earth&#10;&#10;Description automatically generated with medium confidence">
            <a:extLst>
              <a:ext uri="{FF2B5EF4-FFF2-40B4-BE49-F238E27FC236}">
                <a16:creationId xmlns:a16="http://schemas.microsoft.com/office/drawing/2014/main" id="{D019F0A0-032E-47DD-AEC7-2B7B694D89B3}"/>
              </a:ext>
            </a:extLst>
          </p:cNvPr>
          <p:cNvPicPr>
            <a:picLocks noChangeAspect="1"/>
          </p:cNvPicPr>
          <p:nvPr/>
        </p:nvPicPr>
        <p:blipFill rotWithShape="1">
          <a:blip r:embed="rId4">
            <a:extLst>
              <a:ext uri="{28A0092B-C50C-407E-A947-70E740481C1C}">
                <a14:useLocalDpi xmlns:a14="http://schemas.microsoft.com/office/drawing/2010/main" val="0"/>
              </a:ext>
            </a:extLst>
          </a:blip>
          <a:srcRect l="23425" t="2615" r="23292" b="2657"/>
          <a:stretch/>
        </p:blipFill>
        <p:spPr>
          <a:xfrm>
            <a:off x="8714921" y="580632"/>
            <a:ext cx="3477079" cy="3477079"/>
          </a:xfrm>
          <a:prstGeom prst="rect">
            <a:avLst/>
          </a:prstGeom>
        </p:spPr>
      </p:pic>
      <p:sp>
        <p:nvSpPr>
          <p:cNvPr id="8" name="TextBox 7">
            <a:extLst>
              <a:ext uri="{FF2B5EF4-FFF2-40B4-BE49-F238E27FC236}">
                <a16:creationId xmlns:a16="http://schemas.microsoft.com/office/drawing/2014/main" id="{A66881BE-41A2-47CC-AAB0-8C11B3B28B51}"/>
              </a:ext>
            </a:extLst>
          </p:cNvPr>
          <p:cNvSpPr txBox="1"/>
          <p:nvPr/>
        </p:nvSpPr>
        <p:spPr>
          <a:xfrm>
            <a:off x="633415" y="1165529"/>
            <a:ext cx="1162966"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GB" sz="2800" dirty="0"/>
              <a:t>Inputs</a:t>
            </a:r>
          </a:p>
        </p:txBody>
      </p:sp>
      <p:sp>
        <p:nvSpPr>
          <p:cNvPr id="9" name="TextBox 8">
            <a:extLst>
              <a:ext uri="{FF2B5EF4-FFF2-40B4-BE49-F238E27FC236}">
                <a16:creationId xmlns:a16="http://schemas.microsoft.com/office/drawing/2014/main" id="{001E1607-E5B7-423B-A039-A1721D9E1B40}"/>
              </a:ext>
            </a:extLst>
          </p:cNvPr>
          <p:cNvSpPr txBox="1"/>
          <p:nvPr/>
        </p:nvSpPr>
        <p:spPr>
          <a:xfrm>
            <a:off x="5460053" y="1157897"/>
            <a:ext cx="1432560" cy="52322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GB" sz="2800" dirty="0"/>
              <a:t>Outputs</a:t>
            </a:r>
          </a:p>
        </p:txBody>
      </p:sp>
      <p:sp>
        <p:nvSpPr>
          <p:cNvPr id="10" name="TextBox 9">
            <a:extLst>
              <a:ext uri="{FF2B5EF4-FFF2-40B4-BE49-F238E27FC236}">
                <a16:creationId xmlns:a16="http://schemas.microsoft.com/office/drawing/2014/main" id="{7197595C-7495-4C1E-AB26-E1235AC5235A}"/>
              </a:ext>
            </a:extLst>
          </p:cNvPr>
          <p:cNvSpPr txBox="1"/>
          <p:nvPr/>
        </p:nvSpPr>
        <p:spPr>
          <a:xfrm>
            <a:off x="2588860" y="982631"/>
            <a:ext cx="2106965"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b="1" dirty="0"/>
              <a:t>machine learning</a:t>
            </a:r>
          </a:p>
        </p:txBody>
      </p:sp>
      <p:cxnSp>
        <p:nvCxnSpPr>
          <p:cNvPr id="11" name="Straight Arrow Connector 10">
            <a:extLst>
              <a:ext uri="{FF2B5EF4-FFF2-40B4-BE49-F238E27FC236}">
                <a16:creationId xmlns:a16="http://schemas.microsoft.com/office/drawing/2014/main" id="{D5B6EC93-A5AE-469E-B6B6-180BE0232FF8}"/>
              </a:ext>
            </a:extLst>
          </p:cNvPr>
          <p:cNvCxnSpPr>
            <a:cxnSpLocks/>
          </p:cNvCxnSpPr>
          <p:nvPr/>
        </p:nvCxnSpPr>
        <p:spPr>
          <a:xfrm>
            <a:off x="2064258" y="1427139"/>
            <a:ext cx="3143960" cy="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46421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06B9094E-509D-134A-B1F6-8BB0FED5204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85811" y="3121203"/>
            <a:ext cx="4706189" cy="332906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E80E611-078C-0C4D-A444-7C8AF6736CE2}"/>
              </a:ext>
            </a:extLst>
          </p:cNvPr>
          <p:cNvSpPr txBox="1"/>
          <p:nvPr/>
        </p:nvSpPr>
        <p:spPr>
          <a:xfrm>
            <a:off x="392218" y="1225360"/>
            <a:ext cx="5492468" cy="1815882"/>
          </a:xfrm>
          <a:prstGeom prst="rect">
            <a:avLst/>
          </a:prstGeom>
          <a:noFill/>
        </p:spPr>
        <p:txBody>
          <a:bodyPr wrap="square" rtlCol="0">
            <a:spAutoFit/>
          </a:bodyPr>
          <a:lstStyle/>
          <a:p>
            <a:r>
              <a:rPr lang="en-US" sz="1600" dirty="0"/>
              <a:t>To learn IFS forecast error in 2m temperature and 10m wind with respect to station measurements (SYNOP) using three different machine learning techniques</a:t>
            </a:r>
          </a:p>
          <a:p>
            <a:endParaRPr lang="en-GB" sz="1600" dirty="0"/>
          </a:p>
          <a:p>
            <a:r>
              <a:rPr lang="en-US" sz="1600" b="1" dirty="0"/>
              <a:t>Figures:</a:t>
            </a:r>
            <a:r>
              <a:rPr lang="en-US" sz="1600" dirty="0"/>
              <a:t> Change in error for individual stations (left) and mean change for all stations (right)</a:t>
            </a:r>
          </a:p>
          <a:p>
            <a:endParaRPr lang="en-US" sz="1600" dirty="0"/>
          </a:p>
        </p:txBody>
      </p:sp>
      <p:sp>
        <p:nvSpPr>
          <p:cNvPr id="17" name="Rectangle 16">
            <a:extLst>
              <a:ext uri="{FF2B5EF4-FFF2-40B4-BE49-F238E27FC236}">
                <a16:creationId xmlns:a16="http://schemas.microsoft.com/office/drawing/2014/main" id="{A5B05E9A-C281-9E44-8E13-F6318109001D}"/>
              </a:ext>
            </a:extLst>
          </p:cNvPr>
          <p:cNvSpPr/>
          <p:nvPr/>
        </p:nvSpPr>
        <p:spPr>
          <a:xfrm>
            <a:off x="310865" y="110151"/>
            <a:ext cx="11811268" cy="461537"/>
          </a:xfrm>
          <a:prstGeom prst="rect">
            <a:avLst/>
          </a:prstGeom>
        </p:spPr>
        <p:txBody>
          <a:bodyPr wrap="square">
            <a:spAutoFit/>
          </a:bodyPr>
          <a:lstStyle/>
          <a:p>
            <a:r>
              <a:rPr lang="en-GB" sz="2399" dirty="0">
                <a:solidFill>
                  <a:schemeClr val="accent1">
                    <a:lumMod val="75000"/>
                  </a:schemeClr>
                </a:solidFill>
              </a:rPr>
              <a:t>Phase I: We have reached some limits regarding the data</a:t>
            </a:r>
            <a:endParaRPr lang="en-US" sz="2399" dirty="0">
              <a:solidFill>
                <a:schemeClr val="accent1">
                  <a:lumMod val="75000"/>
                </a:schemeClr>
              </a:solidFill>
            </a:endParaRPr>
          </a:p>
        </p:txBody>
      </p:sp>
      <p:grpSp>
        <p:nvGrpSpPr>
          <p:cNvPr id="24" name="Group 23">
            <a:extLst>
              <a:ext uri="{FF2B5EF4-FFF2-40B4-BE49-F238E27FC236}">
                <a16:creationId xmlns:a16="http://schemas.microsoft.com/office/drawing/2014/main" id="{3F50D855-4DDC-7A4E-97D5-A467BF19FEDC}"/>
              </a:ext>
            </a:extLst>
          </p:cNvPr>
          <p:cNvGrpSpPr/>
          <p:nvPr/>
        </p:nvGrpSpPr>
        <p:grpSpPr>
          <a:xfrm>
            <a:off x="392218" y="3448632"/>
            <a:ext cx="6929003" cy="3299217"/>
            <a:chOff x="5057819" y="2809099"/>
            <a:chExt cx="6930808" cy="3300076"/>
          </a:xfrm>
        </p:grpSpPr>
        <p:pic>
          <p:nvPicPr>
            <p:cNvPr id="18" name="Picture 2">
              <a:extLst>
                <a:ext uri="{FF2B5EF4-FFF2-40B4-BE49-F238E27FC236}">
                  <a16:creationId xmlns:a16="http://schemas.microsoft.com/office/drawing/2014/main" id="{A990C46C-20EF-1C47-ADFC-9F34EECD14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7819" y="2809099"/>
              <a:ext cx="6930808" cy="3300076"/>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a:extLst>
                <a:ext uri="{FF2B5EF4-FFF2-40B4-BE49-F238E27FC236}">
                  <a16:creationId xmlns:a16="http://schemas.microsoft.com/office/drawing/2014/main" id="{B2E6F5D9-9AD2-DF43-89FD-098FD9F08E90}"/>
                </a:ext>
              </a:extLst>
            </p:cNvPr>
            <p:cNvSpPr txBox="1"/>
            <p:nvPr/>
          </p:nvSpPr>
          <p:spPr>
            <a:xfrm>
              <a:off x="11194743" y="5801398"/>
              <a:ext cx="662361" cy="307777"/>
            </a:xfrm>
            <a:prstGeom prst="rect">
              <a:avLst/>
            </a:prstGeom>
            <a:noFill/>
          </p:spPr>
          <p:txBody>
            <a:bodyPr wrap="none" rtlCol="0">
              <a:spAutoFit/>
            </a:bodyPr>
            <a:lstStyle/>
            <a:p>
              <a:r>
                <a:rPr lang="en-US" sz="1400"/>
                <a:t>Better</a:t>
              </a:r>
            </a:p>
          </p:txBody>
        </p:sp>
        <p:sp>
          <p:nvSpPr>
            <p:cNvPr id="22" name="TextBox 21">
              <a:extLst>
                <a:ext uri="{FF2B5EF4-FFF2-40B4-BE49-F238E27FC236}">
                  <a16:creationId xmlns:a16="http://schemas.microsoft.com/office/drawing/2014/main" id="{EA98B40C-8636-3142-BF4B-9D8897D06F5B}"/>
                </a:ext>
              </a:extLst>
            </p:cNvPr>
            <p:cNvSpPr txBox="1"/>
            <p:nvPr/>
          </p:nvSpPr>
          <p:spPr>
            <a:xfrm>
              <a:off x="11194743" y="2878759"/>
              <a:ext cx="699166" cy="307777"/>
            </a:xfrm>
            <a:prstGeom prst="rect">
              <a:avLst/>
            </a:prstGeom>
            <a:noFill/>
          </p:spPr>
          <p:txBody>
            <a:bodyPr wrap="none" rtlCol="0">
              <a:spAutoFit/>
            </a:bodyPr>
            <a:lstStyle/>
            <a:p>
              <a:r>
                <a:rPr lang="en-US" sz="1400"/>
                <a:t>Worse</a:t>
              </a:r>
            </a:p>
          </p:txBody>
        </p:sp>
        <p:sp>
          <p:nvSpPr>
            <p:cNvPr id="23" name="TextBox 22">
              <a:extLst>
                <a:ext uri="{FF2B5EF4-FFF2-40B4-BE49-F238E27FC236}">
                  <a16:creationId xmlns:a16="http://schemas.microsoft.com/office/drawing/2014/main" id="{586543F3-2BA9-8A49-A632-FB755D8E8338}"/>
                </a:ext>
              </a:extLst>
            </p:cNvPr>
            <p:cNvSpPr txBox="1"/>
            <p:nvPr/>
          </p:nvSpPr>
          <p:spPr>
            <a:xfrm>
              <a:off x="11125333" y="4358289"/>
              <a:ext cx="436338" cy="369204"/>
            </a:xfrm>
            <a:prstGeom prst="rect">
              <a:avLst/>
            </a:prstGeom>
            <a:noFill/>
          </p:spPr>
          <p:txBody>
            <a:bodyPr wrap="none" rtlCol="0">
              <a:spAutoFit/>
            </a:bodyPr>
            <a:lstStyle/>
            <a:p>
              <a:r>
                <a:rPr lang="en-US" sz="1799" baseline="30000" err="1"/>
                <a:t>o</a:t>
              </a:r>
              <a:r>
                <a:rPr lang="en-US" sz="1799" err="1"/>
                <a:t>C</a:t>
              </a:r>
              <a:endParaRPr lang="en-US" sz="1799"/>
            </a:p>
          </p:txBody>
        </p:sp>
      </p:grpSp>
      <p:pic>
        <p:nvPicPr>
          <p:cNvPr id="3" name="Picture 2" descr="Graphical user interface, text, application&#10;&#10;Description automatically generated">
            <a:extLst>
              <a:ext uri="{FF2B5EF4-FFF2-40B4-BE49-F238E27FC236}">
                <a16:creationId xmlns:a16="http://schemas.microsoft.com/office/drawing/2014/main" id="{C984B130-0C9F-471B-9449-D5DC990DA385}"/>
              </a:ext>
            </a:extLst>
          </p:cNvPr>
          <p:cNvPicPr>
            <a:picLocks noChangeAspect="1"/>
          </p:cNvPicPr>
          <p:nvPr/>
        </p:nvPicPr>
        <p:blipFill>
          <a:blip r:embed="rId4"/>
          <a:stretch>
            <a:fillRect/>
          </a:stretch>
        </p:blipFill>
        <p:spPr>
          <a:xfrm>
            <a:off x="8915223" y="1997195"/>
            <a:ext cx="3105310" cy="1124008"/>
          </a:xfrm>
          <a:prstGeom prst="rect">
            <a:avLst/>
          </a:prstGeom>
        </p:spPr>
      </p:pic>
      <p:pic>
        <p:nvPicPr>
          <p:cNvPr id="8" name="Graphic 7">
            <a:extLst>
              <a:ext uri="{FF2B5EF4-FFF2-40B4-BE49-F238E27FC236}">
                <a16:creationId xmlns:a16="http://schemas.microsoft.com/office/drawing/2014/main" id="{37464BE2-6733-4945-91DC-585ACADA8EF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216499" y="2079813"/>
            <a:ext cx="2290370" cy="851906"/>
          </a:xfrm>
          <a:prstGeom prst="rect">
            <a:avLst/>
          </a:prstGeom>
        </p:spPr>
      </p:pic>
      <p:sp>
        <p:nvSpPr>
          <p:cNvPr id="14" name="TextBox 13">
            <a:extLst>
              <a:ext uri="{FF2B5EF4-FFF2-40B4-BE49-F238E27FC236}">
                <a16:creationId xmlns:a16="http://schemas.microsoft.com/office/drawing/2014/main" id="{B17165D5-181C-4D28-A339-C0474397AD77}"/>
              </a:ext>
            </a:extLst>
          </p:cNvPr>
          <p:cNvSpPr txBox="1"/>
          <p:nvPr/>
        </p:nvSpPr>
        <p:spPr>
          <a:xfrm>
            <a:off x="7226528" y="6549876"/>
            <a:ext cx="4970585" cy="307777"/>
          </a:xfrm>
          <a:prstGeom prst="rect">
            <a:avLst/>
          </a:prstGeom>
          <a:noFill/>
        </p:spPr>
        <p:txBody>
          <a:bodyPr wrap="square" lIns="91440" tIns="45720" rIns="91440" bIns="45720" rtlCol="0" anchor="t">
            <a:spAutoFit/>
          </a:bodyPr>
          <a:lstStyle/>
          <a:p>
            <a:r>
              <a:rPr lang="de-DE" sz="1400" dirty="0"/>
              <a:t>Cooper, Ben </a:t>
            </a:r>
            <a:r>
              <a:rPr lang="de-DE" sz="1400" dirty="0" err="1"/>
              <a:t>Bouallegue</a:t>
            </a:r>
            <a:r>
              <a:rPr lang="de-DE" sz="1400" dirty="0"/>
              <a:t>, </a:t>
            </a:r>
            <a:r>
              <a:rPr lang="de-DE" sz="1400" dirty="0" err="1"/>
              <a:t>Chantry</a:t>
            </a:r>
            <a:r>
              <a:rPr lang="de-DE" sz="1400" dirty="0"/>
              <a:t>, Dueben, Bechtold, </a:t>
            </a:r>
            <a:r>
              <a:rPr lang="de-DE" sz="1400" dirty="0" err="1"/>
              <a:t>Sandu</a:t>
            </a:r>
            <a:endParaRPr lang="en-GB" sz="1400" dirty="0"/>
          </a:p>
        </p:txBody>
      </p:sp>
    </p:spTree>
    <p:extLst>
      <p:ext uri="{BB962C8B-B14F-4D97-AF65-F5344CB8AC3E}">
        <p14:creationId xmlns:p14="http://schemas.microsoft.com/office/powerpoint/2010/main" val="911194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F97D4-DC21-F939-7033-6073F9231EC7}"/>
              </a:ext>
            </a:extLst>
          </p:cNvPr>
          <p:cNvSpPr>
            <a:spLocks noGrp="1"/>
          </p:cNvSpPr>
          <p:nvPr>
            <p:ph type="title"/>
          </p:nvPr>
        </p:nvSpPr>
        <p:spPr/>
        <p:txBody>
          <a:bodyPr/>
          <a:lstStyle/>
          <a:p>
            <a:r>
              <a:rPr lang="en-US" dirty="0"/>
              <a:t>Ensemble size</a:t>
            </a:r>
          </a:p>
        </p:txBody>
      </p:sp>
      <p:pic>
        <p:nvPicPr>
          <p:cNvPr id="7" name="Content Placeholder 6" descr="Chart, diagram&#10;&#10;Description automatically generated">
            <a:extLst>
              <a:ext uri="{FF2B5EF4-FFF2-40B4-BE49-F238E27FC236}">
                <a16:creationId xmlns:a16="http://schemas.microsoft.com/office/drawing/2014/main" id="{4101C97F-A079-6263-B17D-2D6C93D38328}"/>
              </a:ext>
            </a:extLst>
          </p:cNvPr>
          <p:cNvPicPr>
            <a:picLocks noGrp="1" noChangeAspect="1"/>
          </p:cNvPicPr>
          <p:nvPr>
            <p:ph sz="quarter" idx="14"/>
          </p:nvPr>
        </p:nvPicPr>
        <p:blipFill>
          <a:blip r:embed="rId2"/>
          <a:stretch>
            <a:fillRect/>
          </a:stretch>
        </p:blipFill>
        <p:spPr>
          <a:xfrm>
            <a:off x="1081588" y="880641"/>
            <a:ext cx="5760000" cy="3600000"/>
          </a:xfrm>
        </p:spPr>
      </p:pic>
      <p:sp>
        <p:nvSpPr>
          <p:cNvPr id="4" name="Slide Number Placeholder 3">
            <a:extLst>
              <a:ext uri="{FF2B5EF4-FFF2-40B4-BE49-F238E27FC236}">
                <a16:creationId xmlns:a16="http://schemas.microsoft.com/office/drawing/2014/main" id="{86C2F67F-DF22-1188-E5A7-84D4D401D94C}"/>
              </a:ext>
            </a:extLst>
          </p:cNvPr>
          <p:cNvSpPr>
            <a:spLocks noGrp="1"/>
          </p:cNvSpPr>
          <p:nvPr>
            <p:ph type="sldNum" sz="quarter" idx="10"/>
          </p:nvPr>
        </p:nvSpPr>
        <p:spPr/>
        <p:txBody>
          <a:bodyPr/>
          <a:lstStyle/>
          <a:p>
            <a:fld id="{E4AB80EA-DB86-D849-B86F-15DAF31F0474}" type="slidenum">
              <a:rPr lang="en-US" smtClean="0"/>
              <a:pPr/>
              <a:t>31</a:t>
            </a:fld>
            <a:endParaRPr lang="en-US"/>
          </a:p>
        </p:txBody>
      </p:sp>
      <p:sp>
        <p:nvSpPr>
          <p:cNvPr id="5" name="Footer Placeholder 4">
            <a:extLst>
              <a:ext uri="{FF2B5EF4-FFF2-40B4-BE49-F238E27FC236}">
                <a16:creationId xmlns:a16="http://schemas.microsoft.com/office/drawing/2014/main" id="{7810FD17-C97D-FEF7-4385-ECDA35D707C9}"/>
              </a:ext>
            </a:extLst>
          </p:cNvPr>
          <p:cNvSpPr>
            <a:spLocks noGrp="1"/>
          </p:cNvSpPr>
          <p:nvPr>
            <p:ph type="ftr" sz="quarter" idx="3"/>
          </p:nvPr>
        </p:nvSpPr>
        <p:spPr/>
        <p:txBody>
          <a:bodyPr/>
          <a:lstStyle/>
          <a:p>
            <a:pPr algn="ctr"/>
            <a:r>
              <a:rPr lang="en-US"/>
              <a:t>European Centre for Medium-Range Weather Forecasts</a:t>
            </a:r>
          </a:p>
        </p:txBody>
      </p:sp>
      <p:sp>
        <p:nvSpPr>
          <p:cNvPr id="8" name="TextBox 7">
            <a:extLst>
              <a:ext uri="{FF2B5EF4-FFF2-40B4-BE49-F238E27FC236}">
                <a16:creationId xmlns:a16="http://schemas.microsoft.com/office/drawing/2014/main" id="{F21C7E0A-8F3F-AB63-0F45-287D016D95B5}"/>
              </a:ext>
            </a:extLst>
          </p:cNvPr>
          <p:cNvSpPr txBox="1"/>
          <p:nvPr/>
        </p:nvSpPr>
        <p:spPr>
          <a:xfrm>
            <a:off x="7158169" y="880642"/>
            <a:ext cx="4295191" cy="4247317"/>
          </a:xfrm>
          <a:prstGeom prst="rect">
            <a:avLst/>
          </a:prstGeom>
          <a:noFill/>
        </p:spPr>
        <p:txBody>
          <a:bodyPr wrap="square" rtlCol="0">
            <a:spAutoFit/>
          </a:bodyPr>
          <a:lstStyle/>
          <a:p>
            <a:pPr marL="285750" indent="-285750">
              <a:buFont typeface="Arial" panose="020B0604020202020204" pitchFamily="34" charset="0"/>
              <a:buChar char="•"/>
            </a:pPr>
            <a:r>
              <a:rPr lang="en-US" dirty="0"/>
              <a:t>Ensemble size was </a:t>
            </a:r>
            <a:r>
              <a:rPr lang="en-US" b="1" dirty="0"/>
              <a:t>32</a:t>
            </a:r>
            <a:r>
              <a:rPr lang="en-US" dirty="0"/>
              <a:t> in 1992</a:t>
            </a:r>
          </a:p>
          <a:p>
            <a:pPr marL="285750" indent="-285750">
              <a:buFont typeface="Arial" panose="020B0604020202020204" pitchFamily="34" charset="0"/>
              <a:buChar char="•"/>
            </a:pPr>
            <a:r>
              <a:rPr lang="en-US" dirty="0"/>
              <a:t>increased to </a:t>
            </a:r>
            <a:r>
              <a:rPr lang="en-US" b="1" dirty="0"/>
              <a:t>50</a:t>
            </a:r>
            <a:r>
              <a:rPr lang="en-US" dirty="0"/>
              <a:t> in 1996</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a:t>What is the right balance between resolution increases and increases in ensemble size?</a:t>
            </a:r>
          </a:p>
          <a:p>
            <a:pPr marL="285750" indent="-285750">
              <a:buFont typeface="Arial" panose="020B0604020202020204" pitchFamily="34" charset="0"/>
              <a:buChar char="•"/>
            </a:pPr>
            <a:r>
              <a:rPr lang="en-US" dirty="0"/>
              <a:t>The answer depends on variables and lead times </a:t>
            </a:r>
          </a:p>
          <a:p>
            <a:pPr marL="285750" indent="-285750">
              <a:buFont typeface="Arial" panose="020B0604020202020204" pitchFamily="34" charset="0"/>
              <a:buChar char="•"/>
            </a:pPr>
            <a:r>
              <a:rPr lang="en-US" dirty="0"/>
              <a:t>For the extended-range increasing ensemble size is more beneficial than increasing horizontal resolution at present</a:t>
            </a:r>
          </a:p>
          <a:p>
            <a:pPr marL="285750" indent="-285750">
              <a:buFont typeface="Arial" panose="020B0604020202020204" pitchFamily="34" charset="0"/>
              <a:buChar char="•"/>
            </a:pPr>
            <a:r>
              <a:rPr lang="en-US" dirty="0"/>
              <a:t>Ensemble size will increase to </a:t>
            </a:r>
            <a:r>
              <a:rPr lang="en-US" b="1" dirty="0"/>
              <a:t>100</a:t>
            </a:r>
            <a:r>
              <a:rPr lang="en-US" dirty="0"/>
              <a:t> in 2023 for the extended-range forecasts</a:t>
            </a:r>
          </a:p>
        </p:txBody>
      </p:sp>
      <p:sp>
        <p:nvSpPr>
          <p:cNvPr id="9" name="TextBox 8">
            <a:extLst>
              <a:ext uri="{FF2B5EF4-FFF2-40B4-BE49-F238E27FC236}">
                <a16:creationId xmlns:a16="http://schemas.microsoft.com/office/drawing/2014/main" id="{118B1CDD-667A-38AA-E8F3-510F871CDACC}"/>
              </a:ext>
            </a:extLst>
          </p:cNvPr>
          <p:cNvSpPr txBox="1"/>
          <p:nvPr/>
        </p:nvSpPr>
        <p:spPr>
          <a:xfrm>
            <a:off x="1166360" y="4767943"/>
            <a:ext cx="5675229" cy="523220"/>
          </a:xfrm>
          <a:prstGeom prst="rect">
            <a:avLst/>
          </a:prstGeom>
          <a:noFill/>
        </p:spPr>
        <p:txBody>
          <a:bodyPr wrap="square" rtlCol="0">
            <a:spAutoFit/>
          </a:bodyPr>
          <a:lstStyle/>
          <a:p>
            <a:r>
              <a:rPr lang="en-US" sz="1400" dirty="0"/>
              <a:t>see also </a:t>
            </a:r>
            <a:r>
              <a:rPr lang="en-US" sz="1400" dirty="0">
                <a:hlinkClick r:id="rId3"/>
              </a:rPr>
              <a:t>https://www.ecmwf.int/en/newsletter/157/news/how-many-ensemble-members-are-desirable</a:t>
            </a:r>
            <a:endParaRPr lang="en-US" sz="1400" dirty="0"/>
          </a:p>
        </p:txBody>
      </p:sp>
    </p:spTree>
    <p:extLst>
      <p:ext uri="{BB962C8B-B14F-4D97-AF65-F5344CB8AC3E}">
        <p14:creationId xmlns:p14="http://schemas.microsoft.com/office/powerpoint/2010/main" val="706846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3" end="3"/>
                                            </p:txEl>
                                          </p:spTgt>
                                        </p:tgtEl>
                                        <p:attrNameLst>
                                          <p:attrName>style.visibility</p:attrName>
                                        </p:attrNameLst>
                                      </p:cBhvr>
                                      <p:to>
                                        <p:strVal val="visible"/>
                                      </p:to>
                                    </p:set>
                                    <p:anim calcmode="lin" valueType="num">
                                      <p:cBhvr additive="base">
                                        <p:cTn id="7"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4" end="4"/>
                                            </p:txEl>
                                          </p:spTgt>
                                        </p:tgtEl>
                                        <p:attrNameLst>
                                          <p:attrName>style.visibility</p:attrName>
                                        </p:attrNameLst>
                                      </p:cBhvr>
                                      <p:to>
                                        <p:strVal val="visible"/>
                                      </p:to>
                                    </p:set>
                                    <p:anim calcmode="lin" valueType="num">
                                      <p:cBhvr additive="base">
                                        <p:cTn id="13"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4" end="4"/>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xEl>
                                              <p:pRg st="5" end="5"/>
                                            </p:txEl>
                                          </p:spTgt>
                                        </p:tgtEl>
                                        <p:attrNameLst>
                                          <p:attrName>style.visibility</p:attrName>
                                        </p:attrNameLst>
                                      </p:cBhvr>
                                      <p:to>
                                        <p:strVal val="visible"/>
                                      </p:to>
                                    </p:set>
                                    <p:anim calcmode="lin" valueType="num">
                                      <p:cBhvr additive="base">
                                        <p:cTn id="17"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8">
                                            <p:txEl>
                                              <p:pRg st="6" end="6"/>
                                            </p:txEl>
                                          </p:spTgt>
                                        </p:tgtEl>
                                        <p:attrNameLst>
                                          <p:attrName>style.visibility</p:attrName>
                                        </p:attrNameLst>
                                      </p:cBhvr>
                                      <p:to>
                                        <p:strVal val="visible"/>
                                      </p:to>
                                    </p:set>
                                    <p:anim calcmode="lin" valueType="num">
                                      <p:cBhvr additive="base">
                                        <p:cTn id="21" dur="500" fill="hold"/>
                                        <p:tgtEl>
                                          <p:spTgt spid="8">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8">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2" name="Picture 11" descr="A screenshot of a cell phone&#10;&#10;Description automatically generated">
            <a:extLst>
              <a:ext uri="{FF2B5EF4-FFF2-40B4-BE49-F238E27FC236}">
                <a16:creationId xmlns:a16="http://schemas.microsoft.com/office/drawing/2014/main" id="{837F4A13-8296-4087-BA17-6FC05F8A8C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13321" y="3360756"/>
            <a:ext cx="4973419" cy="2835871"/>
          </a:xfrm>
          <a:prstGeom prst="rect">
            <a:avLst/>
          </a:prstGeom>
        </p:spPr>
      </p:pic>
      <p:pic>
        <p:nvPicPr>
          <p:cNvPr id="8" name="Picture 2" descr="A close up of a device&#10;&#10;Description automatically generated">
            <a:extLst>
              <a:ext uri="{FF2B5EF4-FFF2-40B4-BE49-F238E27FC236}">
                <a16:creationId xmlns:a16="http://schemas.microsoft.com/office/drawing/2014/main" id="{9780C428-9FEE-4183-9073-1537ECB36BDD}"/>
              </a:ext>
            </a:extLst>
          </p:cNvPr>
          <p:cNvPicPr>
            <a:picLocks noChangeAspect="1"/>
          </p:cNvPicPr>
          <p:nvPr/>
        </p:nvPicPr>
        <p:blipFill>
          <a:blip r:embed="rId5"/>
          <a:stretch>
            <a:fillRect/>
          </a:stretch>
        </p:blipFill>
        <p:spPr>
          <a:xfrm>
            <a:off x="201601" y="1245993"/>
            <a:ext cx="3515068" cy="3232930"/>
          </a:xfrm>
          <a:prstGeom prst="rect">
            <a:avLst/>
          </a:prstGeom>
        </p:spPr>
      </p:pic>
      <p:sp>
        <p:nvSpPr>
          <p:cNvPr id="11" name="TextBox 10">
            <a:extLst>
              <a:ext uri="{FF2B5EF4-FFF2-40B4-BE49-F238E27FC236}">
                <a16:creationId xmlns:a16="http://schemas.microsoft.com/office/drawing/2014/main" id="{5C2C0CAA-3B2B-4514-8793-1A3135425E42}"/>
              </a:ext>
            </a:extLst>
          </p:cNvPr>
          <p:cNvSpPr txBox="1"/>
          <p:nvPr/>
        </p:nvSpPr>
        <p:spPr>
          <a:xfrm>
            <a:off x="1499250" y="4478923"/>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t>Source: UCAR</a:t>
            </a:r>
            <a:endParaRPr lang="en-GB" sz="1200" dirty="0">
              <a:cs typeface="Arial"/>
            </a:endParaRPr>
          </a:p>
        </p:txBody>
      </p:sp>
      <p:sp>
        <p:nvSpPr>
          <p:cNvPr id="5" name="TextBox 4">
            <a:extLst>
              <a:ext uri="{FF2B5EF4-FFF2-40B4-BE49-F238E27FC236}">
                <a16:creationId xmlns:a16="http://schemas.microsoft.com/office/drawing/2014/main" id="{A1781043-1DC0-4383-8D00-EDF9FAF859A2}"/>
              </a:ext>
            </a:extLst>
          </p:cNvPr>
          <p:cNvSpPr txBox="1"/>
          <p:nvPr/>
        </p:nvSpPr>
        <p:spPr>
          <a:xfrm>
            <a:off x="4090555" y="941201"/>
            <a:ext cx="6248396" cy="369332"/>
          </a:xfrm>
          <a:prstGeom prst="rect">
            <a:avLst/>
          </a:prstGeom>
          <a:noFill/>
        </p:spPr>
        <p:txBody>
          <a:bodyPr wrap="square" rtlCol="0">
            <a:spAutoFit/>
          </a:bodyPr>
          <a:lstStyle/>
          <a:p>
            <a:r>
              <a:rPr lang="en-GB" b="1" dirty="0"/>
              <a:t>Machine learning can also be multi-scale</a:t>
            </a:r>
            <a:endParaRPr lang="en-GB" dirty="0"/>
          </a:p>
        </p:txBody>
      </p:sp>
      <p:sp>
        <p:nvSpPr>
          <p:cNvPr id="2" name="TextBox 1">
            <a:extLst>
              <a:ext uri="{FF2B5EF4-FFF2-40B4-BE49-F238E27FC236}">
                <a16:creationId xmlns:a16="http://schemas.microsoft.com/office/drawing/2014/main" id="{DB2DB149-14A2-48FA-BA35-48582EB06235}"/>
              </a:ext>
            </a:extLst>
          </p:cNvPr>
          <p:cNvSpPr txBox="1"/>
          <p:nvPr/>
        </p:nvSpPr>
        <p:spPr>
          <a:xfrm>
            <a:off x="201601" y="941201"/>
            <a:ext cx="5188657" cy="369332"/>
          </a:xfrm>
          <a:prstGeom prst="rect">
            <a:avLst/>
          </a:prstGeom>
          <a:noFill/>
        </p:spPr>
        <p:txBody>
          <a:bodyPr wrap="square" rtlCol="0">
            <a:spAutoFit/>
          </a:bodyPr>
          <a:lstStyle/>
          <a:p>
            <a:r>
              <a:rPr lang="en-GB" b="1" dirty="0"/>
              <a:t>The Earth system is multi-scale</a:t>
            </a:r>
            <a:endParaRPr lang="en-GB" dirty="0"/>
          </a:p>
        </p:txBody>
      </p:sp>
      <p:pic>
        <p:nvPicPr>
          <p:cNvPr id="4" name="Picture 3" descr="A close up of a map&#10;&#10;Description automatically generated">
            <a:extLst>
              <a:ext uri="{FF2B5EF4-FFF2-40B4-BE49-F238E27FC236}">
                <a16:creationId xmlns:a16="http://schemas.microsoft.com/office/drawing/2014/main" id="{C616C2AC-6562-463C-B5C9-6B8E9B6F5A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60816" y="1291747"/>
            <a:ext cx="4079575" cy="2319530"/>
          </a:xfrm>
          <a:prstGeom prst="rect">
            <a:avLst/>
          </a:prstGeom>
        </p:spPr>
      </p:pic>
      <p:sp>
        <p:nvSpPr>
          <p:cNvPr id="13" name="TextBox 12">
            <a:extLst>
              <a:ext uri="{FF2B5EF4-FFF2-40B4-BE49-F238E27FC236}">
                <a16:creationId xmlns:a16="http://schemas.microsoft.com/office/drawing/2014/main" id="{780A8B93-1B02-4ACB-9169-7FFE147F8B32}"/>
              </a:ext>
            </a:extLst>
          </p:cNvPr>
          <p:cNvSpPr txBox="1"/>
          <p:nvPr/>
        </p:nvSpPr>
        <p:spPr>
          <a:xfrm>
            <a:off x="5059351" y="3630871"/>
            <a:ext cx="2882504"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1200" dirty="0"/>
              <a:t>Source: https://towardsdatascience.com</a:t>
            </a:r>
            <a:endParaRPr lang="en-GB" sz="1200" dirty="0">
              <a:cs typeface="Arial"/>
            </a:endParaRPr>
          </a:p>
        </p:txBody>
      </p:sp>
      <p:sp>
        <p:nvSpPr>
          <p:cNvPr id="14" name="TextBox 13">
            <a:extLst>
              <a:ext uri="{FF2B5EF4-FFF2-40B4-BE49-F238E27FC236}">
                <a16:creationId xmlns:a16="http://schemas.microsoft.com/office/drawing/2014/main" id="{36FB16E5-87CD-4D57-AB59-AFB0FCA4F35B}"/>
              </a:ext>
            </a:extLst>
          </p:cNvPr>
          <p:cNvSpPr txBox="1"/>
          <p:nvPr/>
        </p:nvSpPr>
        <p:spPr>
          <a:xfrm>
            <a:off x="7125964" y="6559547"/>
            <a:ext cx="5801719" cy="307777"/>
          </a:xfrm>
          <a:prstGeom prst="rect">
            <a:avLst/>
          </a:prstGeom>
          <a:noFill/>
        </p:spPr>
        <p:txBody>
          <a:bodyPr wrap="square" rtlCol="0">
            <a:spAutoFit/>
          </a:bodyPr>
          <a:lstStyle/>
          <a:p>
            <a:r>
              <a:rPr lang="en-GB" sz="1400" dirty="0" err="1"/>
              <a:t>Adewoyin</a:t>
            </a:r>
            <a:r>
              <a:rPr lang="en-GB" sz="1400" dirty="0"/>
              <a:t>, Dueben, Watson, He, Dutta Machine Learning 2021</a:t>
            </a:r>
          </a:p>
        </p:txBody>
      </p:sp>
      <p:sp>
        <p:nvSpPr>
          <p:cNvPr id="15" name="TextBox 14">
            <a:extLst>
              <a:ext uri="{FF2B5EF4-FFF2-40B4-BE49-F238E27FC236}">
                <a16:creationId xmlns:a16="http://schemas.microsoft.com/office/drawing/2014/main" id="{DF85369F-5A69-4FE8-B7AA-02076012D811}"/>
              </a:ext>
            </a:extLst>
          </p:cNvPr>
          <p:cNvSpPr txBox="1"/>
          <p:nvPr/>
        </p:nvSpPr>
        <p:spPr>
          <a:xfrm>
            <a:off x="7766951" y="6209586"/>
            <a:ext cx="6248396" cy="369332"/>
          </a:xfrm>
          <a:prstGeom prst="rect">
            <a:avLst/>
          </a:prstGeom>
          <a:noFill/>
        </p:spPr>
        <p:txBody>
          <a:bodyPr wrap="square" rtlCol="0">
            <a:spAutoFit/>
          </a:bodyPr>
          <a:lstStyle/>
          <a:p>
            <a:r>
              <a:rPr lang="en-GB" b="1" dirty="0"/>
              <a:t>Let’s learn how to use that capability!</a:t>
            </a:r>
            <a:endParaRPr lang="en-GB" dirty="0"/>
          </a:p>
        </p:txBody>
      </p:sp>
      <p:graphicFrame>
        <p:nvGraphicFramePr>
          <p:cNvPr id="16" name="Table 6">
            <a:extLst>
              <a:ext uri="{FF2B5EF4-FFF2-40B4-BE49-F238E27FC236}">
                <a16:creationId xmlns:a16="http://schemas.microsoft.com/office/drawing/2014/main" id="{B8C1D00F-1CFD-439C-B45F-EC939928FEF6}"/>
              </a:ext>
            </a:extLst>
          </p:cNvPr>
          <p:cNvGraphicFramePr>
            <a:graphicFrameLocks noGrp="1"/>
          </p:cNvGraphicFramePr>
          <p:nvPr/>
        </p:nvGraphicFramePr>
        <p:xfrm>
          <a:off x="1605020" y="5296307"/>
          <a:ext cx="5274859" cy="1483360"/>
        </p:xfrm>
        <a:graphic>
          <a:graphicData uri="http://schemas.openxmlformats.org/drawingml/2006/table">
            <a:tbl>
              <a:tblPr firstRow="1" bandRow="1">
                <a:tableStyleId>{5C22544A-7EE6-4342-B048-85BDC9FD1C3A}</a:tableStyleId>
              </a:tblPr>
              <a:tblGrid>
                <a:gridCol w="3417640">
                  <a:extLst>
                    <a:ext uri="{9D8B030D-6E8A-4147-A177-3AD203B41FA5}">
                      <a16:colId xmlns:a16="http://schemas.microsoft.com/office/drawing/2014/main" val="2667269672"/>
                    </a:ext>
                  </a:extLst>
                </a:gridCol>
                <a:gridCol w="1857219">
                  <a:extLst>
                    <a:ext uri="{9D8B030D-6E8A-4147-A177-3AD203B41FA5}">
                      <a16:colId xmlns:a16="http://schemas.microsoft.com/office/drawing/2014/main" val="1077102606"/>
                    </a:ext>
                  </a:extLst>
                </a:gridCol>
              </a:tblGrid>
              <a:tr h="370840">
                <a:tc>
                  <a:txBody>
                    <a:bodyPr/>
                    <a:lstStyle/>
                    <a:p>
                      <a:pPr algn="ctr"/>
                      <a:r>
                        <a:rPr lang="en-GB" dirty="0"/>
                        <a:t>Model</a:t>
                      </a:r>
                    </a:p>
                  </a:txBody>
                  <a:tcPr/>
                </a:tc>
                <a:tc>
                  <a:txBody>
                    <a:bodyPr/>
                    <a:lstStyle/>
                    <a:p>
                      <a:pPr algn="ctr"/>
                      <a:r>
                        <a:rPr lang="en-GB" dirty="0"/>
                        <a:t>RMSE</a:t>
                      </a:r>
                    </a:p>
                  </a:txBody>
                  <a:tcPr/>
                </a:tc>
                <a:extLst>
                  <a:ext uri="{0D108BD9-81ED-4DB2-BD59-A6C34878D82A}">
                    <a16:rowId xmlns:a16="http://schemas.microsoft.com/office/drawing/2014/main" val="4188779570"/>
                  </a:ext>
                </a:extLst>
              </a:tr>
              <a:tr h="370840">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en-GB" dirty="0"/>
                        <a:t>Conventional forecast model</a:t>
                      </a:r>
                    </a:p>
                  </a:txBody>
                  <a:tcPr/>
                </a:tc>
                <a:tc>
                  <a:txBody>
                    <a:bodyPr/>
                    <a:lstStyle/>
                    <a:p>
                      <a:pPr algn="ctr"/>
                      <a:r>
                        <a:rPr lang="en-GB" dirty="0"/>
                        <a:t>3.627</a:t>
                      </a:r>
                    </a:p>
                  </a:txBody>
                  <a:tcPr/>
                </a:tc>
                <a:extLst>
                  <a:ext uri="{0D108BD9-81ED-4DB2-BD59-A6C34878D82A}">
                    <a16:rowId xmlns:a16="http://schemas.microsoft.com/office/drawing/2014/main" val="2342510030"/>
                  </a:ext>
                </a:extLst>
              </a:tr>
              <a:tr h="370840">
                <a:tc>
                  <a:txBody>
                    <a:bodyPr/>
                    <a:lstStyle/>
                    <a:p>
                      <a:pPr algn="ctr"/>
                      <a:r>
                        <a:rPr lang="en-GB" dirty="0"/>
                        <a:t>Hierarchical Convolutional GRU</a:t>
                      </a:r>
                    </a:p>
                  </a:txBody>
                  <a:tcPr/>
                </a:tc>
                <a:tc>
                  <a:txBody>
                    <a:bodyPr/>
                    <a:lstStyle/>
                    <a:p>
                      <a:pPr algn="ctr"/>
                      <a:r>
                        <a:rPr lang="en-GB" dirty="0"/>
                        <a:t>3.266</a:t>
                      </a:r>
                    </a:p>
                  </a:txBody>
                  <a:tcPr/>
                </a:tc>
                <a:extLst>
                  <a:ext uri="{0D108BD9-81ED-4DB2-BD59-A6C34878D82A}">
                    <a16:rowId xmlns:a16="http://schemas.microsoft.com/office/drawing/2014/main" val="1386632387"/>
                  </a:ext>
                </a:extLst>
              </a:tr>
              <a:tr h="370840">
                <a:tc>
                  <a:txBody>
                    <a:bodyPr/>
                    <a:lstStyle/>
                    <a:p>
                      <a:pPr algn="ctr"/>
                      <a:r>
                        <a:rPr lang="en-GB" dirty="0" err="1"/>
                        <a:t>Tru</a:t>
                      </a:r>
                      <a:r>
                        <a:rPr lang="en-GB" dirty="0"/>
                        <a:t>-Net</a:t>
                      </a:r>
                    </a:p>
                  </a:txBody>
                  <a:tcPr/>
                </a:tc>
                <a:tc>
                  <a:txBody>
                    <a:bodyPr/>
                    <a:lstStyle/>
                    <a:p>
                      <a:pPr algn="ctr"/>
                      <a:r>
                        <a:rPr lang="en-GB" dirty="0"/>
                        <a:t>3.081</a:t>
                      </a:r>
                    </a:p>
                  </a:txBody>
                  <a:tcPr/>
                </a:tc>
                <a:extLst>
                  <a:ext uri="{0D108BD9-81ED-4DB2-BD59-A6C34878D82A}">
                    <a16:rowId xmlns:a16="http://schemas.microsoft.com/office/drawing/2014/main" val="3977466755"/>
                  </a:ext>
                </a:extLst>
              </a:tr>
            </a:tbl>
          </a:graphicData>
        </a:graphic>
      </p:graphicFrame>
      <p:sp>
        <p:nvSpPr>
          <p:cNvPr id="3" name="TextBox 2">
            <a:extLst>
              <a:ext uri="{FF2B5EF4-FFF2-40B4-BE49-F238E27FC236}">
                <a16:creationId xmlns:a16="http://schemas.microsoft.com/office/drawing/2014/main" id="{64EE3B2F-4422-AC4A-5FE3-F7741FA8AFB9}"/>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rPr>
              <a:t>Buzzword topic 2: Turbulent systems and multi-scaling</a:t>
            </a:r>
          </a:p>
        </p:txBody>
      </p:sp>
    </p:spTree>
    <p:custDataLst>
      <p:tags r:id="rId1"/>
    </p:custDataLst>
    <p:extLst>
      <p:ext uri="{BB962C8B-B14F-4D97-AF65-F5344CB8AC3E}">
        <p14:creationId xmlns:p14="http://schemas.microsoft.com/office/powerpoint/2010/main" val="3543329336"/>
      </p:ext>
    </p:extLst>
  </p:cSld>
  <p:clrMapOvr>
    <a:masterClrMapping/>
  </p:clrMapOvr>
  <mc:AlternateContent xmlns:mc="http://schemas.openxmlformats.org/markup-compatibility/2006" xmlns:p14="http://schemas.microsoft.com/office/powerpoint/2010/main">
    <mc:Choice Requires="p14">
      <p:transition spd="slow" p14:dur="2000" advTm="144715"/>
    </mc:Choice>
    <mc:Fallback xmlns="">
      <p:transition spd="slow" advTm="1447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14" grpId="0"/>
      <p:bldP spid="15" grpId="0"/>
    </p:bld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5B0F2B-8207-4628-A9E7-D59FD88E9EE6}"/>
              </a:ext>
            </a:extLst>
          </p:cNvPr>
          <p:cNvSpPr txBox="1"/>
          <p:nvPr/>
        </p:nvSpPr>
        <p:spPr>
          <a:xfrm>
            <a:off x="509169" y="794802"/>
            <a:ext cx="11405624" cy="6124754"/>
          </a:xfrm>
          <a:prstGeom prst="rect">
            <a:avLst/>
          </a:prstGeom>
          <a:noFill/>
        </p:spPr>
        <p:txBody>
          <a:bodyPr wrap="square" rtlCol="0">
            <a:spAutoFit/>
          </a:bodyPr>
          <a:lstStyle/>
          <a:p>
            <a:r>
              <a:rPr lang="en-GB" sz="2000" dirty="0">
                <a:latin typeface="Calibri" panose="020F0502020204030204" pitchFamily="34" charset="0"/>
                <a:cs typeface="Calibri" panose="020F0502020204030204" pitchFamily="34" charset="0"/>
              </a:rPr>
              <a:t>But does anybody really understand what we are doing if we apply ML to multi-scale? – Not yet for sure.</a:t>
            </a:r>
          </a:p>
          <a:p>
            <a:endParaRPr lang="en-GB" sz="2000" dirty="0">
              <a:latin typeface="Calibri" panose="020F0502020204030204" pitchFamily="34" charset="0"/>
              <a:cs typeface="Calibri" panose="020F0502020204030204" pitchFamily="34" charset="0"/>
            </a:endParaRPr>
          </a:p>
          <a:p>
            <a:r>
              <a:rPr lang="en-GB" sz="2000" dirty="0">
                <a:latin typeface="Calibri" panose="020F0502020204030204" pitchFamily="34" charset="0"/>
                <a:cs typeface="Calibri" panose="020F0502020204030204" pitchFamily="34" charset="0"/>
              </a:rPr>
              <a:t>What is the method of choice? – Convolutions? Large scale connectivity? FNO? S2S causality? </a:t>
            </a:r>
            <a:br>
              <a:rPr lang="en-GB" sz="2000" dirty="0">
                <a:latin typeface="Calibri" panose="020F0502020204030204" pitchFamily="34" charset="0"/>
                <a:cs typeface="Calibri" panose="020F0502020204030204" pitchFamily="34" charset="0"/>
              </a:rPr>
            </a:br>
            <a:r>
              <a:rPr lang="en-GB" sz="2000" dirty="0">
                <a:latin typeface="Calibri" panose="020F0502020204030204" pitchFamily="34" charset="0"/>
                <a:cs typeface="Calibri" panose="020F0502020204030204" pitchFamily="34" charset="0"/>
              </a:rPr>
              <a:t>Data compression? Structured vs. unstructured grids?</a:t>
            </a:r>
          </a:p>
          <a:p>
            <a:endParaRPr lang="en-GB" sz="2000" dirty="0">
              <a:latin typeface="Calibri" panose="020F0502020204030204" pitchFamily="34" charset="0"/>
              <a:cs typeface="Calibri" panose="020F0502020204030204" pitchFamily="34" charset="0"/>
            </a:endParaRPr>
          </a:p>
          <a:p>
            <a:r>
              <a:rPr lang="en-GB" sz="2000" dirty="0">
                <a:latin typeface="Calibri" panose="020F0502020204030204" pitchFamily="34" charset="0"/>
                <a:cs typeface="Calibri" panose="020F0502020204030204" pitchFamily="34" charset="0"/>
              </a:rPr>
              <a:t>Is the Earth system actually scale-similar and why? – Seems to be a question of believe.</a:t>
            </a:r>
          </a:p>
          <a:p>
            <a:endParaRPr lang="en-GB" sz="2000" dirty="0">
              <a:latin typeface="Calibri" panose="020F0502020204030204" pitchFamily="34" charset="0"/>
              <a:cs typeface="Calibri" panose="020F0502020204030204" pitchFamily="34" charset="0"/>
            </a:endParaRPr>
          </a:p>
          <a:p>
            <a:endParaRPr lang="en-GB" sz="2000"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endParaRPr lang="en-GB" sz="2000" b="1" dirty="0">
              <a:latin typeface="Calibri" panose="020F0502020204030204" pitchFamily="34" charset="0"/>
              <a:cs typeface="Calibri" panose="020F0502020204030204" pitchFamily="34" charset="0"/>
            </a:endParaRPr>
          </a:p>
          <a:p>
            <a:pPr marL="285750" indent="-285750">
              <a:buFontTx/>
              <a:buChar char="-"/>
            </a:pPr>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r>
              <a:rPr lang="en-GB" sz="1600" b="1" dirty="0" err="1">
                <a:latin typeface="Calibri" panose="020F0502020204030204" pitchFamily="34" charset="0"/>
                <a:cs typeface="Calibri" panose="020F0502020204030204" pitchFamily="34" charset="0"/>
              </a:rPr>
              <a:t>Nastrom</a:t>
            </a:r>
            <a:r>
              <a:rPr lang="en-GB" sz="1600" b="1" dirty="0">
                <a:latin typeface="Calibri" panose="020F0502020204030204" pitchFamily="34" charset="0"/>
                <a:cs typeface="Calibri" panose="020F0502020204030204" pitchFamily="34" charset="0"/>
              </a:rPr>
              <a:t> &amp; Gage 1985</a:t>
            </a:r>
          </a:p>
        </p:txBody>
      </p:sp>
      <p:sp>
        <p:nvSpPr>
          <p:cNvPr id="2" name="TextBox 1">
            <a:extLst>
              <a:ext uri="{FF2B5EF4-FFF2-40B4-BE49-F238E27FC236}">
                <a16:creationId xmlns:a16="http://schemas.microsoft.com/office/drawing/2014/main" id="{D41139AB-25A6-422D-AB6C-F9FB6E4FAF12}"/>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rPr>
              <a:t>Buzzword topic 2: Turbulent systems and multi-scaling</a:t>
            </a:r>
          </a:p>
        </p:txBody>
      </p:sp>
      <p:pic>
        <p:nvPicPr>
          <p:cNvPr id="3" name="Picture 2" descr="A group of elephants stand in a field&#10;&#10;Description automatically generated with low confidence">
            <a:extLst>
              <a:ext uri="{FF2B5EF4-FFF2-40B4-BE49-F238E27FC236}">
                <a16:creationId xmlns:a16="http://schemas.microsoft.com/office/drawing/2014/main" id="{7347AF91-45E7-154C-7682-2F3CABBB21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86800" y="4522884"/>
            <a:ext cx="3516410" cy="2335116"/>
          </a:xfrm>
          <a:prstGeom prst="rect">
            <a:avLst/>
          </a:prstGeom>
        </p:spPr>
      </p:pic>
      <p:pic>
        <p:nvPicPr>
          <p:cNvPr id="6" name="Picture 5" descr="Diagram&#10;&#10;Description automatically generated">
            <a:extLst>
              <a:ext uri="{FF2B5EF4-FFF2-40B4-BE49-F238E27FC236}">
                <a16:creationId xmlns:a16="http://schemas.microsoft.com/office/drawing/2014/main" id="{4515D2EB-D00A-0CA7-4C07-8234A3F968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3188" y="2751526"/>
            <a:ext cx="3391544" cy="3758670"/>
          </a:xfrm>
          <a:prstGeom prst="rect">
            <a:avLst/>
          </a:prstGeom>
        </p:spPr>
      </p:pic>
      <p:pic>
        <p:nvPicPr>
          <p:cNvPr id="8" name="Picture 7">
            <a:extLst>
              <a:ext uri="{FF2B5EF4-FFF2-40B4-BE49-F238E27FC236}">
                <a16:creationId xmlns:a16="http://schemas.microsoft.com/office/drawing/2014/main" id="{EE4CB130-4F2F-63B5-B06E-BA6C1882C1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200000">
            <a:off x="4245909" y="2174369"/>
            <a:ext cx="3924675" cy="5078990"/>
          </a:xfrm>
          <a:prstGeom prst="rect">
            <a:avLst/>
          </a:prstGeom>
        </p:spPr>
      </p:pic>
    </p:spTree>
    <p:extLst>
      <p:ext uri="{BB962C8B-B14F-4D97-AF65-F5344CB8AC3E}">
        <p14:creationId xmlns:p14="http://schemas.microsoft.com/office/powerpoint/2010/main" val="27221251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6407" y="5280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Challenges</a:t>
            </a:r>
          </a:p>
        </p:txBody>
      </p:sp>
      <p:grpSp>
        <p:nvGrpSpPr>
          <p:cNvPr id="9" name="Google Shape;233;p32">
            <a:extLst>
              <a:ext uri="{FF2B5EF4-FFF2-40B4-BE49-F238E27FC236}">
                <a16:creationId xmlns:a16="http://schemas.microsoft.com/office/drawing/2014/main" id="{7A4B0C17-67F4-541A-96D8-DB90EECB780B}"/>
              </a:ext>
            </a:extLst>
          </p:cNvPr>
          <p:cNvGrpSpPr/>
          <p:nvPr/>
        </p:nvGrpSpPr>
        <p:grpSpPr>
          <a:xfrm>
            <a:off x="2457952" y="288924"/>
            <a:ext cx="9459728" cy="6317616"/>
            <a:chOff x="1965960" y="288924"/>
            <a:chExt cx="8968740" cy="5989713"/>
          </a:xfrm>
        </p:grpSpPr>
        <p:grpSp>
          <p:nvGrpSpPr>
            <p:cNvPr id="10" name="Google Shape;234;p32">
              <a:extLst>
                <a:ext uri="{FF2B5EF4-FFF2-40B4-BE49-F238E27FC236}">
                  <a16:creationId xmlns:a16="http://schemas.microsoft.com/office/drawing/2014/main" id="{43ADF95D-B9A4-CB31-FA8D-F7861E84C946}"/>
                </a:ext>
              </a:extLst>
            </p:cNvPr>
            <p:cNvGrpSpPr/>
            <p:nvPr/>
          </p:nvGrpSpPr>
          <p:grpSpPr>
            <a:xfrm>
              <a:off x="1965960" y="288924"/>
              <a:ext cx="8968740" cy="5989713"/>
              <a:chOff x="2651760" y="52705"/>
              <a:chExt cx="7825740" cy="5226368"/>
            </a:xfrm>
          </p:grpSpPr>
          <p:sp>
            <p:nvSpPr>
              <p:cNvPr id="14" name="Google Shape;235;p32">
                <a:extLst>
                  <a:ext uri="{FF2B5EF4-FFF2-40B4-BE49-F238E27FC236}">
                    <a16:creationId xmlns:a16="http://schemas.microsoft.com/office/drawing/2014/main" id="{3E0D1A78-65F6-E23F-4BBA-8CBB9FB1E84F}"/>
                  </a:ext>
                </a:extLst>
              </p:cNvPr>
              <p:cNvSpPr/>
              <p:nvPr/>
            </p:nvSpPr>
            <p:spPr>
              <a:xfrm>
                <a:off x="4347210" y="52705"/>
                <a:ext cx="4434840" cy="3275965"/>
              </a:xfrm>
              <a:prstGeom prst="ellipse">
                <a:avLst/>
              </a:prstGeom>
              <a:solidFill>
                <a:srgbClr val="00205D">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600" b="0" i="0" u="none" strike="noStrike" cap="none">
                  <a:solidFill>
                    <a:schemeClr val="lt1"/>
                  </a:solidFill>
                  <a:latin typeface="Arial"/>
                  <a:ea typeface="Arial"/>
                  <a:cs typeface="Arial"/>
                  <a:sym typeface="Arial"/>
                </a:endParaRPr>
              </a:p>
            </p:txBody>
          </p:sp>
          <p:sp>
            <p:nvSpPr>
              <p:cNvPr id="15" name="Google Shape;236;p32">
                <a:extLst>
                  <a:ext uri="{FF2B5EF4-FFF2-40B4-BE49-F238E27FC236}">
                    <a16:creationId xmlns:a16="http://schemas.microsoft.com/office/drawing/2014/main" id="{8B39BDDD-9CE9-49E4-BB33-A656537E51F3}"/>
                  </a:ext>
                </a:extLst>
              </p:cNvPr>
              <p:cNvSpPr/>
              <p:nvPr/>
            </p:nvSpPr>
            <p:spPr>
              <a:xfrm>
                <a:off x="6042660" y="2003108"/>
                <a:ext cx="4434840" cy="3275965"/>
              </a:xfrm>
              <a:prstGeom prst="ellipse">
                <a:avLst/>
              </a:prstGeom>
              <a:solidFill>
                <a:srgbClr val="FF8C14">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600" b="0" i="0" u="none" strike="noStrike" cap="none">
                  <a:solidFill>
                    <a:schemeClr val="lt1"/>
                  </a:solidFill>
                  <a:latin typeface="Arial"/>
                  <a:ea typeface="Arial"/>
                  <a:cs typeface="Arial"/>
                  <a:sym typeface="Arial"/>
                </a:endParaRPr>
              </a:p>
            </p:txBody>
          </p:sp>
          <p:sp>
            <p:nvSpPr>
              <p:cNvPr id="16" name="Google Shape;237;p32">
                <a:extLst>
                  <a:ext uri="{FF2B5EF4-FFF2-40B4-BE49-F238E27FC236}">
                    <a16:creationId xmlns:a16="http://schemas.microsoft.com/office/drawing/2014/main" id="{976E1095-0EE1-A403-0765-AC52FD891A66}"/>
                  </a:ext>
                </a:extLst>
              </p:cNvPr>
              <p:cNvSpPr/>
              <p:nvPr/>
            </p:nvSpPr>
            <p:spPr>
              <a:xfrm>
                <a:off x="2651760" y="2003108"/>
                <a:ext cx="4434840" cy="3275965"/>
              </a:xfrm>
              <a:prstGeom prst="ellipse">
                <a:avLst/>
              </a:prstGeom>
              <a:solidFill>
                <a:srgbClr val="78C832">
                  <a:alpha val="29803"/>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6600" b="0" i="0" u="none" strike="noStrike" cap="none">
                  <a:solidFill>
                    <a:schemeClr val="lt1"/>
                  </a:solidFill>
                  <a:latin typeface="Arial"/>
                  <a:ea typeface="Arial"/>
                  <a:cs typeface="Arial"/>
                  <a:sym typeface="Arial"/>
                </a:endParaRPr>
              </a:p>
            </p:txBody>
          </p:sp>
        </p:grpSp>
        <p:sp>
          <p:nvSpPr>
            <p:cNvPr id="11" name="Google Shape;238;p32">
              <a:extLst>
                <a:ext uri="{FF2B5EF4-FFF2-40B4-BE49-F238E27FC236}">
                  <a16:creationId xmlns:a16="http://schemas.microsoft.com/office/drawing/2014/main" id="{97AB403A-BD16-7395-419F-8A0DD17D90AE}"/>
                </a:ext>
              </a:extLst>
            </p:cNvPr>
            <p:cNvSpPr txBox="1"/>
            <p:nvPr/>
          </p:nvSpPr>
          <p:spPr>
            <a:xfrm>
              <a:off x="5229482" y="579363"/>
              <a:ext cx="2441694"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6600" b="0" i="0" u="none" strike="noStrike" cap="none">
                  <a:solidFill>
                    <a:schemeClr val="lt1"/>
                  </a:solidFill>
                  <a:latin typeface="Arial Black"/>
                  <a:ea typeface="Arial Black"/>
                  <a:cs typeface="Arial Black"/>
                  <a:sym typeface="Arial Black"/>
                </a:rPr>
                <a:t>W&amp;C</a:t>
              </a:r>
              <a:endParaRPr sz="6600" b="0" i="0" u="none" strike="noStrike" cap="none">
                <a:solidFill>
                  <a:schemeClr val="lt1"/>
                </a:solidFill>
                <a:latin typeface="Arial Black"/>
                <a:ea typeface="Arial Black"/>
                <a:cs typeface="Arial Black"/>
                <a:sym typeface="Arial Black"/>
              </a:endParaRPr>
            </a:p>
          </p:txBody>
        </p:sp>
        <p:sp>
          <p:nvSpPr>
            <p:cNvPr id="12" name="Google Shape;239;p32">
              <a:extLst>
                <a:ext uri="{FF2B5EF4-FFF2-40B4-BE49-F238E27FC236}">
                  <a16:creationId xmlns:a16="http://schemas.microsoft.com/office/drawing/2014/main" id="{DC36654F-5E18-613E-B22F-6D5765C6E286}"/>
                </a:ext>
              </a:extLst>
            </p:cNvPr>
            <p:cNvSpPr txBox="1"/>
            <p:nvPr/>
          </p:nvSpPr>
          <p:spPr>
            <a:xfrm>
              <a:off x="2248978" y="4518903"/>
              <a:ext cx="1547219"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6600" b="0" i="0" u="none" strike="noStrike" cap="none">
                  <a:solidFill>
                    <a:schemeClr val="lt1"/>
                  </a:solidFill>
                  <a:latin typeface="Arial Black"/>
                  <a:ea typeface="Arial Black"/>
                  <a:cs typeface="Arial Black"/>
                  <a:sym typeface="Arial Black"/>
                </a:rPr>
                <a:t>ML</a:t>
              </a:r>
              <a:endParaRPr sz="6600" b="0" i="0" u="none" strike="noStrike" cap="none">
                <a:solidFill>
                  <a:schemeClr val="lt1"/>
                </a:solidFill>
                <a:latin typeface="Arial Black"/>
                <a:ea typeface="Arial Black"/>
                <a:cs typeface="Arial Black"/>
                <a:sym typeface="Arial Black"/>
              </a:endParaRPr>
            </a:p>
          </p:txBody>
        </p:sp>
        <p:sp>
          <p:nvSpPr>
            <p:cNvPr id="13" name="Google Shape;240;p32">
              <a:extLst>
                <a:ext uri="{FF2B5EF4-FFF2-40B4-BE49-F238E27FC236}">
                  <a16:creationId xmlns:a16="http://schemas.microsoft.com/office/drawing/2014/main" id="{B4E7D0A6-2648-9B3E-842E-492046BE4281}"/>
                </a:ext>
              </a:extLst>
            </p:cNvPr>
            <p:cNvSpPr txBox="1"/>
            <p:nvPr/>
          </p:nvSpPr>
          <p:spPr>
            <a:xfrm>
              <a:off x="8471929" y="4518903"/>
              <a:ext cx="2159567" cy="11079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6600" b="0" i="0" u="none" strike="noStrike" cap="none">
                  <a:solidFill>
                    <a:schemeClr val="lt1"/>
                  </a:solidFill>
                  <a:latin typeface="Arial Black"/>
                  <a:ea typeface="Arial Black"/>
                  <a:cs typeface="Arial Black"/>
                  <a:sym typeface="Arial Black"/>
                </a:rPr>
                <a:t>HPC</a:t>
              </a:r>
              <a:endParaRPr sz="6600" b="0" i="0" u="none" strike="noStrike" cap="none">
                <a:solidFill>
                  <a:schemeClr val="lt1"/>
                </a:solidFill>
                <a:latin typeface="Arial Black"/>
                <a:ea typeface="Arial Black"/>
                <a:cs typeface="Arial Black"/>
                <a:sym typeface="Arial Black"/>
              </a:endParaRPr>
            </a:p>
          </p:txBody>
        </p:sp>
      </p:grpSp>
      <p:sp>
        <p:nvSpPr>
          <p:cNvPr id="17" name="Google Shape;241;p32">
            <a:extLst>
              <a:ext uri="{FF2B5EF4-FFF2-40B4-BE49-F238E27FC236}">
                <a16:creationId xmlns:a16="http://schemas.microsoft.com/office/drawing/2014/main" id="{03DB4109-080D-B592-2535-17A0474C56D1}"/>
              </a:ext>
            </a:extLst>
          </p:cNvPr>
          <p:cNvSpPr/>
          <p:nvPr/>
        </p:nvSpPr>
        <p:spPr>
          <a:xfrm rot="-5400000">
            <a:off x="3929723" y="1573379"/>
            <a:ext cx="4146486" cy="4146486"/>
          </a:xfrm>
          <a:prstGeom prst="arc">
            <a:avLst>
              <a:gd name="adj1" fmla="val 16200000"/>
              <a:gd name="adj2" fmla="val 20582491"/>
            </a:avLst>
          </a:prstGeom>
          <a:noFill/>
          <a:ln w="31750" cap="flat" cmpd="sng">
            <a:solidFill>
              <a:schemeClr val="dk1"/>
            </a:solidFill>
            <a:prstDash val="solid"/>
            <a:round/>
            <a:headEnd type="stealth" w="lg" len="lg"/>
            <a:tailEnd type="stealth" w="lg" len="lg"/>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18" name="Google Shape;242;p32">
            <a:extLst>
              <a:ext uri="{FF2B5EF4-FFF2-40B4-BE49-F238E27FC236}">
                <a16:creationId xmlns:a16="http://schemas.microsoft.com/office/drawing/2014/main" id="{BA862929-E612-E423-B0E9-3E84B503EE28}"/>
              </a:ext>
            </a:extLst>
          </p:cNvPr>
          <p:cNvSpPr txBox="1"/>
          <p:nvPr/>
        </p:nvSpPr>
        <p:spPr>
          <a:xfrm>
            <a:off x="2193659" y="1706961"/>
            <a:ext cx="2036610" cy="92333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None/>
            </a:pPr>
            <a:r>
              <a:rPr lang="en-GB" sz="1800" b="0" i="0" u="none" strike="noStrike" cap="none">
                <a:solidFill>
                  <a:schemeClr val="dk1"/>
                </a:solidFill>
                <a:latin typeface="Arial Black"/>
                <a:ea typeface="Arial Black"/>
                <a:cs typeface="Arial Black"/>
                <a:sym typeface="Arial Black"/>
              </a:rPr>
              <a:t>Different philosophies &amp; toolsets</a:t>
            </a:r>
            <a:endParaRPr sz="1800" b="0" i="0" u="none" strike="noStrike" cap="none">
              <a:solidFill>
                <a:srgbClr val="000000"/>
              </a:solidFill>
              <a:latin typeface="Arial"/>
              <a:ea typeface="Arial"/>
              <a:cs typeface="Arial"/>
              <a:sym typeface="Arial"/>
            </a:endParaRPr>
          </a:p>
        </p:txBody>
      </p:sp>
      <p:sp>
        <p:nvSpPr>
          <p:cNvPr id="19" name="Google Shape;243;p32">
            <a:extLst>
              <a:ext uri="{FF2B5EF4-FFF2-40B4-BE49-F238E27FC236}">
                <a16:creationId xmlns:a16="http://schemas.microsoft.com/office/drawing/2014/main" id="{A8FCEAED-38CB-77BD-CAED-79E739042944}"/>
              </a:ext>
            </a:extLst>
          </p:cNvPr>
          <p:cNvSpPr txBox="1"/>
          <p:nvPr/>
        </p:nvSpPr>
        <p:spPr>
          <a:xfrm>
            <a:off x="4444899" y="3317283"/>
            <a:ext cx="2036610"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a:solidFill>
                  <a:schemeClr val="dk1"/>
                </a:solidFill>
                <a:latin typeface="Arial Black"/>
                <a:ea typeface="Arial Black"/>
                <a:cs typeface="Arial Black"/>
                <a:sym typeface="Arial Black"/>
              </a:rPr>
              <a:t>Off-the-mill tools not sufficient </a:t>
            </a:r>
            <a:endParaRPr sz="1800" b="0" i="0" u="none" strike="noStrike" cap="none">
              <a:solidFill>
                <a:srgbClr val="000000"/>
              </a:solidFill>
              <a:latin typeface="Arial"/>
              <a:ea typeface="Arial"/>
              <a:cs typeface="Arial"/>
              <a:sym typeface="Arial"/>
            </a:endParaRPr>
          </a:p>
        </p:txBody>
      </p:sp>
      <p:sp>
        <p:nvSpPr>
          <p:cNvPr id="20" name="Google Shape;244;p32">
            <a:extLst>
              <a:ext uri="{FF2B5EF4-FFF2-40B4-BE49-F238E27FC236}">
                <a16:creationId xmlns:a16="http://schemas.microsoft.com/office/drawing/2014/main" id="{C16B922C-F67E-D0BD-2976-5EA27AC77A22}"/>
              </a:ext>
            </a:extLst>
          </p:cNvPr>
          <p:cNvSpPr txBox="1"/>
          <p:nvPr/>
        </p:nvSpPr>
        <p:spPr>
          <a:xfrm>
            <a:off x="6191653" y="4943104"/>
            <a:ext cx="2036610"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dirty="0">
                <a:solidFill>
                  <a:schemeClr val="dk1"/>
                </a:solidFill>
                <a:latin typeface="Arial Black"/>
                <a:ea typeface="Arial Black"/>
                <a:cs typeface="Arial Black"/>
                <a:sym typeface="Arial Black"/>
              </a:rPr>
              <a:t>Scaling up to petaflop yet to be learnt</a:t>
            </a:r>
            <a:endParaRPr sz="1800" b="0" i="0" u="none" strike="noStrike" cap="none" dirty="0">
              <a:solidFill>
                <a:srgbClr val="000000"/>
              </a:solidFill>
              <a:latin typeface="Arial"/>
              <a:ea typeface="Arial"/>
              <a:cs typeface="Arial"/>
              <a:sym typeface="Arial"/>
            </a:endParaRPr>
          </a:p>
        </p:txBody>
      </p:sp>
      <p:sp>
        <p:nvSpPr>
          <p:cNvPr id="22" name="Google Shape;246;p32">
            <a:extLst>
              <a:ext uri="{FF2B5EF4-FFF2-40B4-BE49-F238E27FC236}">
                <a16:creationId xmlns:a16="http://schemas.microsoft.com/office/drawing/2014/main" id="{89572A02-1EAB-F345-CE00-4EBD2460715E}"/>
              </a:ext>
            </a:extLst>
          </p:cNvPr>
          <p:cNvSpPr/>
          <p:nvPr/>
        </p:nvSpPr>
        <p:spPr>
          <a:xfrm rot="-5400000">
            <a:off x="4623788" y="2141862"/>
            <a:ext cx="3122640" cy="3122640"/>
          </a:xfrm>
          <a:prstGeom prst="arc">
            <a:avLst>
              <a:gd name="adj1" fmla="val 16200000"/>
              <a:gd name="adj2" fmla="val 20582491"/>
            </a:avLst>
          </a:prstGeom>
          <a:noFill/>
          <a:ln w="31750" cap="flat" cmpd="sng">
            <a:solidFill>
              <a:schemeClr val="dk1"/>
            </a:solidFill>
            <a:prstDash val="solid"/>
            <a:round/>
            <a:headEnd type="none" w="sm" len="sm"/>
            <a:tailEnd type="stealth" w="lg" len="lg"/>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dk1"/>
              </a:solidFill>
              <a:latin typeface="Arial"/>
              <a:ea typeface="Arial"/>
              <a:cs typeface="Arial"/>
              <a:sym typeface="Arial"/>
            </a:endParaRPr>
          </a:p>
        </p:txBody>
      </p:sp>
      <p:sp>
        <p:nvSpPr>
          <p:cNvPr id="23" name="Google Shape;247;p32">
            <a:extLst>
              <a:ext uri="{FF2B5EF4-FFF2-40B4-BE49-F238E27FC236}">
                <a16:creationId xmlns:a16="http://schemas.microsoft.com/office/drawing/2014/main" id="{4CF216A6-7900-F11E-1A9F-ECA19DDFF74B}"/>
              </a:ext>
            </a:extLst>
          </p:cNvPr>
          <p:cNvSpPr txBox="1"/>
          <p:nvPr/>
        </p:nvSpPr>
        <p:spPr>
          <a:xfrm>
            <a:off x="4984660" y="2519049"/>
            <a:ext cx="2036610"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dirty="0">
                <a:solidFill>
                  <a:schemeClr val="dk1"/>
                </a:solidFill>
                <a:latin typeface="Arial Black"/>
                <a:ea typeface="Arial Black"/>
                <a:cs typeface="Arial Black"/>
                <a:sym typeface="Arial Black"/>
              </a:rPr>
              <a:t>Integration difficult</a:t>
            </a:r>
            <a:endParaRPr sz="1800" b="0" i="0" u="none" strike="noStrike" cap="none" dirty="0">
              <a:solidFill>
                <a:srgbClr val="000000"/>
              </a:solidFill>
              <a:latin typeface="Arial"/>
              <a:ea typeface="Arial"/>
              <a:cs typeface="Arial"/>
              <a:sym typeface="Arial"/>
            </a:endParaRPr>
          </a:p>
        </p:txBody>
      </p:sp>
      <p:sp>
        <p:nvSpPr>
          <p:cNvPr id="24" name="Google Shape;248;p32">
            <a:extLst>
              <a:ext uri="{FF2B5EF4-FFF2-40B4-BE49-F238E27FC236}">
                <a16:creationId xmlns:a16="http://schemas.microsoft.com/office/drawing/2014/main" id="{5A13F607-D16A-815A-CF2F-5961D6C406CA}"/>
              </a:ext>
            </a:extLst>
          </p:cNvPr>
          <p:cNvSpPr txBox="1"/>
          <p:nvPr/>
        </p:nvSpPr>
        <p:spPr>
          <a:xfrm>
            <a:off x="6412209" y="3401770"/>
            <a:ext cx="1664000"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800" b="0" i="0" u="none" strike="noStrike" cap="none" dirty="0">
                <a:solidFill>
                  <a:schemeClr val="dk1"/>
                </a:solidFill>
                <a:latin typeface="Arial Black"/>
                <a:ea typeface="Arial Black"/>
                <a:cs typeface="Arial Black"/>
                <a:sym typeface="Arial Black"/>
              </a:rPr>
              <a:t>Reliability not proven yet</a:t>
            </a:r>
            <a:endParaRPr sz="1800" b="0" i="0" u="none" strike="noStrike" cap="none" dirty="0">
              <a:solidFill>
                <a:srgbClr val="000000"/>
              </a:solidFill>
              <a:latin typeface="Arial"/>
              <a:ea typeface="Arial"/>
              <a:cs typeface="Arial"/>
              <a:sym typeface="Arial"/>
            </a:endParaRPr>
          </a:p>
        </p:txBody>
      </p:sp>
    </p:spTree>
    <p:custDataLst>
      <p:tags r:id="rId1"/>
    </p:custDataLst>
    <p:extLst>
      <p:ext uri="{BB962C8B-B14F-4D97-AF65-F5344CB8AC3E}">
        <p14:creationId xmlns:p14="http://schemas.microsoft.com/office/powerpoint/2010/main" val="928780482"/>
      </p:ext>
    </p:extLst>
  </p:cSld>
  <p:clrMapOvr>
    <a:masterClrMapping/>
  </p:clrMapOvr>
  <mc:AlternateContent xmlns:mc="http://schemas.openxmlformats.org/markup-compatibility/2006" xmlns:p14="http://schemas.microsoft.com/office/powerpoint/2010/main">
    <mc:Choice Requires="p14">
      <p:transition spd="slow" p14:dur="2000" advTm="13967"/>
    </mc:Choice>
    <mc:Fallback xmlns="">
      <p:transition spd="slow" advTm="13967"/>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p:bldP spid="19" grpId="0"/>
      <p:bldP spid="20" grpId="0"/>
      <p:bldP spid="22" grpId="0" animBg="1"/>
      <p:bldP spid="23"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9B984037-1500-4FF7-B196-AE39FA35EB7B}"/>
              </a:ext>
            </a:extLst>
          </p:cNvPr>
          <p:cNvSpPr txBox="1"/>
          <p:nvPr/>
        </p:nvSpPr>
        <p:spPr>
          <a:xfrm>
            <a:off x="277207" y="776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Design software to make it easy for domain scientists</a:t>
            </a:r>
          </a:p>
        </p:txBody>
      </p:sp>
      <p:sp>
        <p:nvSpPr>
          <p:cNvPr id="9" name="Rectangle 8">
            <a:extLst>
              <a:ext uri="{FF2B5EF4-FFF2-40B4-BE49-F238E27FC236}">
                <a16:creationId xmlns:a16="http://schemas.microsoft.com/office/drawing/2014/main" id="{AF1CFF5A-67DC-4B07-9B89-37C043D7EF65}"/>
              </a:ext>
            </a:extLst>
          </p:cNvPr>
          <p:cNvSpPr/>
          <p:nvPr/>
        </p:nvSpPr>
        <p:spPr>
          <a:xfrm>
            <a:off x="3915944" y="698425"/>
            <a:ext cx="7865616" cy="3773688"/>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GB"/>
          </a:p>
        </p:txBody>
      </p:sp>
      <p:sp>
        <p:nvSpPr>
          <p:cNvPr id="13" name="Rectangle 12">
            <a:extLst>
              <a:ext uri="{FF2B5EF4-FFF2-40B4-BE49-F238E27FC236}">
                <a16:creationId xmlns:a16="http://schemas.microsoft.com/office/drawing/2014/main" id="{98B6A9D4-D0AA-4BB5-BE19-93CC6E81DD43}"/>
              </a:ext>
            </a:extLst>
          </p:cNvPr>
          <p:cNvSpPr/>
          <p:nvPr/>
        </p:nvSpPr>
        <p:spPr>
          <a:xfrm>
            <a:off x="4089558" y="837569"/>
            <a:ext cx="2961313" cy="347821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IN">
              <a:solidFill>
                <a:schemeClr val="tx1"/>
              </a:solidFill>
            </a:endParaRPr>
          </a:p>
          <a:p>
            <a:pPr algn="ctr"/>
            <a:r>
              <a:rPr lang="en-IN">
                <a:solidFill>
                  <a:schemeClr val="tx1"/>
                </a:solidFill>
              </a:rPr>
              <a:t>ML code</a:t>
            </a:r>
            <a:endParaRPr lang="en-GB">
              <a:solidFill>
                <a:schemeClr val="tx1"/>
              </a:solidFill>
            </a:endParaRPr>
          </a:p>
        </p:txBody>
      </p:sp>
      <p:sp>
        <p:nvSpPr>
          <p:cNvPr id="15" name="Rectangle 14">
            <a:extLst>
              <a:ext uri="{FF2B5EF4-FFF2-40B4-BE49-F238E27FC236}">
                <a16:creationId xmlns:a16="http://schemas.microsoft.com/office/drawing/2014/main" id="{FCCDEE0A-03C2-4791-A248-9EFF0D62259D}"/>
              </a:ext>
            </a:extLst>
          </p:cNvPr>
          <p:cNvSpPr/>
          <p:nvPr/>
        </p:nvSpPr>
        <p:spPr>
          <a:xfrm>
            <a:off x="4089559" y="837227"/>
            <a:ext cx="2961313" cy="1702965"/>
          </a:xfrm>
          <a:prstGeom prst="rect">
            <a:avLst/>
          </a:prstGeom>
          <a:solidFill>
            <a:schemeClr val="accent5">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en-IN" sz="1600" err="1"/>
              <a:t>wget</a:t>
            </a:r>
            <a:endParaRPr lang="en-IN" sz="1600"/>
          </a:p>
          <a:p>
            <a:pPr algn="ctr"/>
            <a:r>
              <a:rPr lang="en-IN" sz="1600"/>
              <a:t>retry</a:t>
            </a:r>
          </a:p>
          <a:p>
            <a:pPr algn="ctr"/>
            <a:r>
              <a:rPr lang="en-IN" sz="1600"/>
              <a:t>Merge/select</a:t>
            </a:r>
          </a:p>
          <a:p>
            <a:pPr algn="ctr"/>
            <a:r>
              <a:rPr lang="en-IN" sz="1600"/>
              <a:t>Cache on disk</a:t>
            </a:r>
          </a:p>
          <a:p>
            <a:pPr algn="ctr"/>
            <a:r>
              <a:rPr lang="en-IN" sz="1600" err="1"/>
              <a:t>Grib</a:t>
            </a:r>
            <a:r>
              <a:rPr lang="en-IN" sz="1600"/>
              <a:t> to </a:t>
            </a:r>
            <a:r>
              <a:rPr lang="en-IN" sz="1600" err="1"/>
              <a:t>numpy</a:t>
            </a:r>
            <a:endParaRPr lang="en-IN" sz="1600"/>
          </a:p>
          <a:p>
            <a:pPr algn="ctr"/>
            <a:r>
              <a:rPr lang="en-GB" sz="1600" err="1"/>
              <a:t>Numpy</a:t>
            </a:r>
            <a:r>
              <a:rPr lang="en-GB" sz="1600"/>
              <a:t> to </a:t>
            </a:r>
            <a:r>
              <a:rPr lang="en-GB" sz="1600" err="1"/>
              <a:t>Tensorflow</a:t>
            </a:r>
            <a:endParaRPr lang="en-GB" sz="1600"/>
          </a:p>
        </p:txBody>
      </p:sp>
      <p:sp>
        <p:nvSpPr>
          <p:cNvPr id="16" name="Rectangle 15">
            <a:extLst>
              <a:ext uri="{FF2B5EF4-FFF2-40B4-BE49-F238E27FC236}">
                <a16:creationId xmlns:a16="http://schemas.microsoft.com/office/drawing/2014/main" id="{6110EDD8-E127-40DB-8CAF-D75965ED8A06}"/>
              </a:ext>
            </a:extLst>
          </p:cNvPr>
          <p:cNvSpPr/>
          <p:nvPr/>
        </p:nvSpPr>
        <p:spPr>
          <a:xfrm>
            <a:off x="4089558" y="2997526"/>
            <a:ext cx="2961313" cy="1317912"/>
          </a:xfrm>
          <a:prstGeom prst="rect">
            <a:avLst/>
          </a:prstGeom>
          <a:solidFill>
            <a:schemeClr val="accent5">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en-IN"/>
              <a:t>Post process :</a:t>
            </a:r>
          </a:p>
          <a:p>
            <a:pPr algn="ctr"/>
            <a:r>
              <a:rPr lang="en-IN" sz="1400"/>
              <a:t>Plots</a:t>
            </a:r>
          </a:p>
          <a:p>
            <a:pPr algn="ctr"/>
            <a:r>
              <a:rPr lang="en-IN" sz="1400" err="1"/>
              <a:t>Numpy</a:t>
            </a:r>
            <a:r>
              <a:rPr lang="en-IN" sz="1400"/>
              <a:t> to </a:t>
            </a:r>
            <a:r>
              <a:rPr lang="en-IN" sz="1400" err="1"/>
              <a:t>grib</a:t>
            </a:r>
            <a:r>
              <a:rPr lang="en-IN" sz="1400"/>
              <a:t> ?</a:t>
            </a:r>
          </a:p>
          <a:p>
            <a:pPr algn="ctr"/>
            <a:r>
              <a:rPr lang="en-IN" sz="1400"/>
              <a:t>Save, upload or more ?</a:t>
            </a:r>
          </a:p>
        </p:txBody>
      </p:sp>
      <p:sp>
        <p:nvSpPr>
          <p:cNvPr id="17" name="Rectangle 16">
            <a:extLst>
              <a:ext uri="{FF2B5EF4-FFF2-40B4-BE49-F238E27FC236}">
                <a16:creationId xmlns:a16="http://schemas.microsoft.com/office/drawing/2014/main" id="{25C92736-7A00-433F-A2B1-4AEAAF6E5450}"/>
              </a:ext>
            </a:extLst>
          </p:cNvPr>
          <p:cNvSpPr/>
          <p:nvPr/>
        </p:nvSpPr>
        <p:spPr>
          <a:xfrm>
            <a:off x="8524169" y="837228"/>
            <a:ext cx="2961313" cy="347821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IN">
                <a:solidFill>
                  <a:schemeClr val="tx1"/>
                </a:solidFill>
              </a:rPr>
              <a:t>ML code</a:t>
            </a:r>
          </a:p>
          <a:p>
            <a:pPr algn="ctr"/>
            <a:endParaRPr lang="en-IN">
              <a:solidFill>
                <a:schemeClr val="tx1"/>
              </a:solidFill>
            </a:endParaRPr>
          </a:p>
          <a:p>
            <a:pPr algn="ctr"/>
            <a:endParaRPr lang="en-IN">
              <a:solidFill>
                <a:schemeClr val="tx1"/>
              </a:solidFill>
            </a:endParaRPr>
          </a:p>
          <a:p>
            <a:pPr algn="ctr"/>
            <a:endParaRPr lang="en-IN">
              <a:solidFill>
                <a:schemeClr val="tx1"/>
              </a:solidFill>
            </a:endParaRPr>
          </a:p>
          <a:p>
            <a:pPr algn="ctr"/>
            <a:endParaRPr lang="en-GB">
              <a:solidFill>
                <a:schemeClr val="tx1"/>
              </a:solidFill>
            </a:endParaRPr>
          </a:p>
        </p:txBody>
      </p:sp>
      <p:sp>
        <p:nvSpPr>
          <p:cNvPr id="18" name="Rectangle 17">
            <a:extLst>
              <a:ext uri="{FF2B5EF4-FFF2-40B4-BE49-F238E27FC236}">
                <a16:creationId xmlns:a16="http://schemas.microsoft.com/office/drawing/2014/main" id="{D050B4E8-CBEB-4C74-B563-8BE2BF44043B}"/>
              </a:ext>
            </a:extLst>
          </p:cNvPr>
          <p:cNvSpPr/>
          <p:nvPr/>
        </p:nvSpPr>
        <p:spPr>
          <a:xfrm>
            <a:off x="8524169" y="798844"/>
            <a:ext cx="2961313" cy="703896"/>
          </a:xfrm>
          <a:prstGeom prst="rect">
            <a:avLst/>
          </a:prstGeom>
          <a:solidFill>
            <a:schemeClr val="accent5">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r>
              <a:rPr lang="en-IN" sz="1400"/>
              <a:t>     ds = </a:t>
            </a:r>
            <a:r>
              <a:rPr lang="en-IN" sz="1400" err="1"/>
              <a:t>climetlab.load_dataset</a:t>
            </a:r>
            <a:r>
              <a:rPr lang="en-IN" sz="1400"/>
              <a:t>()</a:t>
            </a:r>
          </a:p>
          <a:p>
            <a:r>
              <a:rPr lang="en-IN" sz="1400"/>
              <a:t>     </a:t>
            </a:r>
            <a:r>
              <a:rPr lang="en-IN" sz="1400" err="1"/>
              <a:t>ds.to_pandas</a:t>
            </a:r>
            <a:r>
              <a:rPr lang="en-IN" sz="1400"/>
              <a:t>()   </a:t>
            </a:r>
            <a:r>
              <a:rPr lang="en-IN" sz="1400" err="1"/>
              <a:t>ds.to_xarray</a:t>
            </a:r>
            <a:r>
              <a:rPr lang="en-IN" sz="1400"/>
              <a:t>()</a:t>
            </a:r>
          </a:p>
        </p:txBody>
      </p:sp>
      <p:sp>
        <p:nvSpPr>
          <p:cNvPr id="19" name="Rectangle 18">
            <a:extLst>
              <a:ext uri="{FF2B5EF4-FFF2-40B4-BE49-F238E27FC236}">
                <a16:creationId xmlns:a16="http://schemas.microsoft.com/office/drawing/2014/main" id="{20E21686-F4CF-4D5B-9A8C-3037BE516622}"/>
              </a:ext>
            </a:extLst>
          </p:cNvPr>
          <p:cNvSpPr/>
          <p:nvPr/>
        </p:nvSpPr>
        <p:spPr>
          <a:xfrm>
            <a:off x="8524169" y="3413934"/>
            <a:ext cx="2961313" cy="901505"/>
          </a:xfrm>
          <a:prstGeom prst="rect">
            <a:avLst/>
          </a:prstGeom>
          <a:solidFill>
            <a:schemeClr val="accent5">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en-IN"/>
              <a:t>Post process</a:t>
            </a:r>
          </a:p>
          <a:p>
            <a:r>
              <a:rPr lang="en-IN" sz="1600"/>
              <a:t>	</a:t>
            </a:r>
            <a:r>
              <a:rPr lang="en-IN" sz="1600" err="1"/>
              <a:t>climetlab.plot_map</a:t>
            </a:r>
            <a:r>
              <a:rPr lang="en-IN" sz="1600"/>
              <a:t>()</a:t>
            </a:r>
          </a:p>
          <a:p>
            <a:pPr algn="ctr"/>
            <a:endParaRPr lang="en-IN" sz="1600"/>
          </a:p>
        </p:txBody>
      </p:sp>
      <p:sp>
        <p:nvSpPr>
          <p:cNvPr id="20" name="Arrow: Right 19">
            <a:extLst>
              <a:ext uri="{FF2B5EF4-FFF2-40B4-BE49-F238E27FC236}">
                <a16:creationId xmlns:a16="http://schemas.microsoft.com/office/drawing/2014/main" id="{317AFCB8-8943-4160-8A52-C188F51FC7AB}"/>
              </a:ext>
            </a:extLst>
          </p:cNvPr>
          <p:cNvSpPr/>
          <p:nvPr/>
        </p:nvSpPr>
        <p:spPr>
          <a:xfrm>
            <a:off x="7115205" y="2402125"/>
            <a:ext cx="1342238" cy="230657"/>
          </a:xfrm>
          <a:prstGeom prst="rightArrow">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1" name="TextBox 20">
            <a:extLst>
              <a:ext uri="{FF2B5EF4-FFF2-40B4-BE49-F238E27FC236}">
                <a16:creationId xmlns:a16="http://schemas.microsoft.com/office/drawing/2014/main" id="{B0DA5726-56E2-423D-AA1B-CB82DCF65B8B}"/>
              </a:ext>
            </a:extLst>
          </p:cNvPr>
          <p:cNvSpPr txBox="1"/>
          <p:nvPr/>
        </p:nvSpPr>
        <p:spPr>
          <a:xfrm>
            <a:off x="7138130" y="1789692"/>
            <a:ext cx="1870746" cy="584775"/>
          </a:xfrm>
          <a:prstGeom prst="rect">
            <a:avLst/>
          </a:prstGeom>
          <a:noFill/>
        </p:spPr>
        <p:txBody>
          <a:bodyPr wrap="square" rtlCol="0">
            <a:spAutoFit/>
          </a:bodyPr>
          <a:lstStyle/>
          <a:p>
            <a:r>
              <a:rPr lang="en-IN" sz="1600" b="1" i="1"/>
              <a:t>Factorize </a:t>
            </a:r>
          </a:p>
          <a:p>
            <a:r>
              <a:rPr lang="en-IN" sz="1600" b="1" i="1"/>
              <a:t>code</a:t>
            </a:r>
            <a:endParaRPr lang="en-GB" sz="1600" b="1" i="1"/>
          </a:p>
        </p:txBody>
      </p:sp>
      <p:sp>
        <p:nvSpPr>
          <p:cNvPr id="22" name="Rectangle 21">
            <a:extLst>
              <a:ext uri="{FF2B5EF4-FFF2-40B4-BE49-F238E27FC236}">
                <a16:creationId xmlns:a16="http://schemas.microsoft.com/office/drawing/2014/main" id="{22BD02B6-F411-4AA2-A96F-C87966C2D23B}"/>
              </a:ext>
            </a:extLst>
          </p:cNvPr>
          <p:cNvSpPr/>
          <p:nvPr/>
        </p:nvSpPr>
        <p:spPr>
          <a:xfrm>
            <a:off x="10341360" y="2725531"/>
            <a:ext cx="967998" cy="543991"/>
          </a:xfrm>
          <a:prstGeom prst="rect">
            <a:avLst/>
          </a:prstGeom>
          <a:solidFill>
            <a:schemeClr val="accent5">
              <a:lumMod val="40000"/>
              <a:lumOff val="60000"/>
            </a:schemeClr>
          </a:solidFill>
        </p:spPr>
        <p:style>
          <a:lnRef idx="1">
            <a:schemeClr val="accent3"/>
          </a:lnRef>
          <a:fillRef idx="2">
            <a:schemeClr val="accent3"/>
          </a:fillRef>
          <a:effectRef idx="1">
            <a:schemeClr val="accent3"/>
          </a:effectRef>
          <a:fontRef idx="minor">
            <a:schemeClr val="dk1"/>
          </a:fontRef>
        </p:style>
        <p:txBody>
          <a:bodyPr rtlCol="0" anchor="ctr"/>
          <a:lstStyle/>
          <a:p>
            <a:pPr algn="ctr"/>
            <a:r>
              <a:rPr lang="en-IN" sz="1400" err="1"/>
              <a:t>Climetlab</a:t>
            </a:r>
            <a:r>
              <a:rPr lang="en-IN" sz="1400"/>
              <a:t> AI tools</a:t>
            </a:r>
            <a:endParaRPr lang="en-GB" sz="1400"/>
          </a:p>
        </p:txBody>
      </p:sp>
      <p:sp>
        <p:nvSpPr>
          <p:cNvPr id="28" name="Title 1">
            <a:extLst>
              <a:ext uri="{FF2B5EF4-FFF2-40B4-BE49-F238E27FC236}">
                <a16:creationId xmlns:a16="http://schemas.microsoft.com/office/drawing/2014/main" id="{CECD0C7B-0F5F-4EB0-97FD-0D6D3CECCCA1}"/>
              </a:ext>
            </a:extLst>
          </p:cNvPr>
          <p:cNvSpPr txBox="1">
            <a:spLocks/>
          </p:cNvSpPr>
          <p:nvPr/>
        </p:nvSpPr>
        <p:spPr>
          <a:xfrm>
            <a:off x="390121" y="702866"/>
            <a:ext cx="3367208" cy="3765074"/>
          </a:xfrm>
          <a:prstGeom prst="rect">
            <a:avLst/>
          </a:prstGeom>
        </p:spPr>
        <p:style>
          <a:lnRef idx="1">
            <a:schemeClr val="accent6"/>
          </a:lnRef>
          <a:fillRef idx="2">
            <a:schemeClr val="accent6"/>
          </a:fillRef>
          <a:effectRef idx="1">
            <a:schemeClr val="accent6"/>
          </a:effectRef>
          <a:fontRef idx="minor">
            <a:schemeClr val="dk1"/>
          </a:fontRef>
        </p:style>
        <p:txBody>
          <a:bodyPr/>
          <a:lstStyle>
            <a:lvl1pPr algn="l" defTabSz="457200" rtl="0" eaLnBrk="1" latinLnBrk="0" hangingPunct="1">
              <a:lnSpc>
                <a:spcPts val="2800"/>
              </a:lnSpc>
              <a:spcBef>
                <a:spcPct val="0"/>
              </a:spcBef>
              <a:buNone/>
              <a:defRPr sz="2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marL="274320">
              <a:spcBef>
                <a:spcPts val="0"/>
              </a:spcBef>
            </a:pPr>
            <a:r>
              <a:rPr lang="en-GB" sz="600" b="1"/>
              <a:t> </a:t>
            </a:r>
            <a:br>
              <a:rPr lang="en-GB" b="1"/>
            </a:br>
            <a:br>
              <a:rPr lang="en-GB" b="1"/>
            </a:br>
            <a:br>
              <a:rPr lang="en-GB" b="1"/>
            </a:br>
            <a:br>
              <a:rPr lang="en-GB" b="1"/>
            </a:br>
            <a:br>
              <a:rPr lang="en-GB" b="1"/>
            </a:br>
            <a:br>
              <a:rPr lang="en-GB" b="1"/>
            </a:br>
            <a:r>
              <a:rPr lang="en-GB" b="1"/>
              <a:t>Sharing boilerplate code to handle machine learning datasets.</a:t>
            </a:r>
            <a:endParaRPr lang="en-US" b="1"/>
          </a:p>
        </p:txBody>
      </p:sp>
      <p:pic>
        <p:nvPicPr>
          <p:cNvPr id="29" name="Graphic 28">
            <a:extLst>
              <a:ext uri="{FF2B5EF4-FFF2-40B4-BE49-F238E27FC236}">
                <a16:creationId xmlns:a16="http://schemas.microsoft.com/office/drawing/2014/main" id="{CCFE24CA-897B-42FA-96AF-0B9DBFE9B9A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79055" y="818494"/>
            <a:ext cx="2300240" cy="2014992"/>
          </a:xfrm>
          <a:prstGeom prst="rect">
            <a:avLst/>
          </a:prstGeom>
        </p:spPr>
      </p:pic>
      <p:sp>
        <p:nvSpPr>
          <p:cNvPr id="3" name="TextBox 2">
            <a:extLst>
              <a:ext uri="{FF2B5EF4-FFF2-40B4-BE49-F238E27FC236}">
                <a16:creationId xmlns:a16="http://schemas.microsoft.com/office/drawing/2014/main" id="{98302217-A932-49AB-BDD9-C282822322A1}"/>
              </a:ext>
            </a:extLst>
          </p:cNvPr>
          <p:cNvSpPr txBox="1"/>
          <p:nvPr/>
        </p:nvSpPr>
        <p:spPr>
          <a:xfrm>
            <a:off x="364886" y="5525309"/>
            <a:ext cx="6784885" cy="646331"/>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r>
              <a:rPr lang="en-GB" dirty="0"/>
              <a:t>Can we build the ultimate mapping tool from any point in time and space to any point in time and space for all fields available?</a:t>
            </a:r>
          </a:p>
        </p:txBody>
      </p:sp>
      <p:sp>
        <p:nvSpPr>
          <p:cNvPr id="30" name="Footer Placeholder 4">
            <a:extLst>
              <a:ext uri="{FF2B5EF4-FFF2-40B4-BE49-F238E27FC236}">
                <a16:creationId xmlns:a16="http://schemas.microsoft.com/office/drawing/2014/main" id="{0CA070A9-F894-4101-9D48-6B85B2838B57}"/>
              </a:ext>
            </a:extLst>
          </p:cNvPr>
          <p:cNvSpPr txBox="1">
            <a:spLocks/>
          </p:cNvSpPr>
          <p:nvPr/>
        </p:nvSpPr>
        <p:spPr>
          <a:xfrm>
            <a:off x="353245" y="4643720"/>
            <a:ext cx="4053639" cy="230657"/>
          </a:xfrm>
          <a:prstGeom prst="rect">
            <a:avLst/>
          </a:prstGeom>
        </p:spPr>
        <p:txBody>
          <a:bodyPr vert="horz" lIns="0" tIns="0" rIns="0" bIns="0" rtlCol="0" anchor="b" anchorCtr="0">
            <a:noAutofit/>
          </a:bodyPr>
          <a:lstStyle>
            <a:defPPr>
              <a:defRPr lang="en-US"/>
            </a:defPPr>
            <a:lvl1pPr marL="0" algn="l" defTabSz="457200" rtl="0" eaLnBrk="1" latinLnBrk="0" hangingPunct="1">
              <a:defRPr sz="900" b="1" kern="1200" cap="all" baseline="0">
                <a:solidFill>
                  <a:srgbClr val="064E83"/>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400" b="0">
                <a:solidFill>
                  <a:schemeClr val="tx1"/>
                </a:solidFill>
              </a:rPr>
              <a:t>Florian Pinault, Baudouin </a:t>
            </a:r>
            <a:r>
              <a:rPr lang="en-US" sz="1400" b="0" err="1">
                <a:solidFill>
                  <a:schemeClr val="tx1"/>
                </a:solidFill>
              </a:rPr>
              <a:t>Raoult</a:t>
            </a:r>
            <a:r>
              <a:rPr lang="en-US" sz="1400" b="0">
                <a:solidFill>
                  <a:schemeClr val="tx1"/>
                </a:solidFill>
              </a:rPr>
              <a:t> ET al.</a:t>
            </a:r>
          </a:p>
        </p:txBody>
      </p:sp>
    </p:spTree>
    <p:custDataLst>
      <p:tags r:id="rId1"/>
    </p:custDataLst>
    <p:extLst>
      <p:ext uri="{BB962C8B-B14F-4D97-AF65-F5344CB8AC3E}">
        <p14:creationId xmlns:p14="http://schemas.microsoft.com/office/powerpoint/2010/main" val="1136027436"/>
      </p:ext>
    </p:extLst>
  </p:cSld>
  <p:clrMapOvr>
    <a:masterClrMapping/>
  </p:clrMapOvr>
  <mc:AlternateContent xmlns:mc="http://schemas.openxmlformats.org/markup-compatibility/2006" xmlns:p14="http://schemas.microsoft.com/office/powerpoint/2010/main">
    <mc:Choice Requires="p14">
      <p:transition spd="slow" p14:dur="2000" advTm="125980"/>
    </mc:Choice>
    <mc:Fallback xmlns="">
      <p:transition spd="slow" advTm="12598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20762" y="99212"/>
            <a:ext cx="11914793" cy="523220"/>
          </a:xfrm>
          <a:prstGeom prst="rect">
            <a:avLst/>
          </a:prstGeom>
          <a:noFill/>
        </p:spPr>
        <p:txBody>
          <a:bodyPr wrap="square" rtlCol="0">
            <a:spAutoFit/>
          </a:bodyPr>
          <a:lstStyle/>
          <a:p>
            <a:r>
              <a:rPr lang="en-GB" sz="2800">
                <a:solidFill>
                  <a:schemeClr val="accent1">
                    <a:lumMod val="50000"/>
                  </a:schemeClr>
                </a:solidFill>
                <a:latin typeface="Helevtica"/>
                <a:ea typeface="+mj-ea"/>
                <a:cs typeface="+mj-cs"/>
              </a:rPr>
              <a:t>Research highlight: Precondition linear solvers</a:t>
            </a:r>
          </a:p>
        </p:txBody>
      </p:sp>
      <p:sp>
        <p:nvSpPr>
          <p:cNvPr id="5" name="TextBox 4">
            <a:extLst>
              <a:ext uri="{FF2B5EF4-FFF2-40B4-BE49-F238E27FC236}">
                <a16:creationId xmlns:a16="http://schemas.microsoft.com/office/drawing/2014/main" id="{35E5B16E-2258-41AA-94EF-012F4EBE3374}"/>
              </a:ext>
            </a:extLst>
          </p:cNvPr>
          <p:cNvSpPr txBox="1"/>
          <p:nvPr/>
        </p:nvSpPr>
        <p:spPr>
          <a:xfrm>
            <a:off x="338548" y="704811"/>
            <a:ext cx="12270228" cy="7478970"/>
          </a:xfrm>
          <a:prstGeom prst="rect">
            <a:avLst/>
          </a:prstGeom>
          <a:noFill/>
        </p:spPr>
        <p:txBody>
          <a:bodyPr wrap="square" rtlCol="0">
            <a:spAutoFit/>
          </a:bodyPr>
          <a:lstStyle/>
          <a:p>
            <a:pPr marL="285750" indent="-285750">
              <a:buFont typeface="Arial" panose="020B0604020202020204" pitchFamily="34" charset="0"/>
              <a:buChar char="•"/>
            </a:pPr>
            <a:r>
              <a:rPr lang="en-GB" sz="1700"/>
              <a:t>Linear solvers are important to build efficient semi-implicit time-stepping schemes for atmosphere and ocean models.</a:t>
            </a:r>
          </a:p>
          <a:p>
            <a:pPr marL="285750" indent="-285750">
              <a:buFont typeface="Arial" panose="020B0604020202020204" pitchFamily="34" charset="0"/>
              <a:buChar char="•"/>
            </a:pPr>
            <a:r>
              <a:rPr lang="en-GB" sz="1700"/>
              <a:t>However, the solvers are expensive.</a:t>
            </a:r>
          </a:p>
          <a:p>
            <a:pPr marL="285750" indent="-285750">
              <a:buFont typeface="Arial" panose="020B0604020202020204" pitchFamily="34" charset="0"/>
              <a:buChar char="•"/>
            </a:pPr>
            <a:r>
              <a:rPr lang="en-GB" sz="1700"/>
              <a:t>The solver efficiency depends critically on the preconditioner that is approximating the inverse of a large matrix. </a:t>
            </a:r>
          </a:p>
          <a:p>
            <a:pPr marL="285750" indent="-285750">
              <a:buFont typeface="Arial" panose="020B0604020202020204" pitchFamily="34" charset="0"/>
              <a:buChar char="•"/>
            </a:pPr>
            <a:endParaRPr lang="en-GB" sz="1700"/>
          </a:p>
          <a:p>
            <a:r>
              <a:rPr lang="en-GB" sz="1700" b="1"/>
              <a:t>Can we use machine learning for preconditioning, predict the inverse of the matrix and reduce the number of iterations that are required for the solver?</a:t>
            </a:r>
          </a:p>
          <a:p>
            <a:endParaRPr lang="en-GB" sz="1700" b="1"/>
          </a:p>
          <a:p>
            <a:r>
              <a:rPr lang="en-GB" sz="1700" b="1"/>
              <a:t>Testbed: </a:t>
            </a:r>
            <a:r>
              <a:rPr lang="en-GB" sz="1700"/>
              <a:t>A global shallow water model at 5 degree resolution but with real-world topography. </a:t>
            </a:r>
          </a:p>
          <a:p>
            <a:r>
              <a:rPr lang="en-GB" sz="1700" b="1"/>
              <a:t>Method: </a:t>
            </a:r>
            <a:r>
              <a:rPr lang="en-GB" sz="1700"/>
              <a:t>Neural networks that are trained from the model state and the tendencies of full timesteps.</a:t>
            </a:r>
          </a:p>
          <a:p>
            <a:endParaRPr lang="en-GB" sz="1700"/>
          </a:p>
          <a:p>
            <a:endParaRPr lang="en-GB" sz="1700" b="1"/>
          </a:p>
          <a:p>
            <a:r>
              <a:rPr lang="en-GB" sz="1700" b="1"/>
              <a:t>No preconditioner:                                  Machine learning preconditioner:         </a:t>
            </a:r>
            <a:r>
              <a:rPr lang="en-GB" sz="1700"/>
              <a:t>  </a:t>
            </a:r>
            <a:r>
              <a:rPr lang="en-GB" sz="1700" b="1"/>
              <a:t>Implicit Richardson preconditioner:</a:t>
            </a:r>
          </a:p>
          <a:p>
            <a:endParaRPr lang="en-GB" sz="1700"/>
          </a:p>
          <a:p>
            <a:endParaRPr lang="en-GB" sz="1700"/>
          </a:p>
          <a:p>
            <a:endParaRPr lang="en-GB" sz="1700"/>
          </a:p>
          <a:p>
            <a:endParaRPr lang="en-GB" sz="1700"/>
          </a:p>
          <a:p>
            <a:endParaRPr lang="en-GB" sz="1700"/>
          </a:p>
          <a:p>
            <a:endParaRPr lang="en-GB" sz="1700"/>
          </a:p>
          <a:p>
            <a:endParaRPr lang="en-GB" sz="1700"/>
          </a:p>
          <a:p>
            <a:endParaRPr lang="en-GB" sz="1700" b="1"/>
          </a:p>
          <a:p>
            <a:r>
              <a:rPr lang="en-GB" sz="1700" b="1"/>
              <a:t>It turns out that the approach (1) is working and cheap, (2) interpretable and (3) easy to implement </a:t>
            </a:r>
            <a:br>
              <a:rPr lang="en-GB" sz="1700" b="1"/>
            </a:br>
            <a:r>
              <a:rPr lang="en-GB" sz="1700" b="1"/>
              <a:t>even if no preconditioner is present.</a:t>
            </a:r>
          </a:p>
          <a:p>
            <a:endParaRPr lang="en-GB" sz="1700"/>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a:p>
            <a:pPr marL="285750" indent="-285750">
              <a:buFont typeface="Arial" panose="020B0604020202020204" pitchFamily="34" charset="0"/>
              <a:buChar char="•"/>
            </a:pPr>
            <a:endParaRPr lang="en-GB"/>
          </a:p>
          <a:p>
            <a:endParaRPr lang="en-GB"/>
          </a:p>
        </p:txBody>
      </p:sp>
      <p:pic>
        <p:nvPicPr>
          <p:cNvPr id="3" name="Picture 2" descr="A close up of a map&#10;&#10;Description automatically generated">
            <a:extLst>
              <a:ext uri="{FF2B5EF4-FFF2-40B4-BE49-F238E27FC236}">
                <a16:creationId xmlns:a16="http://schemas.microsoft.com/office/drawing/2014/main" id="{71F7202F-1DAB-4356-B581-46329D06F6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81376" y="4025933"/>
            <a:ext cx="3929962" cy="147600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0B02C3F4-3AD8-4B30-951B-2FBC6A9B44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96906" y="4015300"/>
            <a:ext cx="3895094" cy="1512000"/>
          </a:xfrm>
          <a:prstGeom prst="rect">
            <a:avLst/>
          </a:prstGeom>
        </p:spPr>
      </p:pic>
      <p:pic>
        <p:nvPicPr>
          <p:cNvPr id="9" name="Picture 8" descr="A close up of a map&#10;&#10;Description automatically generated">
            <a:extLst>
              <a:ext uri="{FF2B5EF4-FFF2-40B4-BE49-F238E27FC236}">
                <a16:creationId xmlns:a16="http://schemas.microsoft.com/office/drawing/2014/main" id="{ED0A65F1-7515-4C92-A7FB-89917656D2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762" y="4015300"/>
            <a:ext cx="3870900" cy="1512000"/>
          </a:xfrm>
          <a:prstGeom prst="rect">
            <a:avLst/>
          </a:prstGeom>
        </p:spPr>
      </p:pic>
      <p:sp>
        <p:nvSpPr>
          <p:cNvPr id="10" name="TextBox 9">
            <a:extLst>
              <a:ext uri="{FF2B5EF4-FFF2-40B4-BE49-F238E27FC236}">
                <a16:creationId xmlns:a16="http://schemas.microsoft.com/office/drawing/2014/main" id="{E93A5A9D-755E-40E2-8DBF-57D395BEA109}"/>
              </a:ext>
            </a:extLst>
          </p:cNvPr>
          <p:cNvSpPr txBox="1"/>
          <p:nvPr/>
        </p:nvSpPr>
        <p:spPr>
          <a:xfrm>
            <a:off x="5863002" y="6535079"/>
            <a:ext cx="7512160" cy="307777"/>
          </a:xfrm>
          <a:prstGeom prst="rect">
            <a:avLst/>
          </a:prstGeom>
          <a:noFill/>
        </p:spPr>
        <p:txBody>
          <a:bodyPr wrap="square" rtlCol="0">
            <a:spAutoFit/>
          </a:bodyPr>
          <a:lstStyle/>
          <a:p>
            <a:r>
              <a:rPr lang="en-GB" sz="1400" err="1"/>
              <a:t>Ackmann</a:t>
            </a:r>
            <a:r>
              <a:rPr lang="en-GB" sz="1400"/>
              <a:t>, Dueben, </a:t>
            </a:r>
            <a:r>
              <a:rPr lang="en-GB" sz="1400" err="1"/>
              <a:t>Smolarkieicz</a:t>
            </a:r>
            <a:r>
              <a:rPr lang="en-GB" sz="1400"/>
              <a:t> and Palmer https://arxiv.org/abs/2010.02866 </a:t>
            </a:r>
          </a:p>
        </p:txBody>
      </p:sp>
    </p:spTree>
    <p:extLst>
      <p:ext uri="{BB962C8B-B14F-4D97-AF65-F5344CB8AC3E}">
        <p14:creationId xmlns:p14="http://schemas.microsoft.com/office/powerpoint/2010/main" val="3918777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5">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77207" y="123926"/>
            <a:ext cx="11914793" cy="954107"/>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What is the single most important development to achieve progress?</a:t>
            </a:r>
          </a:p>
          <a:p>
            <a:endParaRPr lang="en-GB" sz="2800" dirty="0">
              <a:solidFill>
                <a:schemeClr val="accent1">
                  <a:lumMod val="50000"/>
                </a:schemeClr>
              </a:solidFill>
              <a:latin typeface="Helevtica"/>
              <a:ea typeface="+mj-ea"/>
              <a:cs typeface="+mj-cs"/>
            </a:endParaRPr>
          </a:p>
        </p:txBody>
      </p:sp>
      <p:pic>
        <p:nvPicPr>
          <p:cNvPr id="3" name="Picture 2" descr="A picture containing text, clipart&#10;&#10;Description automatically generated">
            <a:extLst>
              <a:ext uri="{FF2B5EF4-FFF2-40B4-BE49-F238E27FC236}">
                <a16:creationId xmlns:a16="http://schemas.microsoft.com/office/drawing/2014/main" id="{0FB1A9AC-FC5B-4928-90E5-A839403F78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91995" y="4033034"/>
            <a:ext cx="2152650" cy="2124075"/>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id="{E252E285-578A-4E10-9361-C33BF1811E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30197" y="600979"/>
            <a:ext cx="2994203" cy="2994203"/>
          </a:xfrm>
          <a:prstGeom prst="rect">
            <a:avLst/>
          </a:prstGeom>
        </p:spPr>
      </p:pic>
      <p:pic>
        <p:nvPicPr>
          <p:cNvPr id="7" name="Picture 6">
            <a:extLst>
              <a:ext uri="{FF2B5EF4-FFF2-40B4-BE49-F238E27FC236}">
                <a16:creationId xmlns:a16="http://schemas.microsoft.com/office/drawing/2014/main" id="{2A8BA0DC-A1CA-4365-AECD-5DEFDDF3CEF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01407" y="2486831"/>
            <a:ext cx="2445525" cy="2445525"/>
          </a:xfrm>
          <a:prstGeom prst="rect">
            <a:avLst/>
          </a:prstGeom>
        </p:spPr>
      </p:pic>
      <p:sp>
        <p:nvSpPr>
          <p:cNvPr id="10" name="TextBox 9">
            <a:extLst>
              <a:ext uri="{FF2B5EF4-FFF2-40B4-BE49-F238E27FC236}">
                <a16:creationId xmlns:a16="http://schemas.microsoft.com/office/drawing/2014/main" id="{C4D83BE8-1FAC-445A-9848-EAEE9005E4DC}"/>
              </a:ext>
            </a:extLst>
          </p:cNvPr>
          <p:cNvSpPr txBox="1"/>
          <p:nvPr/>
        </p:nvSpPr>
        <p:spPr>
          <a:xfrm>
            <a:off x="1885268" y="3178989"/>
            <a:ext cx="2366104" cy="400110"/>
          </a:xfrm>
          <a:prstGeom prst="rect">
            <a:avLst/>
          </a:prstGeom>
          <a:noFill/>
        </p:spPr>
        <p:txBody>
          <a:bodyPr wrap="square" lIns="91440" tIns="45720" rIns="91440" bIns="45720" rtlCol="0" anchor="t">
            <a:spAutoFit/>
          </a:bodyPr>
          <a:lstStyle/>
          <a:p>
            <a:r>
              <a:rPr lang="en-GB" sz="2000" b="1" dirty="0"/>
              <a:t>Domain scientists</a:t>
            </a:r>
            <a:endParaRPr lang="en-GB" b="1" dirty="0"/>
          </a:p>
        </p:txBody>
      </p:sp>
      <p:sp>
        <p:nvSpPr>
          <p:cNvPr id="11" name="TextBox 10">
            <a:extLst>
              <a:ext uri="{FF2B5EF4-FFF2-40B4-BE49-F238E27FC236}">
                <a16:creationId xmlns:a16="http://schemas.microsoft.com/office/drawing/2014/main" id="{C0462908-6AC6-44F9-9905-29D019EF0B59}"/>
              </a:ext>
            </a:extLst>
          </p:cNvPr>
          <p:cNvSpPr txBox="1"/>
          <p:nvPr/>
        </p:nvSpPr>
        <p:spPr>
          <a:xfrm>
            <a:off x="1885268" y="6303506"/>
            <a:ext cx="2366104" cy="400110"/>
          </a:xfrm>
          <a:prstGeom prst="rect">
            <a:avLst/>
          </a:prstGeom>
          <a:noFill/>
        </p:spPr>
        <p:txBody>
          <a:bodyPr wrap="square" lIns="91440" tIns="45720" rIns="91440" bIns="45720" rtlCol="0" anchor="t">
            <a:spAutoFit/>
          </a:bodyPr>
          <a:lstStyle/>
          <a:p>
            <a:r>
              <a:rPr lang="en-GB" sz="2000" b="1" dirty="0"/>
              <a:t>Machine learners</a:t>
            </a:r>
            <a:endParaRPr lang="en-GB" b="1" dirty="0"/>
          </a:p>
        </p:txBody>
      </p:sp>
      <p:cxnSp>
        <p:nvCxnSpPr>
          <p:cNvPr id="9" name="Straight Arrow Connector 8">
            <a:extLst>
              <a:ext uri="{FF2B5EF4-FFF2-40B4-BE49-F238E27FC236}">
                <a16:creationId xmlns:a16="http://schemas.microsoft.com/office/drawing/2014/main" id="{CEA7BE19-78A3-4D4D-89A7-0D6C71D51B3D}"/>
              </a:ext>
            </a:extLst>
          </p:cNvPr>
          <p:cNvCxnSpPr>
            <a:cxnSpLocks/>
          </p:cNvCxnSpPr>
          <p:nvPr/>
        </p:nvCxnSpPr>
        <p:spPr>
          <a:xfrm>
            <a:off x="4406443" y="2205564"/>
            <a:ext cx="3194964" cy="127000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16" name="Straight Arrow Connector 15">
            <a:extLst>
              <a:ext uri="{FF2B5EF4-FFF2-40B4-BE49-F238E27FC236}">
                <a16:creationId xmlns:a16="http://schemas.microsoft.com/office/drawing/2014/main" id="{1C93B77D-5ED5-4EAD-AD12-B8733FD9F119}"/>
              </a:ext>
            </a:extLst>
          </p:cNvPr>
          <p:cNvCxnSpPr>
            <a:cxnSpLocks/>
            <a:endCxn id="7" idx="1"/>
          </p:cNvCxnSpPr>
          <p:nvPr/>
        </p:nvCxnSpPr>
        <p:spPr>
          <a:xfrm flipV="1">
            <a:off x="4251372" y="3709594"/>
            <a:ext cx="3350035" cy="1344342"/>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9185C542-F59F-4236-9CCE-1CD47A7ECA19}"/>
              </a:ext>
            </a:extLst>
          </p:cNvPr>
          <p:cNvSpPr txBox="1"/>
          <p:nvPr/>
        </p:nvSpPr>
        <p:spPr>
          <a:xfrm>
            <a:off x="7798388" y="4732301"/>
            <a:ext cx="2366104" cy="707886"/>
          </a:xfrm>
          <a:prstGeom prst="rect">
            <a:avLst/>
          </a:prstGeom>
          <a:noFill/>
        </p:spPr>
        <p:txBody>
          <a:bodyPr wrap="square" lIns="91440" tIns="45720" rIns="91440" bIns="45720" rtlCol="0" anchor="t">
            <a:spAutoFit/>
          </a:bodyPr>
          <a:lstStyle/>
          <a:p>
            <a:pPr algn="ctr"/>
            <a:r>
              <a:rPr lang="en-GB" sz="2000" b="1" dirty="0"/>
              <a:t>Machine learning domain scientists</a:t>
            </a:r>
            <a:endParaRPr lang="en-GB" b="1" dirty="0"/>
          </a:p>
        </p:txBody>
      </p:sp>
    </p:spTree>
    <p:extLst>
      <p:ext uri="{BB962C8B-B14F-4D97-AF65-F5344CB8AC3E}">
        <p14:creationId xmlns:p14="http://schemas.microsoft.com/office/powerpoint/2010/main" val="2110727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TextBox 20">
            <a:extLst>
              <a:ext uri="{FF2B5EF4-FFF2-40B4-BE49-F238E27FC236}">
                <a16:creationId xmlns:a16="http://schemas.microsoft.com/office/drawing/2014/main" id="{8665CF16-0629-491B-8C77-2C389ACC85F2}"/>
              </a:ext>
            </a:extLst>
          </p:cNvPr>
          <p:cNvSpPr txBox="1"/>
          <p:nvPr/>
        </p:nvSpPr>
        <p:spPr>
          <a:xfrm>
            <a:off x="275578" y="20294"/>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Improve results via emulation</a:t>
            </a:r>
          </a:p>
        </p:txBody>
      </p:sp>
      <p:sp>
        <p:nvSpPr>
          <p:cNvPr id="5" name="TextBox 4">
            <a:extLst>
              <a:ext uri="{FF2B5EF4-FFF2-40B4-BE49-F238E27FC236}">
                <a16:creationId xmlns:a16="http://schemas.microsoft.com/office/drawing/2014/main" id="{35E5B16E-2258-41AA-94EF-012F4EBE3374}"/>
              </a:ext>
            </a:extLst>
          </p:cNvPr>
          <p:cNvSpPr txBox="1"/>
          <p:nvPr/>
        </p:nvSpPr>
        <p:spPr>
          <a:xfrm>
            <a:off x="275578" y="651860"/>
            <a:ext cx="11672032" cy="5909310"/>
          </a:xfrm>
          <a:prstGeom prst="rect">
            <a:avLst/>
          </a:prstGeom>
          <a:noFill/>
        </p:spPr>
        <p:txBody>
          <a:bodyPr wrap="square" lIns="91440" tIns="45720" rIns="91440" bIns="45720" rtlCol="0" anchor="t">
            <a:spAutoFit/>
          </a:bodyPr>
          <a:lstStyle/>
          <a:p>
            <a:r>
              <a:rPr lang="en-US"/>
              <a:t>To represent 3D cloud effects for radiation (SPARTACUS) within simulations of the Integrated Forecast Model is four time slower than the standard radiation scheme (</a:t>
            </a:r>
            <a:r>
              <a:rPr lang="en-US" err="1"/>
              <a:t>Tripleclouds</a:t>
            </a:r>
            <a:r>
              <a:rPr lang="en-US"/>
              <a:t>)</a:t>
            </a:r>
          </a:p>
          <a:p>
            <a:endParaRPr lang="en-US" b="1"/>
          </a:p>
          <a:p>
            <a:r>
              <a:rPr lang="en-US" b="1"/>
              <a:t>Can we emulate the difference between </a:t>
            </a:r>
            <a:r>
              <a:rPr lang="en-US" b="1" err="1"/>
              <a:t>Tripleclouds</a:t>
            </a:r>
            <a:r>
              <a:rPr lang="en-US" b="1"/>
              <a:t> and SPARTACUS using neural networks?</a:t>
            </a:r>
            <a:endParaRPr lang="en-US" b="1">
              <a:cs typeface="Arial"/>
            </a:endParaRPr>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a:p>
            <a:endParaRPr lang="en-US" b="1"/>
          </a:p>
        </p:txBody>
      </p:sp>
      <p:graphicFrame>
        <p:nvGraphicFramePr>
          <p:cNvPr id="6" name="Table 5">
            <a:extLst>
              <a:ext uri="{FF2B5EF4-FFF2-40B4-BE49-F238E27FC236}">
                <a16:creationId xmlns:a16="http://schemas.microsoft.com/office/drawing/2014/main" id="{55A50720-9884-45A0-982D-E1B867C21ED7}"/>
              </a:ext>
            </a:extLst>
          </p:cNvPr>
          <p:cNvGraphicFramePr>
            <a:graphicFrameLocks noGrp="1"/>
          </p:cNvGraphicFramePr>
          <p:nvPr/>
        </p:nvGraphicFramePr>
        <p:xfrm>
          <a:off x="316768" y="5272679"/>
          <a:ext cx="9016368" cy="701231"/>
        </p:xfrm>
        <a:graphic>
          <a:graphicData uri="http://schemas.openxmlformats.org/drawingml/2006/table">
            <a:tbl>
              <a:tblPr firstRow="1" firstCol="1" bandRow="1">
                <a:tableStyleId>{5C22544A-7EE6-4342-B048-85BDC9FD1C3A}</a:tableStyleId>
              </a:tblPr>
              <a:tblGrid>
                <a:gridCol w="1123120">
                  <a:extLst>
                    <a:ext uri="{9D8B030D-6E8A-4147-A177-3AD203B41FA5}">
                      <a16:colId xmlns:a16="http://schemas.microsoft.com/office/drawing/2014/main" val="1804459779"/>
                    </a:ext>
                  </a:extLst>
                </a:gridCol>
                <a:gridCol w="1448826">
                  <a:extLst>
                    <a:ext uri="{9D8B030D-6E8A-4147-A177-3AD203B41FA5}">
                      <a16:colId xmlns:a16="http://schemas.microsoft.com/office/drawing/2014/main" val="3339902144"/>
                    </a:ext>
                  </a:extLst>
                </a:gridCol>
                <a:gridCol w="1507791">
                  <a:extLst>
                    <a:ext uri="{9D8B030D-6E8A-4147-A177-3AD203B41FA5}">
                      <a16:colId xmlns:a16="http://schemas.microsoft.com/office/drawing/2014/main" val="1862016913"/>
                    </a:ext>
                  </a:extLst>
                </a:gridCol>
                <a:gridCol w="1755399">
                  <a:extLst>
                    <a:ext uri="{9D8B030D-6E8A-4147-A177-3AD203B41FA5}">
                      <a16:colId xmlns:a16="http://schemas.microsoft.com/office/drawing/2014/main" val="2087198416"/>
                    </a:ext>
                  </a:extLst>
                </a:gridCol>
                <a:gridCol w="3181232">
                  <a:extLst>
                    <a:ext uri="{9D8B030D-6E8A-4147-A177-3AD203B41FA5}">
                      <a16:colId xmlns:a16="http://schemas.microsoft.com/office/drawing/2014/main" val="4281749721"/>
                    </a:ext>
                  </a:extLst>
                </a:gridCol>
              </a:tblGrid>
              <a:tr h="0">
                <a:tc>
                  <a:txBody>
                    <a:bodyPr/>
                    <a:lstStyle/>
                    <a:p>
                      <a:pPr algn="just">
                        <a:lnSpc>
                          <a:spcPct val="150000"/>
                        </a:lnSpc>
                      </a:pPr>
                      <a:r>
                        <a:rPr lang="en-US" sz="1700">
                          <a:effectLst/>
                          <a:latin typeface="+mj-lt"/>
                        </a:rPr>
                        <a:t>Rel. Cost</a:t>
                      </a:r>
                      <a:endParaRPr lang="en-GB" sz="1700">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a:effectLst/>
                          <a:latin typeface="+mj-lt"/>
                          <a:ea typeface="Times New Roman" panose="02020603050405020304" pitchFamily="18" charset="0"/>
                          <a:cs typeface="Times New Roman"/>
                        </a:rPr>
                        <a:t>Tripleclouds</a:t>
                      </a:r>
                      <a:endParaRPr lang="en-US" sz="1700" err="1">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a:effectLst/>
                          <a:latin typeface="+mj-lt"/>
                        </a:rPr>
                        <a:t>SPARTACUS</a:t>
                      </a:r>
                      <a:endParaRPr lang="en-GB" sz="1700">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a:effectLst/>
                          <a:latin typeface="+mj-lt"/>
                        </a:rPr>
                        <a:t>Neural Network</a:t>
                      </a:r>
                      <a:endParaRPr lang="en-GB" sz="1700">
                        <a:effectLst/>
                        <a:latin typeface="+mj-lt"/>
                        <a:ea typeface="Times New Roman" panose="02020603050405020304" pitchFamily="18" charset="0"/>
                        <a:cs typeface="Times New Roman"/>
                      </a:endParaRPr>
                    </a:p>
                  </a:txBody>
                  <a:tcPr marL="68580" marR="68580" marT="0" marB="0"/>
                </a:tc>
                <a:tc>
                  <a:txBody>
                    <a:bodyPr/>
                    <a:lstStyle/>
                    <a:p>
                      <a:pPr algn="just">
                        <a:lnSpc>
                          <a:spcPct val="150000"/>
                        </a:lnSpc>
                      </a:pPr>
                      <a:r>
                        <a:rPr lang="en-US" sz="1700" err="1">
                          <a:effectLst/>
                          <a:latin typeface="+mj-lt"/>
                        </a:rPr>
                        <a:t>Tripleclouds+Neural</a:t>
                      </a:r>
                      <a:r>
                        <a:rPr lang="en-US" sz="1700">
                          <a:effectLst/>
                          <a:latin typeface="+mj-lt"/>
                        </a:rPr>
                        <a:t> Network</a:t>
                      </a:r>
                      <a:endParaRPr lang="en-GB" sz="1700">
                        <a:effectLst/>
                        <a:latin typeface="+mj-lt"/>
                        <a:ea typeface="Times New Roman" panose="02020603050405020304" pitchFamily="18" charset="0"/>
                        <a:cs typeface="Times New Roman"/>
                      </a:endParaRPr>
                    </a:p>
                  </a:txBody>
                  <a:tcPr marL="68580" marR="68580" marT="0" marB="0"/>
                </a:tc>
                <a:extLst>
                  <a:ext uri="{0D108BD9-81ED-4DB2-BD59-A6C34878D82A}">
                    <a16:rowId xmlns:a16="http://schemas.microsoft.com/office/drawing/2014/main" val="919444493"/>
                  </a:ext>
                </a:extLst>
              </a:tr>
              <a:tr h="0">
                <a:tc>
                  <a:txBody>
                    <a:bodyPr/>
                    <a:lstStyle/>
                    <a:p>
                      <a:pPr algn="just">
                        <a:lnSpc>
                          <a:spcPct val="150000"/>
                        </a:lnSpc>
                      </a:pPr>
                      <a:endParaRPr lang="en-US" sz="1800">
                        <a:effectLst/>
                        <a:latin typeface="+mj-lt"/>
                      </a:endParaRPr>
                    </a:p>
                  </a:txBody>
                  <a:tcPr marL="68580" marR="68580" marT="0" marB="0"/>
                </a:tc>
                <a:tc>
                  <a:txBody>
                    <a:bodyPr/>
                    <a:lstStyle/>
                    <a:p>
                      <a:pPr algn="l">
                        <a:lnSpc>
                          <a:spcPct val="150000"/>
                        </a:lnSpc>
                      </a:pPr>
                      <a:r>
                        <a:rPr lang="en-US" sz="1700">
                          <a:effectLst/>
                          <a:latin typeface="+mj-lt"/>
                        </a:rPr>
                        <a:t>1.0</a:t>
                      </a:r>
                      <a:endParaRPr lang="en-GB" sz="1700">
                        <a:effectLst/>
                        <a:latin typeface="+mj-lt"/>
                        <a:ea typeface="Times New Roman" panose="02020603050405020304" pitchFamily="18" charset="0"/>
                        <a:cs typeface="Times New Roman"/>
                      </a:endParaRPr>
                    </a:p>
                  </a:txBody>
                  <a:tcPr marL="68580" marR="68580" marT="0" marB="0"/>
                </a:tc>
                <a:tc>
                  <a:txBody>
                    <a:bodyPr/>
                    <a:lstStyle/>
                    <a:p>
                      <a:pPr algn="l">
                        <a:lnSpc>
                          <a:spcPct val="150000"/>
                        </a:lnSpc>
                      </a:pPr>
                      <a:r>
                        <a:rPr lang="en-US" sz="1700">
                          <a:effectLst/>
                          <a:latin typeface="+mj-lt"/>
                        </a:rPr>
                        <a:t>4.4</a:t>
                      </a:r>
                      <a:endParaRPr lang="en-GB" sz="1700">
                        <a:effectLst/>
                        <a:latin typeface="+mj-lt"/>
                        <a:ea typeface="Times New Roman" panose="02020603050405020304" pitchFamily="18" charset="0"/>
                        <a:cs typeface="Times New Roman"/>
                      </a:endParaRPr>
                    </a:p>
                  </a:txBody>
                  <a:tcPr marL="68580" marR="68580" marT="0" marB="0"/>
                </a:tc>
                <a:tc>
                  <a:txBody>
                    <a:bodyPr/>
                    <a:lstStyle/>
                    <a:p>
                      <a:pPr algn="l">
                        <a:lnSpc>
                          <a:spcPct val="150000"/>
                        </a:lnSpc>
                      </a:pPr>
                      <a:r>
                        <a:rPr lang="en-US" sz="1700">
                          <a:effectLst/>
                          <a:latin typeface="+mj-lt"/>
                        </a:rPr>
                        <a:t>0.003</a:t>
                      </a:r>
                      <a:endParaRPr lang="en-GB" sz="1700">
                        <a:effectLst/>
                        <a:latin typeface="+mj-lt"/>
                        <a:ea typeface="Times New Roman" panose="02020603050405020304" pitchFamily="18" charset="0"/>
                        <a:cs typeface="Times New Roman"/>
                      </a:endParaRPr>
                    </a:p>
                  </a:txBody>
                  <a:tcPr marL="68580" marR="68580" marT="0" marB="0"/>
                </a:tc>
                <a:tc>
                  <a:txBody>
                    <a:bodyPr/>
                    <a:lstStyle/>
                    <a:p>
                      <a:pPr algn="l">
                        <a:lnSpc>
                          <a:spcPct val="150000"/>
                        </a:lnSpc>
                      </a:pPr>
                      <a:r>
                        <a:rPr lang="en-US" sz="1700">
                          <a:effectLst/>
                          <a:latin typeface="+mj-lt"/>
                        </a:rPr>
                        <a:t>1.003</a:t>
                      </a:r>
                      <a:endParaRPr lang="en-GB" sz="1700">
                        <a:effectLst/>
                        <a:latin typeface="+mj-lt"/>
                        <a:ea typeface="Times New Roman" panose="02020603050405020304" pitchFamily="18" charset="0"/>
                        <a:cs typeface="Times New Roman"/>
                      </a:endParaRPr>
                    </a:p>
                  </a:txBody>
                  <a:tcPr marL="68580" marR="68580" marT="0" marB="0"/>
                </a:tc>
                <a:extLst>
                  <a:ext uri="{0D108BD9-81ED-4DB2-BD59-A6C34878D82A}">
                    <a16:rowId xmlns:a16="http://schemas.microsoft.com/office/drawing/2014/main" val="3907764654"/>
                  </a:ext>
                </a:extLst>
              </a:tr>
            </a:tbl>
          </a:graphicData>
        </a:graphic>
      </p:graphicFrame>
      <p:sp>
        <p:nvSpPr>
          <p:cNvPr id="14" name="TextBox 13">
            <a:extLst>
              <a:ext uri="{FF2B5EF4-FFF2-40B4-BE49-F238E27FC236}">
                <a16:creationId xmlns:a16="http://schemas.microsoft.com/office/drawing/2014/main" id="{4145EFC0-BFC9-444D-B9CD-254C92A7A0D7}"/>
              </a:ext>
            </a:extLst>
          </p:cNvPr>
          <p:cNvSpPr txBox="1"/>
          <p:nvPr/>
        </p:nvSpPr>
        <p:spPr>
          <a:xfrm>
            <a:off x="7934848" y="6499152"/>
            <a:ext cx="6236043" cy="338554"/>
          </a:xfrm>
          <a:prstGeom prst="rect">
            <a:avLst/>
          </a:prstGeom>
          <a:noFill/>
        </p:spPr>
        <p:txBody>
          <a:bodyPr wrap="square" lIns="91440" tIns="45720" rIns="91440" bIns="45720" rtlCol="0" anchor="t">
            <a:spAutoFit/>
          </a:bodyPr>
          <a:lstStyle/>
          <a:p>
            <a:r>
              <a:rPr lang="de-DE" sz="1600" dirty="0"/>
              <a:t>Meyer, Hogan, Dueben, Mason JAMES 2022</a:t>
            </a:r>
            <a:endParaRPr lang="en-GB" sz="1600" dirty="0"/>
          </a:p>
        </p:txBody>
      </p:sp>
      <p:pic>
        <p:nvPicPr>
          <p:cNvPr id="1026" name="Picture 2">
            <a:extLst>
              <a:ext uri="{FF2B5EF4-FFF2-40B4-BE49-F238E27FC236}">
                <a16:creationId xmlns:a16="http://schemas.microsoft.com/office/drawing/2014/main" id="{97DDAC73-F4EE-4ED0-B6B6-A95A9012CE1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4780" t="63914"/>
          <a:stretch/>
        </p:blipFill>
        <p:spPr bwMode="auto">
          <a:xfrm>
            <a:off x="203198" y="2060161"/>
            <a:ext cx="12020891" cy="29843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7872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8" name="Picture 7">
            <a:hlinkClick r:id="rId3"/>
            <a:extLst>
              <a:ext uri="{FF2B5EF4-FFF2-40B4-BE49-F238E27FC236}">
                <a16:creationId xmlns:a16="http://schemas.microsoft.com/office/drawing/2014/main" id="{47A7DA02-01B2-4EEC-9653-E16BB64C7A4A}"/>
              </a:ext>
            </a:extLst>
          </p:cNvPr>
          <p:cNvPicPr>
            <a:picLocks noChangeAspect="1"/>
          </p:cNvPicPr>
          <p:nvPr/>
        </p:nvPicPr>
        <p:blipFill>
          <a:blip r:embed="rId4"/>
          <a:stretch>
            <a:fillRect/>
          </a:stretch>
        </p:blipFill>
        <p:spPr>
          <a:xfrm>
            <a:off x="-1" y="0"/>
            <a:ext cx="10870081" cy="2751490"/>
          </a:xfrm>
          <a:prstGeom prst="rect">
            <a:avLst/>
          </a:prstGeom>
          <a:ln w="19050">
            <a:noFill/>
          </a:ln>
          <a:effectLst/>
        </p:spPr>
      </p:pic>
      <p:sp>
        <p:nvSpPr>
          <p:cNvPr id="9" name="TextBox 8">
            <a:extLst>
              <a:ext uri="{FF2B5EF4-FFF2-40B4-BE49-F238E27FC236}">
                <a16:creationId xmlns:a16="http://schemas.microsoft.com/office/drawing/2014/main" id="{92109EE3-46DB-4E14-A227-24B30F795FD0}"/>
              </a:ext>
            </a:extLst>
          </p:cNvPr>
          <p:cNvSpPr txBox="1"/>
          <p:nvPr/>
        </p:nvSpPr>
        <p:spPr>
          <a:xfrm>
            <a:off x="266182" y="3633498"/>
            <a:ext cx="7952564" cy="1938992"/>
          </a:xfrm>
          <a:prstGeom prst="rect">
            <a:avLst/>
          </a:prstGeom>
          <a:noFill/>
        </p:spPr>
        <p:txBody>
          <a:bodyPr wrap="square" rtlCol="0">
            <a:spAutoFit/>
          </a:bodyPr>
          <a:lstStyle/>
          <a:p>
            <a:r>
              <a:rPr lang="en-GB" sz="2000" dirty="0"/>
              <a:t>To improve the modelling of urban land surface processes </a:t>
            </a:r>
            <a:r>
              <a:rPr lang="en-GB" sz="2000" b="1" dirty="0"/>
              <a:t>we develop an urban neural network trained on the mean fluxes </a:t>
            </a:r>
            <a:r>
              <a:rPr lang="en-GB" sz="2000" dirty="0"/>
              <a:t>from 22 Urban Land Surface Models at one site.</a:t>
            </a:r>
          </a:p>
          <a:p>
            <a:endParaRPr lang="en-GB" sz="2000" dirty="0"/>
          </a:p>
          <a:p>
            <a:r>
              <a:rPr lang="en-GB" sz="2000" dirty="0"/>
              <a:t>We </a:t>
            </a:r>
            <a:r>
              <a:rPr lang="en-GB" sz="2000" b="1" dirty="0"/>
              <a:t>evaluate the urban neural network offline and online</a:t>
            </a:r>
            <a:r>
              <a:rPr lang="en-GB" sz="2000" dirty="0"/>
              <a:t>, </a:t>
            </a:r>
            <a:r>
              <a:rPr lang="en-GB" sz="2000" b="1" dirty="0"/>
              <a:t>coupled to WRF using TensorFlow C bindings</a:t>
            </a:r>
            <a:r>
              <a:rPr lang="en-GB" sz="2000" dirty="0"/>
              <a:t>.</a:t>
            </a:r>
            <a:endParaRPr lang="en-US" sz="2000" dirty="0"/>
          </a:p>
        </p:txBody>
      </p:sp>
      <p:pic>
        <p:nvPicPr>
          <p:cNvPr id="1026" name="Picture 2" descr="Image">
            <a:extLst>
              <a:ext uri="{FF2B5EF4-FFF2-40B4-BE49-F238E27FC236}">
                <a16:creationId xmlns:a16="http://schemas.microsoft.com/office/drawing/2014/main" id="{B0F643A5-636C-4910-BF7D-03AD157E67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55248" y="2800027"/>
            <a:ext cx="3570570" cy="275149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FEAC703-39C6-469B-A6CF-47537DF9DC77}"/>
              </a:ext>
            </a:extLst>
          </p:cNvPr>
          <p:cNvSpPr txBox="1"/>
          <p:nvPr/>
        </p:nvSpPr>
        <p:spPr>
          <a:xfrm>
            <a:off x="8218746" y="5579060"/>
            <a:ext cx="4936013" cy="1323439"/>
          </a:xfrm>
          <a:prstGeom prst="rect">
            <a:avLst/>
          </a:prstGeom>
          <a:noFill/>
        </p:spPr>
        <p:txBody>
          <a:bodyPr wrap="square" rtlCol="0">
            <a:spAutoFit/>
          </a:bodyPr>
          <a:lstStyle/>
          <a:p>
            <a:r>
              <a:rPr lang="en-GB" sz="1600" dirty="0"/>
              <a:t>S – short-wave radiation (up and down)</a:t>
            </a:r>
          </a:p>
          <a:p>
            <a:r>
              <a:rPr lang="en-GB" sz="1600" dirty="0"/>
              <a:t>L – long-wave radiation (up and down)</a:t>
            </a:r>
          </a:p>
          <a:p>
            <a:r>
              <a:rPr lang="en-GB" sz="1600" dirty="0"/>
              <a:t>Q</a:t>
            </a:r>
            <a:r>
              <a:rPr lang="en-GB" sz="1600" baseline="-25000" dirty="0"/>
              <a:t>H</a:t>
            </a:r>
            <a:r>
              <a:rPr lang="en-GB" sz="1600" dirty="0"/>
              <a:t> – turbulent sensible heat flux density</a:t>
            </a:r>
          </a:p>
          <a:p>
            <a:r>
              <a:rPr lang="en-GB" sz="1600" dirty="0"/>
              <a:t>Q</a:t>
            </a:r>
            <a:r>
              <a:rPr lang="en-GB" sz="1600" baseline="-25000" dirty="0"/>
              <a:t>E</a:t>
            </a:r>
            <a:r>
              <a:rPr lang="en-GB" sz="1600" dirty="0"/>
              <a:t> – turbulent latent heat flux density</a:t>
            </a:r>
          </a:p>
          <a:p>
            <a:r>
              <a:rPr lang="en-GB" sz="1600" dirty="0"/>
              <a:t>Q</a:t>
            </a:r>
            <a:r>
              <a:rPr lang="en-GB" sz="1600" baseline="-25000" dirty="0"/>
              <a:t>S</a:t>
            </a:r>
            <a:r>
              <a:rPr lang="en-GB" sz="1600" dirty="0"/>
              <a:t> – heat storage</a:t>
            </a:r>
          </a:p>
        </p:txBody>
      </p:sp>
    </p:spTree>
    <p:extLst>
      <p:ext uri="{BB962C8B-B14F-4D97-AF65-F5344CB8AC3E}">
        <p14:creationId xmlns:p14="http://schemas.microsoft.com/office/powerpoint/2010/main" val="19679534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9" name="Straight Connector 108">
            <a:extLst>
              <a:ext uri="{FF2B5EF4-FFF2-40B4-BE49-F238E27FC236}">
                <a16:creationId xmlns:a16="http://schemas.microsoft.com/office/drawing/2014/main" id="{40C8C640-613A-45AE-966E-D500BCC6EAFA}"/>
              </a:ext>
            </a:extLst>
          </p:cNvPr>
          <p:cNvCxnSpPr>
            <a:cxnSpLocks/>
            <a:stCxn id="108" idx="2"/>
          </p:cNvCxnSpPr>
          <p:nvPr/>
        </p:nvCxnSpPr>
        <p:spPr>
          <a:xfrm flipH="1">
            <a:off x="7571963" y="1635116"/>
            <a:ext cx="842766" cy="1382162"/>
          </a:xfrm>
          <a:prstGeom prst="line">
            <a:avLst/>
          </a:prstGeom>
        </p:spPr>
        <p:style>
          <a:lnRef idx="2">
            <a:schemeClr val="accent3"/>
          </a:lnRef>
          <a:fillRef idx="0">
            <a:schemeClr val="accent3"/>
          </a:fillRef>
          <a:effectRef idx="1">
            <a:schemeClr val="accent3"/>
          </a:effectRef>
          <a:fontRef idx="minor">
            <a:schemeClr val="tx1"/>
          </a:fontRef>
        </p:style>
      </p:cxnSp>
      <p:pic>
        <p:nvPicPr>
          <p:cNvPr id="21" name="Picture 20" descr="Diagram&#10;&#10;Description automatically generated with medium confidence">
            <a:extLst>
              <a:ext uri="{FF2B5EF4-FFF2-40B4-BE49-F238E27FC236}">
                <a16:creationId xmlns:a16="http://schemas.microsoft.com/office/drawing/2014/main" id="{0011B66C-0A6F-44BC-A11A-8EC0090A79ED}"/>
              </a:ext>
            </a:extLst>
          </p:cNvPr>
          <p:cNvPicPr>
            <a:picLocks noChangeAspect="1"/>
          </p:cNvPicPr>
          <p:nvPr/>
        </p:nvPicPr>
        <p:blipFill rotWithShape="1">
          <a:blip r:embed="rId2">
            <a:extLst>
              <a:ext uri="{28A0092B-C50C-407E-A947-70E740481C1C}">
                <a14:useLocalDpi xmlns:a14="http://schemas.microsoft.com/office/drawing/2010/main" val="0"/>
              </a:ext>
            </a:extLst>
          </a:blip>
          <a:srcRect l="2901" t="35138" r="4656" b="34289"/>
          <a:stretch/>
        </p:blipFill>
        <p:spPr>
          <a:xfrm>
            <a:off x="814389" y="2775694"/>
            <a:ext cx="10707076" cy="1748866"/>
          </a:xfrm>
          <a:prstGeom prst="rect">
            <a:avLst/>
          </a:prstGeom>
        </p:spPr>
      </p:pic>
      <p:cxnSp>
        <p:nvCxnSpPr>
          <p:cNvPr id="115" name="Straight Connector 114">
            <a:extLst>
              <a:ext uri="{FF2B5EF4-FFF2-40B4-BE49-F238E27FC236}">
                <a16:creationId xmlns:a16="http://schemas.microsoft.com/office/drawing/2014/main" id="{4A057B83-4EEA-4EC9-A926-43DF2A933067}"/>
              </a:ext>
            </a:extLst>
          </p:cNvPr>
          <p:cNvCxnSpPr>
            <a:cxnSpLocks/>
            <a:stCxn id="114" idx="0"/>
          </p:cNvCxnSpPr>
          <p:nvPr/>
        </p:nvCxnSpPr>
        <p:spPr>
          <a:xfrm flipV="1">
            <a:off x="1357311" y="3816785"/>
            <a:ext cx="537230" cy="1881658"/>
          </a:xfrm>
          <a:prstGeom prst="line">
            <a:avLst/>
          </a:prstGeom>
        </p:spPr>
        <p:style>
          <a:lnRef idx="2">
            <a:schemeClr val="accent3"/>
          </a:lnRef>
          <a:fillRef idx="0">
            <a:schemeClr val="accent3"/>
          </a:fillRef>
          <a:effectRef idx="1">
            <a:schemeClr val="accent3"/>
          </a:effectRef>
          <a:fontRef idx="minor">
            <a:schemeClr val="tx1"/>
          </a:fontRef>
        </p:style>
      </p:cxnSp>
      <p:cxnSp>
        <p:nvCxnSpPr>
          <p:cNvPr id="88" name="Straight Connector 87">
            <a:extLst>
              <a:ext uri="{FF2B5EF4-FFF2-40B4-BE49-F238E27FC236}">
                <a16:creationId xmlns:a16="http://schemas.microsoft.com/office/drawing/2014/main" id="{82D19415-A850-439A-8281-60290E4CED64}"/>
              </a:ext>
            </a:extLst>
          </p:cNvPr>
          <p:cNvCxnSpPr>
            <a:cxnSpLocks/>
            <a:stCxn id="87" idx="2"/>
          </p:cNvCxnSpPr>
          <p:nvPr/>
        </p:nvCxnSpPr>
        <p:spPr>
          <a:xfrm>
            <a:off x="886115" y="1753360"/>
            <a:ext cx="1066937" cy="1278162"/>
          </a:xfrm>
          <a:prstGeom prst="line">
            <a:avLst/>
          </a:prstGeom>
        </p:spPr>
        <p:style>
          <a:lnRef idx="2">
            <a:schemeClr val="accent3"/>
          </a:lnRef>
          <a:fillRef idx="0">
            <a:schemeClr val="accent3"/>
          </a:fillRef>
          <a:effectRef idx="1">
            <a:schemeClr val="accent3"/>
          </a:effectRef>
          <a:fontRef idx="minor">
            <a:schemeClr val="tx1"/>
          </a:fontRef>
        </p:style>
      </p:cxnSp>
      <p:sp>
        <p:nvSpPr>
          <p:cNvPr id="71" name="TextBox 70">
            <a:extLst>
              <a:ext uri="{FF2B5EF4-FFF2-40B4-BE49-F238E27FC236}">
                <a16:creationId xmlns:a16="http://schemas.microsoft.com/office/drawing/2014/main" id="{3C487919-82B2-404E-8930-E5384AEF23A2}"/>
              </a:ext>
            </a:extLst>
          </p:cNvPr>
          <p:cNvSpPr txBox="1"/>
          <p:nvPr/>
        </p:nvSpPr>
        <p:spPr>
          <a:xfrm>
            <a:off x="2568609" y="5697790"/>
            <a:ext cx="1780898"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Machine learning – IFS coupling with </a:t>
            </a:r>
            <a:r>
              <a:rPr lang="en-GB" sz="1200" err="1"/>
              <a:t>Infero</a:t>
            </a:r>
            <a:endParaRPr lang="en-GB" sz="1200"/>
          </a:p>
        </p:txBody>
      </p:sp>
      <p:cxnSp>
        <p:nvCxnSpPr>
          <p:cNvPr id="72" name="Straight Connector 71">
            <a:extLst>
              <a:ext uri="{FF2B5EF4-FFF2-40B4-BE49-F238E27FC236}">
                <a16:creationId xmlns:a16="http://schemas.microsoft.com/office/drawing/2014/main" id="{421305EA-AF09-4D6E-8426-5820ADDD03F3}"/>
              </a:ext>
            </a:extLst>
          </p:cNvPr>
          <p:cNvCxnSpPr>
            <a:cxnSpLocks/>
            <a:stCxn id="71" idx="0"/>
          </p:cNvCxnSpPr>
          <p:nvPr/>
        </p:nvCxnSpPr>
        <p:spPr>
          <a:xfrm flipV="1">
            <a:off x="3459058" y="4286440"/>
            <a:ext cx="2643612" cy="1411350"/>
          </a:xfrm>
          <a:prstGeom prst="line">
            <a:avLst/>
          </a:prstGeom>
        </p:spPr>
        <p:style>
          <a:lnRef idx="2">
            <a:schemeClr val="accent3"/>
          </a:lnRef>
          <a:fillRef idx="0">
            <a:schemeClr val="accent3"/>
          </a:fillRef>
          <a:effectRef idx="1">
            <a:schemeClr val="accent3"/>
          </a:effectRef>
          <a:fontRef idx="minor">
            <a:schemeClr val="tx1"/>
          </a:fontRef>
        </p:style>
      </p:cxnSp>
      <p:cxnSp>
        <p:nvCxnSpPr>
          <p:cNvPr id="154" name="Straight Connector 153">
            <a:extLst>
              <a:ext uri="{FF2B5EF4-FFF2-40B4-BE49-F238E27FC236}">
                <a16:creationId xmlns:a16="http://schemas.microsoft.com/office/drawing/2014/main" id="{20B8609F-8E1C-46F7-A6EE-0920E0B26D2B}"/>
              </a:ext>
            </a:extLst>
          </p:cNvPr>
          <p:cNvCxnSpPr>
            <a:cxnSpLocks/>
            <a:stCxn id="153" idx="0"/>
          </p:cNvCxnSpPr>
          <p:nvPr/>
        </p:nvCxnSpPr>
        <p:spPr>
          <a:xfrm flipH="1" flipV="1">
            <a:off x="7610674" y="3830622"/>
            <a:ext cx="899939" cy="1892805"/>
          </a:xfrm>
          <a:prstGeom prst="line">
            <a:avLst/>
          </a:prstGeom>
        </p:spPr>
        <p:style>
          <a:lnRef idx="2">
            <a:schemeClr val="accent3"/>
          </a:lnRef>
          <a:fillRef idx="0">
            <a:schemeClr val="accent3"/>
          </a:fillRef>
          <a:effectRef idx="1">
            <a:schemeClr val="accent3"/>
          </a:effectRef>
          <a:fontRef idx="minor">
            <a:schemeClr val="tx1"/>
          </a:fontRef>
        </p:style>
      </p:cxnSp>
      <p:sp>
        <p:nvSpPr>
          <p:cNvPr id="147" name="TextBox 146">
            <a:extLst>
              <a:ext uri="{FF2B5EF4-FFF2-40B4-BE49-F238E27FC236}">
                <a16:creationId xmlns:a16="http://schemas.microsoft.com/office/drawing/2014/main" id="{A094565C-C0CF-4A09-8E1C-C9412D18E993}"/>
              </a:ext>
            </a:extLst>
          </p:cNvPr>
          <p:cNvSpPr txBox="1"/>
          <p:nvPr/>
        </p:nvSpPr>
        <p:spPr>
          <a:xfrm>
            <a:off x="5609203" y="5726698"/>
            <a:ext cx="1914975"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SPARTACUS emulation / Reading</a:t>
            </a:r>
          </a:p>
        </p:txBody>
      </p:sp>
      <p:cxnSp>
        <p:nvCxnSpPr>
          <p:cNvPr id="148" name="Straight Connector 147">
            <a:extLst>
              <a:ext uri="{FF2B5EF4-FFF2-40B4-BE49-F238E27FC236}">
                <a16:creationId xmlns:a16="http://schemas.microsoft.com/office/drawing/2014/main" id="{CE81CE68-5E40-4F0C-9EA7-97FBFEBF39BF}"/>
              </a:ext>
            </a:extLst>
          </p:cNvPr>
          <p:cNvCxnSpPr>
            <a:cxnSpLocks/>
            <a:stCxn id="147" idx="0"/>
          </p:cNvCxnSpPr>
          <p:nvPr/>
        </p:nvCxnSpPr>
        <p:spPr>
          <a:xfrm flipV="1">
            <a:off x="6566691" y="3794035"/>
            <a:ext cx="1017175" cy="1932662"/>
          </a:xfrm>
          <a:prstGeom prst="line">
            <a:avLst/>
          </a:prstGeom>
        </p:spPr>
        <p:style>
          <a:lnRef idx="2">
            <a:schemeClr val="accent3"/>
          </a:lnRef>
          <a:fillRef idx="0">
            <a:schemeClr val="accent3"/>
          </a:fillRef>
          <a:effectRef idx="1">
            <a:schemeClr val="accent3"/>
          </a:effectRef>
          <a:fontRef idx="minor">
            <a:schemeClr val="tx1"/>
          </a:fontRef>
        </p:style>
      </p:cxnSp>
      <p:cxnSp>
        <p:nvCxnSpPr>
          <p:cNvPr id="143" name="Straight Connector 142">
            <a:extLst>
              <a:ext uri="{FF2B5EF4-FFF2-40B4-BE49-F238E27FC236}">
                <a16:creationId xmlns:a16="http://schemas.microsoft.com/office/drawing/2014/main" id="{3DB74BF2-AC9B-460F-B6DB-E8E684D59AEB}"/>
              </a:ext>
            </a:extLst>
          </p:cNvPr>
          <p:cNvCxnSpPr>
            <a:cxnSpLocks/>
            <a:stCxn id="142" idx="2"/>
          </p:cNvCxnSpPr>
          <p:nvPr/>
        </p:nvCxnSpPr>
        <p:spPr>
          <a:xfrm>
            <a:off x="6978995" y="1649797"/>
            <a:ext cx="545183" cy="1354013"/>
          </a:xfrm>
          <a:prstGeom prst="line">
            <a:avLst/>
          </a:prstGeom>
        </p:spPr>
        <p:style>
          <a:lnRef idx="2">
            <a:schemeClr val="accent6"/>
          </a:lnRef>
          <a:fillRef idx="0">
            <a:schemeClr val="accent6"/>
          </a:fillRef>
          <a:effectRef idx="1">
            <a:schemeClr val="accent6"/>
          </a:effectRef>
          <a:fontRef idx="minor">
            <a:schemeClr val="tx1"/>
          </a:fontRef>
        </p:style>
      </p:cxnSp>
      <p:cxnSp>
        <p:nvCxnSpPr>
          <p:cNvPr id="125" name="Straight Connector 124">
            <a:extLst>
              <a:ext uri="{FF2B5EF4-FFF2-40B4-BE49-F238E27FC236}">
                <a16:creationId xmlns:a16="http://schemas.microsoft.com/office/drawing/2014/main" id="{8942908B-3719-41E8-A097-39F3FE0C95E1}"/>
              </a:ext>
            </a:extLst>
          </p:cNvPr>
          <p:cNvCxnSpPr>
            <a:cxnSpLocks/>
          </p:cNvCxnSpPr>
          <p:nvPr/>
        </p:nvCxnSpPr>
        <p:spPr>
          <a:xfrm flipV="1">
            <a:off x="5010798" y="4283412"/>
            <a:ext cx="1091872" cy="1073954"/>
          </a:xfrm>
          <a:prstGeom prst="line">
            <a:avLst/>
          </a:prstGeom>
        </p:spPr>
        <p:style>
          <a:lnRef idx="2">
            <a:schemeClr val="accent3"/>
          </a:lnRef>
          <a:fillRef idx="0">
            <a:schemeClr val="accent3"/>
          </a:fillRef>
          <a:effectRef idx="1">
            <a:schemeClr val="accent3"/>
          </a:effectRef>
          <a:fontRef idx="minor">
            <a:schemeClr val="tx1"/>
          </a:fontRef>
        </p:style>
      </p:cxnSp>
      <p:cxnSp>
        <p:nvCxnSpPr>
          <p:cNvPr id="117" name="Straight Connector 116">
            <a:extLst>
              <a:ext uri="{FF2B5EF4-FFF2-40B4-BE49-F238E27FC236}">
                <a16:creationId xmlns:a16="http://schemas.microsoft.com/office/drawing/2014/main" id="{44DD42CF-A9DA-477B-BC79-85E913FA9BEC}"/>
              </a:ext>
            </a:extLst>
          </p:cNvPr>
          <p:cNvCxnSpPr>
            <a:cxnSpLocks/>
            <a:stCxn id="116" idx="2"/>
          </p:cNvCxnSpPr>
          <p:nvPr/>
        </p:nvCxnSpPr>
        <p:spPr>
          <a:xfrm flipH="1">
            <a:off x="10306372" y="922850"/>
            <a:ext cx="881147" cy="2090407"/>
          </a:xfrm>
          <a:prstGeom prst="line">
            <a:avLst/>
          </a:prstGeom>
        </p:spPr>
        <p:style>
          <a:lnRef idx="2">
            <a:schemeClr val="accent3"/>
          </a:lnRef>
          <a:fillRef idx="0">
            <a:schemeClr val="accent3"/>
          </a:fillRef>
          <a:effectRef idx="1">
            <a:schemeClr val="accent3"/>
          </a:effectRef>
          <a:fontRef idx="minor">
            <a:schemeClr val="tx1"/>
          </a:fontRef>
        </p:style>
      </p:cxnSp>
      <p:cxnSp>
        <p:nvCxnSpPr>
          <p:cNvPr id="103" name="Straight Connector 102">
            <a:extLst>
              <a:ext uri="{FF2B5EF4-FFF2-40B4-BE49-F238E27FC236}">
                <a16:creationId xmlns:a16="http://schemas.microsoft.com/office/drawing/2014/main" id="{7B13E29F-C259-451C-BF7F-350E90DABE0D}"/>
              </a:ext>
            </a:extLst>
          </p:cNvPr>
          <p:cNvCxnSpPr>
            <a:cxnSpLocks/>
            <a:stCxn id="102" idx="2"/>
          </p:cNvCxnSpPr>
          <p:nvPr/>
        </p:nvCxnSpPr>
        <p:spPr>
          <a:xfrm flipH="1">
            <a:off x="7524177" y="1107516"/>
            <a:ext cx="1039552" cy="1924007"/>
          </a:xfrm>
          <a:prstGeom prst="line">
            <a:avLst/>
          </a:prstGeom>
        </p:spPr>
        <p:style>
          <a:lnRef idx="2">
            <a:schemeClr val="accent6"/>
          </a:lnRef>
          <a:fillRef idx="0">
            <a:schemeClr val="accent6"/>
          </a:fillRef>
          <a:effectRef idx="1">
            <a:schemeClr val="accent6"/>
          </a:effectRef>
          <a:fontRef idx="minor">
            <a:schemeClr val="tx1"/>
          </a:fontRef>
        </p:style>
      </p:cxnSp>
      <p:sp>
        <p:nvSpPr>
          <p:cNvPr id="55" name="CustomShape 3"/>
          <p:cNvSpPr/>
          <p:nvPr/>
        </p:nvSpPr>
        <p:spPr>
          <a:xfrm flipH="1">
            <a:off x="4751630" y="1944387"/>
            <a:ext cx="7341728" cy="973546"/>
          </a:xfrm>
          <a:prstGeom prst="rect">
            <a:avLst/>
          </a:prstGeom>
          <a:noFill/>
          <a:ln>
            <a:noFill/>
          </a:ln>
        </p:spPr>
        <p:style>
          <a:lnRef idx="0">
            <a:scrgbClr r="0" g="0" b="0"/>
          </a:lnRef>
          <a:fillRef idx="0">
            <a:scrgbClr r="0" g="0" b="0"/>
          </a:fillRef>
          <a:effectRef idx="0">
            <a:scrgbClr r="0" g="0" b="0"/>
          </a:effectRef>
          <a:fontRef idx="minor"/>
        </p:style>
      </p:sp>
      <p:sp>
        <p:nvSpPr>
          <p:cNvPr id="3" name="TextBox 2">
            <a:extLst>
              <a:ext uri="{FF2B5EF4-FFF2-40B4-BE49-F238E27FC236}">
                <a16:creationId xmlns:a16="http://schemas.microsoft.com/office/drawing/2014/main" id="{FB31DE51-A10A-4134-A166-536419F7908C}"/>
              </a:ext>
            </a:extLst>
          </p:cNvPr>
          <p:cNvSpPr txBox="1"/>
          <p:nvPr/>
        </p:nvSpPr>
        <p:spPr>
          <a:xfrm>
            <a:off x="411887" y="6430287"/>
            <a:ext cx="1039446" cy="369332"/>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a:t>Planned</a:t>
            </a:r>
          </a:p>
        </p:txBody>
      </p:sp>
      <p:sp>
        <p:nvSpPr>
          <p:cNvPr id="23" name="TextBox 22">
            <a:extLst>
              <a:ext uri="{FF2B5EF4-FFF2-40B4-BE49-F238E27FC236}">
                <a16:creationId xmlns:a16="http://schemas.microsoft.com/office/drawing/2014/main" id="{6707BC81-332B-4509-93BB-73ED60E99BF6}"/>
              </a:ext>
            </a:extLst>
          </p:cNvPr>
          <p:cNvSpPr txBox="1"/>
          <p:nvPr/>
        </p:nvSpPr>
        <p:spPr>
          <a:xfrm>
            <a:off x="1603733" y="6430287"/>
            <a:ext cx="1113692" cy="369332"/>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a:t>Ongoing</a:t>
            </a:r>
          </a:p>
        </p:txBody>
      </p:sp>
      <p:sp>
        <p:nvSpPr>
          <p:cNvPr id="24" name="TextBox 23">
            <a:extLst>
              <a:ext uri="{FF2B5EF4-FFF2-40B4-BE49-F238E27FC236}">
                <a16:creationId xmlns:a16="http://schemas.microsoft.com/office/drawing/2014/main" id="{E922BD25-37CB-4950-8A96-239C6D2C56D6}"/>
              </a:ext>
            </a:extLst>
          </p:cNvPr>
          <p:cNvSpPr txBox="1"/>
          <p:nvPr/>
        </p:nvSpPr>
        <p:spPr>
          <a:xfrm>
            <a:off x="2869824" y="6430287"/>
            <a:ext cx="1254370"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a:t>Published</a:t>
            </a:r>
          </a:p>
        </p:txBody>
      </p:sp>
      <p:sp>
        <p:nvSpPr>
          <p:cNvPr id="26" name="TextBox 25">
            <a:extLst>
              <a:ext uri="{FF2B5EF4-FFF2-40B4-BE49-F238E27FC236}">
                <a16:creationId xmlns:a16="http://schemas.microsoft.com/office/drawing/2014/main" id="{64D3DE98-E626-40A6-A19C-0C85705085E5}"/>
              </a:ext>
            </a:extLst>
          </p:cNvPr>
          <p:cNvSpPr txBox="1"/>
          <p:nvPr/>
        </p:nvSpPr>
        <p:spPr>
          <a:xfrm>
            <a:off x="255924" y="467060"/>
            <a:ext cx="1281722"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Unstructured grids / COE</a:t>
            </a:r>
          </a:p>
        </p:txBody>
      </p:sp>
      <p:sp>
        <p:nvSpPr>
          <p:cNvPr id="4" name="TextBox 3">
            <a:extLst>
              <a:ext uri="{FF2B5EF4-FFF2-40B4-BE49-F238E27FC236}">
                <a16:creationId xmlns:a16="http://schemas.microsoft.com/office/drawing/2014/main" id="{43F008AC-A492-4B17-BED9-741421D8AAA5}"/>
              </a:ext>
            </a:extLst>
          </p:cNvPr>
          <p:cNvSpPr txBox="1"/>
          <p:nvPr/>
        </p:nvSpPr>
        <p:spPr>
          <a:xfrm>
            <a:off x="4369891" y="6248113"/>
            <a:ext cx="7845912" cy="584775"/>
          </a:xfrm>
          <a:prstGeom prst="rect">
            <a:avLst/>
          </a:prstGeom>
          <a:noFill/>
        </p:spPr>
        <p:txBody>
          <a:bodyPr wrap="square" rtlCol="0">
            <a:spAutoFit/>
          </a:bodyPr>
          <a:lstStyle/>
          <a:p>
            <a:r>
              <a:rPr lang="en-GB" sz="1600"/>
              <a:t>COE == Centre of Excellence with ATOS and NVIDIA</a:t>
            </a:r>
          </a:p>
          <a:p>
            <a:r>
              <a:rPr lang="en-GB" sz="1600" err="1"/>
              <a:t>ESoWC</a:t>
            </a:r>
            <a:r>
              <a:rPr lang="en-GB" sz="1600"/>
              <a:t> == ECMWF Summer of Weather Code</a:t>
            </a:r>
          </a:p>
        </p:txBody>
      </p:sp>
      <p:cxnSp>
        <p:nvCxnSpPr>
          <p:cNvPr id="6" name="Straight Connector 5">
            <a:extLst>
              <a:ext uri="{FF2B5EF4-FFF2-40B4-BE49-F238E27FC236}">
                <a16:creationId xmlns:a16="http://schemas.microsoft.com/office/drawing/2014/main" id="{C73CA71C-B790-4DAE-9926-B3C5136077F0}"/>
              </a:ext>
            </a:extLst>
          </p:cNvPr>
          <p:cNvCxnSpPr>
            <a:cxnSpLocks/>
            <a:stCxn id="26" idx="2"/>
          </p:cNvCxnSpPr>
          <p:nvPr/>
        </p:nvCxnSpPr>
        <p:spPr>
          <a:xfrm>
            <a:off x="896786" y="928725"/>
            <a:ext cx="1108555" cy="2064539"/>
          </a:xfrm>
          <a:prstGeom prst="line">
            <a:avLst/>
          </a:prstGeom>
        </p:spPr>
        <p:style>
          <a:lnRef idx="2">
            <a:schemeClr val="accent1"/>
          </a:lnRef>
          <a:fillRef idx="0">
            <a:schemeClr val="accent1"/>
          </a:fillRef>
          <a:effectRef idx="1">
            <a:schemeClr val="accent1"/>
          </a:effectRef>
          <a:fontRef idx="minor">
            <a:schemeClr val="tx1"/>
          </a:fontRef>
        </p:style>
      </p:cxnSp>
      <p:sp>
        <p:nvSpPr>
          <p:cNvPr id="30" name="TextBox 29">
            <a:extLst>
              <a:ext uri="{FF2B5EF4-FFF2-40B4-BE49-F238E27FC236}">
                <a16:creationId xmlns:a16="http://schemas.microsoft.com/office/drawing/2014/main" id="{047C7842-46F2-446D-8913-0B37AD94F0B3}"/>
              </a:ext>
            </a:extLst>
          </p:cNvPr>
          <p:cNvSpPr txBox="1"/>
          <p:nvPr/>
        </p:nvSpPr>
        <p:spPr>
          <a:xfrm>
            <a:off x="276897" y="1944624"/>
            <a:ext cx="1039446" cy="46166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Observation operators</a:t>
            </a:r>
          </a:p>
        </p:txBody>
      </p:sp>
      <p:cxnSp>
        <p:nvCxnSpPr>
          <p:cNvPr id="31" name="Straight Connector 30">
            <a:extLst>
              <a:ext uri="{FF2B5EF4-FFF2-40B4-BE49-F238E27FC236}">
                <a16:creationId xmlns:a16="http://schemas.microsoft.com/office/drawing/2014/main" id="{F6B57794-7D73-4456-ACA7-BD7BA84632E1}"/>
              </a:ext>
            </a:extLst>
          </p:cNvPr>
          <p:cNvCxnSpPr>
            <a:cxnSpLocks/>
            <a:stCxn id="30" idx="2"/>
          </p:cNvCxnSpPr>
          <p:nvPr/>
        </p:nvCxnSpPr>
        <p:spPr>
          <a:xfrm>
            <a:off x="796620" y="2406289"/>
            <a:ext cx="1180160" cy="635552"/>
          </a:xfrm>
          <a:prstGeom prst="line">
            <a:avLst/>
          </a:prstGeom>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827CBD05-7737-45F1-A484-E8C88D01551D}"/>
              </a:ext>
            </a:extLst>
          </p:cNvPr>
          <p:cNvSpPr txBox="1"/>
          <p:nvPr/>
        </p:nvSpPr>
        <p:spPr>
          <a:xfrm>
            <a:off x="3385651" y="915030"/>
            <a:ext cx="1281722" cy="276999"/>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CAMS emulator </a:t>
            </a:r>
          </a:p>
        </p:txBody>
      </p:sp>
      <p:cxnSp>
        <p:nvCxnSpPr>
          <p:cNvPr id="35" name="Straight Connector 34">
            <a:extLst>
              <a:ext uri="{FF2B5EF4-FFF2-40B4-BE49-F238E27FC236}">
                <a16:creationId xmlns:a16="http://schemas.microsoft.com/office/drawing/2014/main" id="{EEC19090-37DA-4858-8EA2-F3DC6E74F9A0}"/>
              </a:ext>
            </a:extLst>
          </p:cNvPr>
          <p:cNvCxnSpPr>
            <a:cxnSpLocks/>
            <a:stCxn id="34" idx="2"/>
          </p:cNvCxnSpPr>
          <p:nvPr/>
        </p:nvCxnSpPr>
        <p:spPr>
          <a:xfrm>
            <a:off x="4026512" y="1192029"/>
            <a:ext cx="820614" cy="1793449"/>
          </a:xfrm>
          <a:prstGeom prst="line">
            <a:avLst/>
          </a:prstGeom>
        </p:spPr>
        <p:style>
          <a:lnRef idx="2">
            <a:schemeClr val="accent1"/>
          </a:lnRef>
          <a:fillRef idx="0">
            <a:schemeClr val="accent1"/>
          </a:fillRef>
          <a:effectRef idx="1">
            <a:schemeClr val="accent1"/>
          </a:effectRef>
          <a:fontRef idx="minor">
            <a:schemeClr val="tx1"/>
          </a:fontRef>
        </p:style>
      </p:cxnSp>
      <p:sp>
        <p:nvSpPr>
          <p:cNvPr id="38" name="TextBox 37">
            <a:extLst>
              <a:ext uri="{FF2B5EF4-FFF2-40B4-BE49-F238E27FC236}">
                <a16:creationId xmlns:a16="http://schemas.microsoft.com/office/drawing/2014/main" id="{FD0621C3-DD41-43EB-91FD-87A6EA8E33F5}"/>
              </a:ext>
            </a:extLst>
          </p:cNvPr>
          <p:cNvSpPr txBox="1"/>
          <p:nvPr/>
        </p:nvSpPr>
        <p:spPr>
          <a:xfrm>
            <a:off x="6158467" y="463400"/>
            <a:ext cx="1618117"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NOGWD emulation / Oxford</a:t>
            </a:r>
          </a:p>
        </p:txBody>
      </p:sp>
      <p:cxnSp>
        <p:nvCxnSpPr>
          <p:cNvPr id="13" name="Straight Connector 12">
            <a:extLst>
              <a:ext uri="{FF2B5EF4-FFF2-40B4-BE49-F238E27FC236}">
                <a16:creationId xmlns:a16="http://schemas.microsoft.com/office/drawing/2014/main" id="{DC71E79C-DFB3-468D-B607-2B22E9570805}"/>
              </a:ext>
            </a:extLst>
          </p:cNvPr>
          <p:cNvCxnSpPr>
            <a:cxnSpLocks/>
            <a:stCxn id="38" idx="2"/>
          </p:cNvCxnSpPr>
          <p:nvPr/>
        </p:nvCxnSpPr>
        <p:spPr>
          <a:xfrm>
            <a:off x="6967526" y="925064"/>
            <a:ext cx="561255" cy="2083998"/>
          </a:xfrm>
          <a:prstGeom prst="line">
            <a:avLst/>
          </a:prstGeom>
        </p:spPr>
        <p:style>
          <a:lnRef idx="2">
            <a:schemeClr val="accent6"/>
          </a:lnRef>
          <a:fillRef idx="0">
            <a:schemeClr val="accent6"/>
          </a:fillRef>
          <a:effectRef idx="1">
            <a:schemeClr val="accent6"/>
          </a:effectRef>
          <a:fontRef idx="minor">
            <a:schemeClr val="tx1"/>
          </a:fontRef>
        </p:style>
      </p:cxnSp>
      <p:sp>
        <p:nvSpPr>
          <p:cNvPr id="41" name="TextBox 40">
            <a:extLst>
              <a:ext uri="{FF2B5EF4-FFF2-40B4-BE49-F238E27FC236}">
                <a16:creationId xmlns:a16="http://schemas.microsoft.com/office/drawing/2014/main" id="{89A37EBD-8E48-4924-B2B9-59BEFA38B033}"/>
              </a:ext>
            </a:extLst>
          </p:cNvPr>
          <p:cNvSpPr txBox="1"/>
          <p:nvPr/>
        </p:nvSpPr>
        <p:spPr>
          <a:xfrm>
            <a:off x="7258268" y="1698230"/>
            <a:ext cx="1499237"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err="1"/>
              <a:t>ecRad</a:t>
            </a:r>
            <a:r>
              <a:rPr lang="en-GB" sz="1200"/>
              <a:t> emulation / MAELSTROM</a:t>
            </a:r>
          </a:p>
        </p:txBody>
      </p:sp>
      <p:cxnSp>
        <p:nvCxnSpPr>
          <p:cNvPr id="15" name="Straight Connector 14">
            <a:extLst>
              <a:ext uri="{FF2B5EF4-FFF2-40B4-BE49-F238E27FC236}">
                <a16:creationId xmlns:a16="http://schemas.microsoft.com/office/drawing/2014/main" id="{9A1FD20A-C183-45B9-9B18-927A7C2C07AA}"/>
              </a:ext>
            </a:extLst>
          </p:cNvPr>
          <p:cNvCxnSpPr>
            <a:cxnSpLocks/>
            <a:stCxn id="41" idx="2"/>
          </p:cNvCxnSpPr>
          <p:nvPr/>
        </p:nvCxnSpPr>
        <p:spPr>
          <a:xfrm flipH="1">
            <a:off x="7567360" y="2159895"/>
            <a:ext cx="440527" cy="838056"/>
          </a:xfrm>
          <a:prstGeom prst="line">
            <a:avLst/>
          </a:prstGeom>
        </p:spPr>
        <p:style>
          <a:lnRef idx="2">
            <a:schemeClr val="accent3"/>
          </a:lnRef>
          <a:fillRef idx="0">
            <a:schemeClr val="accent3"/>
          </a:fillRef>
          <a:effectRef idx="1">
            <a:schemeClr val="accent3"/>
          </a:effectRef>
          <a:fontRef idx="minor">
            <a:schemeClr val="tx1"/>
          </a:fontRef>
        </p:style>
      </p:cxnSp>
      <p:sp>
        <p:nvSpPr>
          <p:cNvPr id="44" name="TextBox 43">
            <a:extLst>
              <a:ext uri="{FF2B5EF4-FFF2-40B4-BE49-F238E27FC236}">
                <a16:creationId xmlns:a16="http://schemas.microsoft.com/office/drawing/2014/main" id="{7FE5011B-FE7F-4BB0-B9E5-63D77C1F54D4}"/>
              </a:ext>
            </a:extLst>
          </p:cNvPr>
          <p:cNvSpPr txBox="1"/>
          <p:nvPr/>
        </p:nvSpPr>
        <p:spPr>
          <a:xfrm>
            <a:off x="5648562" y="1866501"/>
            <a:ext cx="1039446"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S2S prediction correction</a:t>
            </a:r>
          </a:p>
        </p:txBody>
      </p:sp>
      <p:cxnSp>
        <p:nvCxnSpPr>
          <p:cNvPr id="45" name="Straight Connector 44">
            <a:extLst>
              <a:ext uri="{FF2B5EF4-FFF2-40B4-BE49-F238E27FC236}">
                <a16:creationId xmlns:a16="http://schemas.microsoft.com/office/drawing/2014/main" id="{0AE04D4E-79A4-492F-9CE7-B6A6BB4250A7}"/>
              </a:ext>
            </a:extLst>
          </p:cNvPr>
          <p:cNvCxnSpPr>
            <a:cxnSpLocks/>
            <a:stCxn id="44" idx="2"/>
          </p:cNvCxnSpPr>
          <p:nvPr/>
        </p:nvCxnSpPr>
        <p:spPr>
          <a:xfrm>
            <a:off x="6168285" y="2512832"/>
            <a:ext cx="1403678" cy="546233"/>
          </a:xfrm>
          <a:prstGeom prst="line">
            <a:avLst/>
          </a:prstGeom>
        </p:spPr>
        <p:style>
          <a:lnRef idx="2">
            <a:schemeClr val="accent1"/>
          </a:lnRef>
          <a:fillRef idx="0">
            <a:schemeClr val="accent1"/>
          </a:fillRef>
          <a:effectRef idx="1">
            <a:schemeClr val="accent1"/>
          </a:effectRef>
          <a:fontRef idx="minor">
            <a:schemeClr val="tx1"/>
          </a:fontRef>
        </p:style>
      </p:cxnSp>
      <p:sp>
        <p:nvSpPr>
          <p:cNvPr id="47" name="TextBox 46">
            <a:extLst>
              <a:ext uri="{FF2B5EF4-FFF2-40B4-BE49-F238E27FC236}">
                <a16:creationId xmlns:a16="http://schemas.microsoft.com/office/drawing/2014/main" id="{8DF599F6-CA42-41E6-A35F-42C65774226B}"/>
              </a:ext>
            </a:extLst>
          </p:cNvPr>
          <p:cNvSpPr txBox="1"/>
          <p:nvPr/>
        </p:nvSpPr>
        <p:spPr>
          <a:xfrm>
            <a:off x="2879915" y="1607665"/>
            <a:ext cx="1254369"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Bias correction in 4D-Var in 3D / COE</a:t>
            </a:r>
          </a:p>
        </p:txBody>
      </p:sp>
      <p:cxnSp>
        <p:nvCxnSpPr>
          <p:cNvPr id="48" name="Straight Connector 47">
            <a:extLst>
              <a:ext uri="{FF2B5EF4-FFF2-40B4-BE49-F238E27FC236}">
                <a16:creationId xmlns:a16="http://schemas.microsoft.com/office/drawing/2014/main" id="{185866F1-C18E-44B3-ACC9-2F036349D1D6}"/>
              </a:ext>
            </a:extLst>
          </p:cNvPr>
          <p:cNvCxnSpPr>
            <a:cxnSpLocks/>
            <a:stCxn id="47" idx="2"/>
          </p:cNvCxnSpPr>
          <p:nvPr/>
        </p:nvCxnSpPr>
        <p:spPr>
          <a:xfrm>
            <a:off x="3507099" y="2253995"/>
            <a:ext cx="1313228" cy="773384"/>
          </a:xfrm>
          <a:prstGeom prst="line">
            <a:avLst/>
          </a:prstGeom>
        </p:spPr>
        <p:style>
          <a:lnRef idx="2">
            <a:schemeClr val="accent3"/>
          </a:lnRef>
          <a:fillRef idx="0">
            <a:schemeClr val="accent3"/>
          </a:fillRef>
          <a:effectRef idx="1">
            <a:schemeClr val="accent3"/>
          </a:effectRef>
          <a:fontRef idx="minor">
            <a:schemeClr val="tx1"/>
          </a:fontRef>
        </p:style>
      </p:cxnSp>
      <p:sp>
        <p:nvSpPr>
          <p:cNvPr id="51" name="TextBox 50">
            <a:extLst>
              <a:ext uri="{FF2B5EF4-FFF2-40B4-BE49-F238E27FC236}">
                <a16:creationId xmlns:a16="http://schemas.microsoft.com/office/drawing/2014/main" id="{EA552D88-2853-4AE3-8736-16A31453E96E}"/>
              </a:ext>
            </a:extLst>
          </p:cNvPr>
          <p:cNvSpPr txBox="1"/>
          <p:nvPr/>
        </p:nvSpPr>
        <p:spPr>
          <a:xfrm>
            <a:off x="10641398" y="1284059"/>
            <a:ext cx="1254369"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Tropical Cyclone detection / COE</a:t>
            </a:r>
          </a:p>
        </p:txBody>
      </p:sp>
      <p:cxnSp>
        <p:nvCxnSpPr>
          <p:cNvPr id="52" name="Straight Connector 51">
            <a:extLst>
              <a:ext uri="{FF2B5EF4-FFF2-40B4-BE49-F238E27FC236}">
                <a16:creationId xmlns:a16="http://schemas.microsoft.com/office/drawing/2014/main" id="{2E075160-C886-4EDB-977B-6BAAB625400B}"/>
              </a:ext>
            </a:extLst>
          </p:cNvPr>
          <p:cNvCxnSpPr>
            <a:cxnSpLocks/>
            <a:stCxn id="51" idx="2"/>
          </p:cNvCxnSpPr>
          <p:nvPr/>
        </p:nvCxnSpPr>
        <p:spPr>
          <a:xfrm flipH="1">
            <a:off x="10306372" y="2115056"/>
            <a:ext cx="962210" cy="898201"/>
          </a:xfrm>
          <a:prstGeom prst="line">
            <a:avLst/>
          </a:prstGeom>
        </p:spPr>
        <p:style>
          <a:lnRef idx="2">
            <a:schemeClr val="accent3"/>
          </a:lnRef>
          <a:fillRef idx="0">
            <a:schemeClr val="accent3"/>
          </a:fillRef>
          <a:effectRef idx="1">
            <a:schemeClr val="accent3"/>
          </a:effectRef>
          <a:fontRef idx="minor">
            <a:schemeClr val="tx1"/>
          </a:fontRef>
        </p:style>
      </p:cxnSp>
      <p:sp>
        <p:nvSpPr>
          <p:cNvPr id="54" name="TextBox 53">
            <a:extLst>
              <a:ext uri="{FF2B5EF4-FFF2-40B4-BE49-F238E27FC236}">
                <a16:creationId xmlns:a16="http://schemas.microsoft.com/office/drawing/2014/main" id="{72D9B21B-12B7-4A8C-B728-53BFFA1561A9}"/>
              </a:ext>
            </a:extLst>
          </p:cNvPr>
          <p:cNvSpPr txBox="1"/>
          <p:nvPr/>
        </p:nvSpPr>
        <p:spPr>
          <a:xfrm>
            <a:off x="9360955" y="737595"/>
            <a:ext cx="1028944"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err="1"/>
              <a:t>ecPoint</a:t>
            </a:r>
            <a:r>
              <a:rPr lang="en-GB" sz="1200"/>
              <a:t> / Highlander</a:t>
            </a:r>
          </a:p>
        </p:txBody>
      </p:sp>
      <p:cxnSp>
        <p:nvCxnSpPr>
          <p:cNvPr id="56" name="Straight Connector 55">
            <a:extLst>
              <a:ext uri="{FF2B5EF4-FFF2-40B4-BE49-F238E27FC236}">
                <a16:creationId xmlns:a16="http://schemas.microsoft.com/office/drawing/2014/main" id="{2D4398E4-F463-4F23-8BAA-DF3386DAF089}"/>
              </a:ext>
            </a:extLst>
          </p:cNvPr>
          <p:cNvCxnSpPr>
            <a:cxnSpLocks/>
            <a:stCxn id="54" idx="2"/>
          </p:cNvCxnSpPr>
          <p:nvPr/>
        </p:nvCxnSpPr>
        <p:spPr>
          <a:xfrm>
            <a:off x="9875427" y="1199260"/>
            <a:ext cx="458050" cy="1872877"/>
          </a:xfrm>
          <a:prstGeom prst="line">
            <a:avLst/>
          </a:prstGeom>
        </p:spPr>
        <p:style>
          <a:lnRef idx="2">
            <a:schemeClr val="accent6"/>
          </a:lnRef>
          <a:fillRef idx="0">
            <a:schemeClr val="accent6"/>
          </a:fillRef>
          <a:effectRef idx="1">
            <a:schemeClr val="accent6"/>
          </a:effectRef>
          <a:fontRef idx="minor">
            <a:schemeClr val="tx1"/>
          </a:fontRef>
        </p:style>
      </p:cxnSp>
      <p:sp>
        <p:nvSpPr>
          <p:cNvPr id="57" name="TextBox 56">
            <a:extLst>
              <a:ext uri="{FF2B5EF4-FFF2-40B4-BE49-F238E27FC236}">
                <a16:creationId xmlns:a16="http://schemas.microsoft.com/office/drawing/2014/main" id="{48C6E42B-982E-47D6-9135-CC959A7C6554}"/>
              </a:ext>
            </a:extLst>
          </p:cNvPr>
          <p:cNvSpPr txBox="1"/>
          <p:nvPr/>
        </p:nvSpPr>
        <p:spPr>
          <a:xfrm>
            <a:off x="1711092" y="598638"/>
            <a:ext cx="125437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Soil moisture assimilation / CNRS</a:t>
            </a:r>
          </a:p>
        </p:txBody>
      </p:sp>
      <p:cxnSp>
        <p:nvCxnSpPr>
          <p:cNvPr id="58" name="Straight Connector 57">
            <a:extLst>
              <a:ext uri="{FF2B5EF4-FFF2-40B4-BE49-F238E27FC236}">
                <a16:creationId xmlns:a16="http://schemas.microsoft.com/office/drawing/2014/main" id="{CBC1A7A4-E456-47BF-86A8-11F77644F349}"/>
              </a:ext>
            </a:extLst>
          </p:cNvPr>
          <p:cNvCxnSpPr>
            <a:cxnSpLocks/>
            <a:stCxn id="57" idx="2"/>
          </p:cNvCxnSpPr>
          <p:nvPr/>
        </p:nvCxnSpPr>
        <p:spPr>
          <a:xfrm flipH="1">
            <a:off x="1981383" y="1244969"/>
            <a:ext cx="356894" cy="1799356"/>
          </a:xfrm>
          <a:prstGeom prst="line">
            <a:avLst/>
          </a:prstGeom>
        </p:spPr>
        <p:style>
          <a:lnRef idx="2">
            <a:schemeClr val="accent6"/>
          </a:lnRef>
          <a:fillRef idx="0">
            <a:schemeClr val="accent6"/>
          </a:fillRef>
          <a:effectRef idx="1">
            <a:schemeClr val="accent6"/>
          </a:effectRef>
          <a:fontRef idx="minor">
            <a:schemeClr val="tx1"/>
          </a:fontRef>
        </p:style>
      </p:cxnSp>
      <p:sp>
        <p:nvSpPr>
          <p:cNvPr id="61" name="TextBox 60">
            <a:extLst>
              <a:ext uri="{FF2B5EF4-FFF2-40B4-BE49-F238E27FC236}">
                <a16:creationId xmlns:a16="http://schemas.microsoft.com/office/drawing/2014/main" id="{7D7E3E68-95D3-49A6-9F45-0694646EB682}"/>
              </a:ext>
            </a:extLst>
          </p:cNvPr>
          <p:cNvSpPr txBox="1"/>
          <p:nvPr/>
        </p:nvSpPr>
        <p:spPr>
          <a:xfrm>
            <a:off x="3182451" y="4828709"/>
            <a:ext cx="12543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MAELSTROM co-design cycle</a:t>
            </a:r>
          </a:p>
        </p:txBody>
      </p:sp>
      <p:cxnSp>
        <p:nvCxnSpPr>
          <p:cNvPr id="62" name="Straight Connector 61">
            <a:extLst>
              <a:ext uri="{FF2B5EF4-FFF2-40B4-BE49-F238E27FC236}">
                <a16:creationId xmlns:a16="http://schemas.microsoft.com/office/drawing/2014/main" id="{1AD18BAB-A3F2-48F5-A3DC-30F4EA710E61}"/>
              </a:ext>
            </a:extLst>
          </p:cNvPr>
          <p:cNvCxnSpPr>
            <a:cxnSpLocks/>
            <a:stCxn id="61" idx="0"/>
          </p:cNvCxnSpPr>
          <p:nvPr/>
        </p:nvCxnSpPr>
        <p:spPr>
          <a:xfrm flipV="1">
            <a:off x="3809636" y="4283412"/>
            <a:ext cx="2286365" cy="545297"/>
          </a:xfrm>
          <a:prstGeom prst="line">
            <a:avLst/>
          </a:prstGeom>
        </p:spPr>
        <p:style>
          <a:lnRef idx="2">
            <a:schemeClr val="accent3"/>
          </a:lnRef>
          <a:fillRef idx="0">
            <a:schemeClr val="accent3"/>
          </a:fillRef>
          <a:effectRef idx="1">
            <a:schemeClr val="accent3"/>
          </a:effectRef>
          <a:fontRef idx="minor">
            <a:schemeClr val="tx1"/>
          </a:fontRef>
        </p:style>
      </p:cxnSp>
      <p:sp>
        <p:nvSpPr>
          <p:cNvPr id="65" name="TextBox 64">
            <a:extLst>
              <a:ext uri="{FF2B5EF4-FFF2-40B4-BE49-F238E27FC236}">
                <a16:creationId xmlns:a16="http://schemas.microsoft.com/office/drawing/2014/main" id="{C5B9A1A2-2454-48E7-99A5-61B2EE8DCE08}"/>
              </a:ext>
            </a:extLst>
          </p:cNvPr>
          <p:cNvSpPr txBox="1"/>
          <p:nvPr/>
        </p:nvSpPr>
        <p:spPr>
          <a:xfrm>
            <a:off x="246235" y="4783658"/>
            <a:ext cx="1039446"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Sea ice surface emissivity</a:t>
            </a:r>
          </a:p>
        </p:txBody>
      </p:sp>
      <p:cxnSp>
        <p:nvCxnSpPr>
          <p:cNvPr id="66" name="Straight Connector 65">
            <a:extLst>
              <a:ext uri="{FF2B5EF4-FFF2-40B4-BE49-F238E27FC236}">
                <a16:creationId xmlns:a16="http://schemas.microsoft.com/office/drawing/2014/main" id="{A9F43C6F-7B48-45A3-A718-0F784AD5FA2E}"/>
              </a:ext>
            </a:extLst>
          </p:cNvPr>
          <p:cNvCxnSpPr>
            <a:cxnSpLocks/>
            <a:stCxn id="65" idx="0"/>
          </p:cNvCxnSpPr>
          <p:nvPr/>
        </p:nvCxnSpPr>
        <p:spPr>
          <a:xfrm flipV="1">
            <a:off x="765958" y="3810113"/>
            <a:ext cx="1146908" cy="973545"/>
          </a:xfrm>
          <a:prstGeom prst="line">
            <a:avLst/>
          </a:prstGeom>
        </p:spPr>
        <p:style>
          <a:lnRef idx="2">
            <a:schemeClr val="accent1"/>
          </a:lnRef>
          <a:fillRef idx="0">
            <a:schemeClr val="accent1"/>
          </a:fillRef>
          <a:effectRef idx="1">
            <a:schemeClr val="accent1"/>
          </a:effectRef>
          <a:fontRef idx="minor">
            <a:schemeClr val="tx1"/>
          </a:fontRef>
        </p:style>
      </p:cxnSp>
      <p:sp>
        <p:nvSpPr>
          <p:cNvPr id="69" name="TextBox 68">
            <a:extLst>
              <a:ext uri="{FF2B5EF4-FFF2-40B4-BE49-F238E27FC236}">
                <a16:creationId xmlns:a16="http://schemas.microsoft.com/office/drawing/2014/main" id="{6590D5FD-B76E-4F71-9E7A-DC69DA6EFFAE}"/>
              </a:ext>
            </a:extLst>
          </p:cNvPr>
          <p:cNvSpPr txBox="1"/>
          <p:nvPr/>
        </p:nvSpPr>
        <p:spPr>
          <a:xfrm>
            <a:off x="10870058" y="5565892"/>
            <a:ext cx="1272974"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Ensemble post-processing / Microsoft</a:t>
            </a:r>
          </a:p>
        </p:txBody>
      </p:sp>
      <p:cxnSp>
        <p:nvCxnSpPr>
          <p:cNvPr id="70" name="Straight Connector 69">
            <a:extLst>
              <a:ext uri="{FF2B5EF4-FFF2-40B4-BE49-F238E27FC236}">
                <a16:creationId xmlns:a16="http://schemas.microsoft.com/office/drawing/2014/main" id="{3BC8D58A-BA84-4C4C-99EF-936942E22DD0}"/>
              </a:ext>
            </a:extLst>
          </p:cNvPr>
          <p:cNvCxnSpPr>
            <a:cxnSpLocks/>
            <a:stCxn id="69" idx="0"/>
          </p:cNvCxnSpPr>
          <p:nvPr/>
        </p:nvCxnSpPr>
        <p:spPr>
          <a:xfrm flipH="1" flipV="1">
            <a:off x="10390413" y="3846322"/>
            <a:ext cx="1116132" cy="1719570"/>
          </a:xfrm>
          <a:prstGeom prst="line">
            <a:avLst/>
          </a:prstGeom>
        </p:spPr>
        <p:style>
          <a:lnRef idx="2">
            <a:schemeClr val="accent3"/>
          </a:lnRef>
          <a:fillRef idx="0">
            <a:schemeClr val="accent3"/>
          </a:fillRef>
          <a:effectRef idx="1">
            <a:schemeClr val="accent3"/>
          </a:effectRef>
          <a:fontRef idx="minor">
            <a:schemeClr val="tx1"/>
          </a:fontRef>
        </p:style>
      </p:cxnSp>
      <p:sp>
        <p:nvSpPr>
          <p:cNvPr id="73" name="TextBox 72">
            <a:extLst>
              <a:ext uri="{FF2B5EF4-FFF2-40B4-BE49-F238E27FC236}">
                <a16:creationId xmlns:a16="http://schemas.microsoft.com/office/drawing/2014/main" id="{82AD2DFE-63AB-47CD-A5A8-B9F001CEA39B}"/>
              </a:ext>
            </a:extLst>
          </p:cNvPr>
          <p:cNvSpPr txBox="1"/>
          <p:nvPr/>
        </p:nvSpPr>
        <p:spPr>
          <a:xfrm>
            <a:off x="6825394" y="4828709"/>
            <a:ext cx="1792655"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Learn and understand model error from observations / IFAB</a:t>
            </a:r>
          </a:p>
        </p:txBody>
      </p:sp>
      <p:cxnSp>
        <p:nvCxnSpPr>
          <p:cNvPr id="74" name="Straight Connector 73">
            <a:extLst>
              <a:ext uri="{FF2B5EF4-FFF2-40B4-BE49-F238E27FC236}">
                <a16:creationId xmlns:a16="http://schemas.microsoft.com/office/drawing/2014/main" id="{F8075A6A-4926-40A2-B8F8-35AC197AC1D3}"/>
              </a:ext>
            </a:extLst>
          </p:cNvPr>
          <p:cNvCxnSpPr>
            <a:cxnSpLocks/>
            <a:stCxn id="73" idx="0"/>
          </p:cNvCxnSpPr>
          <p:nvPr/>
        </p:nvCxnSpPr>
        <p:spPr>
          <a:xfrm flipH="1" flipV="1">
            <a:off x="7583865" y="3802326"/>
            <a:ext cx="137857" cy="1026383"/>
          </a:xfrm>
          <a:prstGeom prst="line">
            <a:avLst/>
          </a:prstGeom>
        </p:spPr>
        <p:style>
          <a:lnRef idx="2">
            <a:schemeClr val="accent3"/>
          </a:lnRef>
          <a:fillRef idx="0">
            <a:schemeClr val="accent3"/>
          </a:fillRef>
          <a:effectRef idx="1">
            <a:schemeClr val="accent3"/>
          </a:effectRef>
          <a:fontRef idx="minor">
            <a:schemeClr val="tx1"/>
          </a:fontRef>
        </p:style>
      </p:cxnSp>
      <p:sp>
        <p:nvSpPr>
          <p:cNvPr id="78" name="TextBox 77">
            <a:extLst>
              <a:ext uri="{FF2B5EF4-FFF2-40B4-BE49-F238E27FC236}">
                <a16:creationId xmlns:a16="http://schemas.microsoft.com/office/drawing/2014/main" id="{94F50A60-E6DF-40F7-9C4A-F9087FB40704}"/>
              </a:ext>
            </a:extLst>
          </p:cNvPr>
          <p:cNvSpPr txBox="1"/>
          <p:nvPr/>
        </p:nvSpPr>
        <p:spPr>
          <a:xfrm>
            <a:off x="5609202" y="4833138"/>
            <a:ext cx="1039446" cy="646331"/>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r>
              <a:rPr lang="en-GB" sz="1200"/>
              <a:t>Wave model emulation / Oxford</a:t>
            </a:r>
          </a:p>
        </p:txBody>
      </p:sp>
      <p:cxnSp>
        <p:nvCxnSpPr>
          <p:cNvPr id="79" name="Straight Connector 78">
            <a:extLst>
              <a:ext uri="{FF2B5EF4-FFF2-40B4-BE49-F238E27FC236}">
                <a16:creationId xmlns:a16="http://schemas.microsoft.com/office/drawing/2014/main" id="{1BDECB56-B861-46D3-92A0-FB5D79499526}"/>
              </a:ext>
            </a:extLst>
          </p:cNvPr>
          <p:cNvCxnSpPr>
            <a:cxnSpLocks/>
          </p:cNvCxnSpPr>
          <p:nvPr/>
        </p:nvCxnSpPr>
        <p:spPr>
          <a:xfrm flipV="1">
            <a:off x="6128926" y="3830622"/>
            <a:ext cx="1449055" cy="1002517"/>
          </a:xfrm>
          <a:prstGeom prst="line">
            <a:avLst/>
          </a:prstGeom>
        </p:spPr>
        <p:style>
          <a:lnRef idx="2">
            <a:schemeClr val="accent1"/>
          </a:lnRef>
          <a:fillRef idx="0">
            <a:schemeClr val="accent1"/>
          </a:fillRef>
          <a:effectRef idx="1">
            <a:schemeClr val="accent1"/>
          </a:effectRef>
          <a:fontRef idx="minor">
            <a:schemeClr val="tx1"/>
          </a:fontRef>
        </p:style>
      </p:cxnSp>
      <p:sp>
        <p:nvSpPr>
          <p:cNvPr id="82" name="TextBox 81">
            <a:extLst>
              <a:ext uri="{FF2B5EF4-FFF2-40B4-BE49-F238E27FC236}">
                <a16:creationId xmlns:a16="http://schemas.microsoft.com/office/drawing/2014/main" id="{7FABF16B-4008-44F6-9F05-2D0AC2CB1748}"/>
              </a:ext>
            </a:extLst>
          </p:cNvPr>
          <p:cNvSpPr txBox="1"/>
          <p:nvPr/>
        </p:nvSpPr>
        <p:spPr>
          <a:xfrm>
            <a:off x="8714240" y="4828709"/>
            <a:ext cx="1119103"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Precipitation downscaling / Oxford</a:t>
            </a:r>
          </a:p>
        </p:txBody>
      </p:sp>
      <p:cxnSp>
        <p:nvCxnSpPr>
          <p:cNvPr id="83" name="Straight Connector 82">
            <a:extLst>
              <a:ext uri="{FF2B5EF4-FFF2-40B4-BE49-F238E27FC236}">
                <a16:creationId xmlns:a16="http://schemas.microsoft.com/office/drawing/2014/main" id="{9D630154-92C6-4DCF-9A38-5B40F159D447}"/>
              </a:ext>
            </a:extLst>
          </p:cNvPr>
          <p:cNvCxnSpPr>
            <a:cxnSpLocks/>
            <a:stCxn id="82" idx="0"/>
          </p:cNvCxnSpPr>
          <p:nvPr/>
        </p:nvCxnSpPr>
        <p:spPr>
          <a:xfrm flipV="1">
            <a:off x="9273792" y="3794034"/>
            <a:ext cx="1116621" cy="1034674"/>
          </a:xfrm>
          <a:prstGeom prst="line">
            <a:avLst/>
          </a:prstGeom>
        </p:spPr>
        <p:style>
          <a:lnRef idx="2">
            <a:schemeClr val="accent3"/>
          </a:lnRef>
          <a:fillRef idx="0">
            <a:schemeClr val="accent3"/>
          </a:fillRef>
          <a:effectRef idx="1">
            <a:schemeClr val="accent3"/>
          </a:effectRef>
          <a:fontRef idx="minor">
            <a:schemeClr val="tx1"/>
          </a:fontRef>
        </p:style>
      </p:cxnSp>
      <p:sp>
        <p:nvSpPr>
          <p:cNvPr id="89" name="TextBox 88">
            <a:extLst>
              <a:ext uri="{FF2B5EF4-FFF2-40B4-BE49-F238E27FC236}">
                <a16:creationId xmlns:a16="http://schemas.microsoft.com/office/drawing/2014/main" id="{BE536DAB-6C8D-456E-8151-119F41FE2820}"/>
              </a:ext>
            </a:extLst>
          </p:cNvPr>
          <p:cNvSpPr txBox="1"/>
          <p:nvPr/>
        </p:nvSpPr>
        <p:spPr>
          <a:xfrm>
            <a:off x="9490586" y="5723274"/>
            <a:ext cx="1254370" cy="83099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Precipitation downscaling / Warwick and Bristol</a:t>
            </a:r>
          </a:p>
        </p:txBody>
      </p:sp>
      <p:cxnSp>
        <p:nvCxnSpPr>
          <p:cNvPr id="90" name="Straight Connector 89">
            <a:extLst>
              <a:ext uri="{FF2B5EF4-FFF2-40B4-BE49-F238E27FC236}">
                <a16:creationId xmlns:a16="http://schemas.microsoft.com/office/drawing/2014/main" id="{27AB5F82-8975-4665-B193-96407C90E061}"/>
              </a:ext>
            </a:extLst>
          </p:cNvPr>
          <p:cNvCxnSpPr>
            <a:cxnSpLocks/>
            <a:endCxn id="89" idx="0"/>
          </p:cNvCxnSpPr>
          <p:nvPr/>
        </p:nvCxnSpPr>
        <p:spPr>
          <a:xfrm flipH="1">
            <a:off x="10117771" y="3796439"/>
            <a:ext cx="272642" cy="1926835"/>
          </a:xfrm>
          <a:prstGeom prst="line">
            <a:avLst/>
          </a:prstGeom>
        </p:spPr>
        <p:style>
          <a:lnRef idx="2">
            <a:schemeClr val="accent6"/>
          </a:lnRef>
          <a:fillRef idx="0">
            <a:schemeClr val="accent6"/>
          </a:fillRef>
          <a:effectRef idx="1">
            <a:schemeClr val="accent6"/>
          </a:effectRef>
          <a:fontRef idx="minor">
            <a:schemeClr val="tx1"/>
          </a:fontRef>
        </p:style>
      </p:cxnSp>
      <p:sp>
        <p:nvSpPr>
          <p:cNvPr id="95" name="TextBox 94">
            <a:extLst>
              <a:ext uri="{FF2B5EF4-FFF2-40B4-BE49-F238E27FC236}">
                <a16:creationId xmlns:a16="http://schemas.microsoft.com/office/drawing/2014/main" id="{B3D8BF56-7E56-41FC-AE4F-FC0896A32747}"/>
              </a:ext>
            </a:extLst>
          </p:cNvPr>
          <p:cNvSpPr txBox="1"/>
          <p:nvPr/>
        </p:nvSpPr>
        <p:spPr>
          <a:xfrm>
            <a:off x="4818921" y="805288"/>
            <a:ext cx="1254370" cy="461665"/>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Bias correction in 4D-Var</a:t>
            </a:r>
          </a:p>
        </p:txBody>
      </p:sp>
      <p:cxnSp>
        <p:nvCxnSpPr>
          <p:cNvPr id="96" name="Straight Connector 95">
            <a:extLst>
              <a:ext uri="{FF2B5EF4-FFF2-40B4-BE49-F238E27FC236}">
                <a16:creationId xmlns:a16="http://schemas.microsoft.com/office/drawing/2014/main" id="{7CCD0663-ED29-4C46-A3D4-54EEF83F317C}"/>
              </a:ext>
            </a:extLst>
          </p:cNvPr>
          <p:cNvCxnSpPr>
            <a:cxnSpLocks/>
            <a:stCxn id="95" idx="2"/>
          </p:cNvCxnSpPr>
          <p:nvPr/>
        </p:nvCxnSpPr>
        <p:spPr>
          <a:xfrm flipH="1">
            <a:off x="4836952" y="1266953"/>
            <a:ext cx="609154" cy="1781546"/>
          </a:xfrm>
          <a:prstGeom prst="line">
            <a:avLst/>
          </a:prstGeom>
        </p:spPr>
        <p:style>
          <a:lnRef idx="2">
            <a:schemeClr val="accent6"/>
          </a:lnRef>
          <a:fillRef idx="0">
            <a:schemeClr val="accent6"/>
          </a:fillRef>
          <a:effectRef idx="1">
            <a:schemeClr val="accent6"/>
          </a:effectRef>
          <a:fontRef idx="minor">
            <a:schemeClr val="tx1"/>
          </a:fontRef>
        </p:style>
      </p:cxnSp>
      <p:sp>
        <p:nvSpPr>
          <p:cNvPr id="98" name="TextBox 97">
            <a:extLst>
              <a:ext uri="{FF2B5EF4-FFF2-40B4-BE49-F238E27FC236}">
                <a16:creationId xmlns:a16="http://schemas.microsoft.com/office/drawing/2014/main" id="{98045497-45B9-4891-93D3-1039E20E2894}"/>
              </a:ext>
            </a:extLst>
          </p:cNvPr>
          <p:cNvSpPr txBox="1"/>
          <p:nvPr/>
        </p:nvSpPr>
        <p:spPr>
          <a:xfrm>
            <a:off x="1369214" y="4793976"/>
            <a:ext cx="1691123"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Learn machine learning model in 4D-Var / Fellow </a:t>
            </a:r>
            <a:r>
              <a:rPr lang="en-GB" sz="1200" err="1"/>
              <a:t>Bocquet</a:t>
            </a:r>
            <a:endParaRPr lang="en-GB" sz="1200"/>
          </a:p>
        </p:txBody>
      </p:sp>
      <p:cxnSp>
        <p:nvCxnSpPr>
          <p:cNvPr id="99" name="Straight Connector 98">
            <a:extLst>
              <a:ext uri="{FF2B5EF4-FFF2-40B4-BE49-F238E27FC236}">
                <a16:creationId xmlns:a16="http://schemas.microsoft.com/office/drawing/2014/main" id="{6F62FCFB-9A3C-45AE-960B-289849719B1C}"/>
              </a:ext>
            </a:extLst>
          </p:cNvPr>
          <p:cNvCxnSpPr>
            <a:cxnSpLocks/>
            <a:stCxn id="98" idx="0"/>
          </p:cNvCxnSpPr>
          <p:nvPr/>
        </p:nvCxnSpPr>
        <p:spPr>
          <a:xfrm flipV="1">
            <a:off x="2214776" y="3824261"/>
            <a:ext cx="2591673" cy="969715"/>
          </a:xfrm>
          <a:prstGeom prst="line">
            <a:avLst/>
          </a:prstGeom>
        </p:spPr>
        <p:style>
          <a:lnRef idx="2">
            <a:schemeClr val="accent6"/>
          </a:lnRef>
          <a:fillRef idx="0">
            <a:schemeClr val="accent6"/>
          </a:fillRef>
          <a:effectRef idx="1">
            <a:schemeClr val="accent6"/>
          </a:effectRef>
          <a:fontRef idx="minor">
            <a:schemeClr val="tx1"/>
          </a:fontRef>
        </p:style>
      </p:cxnSp>
      <p:sp>
        <p:nvSpPr>
          <p:cNvPr id="102" name="TextBox 101">
            <a:extLst>
              <a:ext uri="{FF2B5EF4-FFF2-40B4-BE49-F238E27FC236}">
                <a16:creationId xmlns:a16="http://schemas.microsoft.com/office/drawing/2014/main" id="{55DF1398-3BC4-4E79-A9A4-DC60C17F1E19}"/>
              </a:ext>
            </a:extLst>
          </p:cNvPr>
          <p:cNvSpPr txBox="1"/>
          <p:nvPr/>
        </p:nvSpPr>
        <p:spPr>
          <a:xfrm>
            <a:off x="7893328" y="461185"/>
            <a:ext cx="1340803"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Low dimensional ocean models / Imperial College</a:t>
            </a:r>
          </a:p>
        </p:txBody>
      </p:sp>
      <p:sp>
        <p:nvSpPr>
          <p:cNvPr id="108" name="TextBox 107">
            <a:extLst>
              <a:ext uri="{FF2B5EF4-FFF2-40B4-BE49-F238E27FC236}">
                <a16:creationId xmlns:a16="http://schemas.microsoft.com/office/drawing/2014/main" id="{627D352D-5220-4363-8FD8-79C7CCDB6941}"/>
              </a:ext>
            </a:extLst>
          </p:cNvPr>
          <p:cNvSpPr txBox="1"/>
          <p:nvPr/>
        </p:nvSpPr>
        <p:spPr>
          <a:xfrm>
            <a:off x="7862042" y="1173452"/>
            <a:ext cx="1105374"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ML4Land / </a:t>
            </a:r>
            <a:r>
              <a:rPr lang="en-GB" sz="1200" err="1"/>
              <a:t>ESoWC</a:t>
            </a:r>
            <a:endParaRPr lang="en-GB" sz="1200"/>
          </a:p>
        </p:txBody>
      </p:sp>
      <p:sp>
        <p:nvSpPr>
          <p:cNvPr id="112" name="TextBox 111">
            <a:extLst>
              <a:ext uri="{FF2B5EF4-FFF2-40B4-BE49-F238E27FC236}">
                <a16:creationId xmlns:a16="http://schemas.microsoft.com/office/drawing/2014/main" id="{47A3BC50-F8D8-4B45-8274-ABB5A6148383}"/>
              </a:ext>
            </a:extLst>
          </p:cNvPr>
          <p:cNvSpPr txBox="1"/>
          <p:nvPr/>
        </p:nvSpPr>
        <p:spPr>
          <a:xfrm>
            <a:off x="4556206" y="4841865"/>
            <a:ext cx="951924"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err="1"/>
              <a:t>CliMetLab</a:t>
            </a:r>
            <a:endParaRPr lang="en-GB" sz="1200" dirty="0"/>
          </a:p>
        </p:txBody>
      </p:sp>
      <p:cxnSp>
        <p:nvCxnSpPr>
          <p:cNvPr id="113" name="Straight Connector 112">
            <a:extLst>
              <a:ext uri="{FF2B5EF4-FFF2-40B4-BE49-F238E27FC236}">
                <a16:creationId xmlns:a16="http://schemas.microsoft.com/office/drawing/2014/main" id="{366E6022-1A54-46A3-8BE5-D000E9DD83E9}"/>
              </a:ext>
            </a:extLst>
          </p:cNvPr>
          <p:cNvCxnSpPr>
            <a:cxnSpLocks/>
            <a:stCxn id="112" idx="0"/>
          </p:cNvCxnSpPr>
          <p:nvPr/>
        </p:nvCxnSpPr>
        <p:spPr>
          <a:xfrm flipV="1">
            <a:off x="5032168" y="4283412"/>
            <a:ext cx="1079294" cy="558453"/>
          </a:xfrm>
          <a:prstGeom prst="line">
            <a:avLst/>
          </a:prstGeom>
        </p:spPr>
        <p:style>
          <a:lnRef idx="2">
            <a:schemeClr val="accent3"/>
          </a:lnRef>
          <a:fillRef idx="0">
            <a:schemeClr val="accent3"/>
          </a:fillRef>
          <a:effectRef idx="1">
            <a:schemeClr val="accent3"/>
          </a:effectRef>
          <a:fontRef idx="minor">
            <a:schemeClr val="tx1"/>
          </a:fontRef>
        </p:style>
      </p:cxnSp>
      <p:sp>
        <p:nvSpPr>
          <p:cNvPr id="116" name="TextBox 115">
            <a:extLst>
              <a:ext uri="{FF2B5EF4-FFF2-40B4-BE49-F238E27FC236}">
                <a16:creationId xmlns:a16="http://schemas.microsoft.com/office/drawing/2014/main" id="{BCBB0AF4-EF4D-400B-B53E-D0EF748BB3A6}"/>
              </a:ext>
            </a:extLst>
          </p:cNvPr>
          <p:cNvSpPr txBox="1"/>
          <p:nvPr/>
        </p:nvSpPr>
        <p:spPr>
          <a:xfrm>
            <a:off x="10517117" y="461185"/>
            <a:ext cx="1340803"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S2S Challenge / WMO</a:t>
            </a:r>
          </a:p>
        </p:txBody>
      </p:sp>
      <p:sp>
        <p:nvSpPr>
          <p:cNvPr id="120" name="TextBox 119">
            <a:extLst>
              <a:ext uri="{FF2B5EF4-FFF2-40B4-BE49-F238E27FC236}">
                <a16:creationId xmlns:a16="http://schemas.microsoft.com/office/drawing/2014/main" id="{4E919F0E-D21D-4245-874C-ECB49C61CD7D}"/>
              </a:ext>
            </a:extLst>
          </p:cNvPr>
          <p:cNvSpPr txBox="1"/>
          <p:nvPr/>
        </p:nvSpPr>
        <p:spPr>
          <a:xfrm>
            <a:off x="1515292" y="1930830"/>
            <a:ext cx="12543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Observation quality control</a:t>
            </a:r>
          </a:p>
        </p:txBody>
      </p:sp>
      <p:cxnSp>
        <p:nvCxnSpPr>
          <p:cNvPr id="121" name="Straight Connector 120">
            <a:extLst>
              <a:ext uri="{FF2B5EF4-FFF2-40B4-BE49-F238E27FC236}">
                <a16:creationId xmlns:a16="http://schemas.microsoft.com/office/drawing/2014/main" id="{96FE5983-AD61-4B2E-9B20-82F3B95C8D56}"/>
              </a:ext>
            </a:extLst>
          </p:cNvPr>
          <p:cNvCxnSpPr>
            <a:cxnSpLocks/>
            <a:stCxn id="120" idx="2"/>
          </p:cNvCxnSpPr>
          <p:nvPr/>
        </p:nvCxnSpPr>
        <p:spPr>
          <a:xfrm flipH="1">
            <a:off x="1971267" y="2392495"/>
            <a:ext cx="171210" cy="645822"/>
          </a:xfrm>
          <a:prstGeom prst="line">
            <a:avLst/>
          </a:prstGeom>
        </p:spPr>
        <p:style>
          <a:lnRef idx="2">
            <a:schemeClr val="accent3"/>
          </a:lnRef>
          <a:fillRef idx="0">
            <a:schemeClr val="accent3"/>
          </a:fillRef>
          <a:effectRef idx="1">
            <a:schemeClr val="accent3"/>
          </a:effectRef>
          <a:fontRef idx="minor">
            <a:schemeClr val="tx1"/>
          </a:fontRef>
        </p:style>
      </p:cxnSp>
      <p:sp>
        <p:nvSpPr>
          <p:cNvPr id="124" name="TextBox 123">
            <a:extLst>
              <a:ext uri="{FF2B5EF4-FFF2-40B4-BE49-F238E27FC236}">
                <a16:creationId xmlns:a16="http://schemas.microsoft.com/office/drawing/2014/main" id="{A4DB9488-6BC9-444A-A8EF-195EC3AF3874}"/>
              </a:ext>
            </a:extLst>
          </p:cNvPr>
          <p:cNvSpPr txBox="1"/>
          <p:nvPr/>
        </p:nvSpPr>
        <p:spPr>
          <a:xfrm>
            <a:off x="4483260" y="5357366"/>
            <a:ext cx="1039446"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Anomaly detection / </a:t>
            </a:r>
            <a:r>
              <a:rPr lang="en-GB" sz="1200" err="1"/>
              <a:t>ESoWC</a:t>
            </a:r>
            <a:endParaRPr lang="en-GB" sz="1200"/>
          </a:p>
        </p:txBody>
      </p:sp>
      <p:sp>
        <p:nvSpPr>
          <p:cNvPr id="127" name="TextBox 126">
            <a:extLst>
              <a:ext uri="{FF2B5EF4-FFF2-40B4-BE49-F238E27FC236}">
                <a16:creationId xmlns:a16="http://schemas.microsoft.com/office/drawing/2014/main" id="{3E7923A7-308F-437D-BDCF-B33F4A13D423}"/>
              </a:ext>
            </a:extLst>
          </p:cNvPr>
          <p:cNvSpPr txBox="1"/>
          <p:nvPr/>
        </p:nvSpPr>
        <p:spPr>
          <a:xfrm>
            <a:off x="4233309" y="1623343"/>
            <a:ext cx="1281722" cy="830997"/>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Estimates of the first guess of model error in OOPS</a:t>
            </a:r>
          </a:p>
        </p:txBody>
      </p:sp>
      <p:cxnSp>
        <p:nvCxnSpPr>
          <p:cNvPr id="128" name="Straight Connector 127">
            <a:extLst>
              <a:ext uri="{FF2B5EF4-FFF2-40B4-BE49-F238E27FC236}">
                <a16:creationId xmlns:a16="http://schemas.microsoft.com/office/drawing/2014/main" id="{67A81317-5048-4C6F-B77E-D384A7F4470E}"/>
              </a:ext>
            </a:extLst>
          </p:cNvPr>
          <p:cNvCxnSpPr>
            <a:cxnSpLocks/>
            <a:stCxn id="127" idx="2"/>
          </p:cNvCxnSpPr>
          <p:nvPr/>
        </p:nvCxnSpPr>
        <p:spPr>
          <a:xfrm flipH="1">
            <a:off x="4836296" y="2454339"/>
            <a:ext cx="37874" cy="583978"/>
          </a:xfrm>
          <a:prstGeom prst="line">
            <a:avLst/>
          </a:prstGeom>
        </p:spPr>
        <p:style>
          <a:lnRef idx="2">
            <a:schemeClr val="accent3"/>
          </a:lnRef>
          <a:fillRef idx="0">
            <a:schemeClr val="accent3"/>
          </a:fillRef>
          <a:effectRef idx="1">
            <a:schemeClr val="accent3"/>
          </a:effectRef>
          <a:fontRef idx="minor">
            <a:schemeClr val="tx1"/>
          </a:fontRef>
        </p:style>
      </p:cxnSp>
      <p:sp>
        <p:nvSpPr>
          <p:cNvPr id="132" name="TextBox 131">
            <a:extLst>
              <a:ext uri="{FF2B5EF4-FFF2-40B4-BE49-F238E27FC236}">
                <a16:creationId xmlns:a16="http://schemas.microsoft.com/office/drawing/2014/main" id="{0098B67B-CEC9-467D-B179-144B28FF88A1}"/>
              </a:ext>
            </a:extLst>
          </p:cNvPr>
          <p:cNvSpPr txBox="1"/>
          <p:nvPr/>
        </p:nvSpPr>
        <p:spPr>
          <a:xfrm>
            <a:off x="9122978" y="1474600"/>
            <a:ext cx="1460967" cy="27699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Wildfire prediction </a:t>
            </a:r>
          </a:p>
        </p:txBody>
      </p:sp>
      <p:cxnSp>
        <p:nvCxnSpPr>
          <p:cNvPr id="133" name="Straight Connector 132">
            <a:extLst>
              <a:ext uri="{FF2B5EF4-FFF2-40B4-BE49-F238E27FC236}">
                <a16:creationId xmlns:a16="http://schemas.microsoft.com/office/drawing/2014/main" id="{13FE2363-627C-47B3-AC40-9B6499B5E46B}"/>
              </a:ext>
            </a:extLst>
          </p:cNvPr>
          <p:cNvCxnSpPr>
            <a:cxnSpLocks/>
            <a:stCxn id="132" idx="2"/>
          </p:cNvCxnSpPr>
          <p:nvPr/>
        </p:nvCxnSpPr>
        <p:spPr>
          <a:xfrm>
            <a:off x="9853462" y="1751599"/>
            <a:ext cx="444865" cy="1279923"/>
          </a:xfrm>
          <a:prstGeom prst="line">
            <a:avLst/>
          </a:prstGeom>
        </p:spPr>
        <p:style>
          <a:lnRef idx="2">
            <a:schemeClr val="accent3"/>
          </a:lnRef>
          <a:fillRef idx="0">
            <a:schemeClr val="accent3"/>
          </a:fillRef>
          <a:effectRef idx="1">
            <a:schemeClr val="accent3"/>
          </a:effectRef>
          <a:fontRef idx="minor">
            <a:schemeClr val="tx1"/>
          </a:fontRef>
        </p:style>
      </p:cxnSp>
      <p:sp>
        <p:nvSpPr>
          <p:cNvPr id="138" name="TextBox 137">
            <a:extLst>
              <a:ext uri="{FF2B5EF4-FFF2-40B4-BE49-F238E27FC236}">
                <a16:creationId xmlns:a16="http://schemas.microsoft.com/office/drawing/2014/main" id="{165EB912-F7CC-4C7E-8B17-75ACA642A60A}"/>
              </a:ext>
            </a:extLst>
          </p:cNvPr>
          <p:cNvSpPr txBox="1"/>
          <p:nvPr/>
        </p:nvSpPr>
        <p:spPr>
          <a:xfrm>
            <a:off x="6811214" y="2235255"/>
            <a:ext cx="125436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AI4Emissions / </a:t>
            </a:r>
            <a:r>
              <a:rPr lang="en-GB" sz="1200" err="1"/>
              <a:t>ESoWC</a:t>
            </a:r>
            <a:endParaRPr lang="en-GB" sz="1200"/>
          </a:p>
        </p:txBody>
      </p:sp>
      <p:cxnSp>
        <p:nvCxnSpPr>
          <p:cNvPr id="139" name="Straight Connector 138">
            <a:extLst>
              <a:ext uri="{FF2B5EF4-FFF2-40B4-BE49-F238E27FC236}">
                <a16:creationId xmlns:a16="http://schemas.microsoft.com/office/drawing/2014/main" id="{FCF812DF-EC52-442C-9834-96EF5700C493}"/>
              </a:ext>
            </a:extLst>
          </p:cNvPr>
          <p:cNvCxnSpPr>
            <a:cxnSpLocks/>
            <a:stCxn id="138" idx="2"/>
          </p:cNvCxnSpPr>
          <p:nvPr/>
        </p:nvCxnSpPr>
        <p:spPr>
          <a:xfrm>
            <a:off x="7438399" y="2696920"/>
            <a:ext cx="118711" cy="302395"/>
          </a:xfrm>
          <a:prstGeom prst="line">
            <a:avLst/>
          </a:prstGeom>
        </p:spPr>
        <p:style>
          <a:lnRef idx="2">
            <a:schemeClr val="accent3"/>
          </a:lnRef>
          <a:fillRef idx="0">
            <a:schemeClr val="accent3"/>
          </a:fillRef>
          <a:effectRef idx="1">
            <a:schemeClr val="accent3"/>
          </a:effectRef>
          <a:fontRef idx="minor">
            <a:schemeClr val="tx1"/>
          </a:fontRef>
        </p:style>
      </p:cxnSp>
      <p:sp>
        <p:nvSpPr>
          <p:cNvPr id="142" name="TextBox 141">
            <a:extLst>
              <a:ext uri="{FF2B5EF4-FFF2-40B4-BE49-F238E27FC236}">
                <a16:creationId xmlns:a16="http://schemas.microsoft.com/office/drawing/2014/main" id="{21659B27-13FE-4C48-853E-98743C6EE20F}"/>
              </a:ext>
            </a:extLst>
          </p:cNvPr>
          <p:cNvSpPr txBox="1"/>
          <p:nvPr/>
        </p:nvSpPr>
        <p:spPr>
          <a:xfrm>
            <a:off x="6351809" y="1003466"/>
            <a:ext cx="1254370" cy="646331"/>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GB" sz="1200"/>
              <a:t>TL/AD of emulator for 4D-Var</a:t>
            </a:r>
          </a:p>
        </p:txBody>
      </p:sp>
      <p:sp>
        <p:nvSpPr>
          <p:cNvPr id="153" name="TextBox 152">
            <a:extLst>
              <a:ext uri="{FF2B5EF4-FFF2-40B4-BE49-F238E27FC236}">
                <a16:creationId xmlns:a16="http://schemas.microsoft.com/office/drawing/2014/main" id="{6B1C558B-EFB4-4AAB-9377-AD0AECDABA6D}"/>
              </a:ext>
            </a:extLst>
          </p:cNvPr>
          <p:cNvSpPr txBox="1"/>
          <p:nvPr/>
        </p:nvSpPr>
        <p:spPr>
          <a:xfrm>
            <a:off x="7594059" y="5723427"/>
            <a:ext cx="1833107"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Neural Network preconditioner / Oxford</a:t>
            </a:r>
          </a:p>
        </p:txBody>
      </p:sp>
      <p:sp>
        <p:nvSpPr>
          <p:cNvPr id="80" name="TextBox 79">
            <a:extLst>
              <a:ext uri="{FF2B5EF4-FFF2-40B4-BE49-F238E27FC236}">
                <a16:creationId xmlns:a16="http://schemas.microsoft.com/office/drawing/2014/main" id="{24631F9B-F2D3-4098-B43D-57B7CC72379B}"/>
              </a:ext>
            </a:extLst>
          </p:cNvPr>
          <p:cNvSpPr txBox="1"/>
          <p:nvPr/>
        </p:nvSpPr>
        <p:spPr>
          <a:xfrm>
            <a:off x="10146346" y="2233668"/>
            <a:ext cx="1741474"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Study tropical cyclone genesis / CLINT</a:t>
            </a:r>
          </a:p>
        </p:txBody>
      </p:sp>
      <p:cxnSp>
        <p:nvCxnSpPr>
          <p:cNvPr id="81" name="Straight Connector 80">
            <a:extLst>
              <a:ext uri="{FF2B5EF4-FFF2-40B4-BE49-F238E27FC236}">
                <a16:creationId xmlns:a16="http://schemas.microsoft.com/office/drawing/2014/main" id="{C4D89D38-C637-4A0B-9901-A5A3923E7B19}"/>
              </a:ext>
            </a:extLst>
          </p:cNvPr>
          <p:cNvCxnSpPr>
            <a:cxnSpLocks/>
            <a:stCxn id="80" idx="2"/>
          </p:cNvCxnSpPr>
          <p:nvPr/>
        </p:nvCxnSpPr>
        <p:spPr>
          <a:xfrm flipH="1">
            <a:off x="10299261" y="2695333"/>
            <a:ext cx="717822" cy="365649"/>
          </a:xfrm>
          <a:prstGeom prst="line">
            <a:avLst/>
          </a:prstGeom>
        </p:spPr>
        <p:style>
          <a:lnRef idx="2">
            <a:schemeClr val="accent3"/>
          </a:lnRef>
          <a:fillRef idx="0">
            <a:schemeClr val="accent3"/>
          </a:fillRef>
          <a:effectRef idx="1">
            <a:schemeClr val="accent3"/>
          </a:effectRef>
          <a:fontRef idx="minor">
            <a:schemeClr val="tx1"/>
          </a:fontRef>
        </p:style>
      </p:cxnSp>
      <p:sp>
        <p:nvSpPr>
          <p:cNvPr id="87" name="TextBox 86">
            <a:extLst>
              <a:ext uri="{FF2B5EF4-FFF2-40B4-BE49-F238E27FC236}">
                <a16:creationId xmlns:a16="http://schemas.microsoft.com/office/drawing/2014/main" id="{E84A950B-2400-4FEE-831B-048FE4F2EECD}"/>
              </a:ext>
            </a:extLst>
          </p:cNvPr>
          <p:cNvSpPr txBox="1"/>
          <p:nvPr/>
        </p:nvSpPr>
        <p:spPr>
          <a:xfrm>
            <a:off x="245254" y="1107029"/>
            <a:ext cx="1281722" cy="646331"/>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Assimilate </a:t>
            </a:r>
            <a:r>
              <a:rPr lang="en-GB" sz="1200" err="1"/>
              <a:t>scatterometer</a:t>
            </a:r>
            <a:r>
              <a:rPr lang="en-GB" sz="1200"/>
              <a:t> backscatter</a:t>
            </a:r>
          </a:p>
        </p:txBody>
      </p:sp>
      <p:sp>
        <p:nvSpPr>
          <p:cNvPr id="104" name="TextBox 103">
            <a:extLst>
              <a:ext uri="{FF2B5EF4-FFF2-40B4-BE49-F238E27FC236}">
                <a16:creationId xmlns:a16="http://schemas.microsoft.com/office/drawing/2014/main" id="{3993A4EC-12F8-4636-8842-E260F02F1A1D}"/>
              </a:ext>
            </a:extLst>
          </p:cNvPr>
          <p:cNvSpPr txBox="1"/>
          <p:nvPr/>
        </p:nvSpPr>
        <p:spPr>
          <a:xfrm>
            <a:off x="9916874" y="4833138"/>
            <a:ext cx="1978892"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dirty="0"/>
              <a:t>Tropical Cyclone Tracking with </a:t>
            </a:r>
            <a:r>
              <a:rPr lang="en-GB" sz="1200" dirty="0" err="1"/>
              <a:t>CliMetLab</a:t>
            </a:r>
            <a:endParaRPr lang="en-GB" sz="1200" dirty="0"/>
          </a:p>
        </p:txBody>
      </p:sp>
      <p:cxnSp>
        <p:nvCxnSpPr>
          <p:cNvPr id="105" name="Straight Connector 104">
            <a:extLst>
              <a:ext uri="{FF2B5EF4-FFF2-40B4-BE49-F238E27FC236}">
                <a16:creationId xmlns:a16="http://schemas.microsoft.com/office/drawing/2014/main" id="{20EA43D8-3900-439E-9606-344F21832562}"/>
              </a:ext>
            </a:extLst>
          </p:cNvPr>
          <p:cNvCxnSpPr>
            <a:cxnSpLocks/>
            <a:stCxn id="104" idx="0"/>
          </p:cNvCxnSpPr>
          <p:nvPr/>
        </p:nvCxnSpPr>
        <p:spPr>
          <a:xfrm flipH="1" flipV="1">
            <a:off x="10375495" y="3846322"/>
            <a:ext cx="530825" cy="986816"/>
          </a:xfrm>
          <a:prstGeom prst="line">
            <a:avLst/>
          </a:prstGeom>
        </p:spPr>
        <p:style>
          <a:lnRef idx="2">
            <a:schemeClr val="accent3"/>
          </a:lnRef>
          <a:fillRef idx="0">
            <a:schemeClr val="accent3"/>
          </a:fillRef>
          <a:effectRef idx="1">
            <a:schemeClr val="accent3"/>
          </a:effectRef>
          <a:fontRef idx="minor">
            <a:schemeClr val="tx1"/>
          </a:fontRef>
        </p:style>
      </p:cxnSp>
      <p:sp>
        <p:nvSpPr>
          <p:cNvPr id="114" name="TextBox 113">
            <a:extLst>
              <a:ext uri="{FF2B5EF4-FFF2-40B4-BE49-F238E27FC236}">
                <a16:creationId xmlns:a16="http://schemas.microsoft.com/office/drawing/2014/main" id="{D627AAC6-3771-4D90-8010-C51D2DE63078}"/>
              </a:ext>
            </a:extLst>
          </p:cNvPr>
          <p:cNvSpPr txBox="1"/>
          <p:nvPr/>
        </p:nvSpPr>
        <p:spPr>
          <a:xfrm>
            <a:off x="251157" y="5698444"/>
            <a:ext cx="221230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Fastem-7 for RTTOV ocean emissivity / CNRS</a:t>
            </a:r>
          </a:p>
        </p:txBody>
      </p:sp>
      <p:sp>
        <p:nvSpPr>
          <p:cNvPr id="119" name="TextBox 118">
            <a:extLst>
              <a:ext uri="{FF2B5EF4-FFF2-40B4-BE49-F238E27FC236}">
                <a16:creationId xmlns:a16="http://schemas.microsoft.com/office/drawing/2014/main" id="{259E7326-1CE0-4438-823A-F49B7992FA64}"/>
              </a:ext>
            </a:extLst>
          </p:cNvPr>
          <p:cNvSpPr txBox="1"/>
          <p:nvPr/>
        </p:nvSpPr>
        <p:spPr>
          <a:xfrm>
            <a:off x="8205478" y="2234011"/>
            <a:ext cx="1808249" cy="46166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GB" sz="1200"/>
              <a:t>Lookdown induced NO2 changes</a:t>
            </a:r>
          </a:p>
        </p:txBody>
      </p:sp>
      <p:cxnSp>
        <p:nvCxnSpPr>
          <p:cNvPr id="122" name="Straight Connector 121">
            <a:extLst>
              <a:ext uri="{FF2B5EF4-FFF2-40B4-BE49-F238E27FC236}">
                <a16:creationId xmlns:a16="http://schemas.microsoft.com/office/drawing/2014/main" id="{00F59D35-C32A-463E-B693-025C11F8E2B8}"/>
              </a:ext>
            </a:extLst>
          </p:cNvPr>
          <p:cNvCxnSpPr>
            <a:cxnSpLocks/>
            <a:stCxn id="119" idx="2"/>
          </p:cNvCxnSpPr>
          <p:nvPr/>
        </p:nvCxnSpPr>
        <p:spPr>
          <a:xfrm>
            <a:off x="9109603" y="2695675"/>
            <a:ext cx="1178987" cy="342642"/>
          </a:xfrm>
          <a:prstGeom prst="line">
            <a:avLst/>
          </a:prstGeom>
        </p:spPr>
        <p:style>
          <a:lnRef idx="2">
            <a:schemeClr val="accent3"/>
          </a:lnRef>
          <a:fillRef idx="0">
            <a:schemeClr val="accent3"/>
          </a:fillRef>
          <a:effectRef idx="1">
            <a:schemeClr val="accent3"/>
          </a:effectRef>
          <a:fontRef idx="minor">
            <a:schemeClr val="tx1"/>
          </a:fontRef>
        </p:style>
      </p:cxnSp>
      <p:sp>
        <p:nvSpPr>
          <p:cNvPr id="85" name="TextBox 84">
            <a:extLst>
              <a:ext uri="{FF2B5EF4-FFF2-40B4-BE49-F238E27FC236}">
                <a16:creationId xmlns:a16="http://schemas.microsoft.com/office/drawing/2014/main" id="{61613CC4-EC35-4CFE-8A15-075CA2E4BB9D}"/>
              </a:ext>
            </a:extLst>
          </p:cNvPr>
          <p:cNvSpPr txBox="1"/>
          <p:nvPr/>
        </p:nvSpPr>
        <p:spPr>
          <a:xfrm>
            <a:off x="219012" y="-16627"/>
            <a:ext cx="1162904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 2018-2021 – Explore the space</a:t>
            </a:r>
          </a:p>
        </p:txBody>
      </p:sp>
    </p:spTree>
    <p:extLst>
      <p:ext uri="{BB962C8B-B14F-4D97-AF65-F5344CB8AC3E}">
        <p14:creationId xmlns:p14="http://schemas.microsoft.com/office/powerpoint/2010/main" val="171465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43"/>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0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41"/>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4"/>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4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7"/>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48"/>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52"/>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57"/>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8"/>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6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65"/>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6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69"/>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70"/>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73"/>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74"/>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78"/>
                                        </p:tgtEl>
                                        <p:attrNameLst>
                                          <p:attrName>style.visibility</p:attrName>
                                        </p:attrNameLst>
                                      </p:cBhvr>
                                      <p:to>
                                        <p:strVal val="visible"/>
                                      </p:to>
                                    </p:set>
                                  </p:childTnLst>
                                </p:cTn>
                              </p:par>
                              <p:par>
                                <p:cTn id="85" presetID="1" presetClass="entr" presetSubtype="0" fill="hold" nodeType="withEffect">
                                  <p:stCondLst>
                                    <p:cond delay="0"/>
                                  </p:stCondLst>
                                  <p:childTnLst>
                                    <p:set>
                                      <p:cBhvr>
                                        <p:cTn id="86" dur="1" fill="hold">
                                          <p:stCondLst>
                                            <p:cond delay="0"/>
                                          </p:stCondLst>
                                        </p:cTn>
                                        <p:tgtEl>
                                          <p:spTgt spid="79"/>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82"/>
                                        </p:tgtEl>
                                        <p:attrNameLst>
                                          <p:attrName>style.visibility</p:attrName>
                                        </p:attrNameLst>
                                      </p:cBhvr>
                                      <p:to>
                                        <p:strVal val="visible"/>
                                      </p:to>
                                    </p:set>
                                  </p:childTnLst>
                                </p:cTn>
                              </p:par>
                              <p:par>
                                <p:cTn id="89" presetID="1" presetClass="entr" presetSubtype="0" fill="hold" nodeType="withEffect">
                                  <p:stCondLst>
                                    <p:cond delay="0"/>
                                  </p:stCondLst>
                                  <p:childTnLst>
                                    <p:set>
                                      <p:cBhvr>
                                        <p:cTn id="90" dur="1" fill="hold">
                                          <p:stCondLst>
                                            <p:cond delay="0"/>
                                          </p:stCondLst>
                                        </p:cTn>
                                        <p:tgtEl>
                                          <p:spTgt spid="83"/>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89"/>
                                        </p:tgtEl>
                                        <p:attrNameLst>
                                          <p:attrName>style.visibility</p:attrName>
                                        </p:attrNameLst>
                                      </p:cBhvr>
                                      <p:to>
                                        <p:strVal val="visible"/>
                                      </p:to>
                                    </p:set>
                                  </p:childTnLst>
                                </p:cTn>
                              </p:par>
                              <p:par>
                                <p:cTn id="93" presetID="1" presetClass="entr" presetSubtype="0" fill="hold" nodeType="withEffect">
                                  <p:stCondLst>
                                    <p:cond delay="0"/>
                                  </p:stCondLst>
                                  <p:childTnLst>
                                    <p:set>
                                      <p:cBhvr>
                                        <p:cTn id="94" dur="1" fill="hold">
                                          <p:stCondLst>
                                            <p:cond delay="0"/>
                                          </p:stCondLst>
                                        </p:cTn>
                                        <p:tgtEl>
                                          <p:spTgt spid="90"/>
                                        </p:tgtEl>
                                        <p:attrNameLst>
                                          <p:attrName>style.visibility</p:attrName>
                                        </p:attrNameLst>
                                      </p:cBhvr>
                                      <p:to>
                                        <p:strVal val="visible"/>
                                      </p:to>
                                    </p:set>
                                  </p:childTnLst>
                                </p:cTn>
                              </p:par>
                              <p:par>
                                <p:cTn id="95" presetID="1" presetClass="entr" presetSubtype="0" fill="hold" grpId="0" nodeType="withEffect">
                                  <p:stCondLst>
                                    <p:cond delay="0"/>
                                  </p:stCondLst>
                                  <p:childTnLst>
                                    <p:set>
                                      <p:cBhvr>
                                        <p:cTn id="96" dur="1" fill="hold">
                                          <p:stCondLst>
                                            <p:cond delay="0"/>
                                          </p:stCondLst>
                                        </p:cTn>
                                        <p:tgtEl>
                                          <p:spTgt spid="95"/>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96"/>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98"/>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9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02"/>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108"/>
                                        </p:tgtEl>
                                        <p:attrNameLst>
                                          <p:attrName>style.visibility</p:attrName>
                                        </p:attrNameLst>
                                      </p:cBhvr>
                                      <p:to>
                                        <p:strVal val="visible"/>
                                      </p:to>
                                    </p:set>
                                  </p:childTnLst>
                                </p:cTn>
                              </p:par>
                              <p:par>
                                <p:cTn id="107" presetID="1" presetClass="entr" presetSubtype="0" fill="hold" nodeType="withEffect">
                                  <p:stCondLst>
                                    <p:cond delay="0"/>
                                  </p:stCondLst>
                                  <p:childTnLst>
                                    <p:set>
                                      <p:cBhvr>
                                        <p:cTn id="108" dur="1" fill="hold">
                                          <p:stCondLst>
                                            <p:cond delay="0"/>
                                          </p:stCondLst>
                                        </p:cTn>
                                        <p:tgtEl>
                                          <p:spTgt spid="109"/>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112"/>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113"/>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116"/>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120"/>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121"/>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124"/>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127"/>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128"/>
                                        </p:tgtEl>
                                        <p:attrNameLst>
                                          <p:attrName>style.visibility</p:attrName>
                                        </p:attrNameLst>
                                      </p:cBhvr>
                                      <p:to>
                                        <p:strVal val="visible"/>
                                      </p:to>
                                    </p:set>
                                  </p:childTnLst>
                                </p:cTn>
                              </p:par>
                              <p:par>
                                <p:cTn id="125" presetID="1" presetClass="entr" presetSubtype="0" fill="hold" grpId="0" nodeType="withEffect">
                                  <p:stCondLst>
                                    <p:cond delay="0"/>
                                  </p:stCondLst>
                                  <p:childTnLst>
                                    <p:set>
                                      <p:cBhvr>
                                        <p:cTn id="126" dur="1" fill="hold">
                                          <p:stCondLst>
                                            <p:cond delay="0"/>
                                          </p:stCondLst>
                                        </p:cTn>
                                        <p:tgtEl>
                                          <p:spTgt spid="132"/>
                                        </p:tgtEl>
                                        <p:attrNameLst>
                                          <p:attrName>style.visibility</p:attrName>
                                        </p:attrNameLst>
                                      </p:cBhvr>
                                      <p:to>
                                        <p:strVal val="visible"/>
                                      </p:to>
                                    </p:set>
                                  </p:childTnLst>
                                </p:cTn>
                              </p:par>
                              <p:par>
                                <p:cTn id="127" presetID="1" presetClass="entr" presetSubtype="0" fill="hold" nodeType="withEffect">
                                  <p:stCondLst>
                                    <p:cond delay="0"/>
                                  </p:stCondLst>
                                  <p:childTnLst>
                                    <p:set>
                                      <p:cBhvr>
                                        <p:cTn id="128" dur="1" fill="hold">
                                          <p:stCondLst>
                                            <p:cond delay="0"/>
                                          </p:stCondLst>
                                        </p:cTn>
                                        <p:tgtEl>
                                          <p:spTgt spid="133"/>
                                        </p:tgtEl>
                                        <p:attrNameLst>
                                          <p:attrName>style.visibility</p:attrName>
                                        </p:attrNameLst>
                                      </p:cBhvr>
                                      <p:to>
                                        <p:strVal val="visible"/>
                                      </p:to>
                                    </p:set>
                                  </p:childTnLst>
                                </p:cTn>
                              </p:par>
                              <p:par>
                                <p:cTn id="129" presetID="1" presetClass="entr" presetSubtype="0" fill="hold" grpId="0" nodeType="withEffect">
                                  <p:stCondLst>
                                    <p:cond delay="0"/>
                                  </p:stCondLst>
                                  <p:childTnLst>
                                    <p:set>
                                      <p:cBhvr>
                                        <p:cTn id="130" dur="1" fill="hold">
                                          <p:stCondLst>
                                            <p:cond delay="0"/>
                                          </p:stCondLst>
                                        </p:cTn>
                                        <p:tgtEl>
                                          <p:spTgt spid="138"/>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139"/>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42"/>
                                        </p:tgtEl>
                                        <p:attrNameLst>
                                          <p:attrName>style.visibility</p:attrName>
                                        </p:attrNameLst>
                                      </p:cBhvr>
                                      <p:to>
                                        <p:strVal val="visible"/>
                                      </p:to>
                                    </p:set>
                                  </p:childTnLst>
                                </p:cTn>
                              </p:par>
                              <p:par>
                                <p:cTn id="135" presetID="1" presetClass="entr" presetSubtype="0" fill="hold" grpId="0" nodeType="withEffect">
                                  <p:stCondLst>
                                    <p:cond delay="0"/>
                                  </p:stCondLst>
                                  <p:childTnLst>
                                    <p:set>
                                      <p:cBhvr>
                                        <p:cTn id="136" dur="1" fill="hold">
                                          <p:stCondLst>
                                            <p:cond delay="0"/>
                                          </p:stCondLst>
                                        </p:cTn>
                                        <p:tgtEl>
                                          <p:spTgt spid="147"/>
                                        </p:tgtEl>
                                        <p:attrNameLst>
                                          <p:attrName>style.visibility</p:attrName>
                                        </p:attrNameLst>
                                      </p:cBhvr>
                                      <p:to>
                                        <p:strVal val="visible"/>
                                      </p:to>
                                    </p:set>
                                  </p:childTnLst>
                                </p:cTn>
                              </p:par>
                              <p:par>
                                <p:cTn id="137" presetID="1" presetClass="entr" presetSubtype="0" fill="hold" nodeType="withEffect">
                                  <p:stCondLst>
                                    <p:cond delay="0"/>
                                  </p:stCondLst>
                                  <p:childTnLst>
                                    <p:set>
                                      <p:cBhvr>
                                        <p:cTn id="138" dur="1" fill="hold">
                                          <p:stCondLst>
                                            <p:cond delay="0"/>
                                          </p:stCondLst>
                                        </p:cTn>
                                        <p:tgtEl>
                                          <p:spTgt spid="148"/>
                                        </p:tgtEl>
                                        <p:attrNameLst>
                                          <p:attrName>style.visibility</p:attrName>
                                        </p:attrNameLst>
                                      </p:cBhvr>
                                      <p:to>
                                        <p:strVal val="visible"/>
                                      </p:to>
                                    </p:set>
                                  </p:childTnLst>
                                </p:cTn>
                              </p:par>
                              <p:par>
                                <p:cTn id="139" presetID="1" presetClass="entr" presetSubtype="0" fill="hold" grpId="0" nodeType="withEffect">
                                  <p:stCondLst>
                                    <p:cond delay="0"/>
                                  </p:stCondLst>
                                  <p:childTnLst>
                                    <p:set>
                                      <p:cBhvr>
                                        <p:cTn id="140" dur="1" fill="hold">
                                          <p:stCondLst>
                                            <p:cond delay="0"/>
                                          </p:stCondLst>
                                        </p:cTn>
                                        <p:tgtEl>
                                          <p:spTgt spid="153"/>
                                        </p:tgtEl>
                                        <p:attrNameLst>
                                          <p:attrName>style.visibility</p:attrName>
                                        </p:attrNameLst>
                                      </p:cBhvr>
                                      <p:to>
                                        <p:strVal val="visible"/>
                                      </p:to>
                                    </p:set>
                                  </p:childTnLst>
                                </p:cTn>
                              </p:par>
                              <p:par>
                                <p:cTn id="141" presetID="1" presetClass="entr" presetSubtype="0" fill="hold" nodeType="withEffect">
                                  <p:stCondLst>
                                    <p:cond delay="0"/>
                                  </p:stCondLst>
                                  <p:childTnLst>
                                    <p:set>
                                      <p:cBhvr>
                                        <p:cTn id="142" dur="1" fill="hold">
                                          <p:stCondLst>
                                            <p:cond delay="0"/>
                                          </p:stCondLst>
                                        </p:cTn>
                                        <p:tgtEl>
                                          <p:spTgt spid="154"/>
                                        </p:tgtEl>
                                        <p:attrNameLst>
                                          <p:attrName>style.visibility</p:attrName>
                                        </p:attrNameLst>
                                      </p:cBhvr>
                                      <p:to>
                                        <p:strVal val="visible"/>
                                      </p:to>
                                    </p:set>
                                  </p:childTnLst>
                                </p:cTn>
                              </p:par>
                              <p:par>
                                <p:cTn id="143" presetID="1" presetClass="entr" presetSubtype="0" fill="hold" grpId="0" nodeType="withEffect">
                                  <p:stCondLst>
                                    <p:cond delay="0"/>
                                  </p:stCondLst>
                                  <p:childTnLst>
                                    <p:set>
                                      <p:cBhvr>
                                        <p:cTn id="144" dur="1" fill="hold">
                                          <p:stCondLst>
                                            <p:cond delay="0"/>
                                          </p:stCondLst>
                                        </p:cTn>
                                        <p:tgtEl>
                                          <p:spTgt spid="71"/>
                                        </p:tgtEl>
                                        <p:attrNameLst>
                                          <p:attrName>style.visibility</p:attrName>
                                        </p:attrNameLst>
                                      </p:cBhvr>
                                      <p:to>
                                        <p:strVal val="visible"/>
                                      </p:to>
                                    </p:set>
                                  </p:childTnLst>
                                </p:cTn>
                              </p:par>
                              <p:par>
                                <p:cTn id="145" presetID="1" presetClass="entr" presetSubtype="0" fill="hold" nodeType="withEffect">
                                  <p:stCondLst>
                                    <p:cond delay="0"/>
                                  </p:stCondLst>
                                  <p:childTnLst>
                                    <p:set>
                                      <p:cBhvr>
                                        <p:cTn id="146" dur="1" fill="hold">
                                          <p:stCondLst>
                                            <p:cond delay="0"/>
                                          </p:stCondLst>
                                        </p:cTn>
                                        <p:tgtEl>
                                          <p:spTgt spid="72"/>
                                        </p:tgtEl>
                                        <p:attrNameLst>
                                          <p:attrName>style.visibility</p:attrName>
                                        </p:attrNameLst>
                                      </p:cBhvr>
                                      <p:to>
                                        <p:strVal val="visible"/>
                                      </p:to>
                                    </p:set>
                                  </p:childTnLst>
                                </p:cTn>
                              </p:par>
                              <p:par>
                                <p:cTn id="147" presetID="1" presetClass="entr" presetSubtype="0" fill="hold" grpId="0" nodeType="withEffect">
                                  <p:stCondLst>
                                    <p:cond delay="0"/>
                                  </p:stCondLst>
                                  <p:childTnLst>
                                    <p:set>
                                      <p:cBhvr>
                                        <p:cTn id="148" dur="1" fill="hold">
                                          <p:stCondLst>
                                            <p:cond delay="0"/>
                                          </p:stCondLst>
                                        </p:cTn>
                                        <p:tgtEl>
                                          <p:spTgt spid="80"/>
                                        </p:tgtEl>
                                        <p:attrNameLst>
                                          <p:attrName>style.visibility</p:attrName>
                                        </p:attrNameLst>
                                      </p:cBhvr>
                                      <p:to>
                                        <p:strVal val="visible"/>
                                      </p:to>
                                    </p:set>
                                  </p:childTnLst>
                                </p:cTn>
                              </p:par>
                              <p:par>
                                <p:cTn id="149" presetID="1" presetClass="entr" presetSubtype="0" fill="hold" nodeType="withEffect">
                                  <p:stCondLst>
                                    <p:cond delay="0"/>
                                  </p:stCondLst>
                                  <p:childTnLst>
                                    <p:set>
                                      <p:cBhvr>
                                        <p:cTn id="150" dur="1" fill="hold">
                                          <p:stCondLst>
                                            <p:cond delay="0"/>
                                          </p:stCondLst>
                                        </p:cTn>
                                        <p:tgtEl>
                                          <p:spTgt spid="81"/>
                                        </p:tgtEl>
                                        <p:attrNameLst>
                                          <p:attrName>style.visibility</p:attrName>
                                        </p:attrNameLst>
                                      </p:cBhvr>
                                      <p:to>
                                        <p:strVal val="visible"/>
                                      </p:to>
                                    </p:set>
                                  </p:childTnLst>
                                </p:cTn>
                              </p:par>
                              <p:par>
                                <p:cTn id="151" presetID="1" presetClass="entr" presetSubtype="0" fill="hold" grpId="0" nodeType="withEffect">
                                  <p:stCondLst>
                                    <p:cond delay="0"/>
                                  </p:stCondLst>
                                  <p:childTnLst>
                                    <p:set>
                                      <p:cBhvr>
                                        <p:cTn id="152" dur="1" fill="hold">
                                          <p:stCondLst>
                                            <p:cond delay="0"/>
                                          </p:stCondLst>
                                        </p:cTn>
                                        <p:tgtEl>
                                          <p:spTgt spid="87"/>
                                        </p:tgtEl>
                                        <p:attrNameLst>
                                          <p:attrName>style.visibility</p:attrName>
                                        </p:attrNameLst>
                                      </p:cBhvr>
                                      <p:to>
                                        <p:strVal val="visible"/>
                                      </p:to>
                                    </p:set>
                                  </p:childTnLst>
                                </p:cTn>
                              </p:par>
                              <p:par>
                                <p:cTn id="153" presetID="1" presetClass="entr" presetSubtype="0" fill="hold" nodeType="withEffect">
                                  <p:stCondLst>
                                    <p:cond delay="0"/>
                                  </p:stCondLst>
                                  <p:childTnLst>
                                    <p:set>
                                      <p:cBhvr>
                                        <p:cTn id="154" dur="1" fill="hold">
                                          <p:stCondLst>
                                            <p:cond delay="0"/>
                                          </p:stCondLst>
                                        </p:cTn>
                                        <p:tgtEl>
                                          <p:spTgt spid="88"/>
                                        </p:tgtEl>
                                        <p:attrNameLst>
                                          <p:attrName>style.visibility</p:attrName>
                                        </p:attrNameLst>
                                      </p:cBhvr>
                                      <p:to>
                                        <p:strVal val="visible"/>
                                      </p:to>
                                    </p:set>
                                  </p:childTnLst>
                                </p:cTn>
                              </p:par>
                              <p:par>
                                <p:cTn id="155" presetID="1" presetClass="entr" presetSubtype="0" fill="hold" grpId="0" nodeType="withEffect">
                                  <p:stCondLst>
                                    <p:cond delay="0"/>
                                  </p:stCondLst>
                                  <p:childTnLst>
                                    <p:set>
                                      <p:cBhvr>
                                        <p:cTn id="156" dur="1" fill="hold">
                                          <p:stCondLst>
                                            <p:cond delay="0"/>
                                          </p:stCondLst>
                                        </p:cTn>
                                        <p:tgtEl>
                                          <p:spTgt spid="104"/>
                                        </p:tgtEl>
                                        <p:attrNameLst>
                                          <p:attrName>style.visibility</p:attrName>
                                        </p:attrNameLst>
                                      </p:cBhvr>
                                      <p:to>
                                        <p:strVal val="visible"/>
                                      </p:to>
                                    </p:set>
                                  </p:childTnLst>
                                </p:cTn>
                              </p:par>
                              <p:par>
                                <p:cTn id="157" presetID="1" presetClass="entr" presetSubtype="0" fill="hold" nodeType="withEffect">
                                  <p:stCondLst>
                                    <p:cond delay="0"/>
                                  </p:stCondLst>
                                  <p:childTnLst>
                                    <p:set>
                                      <p:cBhvr>
                                        <p:cTn id="158" dur="1" fill="hold">
                                          <p:stCondLst>
                                            <p:cond delay="0"/>
                                          </p:stCondLst>
                                        </p:cTn>
                                        <p:tgtEl>
                                          <p:spTgt spid="105"/>
                                        </p:tgtEl>
                                        <p:attrNameLst>
                                          <p:attrName>style.visibility</p:attrName>
                                        </p:attrNameLst>
                                      </p:cBhvr>
                                      <p:to>
                                        <p:strVal val="visible"/>
                                      </p:to>
                                    </p:set>
                                  </p:childTnLst>
                                </p:cTn>
                              </p:par>
                              <p:par>
                                <p:cTn id="159" presetID="1" presetClass="entr" presetSubtype="0" fill="hold" grpId="0" nodeType="withEffect">
                                  <p:stCondLst>
                                    <p:cond delay="0"/>
                                  </p:stCondLst>
                                  <p:childTnLst>
                                    <p:set>
                                      <p:cBhvr>
                                        <p:cTn id="160" dur="1" fill="hold">
                                          <p:stCondLst>
                                            <p:cond delay="0"/>
                                          </p:stCondLst>
                                        </p:cTn>
                                        <p:tgtEl>
                                          <p:spTgt spid="114"/>
                                        </p:tgtEl>
                                        <p:attrNameLst>
                                          <p:attrName>style.visibility</p:attrName>
                                        </p:attrNameLst>
                                      </p:cBhvr>
                                      <p:to>
                                        <p:strVal val="visible"/>
                                      </p:to>
                                    </p:set>
                                  </p:childTnLst>
                                </p:cTn>
                              </p:par>
                              <p:par>
                                <p:cTn id="161" presetID="1" presetClass="entr" presetSubtype="0" fill="hold" nodeType="withEffect">
                                  <p:stCondLst>
                                    <p:cond delay="0"/>
                                  </p:stCondLst>
                                  <p:childTnLst>
                                    <p:set>
                                      <p:cBhvr>
                                        <p:cTn id="162" dur="1" fill="hold">
                                          <p:stCondLst>
                                            <p:cond delay="0"/>
                                          </p:stCondLst>
                                        </p:cTn>
                                        <p:tgtEl>
                                          <p:spTgt spid="115"/>
                                        </p:tgtEl>
                                        <p:attrNameLst>
                                          <p:attrName>style.visibility</p:attrName>
                                        </p:attrNameLst>
                                      </p:cBhvr>
                                      <p:to>
                                        <p:strVal val="visible"/>
                                      </p:to>
                                    </p:set>
                                  </p:childTnLst>
                                </p:cTn>
                              </p:par>
                              <p:par>
                                <p:cTn id="163" presetID="1" presetClass="entr" presetSubtype="0" fill="hold" grpId="0" nodeType="withEffect">
                                  <p:stCondLst>
                                    <p:cond delay="0"/>
                                  </p:stCondLst>
                                  <p:childTnLst>
                                    <p:set>
                                      <p:cBhvr>
                                        <p:cTn id="164" dur="1" fill="hold">
                                          <p:stCondLst>
                                            <p:cond delay="0"/>
                                          </p:stCondLst>
                                        </p:cTn>
                                        <p:tgtEl>
                                          <p:spTgt spid="119"/>
                                        </p:tgtEl>
                                        <p:attrNameLst>
                                          <p:attrName>style.visibility</p:attrName>
                                        </p:attrNameLst>
                                      </p:cBhvr>
                                      <p:to>
                                        <p:strVal val="visible"/>
                                      </p:to>
                                    </p:set>
                                  </p:childTnLst>
                                </p:cTn>
                              </p:par>
                              <p:par>
                                <p:cTn id="165" presetID="1" presetClass="entr" presetSubtype="0" fill="hold" nodeType="withEffect">
                                  <p:stCondLst>
                                    <p:cond delay="0"/>
                                  </p:stCondLst>
                                  <p:childTnLst>
                                    <p:set>
                                      <p:cBhvr>
                                        <p:cTn id="166" dur="1" fill="hold">
                                          <p:stCondLst>
                                            <p:cond delay="0"/>
                                          </p:stCondLst>
                                        </p:cTn>
                                        <p:tgtEl>
                                          <p:spTgt spid="1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147" grpId="0" animBg="1"/>
      <p:bldP spid="3" grpId="0" animBg="1"/>
      <p:bldP spid="23" grpId="0" animBg="1"/>
      <p:bldP spid="24" grpId="0" animBg="1"/>
      <p:bldP spid="26" grpId="0" animBg="1"/>
      <p:bldP spid="4" grpId="0"/>
      <p:bldP spid="30" grpId="0" animBg="1"/>
      <p:bldP spid="34" grpId="0" animBg="1"/>
      <p:bldP spid="38" grpId="0" animBg="1"/>
      <p:bldP spid="41" grpId="0" animBg="1"/>
      <p:bldP spid="44" grpId="0" animBg="1"/>
      <p:bldP spid="47" grpId="0" animBg="1"/>
      <p:bldP spid="51" grpId="0" animBg="1"/>
      <p:bldP spid="54" grpId="0" animBg="1"/>
      <p:bldP spid="57" grpId="0" animBg="1"/>
      <p:bldP spid="61" grpId="0" animBg="1"/>
      <p:bldP spid="65" grpId="0" animBg="1"/>
      <p:bldP spid="69" grpId="0" animBg="1"/>
      <p:bldP spid="73" grpId="0" animBg="1"/>
      <p:bldP spid="78" grpId="0" animBg="1"/>
      <p:bldP spid="82" grpId="0" animBg="1"/>
      <p:bldP spid="89" grpId="0" animBg="1"/>
      <p:bldP spid="95" grpId="0" animBg="1"/>
      <p:bldP spid="98" grpId="0" animBg="1"/>
      <p:bldP spid="102" grpId="0" animBg="1"/>
      <p:bldP spid="108" grpId="0" animBg="1"/>
      <p:bldP spid="112" grpId="0" animBg="1"/>
      <p:bldP spid="116" grpId="0" animBg="1"/>
      <p:bldP spid="120" grpId="0" animBg="1"/>
      <p:bldP spid="124" grpId="0" animBg="1"/>
      <p:bldP spid="127" grpId="0" animBg="1"/>
      <p:bldP spid="132" grpId="0" animBg="1"/>
      <p:bldP spid="138" grpId="0" animBg="1"/>
      <p:bldP spid="142" grpId="0" animBg="1"/>
      <p:bldP spid="153" grpId="0" animBg="1"/>
      <p:bldP spid="80" grpId="0" animBg="1"/>
      <p:bldP spid="87" grpId="0" animBg="1"/>
      <p:bldP spid="104" grpId="0" animBg="1"/>
      <p:bldP spid="114" grpId="0" animBg="1"/>
      <p:bldP spid="119" grpId="0" animBg="1"/>
    </p:bld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Graphic 15">
            <a:extLst>
              <a:ext uri="{FF2B5EF4-FFF2-40B4-BE49-F238E27FC236}">
                <a16:creationId xmlns:a16="http://schemas.microsoft.com/office/drawing/2014/main" id="{CD75A722-30D7-4ADF-A84F-AE3B031D8B89}"/>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b="-713"/>
          <a:stretch/>
        </p:blipFill>
        <p:spPr>
          <a:xfrm>
            <a:off x="4663111" y="798679"/>
            <a:ext cx="7447069" cy="5260642"/>
          </a:xfrm>
          <a:prstGeom prst="rect">
            <a:avLst/>
          </a:prstGeom>
        </p:spPr>
      </p:pic>
      <p:sp>
        <p:nvSpPr>
          <p:cNvPr id="5" name="TextBox 4">
            <a:extLst>
              <a:ext uri="{FF2B5EF4-FFF2-40B4-BE49-F238E27FC236}">
                <a16:creationId xmlns:a16="http://schemas.microsoft.com/office/drawing/2014/main" id="{70862CCB-CA89-4154-A510-6B297ED77658}"/>
              </a:ext>
            </a:extLst>
          </p:cNvPr>
          <p:cNvSpPr txBox="1"/>
          <p:nvPr/>
        </p:nvSpPr>
        <p:spPr>
          <a:xfrm>
            <a:off x="275577" y="2042969"/>
            <a:ext cx="4288185" cy="2554545"/>
          </a:xfrm>
          <a:prstGeom prst="rect">
            <a:avLst/>
          </a:prstGeom>
          <a:noFill/>
        </p:spPr>
        <p:txBody>
          <a:bodyPr wrap="square" rtlCol="0">
            <a:spAutoFit/>
          </a:bodyPr>
          <a:lstStyle/>
          <a:p>
            <a:r>
              <a:rPr lang="en-GB" sz="2000" dirty="0"/>
              <a:t>Relative to flux observations, </a:t>
            </a:r>
            <a:r>
              <a:rPr lang="en-GB" sz="2000" b="1" dirty="0"/>
              <a:t>the urban neural network emulates the mean output more accurately than a reference urban land surface model </a:t>
            </a:r>
            <a:r>
              <a:rPr lang="en-GB" sz="2000" dirty="0"/>
              <a:t>(Town Energy Balance; TEB) </a:t>
            </a:r>
            <a:r>
              <a:rPr lang="en-GB" sz="2000" b="1" dirty="0"/>
              <a:t>with less computational cost </a:t>
            </a:r>
            <a:r>
              <a:rPr lang="en-GB" sz="2000" dirty="0"/>
              <a:t>( &lt; 10x) </a:t>
            </a:r>
            <a:r>
              <a:rPr lang="en-GB" sz="2000" b="1" dirty="0"/>
              <a:t>and requiring fewer input parameters</a:t>
            </a:r>
          </a:p>
        </p:txBody>
      </p:sp>
      <p:sp>
        <p:nvSpPr>
          <p:cNvPr id="6" name="TextBox 5">
            <a:extLst>
              <a:ext uri="{FF2B5EF4-FFF2-40B4-BE49-F238E27FC236}">
                <a16:creationId xmlns:a16="http://schemas.microsoft.com/office/drawing/2014/main" id="{787569CE-5A9C-4FB9-AA46-53C30347FA95}"/>
              </a:ext>
            </a:extLst>
          </p:cNvPr>
          <p:cNvSpPr txBox="1"/>
          <p:nvPr/>
        </p:nvSpPr>
        <p:spPr>
          <a:xfrm>
            <a:off x="275577" y="6155285"/>
            <a:ext cx="10005244" cy="646331"/>
          </a:xfrm>
          <a:prstGeom prst="rect">
            <a:avLst/>
          </a:prstGeom>
          <a:noFill/>
        </p:spPr>
        <p:txBody>
          <a:bodyPr wrap="square" rtlCol="0">
            <a:spAutoFit/>
          </a:bodyPr>
          <a:lstStyle/>
          <a:p>
            <a:r>
              <a:rPr lang="en-GB" dirty="0"/>
              <a:t>Coupled to WRF, </a:t>
            </a:r>
            <a:r>
              <a:rPr lang="en-GB" b="1" dirty="0"/>
              <a:t>WRF-UNN is more accurate than the reference WRF-TEB and numerically stable</a:t>
            </a:r>
            <a:r>
              <a:rPr lang="en-GB" dirty="0"/>
              <a:t> over thousands of timesteps and hundreds of grid cells.</a:t>
            </a:r>
          </a:p>
        </p:txBody>
      </p:sp>
      <p:sp>
        <p:nvSpPr>
          <p:cNvPr id="7" name="TextBox 6">
            <a:extLst>
              <a:ext uri="{FF2B5EF4-FFF2-40B4-BE49-F238E27FC236}">
                <a16:creationId xmlns:a16="http://schemas.microsoft.com/office/drawing/2014/main" id="{7A2B05FA-5AF4-4CD7-B7D5-20E057F53E5C}"/>
              </a:ext>
            </a:extLst>
          </p:cNvPr>
          <p:cNvSpPr txBox="1"/>
          <p:nvPr/>
        </p:nvSpPr>
        <p:spPr>
          <a:xfrm>
            <a:off x="195387" y="26773"/>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Highlight: Machine learning emulation of Urban Land Surface Processes</a:t>
            </a:r>
          </a:p>
        </p:txBody>
      </p:sp>
    </p:spTree>
    <p:extLst>
      <p:ext uri="{BB962C8B-B14F-4D97-AF65-F5344CB8AC3E}">
        <p14:creationId xmlns:p14="http://schemas.microsoft.com/office/powerpoint/2010/main" val="20110707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atellite image of the earth&#10;&#10;Description automatically generated with medium confidence">
            <a:extLst>
              <a:ext uri="{FF2B5EF4-FFF2-40B4-BE49-F238E27FC236}">
                <a16:creationId xmlns:a16="http://schemas.microsoft.com/office/drawing/2014/main" id="{E2984375-A190-47EF-8BFB-87BEEF7E0F91}"/>
              </a:ext>
            </a:extLst>
          </p:cNvPr>
          <p:cNvPicPr>
            <a:picLocks noChangeAspect="1"/>
          </p:cNvPicPr>
          <p:nvPr/>
        </p:nvPicPr>
        <p:blipFill rotWithShape="1">
          <a:blip r:embed="rId3">
            <a:extLst>
              <a:ext uri="{28A0092B-C50C-407E-A947-70E740481C1C}">
                <a14:useLocalDpi xmlns:a14="http://schemas.microsoft.com/office/drawing/2010/main" val="0"/>
              </a:ext>
            </a:extLst>
          </a:blip>
          <a:srcRect l="23425" t="2615" r="23292" b="2657"/>
          <a:stretch/>
        </p:blipFill>
        <p:spPr>
          <a:xfrm>
            <a:off x="8189370" y="683484"/>
            <a:ext cx="3674332" cy="3674332"/>
          </a:xfrm>
          <a:prstGeom prst="rect">
            <a:avLst/>
          </a:prstGeom>
        </p:spPr>
      </p:pic>
      <p:sp>
        <p:nvSpPr>
          <p:cNvPr id="5" name="TextBox 4">
            <a:extLst>
              <a:ext uri="{FF2B5EF4-FFF2-40B4-BE49-F238E27FC236}">
                <a16:creationId xmlns:a16="http://schemas.microsoft.com/office/drawing/2014/main" id="{DD5B0F2B-8207-4628-A9E7-D59FD88E9EE6}"/>
              </a:ext>
            </a:extLst>
          </p:cNvPr>
          <p:cNvSpPr txBox="1"/>
          <p:nvPr/>
        </p:nvSpPr>
        <p:spPr>
          <a:xfrm>
            <a:off x="328298" y="782337"/>
            <a:ext cx="6778111" cy="7171194"/>
          </a:xfrm>
          <a:prstGeom prst="rect">
            <a:avLst/>
          </a:prstGeom>
          <a:noFill/>
        </p:spPr>
        <p:txBody>
          <a:bodyPr wrap="square" rtlCol="0">
            <a:spAutoFit/>
          </a:bodyPr>
          <a:lstStyle/>
          <a:p>
            <a:r>
              <a:rPr lang="en-GB" sz="1600" b="1" dirty="0">
                <a:latin typeface="Calibri" panose="020F0502020204030204" pitchFamily="34" charset="0"/>
                <a:cs typeface="Calibri" panose="020F0502020204030204" pitchFamily="34" charset="0"/>
              </a:rPr>
              <a:t>Improve understanding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Fuse information content from different </a:t>
            </a:r>
            <a:r>
              <a:rPr lang="en-GB" sz="1600" dirty="0" err="1">
                <a:latin typeface="Calibri" panose="020F0502020204030204" pitchFamily="34" charset="0"/>
                <a:cs typeface="Calibri" panose="020F0502020204030204" pitchFamily="34" charset="0"/>
              </a:rPr>
              <a:t>datasources</a:t>
            </a:r>
            <a:endParaRPr lang="en-GB" sz="1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Unsupervised learning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Causal discovery</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AI powered visualisation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Uncertainty quantification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endParaRPr lang="en-GB" sz="1600" dirty="0"/>
          </a:p>
          <a:p>
            <a:endParaRPr lang="en-GB" sz="1600" b="1" dirty="0">
              <a:latin typeface="Calibri" panose="020F0502020204030204" pitchFamily="34" charset="0"/>
              <a:cs typeface="Calibri" panose="020F0502020204030204" pitchFamily="34" charset="0"/>
            </a:endParaRPr>
          </a:p>
          <a:p>
            <a:endParaRPr lang="en-GB" sz="1600" b="1" dirty="0">
              <a:latin typeface="Calibri" panose="020F0502020204030204" pitchFamily="34" charset="0"/>
              <a:cs typeface="Calibri" panose="020F0502020204030204" pitchFamily="34" charset="0"/>
            </a:endParaRPr>
          </a:p>
          <a:p>
            <a:r>
              <a:rPr lang="en-GB" sz="1600" b="1" dirty="0">
                <a:latin typeface="Calibri" panose="020F0502020204030204" pitchFamily="34" charset="0"/>
                <a:cs typeface="Calibri" panose="020F0502020204030204" pitchFamily="34" charset="0"/>
              </a:rPr>
              <a:t>Speed up simulations and green computing</a:t>
            </a:r>
            <a:r>
              <a:rPr lang="en-GB" sz="1600" dirty="0"/>
              <a:t> </a:t>
            </a:r>
            <a:endParaRPr lang="en-GB" sz="1600" b="1"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Emulate model components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Port emulators to heterogeneous hardware</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Use reduced numerical precision and sparse machine learning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Optimise HPC and data workflow</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Data compression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endParaRPr lang="en-GB" sz="1600"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GB" sz="1600" dirty="0">
              <a:latin typeface="Calibri" panose="020F0502020204030204" pitchFamily="34" charset="0"/>
              <a:cs typeface="Calibri" panose="020F0502020204030204" pitchFamily="34" charset="0"/>
            </a:endParaRPr>
          </a:p>
          <a:p>
            <a:r>
              <a:rPr lang="en-GB" sz="1600" b="1" dirty="0">
                <a:latin typeface="Calibri" panose="020F0502020204030204" pitchFamily="34" charset="0"/>
                <a:cs typeface="Calibri" panose="020F0502020204030204" pitchFamily="34" charset="0"/>
              </a:rPr>
              <a:t>Improve models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Learn components from observations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Correct biases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Quality control of observations and observation operators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Feature detection</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sz="2400" dirty="0">
              <a:latin typeface="Calibri" panose="020F0502020204030204" pitchFamily="34" charset="0"/>
              <a:cs typeface="Calibri" panose="020F0502020204030204" pitchFamily="34" charset="0"/>
            </a:endParaRPr>
          </a:p>
          <a:p>
            <a:endParaRPr lang="en-GB" dirty="0"/>
          </a:p>
        </p:txBody>
      </p:sp>
      <p:sp>
        <p:nvSpPr>
          <p:cNvPr id="6" name="TextBox 5">
            <a:extLst>
              <a:ext uri="{FF2B5EF4-FFF2-40B4-BE49-F238E27FC236}">
                <a16:creationId xmlns:a16="http://schemas.microsoft.com/office/drawing/2014/main" id="{8DF6050C-24AC-4BA3-9A3D-3B87979AA79A}"/>
              </a:ext>
            </a:extLst>
          </p:cNvPr>
          <p:cNvSpPr txBox="1"/>
          <p:nvPr/>
        </p:nvSpPr>
        <p:spPr>
          <a:xfrm>
            <a:off x="6998721" y="4748703"/>
            <a:ext cx="6778111" cy="2462213"/>
          </a:xfrm>
          <a:prstGeom prst="rect">
            <a:avLst/>
          </a:prstGeom>
          <a:noFill/>
        </p:spPr>
        <p:txBody>
          <a:bodyPr wrap="square" rtlCol="0">
            <a:spAutoFit/>
          </a:bodyPr>
          <a:lstStyle/>
          <a:p>
            <a:r>
              <a:rPr lang="en-GB" sz="1600" b="1" dirty="0">
                <a:latin typeface="Calibri" panose="020F0502020204030204" pitchFamily="34" charset="0"/>
                <a:cs typeface="Calibri" panose="020F0502020204030204" pitchFamily="34" charset="0"/>
              </a:rPr>
              <a:t>Link communities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Health – e.g. for predictions of risks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Energy – e.g. for local downscaling</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Transport – e.g. to combine weather and IoT data</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Pollution – e.g. to detect sources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Extremes – e.g. to predict wild fires</a:t>
            </a:r>
          </a:p>
          <a:p>
            <a:pPr marL="285750" indent="-285750">
              <a:buFont typeface="Arial" panose="020B0604020202020204" pitchFamily="34" charset="0"/>
              <a:buChar char="•"/>
            </a:pPr>
            <a:r>
              <a:rPr lang="en-GB" sz="1600" dirty="0">
                <a:latin typeface="Calibri" panose="020F0502020204030204" pitchFamily="34" charset="0"/>
                <a:cs typeface="Calibri" panose="020F0502020204030204" pitchFamily="34" charset="0"/>
              </a:rPr>
              <a:t>…</a:t>
            </a:r>
            <a:endParaRPr lang="en-GB" sz="1600" dirty="0"/>
          </a:p>
          <a:p>
            <a:pPr marL="285750" indent="-285750">
              <a:buFont typeface="Arial" panose="020B0604020202020204" pitchFamily="34" charset="0"/>
              <a:buChar char="•"/>
            </a:pPr>
            <a:endParaRPr lang="en-GB" sz="2400" dirty="0">
              <a:latin typeface="Calibri" panose="020F0502020204030204" pitchFamily="34" charset="0"/>
              <a:cs typeface="Calibri" panose="020F0502020204030204" pitchFamily="34" charset="0"/>
            </a:endParaRPr>
          </a:p>
          <a:p>
            <a:endParaRPr lang="en-GB" dirty="0"/>
          </a:p>
        </p:txBody>
      </p:sp>
      <p:sp>
        <p:nvSpPr>
          <p:cNvPr id="2" name="TextBox 1">
            <a:extLst>
              <a:ext uri="{FF2B5EF4-FFF2-40B4-BE49-F238E27FC236}">
                <a16:creationId xmlns:a16="http://schemas.microsoft.com/office/drawing/2014/main" id="{A6727480-DD1C-7AC0-5385-16D78894B777}"/>
              </a:ext>
            </a:extLst>
          </p:cNvPr>
          <p:cNvSpPr txBox="1"/>
          <p:nvPr/>
        </p:nvSpPr>
        <p:spPr>
          <a:xfrm>
            <a:off x="219012" y="-16627"/>
            <a:ext cx="1162904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 2018-2021 – Explore the space</a:t>
            </a:r>
          </a:p>
        </p:txBody>
      </p:sp>
    </p:spTree>
    <p:extLst>
      <p:ext uri="{BB962C8B-B14F-4D97-AF65-F5344CB8AC3E}">
        <p14:creationId xmlns:p14="http://schemas.microsoft.com/office/powerpoint/2010/main" val="32087179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9" end="9"/>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0" end="1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11" end="1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2" end="1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13" end="1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14" end="1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15" end="1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18" end="1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
                                            <p:txEl>
                                              <p:pRg st="19" end="19"/>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xEl>
                                              <p:pRg st="20" end="2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xEl>
                                              <p:pRg st="21" end="21"/>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5">
                                            <p:txEl>
                                              <p:pRg st="22" end="22"/>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5">
                                            <p:txEl>
                                              <p:pRg st="23" end="2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xEl>
                                              <p:pRg st="1" end="1"/>
                                            </p:txEl>
                                          </p:spTgt>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6">
                                            <p:txEl>
                                              <p:pRg st="2" end="2"/>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6">
                                            <p:txEl>
                                              <p:pRg st="4" end="4"/>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6">
                                            <p:txEl>
                                              <p:pRg st="5" end="5"/>
                                            </p:txEl>
                                          </p:spTgt>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rPr>
              <a:t>Buzzword topic: Physics informed machine learning</a:t>
            </a:r>
          </a:p>
        </p:txBody>
      </p:sp>
      <p:sp>
        <p:nvSpPr>
          <p:cNvPr id="44" name="TextBox 43">
            <a:extLst>
              <a:ext uri="{FF2B5EF4-FFF2-40B4-BE49-F238E27FC236}">
                <a16:creationId xmlns:a16="http://schemas.microsoft.com/office/drawing/2014/main" id="{537758B9-61D4-4F1C-9F2C-F8C2E0812DA9}"/>
              </a:ext>
            </a:extLst>
          </p:cNvPr>
          <p:cNvSpPr txBox="1"/>
          <p:nvPr/>
        </p:nvSpPr>
        <p:spPr>
          <a:xfrm>
            <a:off x="277206" y="834877"/>
            <a:ext cx="11914793" cy="6247864"/>
          </a:xfrm>
          <a:prstGeom prst="rect">
            <a:avLst/>
          </a:prstGeom>
          <a:noFill/>
        </p:spPr>
        <p:txBody>
          <a:bodyPr wrap="square" rtlCol="0">
            <a:spAutoFit/>
          </a:bodyPr>
          <a:lstStyle/>
          <a:p>
            <a:r>
              <a:rPr lang="en-GB" sz="2000" dirty="0">
                <a:latin typeface="Calibri" panose="020F0502020204030204" pitchFamily="34" charset="0"/>
                <a:ea typeface="Calibri" panose="020F0502020204030204" pitchFamily="34" charset="0"/>
                <a:cs typeface="Calibri" panose="020F0502020204030204" pitchFamily="34" charset="0"/>
              </a:rPr>
              <a:t>Trustworthy AI, explainable AI and physics informed machine learning</a:t>
            </a:r>
          </a:p>
          <a:p>
            <a:endParaRPr lang="en-GB" sz="2000" dirty="0">
              <a:latin typeface="Calibri" panose="020F0502020204030204" pitchFamily="34" charset="0"/>
              <a:ea typeface="Calibri" panose="020F0502020204030204" pitchFamily="34" charset="0"/>
              <a:cs typeface="Calibri" panose="020F0502020204030204" pitchFamily="34" charset="0"/>
            </a:endParaRPr>
          </a:p>
          <a:p>
            <a:r>
              <a:rPr lang="en-GB" sz="2000" i="1" dirty="0">
                <a:solidFill>
                  <a:srgbClr val="222222"/>
                </a:solidFill>
                <a:latin typeface="-apple-system"/>
              </a:rPr>
              <a:t>Reichstein, M. et al. Deep learning and process understanding for data-driven Earth system science. Nature 566, 195–204 (2019).</a:t>
            </a:r>
          </a:p>
          <a:p>
            <a:endParaRPr lang="en-GB" sz="2000" i="1" dirty="0">
              <a:solidFill>
                <a:srgbClr val="222222"/>
              </a:solidFill>
              <a:latin typeface="-apple-system"/>
            </a:endParaRPr>
          </a:p>
          <a:p>
            <a:r>
              <a:rPr lang="en-GB" sz="2000" i="1" dirty="0">
                <a:solidFill>
                  <a:srgbClr val="222222"/>
                </a:solidFill>
                <a:latin typeface="-apple-system"/>
              </a:rPr>
              <a:t>McGovern, et al. Making the Black Box More Transparent: Understanding the Physical Implications of Machine Learning, Bulletin of the American Meteorological Society, 100(11), 2175-2199 (2019)</a:t>
            </a:r>
            <a:endParaRPr lang="en-GB" sz="2000" dirty="0">
              <a:latin typeface="Calibri" panose="020F0502020204030204" pitchFamily="34" charset="0"/>
              <a:ea typeface="Calibri" panose="020F0502020204030204" pitchFamily="34" charset="0"/>
              <a:cs typeface="Calibri" panose="020F0502020204030204" pitchFamily="34" charset="0"/>
            </a:endParaRPr>
          </a:p>
          <a:p>
            <a:endParaRPr lang="en-GB" sz="2000" dirty="0">
              <a:latin typeface="Calibri" panose="020F0502020204030204" pitchFamily="34" charset="0"/>
              <a:ea typeface="Calibri" panose="020F0502020204030204" pitchFamily="34" charset="0"/>
              <a:cs typeface="Calibri" panose="020F0502020204030204" pitchFamily="34" charset="0"/>
            </a:endParaRPr>
          </a:p>
          <a:p>
            <a:r>
              <a:rPr lang="en-GB" sz="2000" b="1" dirty="0">
                <a:latin typeface="Calibri" panose="020F0502020204030204" pitchFamily="34" charset="0"/>
                <a:ea typeface="Calibri" panose="020F0502020204030204" pitchFamily="34" charset="0"/>
                <a:cs typeface="Calibri" panose="020F0502020204030204" pitchFamily="34" charset="0"/>
              </a:rPr>
              <a:t>There are several ways to incorporate physical knowledge into machine learning tools:</a:t>
            </a:r>
          </a:p>
          <a:p>
            <a:pPr marL="342900" indent="-34290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Formulate the machine learning problem in a way that makes it physical – e.g. heating rate/fluxes for radiation</a:t>
            </a:r>
          </a:p>
          <a:p>
            <a:pPr marL="342900" indent="-34290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Change the architecture of the neural network</a:t>
            </a:r>
          </a:p>
          <a:p>
            <a:pPr marL="342900" indent="-34290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Close the budget for the output variables or correct the outputs to fulfil the constraint </a:t>
            </a:r>
          </a:p>
          <a:p>
            <a:pPr marL="342900" indent="-34290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Incorporate physical constraints into the loss function that is used for training</a:t>
            </a:r>
          </a:p>
          <a:p>
            <a:pPr marL="342900" indent="-342900">
              <a:buFontTx/>
              <a:buChar char="-"/>
            </a:pPr>
            <a:r>
              <a:rPr lang="en-GB" sz="2000" dirty="0">
                <a:latin typeface="Calibri" panose="020F0502020204030204" pitchFamily="34" charset="0"/>
                <a:ea typeface="Calibri" panose="020F0502020204030204" pitchFamily="34" charset="0"/>
                <a:cs typeface="Calibri" panose="020F0502020204030204" pitchFamily="34" charset="0"/>
              </a:rPr>
              <a:t>Solve differential equations – e.g. PINN</a:t>
            </a:r>
          </a:p>
          <a:p>
            <a:endParaRPr lang="en-GB" sz="2000" dirty="0">
              <a:latin typeface="Calibri" panose="020F0502020204030204" pitchFamily="34" charset="0"/>
              <a:ea typeface="Calibri" panose="020F0502020204030204" pitchFamily="34" charset="0"/>
              <a:cs typeface="Calibri" panose="020F0502020204030204" pitchFamily="34" charset="0"/>
            </a:endParaRPr>
          </a:p>
          <a:p>
            <a:pPr algn="l"/>
            <a:r>
              <a:rPr lang="en-GB" sz="2000" b="1" i="0" dirty="0">
                <a:solidFill>
                  <a:srgbClr val="222222"/>
                </a:solidFill>
                <a:effectLst/>
                <a:latin typeface="-apple-system"/>
              </a:rPr>
              <a:t>There are also ways to evaluate whether the machine learning solution is reproducing the right physics</a:t>
            </a:r>
          </a:p>
          <a:p>
            <a:pPr marL="342900" indent="-342900" algn="l">
              <a:buFontTx/>
              <a:buChar char="-"/>
            </a:pPr>
            <a:r>
              <a:rPr lang="en-GB" sz="2000" b="0" i="0" dirty="0">
                <a:solidFill>
                  <a:srgbClr val="222222"/>
                </a:solidFill>
                <a:effectLst/>
                <a:latin typeface="-apple-system"/>
              </a:rPr>
              <a:t>Consider specific use cases and weather regimes</a:t>
            </a:r>
          </a:p>
          <a:p>
            <a:pPr marL="342900" indent="-342900" algn="l">
              <a:buFontTx/>
              <a:buChar char="-"/>
            </a:pPr>
            <a:r>
              <a:rPr lang="en-GB" sz="2000" dirty="0">
                <a:solidFill>
                  <a:srgbClr val="222222"/>
                </a:solidFill>
                <a:latin typeface="-apple-system"/>
              </a:rPr>
              <a:t>Perform sensitivity tests on the inputs or outputs</a:t>
            </a:r>
          </a:p>
          <a:p>
            <a:pPr marL="342900" indent="-342900" algn="l">
              <a:buFontTx/>
              <a:buChar char="-"/>
            </a:pPr>
            <a:r>
              <a:rPr lang="en-GB" sz="2000" b="0" i="0" dirty="0">
                <a:solidFill>
                  <a:srgbClr val="222222"/>
                </a:solidFill>
                <a:effectLst/>
                <a:latin typeface="-apple-system"/>
              </a:rPr>
              <a:t>Test for physical reasoning (</a:t>
            </a:r>
            <a:r>
              <a:rPr lang="en-GB" sz="2000" dirty="0">
                <a:solidFill>
                  <a:srgbClr val="222222"/>
                </a:solidFill>
                <a:latin typeface="-apple-system"/>
              </a:rPr>
              <a:t>e.g. for extreme events)</a:t>
            </a:r>
            <a:endParaRPr lang="en-GB" sz="2000" b="0" i="0" dirty="0">
              <a:solidFill>
                <a:srgbClr val="222222"/>
              </a:solidFill>
              <a:effectLst/>
              <a:latin typeface="-apple-system"/>
            </a:endParaRPr>
          </a:p>
          <a:p>
            <a:pPr algn="l"/>
            <a:endParaRPr lang="en-GB" sz="2000" b="0" i="0" dirty="0">
              <a:solidFill>
                <a:srgbClr val="222222"/>
              </a:solidFill>
              <a:effectLst/>
              <a:latin typeface="-apple-system"/>
            </a:endParaRPr>
          </a:p>
        </p:txBody>
      </p:sp>
    </p:spTree>
    <p:extLst>
      <p:ext uri="{BB962C8B-B14F-4D97-AF65-F5344CB8AC3E}">
        <p14:creationId xmlns:p14="http://schemas.microsoft.com/office/powerpoint/2010/main" val="1190158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4">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4">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4">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4">
                                            <p:txEl>
                                              <p:pRg st="10" end="1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4">
                                            <p:txEl>
                                              <p:pRg st="11" end="1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4">
                                            <p:txEl>
                                              <p:pRg st="13" end="1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4">
                                            <p:txEl>
                                              <p:pRg st="14" end="1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4">
                                            <p:txEl>
                                              <p:pRg st="15" end="15"/>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4">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DD5B0F2B-8207-4628-A9E7-D59FD88E9EE6}"/>
              </a:ext>
            </a:extLst>
          </p:cNvPr>
          <p:cNvSpPr txBox="1"/>
          <p:nvPr/>
        </p:nvSpPr>
        <p:spPr>
          <a:xfrm>
            <a:off x="509169" y="852675"/>
            <a:ext cx="9515777" cy="3416320"/>
          </a:xfrm>
          <a:prstGeom prst="rect">
            <a:avLst/>
          </a:prstGeom>
          <a:noFill/>
        </p:spPr>
        <p:txBody>
          <a:bodyPr wrap="square" rtlCol="0">
            <a:spAutoFit/>
          </a:bodyPr>
          <a:lstStyle/>
          <a:p>
            <a:r>
              <a:rPr lang="en-GB" sz="2000" dirty="0">
                <a:latin typeface="Calibri" panose="020F0502020204030204" pitchFamily="34" charset="0"/>
                <a:cs typeface="Calibri" panose="020F0502020204030204" pitchFamily="34" charset="0"/>
              </a:rPr>
              <a:t>However… we will need another 3 years until we know what “physics informed” actually means and why it is different from standard machine learning… ;-)</a:t>
            </a:r>
          </a:p>
          <a:p>
            <a:endParaRPr lang="en-GB" sz="2000" dirty="0">
              <a:latin typeface="Calibri" panose="020F0502020204030204" pitchFamily="34" charset="0"/>
              <a:cs typeface="Calibri" panose="020F0502020204030204" pitchFamily="34" charset="0"/>
            </a:endParaRPr>
          </a:p>
          <a:p>
            <a:r>
              <a:rPr lang="en-GB" sz="2000" dirty="0">
                <a:latin typeface="Calibri" panose="020F0502020204030204" pitchFamily="34" charset="0"/>
                <a:cs typeface="Calibri" panose="020F0502020204030204" pitchFamily="34" charset="0"/>
              </a:rPr>
              <a:t>Are any of the approaches holistic?</a:t>
            </a:r>
          </a:p>
          <a:p>
            <a:r>
              <a:rPr lang="en-GB" sz="2000" i="1" dirty="0">
                <a:latin typeface="Calibri" panose="020F0502020204030204" pitchFamily="34" charset="0"/>
                <a:cs typeface="Calibri" panose="020F0502020204030204" pitchFamily="34" charset="0"/>
              </a:rPr>
              <a:t>You can fix differential equations but not the real weather, you can fix conservation but not formulation, you can fix conservation property 1 but not property 2, you can learn the error of the full model but not of a physically closed system…</a:t>
            </a:r>
          </a:p>
          <a:p>
            <a:endParaRPr lang="en-GB" sz="2000" dirty="0">
              <a:latin typeface="Calibri" panose="020F0502020204030204" pitchFamily="34" charset="0"/>
              <a:cs typeface="Calibri" panose="020F0502020204030204" pitchFamily="34" charset="0"/>
            </a:endParaRPr>
          </a:p>
          <a:p>
            <a:r>
              <a:rPr lang="en-GB" sz="2000" dirty="0">
                <a:latin typeface="Calibri" panose="020F0502020204030204" pitchFamily="34" charset="0"/>
                <a:cs typeface="Calibri" panose="020F0502020204030204" pitchFamily="34" charset="0"/>
              </a:rPr>
              <a:t>There are trade-offs between understanding and scalability…</a:t>
            </a:r>
          </a:p>
          <a:p>
            <a:endParaRPr lang="en-GB" sz="2000" dirty="0">
              <a:latin typeface="Calibri" panose="020F0502020204030204" pitchFamily="34" charset="0"/>
              <a:cs typeface="Calibri" panose="020F0502020204030204" pitchFamily="34" charset="0"/>
            </a:endParaRPr>
          </a:p>
          <a:p>
            <a:pPr marL="285750" indent="-285750">
              <a:buFontTx/>
              <a:buChar char="-"/>
            </a:pPr>
            <a:endParaRPr lang="en-GB" sz="1600" b="1" dirty="0">
              <a:latin typeface="Calibri" panose="020F0502020204030204" pitchFamily="34" charset="0"/>
              <a:cs typeface="Calibri" panose="020F0502020204030204" pitchFamily="34" charset="0"/>
            </a:endParaRPr>
          </a:p>
        </p:txBody>
      </p:sp>
      <p:sp>
        <p:nvSpPr>
          <p:cNvPr id="2" name="TextBox 1">
            <a:extLst>
              <a:ext uri="{FF2B5EF4-FFF2-40B4-BE49-F238E27FC236}">
                <a16:creationId xmlns:a16="http://schemas.microsoft.com/office/drawing/2014/main" id="{D41139AB-25A6-422D-AB6C-F9FB6E4FAF12}"/>
              </a:ext>
            </a:extLst>
          </p:cNvPr>
          <p:cNvSpPr txBox="1"/>
          <p:nvPr/>
        </p:nvSpPr>
        <p:spPr>
          <a:xfrm>
            <a:off x="277207" y="123926"/>
            <a:ext cx="11914793" cy="523220"/>
          </a:xfrm>
          <a:prstGeom prst="rect">
            <a:avLst/>
          </a:prstGeom>
          <a:noFill/>
        </p:spPr>
        <p:txBody>
          <a:bodyPr wrap="square" rtlCol="0">
            <a:spAutoFit/>
          </a:bodyPr>
          <a:lstStyle/>
          <a:p>
            <a:r>
              <a:rPr lang="en-GB" sz="2800" dirty="0">
                <a:solidFill>
                  <a:schemeClr val="accent1">
                    <a:lumMod val="50000"/>
                  </a:schemeClr>
                </a:solidFill>
                <a:latin typeface="Helevtica"/>
              </a:rPr>
              <a:t>Buzzword topic: Physics informed machine learning</a:t>
            </a:r>
          </a:p>
        </p:txBody>
      </p:sp>
      <p:pic>
        <p:nvPicPr>
          <p:cNvPr id="3" name="Picture 2" descr="A group of elephants stand in a field&#10;&#10;Description automatically generated with low confidence">
            <a:extLst>
              <a:ext uri="{FF2B5EF4-FFF2-40B4-BE49-F238E27FC236}">
                <a16:creationId xmlns:a16="http://schemas.microsoft.com/office/drawing/2014/main" id="{EC61094A-300A-554B-5923-55B35F69D3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9861" y="3967104"/>
            <a:ext cx="4353349" cy="2890896"/>
          </a:xfrm>
          <a:prstGeom prst="rect">
            <a:avLst/>
          </a:prstGeom>
        </p:spPr>
      </p:pic>
    </p:spTree>
    <p:extLst>
      <p:ext uri="{BB962C8B-B14F-4D97-AF65-F5344CB8AC3E}">
        <p14:creationId xmlns:p14="http://schemas.microsoft.com/office/powerpoint/2010/main" val="11241754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38448" y="0"/>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 Some lessons learned</a:t>
            </a:r>
          </a:p>
        </p:txBody>
      </p:sp>
      <p:sp>
        <p:nvSpPr>
          <p:cNvPr id="44" name="TextBox 43">
            <a:extLst>
              <a:ext uri="{FF2B5EF4-FFF2-40B4-BE49-F238E27FC236}">
                <a16:creationId xmlns:a16="http://schemas.microsoft.com/office/drawing/2014/main" id="{537758B9-61D4-4F1C-9F2C-F8C2E0812DA9}"/>
              </a:ext>
            </a:extLst>
          </p:cNvPr>
          <p:cNvSpPr txBox="1"/>
          <p:nvPr/>
        </p:nvSpPr>
        <p:spPr>
          <a:xfrm>
            <a:off x="287517" y="934037"/>
            <a:ext cx="11816653" cy="5755422"/>
          </a:xfrm>
          <a:prstGeom prst="rect">
            <a:avLst/>
          </a:prstGeom>
          <a:noFill/>
        </p:spPr>
        <p:txBody>
          <a:bodyPr wrap="square" rtlCol="0">
            <a:spAutoFit/>
          </a:bodyPr>
          <a:lstStyle/>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It is often better to not replace the full system but rather to learn the “delta” of the most expensive or uncertain dynamics: No “all-in” but hybrid; no signal but delta</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i="1" dirty="0"/>
              <a:t>Watson, P. A. G.: Applying machine learning to improve simulations of a chaotic dynamical system using empirical error correction. Journal of Advances in </a:t>
            </a:r>
            <a:r>
              <a:rPr lang="en-GB" i="1" dirty="0" err="1"/>
              <a:t>Modeling</a:t>
            </a:r>
            <a:r>
              <a:rPr lang="en-GB" i="1" dirty="0"/>
              <a:t> Earth Systems, 11, 1402– 1417, 2019</a:t>
            </a:r>
          </a:p>
          <a:p>
            <a:pPr marL="342900" indent="-342900">
              <a:buFontTx/>
              <a:buChar cha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It is often a good idea to learn the </a:t>
            </a:r>
            <a:r>
              <a:rPr lang="en-GB" sz="2000" b="1" i="1" dirty="0">
                <a:latin typeface="Calibri" panose="020F0502020204030204" pitchFamily="34" charset="0"/>
                <a:ea typeface="Calibri" panose="020F0502020204030204" pitchFamily="34" charset="0"/>
                <a:cs typeface="Calibri" panose="020F0502020204030204" pitchFamily="34" charset="0"/>
              </a:rPr>
              <a:t>error</a:t>
            </a:r>
            <a:r>
              <a:rPr lang="en-GB" sz="2000" b="1" dirty="0">
                <a:latin typeface="Calibri" panose="020F0502020204030204" pitchFamily="34" charset="0"/>
                <a:ea typeface="Calibri" panose="020F0502020204030204" pitchFamily="34" charset="0"/>
                <a:cs typeface="Calibri" panose="020F0502020204030204" pitchFamily="34" charset="0"/>
              </a:rPr>
              <a:t> since it is not “physical” and often measurable</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i="1" dirty="0" err="1"/>
              <a:t>Bonavita</a:t>
            </a:r>
            <a:r>
              <a:rPr lang="en-GB" i="1" dirty="0"/>
              <a:t>, M., &amp; </a:t>
            </a:r>
            <a:r>
              <a:rPr lang="en-GB" i="1" dirty="0" err="1"/>
              <a:t>Laloyaux</a:t>
            </a:r>
            <a:r>
              <a:rPr lang="en-GB" i="1" dirty="0"/>
              <a:t>, P.: Machine learning for model error inference and correction. Journal of Advances in </a:t>
            </a:r>
            <a:r>
              <a:rPr lang="en-GB" i="1" dirty="0" err="1"/>
              <a:t>Modeling</a:t>
            </a:r>
            <a:r>
              <a:rPr lang="en-GB" i="1" dirty="0"/>
              <a:t> Earth Systems, 12, e2020MS002232, 2020</a:t>
            </a:r>
            <a:endParaRPr lang="en-GB" sz="2000" b="1" i="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If you can learn the error, you can also learn the uncertainty representation </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sz="2000" dirty="0">
                <a:latin typeface="Calibri" panose="020F0502020204030204" pitchFamily="34" charset="0"/>
                <a:ea typeface="Calibri" panose="020F0502020204030204" pitchFamily="34" charset="0"/>
                <a:cs typeface="Calibri" panose="020F0502020204030204" pitchFamily="34" charset="0"/>
              </a:rPr>
              <a:t>For example via dropout techniques, variational autoencoders or generative adversarial networks</a:t>
            </a:r>
            <a:br>
              <a:rPr lang="en-GB" sz="2000" dirty="0">
                <a:latin typeface="Calibri" panose="020F0502020204030204" pitchFamily="34" charset="0"/>
                <a:ea typeface="Calibri" panose="020F0502020204030204" pitchFamily="34" charset="0"/>
                <a:cs typeface="Calibri" panose="020F0502020204030204" pitchFamily="34" charset="0"/>
              </a:rPr>
            </a:br>
            <a:r>
              <a:rPr lang="en-GB" i="1" dirty="0"/>
              <a:t>Leinonen, J., Guillaume, A., &amp; Yuan, T.: Reconstruction of cloud vertical structure with a generative adversarial network. Geophysical Research Letters, 46, 7035– 7044, 2019</a:t>
            </a:r>
            <a:endParaRPr lang="en-GB" sz="2000" i="1" dirty="0">
              <a:latin typeface="Calibri" panose="020F0502020204030204" pitchFamily="34" charset="0"/>
              <a:cs typeface="Calibri" panose="020F0502020204030204" pitchFamily="34" charset="0"/>
            </a:endParaRPr>
          </a:p>
          <a:p>
            <a:pPr marL="342900" indent="-342900">
              <a:buFontTx/>
              <a:buChar char="-"/>
            </a:pPr>
            <a:endParaRPr lang="en-GB" sz="2000" b="1" i="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We are finding limits of the information content in the data for some of the applications</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sz="2000" dirty="0">
                <a:latin typeface="Calibri" panose="020F0502020204030204" pitchFamily="34" charset="0"/>
                <a:ea typeface="Calibri" panose="020F0502020204030204" pitchFamily="34" charset="0"/>
                <a:cs typeface="Calibri" panose="020F0502020204030204" pitchFamily="34" charset="0"/>
              </a:rPr>
              <a:t>For example when post-processing against observations or using high-resolution model data as truth</a:t>
            </a:r>
            <a:br>
              <a:rPr lang="en-GB" sz="2000" dirty="0">
                <a:latin typeface="Calibri" panose="020F0502020204030204" pitchFamily="34" charset="0"/>
                <a:ea typeface="Calibri" panose="020F0502020204030204" pitchFamily="34" charset="0"/>
                <a:cs typeface="Calibri" panose="020F0502020204030204" pitchFamily="34" charset="0"/>
              </a:rPr>
            </a:br>
            <a:r>
              <a:rPr lang="en-GB" sz="2000" i="1" dirty="0">
                <a:latin typeface="Calibri" panose="020F0502020204030204" pitchFamily="34" charset="0"/>
                <a:ea typeface="Calibri" panose="020F0502020204030204" pitchFamily="34" charset="0"/>
                <a:cs typeface="Calibri" panose="020F0502020204030204" pitchFamily="34" charset="0"/>
              </a:rPr>
              <a:t>Ben-</a:t>
            </a:r>
            <a:r>
              <a:rPr lang="en-GB" sz="2000" i="1" dirty="0" err="1">
                <a:latin typeface="Calibri" panose="020F0502020204030204" pitchFamily="34" charset="0"/>
                <a:ea typeface="Calibri" panose="020F0502020204030204" pitchFamily="34" charset="0"/>
                <a:cs typeface="Calibri" panose="020F0502020204030204" pitchFamily="34" charset="0"/>
              </a:rPr>
              <a:t>Bouallegue</a:t>
            </a:r>
            <a:r>
              <a:rPr lang="en-GB" sz="2000" i="1" dirty="0">
                <a:latin typeface="Calibri" panose="020F0502020204030204" pitchFamily="34" charset="0"/>
                <a:ea typeface="Calibri" panose="020F0502020204030204" pitchFamily="34" charset="0"/>
                <a:cs typeface="Calibri" panose="020F0502020204030204" pitchFamily="34" charset="0"/>
              </a:rPr>
              <a:t> et al. 2022: ECMWF Tech Memo 896</a:t>
            </a:r>
          </a:p>
          <a:p>
            <a:pPr marL="342900" indent="-342900">
              <a:buFontTx/>
              <a:buChar char="-"/>
            </a:pPr>
            <a:endParaRPr lang="en-GB" sz="2000" i="1" dirty="0">
              <a:latin typeface="Calibri" panose="020F0502020204030204" pitchFamily="34" charset="0"/>
              <a:ea typeface="Calibri" panose="020F0502020204030204" pitchFamily="34" charset="0"/>
              <a:cs typeface="Calibri" panose="020F0502020204030204" pitchFamily="34" charset="0"/>
            </a:endParaRPr>
          </a:p>
          <a:p>
            <a:endParaRPr lang="en-GB" sz="2000" b="1"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16670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4">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Box 42">
            <a:extLst>
              <a:ext uri="{FF2B5EF4-FFF2-40B4-BE49-F238E27FC236}">
                <a16:creationId xmlns:a16="http://schemas.microsoft.com/office/drawing/2014/main" id="{F4AE942D-8E93-429C-BCE3-5CAFEDAC5CC1}"/>
              </a:ext>
            </a:extLst>
          </p:cNvPr>
          <p:cNvSpPr txBox="1"/>
          <p:nvPr/>
        </p:nvSpPr>
        <p:spPr>
          <a:xfrm>
            <a:off x="238448" y="0"/>
            <a:ext cx="11914793" cy="523220"/>
          </a:xfrm>
          <a:prstGeom prst="rect">
            <a:avLst/>
          </a:prstGeom>
          <a:noFill/>
        </p:spPr>
        <p:txBody>
          <a:bodyPr wrap="square" rtlCol="0">
            <a:spAutoFit/>
          </a:bodyPr>
          <a:lstStyle/>
          <a:p>
            <a:r>
              <a:rPr lang="en-GB" sz="2800" dirty="0">
                <a:solidFill>
                  <a:schemeClr val="accent1">
                    <a:lumMod val="50000"/>
                  </a:schemeClr>
                </a:solidFill>
                <a:latin typeface="Helevtica"/>
                <a:ea typeface="+mj-ea"/>
                <a:cs typeface="+mj-cs"/>
              </a:rPr>
              <a:t>Phase I: Some lessons learned</a:t>
            </a:r>
          </a:p>
        </p:txBody>
      </p:sp>
      <p:sp>
        <p:nvSpPr>
          <p:cNvPr id="44" name="TextBox 43">
            <a:extLst>
              <a:ext uri="{FF2B5EF4-FFF2-40B4-BE49-F238E27FC236}">
                <a16:creationId xmlns:a16="http://schemas.microsoft.com/office/drawing/2014/main" id="{537758B9-61D4-4F1C-9F2C-F8C2E0812DA9}"/>
              </a:ext>
            </a:extLst>
          </p:cNvPr>
          <p:cNvSpPr txBox="1"/>
          <p:nvPr/>
        </p:nvSpPr>
        <p:spPr>
          <a:xfrm>
            <a:off x="238448" y="523220"/>
            <a:ext cx="11816653" cy="4062651"/>
          </a:xfrm>
          <a:prstGeom prst="rect">
            <a:avLst/>
          </a:prstGeom>
          <a:noFill/>
        </p:spPr>
        <p:txBody>
          <a:bodyPr wrap="square" rtlCol="0">
            <a:spAutoFit/>
          </a:bodyPr>
          <a:lstStyle/>
          <a:p>
            <a:pPr marL="342900" indent="-342900">
              <a:buFontTx/>
              <a:buChar char="-"/>
            </a:pPr>
            <a:endParaRPr lang="en-GB" sz="2000" i="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We will face significant challenges when using sophisticated machine learning models in operations</a:t>
            </a:r>
            <a:br>
              <a:rPr lang="en-GB" sz="2000" dirty="0">
                <a:latin typeface="Calibri" panose="020F0502020204030204" pitchFamily="34" charset="0"/>
                <a:ea typeface="Calibri" panose="020F0502020204030204" pitchFamily="34" charset="0"/>
                <a:cs typeface="Calibri" panose="020F0502020204030204" pitchFamily="34" charset="0"/>
              </a:rPr>
            </a:br>
            <a:r>
              <a:rPr lang="en-GB" sz="2000" dirty="0">
                <a:latin typeface="Calibri" panose="020F0502020204030204" pitchFamily="34" charset="0"/>
                <a:ea typeface="Calibri" panose="020F0502020204030204" pitchFamily="34" charset="0"/>
                <a:cs typeface="Calibri" panose="020F0502020204030204" pitchFamily="34" charset="0"/>
              </a:rPr>
              <a:t>For example due to limited data during model upgrades</a:t>
            </a:r>
            <a:br>
              <a:rPr lang="en-GB" sz="2000" dirty="0">
                <a:latin typeface="Calibri" panose="020F0502020204030204" pitchFamily="34" charset="0"/>
                <a:ea typeface="Calibri" panose="020F0502020204030204" pitchFamily="34" charset="0"/>
                <a:cs typeface="Calibri" panose="020F0502020204030204" pitchFamily="34" charset="0"/>
              </a:rPr>
            </a:br>
            <a:r>
              <a:rPr lang="en-GB" sz="2000" i="1" dirty="0" err="1">
                <a:latin typeface="Calibri" panose="020F0502020204030204" pitchFamily="34" charset="0"/>
                <a:ea typeface="Calibri" panose="020F0502020204030204" pitchFamily="34" charset="0"/>
                <a:cs typeface="Calibri" panose="020F0502020204030204" pitchFamily="34" charset="0"/>
              </a:rPr>
              <a:t>Laloyaux</a:t>
            </a:r>
            <a:r>
              <a:rPr lang="en-GB" sz="2000" i="1" dirty="0">
                <a:latin typeface="Calibri" panose="020F0502020204030204" pitchFamily="34" charset="0"/>
                <a:ea typeface="Calibri" panose="020F0502020204030204" pitchFamily="34" charset="0"/>
                <a:cs typeface="Calibri" panose="020F0502020204030204" pitchFamily="34" charset="0"/>
              </a:rPr>
              <a:t>, </a:t>
            </a:r>
            <a:r>
              <a:rPr lang="en-GB" sz="2000" i="1" dirty="0" err="1">
                <a:latin typeface="Calibri" panose="020F0502020204030204" pitchFamily="34" charset="0"/>
                <a:ea typeface="Calibri" panose="020F0502020204030204" pitchFamily="34" charset="0"/>
                <a:cs typeface="Calibri" panose="020F0502020204030204" pitchFamily="34" charset="0"/>
              </a:rPr>
              <a:t>Kurth</a:t>
            </a:r>
            <a:r>
              <a:rPr lang="en-GB" sz="2000" i="1" dirty="0">
                <a:latin typeface="Calibri" panose="020F0502020204030204" pitchFamily="34" charset="0"/>
                <a:ea typeface="Calibri" panose="020F0502020204030204" pitchFamily="34" charset="0"/>
                <a:cs typeface="Calibri" panose="020F0502020204030204" pitchFamily="34" charset="0"/>
              </a:rPr>
              <a:t>, Dueben, Hall JAMES 2022</a:t>
            </a: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Machine learning tools can already get very complex and difficult even for experts</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i="1" dirty="0">
                <a:hlinkClick r:id="rId3"/>
              </a:rPr>
              <a:t>David Landry et al. 2022 </a:t>
            </a:r>
            <a:endParaRPr lang="en-GB" sz="2000" i="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The community is doing well in terms of software sharing</a:t>
            </a:r>
          </a:p>
          <a:p>
            <a:pPr marL="342900" indent="-342900">
              <a:buFontTx/>
              <a:buChar char="-"/>
            </a:pPr>
            <a:endParaRPr lang="en-GB" sz="2000" b="1" dirty="0">
              <a:latin typeface="Calibri" panose="020F0502020204030204" pitchFamily="34" charset="0"/>
              <a:ea typeface="Calibri" panose="020F0502020204030204" pitchFamily="34" charset="0"/>
              <a:cs typeface="Calibri" panose="020F0502020204030204" pitchFamily="34" charset="0"/>
            </a:endParaRPr>
          </a:p>
          <a:p>
            <a:pPr marL="342900" indent="-342900">
              <a:buFontTx/>
              <a:buChar char="-"/>
            </a:pPr>
            <a:r>
              <a:rPr lang="en-GB" sz="2000" b="1" dirty="0">
                <a:latin typeface="Calibri" panose="020F0502020204030204" pitchFamily="34" charset="0"/>
                <a:ea typeface="Calibri" panose="020F0502020204030204" pitchFamily="34" charset="0"/>
                <a:cs typeface="Calibri" panose="020F0502020204030204" pitchFamily="34" charset="0"/>
              </a:rPr>
              <a:t>It is scary that people are doing science with short </a:t>
            </a:r>
            <a:br>
              <a:rPr lang="en-GB" sz="2000" b="1" dirty="0">
                <a:latin typeface="Calibri" panose="020F0502020204030204" pitchFamily="34" charset="0"/>
                <a:ea typeface="Calibri" panose="020F0502020204030204" pitchFamily="34" charset="0"/>
                <a:cs typeface="Calibri" panose="020F0502020204030204" pitchFamily="34" charset="0"/>
              </a:rPr>
            </a:br>
            <a:r>
              <a:rPr lang="en-GB" sz="2000" b="1" dirty="0">
                <a:latin typeface="Calibri" panose="020F0502020204030204" pitchFamily="34" charset="0"/>
                <a:ea typeface="Calibri" panose="020F0502020204030204" pitchFamily="34" charset="0"/>
                <a:cs typeface="Calibri" panose="020F0502020204030204" pitchFamily="34" charset="0"/>
              </a:rPr>
              <a:t>O(100) lines Python codes</a:t>
            </a:r>
          </a:p>
          <a:p>
            <a:endParaRPr lang="en-GB" sz="2000" b="1" dirty="0">
              <a:latin typeface="Calibri" panose="020F0502020204030204" pitchFamily="34" charset="0"/>
              <a:ea typeface="Calibri" panose="020F0502020204030204" pitchFamily="34" charset="0"/>
              <a:cs typeface="Calibri" panose="020F0502020204030204" pitchFamily="34" charset="0"/>
            </a:endParaRPr>
          </a:p>
        </p:txBody>
      </p:sp>
      <p:pic>
        <p:nvPicPr>
          <p:cNvPr id="3" name="Picture 2" descr="Diagram&#10;&#10;Description automatically generated">
            <a:extLst>
              <a:ext uri="{FF2B5EF4-FFF2-40B4-BE49-F238E27FC236}">
                <a16:creationId xmlns:a16="http://schemas.microsoft.com/office/drawing/2014/main" id="{94C545B3-7A84-0EF8-A31A-37171378E7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36420" y="2610021"/>
            <a:ext cx="5139394" cy="4247979"/>
          </a:xfrm>
          <a:prstGeom prst="rect">
            <a:avLst/>
          </a:prstGeom>
        </p:spPr>
      </p:pic>
    </p:spTree>
    <p:extLst>
      <p:ext uri="{BB962C8B-B14F-4D97-AF65-F5344CB8AC3E}">
        <p14:creationId xmlns:p14="http://schemas.microsoft.com/office/powerpoint/2010/main" val="40172394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4.8|35.8|30.3"/>
</p:tagLst>
</file>

<file path=ppt/tags/tag10.xml><?xml version="1.0" encoding="utf-8"?>
<p:tagLst xmlns:a="http://schemas.openxmlformats.org/drawingml/2006/main" xmlns:r="http://schemas.openxmlformats.org/officeDocument/2006/relationships" xmlns:p="http://schemas.openxmlformats.org/presentationml/2006/main">
  <p:tag name="TIMING" val="|66.1|49.4"/>
</p:tagLst>
</file>

<file path=ppt/tags/tag11.xml><?xml version="1.0" encoding="utf-8"?>
<p:tagLst xmlns:a="http://schemas.openxmlformats.org/drawingml/2006/main" xmlns:r="http://schemas.openxmlformats.org/officeDocument/2006/relationships" xmlns:p="http://schemas.openxmlformats.org/presentationml/2006/main">
  <p:tag name="TIMING" val="|66.1|49.4"/>
</p:tagLst>
</file>

<file path=ppt/tags/tag12.xml><?xml version="1.0" encoding="utf-8"?>
<p:tagLst xmlns:a="http://schemas.openxmlformats.org/drawingml/2006/main" xmlns:r="http://schemas.openxmlformats.org/officeDocument/2006/relationships" xmlns:p="http://schemas.openxmlformats.org/presentationml/2006/main">
  <p:tag name="TIMING" val="|88.1|32.6|10.9"/>
</p:tagLst>
</file>

<file path=ppt/tags/tag13.xml><?xml version="1.0" encoding="utf-8"?>
<p:tagLst xmlns:a="http://schemas.openxmlformats.org/drawingml/2006/main" xmlns:r="http://schemas.openxmlformats.org/officeDocument/2006/relationships" xmlns:p="http://schemas.openxmlformats.org/presentationml/2006/main">
  <p:tag name="TIMING" val="|88.1|32.6|10.9"/>
</p:tagLst>
</file>

<file path=ppt/tags/tag14.xml><?xml version="1.0" encoding="utf-8"?>
<p:tagLst xmlns:a="http://schemas.openxmlformats.org/drawingml/2006/main" xmlns:r="http://schemas.openxmlformats.org/officeDocument/2006/relationships" xmlns:p="http://schemas.openxmlformats.org/presentationml/2006/main">
  <p:tag name="TIMING" val="|88.1|32.6|10.9"/>
</p:tagLst>
</file>

<file path=ppt/tags/tag15.xml><?xml version="1.0" encoding="utf-8"?>
<p:tagLst xmlns:a="http://schemas.openxmlformats.org/drawingml/2006/main" xmlns:r="http://schemas.openxmlformats.org/officeDocument/2006/relationships" xmlns:p="http://schemas.openxmlformats.org/presentationml/2006/main">
  <p:tag name="TIMING" val="|88.1|32.6|10.9"/>
</p:tagLst>
</file>

<file path=ppt/tags/tag16.xml><?xml version="1.0" encoding="utf-8"?>
<p:tagLst xmlns:a="http://schemas.openxmlformats.org/drawingml/2006/main" xmlns:r="http://schemas.openxmlformats.org/officeDocument/2006/relationships" xmlns:p="http://schemas.openxmlformats.org/presentationml/2006/main">
  <p:tag name="TIMING" val="|66.1|49.4"/>
</p:tagLst>
</file>

<file path=ppt/tags/tag17.xml><?xml version="1.0" encoding="utf-8"?>
<p:tagLst xmlns:a="http://schemas.openxmlformats.org/drawingml/2006/main" xmlns:r="http://schemas.openxmlformats.org/officeDocument/2006/relationships" xmlns:p="http://schemas.openxmlformats.org/presentationml/2006/main">
  <p:tag name="TIMING" val="|66.1|49.4"/>
</p:tagLst>
</file>

<file path=ppt/tags/tag18.xml><?xml version="1.0" encoding="utf-8"?>
<p:tagLst xmlns:a="http://schemas.openxmlformats.org/drawingml/2006/main" xmlns:r="http://schemas.openxmlformats.org/officeDocument/2006/relationships" xmlns:p="http://schemas.openxmlformats.org/presentationml/2006/main">
  <p:tag name="TIMING" val="|12.7|15.3|9.6|8.3|3.4"/>
</p:tagLst>
</file>

<file path=ppt/tags/tag19.xml><?xml version="1.0" encoding="utf-8"?>
<p:tagLst xmlns:a="http://schemas.openxmlformats.org/drawingml/2006/main" xmlns:r="http://schemas.openxmlformats.org/officeDocument/2006/relationships" xmlns:p="http://schemas.openxmlformats.org/presentationml/2006/main">
  <p:tag name="TIMING" val="|24.8|35.8|30.3"/>
</p:tagLst>
</file>

<file path=ppt/tags/tag2.xml><?xml version="1.0" encoding="utf-8"?>
<p:tagLst xmlns:a="http://schemas.openxmlformats.org/drawingml/2006/main" xmlns:r="http://schemas.openxmlformats.org/officeDocument/2006/relationships" xmlns:p="http://schemas.openxmlformats.org/presentationml/2006/main">
  <p:tag name="TIMING" val="|18.7|12.7|9.7|5.8"/>
</p:tagLst>
</file>

<file path=ppt/tags/tag3.xml><?xml version="1.0" encoding="utf-8"?>
<p:tagLst xmlns:a="http://schemas.openxmlformats.org/drawingml/2006/main" xmlns:r="http://schemas.openxmlformats.org/officeDocument/2006/relationships" xmlns:p="http://schemas.openxmlformats.org/presentationml/2006/main">
  <p:tag name="TIMING" val="|18.7|12.7|9.7|5.8"/>
</p:tagLst>
</file>

<file path=ppt/tags/tag4.xml><?xml version="1.0" encoding="utf-8"?>
<p:tagLst xmlns:a="http://schemas.openxmlformats.org/drawingml/2006/main" xmlns:r="http://schemas.openxmlformats.org/officeDocument/2006/relationships" xmlns:p="http://schemas.openxmlformats.org/presentationml/2006/main">
  <p:tag name="TIMING" val="|12.7|15.3|9.6|8.3|3.4"/>
</p:tagLst>
</file>

<file path=ppt/tags/tag5.xml><?xml version="1.0" encoding="utf-8"?>
<p:tagLst xmlns:a="http://schemas.openxmlformats.org/drawingml/2006/main" xmlns:r="http://schemas.openxmlformats.org/officeDocument/2006/relationships" xmlns:p="http://schemas.openxmlformats.org/presentationml/2006/main">
  <p:tag name="TIMING" val="|48.4"/>
</p:tagLst>
</file>

<file path=ppt/tags/tag6.xml><?xml version="1.0" encoding="utf-8"?>
<p:tagLst xmlns:a="http://schemas.openxmlformats.org/drawingml/2006/main" xmlns:r="http://schemas.openxmlformats.org/officeDocument/2006/relationships" xmlns:p="http://schemas.openxmlformats.org/presentationml/2006/main">
  <p:tag name="TIMING" val="|36.4|28.6"/>
</p:tagLst>
</file>

<file path=ppt/tags/tag7.xml><?xml version="1.0" encoding="utf-8"?>
<p:tagLst xmlns:a="http://schemas.openxmlformats.org/drawingml/2006/main" xmlns:r="http://schemas.openxmlformats.org/officeDocument/2006/relationships" xmlns:p="http://schemas.openxmlformats.org/presentationml/2006/main">
  <p:tag name="TIMING" val="|36.4|28.6"/>
</p:tagLst>
</file>

<file path=ppt/tags/tag8.xml><?xml version="1.0" encoding="utf-8"?>
<p:tagLst xmlns:a="http://schemas.openxmlformats.org/drawingml/2006/main" xmlns:r="http://schemas.openxmlformats.org/officeDocument/2006/relationships" xmlns:p="http://schemas.openxmlformats.org/presentationml/2006/main">
  <p:tag name="TIMING" val="|24.8|35.8|30.3"/>
</p:tagLst>
</file>

<file path=ppt/tags/tag9.xml><?xml version="1.0" encoding="utf-8"?>
<p:tagLst xmlns:a="http://schemas.openxmlformats.org/drawingml/2006/main" xmlns:r="http://schemas.openxmlformats.org/officeDocument/2006/relationships" xmlns:p="http://schemas.openxmlformats.org/presentationml/2006/main">
  <p:tag name="TIMING" val="|12.7|15.3|9.6|8.3|3.4"/>
</p:tagLst>
</file>

<file path=ppt/theme/theme1.xml><?xml version="1.0" encoding="utf-8"?>
<a:theme xmlns:a="http://schemas.openxmlformats.org/drawingml/2006/main" name="1_ECMWF_16.9_dark_colou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6457E322441D748A5FD2E1D751191DD" ma:contentTypeVersion="14" ma:contentTypeDescription="Create a new document." ma:contentTypeScope="" ma:versionID="58f094d692300f37374ca0fcf1464d3c">
  <xsd:schema xmlns:xsd="http://www.w3.org/2001/XMLSchema" xmlns:xs="http://www.w3.org/2001/XMLSchema" xmlns:p="http://schemas.microsoft.com/office/2006/metadata/properties" xmlns:ns3="90b8b5d6-f7b4-4238-8fd7-6fcec2be4904" xmlns:ns4="5844db34-2279-4a6b-9470-57e5c345fab2" targetNamespace="http://schemas.microsoft.com/office/2006/metadata/properties" ma:root="true" ma:fieldsID="b0e66aad8ac24a5cbff344ea51d1dce7" ns3:_="" ns4:_="">
    <xsd:import namespace="90b8b5d6-f7b4-4238-8fd7-6fcec2be4904"/>
    <xsd:import namespace="5844db34-2279-4a6b-9470-57e5c345fab2"/>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3:MediaServiceAutoKeyPoints" minOccurs="0"/>
                <xsd:element ref="ns3:MediaServiceKeyPoints"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0b8b5d6-f7b4-4238-8fd7-6fcec2be490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844db34-2279-4a6b-9470-57e5c345fab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43FC566-EDF6-4B2B-BF12-3D76F07F1157}">
  <ds:schemaRefs>
    <ds:schemaRef ds:uri="http://schemas.microsoft.com/sharepoint/v3/contenttype/forms"/>
  </ds:schemaRefs>
</ds:datastoreItem>
</file>

<file path=customXml/itemProps2.xml><?xml version="1.0" encoding="utf-8"?>
<ds:datastoreItem xmlns:ds="http://schemas.openxmlformats.org/officeDocument/2006/customXml" ds:itemID="{D5DB6E96-DF6B-4A45-9964-7359351042A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90b8b5d6-f7b4-4238-8fd7-6fcec2be4904"/>
    <ds:schemaRef ds:uri="5844db34-2279-4a6b-9470-57e5c345fab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BC6CFE2-7752-4F71-823A-FB70B1DAA0A9}">
  <ds:schemaRefs>
    <ds:schemaRef ds:uri="5844db34-2279-4a6b-9470-57e5c345fab2"/>
    <ds:schemaRef ds:uri="http://purl.org/dc/terms/"/>
    <ds:schemaRef ds:uri="http://purl.org/dc/elements/1.1/"/>
    <ds:schemaRef ds:uri="http://www.w3.org/XML/1998/namespace"/>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90b8b5d6-f7b4-4238-8fd7-6fcec2be4904"/>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35049</TotalTime>
  <Words>3526</Words>
  <Application>Microsoft Macintosh PowerPoint</Application>
  <PresentationFormat>Widescreen</PresentationFormat>
  <Paragraphs>575</Paragraphs>
  <Slides>40</Slides>
  <Notes>36</Notes>
  <HiddenSlides>12</HiddenSlides>
  <MMClips>3</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40</vt:i4>
      </vt:variant>
    </vt:vector>
  </HeadingPairs>
  <TitlesOfParts>
    <vt:vector size="53" baseType="lpstr">
      <vt:lpstr>-apple-system</vt:lpstr>
      <vt:lpstr>Arial</vt:lpstr>
      <vt:lpstr>Arial Black</vt:lpstr>
      <vt:lpstr>Calibri</vt:lpstr>
      <vt:lpstr>Calibri Light</vt:lpstr>
      <vt:lpstr>Cambria Math</vt:lpstr>
      <vt:lpstr>Helevtica</vt:lpstr>
      <vt:lpstr>HelveticaNeueLT Std Ext</vt:lpstr>
      <vt:lpstr>Roboto</vt:lpstr>
      <vt:lpstr>Segoe UI</vt:lpstr>
      <vt:lpstr>Wingdings</vt:lpstr>
      <vt:lpstr>1_ECMWF_16.9_dark_colour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Ensemble size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Peter Dueben</dc:creator>
  <cp:lastModifiedBy>Peter Dueben</cp:lastModifiedBy>
  <cp:revision>82</cp:revision>
  <dcterms:created xsi:type="dcterms:W3CDTF">2020-07-29T12:58:02Z</dcterms:created>
  <dcterms:modified xsi:type="dcterms:W3CDTF">2022-11-28T08:13:12Z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0x01010046457E322441D748A5FD2E1D751191DD</vt:lpwstr>
  </property>
</Properties>
</file>